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kswp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76" r:id="rId7"/>
    <p:sldId id="277" r:id="rId8"/>
    <p:sldId id="279" r:id="rId9"/>
    <p:sldId id="262" r:id="rId10"/>
    <p:sldId id="267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90" r:id="rId22"/>
    <p:sldId id="280" r:id="rId23"/>
    <p:sldId id="281" r:id="rId24"/>
    <p:sldId id="282" r:id="rId25"/>
    <p:sldId id="284" r:id="rId26"/>
    <p:sldId id="283" r:id="rId27"/>
    <p:sldId id="285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66"/>
    <a:srgbClr val="FF33CC"/>
    <a:srgbClr val="92D05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0D10-816B-435C-86EE-6C4A362193C9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A08E2-247E-4677-A4F8-1C6B5A94D5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02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Ποιοι μιλάν; Πόσες φορές ο καθένας; Από που το καταλαβαίνουμε; Πώς ονομάζουμε αυτή τη μορφή κειμένου;</a:t>
            </a:r>
            <a:br>
              <a:rPr lang="el-GR" sz="1200" dirty="0" smtClean="0"/>
            </a:br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9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Μιλάμε για τα συναισθήματα. Δίπλα σε κάθε εικόνα προσώπου βάζουμε το ανάλογο συναίσθημα απεικονισμένο με </a:t>
            </a:r>
            <a:r>
              <a:rPr lang="en-US" dirty="0" smtClean="0"/>
              <a:t>emoticon.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01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Επισημαίνω τα σημεία στίξης.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58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Βίντεο της εκπαιδευτικής τηλεόρασης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30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Επισκεπτόμαστε τη Μήλο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1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1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4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5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5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9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3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8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3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3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5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2250-1D4F-478E-AE09-46410B69F673}" type="datetimeFigureOut">
              <a:rPr lang="el-GR" smtClean="0"/>
              <a:t>27/11/2015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1532-C2EC-4B69-AF19-42CF5838AB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75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ile:///C:\Users\&#921;&#969;&#940;&#957;&#957;&#945;\Music\Free%20YouTube%20Downloader\&#924;&#973;&#964;&#951;%20&#963;&#945;&#957;%20&#963;&#945;&#955;&#940;&#956;&#953;%20-%20&#924;&#956;%20-%20&#915;&#955;&#974;&#963;&#963;&#945;%20&#913;&#900;%20&#916;&#951;&#956;&#959;&#964;&#953;&#954;&#959;&#973;.mp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Videos\Free%20YouTube%20Downloader\&#917;&#925;&#913;%20&#915;&#929;&#913;&#924;&#924;&#913;%20&#924;&#921;&#913;%20&#921;&#931;&#932;&#927;&#929;&#921;&#913;%20-%20&#919;%20&#924;&#953;&#954;&#961;&#942;%20&#924;&#945;&#970;&#956;&#959;&#973;%20(&#924;)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EEECE1">
              <a:alpha val="69804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"/>
          </a:effectLst>
        </p:spPr>
        <p:txBody>
          <a:bodyPr/>
          <a:lstStyle/>
          <a:p>
            <a:r>
              <a:rPr lang="el-G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Μύτη σαν σαλάμι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03848" y="3789040"/>
            <a:ext cx="2160240" cy="936104"/>
          </a:xfrm>
          <a:solidFill>
            <a:srgbClr val="EEECE1">
              <a:alpha val="6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Μμ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339752" y="6286872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>
                <a:latin typeface="Aka-AcidGR5yearsold" pitchFamily="2" charset="-95"/>
                <a:ea typeface="Aka-AcidGR5yearsold" pitchFamily="2" charset="-95"/>
              </a:rPr>
              <a:t>Χατσίκου</a:t>
            </a:r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 Ιωάννα 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  <a:hlinkClick r:id="rId3"/>
              </a:rPr>
              <a:t>http://taksiasterati.blogspot.gr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355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921287" cy="20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144000" cy="46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99" y="0"/>
            <a:ext cx="1296144" cy="1649638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3275856" y="-1"/>
            <a:ext cx="4036132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Διαβάζουμε.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-60710" y="24943"/>
            <a:ext cx="7464388" cy="1836441"/>
          </a:xfrm>
          <a:prstGeom prst="wedgeRoundRectCallout">
            <a:avLst>
              <a:gd name="adj1" fmla="val 52688"/>
              <a:gd name="adj2" fmla="val -14202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Τι αισθάνεται ο καθένας; Βάζουμε την ανάλογη </a:t>
            </a:r>
            <a:r>
              <a:rPr lang="el-G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φατσούλα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δίπλα σε κάθε πρόσωπο.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2" name="Γελαστό πρόσωπο 1"/>
          <p:cNvSpPr/>
          <p:nvPr/>
        </p:nvSpPr>
        <p:spPr>
          <a:xfrm>
            <a:off x="971600" y="2285999"/>
            <a:ext cx="504056" cy="422921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Γελαστό πρόσωπο 7"/>
          <p:cNvSpPr/>
          <p:nvPr/>
        </p:nvSpPr>
        <p:spPr>
          <a:xfrm>
            <a:off x="971600" y="3429000"/>
            <a:ext cx="648072" cy="576064"/>
          </a:xfrm>
          <a:prstGeom prst="smileyFace">
            <a:avLst>
              <a:gd name="adj" fmla="val -11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1" name="Ομάδα 20"/>
          <p:cNvGrpSpPr/>
          <p:nvPr/>
        </p:nvGrpSpPr>
        <p:grpSpPr>
          <a:xfrm>
            <a:off x="755576" y="4231881"/>
            <a:ext cx="720080" cy="565791"/>
            <a:chOff x="755576" y="4231881"/>
            <a:chExt cx="720080" cy="565791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755576" y="4231881"/>
              <a:ext cx="720080" cy="565791"/>
              <a:chOff x="755576" y="4231881"/>
              <a:chExt cx="720080" cy="565791"/>
            </a:xfrm>
          </p:grpSpPr>
          <p:sp>
            <p:nvSpPr>
              <p:cNvPr id="9" name="Γελαστό πρόσωπο 8"/>
              <p:cNvSpPr/>
              <p:nvPr/>
            </p:nvSpPr>
            <p:spPr>
              <a:xfrm>
                <a:off x="755576" y="4231881"/>
                <a:ext cx="720080" cy="565791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Ορθογώνιο 18"/>
              <p:cNvSpPr/>
              <p:nvPr/>
            </p:nvSpPr>
            <p:spPr>
              <a:xfrm>
                <a:off x="912210" y="4499456"/>
                <a:ext cx="394824" cy="2114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5" name="Ομάδα 14"/>
            <p:cNvGrpSpPr/>
            <p:nvPr/>
          </p:nvGrpSpPr>
          <p:grpSpPr>
            <a:xfrm>
              <a:off x="899181" y="4571562"/>
              <a:ext cx="504056" cy="135632"/>
              <a:chOff x="4572000" y="3284984"/>
              <a:chExt cx="3001887" cy="703312"/>
            </a:xfrm>
          </p:grpSpPr>
          <p:cxnSp>
            <p:nvCxnSpPr>
              <p:cNvPr id="12" name="Ευθεία γραμμή σύνδεσης 11"/>
              <p:cNvCxnSpPr/>
              <p:nvPr/>
            </p:nvCxnSpPr>
            <p:spPr>
              <a:xfrm flipV="1">
                <a:off x="4572000" y="3284984"/>
                <a:ext cx="721922" cy="43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13"/>
              <p:cNvCxnSpPr/>
              <p:nvPr/>
            </p:nvCxnSpPr>
            <p:spPr>
              <a:xfrm flipH="1" flipV="1">
                <a:off x="5293922" y="3284984"/>
                <a:ext cx="421822" cy="5676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 flipV="1">
                <a:off x="5715744" y="3420616"/>
                <a:ext cx="721922" cy="43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εία γραμμή σύνδεσης 16"/>
              <p:cNvCxnSpPr/>
              <p:nvPr/>
            </p:nvCxnSpPr>
            <p:spPr>
              <a:xfrm flipV="1">
                <a:off x="6851965" y="3534009"/>
                <a:ext cx="721922" cy="43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 flipH="1" flipV="1">
                <a:off x="6430143" y="3420616"/>
                <a:ext cx="421822" cy="5676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5" name="Ομάδα 2054"/>
          <p:cNvGrpSpPr/>
          <p:nvPr/>
        </p:nvGrpSpPr>
        <p:grpSpPr>
          <a:xfrm>
            <a:off x="863588" y="5085184"/>
            <a:ext cx="720080" cy="600684"/>
            <a:chOff x="863588" y="5085184"/>
            <a:chExt cx="720080" cy="600684"/>
          </a:xfrm>
        </p:grpSpPr>
        <p:sp>
          <p:nvSpPr>
            <p:cNvPr id="31" name="Γελαστό πρόσωπο 30"/>
            <p:cNvSpPr/>
            <p:nvPr/>
          </p:nvSpPr>
          <p:spPr>
            <a:xfrm>
              <a:off x="863588" y="5085184"/>
              <a:ext cx="720080" cy="565791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054" name="Ομάδα 2053"/>
            <p:cNvGrpSpPr/>
            <p:nvPr/>
          </p:nvGrpSpPr>
          <p:grpSpPr>
            <a:xfrm rot="17300741">
              <a:off x="1121755" y="5472616"/>
              <a:ext cx="212335" cy="214170"/>
              <a:chOff x="2483768" y="4571562"/>
              <a:chExt cx="648072" cy="513622"/>
            </a:xfrm>
          </p:grpSpPr>
          <p:sp>
            <p:nvSpPr>
              <p:cNvPr id="22" name="Χορδή 21"/>
              <p:cNvSpPr/>
              <p:nvPr/>
            </p:nvSpPr>
            <p:spPr>
              <a:xfrm>
                <a:off x="2483768" y="4571562"/>
                <a:ext cx="648072" cy="513622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049" name="Ευθεία γραμμή σύνδεσης 2048"/>
              <p:cNvCxnSpPr>
                <a:stCxn id="22" idx="2"/>
              </p:cNvCxnSpPr>
              <p:nvPr/>
            </p:nvCxnSpPr>
            <p:spPr>
              <a:xfrm flipH="1">
                <a:off x="2483768" y="4800601"/>
                <a:ext cx="424669" cy="1408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2" name="Ομάδα 2061"/>
          <p:cNvGrpSpPr/>
          <p:nvPr/>
        </p:nvGrpSpPr>
        <p:grpSpPr>
          <a:xfrm>
            <a:off x="774947" y="5865308"/>
            <a:ext cx="720080" cy="577755"/>
            <a:chOff x="774947" y="5865308"/>
            <a:chExt cx="720080" cy="577755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774947" y="5877272"/>
              <a:ext cx="720080" cy="565791"/>
              <a:chOff x="755576" y="4231881"/>
              <a:chExt cx="720080" cy="565791"/>
            </a:xfrm>
          </p:grpSpPr>
          <p:sp>
            <p:nvSpPr>
              <p:cNvPr id="49" name="Γελαστό πρόσωπο 48"/>
              <p:cNvSpPr/>
              <p:nvPr/>
            </p:nvSpPr>
            <p:spPr>
              <a:xfrm>
                <a:off x="755576" y="4231881"/>
                <a:ext cx="720080" cy="565791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0" name="Ορθογώνιο 49"/>
              <p:cNvSpPr/>
              <p:nvPr/>
            </p:nvSpPr>
            <p:spPr>
              <a:xfrm>
                <a:off x="912210" y="4499456"/>
                <a:ext cx="394824" cy="2114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2057" name="Ευθεία γραμμή σύνδεσης 2056"/>
            <p:cNvCxnSpPr/>
            <p:nvPr/>
          </p:nvCxnSpPr>
          <p:spPr>
            <a:xfrm>
              <a:off x="899592" y="5877272"/>
              <a:ext cx="216024" cy="1437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/>
            <p:nvPr/>
          </p:nvCxnSpPr>
          <p:spPr>
            <a:xfrm flipH="1">
              <a:off x="1140222" y="5865308"/>
              <a:ext cx="166812" cy="1296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εία γραμμή σύνδεσης 57"/>
            <p:cNvCxnSpPr/>
            <p:nvPr/>
          </p:nvCxnSpPr>
          <p:spPr>
            <a:xfrm>
              <a:off x="959791" y="6237572"/>
              <a:ext cx="216024" cy="1437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3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921287" cy="20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144000" cy="46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99" y="0"/>
            <a:ext cx="1296144" cy="1649638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395536" y="62011"/>
            <a:ext cx="6812632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Αυτά τα συναισθήματα πώς φαίνονται στο κείμενο;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Έλλειψη 2"/>
          <p:cNvSpPr/>
          <p:nvPr/>
        </p:nvSpPr>
        <p:spPr>
          <a:xfrm>
            <a:off x="1331640" y="2420888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304020" y="3672167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4628933" y="2414317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4211960" y="3056740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2267744" y="4538703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1304020" y="4372388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6444208" y="3789040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627784" y="3672167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852031" y="4504423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1331640" y="5177469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1304020" y="5949280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8703123" y="5114767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4988973" y="5177469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2267744" y="5949280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4481736" y="5949280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6951948" y="5949280"/>
            <a:ext cx="360040" cy="576064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Επεξήγηση με στρογγυλεμένο παραλληλόγραμμο 23"/>
          <p:cNvSpPr/>
          <p:nvPr/>
        </p:nvSpPr>
        <p:spPr>
          <a:xfrm>
            <a:off x="395536" y="102183"/>
            <a:ext cx="6812632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Δείχνουμε τα συναισθήματα με τα σημαδάκια. Έτσι ξέρουμε πώς πρέπει να διαβάσουμε!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08588" y="110979"/>
            <a:ext cx="6903399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Εντοπίζουμε όλα τα σημαδάκια.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791136"/>
              </p:ext>
            </p:extLst>
          </p:nvPr>
        </p:nvGraphicFramePr>
        <p:xfrm>
          <a:off x="0" y="1588"/>
          <a:ext cx="9050338" cy="670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8975657" imgH="6647326" progId="Word.Document.8">
                  <p:embed/>
                </p:oleObj>
              </mc:Choice>
              <mc:Fallback>
                <p:oleObj name="Document" r:id="rId4" imgW="8975657" imgH="66473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050338" cy="67024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7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Διαβάζουμε:</a:t>
            </a:r>
            <a:endParaRPr lang="en-US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8800" dirty="0" smtClean="0">
                <a:latin typeface="Aka-AcidGR-TotallyPlain" pitchFamily="2" charset="0"/>
                <a:ea typeface="Aka-AcidGR-TotallyPlain" pitchFamily="2" charset="0"/>
              </a:rPr>
              <a:t>Μη με πονάς!</a:t>
            </a:r>
          </a:p>
          <a:p>
            <a:pPr marL="0" indent="0">
              <a:buNone/>
            </a:pPr>
            <a:endParaRPr lang="el-GR" sz="8800" dirty="0" smtClean="0">
              <a:latin typeface="Aka-AcidGR-TotallyPlain" pitchFamily="2" charset="0"/>
              <a:ea typeface="Aka-AcidGR-TotallyPlain" pitchFamily="2" charset="0"/>
            </a:endParaRPr>
          </a:p>
          <a:p>
            <a:r>
              <a:rPr lang="el-GR" sz="8800" dirty="0" smtClean="0">
                <a:latin typeface="Aka-AcidGR-TotallyPlain" pitchFamily="2" charset="0"/>
                <a:ea typeface="Aka-AcidGR-TotallyPlain" pitchFamily="2" charset="0"/>
              </a:rPr>
              <a:t>Μη , με πονάς!</a:t>
            </a:r>
            <a:endParaRPr lang="en-US" sz="8800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94" y="4437112"/>
            <a:ext cx="1014413" cy="11239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96752"/>
            <a:ext cx="134779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824536" cy="1143000"/>
          </a:xfrm>
        </p:spPr>
        <p:txBody>
          <a:bodyPr/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Διαβάζουμε :</a:t>
            </a:r>
            <a:endParaRPr lang="en-US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8000" b="1" dirty="0" smtClean="0">
                <a:latin typeface="Aka-AcidGR-TotallyPlain" pitchFamily="2" charset="0"/>
                <a:ea typeface="Aka-AcidGR-TotallyPlain" pitchFamily="2" charset="0"/>
              </a:rPr>
              <a:t>Σαν σαλάμι είναι.</a:t>
            </a:r>
          </a:p>
          <a:p>
            <a:r>
              <a:rPr lang="el-GR" sz="8000" b="1" dirty="0" smtClean="0">
                <a:latin typeface="Aka-AcidGR-TotallyPlain" pitchFamily="2" charset="0"/>
                <a:ea typeface="Aka-AcidGR-TotallyPlain" pitchFamily="2" charset="0"/>
              </a:rPr>
              <a:t>Σαν σαλαμι είναι!</a:t>
            </a:r>
          </a:p>
          <a:p>
            <a:r>
              <a:rPr lang="el-GR" sz="8000" b="1" dirty="0" smtClean="0">
                <a:latin typeface="Aka-AcidGR-TotallyPlain" pitchFamily="2" charset="0"/>
                <a:ea typeface="Aka-AcidGR-TotallyPlain" pitchFamily="2" charset="0"/>
              </a:rPr>
              <a:t>Σαν σαλάμι είναι;</a:t>
            </a:r>
          </a:p>
          <a:p>
            <a:pPr marL="0" indent="0">
              <a:buNone/>
            </a:pPr>
            <a:endParaRPr lang="en-US" sz="8000" b="1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8686800" cy="1143000"/>
          </a:xfrm>
          <a:solidFill>
            <a:srgbClr val="EEECE1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el-G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Λέμε λέξεις από μ.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7086600" cy="3973795"/>
          </a:xfrm>
        </p:spPr>
      </p:pic>
    </p:spTree>
    <p:extLst>
      <p:ext uri="{BB962C8B-B14F-4D97-AF65-F5344CB8AC3E}">
        <p14:creationId xmlns:p14="http://schemas.microsoft.com/office/powerpoint/2010/main" val="40296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Aka-AcidGR-TotallyPlain" pitchFamily="2" charset="0"/>
                <a:ea typeface="Aka-AcidGR-TotallyPlain" pitchFamily="2" charset="0"/>
              </a:rPr>
              <a:t>Σαν τι άλλο είναι η μύτη του Μορφονιού;</a:t>
            </a:r>
            <a:br>
              <a:rPr lang="el-GR" b="1" dirty="0" smtClean="0">
                <a:latin typeface="Aka-AcidGR-TotallyPlain" pitchFamily="2" charset="0"/>
                <a:ea typeface="Aka-AcidGR-TotallyPlain" pitchFamily="2" charset="0"/>
              </a:rPr>
            </a:br>
            <a:r>
              <a:rPr lang="el-GR" sz="2400" dirty="0" smtClean="0">
                <a:latin typeface="Aka-AcidGR-TotallyPlain" pitchFamily="2" charset="0"/>
                <a:ea typeface="Aka-AcidGR-TotallyPlain" pitchFamily="2" charset="0"/>
              </a:rPr>
              <a:t>Κάνουμε παρομοιώσεις. Στο </a:t>
            </a:r>
            <a:r>
              <a:rPr lang="el-GR" sz="2400" dirty="0" smtClean="0">
                <a:latin typeface="Aka-AcidGR-TotallyPlain" pitchFamily="2" charset="0"/>
                <a:ea typeface="Aka-AcidGR-TotallyPlain" pitchFamily="2" charset="0"/>
              </a:rPr>
              <a:t>πορτοκαλί τετράδιο </a:t>
            </a:r>
            <a:r>
              <a:rPr lang="el-GR" sz="2400" dirty="0" smtClean="0">
                <a:latin typeface="Aka-AcidGR-TotallyPlain" pitchFamily="2" charset="0"/>
                <a:ea typeface="Aka-AcidGR-TotallyPlain" pitchFamily="2" charset="0"/>
              </a:rPr>
              <a:t>γράφουμε μια παρομοίωση και τη ζωγραφίζουμε.</a:t>
            </a:r>
            <a:endParaRPr lang="en-US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l-GR" sz="6000" dirty="0" smtClean="0">
                <a:latin typeface="Aka-AcidGR-TotallyPlain" pitchFamily="2" charset="0"/>
                <a:ea typeface="Aka-AcidGR-TotallyPlain" pitchFamily="2" charset="0"/>
              </a:rPr>
              <a:t>Μύτη σαν...</a:t>
            </a:r>
            <a:endParaRPr lang="en-US" sz="6000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04" y="3115199"/>
            <a:ext cx="3108809" cy="1658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53000"/>
            <a:ext cx="2051713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09" y="4807866"/>
            <a:ext cx="762000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4830"/>
            <a:ext cx="1657350" cy="1905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0952" y="2327774"/>
            <a:ext cx="2453048" cy="45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9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877731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0273" y="4800600"/>
            <a:ext cx="22860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1981200"/>
            <a:ext cx="2667000" cy="2209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53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88" y="2364112"/>
            <a:ext cx="3166535" cy="29039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452"/>
            <a:ext cx="4447009" cy="52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32" y="5296727"/>
            <a:ext cx="59721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4895981" y="185303"/>
            <a:ext cx="3171972" cy="2019561"/>
          </a:xfrm>
          <a:prstGeom prst="wedgeRoundRectCallout">
            <a:avLst>
              <a:gd name="adj1" fmla="val 17210"/>
              <a:gd name="adj2" fmla="val 57970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Βρείτε τις εικόνες!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3377"/>
            <a:ext cx="7933900" cy="569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296144" cy="1649638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411760" y="188640"/>
            <a:ext cx="6732240" cy="936104"/>
          </a:xfrm>
          <a:prstGeom prst="wedgeRoundRectCallout">
            <a:avLst>
              <a:gd name="adj1" fmla="val -56435"/>
              <a:gd name="adj2" fmla="val 4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Τι βλέπουμε στην εικόνα;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Τ</a:t>
            </a:r>
            <a:r>
              <a:rPr lang="en-US" dirty="0" smtClean="0">
                <a:latin typeface="Aka-AcidGR-TotallyPlain" pitchFamily="2" charset="0"/>
                <a:ea typeface="Aka-AcidGR-TotallyPlain" pitchFamily="2" charset="0"/>
              </a:rPr>
              <a:t>ο </a:t>
            </a:r>
            <a:r>
              <a:rPr lang="en-US" dirty="0" err="1" smtClean="0">
                <a:latin typeface="Aka-AcidGR-TotallyPlain" pitchFamily="2" charset="0"/>
                <a:ea typeface="Aka-AcidGR-TotallyPlain" pitchFamily="2" charset="0"/>
              </a:rPr>
              <a:t>κόμμα</a:t>
            </a:r>
            <a:r>
              <a:rPr lang="en-US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dirty="0" err="1" smtClean="0">
                <a:latin typeface="Aka-AcidGR-TotallyPlain" pitchFamily="2" charset="0"/>
                <a:ea typeface="Aka-AcidGR-TotallyPlain" pitchFamily="2" charset="0"/>
              </a:rPr>
              <a:t>με</a:t>
            </a:r>
            <a:r>
              <a:rPr lang="en-US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dirty="0" err="1" smtClean="0">
                <a:latin typeface="Aka-AcidGR-TotallyPlain" pitchFamily="2" charset="0"/>
                <a:ea typeface="Aka-AcidGR-TotallyPlain" pitchFamily="2" charset="0"/>
              </a:rPr>
              <a:t>τα</a:t>
            </a:r>
            <a:r>
              <a:rPr lang="en-US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dirty="0" err="1" smtClean="0">
                <a:latin typeface="Aka-AcidGR-TotallyPlain" pitchFamily="2" charset="0"/>
                <a:ea typeface="Aka-AcidGR-TotallyPlain" pitchFamily="2" charset="0"/>
              </a:rPr>
              <a:t>ονόματα</a:t>
            </a:r>
            <a:r>
              <a:rPr lang="en-US" dirty="0" smtClean="0">
                <a:latin typeface="Aka-AcidGR-TotallyPlain" pitchFamily="2" charset="0"/>
                <a:ea typeface="Aka-AcidGR-TotallyPlain" pitchFamily="2" charset="0"/>
              </a:rPr>
              <a:t>.</a:t>
            </a:r>
            <a:br>
              <a:rPr lang="en-US" dirty="0" smtClean="0">
                <a:latin typeface="Aka-AcidGR-TotallyPlain" pitchFamily="2" charset="0"/>
                <a:ea typeface="Aka-AcidGR-TotallyPlain" pitchFamily="2" charset="0"/>
              </a:rPr>
            </a:br>
            <a:r>
              <a:rPr lang="el-GR" sz="1800" dirty="0" smtClean="0">
                <a:latin typeface="Aka-AcidGR-TotallyPlain" pitchFamily="2" charset="0"/>
                <a:ea typeface="Aka-AcidGR-TotallyPlain" pitchFamily="2" charset="0"/>
              </a:rPr>
              <a:t>Ό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ταν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φωνάζουμε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κάποιον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,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μετά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το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όνομά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του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βάζουμε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1800" dirty="0" err="1" smtClean="0">
                <a:latin typeface="Aka-AcidGR-TotallyPlain" pitchFamily="2" charset="0"/>
                <a:ea typeface="Aka-AcidGR-TotallyPlain" pitchFamily="2" charset="0"/>
              </a:rPr>
              <a:t>κόμμα</a:t>
            </a:r>
            <a:r>
              <a:rPr lang="en-US" sz="1800" dirty="0" smtClean="0">
                <a:latin typeface="Aka-AcidGR-TotallyPlain" pitchFamily="2" charset="0"/>
                <a:ea typeface="Aka-AcidGR-TotallyPlain" pitchFamily="2" charset="0"/>
              </a:rPr>
              <a:t>.</a:t>
            </a:r>
            <a:endParaRPr lang="en-US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Τάσο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 , 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έλα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στο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πάρκο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.</a:t>
            </a:r>
          </a:p>
          <a:p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Μαρία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 , 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πάμε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στη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 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Σάσα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.</a:t>
            </a:r>
          </a:p>
          <a:p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Μαμά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 , 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έλα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. </a:t>
            </a:r>
            <a:r>
              <a:rPr lang="el-GR" sz="6600" b="1" dirty="0" smtClean="0">
                <a:latin typeface="Aka-AcidGR-TotallyPlain" pitchFamily="2" charset="0"/>
                <a:ea typeface="Aka-AcidGR-TotallyPlain" pitchFamily="2" charset="0"/>
              </a:rPr>
              <a:t>Π</a:t>
            </a:r>
            <a:r>
              <a:rPr lang="en-US" sz="6600" b="1" dirty="0" err="1" smtClean="0">
                <a:latin typeface="Aka-AcidGR-TotallyPlain" pitchFamily="2" charset="0"/>
                <a:ea typeface="Aka-AcidGR-TotallyPlain" pitchFamily="2" charset="0"/>
              </a:rPr>
              <a:t>άμε</a:t>
            </a:r>
            <a:r>
              <a:rPr lang="en-US" sz="6600" b="1" dirty="0" smtClean="0">
                <a:latin typeface="Aka-AcidGR-TotallyPlain" pitchFamily="2" charset="0"/>
                <a:ea typeface="Aka-AcidGR-TotallyPlain" pitchFamily="2" charset="0"/>
              </a:rPr>
              <a:t>.</a:t>
            </a:r>
            <a:endParaRPr lang="en-US" sz="6600" b="1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835696" y="908720"/>
            <a:ext cx="604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974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 μικρή μαϊμού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Κουμπί ενέργειας: Ταινία 4">
            <a:hlinkClick r:id="rId3" action="ppaction://hlinkfile" highlightClick="1"/>
          </p:cNvPr>
          <p:cNvSpPr/>
          <p:nvPr/>
        </p:nvSpPr>
        <p:spPr>
          <a:xfrm>
            <a:off x="3007060" y="2488348"/>
            <a:ext cx="3077108" cy="1948764"/>
          </a:xfrm>
          <a:prstGeom prst="actionButtonMovie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1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6600" dirty="0" smtClean="0">
                <a:latin typeface="Aka-AcidGR-TotallyPlain" pitchFamily="2" charset="0"/>
                <a:ea typeface="Aka-AcidGR-TotallyPlain" pitchFamily="2" charset="0"/>
              </a:rPr>
              <a:t>Μύτη σαν σαλάμι</a:t>
            </a:r>
            <a:endParaRPr lang="en-US" sz="66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dirty="0" smtClean="0">
                <a:latin typeface="Aka-AcidGR-TotallyPlain" pitchFamily="2" charset="0"/>
                <a:ea typeface="Aka-AcidGR-TotallyPlain" pitchFamily="2" charset="0"/>
              </a:rPr>
              <a:t>Τετράδιο εργασιών</a:t>
            </a:r>
            <a:endParaRPr lang="en-US" sz="4800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Κυκλώνουμε τα Μ μ</a:t>
            </a:r>
            <a:endParaRPr lang="en-US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1259632" y="2060848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7308304" y="3933056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849325" y="1050483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</a:rPr>
              <a:t>1</a:t>
            </a:r>
            <a:endParaRPr lang="el-GR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280256" y="1015847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</a:rPr>
              <a:t>2</a:t>
            </a:r>
            <a:endParaRPr lang="el-GR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427984" y="101584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</a:rPr>
              <a:t>+</a:t>
            </a:r>
            <a:endParaRPr lang="el-GR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675828" y="1044447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</a:rPr>
              <a:t>=</a:t>
            </a:r>
            <a:endParaRPr lang="el-GR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899653" y="1103773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</a:rPr>
              <a:t>1</a:t>
            </a:r>
            <a:endParaRPr lang="el-GR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6" y="47662"/>
            <a:ext cx="7106078" cy="6850004"/>
          </a:xfrm>
          <a:prstGeom prst="rect">
            <a:avLst/>
          </a:prstGeom>
        </p:spPr>
      </p:pic>
      <p:sp>
        <p:nvSpPr>
          <p:cNvPr id="11" name="Βέλος προς τα κάτω 10"/>
          <p:cNvSpPr/>
          <p:nvPr/>
        </p:nvSpPr>
        <p:spPr>
          <a:xfrm rot="20816312">
            <a:off x="4208551" y="1353382"/>
            <a:ext cx="318221" cy="3817231"/>
          </a:xfrm>
          <a:prstGeom prst="downArrow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7" y="162308"/>
            <a:ext cx="8565405" cy="6415786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2" y="704391"/>
            <a:ext cx="8822383" cy="5498457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5" y="63484"/>
            <a:ext cx="8691170" cy="650998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391"/>
            <a:ext cx="8955560" cy="49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260648"/>
            <a:ext cx="895273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051720" y="2462"/>
            <a:ext cx="59955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όνομα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034626" y="2057400"/>
            <a:ext cx="13276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ό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56802" y="2057399"/>
            <a:ext cx="23968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νο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396030" y="2057398"/>
            <a:ext cx="26404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μα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30754" y="4817172"/>
            <a:ext cx="13276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362234" y="4800600"/>
            <a:ext cx="125386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067944" y="4819876"/>
            <a:ext cx="13276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917220" y="4800600"/>
            <a:ext cx="13628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681740" y="4780584"/>
            <a:ext cx="14622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rgbClr val="CC0066"/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13800" b="1" spc="0" dirty="0">
              <a:ln w="76200" cmpd="sng">
                <a:solidFill>
                  <a:srgbClr val="CC0066"/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461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9425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2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28800"/>
            <a:ext cx="880533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991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4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" y="847630"/>
            <a:ext cx="8365948" cy="60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0" y="4038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Ιωάννα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12792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Ορφέας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492885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Μαρίνα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31242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Άρης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791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παππούς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262326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Σαμπέρ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990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Καραγκιόζης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236995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Μορφονιός</a:t>
            </a:r>
            <a:endParaRPr lang="en-US" sz="4400" b="1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296144" cy="1649638"/>
          </a:xfrm>
          <a:prstGeom prst="rect">
            <a:avLst/>
          </a:prstGeom>
        </p:spPr>
      </p:pic>
      <p:sp>
        <p:nvSpPr>
          <p:cNvPr id="13" name="Επεξήγηση με στρογγυλεμένο παραλληλόγραμμο 12"/>
          <p:cNvSpPr/>
          <p:nvPr/>
        </p:nvSpPr>
        <p:spPr>
          <a:xfrm>
            <a:off x="2411760" y="188640"/>
            <a:ext cx="6732240" cy="936104"/>
          </a:xfrm>
          <a:prstGeom prst="wedgeRoundRectCallout">
            <a:avLst>
              <a:gd name="adj1" fmla="val -56435"/>
              <a:gd name="adj2" fmla="val 477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Ποια είναι τα πρόσωπα;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278014" cy="3451788"/>
          </a:xfrm>
          <a:prstGeom prst="rect">
            <a:avLst/>
          </a:prstGeom>
        </p:spPr>
      </p:pic>
      <p:sp>
        <p:nvSpPr>
          <p:cNvPr id="6" name="Στρογγυλεμένο ορθογώνιο 5"/>
          <p:cNvSpPr/>
          <p:nvPr/>
        </p:nvSpPr>
        <p:spPr>
          <a:xfrm>
            <a:off x="1583668" y="3645024"/>
            <a:ext cx="1368152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951820" y="3645024"/>
            <a:ext cx="1368152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291550" y="3645024"/>
            <a:ext cx="1368152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5694156" y="3645024"/>
            <a:ext cx="1368152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7091772" y="3645024"/>
            <a:ext cx="1368152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96752"/>
            <a:ext cx="1347791" cy="1656184"/>
          </a:xfrm>
          <a:prstGeom prst="rect">
            <a:avLst/>
          </a:prstGeom>
        </p:spPr>
      </p:pic>
      <p:sp>
        <p:nvSpPr>
          <p:cNvPr id="12" name="Επεξήγηση με στρογγυλεμένο παραλληλόγραμμο 11"/>
          <p:cNvSpPr/>
          <p:nvPr/>
        </p:nvSpPr>
        <p:spPr>
          <a:xfrm>
            <a:off x="1835696" y="260648"/>
            <a:ext cx="6434535" cy="720080"/>
          </a:xfrm>
          <a:prstGeom prst="wedgeRoundRectCallout">
            <a:avLst>
              <a:gd name="adj1" fmla="val 37948"/>
              <a:gd name="adj2" fmla="val 100981"/>
              <a:gd name="adj3" fmla="val 16667"/>
            </a:avLst>
          </a:prstGeom>
          <a:solidFill>
            <a:srgbClr val="CC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Φτιάχνουμε τη λέξη!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637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6" y="915236"/>
            <a:ext cx="8244408" cy="592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0364" y="4038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γάτα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164" y="60885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παπαγάλος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2673" y="3500326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σκυλάκι</a:t>
            </a:r>
            <a:endParaRPr lang="en-US" sz="4400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060848"/>
            <a:ext cx="1296144" cy="1649638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4283968" y="188640"/>
            <a:ext cx="4860032" cy="936104"/>
          </a:xfrm>
          <a:prstGeom prst="wedgeRoundRectCallout">
            <a:avLst>
              <a:gd name="adj1" fmla="val 33909"/>
              <a:gd name="adj2" fmla="val 103940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Ποια είναι τα ζώα;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8966"/>
            <a:ext cx="8725988" cy="62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5120" y="1772816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καλάθι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74441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λεμονιά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77281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μπερντές</a:t>
            </a:r>
            <a:endParaRPr lang="en-US" sz="4400" b="1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99" y="0"/>
            <a:ext cx="1296144" cy="1649638"/>
          </a:xfrm>
          <a:prstGeom prst="rect">
            <a:avLst/>
          </a:prstGeom>
        </p:spPr>
      </p:pic>
      <p:sp>
        <p:nvSpPr>
          <p:cNvPr id="10" name="Επεξήγηση με στρογγυλεμένο παραλληλόγραμμο 9"/>
          <p:cNvSpPr/>
          <p:nvPr/>
        </p:nvSpPr>
        <p:spPr>
          <a:xfrm>
            <a:off x="1619672" y="356767"/>
            <a:ext cx="5508104" cy="936104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Τι άλλο  βλέπουμε;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Μμ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2073" y="0"/>
            <a:ext cx="9144000" cy="157018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3" name="Στρογγυλεμένο ορθογώνιο 2"/>
          <p:cNvSpPr/>
          <p:nvPr/>
        </p:nvSpPr>
        <p:spPr>
          <a:xfrm>
            <a:off x="1043608" y="1772816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 rot="9249764">
            <a:off x="1803000" y="1794595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304065">
            <a:off x="2980813" y="1777071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3586962" y="1772816"/>
            <a:ext cx="576064" cy="33843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4716016" y="3486783"/>
            <a:ext cx="288032" cy="306418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Στεφάνη 5"/>
          <p:cNvSpPr/>
          <p:nvPr/>
        </p:nvSpPr>
        <p:spPr>
          <a:xfrm rot="11084513">
            <a:off x="4740499" y="2043734"/>
            <a:ext cx="1623095" cy="3073410"/>
          </a:xfrm>
          <a:prstGeom prst="blockArc">
            <a:avLst>
              <a:gd name="adj1" fmla="val 10800000"/>
              <a:gd name="adj2" fmla="val 21168331"/>
              <a:gd name="adj3" fmla="val 176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Μισοφέγγαρο 8"/>
          <p:cNvSpPr/>
          <p:nvPr/>
        </p:nvSpPr>
        <p:spPr>
          <a:xfrm rot="17348656">
            <a:off x="5952509" y="4346931"/>
            <a:ext cx="648072" cy="792088"/>
          </a:xfrm>
          <a:prstGeom prst="mo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7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  <p:bldP spid="15" grpId="0" animBg="1"/>
      <p:bldP spid="16" grpId="0" animBg="1"/>
      <p:bldP spid="17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851920" y="548680"/>
            <a:ext cx="4943475" cy="3733800"/>
          </a:xfrm>
          <a:prstGeom prst="wedgeRoundRectCallout">
            <a:avLst>
              <a:gd name="adj1" fmla="val -63727"/>
              <a:gd name="adj2" fmla="val 17973"/>
              <a:gd name="adj3" fmla="val 16667"/>
            </a:avLst>
          </a:prstGeom>
          <a:solidFill>
            <a:srgbClr val="C00000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Μμ; Στο ήσυχο χωριό ή στη λίμνη των φωνακλάδικων;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762000"/>
            <a:ext cx="28003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55927" y="2079497"/>
            <a:ext cx="160172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421893" y="1902581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449802" y="1022068"/>
            <a:ext cx="1072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482947" y="3191440"/>
            <a:ext cx="1035743" cy="158881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857649" y="3924384"/>
            <a:ext cx="555773" cy="584736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221210" cy="152202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035353" y="620688"/>
            <a:ext cx="22317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408558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13422" y="3827161"/>
            <a:ext cx="979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46524" y="5148520"/>
            <a:ext cx="949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087882" y="2078000"/>
            <a:ext cx="156645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026743" y="3534773"/>
            <a:ext cx="21194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035353" y="4995951"/>
            <a:ext cx="20826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961941" y="1098438"/>
            <a:ext cx="6984776" cy="5759561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92D05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Ισοσκελές τρίγωνο 18"/>
          <p:cNvSpPr/>
          <p:nvPr/>
        </p:nvSpPr>
        <p:spPr>
          <a:xfrm>
            <a:off x="999485" y="0"/>
            <a:ext cx="6840760" cy="1098439"/>
          </a:xfrm>
          <a:prstGeom prst="triangle">
            <a:avLst/>
          </a:prstGeom>
          <a:solidFill>
            <a:schemeClr val="tx2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92D05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Έλλειψη 19"/>
          <p:cNvSpPr/>
          <p:nvPr/>
        </p:nvSpPr>
        <p:spPr>
          <a:xfrm>
            <a:off x="3518690" y="241831"/>
            <a:ext cx="1871278" cy="8377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92D05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929987" y="260648"/>
            <a:ext cx="1048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Μ,μ</a:t>
            </a:r>
            <a:endParaRPr lang="el-GR" sz="4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89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921287" cy="20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144000" cy="46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99" y="0"/>
            <a:ext cx="1296144" cy="1649638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2555776" y="356767"/>
            <a:ext cx="4572000" cy="936104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Ποιοι μιλάνε;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2339752" y="0"/>
            <a:ext cx="4940424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Από πού το καταλαβαίνουμε;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2371564" y="-1"/>
            <a:ext cx="4940424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Ακούμε!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2341775" y="945"/>
            <a:ext cx="4940424" cy="1445271"/>
          </a:xfrm>
          <a:prstGeom prst="wedgeRoundRectCallout">
            <a:avLst>
              <a:gd name="adj1" fmla="val 56957"/>
              <a:gd name="adj2" fmla="val -27782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Κυκλώνουμε τα Μμ!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2843808" y="2420888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6588224" y="2420888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3779912" y="2996952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1835696" y="3717032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074017" y="3756395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2388956" y="3735257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3779912" y="3756395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5940152" y="3797959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2985891" y="4586838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4139952" y="4586838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1835696" y="5162902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7202698" y="5162902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1835696" y="5949280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Έλλειψη 23"/>
          <p:cNvSpPr/>
          <p:nvPr/>
        </p:nvSpPr>
        <p:spPr>
          <a:xfrm>
            <a:off x="2653381" y="5949280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Έλλειψη 24"/>
          <p:cNvSpPr/>
          <p:nvPr/>
        </p:nvSpPr>
        <p:spPr>
          <a:xfrm>
            <a:off x="5760132" y="5949280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Έλλειψη 25"/>
          <p:cNvSpPr/>
          <p:nvPr/>
        </p:nvSpPr>
        <p:spPr>
          <a:xfrm>
            <a:off x="1713977" y="2996952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Έλλειψη 26"/>
          <p:cNvSpPr/>
          <p:nvPr/>
        </p:nvSpPr>
        <p:spPr>
          <a:xfrm>
            <a:off x="5400092" y="2539008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6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300</Words>
  <Application>Microsoft Office PowerPoint</Application>
  <PresentationFormat>Προβολή στην οθόνη (4:3)</PresentationFormat>
  <Paragraphs>89</Paragraphs>
  <Slides>30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Θέμα του Office</vt:lpstr>
      <vt:lpstr>Document</vt:lpstr>
      <vt:lpstr>Μύτη σαν σαλάμι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Διαβάζουμε:</vt:lpstr>
      <vt:lpstr>Διαβάζουμε :</vt:lpstr>
      <vt:lpstr>Λέμε λέξεις από μ.</vt:lpstr>
      <vt:lpstr>Σαν τι άλλο είναι η μύτη του Μορφονιού; Κάνουμε παρομοιώσεις. Στο πορτοκαλί τετράδιο γράφουμε μια παρομοίωση και τη ζωγραφίζουμε.</vt:lpstr>
      <vt:lpstr>Παρουσίαση του PowerPoint</vt:lpstr>
      <vt:lpstr>Παρουσίαση του PowerPoint</vt:lpstr>
      <vt:lpstr>Παρουσίαση του PowerPoint</vt:lpstr>
      <vt:lpstr>Το κόμμα με τα ονόματα. Όταν φωνάζουμε κάποιον, μετά το όνομά του βάζουμε κόμμα.</vt:lpstr>
      <vt:lpstr>Παρουσίαση του PowerPoint</vt:lpstr>
      <vt:lpstr>Μύτη σαν σαλάμι</vt:lpstr>
      <vt:lpstr>Κυκλώνουμε τα Μ μ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Μύτη σαν σαλάμι</dc:title>
  <dc:creator>Ιωάννα</dc:creator>
  <cp:lastModifiedBy>Ιωάννα</cp:lastModifiedBy>
  <cp:revision>16</cp:revision>
  <dcterms:created xsi:type="dcterms:W3CDTF">2014-11-19T14:33:08Z</dcterms:created>
  <dcterms:modified xsi:type="dcterms:W3CDTF">2015-11-27T17:56:20Z</dcterms:modified>
</cp:coreProperties>
</file>