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81" r:id="rId2"/>
  </p:sldMasterIdLst>
  <p:notesMasterIdLst>
    <p:notesMasterId r:id="rId15"/>
  </p:notesMasterIdLst>
  <p:handoutMasterIdLst>
    <p:handoutMasterId r:id="rId16"/>
  </p:handoutMasterIdLst>
  <p:sldIdLst>
    <p:sldId id="350" r:id="rId3"/>
    <p:sldId id="326" r:id="rId4"/>
    <p:sldId id="327" r:id="rId5"/>
    <p:sldId id="328" r:id="rId6"/>
    <p:sldId id="351" r:id="rId7"/>
    <p:sldId id="344" r:id="rId8"/>
    <p:sldId id="331" r:id="rId9"/>
    <p:sldId id="332" r:id="rId10"/>
    <p:sldId id="352" r:id="rId11"/>
    <p:sldId id="330" r:id="rId12"/>
    <p:sldId id="345" r:id="rId13"/>
    <p:sldId id="347" r:id="rId1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2"/>
    <a:srgbClr val="FFFF9A"/>
    <a:srgbClr val="0C9BA0"/>
    <a:srgbClr val="000000"/>
    <a:srgbClr val="FFFF66"/>
    <a:srgbClr val="00FF00"/>
    <a:srgbClr val="FF99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97" autoAdjust="0"/>
  </p:normalViewPr>
  <p:slideViewPr>
    <p:cSldViewPr>
      <p:cViewPr varScale="1">
        <p:scale>
          <a:sx n="69" d="100"/>
          <a:sy n="69" d="100"/>
        </p:scale>
        <p:origin x="-882" y="-96"/>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57EFF41-8766-4DED-AFD9-D9FD2A6C2456}" type="datetimeFigureOut">
              <a:rPr lang="el-GR"/>
              <a:pPr>
                <a:defRPr/>
              </a:pPr>
              <a:t>27/3/2018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3C64926-77BE-42AF-892F-CCE100829074}" type="slidenum">
              <a:rPr lang="el-GR"/>
              <a:pPr>
                <a:defRPr/>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l-G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l-G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A928F0F-098D-428F-8D7F-B68B94C5D442}" type="slidenum">
              <a:rPr lang="el-GR"/>
              <a:pPr>
                <a:defRPr/>
              </a:pPr>
              <a:t>‹#›</a:t>
            </a:fld>
            <a:endParaRPr lang="el-G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4184D53E-165D-4136-BF3A-75CE51A93B97}" type="slidenum">
              <a:rPr lang="el-GR" smtClean="0">
                <a:latin typeface="Times New Roman" pitchFamily="18" charset="0"/>
                <a:cs typeface="Arial" charset="0"/>
              </a:rPr>
              <a:pPr/>
              <a:t>3</a:t>
            </a:fld>
            <a:endParaRPr lang="el-GR" smtClean="0">
              <a:latin typeface="Times New Roman" pitchFamily="18" charset="0"/>
              <a:cs typeface="Arial" charset="0"/>
            </a:endParaRPr>
          </a:p>
        </p:txBody>
      </p:sp>
      <p:sp>
        <p:nvSpPr>
          <p:cNvPr id="18434" name="Rectangle 2050"/>
          <p:cNvSpPr>
            <a:spLocks noGrp="1" noRot="1" noChangeAspect="1" noChangeArrowheads="1" noTextEdit="1"/>
          </p:cNvSpPr>
          <p:nvPr>
            <p:ph type="sldImg"/>
          </p:nvPr>
        </p:nvSpPr>
        <p:spPr>
          <a:ln/>
        </p:spPr>
      </p:sp>
      <p:sp>
        <p:nvSpPr>
          <p:cNvPr id="18435" name="Rectangle 2051"/>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A56E9F8-AECD-4DAB-A9F6-D534E898EC2F}" type="slidenum">
              <a:rPr lang="el-GR" smtClean="0">
                <a:latin typeface="Times New Roman" pitchFamily="18" charset="0"/>
                <a:cs typeface="Arial" charset="0"/>
              </a:rPr>
              <a:pPr/>
              <a:t>4</a:t>
            </a:fld>
            <a:endParaRPr lang="el-GR" smtClean="0">
              <a:latin typeface="Times New Roman" pitchFamily="18" charset="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688A554-3CDD-46F8-A88E-38F2DBF10E90}" type="slidenum">
              <a:rPr lang="el-GR" smtClean="0">
                <a:latin typeface="Times New Roman" pitchFamily="18" charset="0"/>
                <a:cs typeface="Arial" charset="0"/>
              </a:rPr>
              <a:pPr/>
              <a:t>6</a:t>
            </a:fld>
            <a:endParaRPr lang="el-GR" smtClean="0">
              <a:latin typeface="Times New Roman" pitchFamily="18"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4098529-E313-4CDD-8D55-37D14A27DB16}" type="slidenum">
              <a:rPr lang="el-GR" smtClean="0">
                <a:latin typeface="Times New Roman" pitchFamily="18" charset="0"/>
                <a:cs typeface="Arial" charset="0"/>
              </a:rPr>
              <a:pPr/>
              <a:t>7</a:t>
            </a:fld>
            <a:endParaRPr lang="el-GR" smtClean="0">
              <a:latin typeface="Times New Roman" pitchFamily="18" charset="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9D162B1-51F7-432A-A9D0-06CB029CDC3E}" type="slidenum">
              <a:rPr lang="el-GR" smtClean="0">
                <a:latin typeface="Times New Roman" pitchFamily="18" charset="0"/>
                <a:cs typeface="Arial" charset="0"/>
              </a:rPr>
              <a:pPr/>
              <a:t>8</a:t>
            </a:fld>
            <a:endParaRPr lang="el-GR" smtClean="0">
              <a:latin typeface="Times New Roman" pitchFamily="18" charset="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A8C22F4-FB7D-4AA2-9645-93647DD2D550}" type="slidenum">
              <a:rPr lang="el-GR" smtClean="0">
                <a:latin typeface="Times New Roman" pitchFamily="18" charset="0"/>
                <a:cs typeface="Arial" charset="0"/>
              </a:rPr>
              <a:pPr/>
              <a:t>10</a:t>
            </a:fld>
            <a:endParaRPr lang="el-GR" smtClean="0">
              <a:latin typeface="Times New Roman" pitchFamily="18" charset="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14EF6EBC-8673-4895-B7B0-AFA53DB9C8FB}" type="slidenum">
              <a:rPr lang="el-GR" smtClean="0">
                <a:latin typeface="Times New Roman" pitchFamily="18" charset="0"/>
                <a:cs typeface="Arial" charset="0"/>
              </a:rPr>
              <a:pPr/>
              <a:t>11</a:t>
            </a:fld>
            <a:endParaRPr lang="el-GR" smtClean="0">
              <a:latin typeface="Times New Roman" pitchFamily="18" charset="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3FCDEFE2-B9CD-4EAF-84E2-086EFE02F7A7}" type="slidenum">
              <a:rPr lang="el-GR" smtClean="0">
                <a:latin typeface="Times New Roman" pitchFamily="18" charset="0"/>
                <a:cs typeface="Arial" charset="0"/>
              </a:rPr>
              <a:pPr/>
              <a:t>12</a:t>
            </a:fld>
            <a:endParaRPr lang="el-GR" smtClean="0">
              <a:latin typeface="Times New Roman" pitchFamily="18" charset="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l-G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88066" name="Group 2"/>
          <p:cNvGrpSpPr>
            <a:grpSpLocks/>
          </p:cNvGrpSpPr>
          <p:nvPr/>
        </p:nvGrpSpPr>
        <p:grpSpPr bwMode="auto">
          <a:xfrm>
            <a:off x="0" y="0"/>
            <a:ext cx="5867400" cy="6858000"/>
            <a:chOff x="0" y="0"/>
            <a:chExt cx="3696" cy="4320"/>
          </a:xfrm>
        </p:grpSpPr>
        <p:sp>
          <p:nvSpPr>
            <p:cNvPr id="88067"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l-GR" sz="2400"/>
            </a:p>
          </p:txBody>
        </p:sp>
        <p:sp>
          <p:nvSpPr>
            <p:cNvPr id="88068"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l-GR" sz="2400"/>
            </a:p>
          </p:txBody>
        </p:sp>
      </p:grpSp>
      <p:grpSp>
        <p:nvGrpSpPr>
          <p:cNvPr id="88069" name="Group 5"/>
          <p:cNvGrpSpPr>
            <a:grpSpLocks/>
          </p:cNvGrpSpPr>
          <p:nvPr/>
        </p:nvGrpSpPr>
        <p:grpSpPr bwMode="auto">
          <a:xfrm>
            <a:off x="3632200" y="4889500"/>
            <a:ext cx="4876800" cy="319088"/>
            <a:chOff x="2288" y="3080"/>
            <a:chExt cx="3072" cy="201"/>
          </a:xfrm>
        </p:grpSpPr>
        <p:sp>
          <p:nvSpPr>
            <p:cNvPr id="88070"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l-GR"/>
            </a:p>
          </p:txBody>
        </p:sp>
        <p:sp>
          <p:nvSpPr>
            <p:cNvPr id="88071"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l-GR"/>
            </a:p>
          </p:txBody>
        </p:sp>
      </p:grpSp>
      <p:sp>
        <p:nvSpPr>
          <p:cNvPr id="880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l-GR"/>
              <a:t>Κάντε κλικ για να επεξεργαστείτε τον υπότιτλο του υποδείγματος</a:t>
            </a:r>
          </a:p>
        </p:txBody>
      </p:sp>
      <p:sp>
        <p:nvSpPr>
          <p:cNvPr id="88073" name="Rectangle 9"/>
          <p:cNvSpPr>
            <a:spLocks noGrp="1" noChangeArrowheads="1"/>
          </p:cNvSpPr>
          <p:nvPr>
            <p:ph type="dt" sz="quarter" idx="2"/>
          </p:nvPr>
        </p:nvSpPr>
        <p:spPr/>
        <p:txBody>
          <a:bodyPr/>
          <a:lstStyle>
            <a:lvl1pPr>
              <a:defRPr>
                <a:solidFill>
                  <a:schemeClr val="bg1"/>
                </a:solidFill>
              </a:defRPr>
            </a:lvl1pPr>
          </a:lstStyle>
          <a:p>
            <a:fld id="{DC9EC7F3-8EA0-4C8C-82BE-7B268532F983}" type="datetime1">
              <a:rPr lang="el-GR"/>
              <a:pPr/>
              <a:t>27/3/2018</a:t>
            </a:fld>
            <a:endParaRPr lang="el-GR"/>
          </a:p>
        </p:txBody>
      </p:sp>
      <p:sp>
        <p:nvSpPr>
          <p:cNvPr id="88074" name="Rectangle 10"/>
          <p:cNvSpPr>
            <a:spLocks noGrp="1" noChangeArrowheads="1"/>
          </p:cNvSpPr>
          <p:nvPr>
            <p:ph type="ftr" sz="quarter" idx="3"/>
          </p:nvPr>
        </p:nvSpPr>
        <p:spPr/>
        <p:txBody>
          <a:bodyPr/>
          <a:lstStyle>
            <a:lvl1pPr algn="r">
              <a:defRPr/>
            </a:lvl1pPr>
          </a:lstStyle>
          <a:p>
            <a:endParaRPr lang="el-GR"/>
          </a:p>
        </p:txBody>
      </p:sp>
      <p:sp>
        <p:nvSpPr>
          <p:cNvPr id="88075" name="Rectangle 11"/>
          <p:cNvSpPr>
            <a:spLocks noGrp="1" noChangeArrowheads="1"/>
          </p:cNvSpPr>
          <p:nvPr>
            <p:ph type="sldNum" sz="quarter" idx="4"/>
          </p:nvPr>
        </p:nvSpPr>
        <p:spPr>
          <a:xfrm>
            <a:off x="76200" y="6248400"/>
            <a:ext cx="587375" cy="488950"/>
          </a:xfrm>
        </p:spPr>
        <p:txBody>
          <a:bodyPr anchorCtr="0"/>
          <a:lstStyle>
            <a:lvl1pPr>
              <a:defRPr/>
            </a:lvl1pPr>
          </a:lstStyle>
          <a:p>
            <a:fld id="{8903942E-1F12-48A2-BD3A-55BB48EB588E}" type="slidenum">
              <a:rPr lang="el-GR"/>
              <a:pPr/>
              <a:t>‹#›</a:t>
            </a:fld>
            <a:endParaRPr lang="el-GR"/>
          </a:p>
        </p:txBody>
      </p:sp>
      <p:sp>
        <p:nvSpPr>
          <p:cNvPr id="880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l-GR"/>
              <a:t>Κάντε κλικ για επεξεργασία του τίτλου</a:t>
            </a:r>
          </a:p>
        </p:txBody>
      </p:sp>
    </p:spTree>
  </p:cSld>
  <p:clrMapOvr>
    <a:masterClrMapping/>
  </p:clrMapOvr>
  <p:transition spd="med">
    <p:pull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κατακόρυφου κειμένου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8B60D54B-BECD-4407-919E-482B095C10D4}" type="datetime1">
              <a:rPr lang="el-GR"/>
              <a:pPr/>
              <a:t>27/3/2018</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26D91E52-9685-415E-A654-2A120DD5A82D}"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05600" y="762000"/>
            <a:ext cx="1981200" cy="5324475"/>
          </a:xfrm>
        </p:spPr>
        <p:txBody>
          <a:bodyPr vert="eaVert"/>
          <a:lstStyle/>
          <a:p>
            <a:r>
              <a:rPr lang="el-GR"/>
              <a:t>Kλικ για επεξεργασία του τίτλου</a:t>
            </a:r>
          </a:p>
        </p:txBody>
      </p:sp>
      <p:sp>
        <p:nvSpPr>
          <p:cNvPr id="3" name="Θέση κατακόρυφου κειμένου 2"/>
          <p:cNvSpPr>
            <a:spLocks noGrp="1"/>
          </p:cNvSpPr>
          <p:nvPr>
            <p:ph type="body" orient="vert" idx="1"/>
          </p:nvPr>
        </p:nvSpPr>
        <p:spPr>
          <a:xfrm>
            <a:off x="762000" y="762000"/>
            <a:ext cx="5791200" cy="53244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971B0F12-C1C9-49B9-A5F6-F9C4F0106A7A}" type="datetime1">
              <a:rPr lang="el-GR"/>
              <a:pPr/>
              <a:t>27/3/2018</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1C2FCF0B-D9A3-46D0-B4F1-FCE53875B3C2}"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0" name="8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smtClean="0"/>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11" name="6 - Θέση ημερομηνίας"/>
          <p:cNvSpPr>
            <a:spLocks noGrp="1"/>
          </p:cNvSpPr>
          <p:nvPr>
            <p:ph type="dt" sz="half" idx="10"/>
          </p:nvPr>
        </p:nvSpPr>
        <p:spPr/>
        <p:txBody>
          <a:bodyPr/>
          <a:lstStyle>
            <a:lvl1pPr>
              <a:defRPr/>
            </a:lvl1pPr>
            <a:extLst/>
          </a:lstStyle>
          <a:p>
            <a:pPr>
              <a:defRPr/>
            </a:pPr>
            <a:fld id="{7F9EE4B2-A5E0-4B4F-96EA-F6C12B7C6167}" type="datetime1">
              <a:rPr lang="el-GR"/>
              <a:pPr>
                <a:defRPr/>
              </a:pPr>
              <a:t>27/3/2018</a:t>
            </a:fld>
            <a:endParaRPr lang="el-GR"/>
          </a:p>
        </p:txBody>
      </p:sp>
      <p:sp>
        <p:nvSpPr>
          <p:cNvPr id="12" name="19 - Θέση υποσέλιδου"/>
          <p:cNvSpPr>
            <a:spLocks noGrp="1"/>
          </p:cNvSpPr>
          <p:nvPr>
            <p:ph type="ftr" sz="quarter" idx="11"/>
          </p:nvPr>
        </p:nvSpPr>
        <p:spPr/>
        <p:txBody>
          <a:bodyPr/>
          <a:lstStyle>
            <a:lvl1pPr>
              <a:defRPr/>
            </a:lvl1pPr>
            <a:extLst/>
          </a:lstStyle>
          <a:p>
            <a:pPr>
              <a:defRPr/>
            </a:pPr>
            <a:endParaRPr lang="el-GR"/>
          </a:p>
        </p:txBody>
      </p:sp>
      <p:sp>
        <p:nvSpPr>
          <p:cNvPr id="13" name="9 - Θέση αριθμού διαφάνειας"/>
          <p:cNvSpPr>
            <a:spLocks noGrp="1"/>
          </p:cNvSpPr>
          <p:nvPr>
            <p:ph type="sldNum" sz="quarter" idx="12"/>
          </p:nvPr>
        </p:nvSpPr>
        <p:spPr/>
        <p:txBody>
          <a:bodyPr/>
          <a:lstStyle>
            <a:lvl1pPr>
              <a:defRPr/>
            </a:lvl1pPr>
            <a:extLst/>
          </a:lstStyle>
          <a:p>
            <a:pPr>
              <a:defRPr/>
            </a:pPr>
            <a:fld id="{27F4B0C7-DF8E-45C6-815B-BFB439E53E5A}" type="slidenum">
              <a:rPr lang="el-GR"/>
              <a:pPr>
                <a:defRPr/>
              </a:pPr>
              <a:t>‹#›</a:t>
            </a:fld>
            <a:endParaRPr lang="el-GR"/>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6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9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8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extLst/>
          </a:lstStyle>
          <a:p>
            <a:pPr>
              <a:defRPr/>
            </a:pPr>
            <a:fld id="{D1BCCF3E-FEF8-4426-A1CF-750669C199CB}" type="datetime1">
              <a:rPr lang="el-GR"/>
              <a:pPr>
                <a:defRPr/>
              </a:pPr>
              <a:t>27/3/2018</a:t>
            </a:fld>
            <a:endParaRPr lang="el-GR"/>
          </a:p>
        </p:txBody>
      </p:sp>
      <p:sp>
        <p:nvSpPr>
          <p:cNvPr id="9" name="4 - Θέση υποσέλιδου"/>
          <p:cNvSpPr>
            <a:spLocks noGrp="1"/>
          </p:cNvSpPr>
          <p:nvPr>
            <p:ph type="ftr" sz="quarter" idx="11"/>
          </p:nvPr>
        </p:nvSpPr>
        <p:spPr/>
        <p:txBody>
          <a:bodyPr/>
          <a:lstStyle>
            <a:lvl1pPr>
              <a:defRPr/>
            </a:lvl1pPr>
            <a:extLst/>
          </a:lstStyle>
          <a:p>
            <a:pPr>
              <a:defRPr/>
            </a:pPr>
            <a:endParaRPr lang="el-GR"/>
          </a:p>
        </p:txBody>
      </p:sp>
      <p:sp>
        <p:nvSpPr>
          <p:cNvPr id="10" name="5 - Θέση αριθμού διαφάνειας"/>
          <p:cNvSpPr>
            <a:spLocks noGrp="1"/>
          </p:cNvSpPr>
          <p:nvPr>
            <p:ph type="sldNum" sz="quarter" idx="12"/>
          </p:nvPr>
        </p:nvSpPr>
        <p:spPr/>
        <p:txBody>
          <a:bodyPr/>
          <a:lstStyle>
            <a:lvl1pPr>
              <a:defRPr/>
            </a:lvl1pPr>
            <a:extLst/>
          </a:lstStyle>
          <a:p>
            <a:pPr>
              <a:defRPr/>
            </a:pPr>
            <a:fld id="{F5CDF68F-D5E7-4E11-9E62-6E3E6EB5C0F1}" type="slidenum">
              <a:rPr lang="el-GR"/>
              <a:pPr>
                <a:defRPr/>
              </a:pPr>
              <a:t>‹#›</a:t>
            </a:fld>
            <a:endParaRPr lang="el-GR"/>
          </a:p>
        </p:txBody>
      </p:sp>
    </p:spTree>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CE47E8C2-E5EA-4413-A12F-7F25B3E9C796}" type="datetime1">
              <a:rPr lang="el-GR"/>
              <a:pPr>
                <a:defRPr/>
              </a:pPr>
              <a:t>27/3/2018</a:t>
            </a:fld>
            <a:endParaRPr lang="el-GR"/>
          </a:p>
        </p:txBody>
      </p:sp>
      <p:sp>
        <p:nvSpPr>
          <p:cNvPr id="8" name="7 - Θέση υποσέλιδου"/>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8ECDC798-426C-41D3-B42A-E32B196C0D62}" type="slidenum">
              <a:rPr lang="el-GR"/>
              <a:pPr>
                <a:defRPr/>
              </a:pPr>
              <a:t>‹#›</a:t>
            </a:fld>
            <a:endParaRPr lang="el-GR"/>
          </a:p>
        </p:txBody>
      </p:sp>
    </p:spTree>
  </p:cSld>
  <p:clrMapOvr>
    <a:masterClrMapping/>
  </p:clrMapOvr>
  <p:transition spd="med">
    <p:pull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4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5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 Θέση ημερομηνίας"/>
          <p:cNvSpPr>
            <a:spLocks noGrp="1"/>
          </p:cNvSpPr>
          <p:nvPr>
            <p:ph type="dt" sz="half" idx="10"/>
          </p:nvPr>
        </p:nvSpPr>
        <p:spPr/>
        <p:txBody>
          <a:bodyPr/>
          <a:lstStyle>
            <a:lvl1pPr>
              <a:defRPr/>
            </a:lvl1pPr>
            <a:extLst/>
          </a:lstStyle>
          <a:p>
            <a:pPr>
              <a:defRPr/>
            </a:pPr>
            <a:fld id="{6661EA81-0AF4-4B84-B2D8-E53CEB5D35DE}" type="datetime1">
              <a:rPr lang="el-GR"/>
              <a:pPr>
                <a:defRPr/>
              </a:pPr>
              <a:t>27/3/2018</a:t>
            </a:fld>
            <a:endParaRPr lang="el-GR"/>
          </a:p>
        </p:txBody>
      </p:sp>
      <p:sp>
        <p:nvSpPr>
          <p:cNvPr id="5" name="2 - Θέση υποσέλιδου"/>
          <p:cNvSpPr>
            <a:spLocks noGrp="1"/>
          </p:cNvSpPr>
          <p:nvPr>
            <p:ph type="ftr" sz="quarter" idx="11"/>
          </p:nvPr>
        </p:nvSpPr>
        <p:spPr/>
        <p:txBody>
          <a:bodyPr/>
          <a:lstStyle>
            <a:lvl1pPr>
              <a:defRPr/>
            </a:lvl1pPr>
            <a:extLst/>
          </a:lstStyle>
          <a:p>
            <a:pPr>
              <a:defRPr/>
            </a:pPr>
            <a:endParaRPr lang="el-GR"/>
          </a:p>
        </p:txBody>
      </p:sp>
      <p:sp>
        <p:nvSpPr>
          <p:cNvPr id="6" name="3 - Θέση αριθμού διαφάνειας"/>
          <p:cNvSpPr>
            <a:spLocks noGrp="1"/>
          </p:cNvSpPr>
          <p:nvPr>
            <p:ph type="sldNum" sz="quarter" idx="12"/>
          </p:nvPr>
        </p:nvSpPr>
        <p:spPr/>
        <p:txBody>
          <a:bodyPr/>
          <a:lstStyle>
            <a:lvl1pPr>
              <a:defRPr/>
            </a:lvl1pPr>
            <a:extLst/>
          </a:lstStyle>
          <a:p>
            <a:pPr>
              <a:defRPr/>
            </a:pPr>
            <a:fld id="{F5DA8414-0E0B-4973-A231-EA7A874724D7}" type="slidenum">
              <a:rPr lang="el-GR"/>
              <a:pPr>
                <a:defRPr/>
              </a:pPr>
              <a:t>‹#›</a:t>
            </a:fld>
            <a:endParaRPr lang="el-GR"/>
          </a:p>
        </p:txBody>
      </p:sp>
    </p:spTree>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E3B3C202-CC0C-483C-96B1-27967C33CA65}" type="datetime1">
              <a:rPr lang="el-GR"/>
              <a:pPr>
                <a:defRPr/>
              </a:pPr>
              <a:t>27/3/2018</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35C5621E-B61F-4FBA-8BD5-EC0933C0FE7C}" type="slidenum">
              <a:rPr lang="el-GR"/>
              <a:pPr>
                <a:defRPr/>
              </a:pPr>
              <a:t>‹#›</a:t>
            </a:fld>
            <a:endParaRPr lang="el-GR"/>
          </a:p>
        </p:txBody>
      </p:sp>
    </p:spTree>
  </p:cSld>
  <p:clrMapOvr>
    <a:masterClrMapping/>
  </p:clrMapOvr>
  <p:transition spd="med">
    <p:pull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8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9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extLst/>
          </a:lstStyle>
          <a:p>
            <a:pPr>
              <a:defRPr/>
            </a:pPr>
            <a:fld id="{88C586F4-5DAA-4521-A3F5-18EE45B5881F}" type="datetime1">
              <a:rPr lang="el-GR"/>
              <a:pPr>
                <a:defRPr/>
              </a:pPr>
              <a:t>27/3/2018</a:t>
            </a:fld>
            <a:endParaRPr lang="el-GR"/>
          </a:p>
        </p:txBody>
      </p:sp>
      <p:sp>
        <p:nvSpPr>
          <p:cNvPr id="9" name="5 - Θέση υποσέλιδου"/>
          <p:cNvSpPr>
            <a:spLocks noGrp="1"/>
          </p:cNvSpPr>
          <p:nvPr>
            <p:ph type="ftr" sz="quarter" idx="11"/>
          </p:nvPr>
        </p:nvSpPr>
        <p:spPr/>
        <p:txBody>
          <a:bodyPr/>
          <a:lstStyle>
            <a:lvl1pPr>
              <a:defRPr/>
            </a:lvl1pPr>
            <a:extLst/>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extLst/>
          </a:lstStyle>
          <a:p>
            <a:pPr>
              <a:defRPr/>
            </a:pPr>
            <a:fld id="{35448DE7-6E55-4BE7-AFBB-76DE65B91532}" type="slidenum">
              <a:rPr lang="el-GR"/>
              <a:pPr>
                <a:defRPr/>
              </a:pPr>
              <a:t>‹#›</a:t>
            </a:fld>
            <a:endParaRPr lang="el-GR"/>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περιεχομένου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E412F9D4-13F1-4AF5-893E-9FBB1D46EF55}" type="datetime1">
              <a:rPr lang="el-GR"/>
              <a:pPr/>
              <a:t>27/3/2018</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FD8B2AB1-1156-4605-8265-04DA72BAA148}"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Θέση ημερομηνίας 3"/>
          <p:cNvSpPr>
            <a:spLocks noGrp="1"/>
          </p:cNvSpPr>
          <p:nvPr>
            <p:ph type="dt" sz="half" idx="10"/>
          </p:nvPr>
        </p:nvSpPr>
        <p:spPr/>
        <p:txBody>
          <a:bodyPr/>
          <a:lstStyle>
            <a:lvl1pPr>
              <a:defRPr/>
            </a:lvl1pPr>
          </a:lstStyle>
          <a:p>
            <a:fld id="{8948F06E-ABE1-4F2C-9717-475B9564350F}" type="datetime1">
              <a:rPr lang="el-GR"/>
              <a:pPr/>
              <a:t>27/3/2018</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B60878C-2E1F-47FE-9DDE-98E3231ED354}"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περιεχομένου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3BF8C7A5-7748-4DF3-8E78-086F3D172E34}" type="datetime1">
              <a:rPr lang="el-GR"/>
              <a:pPr/>
              <a:t>27/3/2018</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97292168-7F86-435F-9474-296E40617542}"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54A4BD98-EC4F-40FA-A4C4-6D1E72D485F9}" type="datetime1">
              <a:rPr lang="el-GR"/>
              <a:pPr/>
              <a:t>27/3/2018</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6696835D-4BE6-41D4-AF7F-21ED254ABA59}"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ημερομηνίας 2"/>
          <p:cNvSpPr>
            <a:spLocks noGrp="1"/>
          </p:cNvSpPr>
          <p:nvPr>
            <p:ph type="dt" sz="half" idx="10"/>
          </p:nvPr>
        </p:nvSpPr>
        <p:spPr/>
        <p:txBody>
          <a:bodyPr/>
          <a:lstStyle>
            <a:lvl1pPr>
              <a:defRPr/>
            </a:lvl1pPr>
          </a:lstStyle>
          <a:p>
            <a:fld id="{700FC239-9BC0-46E3-B0F1-A1CE6CFCE904}" type="datetime1">
              <a:rPr lang="el-GR"/>
              <a:pPr/>
              <a:t>27/3/2018</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66F6F085-8525-48C1-80EC-F768F31EC54D}"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0A1419F0-E95C-4E57-BAC4-AE86C0FA42B8}" type="datetime1">
              <a:rPr lang="el-GR"/>
              <a:pPr/>
              <a:t>27/3/2018</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2FF5C6E3-1401-4BAF-826A-DD2F809C068B}"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Θέση ημερομηνίας 4"/>
          <p:cNvSpPr>
            <a:spLocks noGrp="1"/>
          </p:cNvSpPr>
          <p:nvPr>
            <p:ph type="dt" sz="half" idx="10"/>
          </p:nvPr>
        </p:nvSpPr>
        <p:spPr/>
        <p:txBody>
          <a:bodyPr/>
          <a:lstStyle>
            <a:lvl1pPr>
              <a:defRPr/>
            </a:lvl1pPr>
          </a:lstStyle>
          <a:p>
            <a:fld id="{937B7AB2-F04C-4380-BB29-1794DE19111F}" type="datetime1">
              <a:rPr lang="el-GR"/>
              <a:pPr/>
              <a:t>27/3/2018</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9D5E18C5-EBE8-45A2-BAA9-375832165897}"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Θέση ημερομηνίας 4"/>
          <p:cNvSpPr>
            <a:spLocks noGrp="1"/>
          </p:cNvSpPr>
          <p:nvPr>
            <p:ph type="dt" sz="half" idx="10"/>
          </p:nvPr>
        </p:nvSpPr>
        <p:spPr/>
        <p:txBody>
          <a:bodyPr/>
          <a:lstStyle>
            <a:lvl1pPr>
              <a:defRPr/>
            </a:lvl1pPr>
          </a:lstStyle>
          <a:p>
            <a:fld id="{6DBC80AB-2802-4841-9427-6998ED01BDD6}" type="datetime1">
              <a:rPr lang="el-GR"/>
              <a:pPr/>
              <a:t>27/3/2018</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05C80DB1-AAE1-4C12-9251-D44BD74150E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7620000" cy="6858000"/>
            <a:chOff x="0" y="0"/>
            <a:chExt cx="4800" cy="4320"/>
          </a:xfrm>
        </p:grpSpPr>
        <p:grpSp>
          <p:nvGrpSpPr>
            <p:cNvPr id="87043" name="Group 3"/>
            <p:cNvGrpSpPr>
              <a:grpSpLocks/>
            </p:cNvGrpSpPr>
            <p:nvPr userDrawn="1"/>
          </p:nvGrpSpPr>
          <p:grpSpPr bwMode="auto">
            <a:xfrm>
              <a:off x="0" y="0"/>
              <a:ext cx="2016" cy="4320"/>
              <a:chOff x="0" y="0"/>
              <a:chExt cx="2016" cy="4320"/>
            </a:xfrm>
          </p:grpSpPr>
          <p:sp>
            <p:nvSpPr>
              <p:cNvPr id="8704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l-GR"/>
              </a:p>
            </p:txBody>
          </p:sp>
          <p:sp>
            <p:nvSpPr>
              <p:cNvPr id="8704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l-GR"/>
              </a:p>
            </p:txBody>
          </p:sp>
        </p:grpSp>
        <p:grpSp>
          <p:nvGrpSpPr>
            <p:cNvPr id="87046" name="Group 6"/>
            <p:cNvGrpSpPr>
              <a:grpSpLocks/>
            </p:cNvGrpSpPr>
            <p:nvPr/>
          </p:nvGrpSpPr>
          <p:grpSpPr bwMode="auto">
            <a:xfrm>
              <a:off x="144" y="1248"/>
              <a:ext cx="4656" cy="201"/>
              <a:chOff x="144" y="1248"/>
              <a:chExt cx="4656" cy="201"/>
            </a:xfrm>
          </p:grpSpPr>
          <p:sp>
            <p:nvSpPr>
              <p:cNvPr id="8704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l-GR"/>
              </a:p>
            </p:txBody>
          </p:sp>
          <p:sp>
            <p:nvSpPr>
              <p:cNvPr id="8704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l-GR"/>
              </a:p>
            </p:txBody>
          </p:sp>
        </p:grpSp>
      </p:grpSp>
      <p:sp>
        <p:nvSpPr>
          <p:cNvPr id="8704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8705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705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18545280-B28E-4F16-B7E3-CC3123465983}" type="datetime1">
              <a:rPr lang="el-GR"/>
              <a:pPr/>
              <a:t>27/3/2018</a:t>
            </a:fld>
            <a:endParaRPr lang="el-GR"/>
          </a:p>
        </p:txBody>
      </p:sp>
      <p:sp>
        <p:nvSpPr>
          <p:cNvPr id="8705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l-GR"/>
          </a:p>
        </p:txBody>
      </p:sp>
      <p:sp>
        <p:nvSpPr>
          <p:cNvPr id="8705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defRPr>
            </a:lvl1pPr>
          </a:lstStyle>
          <a:p>
            <a:fld id="{2393CCB9-8CBC-40DD-917B-D4F70B299A58}"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pull dir="r"/>
  </p:transition>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Arial" charset="0"/>
        </a:defRPr>
      </a:lvl2pPr>
      <a:lvl3pPr algn="l" rtl="0" fontAlgn="base">
        <a:lnSpc>
          <a:spcPct val="90000"/>
        </a:lnSpc>
        <a:spcBef>
          <a:spcPct val="0"/>
        </a:spcBef>
        <a:spcAft>
          <a:spcPct val="0"/>
        </a:spcAft>
        <a:defRPr sz="3600" b="1">
          <a:solidFill>
            <a:schemeClr val="tx2"/>
          </a:solidFill>
          <a:latin typeface="Arial" charset="0"/>
          <a:cs typeface="Arial" charset="0"/>
        </a:defRPr>
      </a:lvl3pPr>
      <a:lvl4pPr algn="l" rtl="0" fontAlgn="base">
        <a:lnSpc>
          <a:spcPct val="90000"/>
        </a:lnSpc>
        <a:spcBef>
          <a:spcPct val="0"/>
        </a:spcBef>
        <a:spcAft>
          <a:spcPct val="0"/>
        </a:spcAft>
        <a:defRPr sz="3600" b="1">
          <a:solidFill>
            <a:schemeClr val="tx2"/>
          </a:solidFill>
          <a:latin typeface="Arial" charset="0"/>
          <a:cs typeface="Arial" charset="0"/>
        </a:defRPr>
      </a:lvl4pPr>
      <a:lvl5pPr algn="l" rtl="0" fontAlgn="base">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extLst/>
          </a:lstStyle>
          <a:p>
            <a:r>
              <a:rPr lang="el-GR" smtClean="0"/>
              <a:t>Kλικ για επεξεργασία του τίτλου</a:t>
            </a:r>
            <a:endParaRPr lang="en-US"/>
          </a:p>
        </p:txBody>
      </p:sp>
      <p:sp>
        <p:nvSpPr>
          <p:cNvPr id="39944" name="8 - Θέση κειμένου"/>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7" name="4 - Θέση ημερομηνίας"/>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cs typeface="+mn-cs"/>
              </a:defRPr>
            </a:lvl1pPr>
            <a:extLst/>
          </a:lstStyle>
          <a:p>
            <a:pPr>
              <a:defRPr/>
            </a:pPr>
            <a:fld id="{43D45850-8866-48D4-A388-3FA606CD55BD}" type="datetime1">
              <a:rPr lang="el-GR"/>
              <a:pPr>
                <a:defRPr/>
              </a:pPr>
              <a:t>27/3/2018</a:t>
            </a:fld>
            <a:endParaRPr lang="el-GR"/>
          </a:p>
        </p:txBody>
      </p:sp>
      <p:sp>
        <p:nvSpPr>
          <p:cNvPr id="18" name="5 - Θέση υποσέλιδου"/>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cs typeface="+mn-cs"/>
              </a:defRPr>
            </a:lvl1pPr>
            <a:extLst/>
          </a:lstStyle>
          <a:p>
            <a:pPr>
              <a:defRPr/>
            </a:pPr>
            <a:endParaRPr lang="el-GR"/>
          </a:p>
        </p:txBody>
      </p:sp>
      <p:sp>
        <p:nvSpPr>
          <p:cNvPr id="19" name="6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cs typeface="+mn-cs"/>
              </a:defRPr>
            </a:lvl1pPr>
            <a:extLst/>
          </a:lstStyle>
          <a:p>
            <a:pPr>
              <a:defRPr/>
            </a:pPr>
            <a:fld id="{1AD4AC3F-1E04-42D9-B2E9-71FD48D742C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p:transition spd="med">
    <p:pull dir="r"/>
  </p:transition>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photodentro.edu.gr/v/item/ds/8521/1215"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hotodentro.edu.gr/v/item/ds/8521/117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hotodentro.edu.gr/v/item/ds/8521/95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hotodentro.edu.gr/v/item/ds/8521/95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4294967295"/>
          </p:nvPr>
        </p:nvSpPr>
        <p:spPr>
          <a:xfrm>
            <a:off x="1601788" y="2754313"/>
            <a:ext cx="6705600" cy="2295525"/>
          </a:xfrm>
        </p:spPr>
        <p:txBody>
          <a:bodyPr/>
          <a:lstStyle/>
          <a:p>
            <a:pPr algn="ctr">
              <a:buFont typeface="Wingdings" pitchFamily="2" charset="2"/>
              <a:buNone/>
            </a:pPr>
            <a:r>
              <a:rPr lang="el-GR" sz="3600" b="1" i="1">
                <a:solidFill>
                  <a:schemeClr val="tx2"/>
                </a:solidFill>
              </a:rPr>
              <a:t>Το εσωτερικό του</a:t>
            </a:r>
          </a:p>
          <a:p>
            <a:pPr algn="ctr">
              <a:buFont typeface="Wingdings" pitchFamily="2" charset="2"/>
              <a:buNone/>
            </a:pPr>
            <a:r>
              <a:rPr lang="el-GR" sz="3600" b="1" i="1">
                <a:solidFill>
                  <a:schemeClr val="tx2"/>
                </a:solidFill>
              </a:rPr>
              <a:t> Ηλεκτρονικού Υπολογιστή</a:t>
            </a:r>
          </a:p>
          <a:p>
            <a:pPr algn="ctr">
              <a:buFont typeface="Wingdings" pitchFamily="2" charset="2"/>
              <a:buNone/>
            </a:pPr>
            <a:r>
              <a:rPr lang="en-US"/>
              <a:t>      </a:t>
            </a:r>
            <a:r>
              <a:rPr lang="el-GR"/>
              <a:t>Πληροφορική Β΄ Γυμνασίου</a:t>
            </a:r>
            <a:endParaRPr lang="en-US"/>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062038" y="1133475"/>
            <a:ext cx="4692650" cy="742950"/>
          </a:xfrm>
        </p:spPr>
        <p:txBody>
          <a:bodyPr anchor="ctr"/>
          <a:lstStyle/>
          <a:p>
            <a:r>
              <a:rPr lang="el-GR">
                <a:solidFill>
                  <a:schemeClr val="tx1"/>
                </a:solidFill>
                <a:effectLst>
                  <a:outerShdw blurRad="38100" dist="38100" dir="2700000" algn="tl">
                    <a:srgbClr val="C0C0C0"/>
                  </a:outerShdw>
                </a:effectLst>
              </a:rPr>
              <a:t>Τροφοδοτικό</a:t>
            </a:r>
            <a:endParaRPr lang="en-US">
              <a:solidFill>
                <a:schemeClr val="tx1"/>
              </a:solidFill>
              <a:effectLst>
                <a:outerShdw blurRad="38100" dist="38100" dir="2700000" algn="tl">
                  <a:srgbClr val="C0C0C0"/>
                </a:outerShdw>
              </a:effectLst>
              <a:latin typeface="Gill Sans MT" pitchFamily="34" charset="0"/>
            </a:endParaRPr>
          </a:p>
        </p:txBody>
      </p:sp>
      <p:sp>
        <p:nvSpPr>
          <p:cNvPr id="27650" name="Text Box 3"/>
          <p:cNvSpPr txBox="1">
            <a:spLocks noChangeArrowheads="1"/>
          </p:cNvSpPr>
          <p:nvPr/>
        </p:nvSpPr>
        <p:spPr bwMode="auto">
          <a:xfrm>
            <a:off x="881063" y="2708275"/>
            <a:ext cx="7953375" cy="2940050"/>
          </a:xfrm>
          <a:prstGeom prst="rect">
            <a:avLst/>
          </a:prstGeom>
          <a:noFill/>
          <a:ln w="9525">
            <a:noFill/>
            <a:miter lim="800000"/>
            <a:headEnd/>
            <a:tailEnd/>
          </a:ln>
        </p:spPr>
        <p:txBody>
          <a:bodyPr>
            <a:spAutoFit/>
          </a:bodyPr>
          <a:lstStyle/>
          <a:p>
            <a:pPr>
              <a:spcAft>
                <a:spcPts val="600"/>
              </a:spcAft>
            </a:pPr>
            <a:r>
              <a:rPr lang="el-GR" sz="2000">
                <a:latin typeface="Arial" charset="0"/>
              </a:rPr>
              <a:t>Τροφοδοτεί με  ηλεκτρικό ρεύμα</a:t>
            </a:r>
            <a:r>
              <a:rPr lang="el-GR" sz="2000">
                <a:solidFill>
                  <a:srgbClr val="92D050"/>
                </a:solidFill>
                <a:latin typeface="Arial" charset="0"/>
              </a:rPr>
              <a:t> </a:t>
            </a:r>
            <a:r>
              <a:rPr lang="el-GR" sz="2000">
                <a:latin typeface="Arial" charset="0"/>
              </a:rPr>
              <a:t>όλα τα επιμέρους εξαρτήματα. Βρίσκεται στο πίσω μέρος του υπολογιστή και σε αυτό καταλήγει το καλώδιο του ρεύματος. Συνδέεται άμεσα με την μητρική πλακέτα κι από εκεί με τις υπόλοιπες συσκευές που το έχουν ανάγκη. </a:t>
            </a:r>
          </a:p>
          <a:p>
            <a:pPr>
              <a:spcAft>
                <a:spcPts val="600"/>
              </a:spcAft>
            </a:pPr>
            <a:endParaRPr lang="el-GR" sz="2000">
              <a:latin typeface="Arial" charset="0"/>
            </a:endParaRPr>
          </a:p>
          <a:p>
            <a:pPr>
              <a:spcAft>
                <a:spcPts val="600"/>
              </a:spcAft>
              <a:buFontTx/>
              <a:buChar char="•"/>
            </a:pPr>
            <a:r>
              <a:rPr lang="el-GR" sz="2400">
                <a:latin typeface="Arial" charset="0"/>
              </a:rPr>
              <a:t>Κάνει κατάλληλες μετατροπές στο ρεύμα </a:t>
            </a:r>
          </a:p>
          <a:p>
            <a:pPr>
              <a:spcAft>
                <a:spcPts val="600"/>
              </a:spcAft>
              <a:buFontTx/>
              <a:buChar char="•"/>
            </a:pPr>
            <a:r>
              <a:rPr lang="el-GR" sz="2400">
                <a:latin typeface="Arial" charset="0"/>
              </a:rPr>
              <a:t>Διαθέτει ανεμιστήρα για να απομακρύνει το θερμό αέρα από το εσωτερικό της κεντρικής μονάδας.</a:t>
            </a:r>
          </a:p>
        </p:txBody>
      </p:sp>
      <p:pic>
        <p:nvPicPr>
          <p:cNvPr id="27651" name="Picture 2"/>
          <p:cNvPicPr>
            <a:picLocks noChangeAspect="1" noChangeArrowheads="1"/>
          </p:cNvPicPr>
          <p:nvPr/>
        </p:nvPicPr>
        <p:blipFill>
          <a:blip r:embed="rId3"/>
          <a:srcRect/>
          <a:stretch>
            <a:fillRect/>
          </a:stretch>
        </p:blipFill>
        <p:spPr bwMode="auto">
          <a:xfrm>
            <a:off x="6462713" y="233363"/>
            <a:ext cx="2339975" cy="1752600"/>
          </a:xfrm>
          <a:prstGeom prst="rect">
            <a:avLst/>
          </a:prstGeom>
          <a:noFill/>
          <a:ln w="9525">
            <a:noFill/>
            <a:miter lim="800000"/>
            <a:headEnd/>
            <a:tailEnd/>
          </a:ln>
        </p:spPr>
      </p:pic>
      <p:sp>
        <p:nvSpPr>
          <p:cNvPr id="8"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DF9DBF2E-E6A1-45D5-834F-7FE20DE850BE}" type="slidenum">
              <a:rPr lang="el-GR" sz="1200" kern="0">
                <a:solidFill>
                  <a:sysClr val="window" lastClr="FFFFFF"/>
                </a:solidFill>
                <a:cs typeface="+mn-cs"/>
              </a:rPr>
              <a:pPr algn="r" fontAlgn="auto">
                <a:spcBef>
                  <a:spcPts val="0"/>
                </a:spcBef>
                <a:spcAft>
                  <a:spcPts val="0"/>
                </a:spcAft>
                <a:defRPr/>
              </a:pPr>
              <a:t>10</a:t>
            </a:fld>
            <a:endParaRPr lang="el-GR" sz="1200" kern="0" dirty="0">
              <a:solidFill>
                <a:sysClr val="window" lastClr="FFFFFF"/>
              </a:solidFill>
              <a:cs typeface="+mn-cs"/>
            </a:endParaRPr>
          </a:p>
        </p:txBody>
      </p:sp>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14400" y="1042988"/>
            <a:ext cx="7707313" cy="673100"/>
          </a:xfrm>
        </p:spPr>
        <p:txBody>
          <a:bodyPr anchor="ctr"/>
          <a:lstStyle/>
          <a:p>
            <a:r>
              <a:rPr lang="el-GR">
                <a:solidFill>
                  <a:schemeClr val="tx1"/>
                </a:solidFill>
                <a:effectLst>
                  <a:outerShdw blurRad="38100" dist="38100" dir="2700000" algn="tl">
                    <a:srgbClr val="C0C0C0"/>
                  </a:outerShdw>
                </a:effectLst>
              </a:rPr>
              <a:t>Εσωτερικές Κάρτες (Επέκτασης</a:t>
            </a:r>
            <a:r>
              <a:rPr lang="el-GR" sz="3300">
                <a:solidFill>
                  <a:schemeClr val="tx1"/>
                </a:solidFill>
                <a:effectLst>
                  <a:outerShdw blurRad="38100" dist="38100" dir="2700000" algn="tl">
                    <a:srgbClr val="C0C0C0"/>
                  </a:outerShdw>
                </a:effectLst>
              </a:rPr>
              <a:t>)</a:t>
            </a:r>
            <a:endParaRPr lang="en-US" sz="3300">
              <a:solidFill>
                <a:schemeClr val="tx1"/>
              </a:solidFill>
              <a:effectLst>
                <a:outerShdw blurRad="38100" dist="38100" dir="2700000" algn="tl">
                  <a:srgbClr val="C0C0C0"/>
                </a:outerShdw>
              </a:effectLst>
              <a:latin typeface="Gill Sans MT" pitchFamily="34" charset="0"/>
            </a:endParaRPr>
          </a:p>
        </p:txBody>
      </p:sp>
      <p:sp>
        <p:nvSpPr>
          <p:cNvPr id="29698" name="Text Box 4"/>
          <p:cNvSpPr txBox="1">
            <a:spLocks noChangeArrowheads="1"/>
          </p:cNvSpPr>
          <p:nvPr/>
        </p:nvSpPr>
        <p:spPr bwMode="auto">
          <a:xfrm>
            <a:off x="2771775" y="2933700"/>
            <a:ext cx="3051175" cy="641350"/>
          </a:xfrm>
          <a:prstGeom prst="rect">
            <a:avLst/>
          </a:prstGeom>
          <a:noFill/>
          <a:ln w="9525">
            <a:noFill/>
            <a:miter lim="800000"/>
            <a:headEnd/>
            <a:tailEnd/>
          </a:ln>
        </p:spPr>
        <p:txBody>
          <a:bodyPr>
            <a:spAutoFit/>
          </a:bodyPr>
          <a:lstStyle/>
          <a:p>
            <a:pPr algn="ctr">
              <a:spcAft>
                <a:spcPts val="600"/>
              </a:spcAft>
            </a:pPr>
            <a:r>
              <a:rPr lang="el-GR" b="1">
                <a:latin typeface="Arial" charset="0"/>
              </a:rPr>
              <a:t>Κάρτα Οθόνης ή Κάρτα Γραφικών (</a:t>
            </a:r>
            <a:r>
              <a:rPr lang="en-US" b="1">
                <a:latin typeface="Arial" charset="0"/>
              </a:rPr>
              <a:t>VGA)</a:t>
            </a:r>
            <a:r>
              <a:rPr lang="el-GR" b="1">
                <a:solidFill>
                  <a:srgbClr val="92D050"/>
                </a:solidFill>
                <a:latin typeface="Arial" charset="0"/>
              </a:rPr>
              <a:t> </a:t>
            </a:r>
            <a:endParaRPr lang="en-US" b="1">
              <a:solidFill>
                <a:srgbClr val="92D050"/>
              </a:solidFill>
              <a:latin typeface="Arial" charset="0"/>
            </a:endParaRPr>
          </a:p>
        </p:txBody>
      </p:sp>
      <p:sp>
        <p:nvSpPr>
          <p:cNvPr id="29699" name="Text Box 8"/>
          <p:cNvSpPr txBox="1">
            <a:spLocks noChangeArrowheads="1"/>
          </p:cNvSpPr>
          <p:nvPr/>
        </p:nvSpPr>
        <p:spPr bwMode="auto">
          <a:xfrm>
            <a:off x="836613" y="4733925"/>
            <a:ext cx="2276475" cy="366713"/>
          </a:xfrm>
          <a:prstGeom prst="rect">
            <a:avLst/>
          </a:prstGeom>
          <a:noFill/>
          <a:ln w="9525">
            <a:noFill/>
            <a:miter lim="800000"/>
            <a:headEnd/>
            <a:tailEnd/>
          </a:ln>
        </p:spPr>
        <p:txBody>
          <a:bodyPr>
            <a:spAutoFit/>
          </a:bodyPr>
          <a:lstStyle/>
          <a:p>
            <a:pPr algn="ctr">
              <a:buClr>
                <a:schemeClr val="folHlink"/>
              </a:buClr>
              <a:buFont typeface="Wingdings" pitchFamily="2" charset="2"/>
              <a:buNone/>
            </a:pPr>
            <a:r>
              <a:rPr lang="el-GR" b="1">
                <a:latin typeface="Arial" charset="0"/>
              </a:rPr>
              <a:t>Κάρτα Ήχου</a:t>
            </a:r>
            <a:r>
              <a:rPr lang="el-GR" b="1">
                <a:solidFill>
                  <a:srgbClr val="92D050"/>
                </a:solidFill>
                <a:latin typeface="Arial" charset="0"/>
              </a:rPr>
              <a:t> </a:t>
            </a:r>
            <a:endParaRPr lang="en-US" b="1">
              <a:solidFill>
                <a:srgbClr val="92D050"/>
              </a:solidFill>
              <a:latin typeface="Arial" charset="0"/>
            </a:endParaRPr>
          </a:p>
        </p:txBody>
      </p:sp>
      <p:pic>
        <p:nvPicPr>
          <p:cNvPr id="29700" name="Picture 2"/>
          <p:cNvPicPr>
            <a:picLocks noChangeAspect="1" noChangeArrowheads="1"/>
          </p:cNvPicPr>
          <p:nvPr/>
        </p:nvPicPr>
        <p:blipFill>
          <a:blip r:embed="rId3"/>
          <a:srcRect/>
          <a:stretch>
            <a:fillRect/>
          </a:stretch>
        </p:blipFill>
        <p:spPr bwMode="auto">
          <a:xfrm>
            <a:off x="5967413" y="2484438"/>
            <a:ext cx="1844675" cy="1450975"/>
          </a:xfrm>
          <a:prstGeom prst="rect">
            <a:avLst/>
          </a:prstGeom>
          <a:noFill/>
          <a:ln w="9525">
            <a:noFill/>
            <a:miter lim="800000"/>
            <a:headEnd/>
            <a:tailEnd/>
          </a:ln>
        </p:spPr>
      </p:pic>
      <p:pic>
        <p:nvPicPr>
          <p:cNvPr id="29701" name="Picture 3"/>
          <p:cNvPicPr>
            <a:picLocks noChangeAspect="1" noChangeArrowheads="1"/>
          </p:cNvPicPr>
          <p:nvPr/>
        </p:nvPicPr>
        <p:blipFill>
          <a:blip r:embed="rId4"/>
          <a:srcRect/>
          <a:stretch>
            <a:fillRect/>
          </a:stretch>
        </p:blipFill>
        <p:spPr bwMode="auto">
          <a:xfrm>
            <a:off x="2862263" y="4103688"/>
            <a:ext cx="1889125" cy="1441450"/>
          </a:xfrm>
          <a:prstGeom prst="rect">
            <a:avLst/>
          </a:prstGeom>
          <a:noFill/>
          <a:ln w="9525">
            <a:noFill/>
            <a:miter lim="800000"/>
            <a:headEnd/>
            <a:tailEnd/>
          </a:ln>
        </p:spPr>
      </p:pic>
      <p:sp>
        <p:nvSpPr>
          <p:cNvPr id="9"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F98F2BFC-D915-4D71-95FF-0648519E5966}" type="slidenum">
              <a:rPr lang="el-GR" sz="1200" kern="0">
                <a:solidFill>
                  <a:sysClr val="window" lastClr="FFFFFF"/>
                </a:solidFill>
                <a:cs typeface="+mn-cs"/>
              </a:rPr>
              <a:pPr algn="r" fontAlgn="auto">
                <a:spcBef>
                  <a:spcPts val="0"/>
                </a:spcBef>
                <a:spcAft>
                  <a:spcPts val="0"/>
                </a:spcAft>
                <a:defRPr/>
              </a:pPr>
              <a:t>11</a:t>
            </a:fld>
            <a:endParaRPr lang="el-GR" sz="1200" kern="0" dirty="0">
              <a:solidFill>
                <a:sysClr val="window" lastClr="FFFFFF"/>
              </a:solidFill>
              <a:cs typeface="+mn-cs"/>
            </a:endParaRPr>
          </a:p>
        </p:txBody>
      </p:sp>
      <p:sp>
        <p:nvSpPr>
          <p:cNvPr id="29703" name="10 - TextBox"/>
          <p:cNvSpPr txBox="1">
            <a:spLocks noChangeArrowheads="1"/>
          </p:cNvSpPr>
          <p:nvPr/>
        </p:nvSpPr>
        <p:spPr bwMode="auto">
          <a:xfrm>
            <a:off x="3762375" y="5724525"/>
            <a:ext cx="3556000" cy="366713"/>
          </a:xfrm>
          <a:prstGeom prst="rect">
            <a:avLst/>
          </a:prstGeom>
          <a:noFill/>
          <a:ln w="9525">
            <a:noFill/>
            <a:miter lim="800000"/>
            <a:headEnd/>
            <a:tailEnd/>
          </a:ln>
        </p:spPr>
        <p:txBody>
          <a:bodyPr>
            <a:spAutoFit/>
          </a:bodyPr>
          <a:lstStyle/>
          <a:p>
            <a:r>
              <a:rPr lang="el-GR" b="1">
                <a:latin typeface="Arial" charset="0"/>
              </a:rPr>
              <a:t>Κάρτα Δικτύου (Network Card)</a:t>
            </a:r>
            <a:endParaRPr lang="en-US" sz="1000">
              <a:latin typeface="Arial" charset="0"/>
            </a:endParaRPr>
          </a:p>
        </p:txBody>
      </p:sp>
      <p:pic>
        <p:nvPicPr>
          <p:cNvPr id="29704" name="Picture 3"/>
          <p:cNvPicPr>
            <a:picLocks noChangeAspect="1" noChangeArrowheads="1"/>
          </p:cNvPicPr>
          <p:nvPr/>
        </p:nvPicPr>
        <p:blipFill>
          <a:blip r:embed="rId5"/>
          <a:srcRect/>
          <a:stretch>
            <a:fillRect/>
          </a:stretch>
        </p:blipFill>
        <p:spPr bwMode="auto">
          <a:xfrm>
            <a:off x="7362825" y="5094288"/>
            <a:ext cx="1485900" cy="1074737"/>
          </a:xfrm>
          <a:prstGeom prst="rect">
            <a:avLst/>
          </a:prstGeom>
          <a:noFill/>
          <a:ln w="9525">
            <a:noFill/>
            <a:miter lim="800000"/>
            <a:headEnd/>
            <a:tailEnd/>
          </a:ln>
        </p:spPr>
      </p:pic>
      <p:sp>
        <p:nvSpPr>
          <p:cNvPr id="29705" name="12 - TextBox"/>
          <p:cNvSpPr txBox="1">
            <a:spLocks noChangeArrowheads="1"/>
          </p:cNvSpPr>
          <p:nvPr/>
        </p:nvSpPr>
        <p:spPr bwMode="auto">
          <a:xfrm>
            <a:off x="1285875" y="6308725"/>
            <a:ext cx="2384425" cy="304800"/>
          </a:xfrm>
          <a:prstGeom prst="rect">
            <a:avLst/>
          </a:prstGeom>
          <a:noFill/>
          <a:ln w="9525">
            <a:noFill/>
            <a:miter lim="800000"/>
            <a:headEnd/>
            <a:tailEnd/>
          </a:ln>
        </p:spPr>
        <p:txBody>
          <a:bodyPr>
            <a:spAutoFit/>
          </a:bodyPr>
          <a:lstStyle/>
          <a:p>
            <a:pPr algn="ctr"/>
            <a:r>
              <a:rPr lang="el-GR" sz="1400" b="1">
                <a:latin typeface="Arial" charset="0"/>
              </a:rPr>
              <a:t>Εσωτερικές Κάρτες</a:t>
            </a:r>
          </a:p>
        </p:txBody>
      </p:sp>
      <p:pic>
        <p:nvPicPr>
          <p:cNvPr id="29706" name="Picture 9" descr="C:\Users\User\Desktop\Πληροφορική (Β Γυμνασίου)_ Ηλεκτρονικό Βιβλίο_files\Activity.png">
            <a:hlinkClick r:id="rId6"/>
          </p:cNvPr>
          <p:cNvPicPr>
            <a:picLocks noChangeAspect="1" noChangeArrowheads="1"/>
          </p:cNvPicPr>
          <p:nvPr/>
        </p:nvPicPr>
        <p:blipFill>
          <a:blip r:embed="rId7"/>
          <a:srcRect/>
          <a:stretch>
            <a:fillRect/>
          </a:stretch>
        </p:blipFill>
        <p:spPr bwMode="auto">
          <a:xfrm>
            <a:off x="836613" y="6219825"/>
            <a:ext cx="406400" cy="4064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31913" y="1042988"/>
            <a:ext cx="4589462" cy="698500"/>
          </a:xfrm>
        </p:spPr>
        <p:txBody>
          <a:bodyPr anchor="ctr"/>
          <a:lstStyle/>
          <a:p>
            <a:r>
              <a:rPr lang="el-GR">
                <a:solidFill>
                  <a:schemeClr val="tx1"/>
                </a:solidFill>
                <a:effectLst>
                  <a:outerShdw blurRad="38100" dist="38100" dir="2700000" algn="tl">
                    <a:srgbClr val="C0C0C0"/>
                  </a:outerShdw>
                </a:effectLst>
              </a:rPr>
              <a:t>Θύρες Σύνδεσης</a:t>
            </a:r>
          </a:p>
        </p:txBody>
      </p:sp>
      <p:sp>
        <p:nvSpPr>
          <p:cNvPr id="31" name="9 - Θέση υποσέλιδου"/>
          <p:cNvSpPr>
            <a:spLocks noGrp="1"/>
          </p:cNvSpPr>
          <p:nvPr>
            <p:ph type="ftr" sz="quarter" idx="11"/>
          </p:nvPr>
        </p:nvSpPr>
        <p:spPr>
          <a:xfrm>
            <a:off x="2857500" y="6357938"/>
            <a:ext cx="3352800" cy="365125"/>
          </a:xfrm>
          <a:noFill/>
          <a:ln/>
        </p:spPr>
        <p:txBody>
          <a:bodyPr/>
          <a:lstStyle/>
          <a:p>
            <a:pPr fontAlgn="auto">
              <a:spcBef>
                <a:spcPts val="0"/>
              </a:spcBef>
              <a:spcAft>
                <a:spcPts val="0"/>
              </a:spcAft>
              <a:defRPr/>
            </a:pPr>
            <a:endParaRPr lang="el-GR" sz="1200" kern="0" dirty="0">
              <a:solidFill>
                <a:sysClr val="window" lastClr="FFFFFF">
                  <a:lumMod val="95000"/>
                </a:sysClr>
              </a:solidFill>
              <a:latin typeface="Arial Greek" pitchFamily="34" charset="0"/>
              <a:cs typeface="+mn-cs"/>
            </a:endParaRPr>
          </a:p>
        </p:txBody>
      </p:sp>
      <p:pic>
        <p:nvPicPr>
          <p:cNvPr id="31748" name="Picture 2"/>
          <p:cNvPicPr>
            <a:picLocks noChangeAspect="1" noChangeArrowheads="1"/>
          </p:cNvPicPr>
          <p:nvPr/>
        </p:nvPicPr>
        <p:blipFill>
          <a:blip r:embed="rId3"/>
          <a:srcRect/>
          <a:stretch>
            <a:fillRect/>
          </a:stretch>
        </p:blipFill>
        <p:spPr bwMode="auto">
          <a:xfrm>
            <a:off x="1871663" y="1898650"/>
            <a:ext cx="4470400" cy="4959350"/>
          </a:xfrm>
          <a:prstGeom prst="rect">
            <a:avLst/>
          </a:prstGeom>
          <a:noFill/>
          <a:ln w="9525">
            <a:noFill/>
            <a:miter lim="800000"/>
            <a:headEnd/>
            <a:tailEnd/>
          </a:ln>
        </p:spPr>
      </p:pic>
      <p:sp>
        <p:nvSpPr>
          <p:cNvPr id="30"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7B332EDF-67F8-4210-9984-8AB9C3FF2CEA}" type="slidenum">
              <a:rPr lang="el-GR" sz="1200" kern="0">
                <a:solidFill>
                  <a:sysClr val="window" lastClr="FFFFFF"/>
                </a:solidFill>
                <a:cs typeface="+mn-cs"/>
              </a:rPr>
              <a:pPr algn="r" fontAlgn="auto">
                <a:spcBef>
                  <a:spcPts val="0"/>
                </a:spcBef>
                <a:spcAft>
                  <a:spcPts val="0"/>
                </a:spcAft>
                <a:defRPr/>
              </a:pPr>
              <a:t>12</a:t>
            </a:fld>
            <a:endParaRPr lang="el-GR" sz="1200" kern="0" dirty="0">
              <a:solidFill>
                <a:sysClr val="window" lastClr="FFFFFF"/>
              </a:solidFill>
              <a:cs typeface="+mn-cs"/>
            </a:endParaRPr>
          </a:p>
        </p:txBody>
      </p:sp>
      <p:pic>
        <p:nvPicPr>
          <p:cNvPr id="31750" name="Picture 7" descr="C:\Users\User\Desktop\Πληροφορική (Β Γυμνασίου)_ Ηλεκτρονικό Βιβλίο_files\Activity.png">
            <a:hlinkClick r:id="rId4"/>
          </p:cNvPr>
          <p:cNvPicPr>
            <a:picLocks noChangeAspect="1" noChangeArrowheads="1"/>
          </p:cNvPicPr>
          <p:nvPr/>
        </p:nvPicPr>
        <p:blipFill>
          <a:blip r:embed="rId5"/>
          <a:srcRect/>
          <a:stretch>
            <a:fillRect/>
          </a:stretch>
        </p:blipFill>
        <p:spPr bwMode="auto">
          <a:xfrm>
            <a:off x="7416800" y="3473450"/>
            <a:ext cx="406400" cy="406400"/>
          </a:xfrm>
          <a:prstGeom prst="rect">
            <a:avLst/>
          </a:prstGeom>
          <a:noFill/>
          <a:ln w="9525">
            <a:noFill/>
            <a:miter lim="800000"/>
            <a:headEnd/>
            <a:tailEnd/>
          </a:ln>
        </p:spPr>
      </p:pic>
      <p:sp>
        <p:nvSpPr>
          <p:cNvPr id="31751" name="7 - TextBox"/>
          <p:cNvSpPr txBox="1">
            <a:spLocks noChangeArrowheads="1"/>
          </p:cNvSpPr>
          <p:nvPr/>
        </p:nvSpPr>
        <p:spPr bwMode="auto">
          <a:xfrm>
            <a:off x="7816850" y="3429000"/>
            <a:ext cx="1155700" cy="523875"/>
          </a:xfrm>
          <a:prstGeom prst="rect">
            <a:avLst/>
          </a:prstGeom>
          <a:noFill/>
          <a:ln w="9525">
            <a:noFill/>
            <a:miter lim="800000"/>
            <a:headEnd/>
            <a:tailEnd/>
          </a:ln>
        </p:spPr>
        <p:txBody>
          <a:bodyPr>
            <a:spAutoFit/>
          </a:bodyPr>
          <a:lstStyle/>
          <a:p>
            <a:r>
              <a:rPr lang="el-GR" sz="1400" b="1">
                <a:latin typeface="Arial" charset="0"/>
              </a:rPr>
              <a:t>Θύρες Σύνδεσης</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881063" y="2438400"/>
            <a:ext cx="4230687" cy="3390900"/>
          </a:xfrm>
          <a:prstGeom prst="rect">
            <a:avLst/>
          </a:prstGeom>
          <a:noFill/>
          <a:ln w="9525">
            <a:noFill/>
            <a:miter lim="800000"/>
            <a:headEnd/>
            <a:tailEnd/>
          </a:ln>
        </p:spPr>
      </p:pic>
      <p:sp>
        <p:nvSpPr>
          <p:cNvPr id="16387" name="AutoShape 26"/>
          <p:cNvSpPr>
            <a:spLocks noChangeArrowheads="1"/>
          </p:cNvSpPr>
          <p:nvPr/>
        </p:nvSpPr>
        <p:spPr bwMode="auto">
          <a:xfrm flipV="1">
            <a:off x="127000" y="382588"/>
            <a:ext cx="8072438" cy="65087"/>
          </a:xfrm>
          <a:prstGeom prst="roundRect">
            <a:avLst>
              <a:gd name="adj" fmla="val 46806"/>
            </a:avLst>
          </a:prstGeom>
          <a:gradFill rotWithShape="0">
            <a:gsLst>
              <a:gs pos="0">
                <a:schemeClr val="bg1"/>
              </a:gs>
              <a:gs pos="100000">
                <a:srgbClr val="007976"/>
              </a:gs>
            </a:gsLst>
            <a:path path="shape">
              <a:fillToRect l="50000" t="50000" r="50000" b="50000"/>
            </a:path>
          </a:gradFill>
          <a:ln w="9525">
            <a:solidFill>
              <a:srgbClr val="000000"/>
            </a:solidFill>
            <a:round/>
            <a:headEnd/>
            <a:tailEnd/>
          </a:ln>
        </p:spPr>
        <p:txBody>
          <a:bodyPr wrap="none" anchor="ctr"/>
          <a:lstStyle/>
          <a:p>
            <a:endParaRPr lang="el-GR">
              <a:solidFill>
                <a:srgbClr val="002060"/>
              </a:solidFill>
            </a:endParaRPr>
          </a:p>
        </p:txBody>
      </p:sp>
      <p:sp>
        <p:nvSpPr>
          <p:cNvPr id="6149" name="Rectangle 6"/>
          <p:cNvSpPr>
            <a:spLocks noChangeArrowheads="1"/>
          </p:cNvSpPr>
          <p:nvPr/>
        </p:nvSpPr>
        <p:spPr bwMode="auto">
          <a:xfrm>
            <a:off x="5067300" y="2708275"/>
            <a:ext cx="3644900" cy="2076450"/>
          </a:xfrm>
          <a:prstGeom prst="rect">
            <a:avLst/>
          </a:prstGeom>
          <a:noFill/>
          <a:ln w="28575" algn="ctr">
            <a:solidFill>
              <a:srgbClr val="FF9900"/>
            </a:solidFill>
            <a:miter lim="800000"/>
            <a:headEnd/>
            <a:tailEnd/>
          </a:ln>
        </p:spPr>
        <p:txBody>
          <a:bodyPr lIns="92075" tIns="46038" rIns="92075" bIns="46038" anchor="ctr">
            <a:spAutoFit/>
          </a:bodyPr>
          <a:lstStyle/>
          <a:p>
            <a:pPr marL="1082675" indent="-1082675"/>
            <a:r>
              <a:rPr lang="el-GR" sz="1600" b="1">
                <a:solidFill>
                  <a:srgbClr val="002060"/>
                </a:solidFill>
                <a:latin typeface="Verdana" pitchFamily="34" charset="0"/>
                <a:cs typeface="Times New Roman" pitchFamily="18" charset="0"/>
              </a:rPr>
              <a:t>Λέξεις Κλειδιά: </a:t>
            </a:r>
            <a:endParaRPr lang="en-US" sz="1600" b="1">
              <a:solidFill>
                <a:srgbClr val="002060"/>
              </a:solidFill>
              <a:latin typeface="Verdana" pitchFamily="34" charset="0"/>
              <a:cs typeface="Times New Roman" pitchFamily="18" charset="0"/>
            </a:endParaRPr>
          </a:p>
          <a:p>
            <a:pPr marL="1082675" lvl="2" indent="-1082675">
              <a:buSzPct val="95000"/>
            </a:pPr>
            <a:r>
              <a:rPr lang="el-GR" sz="1600">
                <a:solidFill>
                  <a:srgbClr val="002060"/>
                </a:solidFill>
                <a:latin typeface="Arial" charset="0"/>
              </a:rPr>
              <a:t>Μητρική πλακέτα, κάρτες επέκτασης, </a:t>
            </a:r>
            <a:endParaRPr lang="en-US" sz="1600">
              <a:solidFill>
                <a:srgbClr val="002060"/>
              </a:solidFill>
              <a:latin typeface="Arial" charset="0"/>
            </a:endParaRPr>
          </a:p>
          <a:p>
            <a:pPr marL="1082675" lvl="2" indent="-1082675">
              <a:buSzPct val="95000"/>
            </a:pPr>
            <a:r>
              <a:rPr lang="el-GR" sz="1600">
                <a:solidFill>
                  <a:srgbClr val="002060"/>
                </a:solidFill>
                <a:latin typeface="Arial" charset="0"/>
              </a:rPr>
              <a:t>κάρτα</a:t>
            </a:r>
            <a:r>
              <a:rPr lang="en-US" sz="1600">
                <a:solidFill>
                  <a:srgbClr val="002060"/>
                </a:solidFill>
                <a:latin typeface="Arial" charset="0"/>
              </a:rPr>
              <a:t> </a:t>
            </a:r>
            <a:r>
              <a:rPr lang="el-GR" sz="1600">
                <a:solidFill>
                  <a:srgbClr val="002060"/>
                </a:solidFill>
                <a:latin typeface="Arial" charset="0"/>
              </a:rPr>
              <a:t>οθόνης, κάρτα ήχου, </a:t>
            </a:r>
          </a:p>
          <a:p>
            <a:pPr marL="1082675" lvl="2" indent="-1082675">
              <a:buSzPct val="95000"/>
            </a:pPr>
            <a:r>
              <a:rPr lang="el-GR" sz="1600">
                <a:solidFill>
                  <a:srgbClr val="002060"/>
                </a:solidFill>
                <a:latin typeface="Arial" charset="0"/>
              </a:rPr>
              <a:t>τροφοδοτικό, Κεντρική Μνήμη, </a:t>
            </a:r>
          </a:p>
          <a:p>
            <a:pPr marL="1082675" lvl="2" indent="-1082675">
              <a:buSzPct val="95000"/>
            </a:pPr>
            <a:r>
              <a:rPr lang="el-GR" sz="1600">
                <a:solidFill>
                  <a:srgbClr val="002060"/>
                </a:solidFill>
                <a:latin typeface="Arial" charset="0"/>
              </a:rPr>
              <a:t>Κεντρική Μονάδα Επεξεργασίας (Κ.Μ.Ε. ή </a:t>
            </a:r>
            <a:r>
              <a:rPr lang="en-US" sz="1600">
                <a:solidFill>
                  <a:srgbClr val="002060"/>
                </a:solidFill>
                <a:latin typeface="Arial" charset="0"/>
              </a:rPr>
              <a:t>C</a:t>
            </a:r>
            <a:r>
              <a:rPr lang="el-GR" sz="1600">
                <a:solidFill>
                  <a:srgbClr val="002060"/>
                </a:solidFill>
                <a:latin typeface="Arial" charset="0"/>
              </a:rPr>
              <a:t>.</a:t>
            </a:r>
            <a:r>
              <a:rPr lang="en-US" sz="1600">
                <a:solidFill>
                  <a:srgbClr val="002060"/>
                </a:solidFill>
                <a:latin typeface="Arial" charset="0"/>
              </a:rPr>
              <a:t>P</a:t>
            </a:r>
            <a:r>
              <a:rPr lang="el-GR" sz="1600">
                <a:solidFill>
                  <a:srgbClr val="002060"/>
                </a:solidFill>
                <a:latin typeface="Arial" charset="0"/>
              </a:rPr>
              <a:t>.</a:t>
            </a:r>
            <a:r>
              <a:rPr lang="en-US" sz="1600">
                <a:solidFill>
                  <a:srgbClr val="002060"/>
                </a:solidFill>
                <a:latin typeface="Arial" charset="0"/>
              </a:rPr>
              <a:t>U</a:t>
            </a:r>
            <a:r>
              <a:rPr lang="el-GR" sz="1600">
                <a:solidFill>
                  <a:srgbClr val="002060"/>
                </a:solidFill>
                <a:latin typeface="Arial" charset="0"/>
              </a:rPr>
              <a:t>.), </a:t>
            </a:r>
          </a:p>
          <a:p>
            <a:pPr marL="1082675" lvl="2" indent="-1082675">
              <a:buSzPct val="95000"/>
            </a:pPr>
            <a:r>
              <a:rPr lang="en-US" sz="1600">
                <a:solidFill>
                  <a:srgbClr val="002060"/>
                </a:solidFill>
                <a:latin typeface="Arial" charset="0"/>
              </a:rPr>
              <a:t>RAM</a:t>
            </a:r>
            <a:r>
              <a:rPr lang="el-GR" sz="1600">
                <a:solidFill>
                  <a:srgbClr val="002060"/>
                </a:solidFill>
                <a:latin typeface="Arial" charset="0"/>
              </a:rPr>
              <a:t>, </a:t>
            </a:r>
            <a:r>
              <a:rPr lang="en-US" sz="1600">
                <a:solidFill>
                  <a:srgbClr val="002060"/>
                </a:solidFill>
                <a:latin typeface="Arial" charset="0"/>
              </a:rPr>
              <a:t>ROM</a:t>
            </a:r>
            <a:r>
              <a:rPr lang="el-GR" sz="1600">
                <a:solidFill>
                  <a:srgbClr val="002060"/>
                </a:solidFill>
                <a:latin typeface="Arial" charset="0"/>
              </a:rPr>
              <a:t>, θύρες επέκτασης, </a:t>
            </a:r>
            <a:r>
              <a:rPr lang="en-US" sz="1600">
                <a:solidFill>
                  <a:srgbClr val="002060"/>
                </a:solidFill>
                <a:latin typeface="Arial" charset="0"/>
              </a:rPr>
              <a:t>USB</a:t>
            </a:r>
            <a:r>
              <a:rPr lang="el-GR" sz="1600">
                <a:solidFill>
                  <a:srgbClr val="002060"/>
                </a:solidFill>
                <a:latin typeface="Arial" charset="0"/>
              </a:rPr>
              <a:t>, </a:t>
            </a:r>
          </a:p>
          <a:p>
            <a:pPr marL="1082675" lvl="2" indent="-1082675">
              <a:buSzPct val="95000"/>
            </a:pPr>
            <a:r>
              <a:rPr lang="el-GR" sz="1600">
                <a:solidFill>
                  <a:srgbClr val="002060"/>
                </a:solidFill>
                <a:latin typeface="Arial" charset="0"/>
              </a:rPr>
              <a:t>Παράλληλη θύρα, σειριακή θύρα</a:t>
            </a:r>
          </a:p>
        </p:txBody>
      </p:sp>
      <p:sp>
        <p:nvSpPr>
          <p:cNvPr id="8"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C2E1273E-5B04-462B-A630-E532EFBA62EA}" type="slidenum">
              <a:rPr lang="el-GR" sz="1200" kern="0">
                <a:solidFill>
                  <a:srgbClr val="002060"/>
                </a:solidFill>
                <a:cs typeface="+mn-cs"/>
              </a:rPr>
              <a:pPr algn="r" fontAlgn="auto">
                <a:spcBef>
                  <a:spcPts val="0"/>
                </a:spcBef>
                <a:spcAft>
                  <a:spcPts val="0"/>
                </a:spcAft>
                <a:defRPr/>
              </a:pPr>
              <a:t>2</a:t>
            </a:fld>
            <a:endParaRPr lang="el-GR" sz="1200" kern="0" dirty="0">
              <a:solidFill>
                <a:srgbClr val="002060"/>
              </a:solidFill>
              <a:cs typeface="+mn-cs"/>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800" decel="100000"/>
                                        <p:tgtEl>
                                          <p:spTgt spid="6149"/>
                                        </p:tgtEl>
                                      </p:cBhvr>
                                    </p:animEffect>
                                    <p:anim calcmode="lin" valueType="num">
                                      <p:cBhvr>
                                        <p:cTn id="8" dur="800" decel="100000" fill="hold"/>
                                        <p:tgtEl>
                                          <p:spTgt spid="6149"/>
                                        </p:tgtEl>
                                        <p:attrNameLst>
                                          <p:attrName>style.rotation</p:attrName>
                                        </p:attrNameLst>
                                      </p:cBhvr>
                                      <p:tavLst>
                                        <p:tav tm="0">
                                          <p:val>
                                            <p:fltVal val="-90"/>
                                          </p:val>
                                        </p:tav>
                                        <p:tav tm="100000">
                                          <p:val>
                                            <p:fltVal val="0"/>
                                          </p:val>
                                        </p:tav>
                                      </p:tavLst>
                                    </p:anim>
                                    <p:anim calcmode="lin" valueType="num">
                                      <p:cBhvr>
                                        <p:cTn id="9" dur="800" decel="100000" fill="hold"/>
                                        <p:tgtEl>
                                          <p:spTgt spid="6149"/>
                                        </p:tgtEl>
                                        <p:attrNameLst>
                                          <p:attrName>ppt_x</p:attrName>
                                        </p:attrNameLst>
                                      </p:cBhvr>
                                      <p:tavLst>
                                        <p:tav tm="0">
                                          <p:val>
                                            <p:strVal val="#ppt_x+0.4"/>
                                          </p:val>
                                        </p:tav>
                                        <p:tav tm="100000">
                                          <p:val>
                                            <p:strVal val="#ppt_x-0.05"/>
                                          </p:val>
                                        </p:tav>
                                      </p:tavLst>
                                    </p:anim>
                                    <p:anim calcmode="lin" valueType="num">
                                      <p:cBhvr>
                                        <p:cTn id="10" dur="800" decel="100000" fill="hold"/>
                                        <p:tgtEl>
                                          <p:spTgt spid="614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106488" y="1042988"/>
            <a:ext cx="4267200" cy="685800"/>
          </a:xfrm>
        </p:spPr>
        <p:txBody>
          <a:bodyPr anchor="ctr"/>
          <a:lstStyle/>
          <a:p>
            <a:r>
              <a:rPr lang="el-GR">
                <a:solidFill>
                  <a:schemeClr val="tx1"/>
                </a:solidFill>
                <a:effectLst>
                  <a:outerShdw blurRad="38100" dist="38100" dir="2700000" algn="tl">
                    <a:srgbClr val="C0C0C0"/>
                  </a:outerShdw>
                </a:effectLst>
              </a:rPr>
              <a:t>Υλικό (</a:t>
            </a:r>
            <a:r>
              <a:rPr lang="en-US">
                <a:solidFill>
                  <a:schemeClr val="tx1"/>
                </a:solidFill>
                <a:effectLst>
                  <a:outerShdw blurRad="38100" dist="38100" dir="2700000" algn="tl">
                    <a:srgbClr val="C0C0C0"/>
                  </a:outerShdw>
                </a:effectLst>
                <a:latin typeface="Gill Sans MT" pitchFamily="34" charset="0"/>
              </a:rPr>
              <a:t>Hardware</a:t>
            </a:r>
            <a:r>
              <a:rPr lang="en-US" sz="3300">
                <a:solidFill>
                  <a:schemeClr val="tx1"/>
                </a:solidFill>
                <a:effectLst>
                  <a:outerShdw blurRad="38100" dist="38100" dir="2700000" algn="tl">
                    <a:srgbClr val="C0C0C0"/>
                  </a:outerShdw>
                </a:effectLst>
                <a:latin typeface="Gill Sans MT" pitchFamily="34" charset="0"/>
              </a:rPr>
              <a:t>)</a:t>
            </a:r>
            <a:endParaRPr lang="el-GR" sz="3300">
              <a:solidFill>
                <a:schemeClr val="tx1"/>
              </a:solidFill>
              <a:effectLst>
                <a:outerShdw blurRad="38100" dist="38100" dir="2700000" algn="tl">
                  <a:srgbClr val="C0C0C0"/>
                </a:outerShdw>
              </a:effectLst>
            </a:endParaRPr>
          </a:p>
        </p:txBody>
      </p:sp>
      <p:pic>
        <p:nvPicPr>
          <p:cNvPr id="17410" name="Picture 4"/>
          <p:cNvPicPr>
            <a:picLocks noChangeAspect="1" noChangeArrowheads="1"/>
          </p:cNvPicPr>
          <p:nvPr/>
        </p:nvPicPr>
        <p:blipFill>
          <a:blip r:embed="rId3"/>
          <a:srcRect/>
          <a:stretch>
            <a:fillRect/>
          </a:stretch>
        </p:blipFill>
        <p:spPr bwMode="auto">
          <a:xfrm>
            <a:off x="2457450" y="2727325"/>
            <a:ext cx="4094163" cy="3576638"/>
          </a:xfrm>
          <a:prstGeom prst="rect">
            <a:avLst/>
          </a:prstGeom>
          <a:noFill/>
          <a:ln w="9525">
            <a:noFill/>
            <a:miter lim="800000"/>
            <a:headEnd/>
            <a:tailEnd/>
          </a:ln>
        </p:spPr>
      </p:pic>
      <p:sp>
        <p:nvSpPr>
          <p:cNvPr id="17411" name="Text Box 9"/>
          <p:cNvSpPr txBox="1">
            <a:spLocks noChangeArrowheads="1"/>
          </p:cNvSpPr>
          <p:nvPr/>
        </p:nvSpPr>
        <p:spPr bwMode="auto">
          <a:xfrm>
            <a:off x="701675" y="3068638"/>
            <a:ext cx="944563" cy="336550"/>
          </a:xfrm>
          <a:prstGeom prst="rect">
            <a:avLst/>
          </a:prstGeom>
          <a:noFill/>
          <a:ln w="9525">
            <a:noFill/>
            <a:miter lim="800000"/>
            <a:headEnd/>
            <a:tailEnd/>
          </a:ln>
        </p:spPr>
        <p:txBody>
          <a:bodyPr>
            <a:spAutoFit/>
          </a:bodyPr>
          <a:lstStyle/>
          <a:p>
            <a:pPr>
              <a:spcBef>
                <a:spcPct val="50000"/>
              </a:spcBef>
            </a:pPr>
            <a:r>
              <a:rPr lang="el-GR" sz="1600" b="1">
                <a:latin typeface="Arial" charset="0"/>
              </a:rPr>
              <a:t>Οθόνη</a:t>
            </a:r>
          </a:p>
        </p:txBody>
      </p:sp>
      <p:sp>
        <p:nvSpPr>
          <p:cNvPr id="17412" name="Text Box 9"/>
          <p:cNvSpPr txBox="1">
            <a:spLocks noChangeArrowheads="1"/>
          </p:cNvSpPr>
          <p:nvPr/>
        </p:nvSpPr>
        <p:spPr bwMode="auto">
          <a:xfrm>
            <a:off x="1062038" y="5859463"/>
            <a:ext cx="809625" cy="338137"/>
          </a:xfrm>
          <a:prstGeom prst="rect">
            <a:avLst/>
          </a:prstGeom>
          <a:noFill/>
          <a:ln w="9525">
            <a:noFill/>
            <a:miter lim="800000"/>
            <a:headEnd/>
            <a:tailEnd/>
          </a:ln>
        </p:spPr>
        <p:txBody>
          <a:bodyPr>
            <a:spAutoFit/>
          </a:bodyPr>
          <a:lstStyle/>
          <a:p>
            <a:pPr>
              <a:spcBef>
                <a:spcPct val="50000"/>
              </a:spcBef>
            </a:pPr>
            <a:r>
              <a:rPr lang="el-GR" sz="1600" b="1">
                <a:latin typeface="Arial" charset="0"/>
              </a:rPr>
              <a:t>Ηχεία</a:t>
            </a:r>
          </a:p>
        </p:txBody>
      </p:sp>
      <p:sp>
        <p:nvSpPr>
          <p:cNvPr id="17413" name="Text Box 9"/>
          <p:cNvSpPr txBox="1">
            <a:spLocks noChangeArrowheads="1"/>
          </p:cNvSpPr>
          <p:nvPr/>
        </p:nvSpPr>
        <p:spPr bwMode="auto">
          <a:xfrm>
            <a:off x="6777038" y="5949950"/>
            <a:ext cx="1828800" cy="338138"/>
          </a:xfrm>
          <a:prstGeom prst="rect">
            <a:avLst/>
          </a:prstGeom>
          <a:noFill/>
          <a:ln w="9525">
            <a:noFill/>
            <a:miter lim="800000"/>
            <a:headEnd/>
            <a:tailEnd/>
          </a:ln>
        </p:spPr>
        <p:txBody>
          <a:bodyPr>
            <a:spAutoFit/>
          </a:bodyPr>
          <a:lstStyle/>
          <a:p>
            <a:pPr>
              <a:spcBef>
                <a:spcPct val="50000"/>
              </a:spcBef>
            </a:pPr>
            <a:r>
              <a:rPr lang="el-GR" sz="1600" b="1">
                <a:latin typeface="Arial" charset="0"/>
              </a:rPr>
              <a:t>Πληκτρολόγιο</a:t>
            </a:r>
          </a:p>
        </p:txBody>
      </p:sp>
      <p:sp>
        <p:nvSpPr>
          <p:cNvPr id="17414" name="Text Box 9"/>
          <p:cNvSpPr txBox="1">
            <a:spLocks noChangeArrowheads="1"/>
          </p:cNvSpPr>
          <p:nvPr/>
        </p:nvSpPr>
        <p:spPr bwMode="auto">
          <a:xfrm>
            <a:off x="7181850" y="4508500"/>
            <a:ext cx="1460500" cy="338138"/>
          </a:xfrm>
          <a:prstGeom prst="rect">
            <a:avLst/>
          </a:prstGeom>
          <a:noFill/>
          <a:ln w="9525">
            <a:noFill/>
            <a:miter lim="800000"/>
            <a:headEnd/>
            <a:tailEnd/>
          </a:ln>
        </p:spPr>
        <p:txBody>
          <a:bodyPr>
            <a:spAutoFit/>
          </a:bodyPr>
          <a:lstStyle/>
          <a:p>
            <a:pPr>
              <a:spcBef>
                <a:spcPct val="50000"/>
              </a:spcBef>
            </a:pPr>
            <a:r>
              <a:rPr lang="el-GR" sz="1600" b="1">
                <a:latin typeface="Arial" charset="0"/>
              </a:rPr>
              <a:t>Ποντίκι</a:t>
            </a:r>
          </a:p>
        </p:txBody>
      </p:sp>
      <p:sp>
        <p:nvSpPr>
          <p:cNvPr id="17415" name="Text Box 9"/>
          <p:cNvSpPr txBox="1">
            <a:spLocks noChangeArrowheads="1"/>
          </p:cNvSpPr>
          <p:nvPr/>
        </p:nvSpPr>
        <p:spPr bwMode="auto">
          <a:xfrm>
            <a:off x="6867525" y="2708275"/>
            <a:ext cx="1460500" cy="581025"/>
          </a:xfrm>
          <a:prstGeom prst="rect">
            <a:avLst/>
          </a:prstGeom>
          <a:noFill/>
          <a:ln w="9525">
            <a:noFill/>
            <a:miter lim="800000"/>
            <a:headEnd/>
            <a:tailEnd/>
          </a:ln>
        </p:spPr>
        <p:txBody>
          <a:bodyPr>
            <a:spAutoFit/>
          </a:bodyPr>
          <a:lstStyle/>
          <a:p>
            <a:pPr algn="ctr">
              <a:spcBef>
                <a:spcPct val="50000"/>
              </a:spcBef>
            </a:pPr>
            <a:r>
              <a:rPr lang="el-GR" sz="1600" b="1">
                <a:latin typeface="Arial" charset="0"/>
              </a:rPr>
              <a:t>Κεντρική Μονάδα</a:t>
            </a:r>
          </a:p>
        </p:txBody>
      </p:sp>
      <p:sp>
        <p:nvSpPr>
          <p:cNvPr id="17416" name="Line 10"/>
          <p:cNvSpPr>
            <a:spLocks noChangeShapeType="1"/>
          </p:cNvSpPr>
          <p:nvPr/>
        </p:nvSpPr>
        <p:spPr bwMode="auto">
          <a:xfrm>
            <a:off x="1422400" y="3249613"/>
            <a:ext cx="1955800" cy="755650"/>
          </a:xfrm>
          <a:prstGeom prst="line">
            <a:avLst/>
          </a:prstGeom>
          <a:noFill/>
          <a:ln w="38100">
            <a:solidFill>
              <a:srgbClr val="FF0000"/>
            </a:solidFill>
            <a:round/>
            <a:headEnd/>
            <a:tailEnd type="triangle" w="med" len="med"/>
          </a:ln>
        </p:spPr>
        <p:txBody>
          <a:bodyPr wrap="none"/>
          <a:lstStyle/>
          <a:p>
            <a:endParaRPr lang="el-GR"/>
          </a:p>
        </p:txBody>
      </p:sp>
      <p:sp>
        <p:nvSpPr>
          <p:cNvPr id="17417" name="Line 10"/>
          <p:cNvSpPr>
            <a:spLocks noChangeShapeType="1"/>
          </p:cNvSpPr>
          <p:nvPr/>
        </p:nvSpPr>
        <p:spPr bwMode="auto">
          <a:xfrm flipV="1">
            <a:off x="1692275" y="5678488"/>
            <a:ext cx="889000" cy="266700"/>
          </a:xfrm>
          <a:prstGeom prst="line">
            <a:avLst/>
          </a:prstGeom>
          <a:noFill/>
          <a:ln w="38100">
            <a:solidFill>
              <a:srgbClr val="FF0000"/>
            </a:solidFill>
            <a:round/>
            <a:headEnd/>
            <a:tailEnd type="triangle" w="med" len="med"/>
          </a:ln>
        </p:spPr>
        <p:txBody>
          <a:bodyPr wrap="none"/>
          <a:lstStyle/>
          <a:p>
            <a:endParaRPr lang="el-GR"/>
          </a:p>
        </p:txBody>
      </p:sp>
      <p:sp>
        <p:nvSpPr>
          <p:cNvPr id="17418" name="Line 10"/>
          <p:cNvSpPr>
            <a:spLocks noChangeShapeType="1"/>
          </p:cNvSpPr>
          <p:nvPr/>
        </p:nvSpPr>
        <p:spPr bwMode="auto">
          <a:xfrm flipH="1">
            <a:off x="5832475" y="2933700"/>
            <a:ext cx="1289050" cy="666750"/>
          </a:xfrm>
          <a:prstGeom prst="line">
            <a:avLst/>
          </a:prstGeom>
          <a:noFill/>
          <a:ln w="38100">
            <a:solidFill>
              <a:srgbClr val="FF0000"/>
            </a:solidFill>
            <a:round/>
            <a:headEnd/>
            <a:tailEnd type="triangle" w="med" len="med"/>
          </a:ln>
        </p:spPr>
        <p:txBody>
          <a:bodyPr wrap="none"/>
          <a:lstStyle/>
          <a:p>
            <a:endParaRPr lang="el-GR"/>
          </a:p>
        </p:txBody>
      </p:sp>
      <p:sp>
        <p:nvSpPr>
          <p:cNvPr id="17419" name="Line 10"/>
          <p:cNvSpPr>
            <a:spLocks noChangeShapeType="1"/>
          </p:cNvSpPr>
          <p:nvPr/>
        </p:nvSpPr>
        <p:spPr bwMode="auto">
          <a:xfrm flipH="1">
            <a:off x="6416675" y="4643438"/>
            <a:ext cx="755650" cy="889000"/>
          </a:xfrm>
          <a:prstGeom prst="line">
            <a:avLst/>
          </a:prstGeom>
          <a:noFill/>
          <a:ln w="38100">
            <a:solidFill>
              <a:srgbClr val="FF0000"/>
            </a:solidFill>
            <a:round/>
            <a:headEnd/>
            <a:tailEnd type="triangle" w="med" len="med"/>
          </a:ln>
        </p:spPr>
        <p:txBody>
          <a:bodyPr wrap="none"/>
          <a:lstStyle/>
          <a:p>
            <a:endParaRPr lang="el-GR"/>
          </a:p>
        </p:txBody>
      </p:sp>
      <p:sp>
        <p:nvSpPr>
          <p:cNvPr id="17420" name="Line 10"/>
          <p:cNvSpPr>
            <a:spLocks noChangeShapeType="1"/>
          </p:cNvSpPr>
          <p:nvPr/>
        </p:nvSpPr>
        <p:spPr bwMode="auto">
          <a:xfrm flipH="1" flipV="1">
            <a:off x="5516563" y="5949950"/>
            <a:ext cx="1289050" cy="177800"/>
          </a:xfrm>
          <a:prstGeom prst="line">
            <a:avLst/>
          </a:prstGeom>
          <a:noFill/>
          <a:ln w="38100">
            <a:solidFill>
              <a:srgbClr val="FF0000"/>
            </a:solidFill>
            <a:round/>
            <a:headEnd/>
            <a:tailEnd type="triangle" w="med" len="med"/>
          </a:ln>
        </p:spPr>
        <p:txBody>
          <a:bodyPr wrap="none"/>
          <a:lstStyle/>
          <a:p>
            <a:endParaRPr lang="el-GR"/>
          </a:p>
        </p:txBody>
      </p:sp>
      <p:sp>
        <p:nvSpPr>
          <p:cNvPr id="18"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188FF613-7081-432E-BC55-626E5149FAF7}" type="slidenum">
              <a:rPr lang="el-GR" sz="1200" kern="0">
                <a:solidFill>
                  <a:sysClr val="window" lastClr="FFFFFF"/>
                </a:solidFill>
                <a:cs typeface="+mn-cs"/>
              </a:rPr>
              <a:pPr algn="r" fontAlgn="auto">
                <a:spcBef>
                  <a:spcPts val="0"/>
                </a:spcBef>
                <a:spcAft>
                  <a:spcPts val="0"/>
                </a:spcAft>
                <a:defRPr/>
              </a:pPr>
              <a:t>3</a:t>
            </a:fld>
            <a:endParaRPr lang="el-GR" sz="1200" kern="0" dirty="0">
              <a:solidFill>
                <a:sysClr val="window" lastClr="FFFFFF"/>
              </a:solidFill>
              <a:cs typeface="+mn-cs"/>
            </a:endParaRPr>
          </a:p>
        </p:txBody>
      </p:sp>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16000" y="1089025"/>
            <a:ext cx="6170613" cy="593725"/>
          </a:xfrm>
        </p:spPr>
        <p:txBody>
          <a:bodyPr anchor="ctr"/>
          <a:lstStyle/>
          <a:p>
            <a:r>
              <a:rPr lang="el-GR">
                <a:effectLst>
                  <a:outerShdw blurRad="38100" dist="38100" dir="2700000" algn="tl">
                    <a:srgbClr val="C0C0C0"/>
                  </a:outerShdw>
                </a:effectLst>
              </a:rPr>
              <a:t>Κεντρική Μονάδα</a:t>
            </a:r>
          </a:p>
        </p:txBody>
      </p:sp>
      <p:sp>
        <p:nvSpPr>
          <p:cNvPr id="8195" name="Text Box 6"/>
          <p:cNvSpPr txBox="1">
            <a:spLocks noChangeArrowheads="1"/>
          </p:cNvSpPr>
          <p:nvPr/>
        </p:nvSpPr>
        <p:spPr bwMode="auto">
          <a:xfrm>
            <a:off x="6327775" y="3203575"/>
            <a:ext cx="1911350" cy="581025"/>
          </a:xfrm>
          <a:prstGeom prst="rect">
            <a:avLst/>
          </a:prstGeom>
          <a:noFill/>
          <a:ln w="9525">
            <a:noFill/>
            <a:miter lim="800000"/>
            <a:headEnd/>
            <a:tailEnd/>
          </a:ln>
        </p:spPr>
        <p:txBody>
          <a:bodyPr>
            <a:spAutoFit/>
          </a:bodyPr>
          <a:lstStyle/>
          <a:p>
            <a:pPr>
              <a:spcBef>
                <a:spcPct val="50000"/>
              </a:spcBef>
              <a:defRPr/>
            </a:pPr>
            <a:r>
              <a:rPr lang="el-GR" sz="1600" dirty="0">
                <a:solidFill>
                  <a:schemeClr val="accent4">
                    <a:lumMod val="75000"/>
                  </a:schemeClr>
                </a:solidFill>
                <a:latin typeface="Arial" charset="0"/>
              </a:rPr>
              <a:t>Εδώ τοποθετούμε το </a:t>
            </a:r>
            <a:r>
              <a:rPr lang="en-US" sz="1600" dirty="0">
                <a:solidFill>
                  <a:schemeClr val="accent4">
                    <a:lumMod val="75000"/>
                  </a:schemeClr>
                </a:solidFill>
                <a:latin typeface="Arial" charset="0"/>
              </a:rPr>
              <a:t>CD </a:t>
            </a:r>
            <a:r>
              <a:rPr lang="el-GR" sz="1600" dirty="0">
                <a:solidFill>
                  <a:schemeClr val="accent4">
                    <a:lumMod val="75000"/>
                  </a:schemeClr>
                </a:solidFill>
                <a:latin typeface="Arial" charset="0"/>
              </a:rPr>
              <a:t>ή </a:t>
            </a:r>
            <a:r>
              <a:rPr lang="en-US" sz="1600" dirty="0">
                <a:solidFill>
                  <a:schemeClr val="accent4">
                    <a:lumMod val="75000"/>
                  </a:schemeClr>
                </a:solidFill>
                <a:latin typeface="Arial" charset="0"/>
              </a:rPr>
              <a:t> DVD</a:t>
            </a:r>
            <a:endParaRPr lang="el-GR" sz="1600" dirty="0">
              <a:solidFill>
                <a:schemeClr val="accent4">
                  <a:lumMod val="75000"/>
                </a:schemeClr>
              </a:solidFill>
              <a:latin typeface="Arial" charset="0"/>
            </a:endParaRPr>
          </a:p>
        </p:txBody>
      </p:sp>
      <p:pic>
        <p:nvPicPr>
          <p:cNvPr id="19460" name="Picture 3"/>
          <p:cNvPicPr>
            <a:picLocks noChangeAspect="1" noChangeArrowheads="1"/>
          </p:cNvPicPr>
          <p:nvPr/>
        </p:nvPicPr>
        <p:blipFill>
          <a:blip r:embed="rId3"/>
          <a:srcRect/>
          <a:stretch>
            <a:fillRect/>
          </a:stretch>
        </p:blipFill>
        <p:spPr bwMode="auto">
          <a:xfrm>
            <a:off x="3222625" y="2349500"/>
            <a:ext cx="1998663" cy="3206750"/>
          </a:xfrm>
          <a:prstGeom prst="rect">
            <a:avLst/>
          </a:prstGeom>
          <a:noFill/>
          <a:ln w="9525">
            <a:noFill/>
            <a:miter lim="800000"/>
            <a:headEnd/>
            <a:tailEnd/>
          </a:ln>
        </p:spPr>
      </p:pic>
      <p:sp>
        <p:nvSpPr>
          <p:cNvPr id="19461" name="Line 10"/>
          <p:cNvSpPr>
            <a:spLocks noChangeShapeType="1"/>
          </p:cNvSpPr>
          <p:nvPr/>
        </p:nvSpPr>
        <p:spPr bwMode="auto">
          <a:xfrm flipH="1" flipV="1">
            <a:off x="4706938" y="2933700"/>
            <a:ext cx="1620837" cy="495300"/>
          </a:xfrm>
          <a:prstGeom prst="line">
            <a:avLst/>
          </a:prstGeom>
          <a:noFill/>
          <a:ln w="38100">
            <a:solidFill>
              <a:srgbClr val="FF0000"/>
            </a:solidFill>
            <a:round/>
            <a:headEnd/>
            <a:tailEnd type="triangle" w="med" len="med"/>
          </a:ln>
        </p:spPr>
        <p:txBody>
          <a:bodyPr wrap="none"/>
          <a:lstStyle/>
          <a:p>
            <a:endParaRPr lang="el-GR"/>
          </a:p>
        </p:txBody>
      </p:sp>
      <p:sp>
        <p:nvSpPr>
          <p:cNvPr id="8199" name="Text Box 6"/>
          <p:cNvSpPr txBox="1">
            <a:spLocks noChangeArrowheads="1"/>
          </p:cNvSpPr>
          <p:nvPr/>
        </p:nvSpPr>
        <p:spPr bwMode="auto">
          <a:xfrm>
            <a:off x="927100" y="4014788"/>
            <a:ext cx="2044700" cy="581025"/>
          </a:xfrm>
          <a:prstGeom prst="rect">
            <a:avLst/>
          </a:prstGeom>
          <a:noFill/>
          <a:ln w="9525">
            <a:noFill/>
            <a:miter lim="800000"/>
            <a:headEnd/>
            <a:tailEnd/>
          </a:ln>
        </p:spPr>
        <p:txBody>
          <a:bodyPr>
            <a:spAutoFit/>
          </a:bodyPr>
          <a:lstStyle/>
          <a:p>
            <a:pPr>
              <a:spcBef>
                <a:spcPct val="50000"/>
              </a:spcBef>
              <a:defRPr/>
            </a:pPr>
            <a:r>
              <a:rPr lang="el-GR" sz="1600" dirty="0">
                <a:solidFill>
                  <a:schemeClr val="accent4">
                    <a:lumMod val="75000"/>
                  </a:schemeClr>
                </a:solidFill>
                <a:latin typeface="Arial" charset="0"/>
              </a:rPr>
              <a:t>Εδώ τοποθετούμε την δισκέτα</a:t>
            </a:r>
            <a:endParaRPr lang="el-GR" sz="1600" b="1" dirty="0">
              <a:solidFill>
                <a:schemeClr val="accent4">
                  <a:lumMod val="75000"/>
                </a:schemeClr>
              </a:solidFill>
              <a:latin typeface="Arial" charset="0"/>
            </a:endParaRPr>
          </a:p>
        </p:txBody>
      </p:sp>
      <p:sp>
        <p:nvSpPr>
          <p:cNvPr id="19463" name="Line 10"/>
          <p:cNvSpPr>
            <a:spLocks noChangeShapeType="1"/>
          </p:cNvSpPr>
          <p:nvPr/>
        </p:nvSpPr>
        <p:spPr bwMode="auto">
          <a:xfrm flipV="1">
            <a:off x="2997200" y="3608388"/>
            <a:ext cx="1200150" cy="622300"/>
          </a:xfrm>
          <a:prstGeom prst="line">
            <a:avLst/>
          </a:prstGeom>
          <a:noFill/>
          <a:ln w="38100">
            <a:solidFill>
              <a:srgbClr val="FF0000"/>
            </a:solidFill>
            <a:round/>
            <a:headEnd/>
            <a:tailEnd type="triangle" w="med" len="med"/>
          </a:ln>
        </p:spPr>
        <p:txBody>
          <a:bodyPr wrap="none"/>
          <a:lstStyle/>
          <a:p>
            <a:endParaRPr lang="el-GR"/>
          </a:p>
        </p:txBody>
      </p:sp>
      <p:sp>
        <p:nvSpPr>
          <p:cNvPr id="8201" name="Text Box 6"/>
          <p:cNvSpPr txBox="1">
            <a:spLocks noChangeArrowheads="1"/>
          </p:cNvSpPr>
          <p:nvPr/>
        </p:nvSpPr>
        <p:spPr bwMode="auto">
          <a:xfrm>
            <a:off x="836613" y="5003800"/>
            <a:ext cx="2044700" cy="825500"/>
          </a:xfrm>
          <a:prstGeom prst="rect">
            <a:avLst/>
          </a:prstGeom>
          <a:noFill/>
          <a:ln w="9525">
            <a:noFill/>
            <a:miter lim="800000"/>
            <a:headEnd/>
            <a:tailEnd/>
          </a:ln>
        </p:spPr>
        <p:txBody>
          <a:bodyPr>
            <a:spAutoFit/>
          </a:bodyPr>
          <a:lstStyle/>
          <a:p>
            <a:pPr>
              <a:spcBef>
                <a:spcPct val="50000"/>
              </a:spcBef>
              <a:defRPr/>
            </a:pPr>
            <a:r>
              <a:rPr lang="el-GR" sz="1600" dirty="0">
                <a:solidFill>
                  <a:schemeClr val="accent4">
                    <a:lumMod val="75000"/>
                  </a:schemeClr>
                </a:solidFill>
                <a:latin typeface="Arial" charset="0"/>
              </a:rPr>
              <a:t>Εδώ συνδέουμε το μικρόφωνο και τα ηχεία</a:t>
            </a:r>
            <a:endParaRPr lang="el-GR" sz="1600" b="1" dirty="0">
              <a:solidFill>
                <a:schemeClr val="accent4">
                  <a:lumMod val="75000"/>
                </a:schemeClr>
              </a:solidFill>
              <a:latin typeface="Arial" charset="0"/>
            </a:endParaRPr>
          </a:p>
        </p:txBody>
      </p:sp>
      <p:sp>
        <p:nvSpPr>
          <p:cNvPr id="19465" name="Line 10"/>
          <p:cNvSpPr>
            <a:spLocks noChangeShapeType="1"/>
          </p:cNvSpPr>
          <p:nvPr/>
        </p:nvSpPr>
        <p:spPr bwMode="auto">
          <a:xfrm flipV="1">
            <a:off x="2862263" y="5229225"/>
            <a:ext cx="1111250" cy="355600"/>
          </a:xfrm>
          <a:prstGeom prst="line">
            <a:avLst/>
          </a:prstGeom>
          <a:noFill/>
          <a:ln w="38100">
            <a:solidFill>
              <a:srgbClr val="FF0000"/>
            </a:solidFill>
            <a:round/>
            <a:headEnd/>
            <a:tailEnd type="triangle" w="med" len="med"/>
          </a:ln>
        </p:spPr>
        <p:txBody>
          <a:bodyPr wrap="none"/>
          <a:lstStyle/>
          <a:p>
            <a:endParaRPr lang="el-GR"/>
          </a:p>
        </p:txBody>
      </p:sp>
      <p:sp>
        <p:nvSpPr>
          <p:cNvPr id="8203" name="Text Box 6"/>
          <p:cNvSpPr txBox="1">
            <a:spLocks noChangeArrowheads="1"/>
          </p:cNvSpPr>
          <p:nvPr/>
        </p:nvSpPr>
        <p:spPr bwMode="auto">
          <a:xfrm>
            <a:off x="5111750" y="4868863"/>
            <a:ext cx="1784350" cy="1069975"/>
          </a:xfrm>
          <a:prstGeom prst="rect">
            <a:avLst/>
          </a:prstGeom>
          <a:noFill/>
          <a:ln w="9525">
            <a:noFill/>
            <a:miter lim="800000"/>
            <a:headEnd/>
            <a:tailEnd/>
          </a:ln>
        </p:spPr>
        <p:txBody>
          <a:bodyPr>
            <a:spAutoFit/>
          </a:bodyPr>
          <a:lstStyle/>
          <a:p>
            <a:pPr>
              <a:spcBef>
                <a:spcPct val="50000"/>
              </a:spcBef>
              <a:defRPr/>
            </a:pPr>
            <a:r>
              <a:rPr lang="el-GR" sz="1600" dirty="0">
                <a:solidFill>
                  <a:schemeClr val="accent4">
                    <a:lumMod val="75000"/>
                  </a:schemeClr>
                </a:solidFill>
                <a:latin typeface="Arial" charset="0"/>
              </a:rPr>
              <a:t>Εδώ συνδέουμε διάφορες περιφερειακές συσκευές</a:t>
            </a:r>
            <a:endParaRPr lang="el-GR" sz="1600" b="1" dirty="0">
              <a:solidFill>
                <a:schemeClr val="accent4">
                  <a:lumMod val="75000"/>
                </a:schemeClr>
              </a:solidFill>
              <a:latin typeface="Arial" charset="0"/>
            </a:endParaRPr>
          </a:p>
        </p:txBody>
      </p:sp>
      <p:sp>
        <p:nvSpPr>
          <p:cNvPr id="19467" name="Line 10"/>
          <p:cNvSpPr>
            <a:spLocks noChangeShapeType="1"/>
          </p:cNvSpPr>
          <p:nvPr/>
        </p:nvSpPr>
        <p:spPr bwMode="auto">
          <a:xfrm flipH="1" flipV="1">
            <a:off x="4346575" y="5229225"/>
            <a:ext cx="766763" cy="214313"/>
          </a:xfrm>
          <a:prstGeom prst="line">
            <a:avLst/>
          </a:prstGeom>
          <a:noFill/>
          <a:ln w="38100">
            <a:solidFill>
              <a:srgbClr val="FF0000"/>
            </a:solidFill>
            <a:round/>
            <a:headEnd/>
            <a:tailEnd type="triangle" w="med" len="med"/>
          </a:ln>
        </p:spPr>
        <p:txBody>
          <a:bodyPr wrap="none"/>
          <a:lstStyle/>
          <a:p>
            <a:endParaRPr lang="el-GR"/>
          </a:p>
        </p:txBody>
      </p:sp>
      <p:sp>
        <p:nvSpPr>
          <p:cNvPr id="8205" name="Text Box 6"/>
          <p:cNvSpPr txBox="1">
            <a:spLocks noChangeArrowheads="1"/>
          </p:cNvSpPr>
          <p:nvPr/>
        </p:nvSpPr>
        <p:spPr bwMode="auto">
          <a:xfrm>
            <a:off x="1016000" y="3249613"/>
            <a:ext cx="2044700" cy="581025"/>
          </a:xfrm>
          <a:prstGeom prst="rect">
            <a:avLst/>
          </a:prstGeom>
          <a:noFill/>
          <a:ln w="9525">
            <a:noFill/>
            <a:miter lim="800000"/>
            <a:headEnd/>
            <a:tailEnd/>
          </a:ln>
        </p:spPr>
        <p:txBody>
          <a:bodyPr>
            <a:spAutoFit/>
          </a:bodyPr>
          <a:lstStyle/>
          <a:p>
            <a:pPr>
              <a:spcBef>
                <a:spcPct val="50000"/>
              </a:spcBef>
              <a:defRPr/>
            </a:pPr>
            <a:r>
              <a:rPr lang="el-GR" sz="1600" dirty="0">
                <a:solidFill>
                  <a:schemeClr val="accent4">
                    <a:lumMod val="75000"/>
                  </a:schemeClr>
                </a:solidFill>
                <a:latin typeface="Arial" charset="0"/>
              </a:rPr>
              <a:t>Από εδώ ανοίγουμε τον υπολογιστή</a:t>
            </a:r>
            <a:endParaRPr lang="el-GR" sz="1600" b="1" dirty="0">
              <a:solidFill>
                <a:schemeClr val="accent4">
                  <a:lumMod val="75000"/>
                </a:schemeClr>
              </a:solidFill>
              <a:latin typeface="Arial" charset="0"/>
            </a:endParaRPr>
          </a:p>
        </p:txBody>
      </p:sp>
      <p:sp>
        <p:nvSpPr>
          <p:cNvPr id="19469" name="Line 10"/>
          <p:cNvSpPr>
            <a:spLocks noChangeShapeType="1"/>
          </p:cNvSpPr>
          <p:nvPr/>
        </p:nvSpPr>
        <p:spPr bwMode="auto">
          <a:xfrm flipV="1">
            <a:off x="3086100" y="3519488"/>
            <a:ext cx="755650" cy="46037"/>
          </a:xfrm>
          <a:prstGeom prst="line">
            <a:avLst/>
          </a:prstGeom>
          <a:noFill/>
          <a:ln w="38100">
            <a:solidFill>
              <a:srgbClr val="FF0000"/>
            </a:solidFill>
            <a:round/>
            <a:headEnd/>
            <a:tailEnd type="triangle" w="med" len="med"/>
          </a:ln>
        </p:spPr>
        <p:txBody>
          <a:bodyPr wrap="none"/>
          <a:lstStyle/>
          <a:p>
            <a:endParaRPr lang="el-GR"/>
          </a:p>
        </p:txBody>
      </p:sp>
      <p:sp>
        <p:nvSpPr>
          <p:cNvPr id="24"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5ED3435A-17A2-47D2-9D22-FE47B08D1954}" type="slidenum">
              <a:rPr lang="el-GR" sz="1200" kern="0">
                <a:solidFill>
                  <a:sysClr val="window" lastClr="FFFFFF"/>
                </a:solidFill>
                <a:cs typeface="+mn-cs"/>
              </a:rPr>
              <a:pPr algn="r" fontAlgn="auto">
                <a:spcBef>
                  <a:spcPts val="0"/>
                </a:spcBef>
                <a:spcAft>
                  <a:spcPts val="0"/>
                </a:spcAft>
                <a:defRPr/>
              </a:pPr>
              <a:t>4</a:t>
            </a:fld>
            <a:endParaRPr lang="el-GR" sz="1200" kern="0" dirty="0">
              <a:solidFill>
                <a:sysClr val="window" lastClr="FFFFFF"/>
              </a:solidFill>
              <a:cs typeface="+mn-cs"/>
            </a:endParaRPr>
          </a:p>
        </p:txBody>
      </p:sp>
      <p:sp>
        <p:nvSpPr>
          <p:cNvPr id="19471" name="17 - TextBox"/>
          <p:cNvSpPr txBox="1">
            <a:spLocks noChangeArrowheads="1"/>
          </p:cNvSpPr>
          <p:nvPr/>
        </p:nvSpPr>
        <p:spPr bwMode="auto">
          <a:xfrm>
            <a:off x="2438400" y="5962650"/>
            <a:ext cx="3022600" cy="523875"/>
          </a:xfrm>
          <a:prstGeom prst="rect">
            <a:avLst/>
          </a:prstGeom>
          <a:noFill/>
          <a:ln w="9525">
            <a:noFill/>
            <a:miter lim="800000"/>
            <a:headEnd/>
            <a:tailEnd/>
          </a:ln>
        </p:spPr>
        <p:txBody>
          <a:bodyPr>
            <a:spAutoFit/>
          </a:bodyPr>
          <a:lstStyle/>
          <a:p>
            <a:pPr algn="ctr"/>
            <a:r>
              <a:rPr lang="el-GR" sz="1400" b="1">
                <a:latin typeface="Arial" charset="0"/>
              </a:rPr>
              <a:t>Μια σύντομη περιήγηση στα εξαρτήματα του Η/Υ </a:t>
            </a:r>
          </a:p>
        </p:txBody>
      </p:sp>
      <p:pic>
        <p:nvPicPr>
          <p:cNvPr id="19472" name="Picture 17" descr="C:\Users\User\Desktop\Πληροφορική (Β Γυμνασίου)_ Ηλεκτρονικό Βιβλίο_files\Activity.png">
            <a:hlinkClick r:id="rId4"/>
          </p:cNvPr>
          <p:cNvPicPr>
            <a:picLocks noChangeAspect="1" noChangeArrowheads="1"/>
          </p:cNvPicPr>
          <p:nvPr/>
        </p:nvPicPr>
        <p:blipFill>
          <a:blip r:embed="rId5"/>
          <a:srcRect/>
          <a:stretch>
            <a:fillRect/>
          </a:stretch>
        </p:blipFill>
        <p:spPr bwMode="auto">
          <a:xfrm>
            <a:off x="2305050" y="5962650"/>
            <a:ext cx="406400" cy="406400"/>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el-GR"/>
              <a:t>Κεντρική Μονάδα</a:t>
            </a:r>
          </a:p>
        </p:txBody>
      </p:sp>
      <p:sp>
        <p:nvSpPr>
          <p:cNvPr id="31777" name="Text Box 33"/>
          <p:cNvSpPr txBox="1">
            <a:spLocks noChangeArrowheads="1"/>
          </p:cNvSpPr>
          <p:nvPr/>
        </p:nvSpPr>
        <p:spPr bwMode="auto">
          <a:xfrm>
            <a:off x="1106488" y="2484438"/>
            <a:ext cx="7561262" cy="4140200"/>
          </a:xfrm>
          <a:prstGeom prst="rect">
            <a:avLst/>
          </a:prstGeom>
          <a:noFill/>
          <a:ln w="9525">
            <a:noFill/>
            <a:miter lim="800000"/>
            <a:headEnd/>
            <a:tailEnd/>
          </a:ln>
        </p:spPr>
        <p:txBody>
          <a:bodyPr>
            <a:spAutoFit/>
          </a:bodyPr>
          <a:lstStyle/>
          <a:p>
            <a:pPr algn="ctr"/>
            <a:r>
              <a:rPr lang="el-GR" sz="2800" b="1" u="sng">
                <a:latin typeface="Arial" charset="0"/>
              </a:rPr>
              <a:t>Περιέχει:</a:t>
            </a:r>
            <a:r>
              <a:rPr lang="el-GR" sz="2200" b="1" u="sng">
                <a:solidFill>
                  <a:srgbClr val="F2F2F2"/>
                </a:solidFill>
                <a:latin typeface="Arial" charset="0"/>
              </a:rPr>
              <a:t> :</a:t>
            </a:r>
          </a:p>
          <a:p>
            <a:pPr algn="ctr"/>
            <a:endParaRPr lang="el-GR" sz="2200" b="1" u="sng">
              <a:solidFill>
                <a:srgbClr val="F2F2F2"/>
              </a:solidFill>
              <a:latin typeface="Arial" charset="0"/>
            </a:endParaRPr>
          </a:p>
          <a:p>
            <a:pPr>
              <a:buFontTx/>
              <a:buChar char="•"/>
            </a:pPr>
            <a:r>
              <a:rPr lang="el-GR" sz="2400" b="1">
                <a:latin typeface="Arial" charset="0"/>
              </a:rPr>
              <a:t>Μητρική πλακέτα (</a:t>
            </a:r>
            <a:r>
              <a:rPr lang="en-US" sz="2400" b="1">
                <a:latin typeface="Arial" charset="0"/>
              </a:rPr>
              <a:t>motherboard)</a:t>
            </a:r>
            <a:endParaRPr lang="el-GR" sz="2400" b="1">
              <a:latin typeface="Arial" charset="0"/>
            </a:endParaRPr>
          </a:p>
          <a:p>
            <a:pPr>
              <a:buFontTx/>
              <a:buChar char="•"/>
            </a:pPr>
            <a:r>
              <a:rPr lang="el-GR" sz="2400" b="1">
                <a:latin typeface="Arial" charset="0"/>
              </a:rPr>
              <a:t>Επεξεργαστή</a:t>
            </a:r>
            <a:r>
              <a:rPr lang="en-US" sz="2400" b="1">
                <a:latin typeface="Arial" charset="0"/>
              </a:rPr>
              <a:t> (CPU)</a:t>
            </a:r>
            <a:endParaRPr lang="el-GR" sz="2400" b="1">
              <a:latin typeface="Arial" charset="0"/>
            </a:endParaRPr>
          </a:p>
          <a:p>
            <a:pPr>
              <a:buFontTx/>
              <a:buChar char="•"/>
            </a:pPr>
            <a:r>
              <a:rPr lang="el-GR" sz="2400" b="1">
                <a:latin typeface="Arial" charset="0"/>
              </a:rPr>
              <a:t>Κύρια μνήμη (</a:t>
            </a:r>
            <a:r>
              <a:rPr lang="en-US" sz="2400" b="1">
                <a:latin typeface="Arial" charset="0"/>
              </a:rPr>
              <a:t>RAM</a:t>
            </a:r>
            <a:r>
              <a:rPr lang="el-GR" sz="2400" b="1">
                <a:latin typeface="Arial" charset="0"/>
              </a:rPr>
              <a:t>-</a:t>
            </a:r>
            <a:r>
              <a:rPr lang="en-US" sz="2400" b="1">
                <a:latin typeface="Arial" charset="0"/>
              </a:rPr>
              <a:t>ROM)</a:t>
            </a:r>
            <a:endParaRPr lang="el-GR" sz="2400" b="1">
              <a:latin typeface="Arial" charset="0"/>
            </a:endParaRPr>
          </a:p>
          <a:p>
            <a:pPr>
              <a:buFontTx/>
              <a:buChar char="•"/>
            </a:pPr>
            <a:r>
              <a:rPr lang="el-GR" sz="2400" b="1">
                <a:latin typeface="Arial" charset="0"/>
              </a:rPr>
              <a:t>Τροφοδοτικό</a:t>
            </a:r>
          </a:p>
          <a:p>
            <a:pPr>
              <a:buFontTx/>
              <a:buChar char="•"/>
            </a:pPr>
            <a:r>
              <a:rPr lang="el-GR" sz="2400" b="1">
                <a:latin typeface="Arial" charset="0"/>
              </a:rPr>
              <a:t>Αποθηκευτικά μέσα (Σκληρός </a:t>
            </a:r>
            <a:br>
              <a:rPr lang="el-GR" sz="2400" b="1">
                <a:latin typeface="Arial" charset="0"/>
              </a:rPr>
            </a:br>
            <a:r>
              <a:rPr lang="el-GR" sz="2400" b="1">
                <a:latin typeface="Arial" charset="0"/>
              </a:rPr>
              <a:t>  δίσκος, Οδηγός Δισκέτας – </a:t>
            </a:r>
            <a:r>
              <a:rPr lang="en-US" sz="2400" b="1">
                <a:latin typeface="Arial" charset="0"/>
              </a:rPr>
              <a:t>CD</a:t>
            </a:r>
            <a:r>
              <a:rPr lang="el-GR" sz="2400" b="1">
                <a:latin typeface="Arial" charset="0"/>
              </a:rPr>
              <a:t>- </a:t>
            </a:r>
            <a:r>
              <a:rPr lang="en-US" sz="2400" b="1">
                <a:latin typeface="Arial" charset="0"/>
              </a:rPr>
              <a:t>DVD)</a:t>
            </a:r>
            <a:endParaRPr lang="el-GR" sz="2400" b="1">
              <a:latin typeface="Arial" charset="0"/>
            </a:endParaRPr>
          </a:p>
          <a:p>
            <a:pPr>
              <a:buFontTx/>
              <a:buChar char="•"/>
            </a:pPr>
            <a:r>
              <a:rPr lang="el-GR" sz="2400" b="1">
                <a:latin typeface="Arial" charset="0"/>
              </a:rPr>
              <a:t>Κάρτες γραφικών,</a:t>
            </a:r>
            <a:r>
              <a:rPr lang="en-US" sz="2400" b="1">
                <a:latin typeface="Arial" charset="0"/>
              </a:rPr>
              <a:t> </a:t>
            </a:r>
            <a:r>
              <a:rPr lang="el-GR" sz="2400" b="1">
                <a:latin typeface="Arial" charset="0"/>
              </a:rPr>
              <a:t>ήχου</a:t>
            </a:r>
            <a:r>
              <a:rPr lang="en-US" sz="2400" b="1">
                <a:latin typeface="Arial" charset="0"/>
              </a:rPr>
              <a:t> </a:t>
            </a:r>
            <a:r>
              <a:rPr lang="el-GR" sz="2400" b="1">
                <a:latin typeface="Arial" charset="0"/>
              </a:rPr>
              <a:t>κλπ</a:t>
            </a:r>
          </a:p>
          <a:p>
            <a:pPr algn="ctr"/>
            <a:r>
              <a:rPr lang="el-GR" sz="2400">
                <a:latin typeface="Arial" charset="0"/>
              </a:rPr>
              <a:t> </a:t>
            </a:r>
          </a:p>
          <a:p>
            <a:pPr algn="ctr"/>
            <a:endParaRPr lang="el-GR" sz="2400">
              <a:latin typeface="Arial" charset="0"/>
            </a:endParaRPr>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914400" y="954088"/>
            <a:ext cx="8229600" cy="641350"/>
          </a:xfrm>
        </p:spPr>
        <p:txBody>
          <a:bodyPr anchor="ctr"/>
          <a:lstStyle/>
          <a:p>
            <a:r>
              <a:rPr lang="el-GR">
                <a:effectLst>
                  <a:outerShdw blurRad="38100" dist="38100" dir="2700000" algn="tl">
                    <a:srgbClr val="C0C0C0"/>
                  </a:outerShdw>
                </a:effectLst>
              </a:rPr>
              <a:t>Μητρική πλακέτα  (</a:t>
            </a:r>
            <a:r>
              <a:rPr lang="en-US">
                <a:effectLst>
                  <a:outerShdw blurRad="38100" dist="38100" dir="2700000" algn="tl">
                    <a:srgbClr val="C0C0C0"/>
                  </a:outerShdw>
                </a:effectLst>
                <a:latin typeface="Gill Sans MT" pitchFamily="34" charset="0"/>
              </a:rPr>
              <a:t>Motherboard</a:t>
            </a:r>
            <a:r>
              <a:rPr lang="el-GR">
                <a:effectLst>
                  <a:outerShdw blurRad="38100" dist="38100" dir="2700000" algn="tl">
                    <a:srgbClr val="C0C0C0"/>
                  </a:outerShdw>
                </a:effectLst>
              </a:rPr>
              <a:t>)</a:t>
            </a:r>
            <a:endParaRPr lang="en-US">
              <a:effectLst>
                <a:outerShdw blurRad="38100" dist="38100" dir="2700000" algn="tl">
                  <a:srgbClr val="C0C0C0"/>
                </a:outerShdw>
              </a:effectLst>
              <a:latin typeface="Gill Sans MT" pitchFamily="34" charset="0"/>
            </a:endParaRPr>
          </a:p>
        </p:txBody>
      </p:sp>
      <p:sp>
        <p:nvSpPr>
          <p:cNvPr id="14" name="9 - Θέση υποσέλιδου"/>
          <p:cNvSpPr>
            <a:spLocks noGrp="1"/>
          </p:cNvSpPr>
          <p:nvPr>
            <p:ph type="ftr" sz="quarter" idx="11"/>
          </p:nvPr>
        </p:nvSpPr>
        <p:spPr>
          <a:xfrm>
            <a:off x="701675" y="5229225"/>
            <a:ext cx="2651125" cy="365125"/>
          </a:xfrm>
          <a:noFill/>
          <a:ln/>
        </p:spPr>
        <p:txBody>
          <a:bodyPr/>
          <a:lstStyle/>
          <a:p>
            <a:pPr fontAlgn="auto">
              <a:spcBef>
                <a:spcPts val="0"/>
              </a:spcBef>
              <a:spcAft>
                <a:spcPts val="0"/>
              </a:spcAft>
              <a:defRPr/>
            </a:pPr>
            <a:r>
              <a:rPr lang="el-GR" b="1" dirty="0">
                <a:latin typeface="Arial" pitchFamily="34" charset="0"/>
                <a:cs typeface="Arial" pitchFamily="34" charset="0"/>
              </a:rPr>
              <a:t>Εικόνα 2.2. Μητρική</a:t>
            </a:r>
            <a:r>
              <a:rPr lang="el-GR" sz="1200" dirty="0">
                <a:latin typeface="Times New Roman" pitchFamily="18" charset="0"/>
                <a:cs typeface="+mn-cs"/>
              </a:rPr>
              <a:t> </a:t>
            </a:r>
            <a:r>
              <a:rPr lang="el-GR" b="1" dirty="0">
                <a:latin typeface="Arial" pitchFamily="34" charset="0"/>
                <a:cs typeface="Arial" pitchFamily="34" charset="0"/>
              </a:rPr>
              <a:t>πλακέτα</a:t>
            </a:r>
            <a:r>
              <a:rPr lang="en-US" sz="1200" dirty="0">
                <a:latin typeface="Times New Roman" pitchFamily="18" charset="0"/>
                <a:cs typeface="+mn-cs"/>
              </a:rPr>
              <a:t>  </a:t>
            </a:r>
            <a:endParaRPr lang="el-GR" sz="1200" kern="0" dirty="0">
              <a:latin typeface="Arial Greek" pitchFamily="34" charset="0"/>
              <a:cs typeface="+mn-cs"/>
            </a:endParaRPr>
          </a:p>
        </p:txBody>
      </p:sp>
      <p:sp>
        <p:nvSpPr>
          <p:cNvPr id="10243" name="Text Box 4"/>
          <p:cNvSpPr txBox="1">
            <a:spLocks noChangeArrowheads="1"/>
          </p:cNvSpPr>
          <p:nvPr/>
        </p:nvSpPr>
        <p:spPr bwMode="auto">
          <a:xfrm>
            <a:off x="3357563" y="2349500"/>
            <a:ext cx="5522912" cy="4359275"/>
          </a:xfrm>
          <a:prstGeom prst="rect">
            <a:avLst/>
          </a:prstGeom>
          <a:noFill/>
          <a:ln w="9525">
            <a:noFill/>
            <a:miter lim="800000"/>
            <a:headEnd/>
            <a:tailEnd/>
          </a:ln>
        </p:spPr>
        <p:txBody>
          <a:bodyPr>
            <a:spAutoFit/>
          </a:bodyPr>
          <a:lstStyle/>
          <a:p>
            <a:pPr>
              <a:spcAft>
                <a:spcPts val="600"/>
              </a:spcAft>
            </a:pPr>
            <a:r>
              <a:rPr lang="el-GR" sz="2000">
                <a:latin typeface="Arial" charset="0"/>
              </a:rPr>
              <a:t>Το </a:t>
            </a:r>
            <a:r>
              <a:rPr lang="el-GR" sz="2000">
                <a:solidFill>
                  <a:srgbClr val="637F26"/>
                </a:solidFill>
                <a:latin typeface="Arial" charset="0"/>
              </a:rPr>
              <a:t>πιο μεγάλο εξάρτημα </a:t>
            </a:r>
            <a:r>
              <a:rPr lang="el-GR" sz="2000">
                <a:latin typeface="Arial" charset="0"/>
              </a:rPr>
              <a:t>στο εσωτερικό της κεντρικής μονάδας. </a:t>
            </a:r>
          </a:p>
          <a:p>
            <a:pPr>
              <a:spcAft>
                <a:spcPts val="600"/>
              </a:spcAft>
            </a:pPr>
            <a:r>
              <a:rPr lang="el-GR" sz="2000">
                <a:solidFill>
                  <a:srgbClr val="637F26"/>
                </a:solidFill>
                <a:latin typeface="Arial" charset="0"/>
              </a:rPr>
              <a:t>Συνδέει</a:t>
            </a:r>
            <a:r>
              <a:rPr lang="el-GR" sz="2000">
                <a:solidFill>
                  <a:srgbClr val="FFFF00"/>
                </a:solidFill>
                <a:latin typeface="Arial" charset="0"/>
              </a:rPr>
              <a:t> </a:t>
            </a:r>
            <a:r>
              <a:rPr lang="el-GR" sz="2000">
                <a:latin typeface="Arial" charset="0"/>
              </a:rPr>
              <a:t>τα υπόλοιπα εξαρτήματα, που είτε βρίσκονται πάνω της, είτε συνδέονται με αυτή με καλώδια.</a:t>
            </a:r>
          </a:p>
          <a:p>
            <a:pPr>
              <a:spcAft>
                <a:spcPts val="600"/>
              </a:spcAft>
            </a:pPr>
            <a:r>
              <a:rPr lang="el-GR" sz="2000">
                <a:solidFill>
                  <a:srgbClr val="637F26"/>
                </a:solidFill>
                <a:latin typeface="Arial" charset="0"/>
              </a:rPr>
              <a:t>Πάνω</a:t>
            </a:r>
            <a:r>
              <a:rPr lang="el-GR" sz="2000">
                <a:latin typeface="Arial" charset="0"/>
              </a:rPr>
              <a:t> της </a:t>
            </a:r>
            <a:r>
              <a:rPr lang="el-GR" sz="2000">
                <a:solidFill>
                  <a:srgbClr val="637F26"/>
                </a:solidFill>
                <a:latin typeface="Arial" charset="0"/>
              </a:rPr>
              <a:t>συνδέονται</a:t>
            </a:r>
            <a:r>
              <a:rPr lang="el-GR" sz="2000">
                <a:latin typeface="Arial" charset="0"/>
              </a:rPr>
              <a:t> ο επεξεργαστής, η μνήμη </a:t>
            </a:r>
            <a:r>
              <a:rPr lang="en-US" sz="2000">
                <a:latin typeface="Arial" charset="0"/>
              </a:rPr>
              <a:t>RAM, </a:t>
            </a:r>
            <a:r>
              <a:rPr lang="el-GR" sz="2000">
                <a:latin typeface="Arial" charset="0"/>
              </a:rPr>
              <a:t>η μνήμη </a:t>
            </a:r>
            <a:r>
              <a:rPr lang="en-US" sz="2000">
                <a:latin typeface="Arial" charset="0"/>
              </a:rPr>
              <a:t>ROM, </a:t>
            </a:r>
            <a:r>
              <a:rPr lang="el-GR" sz="2000">
                <a:latin typeface="Arial" charset="0"/>
              </a:rPr>
              <a:t>άλλες εσωτερικές κάρτες, τα αποθηκευτικά μέσα όπως ο σκληρός δίσκος κ.λ.π. </a:t>
            </a:r>
            <a:endParaRPr lang="en-US" sz="2000">
              <a:latin typeface="Arial" charset="0"/>
            </a:endParaRPr>
          </a:p>
          <a:p>
            <a:pPr>
              <a:spcAft>
                <a:spcPts val="600"/>
              </a:spcAft>
            </a:pPr>
            <a:r>
              <a:rPr lang="el-GR" sz="2000">
                <a:latin typeface="Arial" charset="0"/>
              </a:rPr>
              <a:t>Υπάρχουν και οι </a:t>
            </a:r>
            <a:r>
              <a:rPr lang="el-GR" sz="2000">
                <a:solidFill>
                  <a:srgbClr val="637F26"/>
                </a:solidFill>
                <a:latin typeface="Arial" charset="0"/>
              </a:rPr>
              <a:t>θύρες</a:t>
            </a:r>
            <a:r>
              <a:rPr lang="el-GR" sz="2000">
                <a:solidFill>
                  <a:srgbClr val="FFFF00"/>
                </a:solidFill>
                <a:latin typeface="Arial" charset="0"/>
              </a:rPr>
              <a:t> </a:t>
            </a:r>
            <a:r>
              <a:rPr lang="el-GR" sz="2000">
                <a:solidFill>
                  <a:srgbClr val="637F26"/>
                </a:solidFill>
                <a:latin typeface="Arial" charset="0"/>
              </a:rPr>
              <a:t>σύνδεσης</a:t>
            </a:r>
            <a:r>
              <a:rPr lang="el-GR" sz="2000">
                <a:latin typeface="Arial" charset="0"/>
              </a:rPr>
              <a:t> όπου συνδέονται εξωτερικά πληκτρολόγιο, ποντίκι, εκτυπωτής κ.λ.π.</a:t>
            </a:r>
          </a:p>
          <a:p>
            <a:pPr>
              <a:spcAft>
                <a:spcPts val="600"/>
              </a:spcAft>
            </a:pPr>
            <a:endParaRPr lang="el-GR" sz="2000">
              <a:latin typeface="Arial" charset="0"/>
            </a:endParaRPr>
          </a:p>
        </p:txBody>
      </p:sp>
      <p:pic>
        <p:nvPicPr>
          <p:cNvPr id="21508" name="Picture 7"/>
          <p:cNvPicPr>
            <a:picLocks noChangeAspect="1" noChangeArrowheads="1"/>
          </p:cNvPicPr>
          <p:nvPr/>
        </p:nvPicPr>
        <p:blipFill>
          <a:blip r:embed="rId3"/>
          <a:srcRect/>
          <a:stretch>
            <a:fillRect/>
          </a:stretch>
        </p:blipFill>
        <p:spPr bwMode="auto">
          <a:xfrm>
            <a:off x="881063" y="2393950"/>
            <a:ext cx="2389187" cy="2790825"/>
          </a:xfrm>
          <a:prstGeom prst="rect">
            <a:avLst/>
          </a:prstGeom>
          <a:noFill/>
          <a:ln w="9525">
            <a:noFill/>
            <a:miter lim="800000"/>
            <a:headEnd/>
            <a:tailEnd/>
          </a:ln>
        </p:spPr>
      </p:pic>
      <p:sp>
        <p:nvSpPr>
          <p:cNvPr id="13"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A5ED59E0-9C2F-48BC-989F-FCB7AA2E870C}" type="slidenum">
              <a:rPr lang="el-GR" sz="1200" kern="0">
                <a:solidFill>
                  <a:sysClr val="window" lastClr="FFFFFF"/>
                </a:solidFill>
                <a:cs typeface="+mn-cs"/>
              </a:rPr>
              <a:pPr algn="r" fontAlgn="auto">
                <a:spcBef>
                  <a:spcPts val="0"/>
                </a:spcBef>
                <a:spcAft>
                  <a:spcPts val="0"/>
                </a:spcAft>
                <a:defRPr/>
              </a:pPr>
              <a:t>6</a:t>
            </a:fld>
            <a:endParaRPr lang="el-GR" sz="1200" kern="0" dirty="0">
              <a:solidFill>
                <a:sysClr val="window" lastClr="FFFFFF"/>
              </a:solidFill>
              <a:cs typeface="+mn-cs"/>
            </a:endParaRPr>
          </a:p>
        </p:txBody>
      </p:sp>
      <p:pic>
        <p:nvPicPr>
          <p:cNvPr id="21510" name="Picture 9" descr="C:\Users\User\Desktop\Πληροφορική (Β Γυμνασίου)_ Ηλεκτρονικό Βιβλίο_files\Activity.png">
            <a:hlinkClick r:id="rId4"/>
          </p:cNvPr>
          <p:cNvPicPr>
            <a:picLocks noChangeAspect="1" noChangeArrowheads="1"/>
          </p:cNvPicPr>
          <p:nvPr/>
        </p:nvPicPr>
        <p:blipFill>
          <a:blip r:embed="rId5"/>
          <a:srcRect/>
          <a:stretch>
            <a:fillRect/>
          </a:stretch>
        </p:blipFill>
        <p:spPr bwMode="auto">
          <a:xfrm>
            <a:off x="1150938" y="6038850"/>
            <a:ext cx="406400" cy="4064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92163" y="773113"/>
            <a:ext cx="7902575" cy="1371600"/>
          </a:xfrm>
        </p:spPr>
        <p:txBody>
          <a:bodyPr anchor="ctr"/>
          <a:lstStyle/>
          <a:p>
            <a:r>
              <a:rPr lang="el-GR">
                <a:effectLst>
                  <a:outerShdw blurRad="38100" dist="38100" dir="2700000" algn="tl">
                    <a:srgbClr val="C0C0C0"/>
                  </a:outerShdw>
                </a:effectLst>
              </a:rPr>
              <a:t>Επεξεργαστής ή Κεντρική Μονάδα Επεξεργασίας (ΚΜΕ - </a:t>
            </a:r>
            <a:r>
              <a:rPr lang="en-US">
                <a:effectLst>
                  <a:outerShdw blurRad="38100" dist="38100" dir="2700000" algn="tl">
                    <a:srgbClr val="C0C0C0"/>
                  </a:outerShdw>
                </a:effectLst>
                <a:latin typeface="Gill Sans MT" pitchFamily="34" charset="0"/>
              </a:rPr>
              <a:t>CPU</a:t>
            </a:r>
            <a:r>
              <a:rPr lang="el-GR">
                <a:effectLst>
                  <a:outerShdw blurRad="38100" dist="38100" dir="2700000" algn="tl">
                    <a:srgbClr val="C0C0C0"/>
                  </a:outerShdw>
                </a:effectLst>
              </a:rPr>
              <a:t>)</a:t>
            </a:r>
          </a:p>
        </p:txBody>
      </p:sp>
      <p:sp>
        <p:nvSpPr>
          <p:cNvPr id="11267" name="Text Box 5"/>
          <p:cNvSpPr txBox="1">
            <a:spLocks noChangeArrowheads="1"/>
          </p:cNvSpPr>
          <p:nvPr/>
        </p:nvSpPr>
        <p:spPr bwMode="auto">
          <a:xfrm>
            <a:off x="1150938" y="2754313"/>
            <a:ext cx="7410450" cy="1312862"/>
          </a:xfrm>
          <a:prstGeom prst="rect">
            <a:avLst/>
          </a:prstGeom>
          <a:noFill/>
          <a:ln w="9525">
            <a:noFill/>
            <a:miter lim="800000"/>
            <a:headEnd/>
            <a:tailEnd/>
          </a:ln>
        </p:spPr>
        <p:txBody>
          <a:bodyPr>
            <a:spAutoFit/>
          </a:bodyPr>
          <a:lstStyle/>
          <a:p>
            <a:pPr>
              <a:spcAft>
                <a:spcPts val="600"/>
              </a:spcAft>
            </a:pPr>
            <a:r>
              <a:rPr lang="el-GR">
                <a:latin typeface="Arial" charset="0"/>
              </a:rPr>
              <a:t>Γνωστός και ως "εγκέφαλος" του Η/Υ. Είναι το κεντρικό ολοκληρωμένο κύκλωμα (chip) του υπολογιστή που εκτελεί τις εντολές και τις πράξεις. Τροφοδοτείται με δεδομένα και εντολές από το πληκτρολόγιο ή από τη μνήμη RAM και εκεί επιστρέφει τα αποτελέσματα της επεξεργασίας.</a:t>
            </a:r>
            <a:r>
              <a:rPr lang="el-GR" sz="2600">
                <a:latin typeface="Arial" charset="0"/>
              </a:rPr>
              <a:t> </a:t>
            </a:r>
          </a:p>
        </p:txBody>
      </p:sp>
      <p:sp>
        <p:nvSpPr>
          <p:cNvPr id="23556" name="Rectangle 22"/>
          <p:cNvSpPr>
            <a:spLocks noChangeArrowheads="1"/>
          </p:cNvSpPr>
          <p:nvPr/>
        </p:nvSpPr>
        <p:spPr bwMode="auto">
          <a:xfrm>
            <a:off x="1150938" y="4598988"/>
            <a:ext cx="7234237" cy="992187"/>
          </a:xfrm>
          <a:prstGeom prst="rect">
            <a:avLst/>
          </a:prstGeom>
          <a:noFill/>
          <a:ln w="9525">
            <a:noFill/>
            <a:miter lim="800000"/>
            <a:headEnd/>
            <a:tailEnd/>
          </a:ln>
        </p:spPr>
        <p:txBody>
          <a:bodyPr>
            <a:spAutoFit/>
          </a:bodyPr>
          <a:lstStyle/>
          <a:p>
            <a:pPr>
              <a:spcAft>
                <a:spcPts val="600"/>
              </a:spcAft>
            </a:pPr>
            <a:r>
              <a:rPr lang="el-GR">
                <a:latin typeface="Arial" charset="0"/>
              </a:rPr>
              <a:t>Πρέπει να γνωρίζουμε ότι η ταχύτητα ενός Η/Υ εξαρτάται σε μεγάλο βαθμό από τον επεξεργαστή που διαθέτει. </a:t>
            </a:r>
          </a:p>
          <a:p>
            <a:pPr>
              <a:spcAft>
                <a:spcPts val="600"/>
              </a:spcAft>
            </a:pPr>
            <a:r>
              <a:rPr lang="el-GR">
                <a:latin typeface="Arial" charset="0"/>
              </a:rPr>
              <a:t>Η ταχύτητα του επεξεργαστή μετριέται</a:t>
            </a:r>
            <a:r>
              <a:rPr lang="en-US">
                <a:latin typeface="Arial" charset="0"/>
              </a:rPr>
              <a:t> </a:t>
            </a:r>
            <a:r>
              <a:rPr lang="el-GR">
                <a:latin typeface="Arial" charset="0"/>
              </a:rPr>
              <a:t>σε</a:t>
            </a:r>
            <a:r>
              <a:rPr lang="en-US">
                <a:latin typeface="Arial" charset="0"/>
              </a:rPr>
              <a:t> GHz</a:t>
            </a:r>
            <a:r>
              <a:rPr lang="el-GR">
                <a:latin typeface="Arial" charset="0"/>
              </a:rPr>
              <a:t>. </a:t>
            </a:r>
          </a:p>
        </p:txBody>
      </p:sp>
      <p:sp>
        <p:nvSpPr>
          <p:cNvPr id="12"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17DE90FC-8EF3-438D-9E89-F8B7775D9B61}" type="slidenum">
              <a:rPr lang="el-GR" sz="1200" kern="0">
                <a:solidFill>
                  <a:sysClr val="window" lastClr="FFFFFF"/>
                </a:solidFill>
                <a:cs typeface="+mn-cs"/>
              </a:rPr>
              <a:pPr algn="r" fontAlgn="auto">
                <a:spcBef>
                  <a:spcPts val="0"/>
                </a:spcBef>
                <a:spcAft>
                  <a:spcPts val="0"/>
                </a:spcAft>
                <a:defRPr/>
              </a:pPr>
              <a:t>7</a:t>
            </a:fld>
            <a:endParaRPr lang="el-GR" sz="1200" kern="0" dirty="0">
              <a:solidFill>
                <a:sysClr val="window" lastClr="FFFFFF"/>
              </a:solidFill>
              <a:cs typeface="+mn-cs"/>
            </a:endParaRPr>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81063" y="1089025"/>
            <a:ext cx="7010400" cy="685800"/>
          </a:xfrm>
        </p:spPr>
        <p:txBody>
          <a:bodyPr anchor="ctr"/>
          <a:lstStyle/>
          <a:p>
            <a:r>
              <a:rPr lang="el-GR">
                <a:effectLst>
                  <a:outerShdw blurRad="38100" dist="38100" dir="2700000" algn="tl">
                    <a:srgbClr val="C0C0C0"/>
                  </a:outerShdw>
                </a:effectLst>
              </a:rPr>
              <a:t>Κύρια μνήμη</a:t>
            </a:r>
          </a:p>
        </p:txBody>
      </p:sp>
      <p:sp>
        <p:nvSpPr>
          <p:cNvPr id="25604" name="13 - Ορθογώνιο"/>
          <p:cNvSpPr>
            <a:spLocks noChangeArrowheads="1"/>
          </p:cNvSpPr>
          <p:nvPr/>
        </p:nvSpPr>
        <p:spPr bwMode="auto">
          <a:xfrm>
            <a:off x="792163" y="4464050"/>
            <a:ext cx="8037512" cy="1187450"/>
          </a:xfrm>
          <a:prstGeom prst="rect">
            <a:avLst/>
          </a:prstGeom>
          <a:noFill/>
          <a:ln w="9525">
            <a:noFill/>
            <a:miter lim="800000"/>
            <a:headEnd/>
            <a:tailEnd/>
          </a:ln>
        </p:spPr>
        <p:txBody>
          <a:bodyPr>
            <a:spAutoFit/>
          </a:bodyPr>
          <a:lstStyle/>
          <a:p>
            <a:r>
              <a:rPr lang="el-GR" sz="2400">
                <a:latin typeface="Arial" charset="0"/>
              </a:rPr>
              <a:t>Ο υπολογιστής έχει δυο είδη μνήμης: τη </a:t>
            </a:r>
            <a:r>
              <a:rPr lang="el-GR" sz="2400" b="1">
                <a:solidFill>
                  <a:srgbClr val="000000"/>
                </a:solidFill>
                <a:latin typeface="Arial" charset="0"/>
              </a:rPr>
              <a:t>RAM</a:t>
            </a:r>
            <a:r>
              <a:rPr lang="el-GR" sz="2400">
                <a:latin typeface="Arial" charset="0"/>
              </a:rPr>
              <a:t> (Random Access Memory - μνήμη τυχαίας προσπέλασης) και τη </a:t>
            </a:r>
            <a:r>
              <a:rPr lang="el-GR" sz="2400" b="1">
                <a:solidFill>
                  <a:srgbClr val="000000"/>
                </a:solidFill>
                <a:latin typeface="Arial" charset="0"/>
              </a:rPr>
              <a:t>ROM</a:t>
            </a:r>
            <a:r>
              <a:rPr lang="el-GR" sz="2400">
                <a:latin typeface="Arial" charset="0"/>
              </a:rPr>
              <a:t> (Read Only Memory - μνήμη μόνο ανάγνωσης)</a:t>
            </a:r>
          </a:p>
        </p:txBody>
      </p:sp>
      <p:sp>
        <p:nvSpPr>
          <p:cNvPr id="25607" name="18 - Ορθογώνιο"/>
          <p:cNvSpPr>
            <a:spLocks noChangeArrowheads="1"/>
          </p:cNvSpPr>
          <p:nvPr/>
        </p:nvSpPr>
        <p:spPr bwMode="auto">
          <a:xfrm>
            <a:off x="971550" y="2979738"/>
            <a:ext cx="7683500" cy="822325"/>
          </a:xfrm>
          <a:prstGeom prst="rect">
            <a:avLst/>
          </a:prstGeom>
          <a:noFill/>
          <a:ln w="9525">
            <a:noFill/>
            <a:miter lim="800000"/>
            <a:headEnd/>
            <a:tailEnd/>
          </a:ln>
        </p:spPr>
        <p:txBody>
          <a:bodyPr>
            <a:spAutoFit/>
          </a:bodyPr>
          <a:lstStyle/>
          <a:p>
            <a:r>
              <a:rPr lang="el-GR" sz="2400" b="1">
                <a:solidFill>
                  <a:schemeClr val="tx2"/>
                </a:solidFill>
                <a:latin typeface="Arial" charset="0"/>
              </a:rPr>
              <a:t>Τα χαρακτηριστικά της μνήμης είναι : η χωρητικότητα και η ταχύτητα. </a:t>
            </a:r>
          </a:p>
        </p:txBody>
      </p:sp>
      <p:sp>
        <p:nvSpPr>
          <p:cNvPr id="20" name="10 - Θέση αριθμού διαφάνειας"/>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1EAF2069-A53F-4A0A-AE04-8BCACA58D47C}" type="slidenum">
              <a:rPr lang="el-GR" sz="1200" kern="0">
                <a:solidFill>
                  <a:sysClr val="window" lastClr="FFFFFF"/>
                </a:solidFill>
                <a:cs typeface="+mn-cs"/>
              </a:rPr>
              <a:pPr algn="r" fontAlgn="auto">
                <a:spcBef>
                  <a:spcPts val="0"/>
                </a:spcBef>
                <a:spcAft>
                  <a:spcPts val="0"/>
                </a:spcAft>
                <a:defRPr/>
              </a:pPr>
              <a:t>8</a:t>
            </a:fld>
            <a:endParaRPr lang="el-GR" sz="1200" kern="0" dirty="0">
              <a:solidFill>
                <a:sysClr val="window" lastClr="FFFFFF"/>
              </a:solidFill>
              <a:cs typeface="+mn-cs"/>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r>
              <a:rPr lang="el-GR"/>
              <a:t>Μνήμη </a:t>
            </a:r>
            <a:r>
              <a:rPr lang="en-US"/>
              <a:t>RAM –</a:t>
            </a:r>
            <a:r>
              <a:rPr lang="de-AT"/>
              <a:t> </a:t>
            </a:r>
            <a:r>
              <a:rPr lang="el-GR"/>
              <a:t>Μνήμη </a:t>
            </a:r>
            <a:r>
              <a:rPr lang="en-US"/>
              <a:t>ROM</a:t>
            </a:r>
            <a:endParaRPr lang="el-GR"/>
          </a:p>
        </p:txBody>
      </p:sp>
      <p:pic>
        <p:nvPicPr>
          <p:cNvPr id="90116" name="Picture 3"/>
          <p:cNvPicPr>
            <a:picLocks noChangeAspect="1" noChangeArrowheads="1"/>
          </p:cNvPicPr>
          <p:nvPr/>
        </p:nvPicPr>
        <p:blipFill>
          <a:blip r:embed="rId2"/>
          <a:srcRect/>
          <a:stretch>
            <a:fillRect/>
          </a:stretch>
        </p:blipFill>
        <p:spPr bwMode="auto">
          <a:xfrm>
            <a:off x="1062038" y="2349500"/>
            <a:ext cx="1665287" cy="1471613"/>
          </a:xfrm>
          <a:prstGeom prst="rect">
            <a:avLst/>
          </a:prstGeom>
          <a:noFill/>
          <a:ln w="9525">
            <a:noFill/>
            <a:miter lim="800000"/>
            <a:headEnd/>
            <a:tailEnd/>
          </a:ln>
        </p:spPr>
      </p:pic>
      <p:sp>
        <p:nvSpPr>
          <p:cNvPr id="90117" name="Text Box 7"/>
          <p:cNvSpPr txBox="1">
            <a:spLocks noChangeArrowheads="1"/>
          </p:cNvSpPr>
          <p:nvPr/>
        </p:nvSpPr>
        <p:spPr bwMode="auto">
          <a:xfrm>
            <a:off x="881063" y="3789363"/>
            <a:ext cx="4186237" cy="2317750"/>
          </a:xfrm>
          <a:prstGeom prst="rect">
            <a:avLst/>
          </a:prstGeom>
          <a:noFill/>
          <a:ln w="9525">
            <a:noFill/>
            <a:miter lim="800000"/>
            <a:headEnd/>
            <a:tailEnd/>
          </a:ln>
        </p:spPr>
        <p:txBody>
          <a:bodyPr>
            <a:spAutoFit/>
          </a:bodyPr>
          <a:lstStyle/>
          <a:p>
            <a:pPr>
              <a:spcBef>
                <a:spcPct val="5000"/>
              </a:spcBef>
              <a:spcAft>
                <a:spcPts val="600"/>
              </a:spcAft>
            </a:pPr>
            <a:r>
              <a:rPr lang="el-GR" sz="2000">
                <a:latin typeface="Arial" charset="0"/>
              </a:rPr>
              <a:t>Η μνήμη </a:t>
            </a:r>
            <a:r>
              <a:rPr lang="en-US" sz="2000">
                <a:latin typeface="Arial" charset="0"/>
              </a:rPr>
              <a:t>RAM </a:t>
            </a:r>
            <a:r>
              <a:rPr lang="el-GR" sz="2000">
                <a:latin typeface="Arial" charset="0"/>
              </a:rPr>
              <a:t>είναι </a:t>
            </a:r>
            <a:r>
              <a:rPr lang="el-GR" sz="2000" b="1">
                <a:solidFill>
                  <a:srgbClr val="92D050"/>
                </a:solidFill>
                <a:latin typeface="Arial" charset="0"/>
              </a:rPr>
              <a:t>κύρια μνήμη με πολύ μεγάλη ταχύτητα που αποθηκεύει προσωρινά </a:t>
            </a:r>
            <a:r>
              <a:rPr lang="el-GR" sz="2000">
                <a:latin typeface="Arial" charset="0"/>
              </a:rPr>
              <a:t>προγράμματα και δεδομένα</a:t>
            </a:r>
            <a:r>
              <a:rPr lang="en-US" sz="2000">
                <a:latin typeface="Arial" charset="0"/>
              </a:rPr>
              <a:t>.</a:t>
            </a:r>
            <a:endParaRPr lang="el-GR" sz="2000">
              <a:latin typeface="Arial" charset="0"/>
            </a:endParaRPr>
          </a:p>
          <a:p>
            <a:pPr>
              <a:spcBef>
                <a:spcPct val="5000"/>
              </a:spcBef>
              <a:spcAft>
                <a:spcPts val="600"/>
              </a:spcAft>
            </a:pPr>
            <a:r>
              <a:rPr lang="el-GR" sz="2000">
                <a:latin typeface="Arial" charset="0"/>
              </a:rPr>
              <a:t>Μόλις κλείσω τον Η</a:t>
            </a:r>
            <a:r>
              <a:rPr lang="en-US" sz="2000">
                <a:latin typeface="Arial" charset="0"/>
              </a:rPr>
              <a:t>/</a:t>
            </a:r>
            <a:r>
              <a:rPr lang="el-GR" sz="2000">
                <a:latin typeface="Arial" charset="0"/>
              </a:rPr>
              <a:t>Υ χάνει</a:t>
            </a:r>
            <a:r>
              <a:rPr lang="en-US" sz="2000">
                <a:latin typeface="Arial" charset="0"/>
              </a:rPr>
              <a:t> </a:t>
            </a:r>
            <a:r>
              <a:rPr lang="el-GR" sz="2000">
                <a:latin typeface="Arial" charset="0"/>
              </a:rPr>
              <a:t>τα περιεχόμενα της.</a:t>
            </a:r>
            <a:r>
              <a:rPr lang="en-US" sz="2000">
                <a:latin typeface="Arial" charset="0"/>
              </a:rPr>
              <a:t/>
            </a:r>
            <a:br>
              <a:rPr lang="en-US" sz="2000">
                <a:latin typeface="Arial" charset="0"/>
              </a:rPr>
            </a:br>
            <a:r>
              <a:rPr lang="en-US" sz="2000">
                <a:latin typeface="Arial" charset="0"/>
              </a:rPr>
              <a:t>H</a:t>
            </a:r>
            <a:r>
              <a:rPr lang="el-GR" sz="2000">
                <a:latin typeface="Arial" charset="0"/>
              </a:rPr>
              <a:t> χωρητικότητά είναι λίγα </a:t>
            </a:r>
            <a:r>
              <a:rPr lang="en-US" sz="2000" b="1">
                <a:latin typeface="Arial" charset="0"/>
              </a:rPr>
              <a:t>GB</a:t>
            </a:r>
            <a:r>
              <a:rPr lang="en-US" sz="2000">
                <a:latin typeface="Arial" charset="0"/>
              </a:rPr>
              <a:t>. </a:t>
            </a:r>
            <a:endParaRPr lang="el-GR" sz="2000">
              <a:latin typeface="Arial" charset="0"/>
            </a:endParaRPr>
          </a:p>
        </p:txBody>
      </p:sp>
      <p:pic>
        <p:nvPicPr>
          <p:cNvPr id="90118" name="Picture 4"/>
          <p:cNvPicPr>
            <a:picLocks noChangeAspect="1" noChangeArrowheads="1"/>
          </p:cNvPicPr>
          <p:nvPr/>
        </p:nvPicPr>
        <p:blipFill>
          <a:blip r:embed="rId3"/>
          <a:srcRect/>
          <a:stretch>
            <a:fillRect/>
          </a:stretch>
        </p:blipFill>
        <p:spPr bwMode="auto">
          <a:xfrm>
            <a:off x="6777038" y="2393950"/>
            <a:ext cx="1304925" cy="1068388"/>
          </a:xfrm>
          <a:prstGeom prst="rect">
            <a:avLst/>
          </a:prstGeom>
          <a:noFill/>
          <a:ln w="9525">
            <a:noFill/>
            <a:miter lim="800000"/>
            <a:headEnd/>
            <a:tailEnd/>
          </a:ln>
        </p:spPr>
      </p:pic>
      <p:sp>
        <p:nvSpPr>
          <p:cNvPr id="90119" name="Text Box 3"/>
          <p:cNvSpPr txBox="1">
            <a:spLocks noChangeArrowheads="1"/>
          </p:cNvSpPr>
          <p:nvPr/>
        </p:nvSpPr>
        <p:spPr bwMode="auto">
          <a:xfrm>
            <a:off x="5021263" y="4014788"/>
            <a:ext cx="3859212" cy="1997075"/>
          </a:xfrm>
          <a:prstGeom prst="rect">
            <a:avLst/>
          </a:prstGeom>
          <a:noFill/>
          <a:ln w="9525">
            <a:noFill/>
            <a:miter lim="800000"/>
            <a:headEnd/>
            <a:tailEnd/>
          </a:ln>
        </p:spPr>
        <p:txBody>
          <a:bodyPr>
            <a:spAutoFit/>
          </a:bodyPr>
          <a:lstStyle/>
          <a:p>
            <a:pPr>
              <a:spcAft>
                <a:spcPts val="600"/>
              </a:spcAft>
            </a:pPr>
            <a:r>
              <a:rPr lang="el-GR" sz="2000">
                <a:latin typeface="Arial" charset="0"/>
              </a:rPr>
              <a:t>Η μνήμη </a:t>
            </a:r>
            <a:r>
              <a:rPr lang="en-US" sz="2000">
                <a:latin typeface="Arial" charset="0"/>
              </a:rPr>
              <a:t>ROM </a:t>
            </a:r>
            <a:r>
              <a:rPr lang="el-GR" sz="2000">
                <a:latin typeface="Arial" charset="0"/>
              </a:rPr>
              <a:t>είναι μνήμη</a:t>
            </a:r>
            <a:r>
              <a:rPr lang="el-GR" sz="2000" b="1">
                <a:latin typeface="Arial" charset="0"/>
              </a:rPr>
              <a:t> </a:t>
            </a:r>
            <a:r>
              <a:rPr lang="el-GR" sz="2000" b="1">
                <a:solidFill>
                  <a:srgbClr val="92D050"/>
                </a:solidFill>
                <a:latin typeface="Arial" charset="0"/>
              </a:rPr>
              <a:t>μόνο για ανάγνωση</a:t>
            </a:r>
            <a:r>
              <a:rPr lang="el-GR" sz="2000">
                <a:latin typeface="Arial" charset="0"/>
              </a:rPr>
              <a:t>.</a:t>
            </a:r>
          </a:p>
          <a:p>
            <a:pPr>
              <a:spcAft>
                <a:spcPts val="600"/>
              </a:spcAft>
            </a:pPr>
            <a:r>
              <a:rPr lang="el-GR" sz="2000">
                <a:latin typeface="Arial" charset="0"/>
              </a:rPr>
              <a:t>Περιέχει το </a:t>
            </a:r>
            <a:r>
              <a:rPr lang="en-US" sz="2000" b="1">
                <a:solidFill>
                  <a:srgbClr val="92D050"/>
                </a:solidFill>
                <a:latin typeface="Arial" charset="0"/>
              </a:rPr>
              <a:t>BIOS</a:t>
            </a:r>
            <a:r>
              <a:rPr lang="el-GR" sz="2000">
                <a:latin typeface="Arial" charset="0"/>
              </a:rPr>
              <a:t> που κάνει ελέγχους κατά την εκκίνηση του Η/Υ</a:t>
            </a:r>
            <a:r>
              <a:rPr lang="en-US" sz="2000">
                <a:latin typeface="Arial" charset="0"/>
              </a:rPr>
              <a:t>. H</a:t>
            </a:r>
            <a:r>
              <a:rPr lang="el-GR" sz="2000">
                <a:latin typeface="Arial" charset="0"/>
              </a:rPr>
              <a:t> χωρητικότητά  της είναι πολύ μικρή.</a:t>
            </a:r>
          </a:p>
        </p:txBody>
      </p:sp>
    </p:spTree>
  </p:cSld>
  <p:clrMapOvr>
    <a:masterClrMapping/>
  </p:clrMapOvr>
  <p:transition spd="slow">
    <p:pull dir="u"/>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άψουλες">
  <a:themeElements>
    <a:clrScheme name="Κάψουλες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Κάψουλες">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Κάψουλες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Κάψουλες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Κάψουλες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Κάψουλες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Κάψουλες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Κάψουλες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Κάψουλες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Κάψουλες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
        <a:ea typeface=""/>
        <a:cs typeface=""/>
      </a:majorFont>
      <a:minorFont>
        <a:latin typeface=""/>
        <a:ea typeface=""/>
        <a:cs typeface=""/>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1421</TotalTime>
  <Words>440</Words>
  <Application>Microsoft PowerPoint</Application>
  <PresentationFormat>Προβολή στην οθόνη (4:3)</PresentationFormat>
  <Paragraphs>80</Paragraphs>
  <Slides>12</Slides>
  <Notes>8</Notes>
  <HiddenSlides>0</HiddenSlides>
  <MMClips>0</MMClips>
  <ScaleCrop>false</ScaleCrop>
  <HeadingPairs>
    <vt:vector size="6" baseType="variant">
      <vt:variant>
        <vt:lpstr>Γραμματοσειρές που χρησιμοποιούνται</vt:lpstr>
      </vt:variant>
      <vt:variant>
        <vt:i4>8</vt:i4>
      </vt:variant>
      <vt:variant>
        <vt:lpstr>Πρότυπο σχεδίασης</vt:lpstr>
      </vt:variant>
      <vt:variant>
        <vt:i4>7</vt:i4>
      </vt:variant>
      <vt:variant>
        <vt:lpstr>Τίτλοι διαφανειών</vt:lpstr>
      </vt:variant>
      <vt:variant>
        <vt:i4>12</vt:i4>
      </vt:variant>
    </vt:vector>
  </HeadingPairs>
  <TitlesOfParts>
    <vt:vector size="27" baseType="lpstr">
      <vt:lpstr>Times New Roman</vt:lpstr>
      <vt:lpstr>Arial</vt:lpstr>
      <vt:lpstr>Corbel</vt:lpstr>
      <vt:lpstr>Wingdings 2</vt:lpstr>
      <vt:lpstr>Verdana</vt:lpstr>
      <vt:lpstr>Gill Sans MT</vt:lpstr>
      <vt:lpstr>Arial Greek</vt:lpstr>
      <vt:lpstr>Wingdings</vt:lpstr>
      <vt:lpstr>Ηλιοστάσιο</vt:lpstr>
      <vt:lpstr>Ηλιοστάσιο</vt:lpstr>
      <vt:lpstr>Ηλιοστάσιο</vt:lpstr>
      <vt:lpstr>Ηλιοστάσιο</vt:lpstr>
      <vt:lpstr>Ηλιοστάσιο</vt:lpstr>
      <vt:lpstr>Ηλιοστάσιο</vt:lpstr>
      <vt:lpstr>Κάψουλες</vt:lpstr>
      <vt:lpstr>Διαφάνεια 1</vt:lpstr>
      <vt:lpstr>Διαφάνεια 2</vt:lpstr>
      <vt:lpstr>Υλικό (Hardware)</vt:lpstr>
      <vt:lpstr>Κεντρική Μονάδα</vt:lpstr>
      <vt:lpstr>Κεντρική Μονάδα</vt:lpstr>
      <vt:lpstr>Μητρική πλακέτα  (Motherboard)</vt:lpstr>
      <vt:lpstr>Επεξεργαστής ή Κεντρική Μονάδα Επεξεργασίας (ΚΜΕ - CPU)</vt:lpstr>
      <vt:lpstr>Κύρια μνήμη</vt:lpstr>
      <vt:lpstr>Μνήμη RAM – Μνήμη ROM</vt:lpstr>
      <vt:lpstr>Τροφοδοτικό</vt:lpstr>
      <vt:lpstr>Εσωτερικές Κάρτες (Επέκτασης)</vt:lpstr>
      <vt:lpstr>Θύρες Σύνδεσης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Εσωτερικό του Υπολογιστή</dc:title>
  <dc:creator>Μιχάλης</dc:creator>
  <cp:lastModifiedBy>Toshiba</cp:lastModifiedBy>
  <cp:revision>139</cp:revision>
  <dcterms:created xsi:type="dcterms:W3CDTF">2006-06-04T07:53:34Z</dcterms:created>
  <dcterms:modified xsi:type="dcterms:W3CDTF">2018-03-27T07:50:46Z</dcterms:modified>
</cp:coreProperties>
</file>