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9" r:id="rId4"/>
    <p:sldId id="257" r:id="rId5"/>
    <p:sldId id="261" r:id="rId6"/>
    <p:sldId id="262" r:id="rId7"/>
    <p:sldId id="260" r:id="rId8"/>
    <p:sldId id="266" r:id="rId9"/>
    <p:sldId id="264" r:id="rId10"/>
    <p:sldId id="26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Ενότητα χωρίς τίτλο" id="{0182E645-577E-477B-8281-72421FB21587}">
          <p14:sldIdLst>
            <p14:sldId id="256"/>
            <p14:sldId id="258"/>
            <p14:sldId id="259"/>
            <p14:sldId id="257"/>
            <p14:sldId id="261"/>
            <p14:sldId id="262"/>
            <p14:sldId id="260"/>
            <p14:sldId id="266"/>
            <p14:sldId id="264"/>
            <p14:sldId id="263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0DD79C0-E11E-4108-B7F7-A89E709A0C80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4AF0D8A-BB41-4941-9CA5-9AE4573E71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417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79C0-E11E-4108-B7F7-A89E709A0C80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0D8A-BB41-4941-9CA5-9AE4573E71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0005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79C0-E11E-4108-B7F7-A89E709A0C80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0D8A-BB41-4941-9CA5-9AE4573E71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9229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79C0-E11E-4108-B7F7-A89E709A0C80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0D8A-BB41-4941-9CA5-9AE4573E71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922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79C0-E11E-4108-B7F7-A89E709A0C80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0D8A-BB41-4941-9CA5-9AE4573E71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3180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79C0-E11E-4108-B7F7-A89E709A0C80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0D8A-BB41-4941-9CA5-9AE4573E71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1987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79C0-E11E-4108-B7F7-A89E709A0C80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0D8A-BB41-4941-9CA5-9AE4573E71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0679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0DD79C0-E11E-4108-B7F7-A89E709A0C80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0D8A-BB41-4941-9CA5-9AE4573E71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8418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0DD79C0-E11E-4108-B7F7-A89E709A0C80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0D8A-BB41-4941-9CA5-9AE4573E71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666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79C0-E11E-4108-B7F7-A89E709A0C80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0D8A-BB41-4941-9CA5-9AE4573E71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574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79C0-E11E-4108-B7F7-A89E709A0C80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0D8A-BB41-4941-9CA5-9AE4573E71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632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79C0-E11E-4108-B7F7-A89E709A0C80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0D8A-BB41-4941-9CA5-9AE4573E71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6206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79C0-E11E-4108-B7F7-A89E709A0C80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0D8A-BB41-4941-9CA5-9AE4573E71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8392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79C0-E11E-4108-B7F7-A89E709A0C80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0D8A-BB41-4941-9CA5-9AE4573E71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0748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79C0-E11E-4108-B7F7-A89E709A0C80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0D8A-BB41-4941-9CA5-9AE4573E71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5400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79C0-E11E-4108-B7F7-A89E709A0C80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0D8A-BB41-4941-9CA5-9AE4573E71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419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79C0-E11E-4108-B7F7-A89E709A0C80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0D8A-BB41-4941-9CA5-9AE4573E71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374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0DD79C0-E11E-4108-B7F7-A89E709A0C80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4AF0D8A-BB41-4941-9CA5-9AE4573E71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624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3F7282CB-1AB7-49DB-8170-B5528C3F6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Κεφάλαιο 18  Δυνάμεις</a:t>
            </a:r>
          </a:p>
        </p:txBody>
      </p:sp>
      <p:pic>
        <p:nvPicPr>
          <p:cNvPr id="1026" name="Picture 2" descr="Pin on Ψηφιακή Τάξη Ε΄ &amp; ΣΤ¨">
            <a:extLst>
              <a:ext uri="{FF2B5EF4-FFF2-40B4-BE49-F238E27FC236}">
                <a16:creationId xmlns:a16="http://schemas.microsoft.com/office/drawing/2014/main" id="{1AFD01AE-517F-40E3-8894-BEE393EC716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1372" y="2603500"/>
            <a:ext cx="8761412" cy="379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614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604BBE-E710-4963-B229-CE3E91B69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Ανάλυση δυνάμεων σε γινόμενο και υπολογισμός του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1AA2DFA8-2260-4946-A223-A4163F10E6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l-GR" dirty="0"/>
                  <a:t>Ο μηνιαίος μισθός του Κώστα είναι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dirty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l-GR" i="0" dirty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l-GR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 ευρώ και ο μηνιαίος μισθός του Γιάννη είναι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dirty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l-GR" i="0" dirty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l-GR" dirty="0"/>
                  <a:t>ευρώ. Ποιος παίρνει περισσότερα χρήματα κάθε μήνα και πόσα;       </a:t>
                </a:r>
              </a:p>
              <a:p>
                <a:pPr marL="0" indent="0" algn="ctr">
                  <a:buNone/>
                </a:pPr>
                <a:r>
                  <a:rPr lang="el-GR" u="sng" dirty="0"/>
                  <a:t>Λύση</a:t>
                </a:r>
              </a:p>
              <a:p>
                <a:pPr marL="0" indent="0" algn="ctr">
                  <a:buNone/>
                </a:pPr>
                <a:endParaRPr lang="el-GR" u="sng" dirty="0"/>
              </a:p>
              <a:p>
                <a:pPr marL="0" indent="0" algn="ctr">
                  <a:buNone/>
                </a:pPr>
                <a:endParaRPr lang="el-GR" u="sng" dirty="0"/>
              </a:p>
              <a:p>
                <a:pPr marL="0" indent="0" algn="ctr">
                  <a:buNone/>
                </a:pPr>
                <a:endParaRPr lang="el-GR" u="sng" dirty="0"/>
              </a:p>
              <a:p>
                <a:pPr marL="0" indent="0">
                  <a:buNone/>
                </a:pPr>
                <a:endParaRPr lang="el-GR" u="sng" dirty="0"/>
              </a:p>
              <a:p>
                <a:pPr marL="0" indent="0">
                  <a:buNone/>
                </a:pPr>
                <a:r>
                  <a:rPr lang="el-GR" u="sng" dirty="0"/>
                  <a:t>Απάντηση:</a:t>
                </a:r>
              </a:p>
            </p:txBody>
          </p:sp>
        </mc:Choice>
        <mc:Fallback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1AA2DFA8-2260-4946-A223-A4163F10E6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52" t="-8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1469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C89CFE-45CD-4178-8E11-3FB8DC961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Γινόμενα σε μορφή δύναμης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317727E-9096-41DF-9E2C-BC2093220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/>
              <a:t>Σ΄ ένα βιβλίο υπάρχουν 6 ενότητες. Σε κάθε ενότητα υπάρχουν 6 κεφάλαια και κάθε κεφάλαιο αποτελείται από 6 σελίδες. Να εκφράσετε με μορφή δύναμης και να υπολογίσετε τον αριθμό των σελίδων του βιβλίου.</a:t>
            </a:r>
          </a:p>
          <a:p>
            <a:pPr marL="0" indent="0" algn="ctr">
              <a:buNone/>
            </a:pPr>
            <a:r>
              <a:rPr lang="el-GR" u="sng" dirty="0"/>
              <a:t>Λύση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 marL="0" indent="0">
              <a:buNone/>
            </a:pPr>
            <a:r>
              <a:rPr lang="el-GR" u="sng" dirty="0"/>
              <a:t>Απάντηση: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9902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D7D5E4-7FC7-47C2-B62B-26B150BE7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Κεφάλαιο 18  Δυνάμεις</a:t>
            </a:r>
          </a:p>
        </p:txBody>
      </p:sp>
      <p:pic>
        <p:nvPicPr>
          <p:cNvPr id="1026" name="Picture 2" descr="Αριθμοί και πράξεις - Ψηφιακή Τάξη">
            <a:extLst>
              <a:ext uri="{FF2B5EF4-FFF2-40B4-BE49-F238E27FC236}">
                <a16:creationId xmlns:a16="http://schemas.microsoft.com/office/drawing/2014/main" id="{494AD0AD-76FE-464C-95E5-27B5E43A710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36914" y="2591624"/>
            <a:ext cx="8859463" cy="382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9360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3A8026B-FA5C-4141-A4EC-F865988D7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Κεφάλαιο 18  Δυνάμεις</a:t>
            </a:r>
          </a:p>
        </p:txBody>
      </p:sp>
      <p:pic>
        <p:nvPicPr>
          <p:cNvPr id="2050" name="Picture 2" descr="Pavlos Rigas (pavlosrigas) στο Pinterest">
            <a:extLst>
              <a:ext uri="{FF2B5EF4-FFF2-40B4-BE49-F238E27FC236}">
                <a16:creationId xmlns:a16="http://schemas.microsoft.com/office/drawing/2014/main" id="{FEB171DE-B519-495B-B735-F73A979F932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54955" y="2280062"/>
            <a:ext cx="8867820" cy="410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229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C40466-19D8-493A-8EB6-8A95C49B9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1789"/>
          </a:xfrm>
        </p:spPr>
        <p:txBody>
          <a:bodyPr/>
          <a:lstStyle/>
          <a:p>
            <a:pPr algn="ctr"/>
            <a:r>
              <a:rPr lang="el-GR" dirty="0"/>
              <a:t>Γινόμενα και Δυνάμεις</a:t>
            </a:r>
          </a:p>
        </p:txBody>
      </p:sp>
      <p:pic>
        <p:nvPicPr>
          <p:cNvPr id="2050" name="Picture 2" descr="Ο κύκλος της Α' γυμνασίου: Βοήθημα μαθηματικών-Λύσεις, Α.1.3. Δυνάμεις  φυσικών αριθμών">
            <a:extLst>
              <a:ext uri="{FF2B5EF4-FFF2-40B4-BE49-F238E27FC236}">
                <a16:creationId xmlns:a16="http://schemas.microsoft.com/office/drawing/2014/main" id="{C6A1FB77-638A-479F-87A3-B86927C6583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063" y="1690689"/>
            <a:ext cx="8597734" cy="433010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55544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F6341C-8C9E-4562-ABDA-615036D67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Γινόμενα και δυνάμεις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Θέση περιεχομένου 3">
                <a:extLst>
                  <a:ext uri="{FF2B5EF4-FFF2-40B4-BE49-F238E27FC236}">
                    <a16:creationId xmlns:a16="http://schemas.microsoft.com/office/drawing/2014/main" id="{F10D0954-1C79-4433-A506-E8F77B212029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80649987"/>
                  </p:ext>
                </p:extLst>
              </p:nvPr>
            </p:nvGraphicFramePr>
            <p:xfrm>
              <a:off x="1261357" y="4150427"/>
              <a:ext cx="8799619" cy="192357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575712">
                      <a:extLst>
                        <a:ext uri="{9D8B030D-6E8A-4147-A177-3AD203B41FA5}">
                          <a16:colId xmlns:a16="http://schemas.microsoft.com/office/drawing/2014/main" val="4166903636"/>
                        </a:ext>
                      </a:extLst>
                    </a:gridCol>
                    <a:gridCol w="987239">
                      <a:extLst>
                        <a:ext uri="{9D8B030D-6E8A-4147-A177-3AD203B41FA5}">
                          <a16:colId xmlns:a16="http://schemas.microsoft.com/office/drawing/2014/main" val="1793830736"/>
                        </a:ext>
                      </a:extLst>
                    </a:gridCol>
                    <a:gridCol w="886641">
                      <a:extLst>
                        <a:ext uri="{9D8B030D-6E8A-4147-A177-3AD203B41FA5}">
                          <a16:colId xmlns:a16="http://schemas.microsoft.com/office/drawing/2014/main" val="995489513"/>
                        </a:ext>
                      </a:extLst>
                    </a:gridCol>
                    <a:gridCol w="949185">
                      <a:extLst>
                        <a:ext uri="{9D8B030D-6E8A-4147-A177-3AD203B41FA5}">
                          <a16:colId xmlns:a16="http://schemas.microsoft.com/office/drawing/2014/main" val="366431303"/>
                        </a:ext>
                      </a:extLst>
                    </a:gridCol>
                    <a:gridCol w="1099694">
                      <a:extLst>
                        <a:ext uri="{9D8B030D-6E8A-4147-A177-3AD203B41FA5}">
                          <a16:colId xmlns:a16="http://schemas.microsoft.com/office/drawing/2014/main" val="4223002428"/>
                        </a:ext>
                      </a:extLst>
                    </a:gridCol>
                    <a:gridCol w="1099694">
                      <a:extLst>
                        <a:ext uri="{9D8B030D-6E8A-4147-A177-3AD203B41FA5}">
                          <a16:colId xmlns:a16="http://schemas.microsoft.com/office/drawing/2014/main" val="2262804823"/>
                        </a:ext>
                      </a:extLst>
                    </a:gridCol>
                    <a:gridCol w="1100727">
                      <a:extLst>
                        <a:ext uri="{9D8B030D-6E8A-4147-A177-3AD203B41FA5}">
                          <a16:colId xmlns:a16="http://schemas.microsoft.com/office/drawing/2014/main" val="118565854"/>
                        </a:ext>
                      </a:extLst>
                    </a:gridCol>
                    <a:gridCol w="1100727">
                      <a:extLst>
                        <a:ext uri="{9D8B030D-6E8A-4147-A177-3AD203B41FA5}">
                          <a16:colId xmlns:a16="http://schemas.microsoft.com/office/drawing/2014/main" val="4061944546"/>
                        </a:ext>
                      </a:extLst>
                    </a:gridCol>
                  </a:tblGrid>
                  <a:tr h="130749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διπλάσιο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2 </a:t>
                          </a: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x 2 =</a:t>
                          </a:r>
                          <a:r>
                            <a:rPr lang="el-GR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 4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2270617"/>
                      </a:ext>
                    </a:extLst>
                  </a:tr>
                  <a:tr h="61608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>
                              <a:effectLst/>
                            </a:rPr>
                            <a:t>τετράγωνο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l-GR" sz="1600" b="1" dirty="0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 b="1" i="1" dirty="0">
                                      <a:effectLst/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  <m:sup>
                                  <m:r>
                                    <a:rPr lang="el-GR" sz="1600" b="1" i="0" dirty="0">
                                      <a:effectLst/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l-GR" sz="1600" b="1" i="1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</m:oMath>
                          </a14:m>
                          <a:endParaRPr lang="el-GR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75695657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Θέση περιεχομένου 3">
                <a:extLst>
                  <a:ext uri="{FF2B5EF4-FFF2-40B4-BE49-F238E27FC236}">
                    <a16:creationId xmlns:a16="http://schemas.microsoft.com/office/drawing/2014/main" id="{F10D0954-1C79-4433-A506-E8F77B212029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80649987"/>
                  </p:ext>
                </p:extLst>
              </p:nvPr>
            </p:nvGraphicFramePr>
            <p:xfrm>
              <a:off x="1261357" y="4150427"/>
              <a:ext cx="8799619" cy="192357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575712">
                      <a:extLst>
                        <a:ext uri="{9D8B030D-6E8A-4147-A177-3AD203B41FA5}">
                          <a16:colId xmlns:a16="http://schemas.microsoft.com/office/drawing/2014/main" val="4166903636"/>
                        </a:ext>
                      </a:extLst>
                    </a:gridCol>
                    <a:gridCol w="987239">
                      <a:extLst>
                        <a:ext uri="{9D8B030D-6E8A-4147-A177-3AD203B41FA5}">
                          <a16:colId xmlns:a16="http://schemas.microsoft.com/office/drawing/2014/main" val="1793830736"/>
                        </a:ext>
                      </a:extLst>
                    </a:gridCol>
                    <a:gridCol w="886641">
                      <a:extLst>
                        <a:ext uri="{9D8B030D-6E8A-4147-A177-3AD203B41FA5}">
                          <a16:colId xmlns:a16="http://schemas.microsoft.com/office/drawing/2014/main" val="995489513"/>
                        </a:ext>
                      </a:extLst>
                    </a:gridCol>
                    <a:gridCol w="949185">
                      <a:extLst>
                        <a:ext uri="{9D8B030D-6E8A-4147-A177-3AD203B41FA5}">
                          <a16:colId xmlns:a16="http://schemas.microsoft.com/office/drawing/2014/main" val="366431303"/>
                        </a:ext>
                      </a:extLst>
                    </a:gridCol>
                    <a:gridCol w="1099694">
                      <a:extLst>
                        <a:ext uri="{9D8B030D-6E8A-4147-A177-3AD203B41FA5}">
                          <a16:colId xmlns:a16="http://schemas.microsoft.com/office/drawing/2014/main" val="4223002428"/>
                        </a:ext>
                      </a:extLst>
                    </a:gridCol>
                    <a:gridCol w="1099694">
                      <a:extLst>
                        <a:ext uri="{9D8B030D-6E8A-4147-A177-3AD203B41FA5}">
                          <a16:colId xmlns:a16="http://schemas.microsoft.com/office/drawing/2014/main" val="2262804823"/>
                        </a:ext>
                      </a:extLst>
                    </a:gridCol>
                    <a:gridCol w="1100727">
                      <a:extLst>
                        <a:ext uri="{9D8B030D-6E8A-4147-A177-3AD203B41FA5}">
                          <a16:colId xmlns:a16="http://schemas.microsoft.com/office/drawing/2014/main" val="118565854"/>
                        </a:ext>
                      </a:extLst>
                    </a:gridCol>
                    <a:gridCol w="1100727">
                      <a:extLst>
                        <a:ext uri="{9D8B030D-6E8A-4147-A177-3AD203B41FA5}">
                          <a16:colId xmlns:a16="http://schemas.microsoft.com/office/drawing/2014/main" val="4061944546"/>
                        </a:ext>
                      </a:extLst>
                    </a:gridCol>
                  </a:tblGrid>
                  <a:tr h="130749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διπλάσιο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2 </a:t>
                          </a: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x 2 =</a:t>
                          </a:r>
                          <a:r>
                            <a:rPr lang="el-GR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 4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2270617"/>
                      </a:ext>
                    </a:extLst>
                  </a:tr>
                  <a:tr h="61608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>
                              <a:effectLst/>
                            </a:rPr>
                            <a:t>τετράγωνο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160494" t="-218627" r="-634568" b="-19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7569565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Rectangle 1">
            <a:extLst>
              <a:ext uri="{FF2B5EF4-FFF2-40B4-BE49-F238E27FC236}">
                <a16:creationId xmlns:a16="http://schemas.microsoft.com/office/drawing/2014/main" id="{0E0BC2F7-2FDD-4AE9-8327-A039C7B64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5806" y="3073209"/>
            <a:ext cx="879961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Βρίσκω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το διπλάσιο και το τετράγωνο των παρακάτω αριθμών: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2             5            7                 11             12               25             10  </a:t>
            </a:r>
            <a:endParaRPr kumimoji="0" lang="el-GR" altLang="el-G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851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BC1637-C736-41EF-97EB-EE7071E55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Γινόμενα και δυνάμεις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37D599-FD09-42D3-8E23-20CA81E5F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Υπολογίζω το τριπλάσιο και το εκφράζω ως δύναμη (κύβο) των παρακάτω αριθμών: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                        2            6             9            11          10            5           4</a:t>
            </a:r>
          </a:p>
          <a:p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Πίνακας 3">
                <a:extLst>
                  <a:ext uri="{FF2B5EF4-FFF2-40B4-BE49-F238E27FC236}">
                    <a16:creationId xmlns:a16="http://schemas.microsoft.com/office/drawing/2014/main" id="{F9802362-6B7C-4439-9011-2F5777B72B1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14965439"/>
                  </p:ext>
                </p:extLst>
              </p:nvPr>
            </p:nvGraphicFramePr>
            <p:xfrm>
              <a:off x="1306286" y="3158835"/>
              <a:ext cx="9215252" cy="155362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151636">
                      <a:extLst>
                        <a:ext uri="{9D8B030D-6E8A-4147-A177-3AD203B41FA5}">
                          <a16:colId xmlns:a16="http://schemas.microsoft.com/office/drawing/2014/main" val="1745216191"/>
                        </a:ext>
                      </a:extLst>
                    </a:gridCol>
                    <a:gridCol w="1151636">
                      <a:extLst>
                        <a:ext uri="{9D8B030D-6E8A-4147-A177-3AD203B41FA5}">
                          <a16:colId xmlns:a16="http://schemas.microsoft.com/office/drawing/2014/main" val="3223082715"/>
                        </a:ext>
                      </a:extLst>
                    </a:gridCol>
                    <a:gridCol w="1151636">
                      <a:extLst>
                        <a:ext uri="{9D8B030D-6E8A-4147-A177-3AD203B41FA5}">
                          <a16:colId xmlns:a16="http://schemas.microsoft.com/office/drawing/2014/main" val="2434619415"/>
                        </a:ext>
                      </a:extLst>
                    </a:gridCol>
                    <a:gridCol w="1151636">
                      <a:extLst>
                        <a:ext uri="{9D8B030D-6E8A-4147-A177-3AD203B41FA5}">
                          <a16:colId xmlns:a16="http://schemas.microsoft.com/office/drawing/2014/main" val="3833143694"/>
                        </a:ext>
                      </a:extLst>
                    </a:gridCol>
                    <a:gridCol w="1151636">
                      <a:extLst>
                        <a:ext uri="{9D8B030D-6E8A-4147-A177-3AD203B41FA5}">
                          <a16:colId xmlns:a16="http://schemas.microsoft.com/office/drawing/2014/main" val="3376242285"/>
                        </a:ext>
                      </a:extLst>
                    </a:gridCol>
                    <a:gridCol w="1151636">
                      <a:extLst>
                        <a:ext uri="{9D8B030D-6E8A-4147-A177-3AD203B41FA5}">
                          <a16:colId xmlns:a16="http://schemas.microsoft.com/office/drawing/2014/main" val="2333148544"/>
                        </a:ext>
                      </a:extLst>
                    </a:gridCol>
                    <a:gridCol w="1152718">
                      <a:extLst>
                        <a:ext uri="{9D8B030D-6E8A-4147-A177-3AD203B41FA5}">
                          <a16:colId xmlns:a16="http://schemas.microsoft.com/office/drawing/2014/main" val="619355262"/>
                        </a:ext>
                      </a:extLst>
                    </a:gridCol>
                    <a:gridCol w="1152718">
                      <a:extLst>
                        <a:ext uri="{9D8B030D-6E8A-4147-A177-3AD203B41FA5}">
                          <a16:colId xmlns:a16="http://schemas.microsoft.com/office/drawing/2014/main" val="2530388556"/>
                        </a:ext>
                      </a:extLst>
                    </a:gridCol>
                  </a:tblGrid>
                  <a:tr h="76002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τριπλάσιο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r>
                            <a:rPr lang="en-US" sz="16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 x </a:t>
                          </a:r>
                          <a:r>
                            <a:rPr lang="el-GR" sz="16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r>
                            <a:rPr lang="en-US" sz="16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 x </a:t>
                          </a:r>
                          <a:r>
                            <a:rPr lang="el-GR" sz="16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2 = </a:t>
                          </a:r>
                          <a:r>
                            <a:rPr lang="el-GR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8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32564798"/>
                      </a:ext>
                    </a:extLst>
                  </a:tr>
                  <a:tr h="79360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κύβος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l-GR" sz="1600" b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sz="1600" b="1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  <m:sup>
                                  <m:r>
                                    <a:rPr lang="el-GR" sz="1600" b="1" i="0">
                                      <a:effectLst/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</m:oMath>
                          </a14:m>
                          <a:endParaRPr lang="el-GR" sz="16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8292183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Πίνακας 3">
                <a:extLst>
                  <a:ext uri="{FF2B5EF4-FFF2-40B4-BE49-F238E27FC236}">
                    <a16:creationId xmlns:a16="http://schemas.microsoft.com/office/drawing/2014/main" id="{F9802362-6B7C-4439-9011-2F5777B72B1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14965439"/>
                  </p:ext>
                </p:extLst>
              </p:nvPr>
            </p:nvGraphicFramePr>
            <p:xfrm>
              <a:off x="1306286" y="3158835"/>
              <a:ext cx="9215252" cy="155362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151636">
                      <a:extLst>
                        <a:ext uri="{9D8B030D-6E8A-4147-A177-3AD203B41FA5}">
                          <a16:colId xmlns:a16="http://schemas.microsoft.com/office/drawing/2014/main" val="1745216191"/>
                        </a:ext>
                      </a:extLst>
                    </a:gridCol>
                    <a:gridCol w="1151636">
                      <a:extLst>
                        <a:ext uri="{9D8B030D-6E8A-4147-A177-3AD203B41FA5}">
                          <a16:colId xmlns:a16="http://schemas.microsoft.com/office/drawing/2014/main" val="3223082715"/>
                        </a:ext>
                      </a:extLst>
                    </a:gridCol>
                    <a:gridCol w="1151636">
                      <a:extLst>
                        <a:ext uri="{9D8B030D-6E8A-4147-A177-3AD203B41FA5}">
                          <a16:colId xmlns:a16="http://schemas.microsoft.com/office/drawing/2014/main" val="2434619415"/>
                        </a:ext>
                      </a:extLst>
                    </a:gridCol>
                    <a:gridCol w="1151636">
                      <a:extLst>
                        <a:ext uri="{9D8B030D-6E8A-4147-A177-3AD203B41FA5}">
                          <a16:colId xmlns:a16="http://schemas.microsoft.com/office/drawing/2014/main" val="3833143694"/>
                        </a:ext>
                      </a:extLst>
                    </a:gridCol>
                    <a:gridCol w="1151636">
                      <a:extLst>
                        <a:ext uri="{9D8B030D-6E8A-4147-A177-3AD203B41FA5}">
                          <a16:colId xmlns:a16="http://schemas.microsoft.com/office/drawing/2014/main" val="3376242285"/>
                        </a:ext>
                      </a:extLst>
                    </a:gridCol>
                    <a:gridCol w="1151636">
                      <a:extLst>
                        <a:ext uri="{9D8B030D-6E8A-4147-A177-3AD203B41FA5}">
                          <a16:colId xmlns:a16="http://schemas.microsoft.com/office/drawing/2014/main" val="2333148544"/>
                        </a:ext>
                      </a:extLst>
                    </a:gridCol>
                    <a:gridCol w="1152718">
                      <a:extLst>
                        <a:ext uri="{9D8B030D-6E8A-4147-A177-3AD203B41FA5}">
                          <a16:colId xmlns:a16="http://schemas.microsoft.com/office/drawing/2014/main" val="619355262"/>
                        </a:ext>
                      </a:extLst>
                    </a:gridCol>
                    <a:gridCol w="1152718">
                      <a:extLst>
                        <a:ext uri="{9D8B030D-6E8A-4147-A177-3AD203B41FA5}">
                          <a16:colId xmlns:a16="http://schemas.microsoft.com/office/drawing/2014/main" val="2530388556"/>
                        </a:ext>
                      </a:extLst>
                    </a:gridCol>
                  </a:tblGrid>
                  <a:tr h="76002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τριπλάσιο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r>
                            <a:rPr lang="en-US" sz="16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 x </a:t>
                          </a:r>
                          <a:r>
                            <a:rPr lang="el-GR" sz="16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r>
                            <a:rPr lang="en-US" sz="16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 x </a:t>
                          </a:r>
                          <a:r>
                            <a:rPr lang="el-GR" sz="16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2 = </a:t>
                          </a:r>
                          <a:r>
                            <a:rPr lang="el-GR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8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32564798"/>
                      </a:ext>
                    </a:extLst>
                  </a:tr>
                  <a:tr h="79360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κύβος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00529" t="-101527" r="-602646" b="-1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16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8292183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57824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B2183E-3C13-4ED5-8C68-3CD17A39B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Γινόμενα και δυνάμεις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9273A864-A1F9-421D-86A8-2D33BF1BE6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l-GR" dirty="0"/>
                  <a:t>Γράφω με τη μορφή δυνάμεων τα παρακάτω γινόμενα:</a:t>
                </a:r>
              </a:p>
              <a:p>
                <a:endParaRPr lang="el-GR" dirty="0"/>
              </a:p>
              <a:p>
                <a:r>
                  <a:rPr lang="el-GR" dirty="0"/>
                  <a:t>3.3.3.3=                           7.7.7.7.7=                       6.6.6.6=</a:t>
                </a:r>
              </a:p>
              <a:p>
                <a:endParaRPr lang="el-GR" dirty="0"/>
              </a:p>
              <a:p>
                <a:r>
                  <a:rPr lang="el-GR" dirty="0"/>
                  <a:t>5.5 =                                 6.6.6.6.6.6 =                   5.5.2.2.2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dirty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l-GR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l-GR" i="0" dirty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l-GR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i="0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l-GR" i="0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l-GR" dirty="0"/>
              </a:p>
              <a:p>
                <a:pPr marL="0" indent="0">
                  <a:buNone/>
                </a:pPr>
                <a:endParaRPr lang="el-GR" dirty="0"/>
              </a:p>
              <a:p>
                <a:r>
                  <a:rPr lang="el-GR" dirty="0"/>
                  <a:t>9.9.3.3.3.3=                     3.3.3.4.4 =                       7.7.7.7.2.2.2= </a:t>
                </a:r>
              </a:p>
              <a:p>
                <a:endParaRPr lang="el-GR" dirty="0"/>
              </a:p>
            </p:txBody>
          </p:sp>
        </mc:Choice>
        <mc:Fallback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9273A864-A1F9-421D-86A8-2D33BF1BE6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8" t="-8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0972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346D1A-C745-4B48-8F87-E49BD8997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Ανάλυση αριθμού σε γινόμενο πρώτων παραγόντων και έκφραση ως δύναμη</a:t>
            </a:r>
          </a:p>
        </p:txBody>
      </p:sp>
      <p:pic>
        <p:nvPicPr>
          <p:cNvPr id="6146" name="Picture 2" descr="Α7. Ανάλυση ενός αριθμού σε γινόμενο πρώτων παραγόντων">
            <a:extLst>
              <a:ext uri="{FF2B5EF4-FFF2-40B4-BE49-F238E27FC236}">
                <a16:creationId xmlns:a16="http://schemas.microsoft.com/office/drawing/2014/main" id="{09F2426D-10E0-4514-8A38-52E24630FA3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705" y="1973170"/>
            <a:ext cx="6234544" cy="4130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7922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558815-70D1-498D-A04F-FBCFDFFC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Ανάλυση αριθμού σε γινόμενο πρώτων παραγόντων και έκφραση ως δύναμη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5FD260-2DE4-4DD6-94D8-E40EFCC23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0691"/>
            <a:ext cx="10515600" cy="4082184"/>
          </a:xfrm>
        </p:spPr>
        <p:txBody>
          <a:bodyPr>
            <a:normAutofit/>
          </a:bodyPr>
          <a:lstStyle/>
          <a:p>
            <a:r>
              <a:rPr lang="el-GR" dirty="0"/>
              <a:t>Βρίσκω το γινόμενο πρώτων παραγόντων των αριθμών 54 και 123. Στη συνέχει το γράφω με τη μορφή δύναμης:  </a:t>
            </a:r>
          </a:p>
          <a:p>
            <a:pPr marL="0" indent="0">
              <a:buNone/>
            </a:pPr>
            <a:r>
              <a:rPr lang="el-GR" dirty="0"/>
              <a:t>     54                                                                                                    123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54 =                                                                         123 =</a:t>
            </a:r>
          </a:p>
        </p:txBody>
      </p:sp>
      <p:cxnSp>
        <p:nvCxnSpPr>
          <p:cNvPr id="16" name="Ευθεία γραμμή σύνδεσης 15">
            <a:extLst>
              <a:ext uri="{FF2B5EF4-FFF2-40B4-BE49-F238E27FC236}">
                <a16:creationId xmlns:a16="http://schemas.microsoft.com/office/drawing/2014/main" id="{44CFD234-E8A5-476D-AA10-20279500465F}"/>
              </a:ext>
            </a:extLst>
          </p:cNvPr>
          <p:cNvCxnSpPr/>
          <p:nvPr/>
        </p:nvCxnSpPr>
        <p:spPr>
          <a:xfrm>
            <a:off x="1828800" y="3230088"/>
            <a:ext cx="0" cy="20900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>
            <a:extLst>
              <a:ext uri="{FF2B5EF4-FFF2-40B4-BE49-F238E27FC236}">
                <a16:creationId xmlns:a16="http://schemas.microsoft.com/office/drawing/2014/main" id="{B070DA91-B381-432F-B846-B7501E79A74F}"/>
              </a:ext>
            </a:extLst>
          </p:cNvPr>
          <p:cNvCxnSpPr/>
          <p:nvPr/>
        </p:nvCxnSpPr>
        <p:spPr>
          <a:xfrm>
            <a:off x="8443356" y="2977737"/>
            <a:ext cx="0" cy="2006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4406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Αίθουσα συσκέψεων &quot;Ιόν&quot;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99</TotalTime>
  <Words>264</Words>
  <Application>Microsoft Office PowerPoint</Application>
  <PresentationFormat>Ευρεία οθόνη</PresentationFormat>
  <Paragraphs>77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Century Gothic</vt:lpstr>
      <vt:lpstr>Wingdings 3</vt:lpstr>
      <vt:lpstr>Αίθουσα συσκέψεων "Ιόν"</vt:lpstr>
      <vt:lpstr>Κεφάλαιο 18  Δυνάμεις</vt:lpstr>
      <vt:lpstr>Κεφάλαιο 18  Δυνάμεις</vt:lpstr>
      <vt:lpstr>Κεφάλαιο 18  Δυνάμεις</vt:lpstr>
      <vt:lpstr>Γινόμενα και Δυνάμεις</vt:lpstr>
      <vt:lpstr>Γινόμενα και δυνάμεις</vt:lpstr>
      <vt:lpstr>Γινόμενα και δυνάμεις</vt:lpstr>
      <vt:lpstr>Γινόμενα και δυνάμεις</vt:lpstr>
      <vt:lpstr>Ανάλυση αριθμού σε γινόμενο πρώτων παραγόντων και έκφραση ως δύναμη</vt:lpstr>
      <vt:lpstr>Ανάλυση αριθμού σε γινόμενο πρώτων παραγόντων και έκφραση ως δύναμη</vt:lpstr>
      <vt:lpstr>Ανάλυση δυνάμεων σε γινόμενο και υπολογισμός του</vt:lpstr>
      <vt:lpstr>Γινόμενα σε μορφή δύναμης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18  Δυνάμεις</dc:title>
  <dc:creator>User</dc:creator>
  <cp:lastModifiedBy>User</cp:lastModifiedBy>
  <cp:revision>12</cp:revision>
  <dcterms:created xsi:type="dcterms:W3CDTF">2020-11-24T06:47:16Z</dcterms:created>
  <dcterms:modified xsi:type="dcterms:W3CDTF">2020-11-24T08:30:00Z</dcterms:modified>
</cp:coreProperties>
</file>