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7" r:id="rId4"/>
    <p:sldId id="268" r:id="rId5"/>
    <p:sldId id="257" r:id="rId6"/>
    <p:sldId id="258" r:id="rId7"/>
    <p:sldId id="262" r:id="rId8"/>
    <p:sldId id="264" r:id="rId9"/>
    <p:sldId id="261" r:id="rId10"/>
    <p:sldId id="271" r:id="rId11"/>
    <p:sldId id="270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F825-1136-4986-85F0-F707BFED3E44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55F6B28-1D46-42AC-A653-AFD647966CDA}">
      <dgm:prSet/>
      <dgm:spPr/>
      <dgm:t>
        <a:bodyPr/>
        <a:lstStyle/>
        <a:p>
          <a:r>
            <a:rPr lang="el-GR"/>
            <a:t>Στα τέλη του 15ου αιώνα υπάρχουν στην Ευρώπη κράτη που ανταγωνίζονται μεταξύ τους στην οικονομική δύναμη και εδαφική κυριαρχία.</a:t>
          </a:r>
          <a:endParaRPr lang="en-US"/>
        </a:p>
      </dgm:t>
    </dgm:pt>
    <dgm:pt modelId="{930256AC-52F8-4066-B64D-E140E90D05F1}" type="parTrans" cxnId="{7C008094-C6B7-4C45-A9E6-6A4584494B83}">
      <dgm:prSet/>
      <dgm:spPr/>
      <dgm:t>
        <a:bodyPr/>
        <a:lstStyle/>
        <a:p>
          <a:endParaRPr lang="en-US"/>
        </a:p>
      </dgm:t>
    </dgm:pt>
    <dgm:pt modelId="{81145593-03E0-4532-9454-CDA80B1E2F33}" type="sibTrans" cxnId="{7C008094-C6B7-4C45-A9E6-6A4584494B83}">
      <dgm:prSet/>
      <dgm:spPr/>
      <dgm:t>
        <a:bodyPr/>
        <a:lstStyle/>
        <a:p>
          <a:endParaRPr lang="en-US"/>
        </a:p>
      </dgm:t>
    </dgm:pt>
    <dgm:pt modelId="{C3778FDE-9820-48B4-8AB9-21906CFF633A}">
      <dgm:prSet/>
      <dgm:spPr/>
      <dgm:t>
        <a:bodyPr/>
        <a:lstStyle/>
        <a:p>
          <a:r>
            <a:rPr lang="el-GR"/>
            <a:t>Ξεσπούν πόλεμοι ή συνάπτονται συμμαχίες από φόβο μήπως κάποιο από τα κράτη γίνει ισχυρότερο και διαταραχθεί η ισορροπία των δυνάμεων. </a:t>
          </a:r>
          <a:endParaRPr lang="en-US"/>
        </a:p>
      </dgm:t>
    </dgm:pt>
    <dgm:pt modelId="{B19E2BBF-C9B6-433D-A0BB-8749B9F2838A}" type="parTrans" cxnId="{6AC84074-6A90-4E3F-A0DC-035B09D278DC}">
      <dgm:prSet/>
      <dgm:spPr/>
      <dgm:t>
        <a:bodyPr/>
        <a:lstStyle/>
        <a:p>
          <a:endParaRPr lang="en-US"/>
        </a:p>
      </dgm:t>
    </dgm:pt>
    <dgm:pt modelId="{43CD818D-1710-4C87-AEEA-794B65AEF9A5}" type="sibTrans" cxnId="{6AC84074-6A90-4E3F-A0DC-035B09D278DC}">
      <dgm:prSet/>
      <dgm:spPr/>
      <dgm:t>
        <a:bodyPr/>
        <a:lstStyle/>
        <a:p>
          <a:endParaRPr lang="en-US"/>
        </a:p>
      </dgm:t>
    </dgm:pt>
    <dgm:pt modelId="{B58AFA37-4F06-4410-840B-316A212E4824}">
      <dgm:prSet/>
      <dgm:spPr/>
      <dgm:t>
        <a:bodyPr/>
        <a:lstStyle/>
        <a:p>
          <a:r>
            <a:rPr lang="el-GR"/>
            <a:t>Για τέσσερις περίπου αιώνες οι μεγάλοι αυτοκράτορες και βασιλείς προσπαθούν να διατηρήσουν αυτή την κατάσταση και η Ευρώπη στο διάστημα μεταξύ του 1500 και των αρχών του 20ου αιώνα κυριαρχεί σε ολόκληρο τον κόσμο. </a:t>
          </a:r>
          <a:endParaRPr lang="en-US"/>
        </a:p>
      </dgm:t>
    </dgm:pt>
    <dgm:pt modelId="{1B56527D-9762-4FBC-9F56-086C1D222FA2}" type="parTrans" cxnId="{435B7D0B-6929-4EB5-B73C-CE066CE8C776}">
      <dgm:prSet/>
      <dgm:spPr/>
      <dgm:t>
        <a:bodyPr/>
        <a:lstStyle/>
        <a:p>
          <a:endParaRPr lang="en-US"/>
        </a:p>
      </dgm:t>
    </dgm:pt>
    <dgm:pt modelId="{78F3FF71-F1C8-42FB-8844-31B5E8892F26}" type="sibTrans" cxnId="{435B7D0B-6929-4EB5-B73C-CE066CE8C776}">
      <dgm:prSet/>
      <dgm:spPr/>
      <dgm:t>
        <a:bodyPr/>
        <a:lstStyle/>
        <a:p>
          <a:endParaRPr lang="en-US"/>
        </a:p>
      </dgm:t>
    </dgm:pt>
    <dgm:pt modelId="{510D7A6E-0FD1-4C35-93F3-165810F9094A}">
      <dgm:prSet/>
      <dgm:spPr/>
      <dgm:t>
        <a:bodyPr/>
        <a:lstStyle/>
        <a:p>
          <a:r>
            <a:rPr lang="el-GR"/>
            <a:t>Το 1914 εκρήγνυται ο Πρώτος Παγκόσμιος Πόλεμος, που αποτελεί την καταστροφή της Ευρώπης και την πτώση της από το βάθρο της παγκόσμιας κυριαρχίας. Από το σημείο αυτό η Eυρώπη παύει να ρυθμίζει την ισορροπία των δυνάμεων με τους πολέμους και τις συμμαχίες, αφού η ισορροπία αυτή έγινε πλέον αντικείμενο της παγκόσμιας διπλωματίας και των διεθνών σχέσεων.</a:t>
          </a:r>
          <a:endParaRPr lang="en-US"/>
        </a:p>
      </dgm:t>
    </dgm:pt>
    <dgm:pt modelId="{0F9F2FA2-0541-471A-B044-22B7D6200439}" type="parTrans" cxnId="{790753A2-F30A-4E9C-AE49-54677199787E}">
      <dgm:prSet/>
      <dgm:spPr/>
      <dgm:t>
        <a:bodyPr/>
        <a:lstStyle/>
        <a:p>
          <a:endParaRPr lang="en-US"/>
        </a:p>
      </dgm:t>
    </dgm:pt>
    <dgm:pt modelId="{0AD50557-0894-4891-8BF7-1743CC15BC88}" type="sibTrans" cxnId="{790753A2-F30A-4E9C-AE49-54677199787E}">
      <dgm:prSet/>
      <dgm:spPr/>
      <dgm:t>
        <a:bodyPr/>
        <a:lstStyle/>
        <a:p>
          <a:endParaRPr lang="en-US"/>
        </a:p>
      </dgm:t>
    </dgm:pt>
    <dgm:pt modelId="{2D053F91-2CBD-4BFE-86AD-60C77564A814}">
      <dgm:prSet/>
      <dgm:spPr/>
      <dgm:t>
        <a:bodyPr/>
        <a:lstStyle/>
        <a:p>
          <a:r>
            <a:rPr lang="el-GR"/>
            <a:t>Επομένως στον Ευρωπαϊκό χώρο έγιναν αρκετοί πόλεμοι και συγκρούσεις κατά τη διάρκεια των αιώνων. Οι σπουδαιότεροι, ασφαλώς, είναι </a:t>
          </a:r>
          <a:r>
            <a:rPr lang="el-GR" i="1"/>
            <a:t>οι δύο παγκόσμιοι πόλεμοι</a:t>
          </a:r>
          <a:r>
            <a:rPr lang="el-GR"/>
            <a:t> με εκατομμύρια τραυματίες και θύματα.</a:t>
          </a:r>
          <a:endParaRPr lang="en-US"/>
        </a:p>
      </dgm:t>
    </dgm:pt>
    <dgm:pt modelId="{D4989B4D-BA20-40D7-8BEF-042E964D33B8}" type="parTrans" cxnId="{3FF92676-DFE5-452B-A012-3BF6F360EF44}">
      <dgm:prSet/>
      <dgm:spPr/>
      <dgm:t>
        <a:bodyPr/>
        <a:lstStyle/>
        <a:p>
          <a:endParaRPr lang="en-US"/>
        </a:p>
      </dgm:t>
    </dgm:pt>
    <dgm:pt modelId="{E7D818A7-8045-4076-8ACD-B3FE2C360545}" type="sibTrans" cxnId="{3FF92676-DFE5-452B-A012-3BF6F360EF44}">
      <dgm:prSet/>
      <dgm:spPr/>
      <dgm:t>
        <a:bodyPr/>
        <a:lstStyle/>
        <a:p>
          <a:endParaRPr lang="en-US"/>
        </a:p>
      </dgm:t>
    </dgm:pt>
    <dgm:pt modelId="{02D0A3B8-8489-46F2-BCC1-5CB2B455E99F}" type="pres">
      <dgm:prSet presAssocID="{4C02F825-1136-4986-85F0-F707BFED3E44}" presName="Name0" presStyleCnt="0">
        <dgm:presLayoutVars>
          <dgm:dir/>
          <dgm:resizeHandles val="exact"/>
        </dgm:presLayoutVars>
      </dgm:prSet>
      <dgm:spPr/>
    </dgm:pt>
    <dgm:pt modelId="{1BB6F837-075C-42F2-A935-03621CAD5FCA}" type="pres">
      <dgm:prSet presAssocID="{C55F6B28-1D46-42AC-A653-AFD647966CDA}" presName="node" presStyleLbl="node1" presStyleIdx="0" presStyleCnt="5">
        <dgm:presLayoutVars>
          <dgm:bulletEnabled val="1"/>
        </dgm:presLayoutVars>
      </dgm:prSet>
      <dgm:spPr/>
    </dgm:pt>
    <dgm:pt modelId="{6CB91CAD-90B7-4DC4-948F-22654544BB80}" type="pres">
      <dgm:prSet presAssocID="{81145593-03E0-4532-9454-CDA80B1E2F33}" presName="sibTrans" presStyleLbl="sibTrans1D1" presStyleIdx="0" presStyleCnt="4"/>
      <dgm:spPr/>
    </dgm:pt>
    <dgm:pt modelId="{50AC7F70-A5C1-4A53-B0B9-B071F11071A2}" type="pres">
      <dgm:prSet presAssocID="{81145593-03E0-4532-9454-CDA80B1E2F33}" presName="connectorText" presStyleLbl="sibTrans1D1" presStyleIdx="0" presStyleCnt="4"/>
      <dgm:spPr/>
    </dgm:pt>
    <dgm:pt modelId="{F8D8C5B0-DA9C-43DF-9E62-E238643DB69A}" type="pres">
      <dgm:prSet presAssocID="{C3778FDE-9820-48B4-8AB9-21906CFF633A}" presName="node" presStyleLbl="node1" presStyleIdx="1" presStyleCnt="5">
        <dgm:presLayoutVars>
          <dgm:bulletEnabled val="1"/>
        </dgm:presLayoutVars>
      </dgm:prSet>
      <dgm:spPr/>
    </dgm:pt>
    <dgm:pt modelId="{EF618ABF-2736-4C5B-A88A-5978F63D6931}" type="pres">
      <dgm:prSet presAssocID="{43CD818D-1710-4C87-AEEA-794B65AEF9A5}" presName="sibTrans" presStyleLbl="sibTrans1D1" presStyleIdx="1" presStyleCnt="4"/>
      <dgm:spPr/>
    </dgm:pt>
    <dgm:pt modelId="{24F31108-5751-49BD-ABFF-7717CA67E9F5}" type="pres">
      <dgm:prSet presAssocID="{43CD818D-1710-4C87-AEEA-794B65AEF9A5}" presName="connectorText" presStyleLbl="sibTrans1D1" presStyleIdx="1" presStyleCnt="4"/>
      <dgm:spPr/>
    </dgm:pt>
    <dgm:pt modelId="{08FCB471-B9C3-4D78-9300-86B3EF5B79EC}" type="pres">
      <dgm:prSet presAssocID="{B58AFA37-4F06-4410-840B-316A212E4824}" presName="node" presStyleLbl="node1" presStyleIdx="2" presStyleCnt="5">
        <dgm:presLayoutVars>
          <dgm:bulletEnabled val="1"/>
        </dgm:presLayoutVars>
      </dgm:prSet>
      <dgm:spPr/>
    </dgm:pt>
    <dgm:pt modelId="{F4A7695C-0AE5-446B-8E48-0F6E3A2557A0}" type="pres">
      <dgm:prSet presAssocID="{78F3FF71-F1C8-42FB-8844-31B5E8892F26}" presName="sibTrans" presStyleLbl="sibTrans1D1" presStyleIdx="2" presStyleCnt="4"/>
      <dgm:spPr/>
    </dgm:pt>
    <dgm:pt modelId="{549059B4-3890-4469-B6BD-32483B21206B}" type="pres">
      <dgm:prSet presAssocID="{78F3FF71-F1C8-42FB-8844-31B5E8892F26}" presName="connectorText" presStyleLbl="sibTrans1D1" presStyleIdx="2" presStyleCnt="4"/>
      <dgm:spPr/>
    </dgm:pt>
    <dgm:pt modelId="{E22104F1-A25B-4CB1-9589-D7EA989FF8C6}" type="pres">
      <dgm:prSet presAssocID="{510D7A6E-0FD1-4C35-93F3-165810F9094A}" presName="node" presStyleLbl="node1" presStyleIdx="3" presStyleCnt="5">
        <dgm:presLayoutVars>
          <dgm:bulletEnabled val="1"/>
        </dgm:presLayoutVars>
      </dgm:prSet>
      <dgm:spPr/>
    </dgm:pt>
    <dgm:pt modelId="{38CBE881-FB15-467D-93D7-047BDB661B47}" type="pres">
      <dgm:prSet presAssocID="{0AD50557-0894-4891-8BF7-1743CC15BC88}" presName="sibTrans" presStyleLbl="sibTrans1D1" presStyleIdx="3" presStyleCnt="4"/>
      <dgm:spPr/>
    </dgm:pt>
    <dgm:pt modelId="{6F4674A3-0416-4FF7-B70E-0ABC718766A7}" type="pres">
      <dgm:prSet presAssocID="{0AD50557-0894-4891-8BF7-1743CC15BC88}" presName="connectorText" presStyleLbl="sibTrans1D1" presStyleIdx="3" presStyleCnt="4"/>
      <dgm:spPr/>
    </dgm:pt>
    <dgm:pt modelId="{7638175E-AAE9-4EC3-AE8A-713AA700A4EA}" type="pres">
      <dgm:prSet presAssocID="{2D053F91-2CBD-4BFE-86AD-60C77564A814}" presName="node" presStyleLbl="node1" presStyleIdx="4" presStyleCnt="5">
        <dgm:presLayoutVars>
          <dgm:bulletEnabled val="1"/>
        </dgm:presLayoutVars>
      </dgm:prSet>
      <dgm:spPr/>
    </dgm:pt>
  </dgm:ptLst>
  <dgm:cxnLst>
    <dgm:cxn modelId="{53D92D0A-9BF1-4AA3-B6BB-F7671F217A82}" type="presOf" srcId="{78F3FF71-F1C8-42FB-8844-31B5E8892F26}" destId="{549059B4-3890-4469-B6BD-32483B21206B}" srcOrd="1" destOrd="0" presId="urn:microsoft.com/office/officeart/2016/7/layout/RepeatingBendingProcessNew"/>
    <dgm:cxn modelId="{435B7D0B-6929-4EB5-B73C-CE066CE8C776}" srcId="{4C02F825-1136-4986-85F0-F707BFED3E44}" destId="{B58AFA37-4F06-4410-840B-316A212E4824}" srcOrd="2" destOrd="0" parTransId="{1B56527D-9762-4FBC-9F56-086C1D222FA2}" sibTransId="{78F3FF71-F1C8-42FB-8844-31B5E8892F26}"/>
    <dgm:cxn modelId="{D614C733-F5AE-4A85-B58E-406F9CD97E35}" type="presOf" srcId="{81145593-03E0-4532-9454-CDA80B1E2F33}" destId="{6CB91CAD-90B7-4DC4-948F-22654544BB80}" srcOrd="0" destOrd="0" presId="urn:microsoft.com/office/officeart/2016/7/layout/RepeatingBendingProcessNew"/>
    <dgm:cxn modelId="{1EFE6F3B-0FA7-49AD-A818-DD1B01A57D9E}" type="presOf" srcId="{0AD50557-0894-4891-8BF7-1743CC15BC88}" destId="{38CBE881-FB15-467D-93D7-047BDB661B47}" srcOrd="0" destOrd="0" presId="urn:microsoft.com/office/officeart/2016/7/layout/RepeatingBendingProcessNew"/>
    <dgm:cxn modelId="{E3ECE468-4272-440E-B0D1-348A789C151E}" type="presOf" srcId="{0AD50557-0894-4891-8BF7-1743CC15BC88}" destId="{6F4674A3-0416-4FF7-B70E-0ABC718766A7}" srcOrd="1" destOrd="0" presId="urn:microsoft.com/office/officeart/2016/7/layout/RepeatingBendingProcessNew"/>
    <dgm:cxn modelId="{DF412449-BB60-425C-8674-667F13047B69}" type="presOf" srcId="{43CD818D-1710-4C87-AEEA-794B65AEF9A5}" destId="{EF618ABF-2736-4C5B-A88A-5978F63D6931}" srcOrd="0" destOrd="0" presId="urn:microsoft.com/office/officeart/2016/7/layout/RepeatingBendingProcessNew"/>
    <dgm:cxn modelId="{579D6B51-5BFB-447D-B0CE-B324A2F5EC1C}" type="presOf" srcId="{4C02F825-1136-4986-85F0-F707BFED3E44}" destId="{02D0A3B8-8489-46F2-BCC1-5CB2B455E99F}" srcOrd="0" destOrd="0" presId="urn:microsoft.com/office/officeart/2016/7/layout/RepeatingBendingProcessNew"/>
    <dgm:cxn modelId="{6AC84074-6A90-4E3F-A0DC-035B09D278DC}" srcId="{4C02F825-1136-4986-85F0-F707BFED3E44}" destId="{C3778FDE-9820-48B4-8AB9-21906CFF633A}" srcOrd="1" destOrd="0" parTransId="{B19E2BBF-C9B6-433D-A0BB-8749B9F2838A}" sibTransId="{43CD818D-1710-4C87-AEEA-794B65AEF9A5}"/>
    <dgm:cxn modelId="{3FF92676-DFE5-452B-A012-3BF6F360EF44}" srcId="{4C02F825-1136-4986-85F0-F707BFED3E44}" destId="{2D053F91-2CBD-4BFE-86AD-60C77564A814}" srcOrd="4" destOrd="0" parTransId="{D4989B4D-BA20-40D7-8BEF-042E964D33B8}" sibTransId="{E7D818A7-8045-4076-8ACD-B3FE2C360545}"/>
    <dgm:cxn modelId="{BA8DB857-4F5C-499E-B783-A2E68B169D46}" type="presOf" srcId="{78F3FF71-F1C8-42FB-8844-31B5E8892F26}" destId="{F4A7695C-0AE5-446B-8E48-0F6E3A2557A0}" srcOrd="0" destOrd="0" presId="urn:microsoft.com/office/officeart/2016/7/layout/RepeatingBendingProcessNew"/>
    <dgm:cxn modelId="{919CB57F-9F4E-48F6-88D4-CEC84CE01892}" type="presOf" srcId="{C55F6B28-1D46-42AC-A653-AFD647966CDA}" destId="{1BB6F837-075C-42F2-A935-03621CAD5FCA}" srcOrd="0" destOrd="0" presId="urn:microsoft.com/office/officeart/2016/7/layout/RepeatingBendingProcessNew"/>
    <dgm:cxn modelId="{890DB18F-7189-4134-844E-B0285C427A72}" type="presOf" srcId="{C3778FDE-9820-48B4-8AB9-21906CFF633A}" destId="{F8D8C5B0-DA9C-43DF-9E62-E238643DB69A}" srcOrd="0" destOrd="0" presId="urn:microsoft.com/office/officeart/2016/7/layout/RepeatingBendingProcessNew"/>
    <dgm:cxn modelId="{7C008094-C6B7-4C45-A9E6-6A4584494B83}" srcId="{4C02F825-1136-4986-85F0-F707BFED3E44}" destId="{C55F6B28-1D46-42AC-A653-AFD647966CDA}" srcOrd="0" destOrd="0" parTransId="{930256AC-52F8-4066-B64D-E140E90D05F1}" sibTransId="{81145593-03E0-4532-9454-CDA80B1E2F33}"/>
    <dgm:cxn modelId="{B6A7C994-8405-4AAA-851D-98A9FBCD25E1}" type="presOf" srcId="{81145593-03E0-4532-9454-CDA80B1E2F33}" destId="{50AC7F70-A5C1-4A53-B0B9-B071F11071A2}" srcOrd="1" destOrd="0" presId="urn:microsoft.com/office/officeart/2016/7/layout/RepeatingBendingProcessNew"/>
    <dgm:cxn modelId="{790753A2-F30A-4E9C-AE49-54677199787E}" srcId="{4C02F825-1136-4986-85F0-F707BFED3E44}" destId="{510D7A6E-0FD1-4C35-93F3-165810F9094A}" srcOrd="3" destOrd="0" parTransId="{0F9F2FA2-0541-471A-B044-22B7D6200439}" sibTransId="{0AD50557-0894-4891-8BF7-1743CC15BC88}"/>
    <dgm:cxn modelId="{7F296CAE-CDCE-4E0A-8680-0D2DB9247617}" type="presOf" srcId="{2D053F91-2CBD-4BFE-86AD-60C77564A814}" destId="{7638175E-AAE9-4EC3-AE8A-713AA700A4EA}" srcOrd="0" destOrd="0" presId="urn:microsoft.com/office/officeart/2016/7/layout/RepeatingBendingProcessNew"/>
    <dgm:cxn modelId="{0AC499CD-0A9A-4830-9D74-927E8376BFF1}" type="presOf" srcId="{43CD818D-1710-4C87-AEEA-794B65AEF9A5}" destId="{24F31108-5751-49BD-ABFF-7717CA67E9F5}" srcOrd="1" destOrd="0" presId="urn:microsoft.com/office/officeart/2016/7/layout/RepeatingBendingProcessNew"/>
    <dgm:cxn modelId="{066C35DC-EEA9-47E4-BC32-63791524A819}" type="presOf" srcId="{510D7A6E-0FD1-4C35-93F3-165810F9094A}" destId="{E22104F1-A25B-4CB1-9589-D7EA989FF8C6}" srcOrd="0" destOrd="0" presId="urn:microsoft.com/office/officeart/2016/7/layout/RepeatingBendingProcessNew"/>
    <dgm:cxn modelId="{672B80FB-3AD4-4994-9E67-FCDF5E218335}" type="presOf" srcId="{B58AFA37-4F06-4410-840B-316A212E4824}" destId="{08FCB471-B9C3-4D78-9300-86B3EF5B79EC}" srcOrd="0" destOrd="0" presId="urn:microsoft.com/office/officeart/2016/7/layout/RepeatingBendingProcessNew"/>
    <dgm:cxn modelId="{40A3622B-FEF5-4B86-B308-73B3F9798AF8}" type="presParOf" srcId="{02D0A3B8-8489-46F2-BCC1-5CB2B455E99F}" destId="{1BB6F837-075C-42F2-A935-03621CAD5FCA}" srcOrd="0" destOrd="0" presId="urn:microsoft.com/office/officeart/2016/7/layout/RepeatingBendingProcessNew"/>
    <dgm:cxn modelId="{545437EE-C849-407E-95D5-9527A770930C}" type="presParOf" srcId="{02D0A3B8-8489-46F2-BCC1-5CB2B455E99F}" destId="{6CB91CAD-90B7-4DC4-948F-22654544BB80}" srcOrd="1" destOrd="0" presId="urn:microsoft.com/office/officeart/2016/7/layout/RepeatingBendingProcessNew"/>
    <dgm:cxn modelId="{03431FBB-9BE4-4449-8CA6-C84DFEC14751}" type="presParOf" srcId="{6CB91CAD-90B7-4DC4-948F-22654544BB80}" destId="{50AC7F70-A5C1-4A53-B0B9-B071F11071A2}" srcOrd="0" destOrd="0" presId="urn:microsoft.com/office/officeart/2016/7/layout/RepeatingBendingProcessNew"/>
    <dgm:cxn modelId="{DF9549FC-FDEA-422A-A681-4BA871E10597}" type="presParOf" srcId="{02D0A3B8-8489-46F2-BCC1-5CB2B455E99F}" destId="{F8D8C5B0-DA9C-43DF-9E62-E238643DB69A}" srcOrd="2" destOrd="0" presId="urn:microsoft.com/office/officeart/2016/7/layout/RepeatingBendingProcessNew"/>
    <dgm:cxn modelId="{5E585BBB-5DDB-4FC4-84DD-1C91CD9A5C2A}" type="presParOf" srcId="{02D0A3B8-8489-46F2-BCC1-5CB2B455E99F}" destId="{EF618ABF-2736-4C5B-A88A-5978F63D6931}" srcOrd="3" destOrd="0" presId="urn:microsoft.com/office/officeart/2016/7/layout/RepeatingBendingProcessNew"/>
    <dgm:cxn modelId="{D7BFDB11-B040-487E-80D0-56AFC049B72F}" type="presParOf" srcId="{EF618ABF-2736-4C5B-A88A-5978F63D6931}" destId="{24F31108-5751-49BD-ABFF-7717CA67E9F5}" srcOrd="0" destOrd="0" presId="urn:microsoft.com/office/officeart/2016/7/layout/RepeatingBendingProcessNew"/>
    <dgm:cxn modelId="{88E8BB84-B403-4BD4-A409-53134A511E17}" type="presParOf" srcId="{02D0A3B8-8489-46F2-BCC1-5CB2B455E99F}" destId="{08FCB471-B9C3-4D78-9300-86B3EF5B79EC}" srcOrd="4" destOrd="0" presId="urn:microsoft.com/office/officeart/2016/7/layout/RepeatingBendingProcessNew"/>
    <dgm:cxn modelId="{9B13D0D0-1387-4C19-9AB2-AB316F2370C6}" type="presParOf" srcId="{02D0A3B8-8489-46F2-BCC1-5CB2B455E99F}" destId="{F4A7695C-0AE5-446B-8E48-0F6E3A2557A0}" srcOrd="5" destOrd="0" presId="urn:microsoft.com/office/officeart/2016/7/layout/RepeatingBendingProcessNew"/>
    <dgm:cxn modelId="{DDB0759C-BDEB-4A2C-9156-36F4DC67E242}" type="presParOf" srcId="{F4A7695C-0AE5-446B-8E48-0F6E3A2557A0}" destId="{549059B4-3890-4469-B6BD-32483B21206B}" srcOrd="0" destOrd="0" presId="urn:microsoft.com/office/officeart/2016/7/layout/RepeatingBendingProcessNew"/>
    <dgm:cxn modelId="{11985220-C33D-4D16-9A1A-7BA9D682DE15}" type="presParOf" srcId="{02D0A3B8-8489-46F2-BCC1-5CB2B455E99F}" destId="{E22104F1-A25B-4CB1-9589-D7EA989FF8C6}" srcOrd="6" destOrd="0" presId="urn:microsoft.com/office/officeart/2016/7/layout/RepeatingBendingProcessNew"/>
    <dgm:cxn modelId="{1519B0B5-CB35-48BA-9AB5-BCF6BAD7AB73}" type="presParOf" srcId="{02D0A3B8-8489-46F2-BCC1-5CB2B455E99F}" destId="{38CBE881-FB15-467D-93D7-047BDB661B47}" srcOrd="7" destOrd="0" presId="urn:microsoft.com/office/officeart/2016/7/layout/RepeatingBendingProcessNew"/>
    <dgm:cxn modelId="{FCC7296C-A5E7-450F-AA9C-D473E95F6BE1}" type="presParOf" srcId="{38CBE881-FB15-467D-93D7-047BDB661B47}" destId="{6F4674A3-0416-4FF7-B70E-0ABC718766A7}" srcOrd="0" destOrd="0" presId="urn:microsoft.com/office/officeart/2016/7/layout/RepeatingBendingProcessNew"/>
    <dgm:cxn modelId="{559AB6DB-2203-4F0C-941E-DB8F6AD1B16D}" type="presParOf" srcId="{02D0A3B8-8489-46F2-BCC1-5CB2B455E99F}" destId="{7638175E-AAE9-4EC3-AE8A-713AA700A4E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1CAD-90B7-4DC4-948F-22654544BB80}">
      <dsp:nvSpPr>
        <dsp:cNvPr id="0" name=""/>
        <dsp:cNvSpPr/>
      </dsp:nvSpPr>
      <dsp:spPr>
        <a:xfrm>
          <a:off x="3042955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914078"/>
        <a:ext cx="34863" cy="6979"/>
      </dsp:txXfrm>
    </dsp:sp>
    <dsp:sp modelId="{1BB6F837-075C-42F2-A935-03621CAD5FCA}">
      <dsp:nvSpPr>
        <dsp:cNvPr id="0" name=""/>
        <dsp:cNvSpPr/>
      </dsp:nvSpPr>
      <dsp:spPr>
        <a:xfrm>
          <a:off x="13187" y="8098"/>
          <a:ext cx="3031567" cy="1818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Στα τέλη του 15ου αιώνα υπάρχουν στην Ευρώπη κράτη που ανταγωνίζονται μεταξύ τους στην οικονομική δύναμη και εδαφική κυριαρχία.</a:t>
          </a:r>
          <a:endParaRPr lang="en-US" sz="1200" kern="1200"/>
        </a:p>
      </dsp:txBody>
      <dsp:txXfrm>
        <a:off x="13187" y="8098"/>
        <a:ext cx="3031567" cy="1818940"/>
      </dsp:txXfrm>
    </dsp:sp>
    <dsp:sp modelId="{EF618ABF-2736-4C5B-A88A-5978F63D6931}">
      <dsp:nvSpPr>
        <dsp:cNvPr id="0" name=""/>
        <dsp:cNvSpPr/>
      </dsp:nvSpPr>
      <dsp:spPr>
        <a:xfrm>
          <a:off x="6771783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7682" y="914078"/>
        <a:ext cx="34863" cy="6979"/>
      </dsp:txXfrm>
    </dsp:sp>
    <dsp:sp modelId="{F8D8C5B0-DA9C-43DF-9E62-E238643DB69A}">
      <dsp:nvSpPr>
        <dsp:cNvPr id="0" name=""/>
        <dsp:cNvSpPr/>
      </dsp:nvSpPr>
      <dsp:spPr>
        <a:xfrm>
          <a:off x="3742016" y="8098"/>
          <a:ext cx="3031567" cy="1818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Ξεσπούν πόλεμοι ή συνάπτονται συμμαχίες από φόβο μήπως κάποιο από τα κράτη γίνει ισχυρότερο και διαταραχθεί η ισορροπία των δυνάμεων. </a:t>
          </a:r>
          <a:endParaRPr lang="en-US" sz="1200" kern="1200"/>
        </a:p>
      </dsp:txBody>
      <dsp:txXfrm>
        <a:off x="3742016" y="8098"/>
        <a:ext cx="3031567" cy="1818940"/>
      </dsp:txXfrm>
    </dsp:sp>
    <dsp:sp modelId="{F4A7695C-0AE5-446B-8E48-0F6E3A2557A0}">
      <dsp:nvSpPr>
        <dsp:cNvPr id="0" name=""/>
        <dsp:cNvSpPr/>
      </dsp:nvSpPr>
      <dsp:spPr>
        <a:xfrm>
          <a:off x="1528971" y="1825238"/>
          <a:ext cx="7457656" cy="666660"/>
        </a:xfrm>
        <a:custGeom>
          <a:avLst/>
          <a:gdLst/>
          <a:ahLst/>
          <a:cxnLst/>
          <a:rect l="0" t="0" r="0" b="0"/>
          <a:pathLst>
            <a:path>
              <a:moveTo>
                <a:pt x="7457656" y="0"/>
              </a:moveTo>
              <a:lnTo>
                <a:pt x="7457656" y="350430"/>
              </a:lnTo>
              <a:lnTo>
                <a:pt x="0" y="350430"/>
              </a:lnTo>
              <a:lnTo>
                <a:pt x="0" y="66666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545" y="2155079"/>
        <a:ext cx="374509" cy="6979"/>
      </dsp:txXfrm>
    </dsp:sp>
    <dsp:sp modelId="{08FCB471-B9C3-4D78-9300-86B3EF5B79EC}">
      <dsp:nvSpPr>
        <dsp:cNvPr id="0" name=""/>
        <dsp:cNvSpPr/>
      </dsp:nvSpPr>
      <dsp:spPr>
        <a:xfrm>
          <a:off x="7470844" y="8098"/>
          <a:ext cx="3031567" cy="1818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Για τέσσερις περίπου αιώνες οι μεγάλοι αυτοκράτορες και βασιλείς προσπαθούν να διατηρήσουν αυτή την κατάσταση και η Ευρώπη στο διάστημα μεταξύ του 1500 και των αρχών του 20ου αιώνα κυριαρχεί σε ολόκληρο τον κόσμο. </a:t>
          </a:r>
          <a:endParaRPr lang="en-US" sz="1200" kern="1200"/>
        </a:p>
      </dsp:txBody>
      <dsp:txXfrm>
        <a:off x="7470844" y="8098"/>
        <a:ext cx="3031567" cy="1818940"/>
      </dsp:txXfrm>
    </dsp:sp>
    <dsp:sp modelId="{38CBE881-FB15-467D-93D7-047BDB661B47}">
      <dsp:nvSpPr>
        <dsp:cNvPr id="0" name=""/>
        <dsp:cNvSpPr/>
      </dsp:nvSpPr>
      <dsp:spPr>
        <a:xfrm>
          <a:off x="3042955" y="3388049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3430279"/>
        <a:ext cx="34863" cy="6979"/>
      </dsp:txXfrm>
    </dsp:sp>
    <dsp:sp modelId="{E22104F1-A25B-4CB1-9589-D7EA989FF8C6}">
      <dsp:nvSpPr>
        <dsp:cNvPr id="0" name=""/>
        <dsp:cNvSpPr/>
      </dsp:nvSpPr>
      <dsp:spPr>
        <a:xfrm>
          <a:off x="13187" y="2524299"/>
          <a:ext cx="3031567" cy="1818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Το 1914 εκρήγνυται ο Πρώτος Παγκόσμιος Πόλεμος, που αποτελεί την καταστροφή της Ευρώπης και την πτώση της από το βάθρο της παγκόσμιας κυριαρχίας. Από το σημείο αυτό η Eυρώπη παύει να ρυθμίζει την ισορροπία των δυνάμεων με τους πολέμους και τις συμμαχίες, αφού η ισορροπία αυτή έγινε πλέον αντικείμενο της παγκόσμιας διπλωματίας και των διεθνών σχέσεων.</a:t>
          </a:r>
          <a:endParaRPr lang="en-US" sz="1200" kern="1200"/>
        </a:p>
      </dsp:txBody>
      <dsp:txXfrm>
        <a:off x="13187" y="2524299"/>
        <a:ext cx="3031567" cy="1818940"/>
      </dsp:txXfrm>
    </dsp:sp>
    <dsp:sp modelId="{7638175E-AAE9-4EC3-AE8A-713AA700A4EA}">
      <dsp:nvSpPr>
        <dsp:cNvPr id="0" name=""/>
        <dsp:cNvSpPr/>
      </dsp:nvSpPr>
      <dsp:spPr>
        <a:xfrm>
          <a:off x="3742016" y="2524299"/>
          <a:ext cx="3031567" cy="1818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Επομένως στον Ευρωπαϊκό χώρο έγιναν αρκετοί πόλεμοι και συγκρούσεις κατά τη διάρκεια των αιώνων. Οι σπουδαιότεροι, ασφαλώς, είναι </a:t>
          </a:r>
          <a:r>
            <a:rPr lang="el-GR" sz="1200" i="1" kern="1200"/>
            <a:t>οι δύο παγκόσμιοι πόλεμοι</a:t>
          </a:r>
          <a:r>
            <a:rPr lang="el-GR" sz="1200" kern="1200"/>
            <a:t> με εκατομμύρια τραυματίες και θύματα.</a:t>
          </a:r>
          <a:endParaRPr lang="en-US" sz="1200" kern="1200"/>
        </a:p>
      </dsp:txBody>
      <dsp:txXfrm>
        <a:off x="3742016" y="2524299"/>
        <a:ext cx="3031567" cy="181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3AF95-1B2D-4C92-AE40-15FDC8759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B227EE-7365-4DFA-AEFC-5D5BA641C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361417-FB3B-4337-86A9-24FEF4E5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1C1C30-867B-4CE1-95D5-72B742C7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646DDF5-9B61-4AF4-A888-EB7DEE6F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28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AA9547-079F-4D43-9F3A-432C1DA6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F20914-1462-4834-A903-D321C0F94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DB553-FB6C-495B-8CD3-DEECD4D0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093CA0-E5B8-4D81-B586-20BDFF0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E2BDD9-C63A-42EF-B5B0-26152B81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93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8FD9B39-212F-4894-91F7-0153EBDFD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0921FDB-CFF1-4B1C-AC01-6E345640A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51D1E9-0326-4BF5-B651-A97CF50D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697DA3-492D-45AD-97EE-10D5F17C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D8DC24-ACB8-4257-862C-6B4162E6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91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47F4D-386B-4FFE-BBF8-65976691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8B9B73-30BE-4628-986A-B620760F1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E98F60-432F-4B0C-9AED-C8515377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310E0A-6229-4022-89AC-F0B58D8A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ACE09E-AFA4-4594-858C-F60B3A6C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1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40F61-38F7-4FA6-ABA2-5A54FF1A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735F8D-3EFF-4959-BA04-DC7D2164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9C02C8-581C-4A65-B025-DB18C1D1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B34D3A-A3B3-4149-AFE2-447BD8CF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EE8955-DE36-4A5C-886B-EED1B778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9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829DF-0CCA-4A6C-81E8-B7D84AB5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D73AA1-69FD-4FEE-986C-7F38F35D6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65D3F7-2688-4264-95A3-327610919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68BE33F-25C1-47DD-867B-DEE6B198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92F811-7705-4DD1-B9BF-1FEDD4F4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AEE88F-9332-4C97-B4BF-1BDA1F01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76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29392F-CB13-494B-BB38-7A41BCDD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5BD78B-E1EF-441C-980C-A7712021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48AAFF-89EC-47C7-8C69-91DEB4313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CDC4616-6A70-429C-8777-53B7AA9EA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BBCE4BB-24CD-4B29-910A-1DE40449D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D15DAD7-B031-4DB2-8550-6C68C35E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EA1FC31-8F75-4BAA-AC0B-14492ACB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ED31A21-3688-4D08-8FBF-B32B6F92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5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CF82F-579B-4EA6-8CC7-4EB92775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5595780-62D8-44EB-BD8B-2624B7A3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DCBD70D-B0EE-4227-87D9-D831F764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418EE8-075B-4E75-8E93-67D576FA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23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0FA9E3E-33BF-4935-86A3-F646DBAA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EA297AD-6144-42D3-9B13-2A22A193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748361-8EAB-46B5-AA27-01F2AE0D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43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4030D-1289-4220-91E6-4C3248DD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30CEB1-CA49-41D4-868E-6ED9943C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D5587A-3F59-464C-BC91-C08685C6D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E328E5-80BE-46B7-A5C7-604FC3F7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287B88-4DCB-4E53-9A11-68EA430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8C9EB4-FB00-4757-8BEF-8D7C64A0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79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3D0FD0-C838-40AC-9D10-2AB03F3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7481826-0A50-4988-AFE0-726B3A551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D51BCD-D686-428E-8B3B-A96452222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E044BA-E7ED-4420-ACF3-6CF611AC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B9B7750-3029-4791-8EC7-579C7EA3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997144-B8D6-4BAD-AD3F-BC2EB82B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99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AFD6ED-C022-4C09-AB5B-9A9C9A35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03B043-DB89-4528-BC71-9F2C1FEAC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6B553A-A95A-4398-8E2E-1CD9D24B2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24E2-7F64-47FF-991C-BED148684D95}" type="datetimeFigureOut">
              <a:rPr lang="el-GR" smtClean="0"/>
              <a:t>28/5/2018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D0E769-FF07-476E-BE39-B28A5D61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CBAAC6-7F53-4DA9-87F5-F3A7B1658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685D-9ECC-4300-AD89-FE2F7B39ED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38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322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223" TargetMode="External"/><Relationship Id="rId2" Type="http://schemas.openxmlformats.org/officeDocument/2006/relationships/hyperlink" Target="http://photodentro.edu.gr/v/item/ds/8521/3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otodentro.edu.gr/v/item/ds/8521/320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5%CF%85%CF%81%CF%8E%CF%80%CE%B7#%CE%99%CF%83%CF%84%CE%BF%CF%81%CE%AF%CE%B1_-_%CE%A0%CE%BF%CE%BB%CE%B9%CF%84%CE%B9%CF%83%CE%BC%CF%8C%CF%8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3%CE%B9%CE%BF%CF%85%CE%B3%CE%BA%CE%BF%CF%83%CE%BB%CE%B1%CE%B2%CE%AF%CE%B1#%CE%93%CE%B9%CE%BF%CF%85%CE%B3%CE%BA%CE%BF%CF%83%CE%BB%CE%B1%CE%B2%CE%B9%CE%BA%CE%AD%CF%82_%CE%94%CE%B7%CE%BC%CE%BF%CE%BA%CF%81%CE%B1%CF%84%CE%AF%CE%B5%CF%82" TargetMode="External"/><Relationship Id="rId2" Type="http://schemas.openxmlformats.org/officeDocument/2006/relationships/hyperlink" Target="https://el.wikipedia.org/wiki/%CE%88%CE%BD%CF%89%CF%83%CE%B7_%CE%A3%CE%BF%CE%B2%CE%B9%CE%B5%CF%84%CE%B9%CE%BA%CF%8E%CE%BD_%CE%A3%CE%BF%CF%83%CE%B9%CE%B1%CE%BB%CE%B9%CF%83%CF%84%CE%B9%CE%BA%CF%8E%CE%BD_%CE%94%CE%B7%CE%BC%CE%BF%CE%BA%CF%81%CE%B1%CF%84%CE%B9%CF%8E%CE%B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id="{2D1053E7-0E20-4092-B1F1-54E96121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l-GR" i="1" dirty="0">
                <a:solidFill>
                  <a:schemeClr val="accent1"/>
                </a:solidFill>
              </a:rPr>
              <a:t>Μαθησιακοί στόχοι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88B3FCD-DF23-4988-8D89-11A3E2A6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Οι μαθητές/τριες ανακαλύπτουν και μαθαίνουν</a:t>
            </a:r>
          </a:p>
          <a:p>
            <a:r>
              <a:rPr lang="el-GR" sz="2400" dirty="0"/>
              <a:t>τα ευρωπαϊκά κράτη και τις πρωτεύουσες αυτών</a:t>
            </a:r>
          </a:p>
          <a:p>
            <a:r>
              <a:rPr lang="el-GR" sz="2400" dirty="0"/>
              <a:t>την Ευρώπη κατά τους δύο τελευταίους</a:t>
            </a:r>
          </a:p>
          <a:p>
            <a:r>
              <a:rPr lang="el-GR" sz="2400" dirty="0"/>
              <a:t>τις συνέπειες των πολέμων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382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7D77145-2CEA-4632-8341-65C7DFF8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l-GR"/>
              <a:t>Η Ευρώπη χθες - σήμερα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311D40D-A55D-4837-828B-D560F36D4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1815548"/>
            <a:ext cx="5664702" cy="3957357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C62C4E4-68A9-4F35-AC49-DCAB52356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1815549"/>
            <a:ext cx="4857997" cy="4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6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3220263-BA6D-44A9-B1BC-3C55655E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F2F12DA-EE6F-4F9E-9521-9029BF5D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370E720-B1E6-498D-B0C2-B5C488122B60}"/>
              </a:ext>
            </a:extLst>
          </p:cNvPr>
          <p:cNvSpPr/>
          <p:nvPr/>
        </p:nvSpPr>
        <p:spPr>
          <a:xfrm>
            <a:off x="3277055" y="2967335"/>
            <a:ext cx="563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Ευχαριστώ πολύ!!!</a:t>
            </a:r>
          </a:p>
        </p:txBody>
      </p:sp>
    </p:spTree>
    <p:extLst>
      <p:ext uri="{BB962C8B-B14F-4D97-AF65-F5344CB8AC3E}">
        <p14:creationId xmlns:p14="http://schemas.microsoft.com/office/powerpoint/2010/main" val="56957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937569C-55B4-439D-A247-CC3CE2BF4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8431E77-8491-40B4-9E81-BF221E0F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2" r="4" b="4898"/>
          <a:stretch/>
        </p:blipFill>
        <p:spPr>
          <a:xfrm>
            <a:off x="7883547" y="306908"/>
            <a:ext cx="1832779" cy="220455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13EAC7-3A74-467B-A16C-85ACE4C6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310" y="321733"/>
            <a:ext cx="1806527" cy="218973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7A5F53D6-2A8D-45B5-87FF-75C439EF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74" y="2649894"/>
            <a:ext cx="3910163" cy="3568025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57D33CBF-76FA-4A5C-BA60-C01A056C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l-GR" sz="4000" dirty="0"/>
              <a:t>Οι κάτοικοι της Ευρώπης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02041BC-BC67-4260-9AB8-36C3B31D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Η Γηραιά Ήπειρος, όπως αποκαλείται η Ευρώπη, κατοικήθηκε πριν από χιλιάδες χρόνια. Με τις αρχαιολογικές ανασκαφές έχουν εντοπιστεί πολλά ανθρωπολογικά ευρήματα σε διάφορες περιοχές της:</a:t>
            </a:r>
          </a:p>
          <a:p>
            <a:r>
              <a:rPr lang="el-GR" sz="2200" dirty="0"/>
              <a:t>στα Πετράλωνα Χαλκιδικής στην Ελλάδα</a:t>
            </a:r>
          </a:p>
          <a:p>
            <a:r>
              <a:rPr lang="el-GR" sz="2200" dirty="0"/>
              <a:t>στο Νεάντερταλ της Γερμανίας </a:t>
            </a:r>
          </a:p>
          <a:p>
            <a:r>
              <a:rPr lang="el-GR" sz="2200" dirty="0"/>
              <a:t>στο Κρομανιόν της Γαλλίας και αλλού</a:t>
            </a:r>
          </a:p>
          <a:p>
            <a:pPr marL="0" indent="0">
              <a:buNone/>
            </a:pPr>
            <a:r>
              <a:rPr lang="el-GR" sz="2200" dirty="0"/>
              <a:t>Οι άνθρωποι αυτοί είναι οι πρόγονοι των σημερινών κατοίκων των κρατών της Ευρώπης.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64020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1A1ADF6-9D61-4330-BA7E-E99F2D40D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7EEC03C-29C4-4D4C-8993-476538FD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</a:rPr>
              <a:t>Η Ευρώπη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FDD399F-39E8-4FE8-A143-AC79E0C4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10000"/>
          </a:bodyPr>
          <a:lstStyle/>
          <a:p>
            <a:r>
              <a:rPr lang="el-GR" sz="1700" dirty="0">
                <a:solidFill>
                  <a:schemeClr val="bg1"/>
                </a:solidFill>
              </a:rPr>
              <a:t>Με βάση το </a:t>
            </a:r>
            <a:r>
              <a:rPr lang="el-GR" sz="1700" b="1" dirty="0">
                <a:solidFill>
                  <a:schemeClr val="bg1"/>
                </a:solidFill>
              </a:rPr>
              <a:t>ανάγλυφο</a:t>
            </a:r>
            <a:r>
              <a:rPr lang="el-GR" sz="1700" dirty="0">
                <a:solidFill>
                  <a:schemeClr val="bg1"/>
                </a:solidFill>
              </a:rPr>
              <a:t>, το </a:t>
            </a:r>
            <a:r>
              <a:rPr lang="el-GR" sz="1700" b="1" dirty="0">
                <a:solidFill>
                  <a:schemeClr val="bg1"/>
                </a:solidFill>
              </a:rPr>
              <a:t>κλίμα</a:t>
            </a:r>
            <a:r>
              <a:rPr lang="el-GR" sz="1700" dirty="0">
                <a:solidFill>
                  <a:schemeClr val="bg1"/>
                </a:solidFill>
              </a:rPr>
              <a:t> και το </a:t>
            </a:r>
            <a:r>
              <a:rPr lang="el-GR" sz="1700" b="1" dirty="0">
                <a:solidFill>
                  <a:schemeClr val="bg1"/>
                </a:solidFill>
              </a:rPr>
              <a:t>φυσικό πλούτο</a:t>
            </a:r>
            <a:r>
              <a:rPr lang="el-GR" sz="1700" dirty="0">
                <a:solidFill>
                  <a:schemeClr val="bg1"/>
                </a:solidFill>
              </a:rPr>
              <a:t> που επηρεάζουν τις ανθρώπινες δραστηριότητες και </a:t>
            </a:r>
            <a:r>
              <a:rPr lang="el-GR" sz="1700" dirty="0">
                <a:solidFill>
                  <a:srgbClr val="FFC000"/>
                </a:solidFill>
              </a:rPr>
              <a:t>την οικονομική ανάπτυξη μιας χώρας</a:t>
            </a:r>
            <a:r>
              <a:rPr lang="el-GR" sz="1700" dirty="0">
                <a:solidFill>
                  <a:schemeClr val="bg1"/>
                </a:solidFill>
              </a:rPr>
              <a:t>, χωρίζουμε την Ευρώπη σε τέσσερις περιοχές:</a:t>
            </a:r>
          </a:p>
          <a:p>
            <a:r>
              <a:rPr lang="el-GR" sz="1700" dirty="0">
                <a:solidFill>
                  <a:schemeClr val="bg1"/>
                </a:solidFill>
              </a:rPr>
              <a:t>στη </a:t>
            </a:r>
            <a:r>
              <a:rPr lang="el-GR" sz="1700" b="1" dirty="0">
                <a:solidFill>
                  <a:schemeClr val="bg1"/>
                </a:solidFill>
              </a:rPr>
              <a:t>Σκανδιναβία</a:t>
            </a:r>
          </a:p>
          <a:p>
            <a:r>
              <a:rPr lang="el-GR" sz="1700" dirty="0">
                <a:solidFill>
                  <a:schemeClr val="bg1"/>
                </a:solidFill>
              </a:rPr>
              <a:t>στη </a:t>
            </a:r>
            <a:r>
              <a:rPr lang="el-GR" sz="1700" b="1" dirty="0" err="1">
                <a:solidFill>
                  <a:schemeClr val="bg1"/>
                </a:solidFill>
              </a:rPr>
              <a:t>Βορειο</a:t>
            </a:r>
            <a:r>
              <a:rPr lang="el-GR" sz="1700" b="1" dirty="0">
                <a:solidFill>
                  <a:schemeClr val="bg1"/>
                </a:solidFill>
              </a:rPr>
              <a:t>-κεντρική Ευρώπη</a:t>
            </a:r>
            <a:endParaRPr lang="el-GR" sz="1700" dirty="0">
              <a:solidFill>
                <a:schemeClr val="bg1"/>
              </a:solidFill>
            </a:endParaRPr>
          </a:p>
          <a:p>
            <a:r>
              <a:rPr lang="el-GR" sz="1700" dirty="0">
                <a:solidFill>
                  <a:schemeClr val="bg1"/>
                </a:solidFill>
              </a:rPr>
              <a:t>στην </a:t>
            </a:r>
            <a:r>
              <a:rPr lang="el-GR" sz="1700" b="1" dirty="0">
                <a:solidFill>
                  <a:schemeClr val="bg1"/>
                </a:solidFill>
              </a:rPr>
              <a:t>Ανατολική Ευρώπη</a:t>
            </a:r>
          </a:p>
          <a:p>
            <a:r>
              <a:rPr lang="el-GR" sz="1700" dirty="0">
                <a:solidFill>
                  <a:schemeClr val="bg1"/>
                </a:solidFill>
              </a:rPr>
              <a:t>στη </a:t>
            </a:r>
            <a:r>
              <a:rPr lang="el-GR" sz="1700" b="1" dirty="0">
                <a:solidFill>
                  <a:schemeClr val="bg1"/>
                </a:solidFill>
              </a:rPr>
              <a:t>Νότια</a:t>
            </a:r>
            <a:r>
              <a:rPr lang="el-GR" sz="1700" dirty="0">
                <a:solidFill>
                  <a:schemeClr val="bg1"/>
                </a:solidFill>
              </a:rPr>
              <a:t> </a:t>
            </a:r>
            <a:r>
              <a:rPr lang="el-GR" sz="1700" b="1" dirty="0">
                <a:solidFill>
                  <a:schemeClr val="bg1"/>
                </a:solidFill>
              </a:rPr>
              <a:t>Ευρώπη</a:t>
            </a:r>
          </a:p>
          <a:p>
            <a:r>
              <a:rPr lang="en-US" sz="1700" dirty="0">
                <a:solidFill>
                  <a:schemeClr val="bg1"/>
                </a:solidFill>
                <a:hlinkClick r:id="rId3"/>
              </a:rPr>
              <a:t>http://photodentro.edu.gr/v/item/ds/8521/3322</a:t>
            </a:r>
            <a:endParaRPr lang="el-GR" sz="1700" dirty="0">
              <a:solidFill>
                <a:schemeClr val="bg1"/>
              </a:solidFill>
            </a:endParaRPr>
          </a:p>
          <a:p>
            <a:endParaRPr lang="el-G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5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id="{4D0B2773-4F21-4EC3-A858-F7247DC1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accent1"/>
                </a:solidFill>
              </a:rPr>
              <a:t>Η Ευρώπη σήμερα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8463CFD-36A5-4A1A-BAD2-3810A8DF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200"/>
              <a:t>Η Ευρώπη παρουσιάζει </a:t>
            </a:r>
          </a:p>
          <a:p>
            <a:r>
              <a:rPr lang="el-GR" sz="2200"/>
              <a:t>υψηλό βιοτικό επίπεδο (διατροφή, κατοικία, δημόσια υγεία κ.λπ.)</a:t>
            </a:r>
          </a:p>
          <a:p>
            <a:r>
              <a:rPr lang="el-GR" sz="2200"/>
              <a:t> μεγάλη πνευματική ανάπτυξη (παιδεία, επιστήμες, τέχνες, γράμματα κ.λπ.) </a:t>
            </a:r>
          </a:p>
          <a:p>
            <a:r>
              <a:rPr lang="el-GR" sz="2200"/>
              <a:t>Βέβαια, στα λιγότερο ανεπτυγμένα κράτη της Ανατολικής Ευρώπης παρατηρούνται μεγάλες αποστάσεις στον οικονομικό τομέα συγκριτικά με τα ανεπτυγμένα κράτη της Βόρειας και της Κεντρικής Ευρώπης.</a:t>
            </a:r>
          </a:p>
          <a:p>
            <a:r>
              <a:rPr lang="en-US" sz="2200">
                <a:hlinkClick r:id="rId2"/>
              </a:rPr>
              <a:t>http://photodentro.edu.gr/v/item/ds/8521/3232</a:t>
            </a:r>
            <a:endParaRPr lang="el-GR" sz="2200"/>
          </a:p>
          <a:p>
            <a:r>
              <a:rPr lang="en-US" sz="2200">
                <a:hlinkClick r:id="rId3"/>
              </a:rPr>
              <a:t>http://photodentro.edu.gr/v/item/ds/8521/3223</a:t>
            </a:r>
            <a:endParaRPr lang="el-GR" sz="2200"/>
          </a:p>
          <a:p>
            <a:r>
              <a:rPr lang="en-US" sz="2200">
                <a:hlinkClick r:id="rId4"/>
              </a:rPr>
              <a:t>http://photodentro.edu.gr/v/item/ds/8521/3205</a:t>
            </a:r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20624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id="{25DF9B48-A9E7-418E-B03A-36679105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accent1"/>
                </a:solidFill>
              </a:rPr>
              <a:t>Παράγοντες ανάπτυξης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15C8F9A-33D7-4AB8-8896-9F7BBB03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l-GR" sz="2400"/>
              <a:t>Όλα τα κράτη της Ευρώπης δεν είναι το ίδιο ανεπτυγμένα οικονομικά και τεχνολογικά. Η ανάπτυξη εξαρτάται:</a:t>
            </a:r>
          </a:p>
          <a:p>
            <a:r>
              <a:rPr lang="el-GR" sz="2400"/>
              <a:t>από τη μορφολογία του εδάφους κάθε κράτους</a:t>
            </a:r>
          </a:p>
          <a:p>
            <a:r>
              <a:rPr lang="el-GR" sz="2400"/>
              <a:t>από το πολιτικό καθεστώς που διαμορφώνεται σε αυτό</a:t>
            </a:r>
          </a:p>
          <a:p>
            <a:r>
              <a:rPr lang="el-GR" sz="2400"/>
              <a:t>από τις ιστορικές </a:t>
            </a:r>
            <a:r>
              <a:rPr lang="el-GR" sz="2400">
                <a:hlinkClick r:id="rId2"/>
              </a:rPr>
              <a:t>συνθήκες</a:t>
            </a:r>
            <a:r>
              <a:rPr lang="el-GR" sz="2400"/>
              <a:t> που επιδρούν θετικά ή αρνητικά στην πορεία ενός λαού (π.χ. ένας πόλεμος)</a:t>
            </a:r>
          </a:p>
          <a:p>
            <a:r>
              <a:rPr lang="el-GR" sz="2400" b="1"/>
              <a:t>Ας συζητήσουμε τις ολέθριες συνέπειες του πολέμου</a:t>
            </a:r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63629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B5CB42A-51FF-4F79-A4ED-53DAF37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Ιστορική αναδρομή</a:t>
            </a:r>
            <a:endParaRPr lang="el-GR"/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id="{7F7B8FBF-4C3D-4A21-A301-183B8E536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904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75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42A2F60-E4AA-4EDC-BE97-77DB1335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Παγκόσμιοι πόλεμοι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4C02FA2-7DF7-431A-9B4F-DF094433C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40" y="202096"/>
            <a:ext cx="2495550" cy="3048000"/>
          </a:xfr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4DA57A3-2663-4A66-8951-82511AE34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Μεγάλες περιουσίες χάθηκαν, πολλοί αναγκάστηκαν να μεταναστεύσουν σε άλλες ηπείρους και για πολλά χρόνια μετά τους πολέμους, οι λαοί αντιμετώπισαν προβλήματα σίτισης, ιατρικής περίθαλψης και εύρεσης εργασίας.</a:t>
            </a:r>
          </a:p>
          <a:p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84C14EE-1E4B-4ED8-8927-856956C8C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40" y="3561188"/>
            <a:ext cx="2477190" cy="2477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EBC69C-95B4-4F1D-ADB3-2F0D81269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200"/>
            <a:ext cx="2411808" cy="27117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0030B9-A5F7-4E4C-ACB0-812C3A732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4" y="3920988"/>
            <a:ext cx="3474809" cy="194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5A5AF9-2BA7-4E72-8D43-A4F8EB235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3345"/>
            <a:ext cx="2372568" cy="21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BC8C2AC-3141-49BE-8E40-8D1F5B03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5" r="-2" b="1675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3F0E93-04F8-44D3-824B-1F3B3200A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3" r="-9" b="28142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D9711F0-337D-4C0E-B631-C8DDAF19F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b="7231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5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642971-4EFC-4A5A-A61A-D0451C27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el-GR" sz="3700" i="1">
                <a:solidFill>
                  <a:srgbClr val="000000"/>
                </a:solidFill>
              </a:rPr>
              <a:t>Μεγάλες ανακατατάξεις στην Ευρώπη</a:t>
            </a:r>
            <a:endParaRPr lang="el-GR" sz="370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7F88B6-3018-4E7A-8FA0-24F721BE8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600" dirty="0">
              <a:solidFill>
                <a:srgbClr val="000000"/>
              </a:solidFill>
            </a:endParaRPr>
          </a:p>
          <a:p>
            <a:r>
              <a:rPr lang="el-GR" sz="1600" dirty="0">
                <a:solidFill>
                  <a:srgbClr val="000000"/>
                </a:solidFill>
              </a:rPr>
              <a:t>Η Δυτική Γερμανία και η Ανατολική Γερμανία επανενώθηκαν στις 3 Οκτωβρίου 1990 και σχηματίστηκε η ενωμένη Γερμανία μετά από 41 χρόνια.</a:t>
            </a:r>
          </a:p>
          <a:p>
            <a:r>
              <a:rPr lang="el-GR" sz="1600" dirty="0">
                <a:solidFill>
                  <a:srgbClr val="000000"/>
                </a:solidFill>
              </a:rPr>
              <a:t>Η Ένωση Σοβιετικών Σοσιαλιστικών Δημοκρατιών (Ε.Σ.Σ.Δ.)  ήταν κράτος που βρισκόταν στην ανατολική Ευρώπη και τη βόρεια Ασία, το μεγαλύτερο σε έκταση στον κόσμο. Η πρωτεύουσά του ήταν η Μόσχα. Ιδρύθηκε το 1922. Διαλύθηκε το 1991 και δημιουργήθηκαν 15 νέες δημοκρατίες.</a:t>
            </a:r>
          </a:p>
          <a:p>
            <a:r>
              <a:rPr lang="el-GR" sz="1600" dirty="0">
                <a:solidFill>
                  <a:srgbClr val="000000"/>
                </a:solidFill>
              </a:rPr>
              <a:t>Τελευταία παραδείγματα η διάλυση της Τσεχοσλοβακίας το 1993 σε Τσεχία και Σλοβακία και της Γιουγκοσλαβίας σε 6 κράτη μετά από εμφύλιο πόλεμο το 1995. </a:t>
            </a:r>
          </a:p>
          <a:p>
            <a:r>
              <a:rPr lang="el-GR" sz="1600" b="1" dirty="0">
                <a:solidFill>
                  <a:srgbClr val="000000"/>
                </a:solidFill>
              </a:rPr>
              <a:t> </a:t>
            </a:r>
            <a:r>
              <a:rPr lang="el-GR" sz="1600" dirty="0">
                <a:solidFill>
                  <a:srgbClr val="000000"/>
                </a:solidFill>
              </a:rPr>
              <a:t> Οι λαοί αυτών των χωρών καταβάλλουν μεγάλη προσπάθεια, για να ανοικοδομήσουν τις κατεστραμμένες περιοχές και να φτάσουν το βιοτικό και οικονομικό επίπεδο άλλων λαών.  </a:t>
            </a:r>
          </a:p>
          <a:p>
            <a:endParaRPr lang="el-GR" sz="1600" dirty="0">
              <a:solidFill>
                <a:srgbClr val="000000"/>
              </a:solidFill>
            </a:endParaRPr>
          </a:p>
          <a:p>
            <a:endParaRPr lang="el-G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7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id="{563E7D14-2970-46C9-AE54-234AEB75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accent1"/>
                </a:solidFill>
              </a:rPr>
              <a:t>Αλλαγές στον Ευρωπαϊκό χάρτη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0FFCCBD-28B8-46DF-A3FE-435049EF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l-GR" sz="1700"/>
              <a:t>Είναι γνωστό ακόμα ότι οι πόλεμοι φέρουν κοινωνικές και πολιτικές αντιπαλότητες και χρειάζονται πολλά χρόνια για να μπορέσει μια χώρα να προοδεύσει και να δημιουργήσει.</a:t>
            </a:r>
          </a:p>
          <a:p>
            <a:r>
              <a:rPr lang="el-GR" sz="1700"/>
              <a:t>Μεγάλες ανακατατάξεις έχουν συντελεστεί τον τελευταίο αιώνα στην Ευρώπη με αποτέλεσμα τον σχηματισμό νέων κρατών. </a:t>
            </a:r>
          </a:p>
          <a:p>
            <a:r>
              <a:rPr lang="en-US" sz="1700">
                <a:hlinkClick r:id="rId2"/>
              </a:rPr>
              <a:t>https://el.wikipedia.org/wiki/%CE%88%CE%BD%CF%89%CF%83%CE%B7_%CE%A3%CE%BF%CE%B2%CE%B9%CE%B5%CF%84%CE%B9%CE%BA%CF%8E%CE%BD_%CE%A3%CE%BF%CF%83%CE%B9%CE%B1%CE%BB%CE%B9%CF%83%CF%84%CE%B9%CE%BA%CF%8E%CE%BD_%CE%94%CE%B7%CE%BC%CE%BF%CE%BA%CF%81%CE%B1%CF%84%CE%B9%CF%8E%CE%BD</a:t>
            </a:r>
            <a:endParaRPr lang="el-GR" sz="1700"/>
          </a:p>
          <a:p>
            <a:r>
              <a:rPr lang="en-US" sz="1700">
                <a:hlinkClick r:id="rId3"/>
              </a:rPr>
              <a:t>https://el.wikipedia.org/wiki/%CE%93%CE%B9%CE%BF%CF%85%CE%B3%CE%BA%CE%BF%CF%83%CE%BB%CE%B1%CE%B2%CE%AF%CE%B1#%CE%93%CE%B9%CE%BF%CF%85%CE%B3%CE%BA%CE%BF%CF%83%CE%BB%CE%B1%CE%B2%CE%B9%CE%BA%CE%AD%CF%82_%CE%94%CE%B7%CE%BC%CE%BF%CE%BA%CF%81%CE%B1%CF%84%CE%AF%CE%B5%CF%82</a:t>
            </a:r>
            <a:endParaRPr lang="el-GR" sz="1700"/>
          </a:p>
          <a:p>
            <a:endParaRPr lang="el-GR" sz="1700"/>
          </a:p>
        </p:txBody>
      </p:sp>
    </p:spTree>
    <p:extLst>
      <p:ext uri="{BB962C8B-B14F-4D97-AF65-F5344CB8AC3E}">
        <p14:creationId xmlns:p14="http://schemas.microsoft.com/office/powerpoint/2010/main" val="27545991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301</Words>
  <Application>Microsoft Office PowerPoint</Application>
  <PresentationFormat>Ευρεία οθόνη</PresentationFormat>
  <Paragraphs>54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Μαθησιακοί στόχοι</vt:lpstr>
      <vt:lpstr>Οι κάτοικοι της Ευρώπης</vt:lpstr>
      <vt:lpstr>Η Ευρώπη</vt:lpstr>
      <vt:lpstr>Η Ευρώπη σήμερα</vt:lpstr>
      <vt:lpstr>Παράγοντες ανάπτυξης</vt:lpstr>
      <vt:lpstr>Ιστορική αναδρομή</vt:lpstr>
      <vt:lpstr>Παγκόσμιοι πόλεμοι</vt:lpstr>
      <vt:lpstr>Μεγάλες ανακατατάξεις στην Ευρώπη</vt:lpstr>
      <vt:lpstr>Αλλαγές στον Ευρωπαϊκό χάρτη</vt:lpstr>
      <vt:lpstr>Η Ευρώπη χθες - σήμερα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22</cp:revision>
  <dcterms:created xsi:type="dcterms:W3CDTF">2018-05-10T12:45:35Z</dcterms:created>
  <dcterms:modified xsi:type="dcterms:W3CDTF">2018-05-28T13:18:24Z</dcterms:modified>
</cp:coreProperties>
</file>