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6" r:id="rId2"/>
    <p:sldId id="258" r:id="rId3"/>
    <p:sldId id="257" r:id="rId4"/>
    <p:sldId id="259" r:id="rId5"/>
    <p:sldId id="260" r:id="rId6"/>
    <p:sldId id="261" r:id="rId7"/>
    <p:sldId id="262" r:id="rId8"/>
    <p:sldId id="264" r:id="rId9"/>
    <p:sldId id="278" r:id="rId10"/>
    <p:sldId id="277" r:id="rId11"/>
    <p:sldId id="265" r:id="rId12"/>
    <p:sldId id="279" r:id="rId1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90"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2" Type="http://schemas.openxmlformats.org/officeDocument/2006/relationships/hyperlink" Target="http://amaleo.gr/eduamaleo/yliko-st/geografia/evropaiki_enosi/index.html" TargetMode="External"/><Relationship Id="rId1" Type="http://schemas.openxmlformats.org/officeDocument/2006/relationships/hyperlink" Target="http://photodentro.edu.gr/v/item/ds/8521/3233" TargetMode="External"/></Relationships>
</file>

<file path=ppt/diagrams/_rels/data3.xml.rels><?xml version="1.0" encoding="UTF-8" standalone="yes"?>
<Relationships xmlns="http://schemas.openxmlformats.org/package/2006/relationships"><Relationship Id="rId1" Type="http://schemas.openxmlformats.org/officeDocument/2006/relationships/hyperlink" Target="http://photodentro.edu.gr/v/item/ds/8521/3324" TargetMode="External"/></Relationships>
</file>

<file path=ppt/diagrams/_rels/drawing1.xml.rels><?xml version="1.0" encoding="UTF-8" standalone="yes"?>
<Relationships xmlns="http://schemas.openxmlformats.org/package/2006/relationships"><Relationship Id="rId2" Type="http://schemas.openxmlformats.org/officeDocument/2006/relationships/hyperlink" Target="http://amaleo.gr/eduamaleo/yliko-st/geografia/evropaiki_enosi/index.html" TargetMode="External"/><Relationship Id="rId1" Type="http://schemas.openxmlformats.org/officeDocument/2006/relationships/hyperlink" Target="http://photodentro.edu.gr/v/item/ds/8521/3233" TargetMode="External"/></Relationships>
</file>

<file path=ppt/diagrams/_rels/drawing3.xml.rels><?xml version="1.0" encoding="UTF-8" standalone="yes"?>
<Relationships xmlns="http://schemas.openxmlformats.org/package/2006/relationships"><Relationship Id="rId1" Type="http://schemas.openxmlformats.org/officeDocument/2006/relationships/hyperlink" Target="http://photodentro.edu.gr/v/item/ds/8521/3324" TargetMode="Externa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FA1C50-BA98-4169-BA4F-460B136607D4}" type="doc">
      <dgm:prSet loTypeId="urn:microsoft.com/office/officeart/2008/layout/LinedList" loCatId="list" qsTypeId="urn:microsoft.com/office/officeart/2005/8/quickstyle/simple2" qsCatId="simple" csTypeId="urn:microsoft.com/office/officeart/2005/8/colors/accent0_3" csCatId="mainScheme"/>
      <dgm:spPr/>
      <dgm:t>
        <a:bodyPr/>
        <a:lstStyle/>
        <a:p>
          <a:endParaRPr lang="en-US"/>
        </a:p>
      </dgm:t>
    </dgm:pt>
    <dgm:pt modelId="{64B747B8-F783-44E3-8948-737DBEA509A5}">
      <dgm:prSet/>
      <dgm:spPr/>
      <dgm:t>
        <a:bodyPr/>
        <a:lstStyle/>
        <a:p>
          <a:r>
            <a:rPr lang="el-GR"/>
            <a:t>Στην Ευρωπαϊκή Ένωση ζουν πάνω από 500 εκατομμύρια άνθρωποι</a:t>
          </a:r>
          <a:endParaRPr lang="en-US"/>
        </a:p>
      </dgm:t>
    </dgm:pt>
    <dgm:pt modelId="{55767FD7-DB06-439D-9625-DBD34DAAE500}" type="parTrans" cxnId="{8078F64E-3D74-4C1B-8469-9BAF7992ECD5}">
      <dgm:prSet/>
      <dgm:spPr/>
      <dgm:t>
        <a:bodyPr/>
        <a:lstStyle/>
        <a:p>
          <a:endParaRPr lang="en-US"/>
        </a:p>
      </dgm:t>
    </dgm:pt>
    <dgm:pt modelId="{9A948041-88ED-4B3D-B7F3-790AFF3628FA}" type="sibTrans" cxnId="{8078F64E-3D74-4C1B-8469-9BAF7992ECD5}">
      <dgm:prSet/>
      <dgm:spPr/>
      <dgm:t>
        <a:bodyPr/>
        <a:lstStyle/>
        <a:p>
          <a:endParaRPr lang="en-US"/>
        </a:p>
      </dgm:t>
    </dgm:pt>
    <dgm:pt modelId="{A6E628E1-3CEC-45F7-9F91-1B7297A8E525}">
      <dgm:prSet/>
      <dgm:spPr/>
      <dgm:t>
        <a:bodyPr/>
        <a:lstStyle/>
        <a:p>
          <a:r>
            <a:rPr lang="el-GR"/>
            <a:t>Στην Ευρωπαϊκή Ένωση μιλιούνται 24 διαφορετικές επίσημες γλώσσες</a:t>
          </a:r>
          <a:endParaRPr lang="en-US"/>
        </a:p>
      </dgm:t>
    </dgm:pt>
    <dgm:pt modelId="{2415AF46-ED47-4A05-862F-915B1C8CB799}" type="parTrans" cxnId="{CF96847C-F8DA-4024-B4B7-E2FD59E25C96}">
      <dgm:prSet/>
      <dgm:spPr/>
      <dgm:t>
        <a:bodyPr/>
        <a:lstStyle/>
        <a:p>
          <a:endParaRPr lang="en-US"/>
        </a:p>
      </dgm:t>
    </dgm:pt>
    <dgm:pt modelId="{D8815F5A-7B35-43DE-8EC4-AF04904F7DC3}" type="sibTrans" cxnId="{CF96847C-F8DA-4024-B4B7-E2FD59E25C96}">
      <dgm:prSet/>
      <dgm:spPr/>
      <dgm:t>
        <a:bodyPr/>
        <a:lstStyle/>
        <a:p>
          <a:endParaRPr lang="en-US"/>
        </a:p>
      </dgm:t>
    </dgm:pt>
    <dgm:pt modelId="{7164BC9E-BBAB-42FF-94E5-4EA4B3513690}">
      <dgm:prSet/>
      <dgm:spPr/>
      <dgm:t>
        <a:bodyPr/>
        <a:lstStyle/>
        <a:p>
          <a:r>
            <a:rPr lang="el-GR"/>
            <a:t>Η Ευρωπαϊκή Ένωση δημιουργήθηκε πριν από περισσότερα από 50 χρόνια</a:t>
          </a:r>
          <a:endParaRPr lang="en-US"/>
        </a:p>
      </dgm:t>
    </dgm:pt>
    <dgm:pt modelId="{132E9FBA-BE8A-43C8-9585-42A6E926768F}" type="parTrans" cxnId="{7B4F981E-0E76-482F-BF0A-9B49D284EE19}">
      <dgm:prSet/>
      <dgm:spPr/>
      <dgm:t>
        <a:bodyPr/>
        <a:lstStyle/>
        <a:p>
          <a:endParaRPr lang="en-US"/>
        </a:p>
      </dgm:t>
    </dgm:pt>
    <dgm:pt modelId="{CCD85327-0CD5-40D4-98F7-B77AB17F536E}" type="sibTrans" cxnId="{7B4F981E-0E76-482F-BF0A-9B49D284EE19}">
      <dgm:prSet/>
      <dgm:spPr/>
      <dgm:t>
        <a:bodyPr/>
        <a:lstStyle/>
        <a:p>
          <a:endParaRPr lang="en-US"/>
        </a:p>
      </dgm:t>
    </dgm:pt>
    <dgm:pt modelId="{990425B5-B24B-4D5E-959E-0A6BAA34DB63}">
      <dgm:prSet/>
      <dgm:spPr/>
      <dgm:t>
        <a:bodyPr/>
        <a:lstStyle/>
        <a:p>
          <a:r>
            <a:rPr lang="el-GR"/>
            <a:t>και οι χώρες-μέλη της από 6 έχουν φτάσει σήμερα τις 28(Η Μεγάλη Βρετανία είναι        σε διαδικασία αποχώρησης)</a:t>
          </a:r>
          <a:endParaRPr lang="en-US"/>
        </a:p>
      </dgm:t>
    </dgm:pt>
    <dgm:pt modelId="{7C0C5619-ACEE-45CB-9575-9F7362796474}" type="parTrans" cxnId="{898B299D-6F8E-4A3A-A91F-B9C90B8E99C7}">
      <dgm:prSet/>
      <dgm:spPr/>
      <dgm:t>
        <a:bodyPr/>
        <a:lstStyle/>
        <a:p>
          <a:endParaRPr lang="en-US"/>
        </a:p>
      </dgm:t>
    </dgm:pt>
    <dgm:pt modelId="{8446607B-BA4E-4617-9245-063B9F9F52B5}" type="sibTrans" cxnId="{898B299D-6F8E-4A3A-A91F-B9C90B8E99C7}">
      <dgm:prSet/>
      <dgm:spPr/>
      <dgm:t>
        <a:bodyPr/>
        <a:lstStyle/>
        <a:p>
          <a:endParaRPr lang="en-US"/>
        </a:p>
      </dgm:t>
    </dgm:pt>
    <dgm:pt modelId="{F1ED4AC3-34D6-4AA9-89D0-1224F6499108}">
      <dgm:prSet/>
      <dgm:spPr/>
      <dgm:t>
        <a:bodyPr/>
        <a:lstStyle/>
        <a:p>
          <a:r>
            <a:rPr lang="en-US">
              <a:hlinkClick xmlns:r="http://schemas.openxmlformats.org/officeDocument/2006/relationships" r:id="rId1"/>
            </a:rPr>
            <a:t>http://photodentro.edu.gr/v/item/ds/8521/3233</a:t>
          </a:r>
          <a:endParaRPr lang="en-US"/>
        </a:p>
      </dgm:t>
    </dgm:pt>
    <dgm:pt modelId="{46D7BC3F-BD3C-423B-9447-1B975975B7D3}" type="parTrans" cxnId="{AA91BB2A-C19D-40AC-AFA1-136FCCF25FE0}">
      <dgm:prSet/>
      <dgm:spPr/>
      <dgm:t>
        <a:bodyPr/>
        <a:lstStyle/>
        <a:p>
          <a:endParaRPr lang="en-US"/>
        </a:p>
      </dgm:t>
    </dgm:pt>
    <dgm:pt modelId="{EFD6F789-81E2-4CE2-9C4E-CDEF42CA1DBD}" type="sibTrans" cxnId="{AA91BB2A-C19D-40AC-AFA1-136FCCF25FE0}">
      <dgm:prSet/>
      <dgm:spPr/>
      <dgm:t>
        <a:bodyPr/>
        <a:lstStyle/>
        <a:p>
          <a:endParaRPr lang="en-US"/>
        </a:p>
      </dgm:t>
    </dgm:pt>
    <dgm:pt modelId="{141D7583-5594-4616-A75A-C139487153A4}">
      <dgm:prSet/>
      <dgm:spPr/>
      <dgm:t>
        <a:bodyPr/>
        <a:lstStyle/>
        <a:p>
          <a:r>
            <a:rPr lang="en-US">
              <a:hlinkClick xmlns:r="http://schemas.openxmlformats.org/officeDocument/2006/relationships" r:id="rId2"/>
            </a:rPr>
            <a:t>http://amaleo.gr/eduamaleo/yliko-st/geografia/evropaiki_enosi/index.html</a:t>
          </a:r>
          <a:endParaRPr lang="en-US"/>
        </a:p>
      </dgm:t>
    </dgm:pt>
    <dgm:pt modelId="{015B938D-6311-40AA-8CF9-252BA4B5F029}" type="parTrans" cxnId="{B589FC60-1869-4119-8AF2-15077CAC3370}">
      <dgm:prSet/>
      <dgm:spPr/>
      <dgm:t>
        <a:bodyPr/>
        <a:lstStyle/>
        <a:p>
          <a:endParaRPr lang="en-US"/>
        </a:p>
      </dgm:t>
    </dgm:pt>
    <dgm:pt modelId="{AAE51CC8-2EF6-49A6-AA75-5083F51C2CF1}" type="sibTrans" cxnId="{B589FC60-1869-4119-8AF2-15077CAC3370}">
      <dgm:prSet/>
      <dgm:spPr/>
      <dgm:t>
        <a:bodyPr/>
        <a:lstStyle/>
        <a:p>
          <a:endParaRPr lang="en-US"/>
        </a:p>
      </dgm:t>
    </dgm:pt>
    <dgm:pt modelId="{92FD2080-7A93-4EE4-9AF3-F63ACDA1AFB8}" type="pres">
      <dgm:prSet presAssocID="{C9FA1C50-BA98-4169-BA4F-460B136607D4}" presName="vert0" presStyleCnt="0">
        <dgm:presLayoutVars>
          <dgm:dir/>
          <dgm:animOne val="branch"/>
          <dgm:animLvl val="lvl"/>
        </dgm:presLayoutVars>
      </dgm:prSet>
      <dgm:spPr/>
    </dgm:pt>
    <dgm:pt modelId="{D8AEB8C4-21C4-4390-BBB7-9CB273167ADD}" type="pres">
      <dgm:prSet presAssocID="{64B747B8-F783-44E3-8948-737DBEA509A5}" presName="thickLine" presStyleLbl="alignNode1" presStyleIdx="0" presStyleCnt="6"/>
      <dgm:spPr/>
    </dgm:pt>
    <dgm:pt modelId="{9EF590FA-AA63-4EF6-A93F-64D6A441227D}" type="pres">
      <dgm:prSet presAssocID="{64B747B8-F783-44E3-8948-737DBEA509A5}" presName="horz1" presStyleCnt="0"/>
      <dgm:spPr/>
    </dgm:pt>
    <dgm:pt modelId="{6DEDDD99-A31C-4E38-B036-3986A143C969}" type="pres">
      <dgm:prSet presAssocID="{64B747B8-F783-44E3-8948-737DBEA509A5}" presName="tx1" presStyleLbl="revTx" presStyleIdx="0" presStyleCnt="6"/>
      <dgm:spPr/>
    </dgm:pt>
    <dgm:pt modelId="{F0EA60E1-37E0-4EAF-BAF3-014FBEAEAB90}" type="pres">
      <dgm:prSet presAssocID="{64B747B8-F783-44E3-8948-737DBEA509A5}" presName="vert1" presStyleCnt="0"/>
      <dgm:spPr/>
    </dgm:pt>
    <dgm:pt modelId="{B47256E3-77D9-422E-BAF9-53319186C793}" type="pres">
      <dgm:prSet presAssocID="{A6E628E1-3CEC-45F7-9F91-1B7297A8E525}" presName="thickLine" presStyleLbl="alignNode1" presStyleIdx="1" presStyleCnt="6"/>
      <dgm:spPr/>
    </dgm:pt>
    <dgm:pt modelId="{30C8D77F-D936-4602-80F6-89561C8C8581}" type="pres">
      <dgm:prSet presAssocID="{A6E628E1-3CEC-45F7-9F91-1B7297A8E525}" presName="horz1" presStyleCnt="0"/>
      <dgm:spPr/>
    </dgm:pt>
    <dgm:pt modelId="{E3724F05-6B6A-405D-822B-9572160728E4}" type="pres">
      <dgm:prSet presAssocID="{A6E628E1-3CEC-45F7-9F91-1B7297A8E525}" presName="tx1" presStyleLbl="revTx" presStyleIdx="1" presStyleCnt="6"/>
      <dgm:spPr/>
    </dgm:pt>
    <dgm:pt modelId="{5A601397-08EB-412E-825E-CEFD42662746}" type="pres">
      <dgm:prSet presAssocID="{A6E628E1-3CEC-45F7-9F91-1B7297A8E525}" presName="vert1" presStyleCnt="0"/>
      <dgm:spPr/>
    </dgm:pt>
    <dgm:pt modelId="{B9FEBD0B-6DEA-4B64-A1AD-CE9A98A69B2C}" type="pres">
      <dgm:prSet presAssocID="{7164BC9E-BBAB-42FF-94E5-4EA4B3513690}" presName="thickLine" presStyleLbl="alignNode1" presStyleIdx="2" presStyleCnt="6"/>
      <dgm:spPr/>
    </dgm:pt>
    <dgm:pt modelId="{446F6057-5BB5-47F7-A3FD-A8BFA98023CB}" type="pres">
      <dgm:prSet presAssocID="{7164BC9E-BBAB-42FF-94E5-4EA4B3513690}" presName="horz1" presStyleCnt="0"/>
      <dgm:spPr/>
    </dgm:pt>
    <dgm:pt modelId="{D984E367-AF68-45B1-B97F-F41AC35B79B0}" type="pres">
      <dgm:prSet presAssocID="{7164BC9E-BBAB-42FF-94E5-4EA4B3513690}" presName="tx1" presStyleLbl="revTx" presStyleIdx="2" presStyleCnt="6"/>
      <dgm:spPr/>
    </dgm:pt>
    <dgm:pt modelId="{DA4D85D8-0C77-4643-83EF-63F8BCC1C7D1}" type="pres">
      <dgm:prSet presAssocID="{7164BC9E-BBAB-42FF-94E5-4EA4B3513690}" presName="vert1" presStyleCnt="0"/>
      <dgm:spPr/>
    </dgm:pt>
    <dgm:pt modelId="{B2CAB917-1395-4D28-BCB0-D7688E94D718}" type="pres">
      <dgm:prSet presAssocID="{990425B5-B24B-4D5E-959E-0A6BAA34DB63}" presName="thickLine" presStyleLbl="alignNode1" presStyleIdx="3" presStyleCnt="6"/>
      <dgm:spPr/>
    </dgm:pt>
    <dgm:pt modelId="{5893ECCB-A3DE-4A12-B14B-7B4928E998A7}" type="pres">
      <dgm:prSet presAssocID="{990425B5-B24B-4D5E-959E-0A6BAA34DB63}" presName="horz1" presStyleCnt="0"/>
      <dgm:spPr/>
    </dgm:pt>
    <dgm:pt modelId="{0450FB90-2F92-40A5-AE80-88619FFFBD85}" type="pres">
      <dgm:prSet presAssocID="{990425B5-B24B-4D5E-959E-0A6BAA34DB63}" presName="tx1" presStyleLbl="revTx" presStyleIdx="3" presStyleCnt="6"/>
      <dgm:spPr/>
    </dgm:pt>
    <dgm:pt modelId="{A075FE44-69B9-479E-B866-5E9E43CE0B63}" type="pres">
      <dgm:prSet presAssocID="{990425B5-B24B-4D5E-959E-0A6BAA34DB63}" presName="vert1" presStyleCnt="0"/>
      <dgm:spPr/>
    </dgm:pt>
    <dgm:pt modelId="{AF98C217-3F1D-4A0E-B0CF-547B40EC49B8}" type="pres">
      <dgm:prSet presAssocID="{F1ED4AC3-34D6-4AA9-89D0-1224F6499108}" presName="thickLine" presStyleLbl="alignNode1" presStyleIdx="4" presStyleCnt="6"/>
      <dgm:spPr/>
    </dgm:pt>
    <dgm:pt modelId="{B58FF6BD-8B6D-401D-94A6-D4F44C95549C}" type="pres">
      <dgm:prSet presAssocID="{F1ED4AC3-34D6-4AA9-89D0-1224F6499108}" presName="horz1" presStyleCnt="0"/>
      <dgm:spPr/>
    </dgm:pt>
    <dgm:pt modelId="{3C74D1E0-1135-498F-9F81-F3E24EE6B72A}" type="pres">
      <dgm:prSet presAssocID="{F1ED4AC3-34D6-4AA9-89D0-1224F6499108}" presName="tx1" presStyleLbl="revTx" presStyleIdx="4" presStyleCnt="6"/>
      <dgm:spPr/>
    </dgm:pt>
    <dgm:pt modelId="{89E4AC6E-DDEA-445A-B792-D82730B6B979}" type="pres">
      <dgm:prSet presAssocID="{F1ED4AC3-34D6-4AA9-89D0-1224F6499108}" presName="vert1" presStyleCnt="0"/>
      <dgm:spPr/>
    </dgm:pt>
    <dgm:pt modelId="{0D0EBDEB-D4B4-4E86-AAE3-4D6D2A57FA6E}" type="pres">
      <dgm:prSet presAssocID="{141D7583-5594-4616-A75A-C139487153A4}" presName="thickLine" presStyleLbl="alignNode1" presStyleIdx="5" presStyleCnt="6"/>
      <dgm:spPr/>
    </dgm:pt>
    <dgm:pt modelId="{F165A91F-6E14-43BB-B6DC-C28A9645EC8B}" type="pres">
      <dgm:prSet presAssocID="{141D7583-5594-4616-A75A-C139487153A4}" presName="horz1" presStyleCnt="0"/>
      <dgm:spPr/>
    </dgm:pt>
    <dgm:pt modelId="{38F4A532-A5B3-4866-B7C2-BB620B54C924}" type="pres">
      <dgm:prSet presAssocID="{141D7583-5594-4616-A75A-C139487153A4}" presName="tx1" presStyleLbl="revTx" presStyleIdx="5" presStyleCnt="6"/>
      <dgm:spPr/>
    </dgm:pt>
    <dgm:pt modelId="{E09C339E-E1B4-4AD6-88B4-E97D6D9F791E}" type="pres">
      <dgm:prSet presAssocID="{141D7583-5594-4616-A75A-C139487153A4}" presName="vert1" presStyleCnt="0"/>
      <dgm:spPr/>
    </dgm:pt>
  </dgm:ptLst>
  <dgm:cxnLst>
    <dgm:cxn modelId="{3EB59D07-5954-49D4-AD18-D39622862AC2}" type="presOf" srcId="{7164BC9E-BBAB-42FF-94E5-4EA4B3513690}" destId="{D984E367-AF68-45B1-B97F-F41AC35B79B0}" srcOrd="0" destOrd="0" presId="urn:microsoft.com/office/officeart/2008/layout/LinedList"/>
    <dgm:cxn modelId="{7B4F981E-0E76-482F-BF0A-9B49D284EE19}" srcId="{C9FA1C50-BA98-4169-BA4F-460B136607D4}" destId="{7164BC9E-BBAB-42FF-94E5-4EA4B3513690}" srcOrd="2" destOrd="0" parTransId="{132E9FBA-BE8A-43C8-9585-42A6E926768F}" sibTransId="{CCD85327-0CD5-40D4-98F7-B77AB17F536E}"/>
    <dgm:cxn modelId="{AA91BB2A-C19D-40AC-AFA1-136FCCF25FE0}" srcId="{C9FA1C50-BA98-4169-BA4F-460B136607D4}" destId="{F1ED4AC3-34D6-4AA9-89D0-1224F6499108}" srcOrd="4" destOrd="0" parTransId="{46D7BC3F-BD3C-423B-9447-1B975975B7D3}" sibTransId="{EFD6F789-81E2-4CE2-9C4E-CDEF42CA1DBD}"/>
    <dgm:cxn modelId="{271BBD2D-F987-4059-BCEF-4BD6A22BD71B}" type="presOf" srcId="{141D7583-5594-4616-A75A-C139487153A4}" destId="{38F4A532-A5B3-4866-B7C2-BB620B54C924}" srcOrd="0" destOrd="0" presId="urn:microsoft.com/office/officeart/2008/layout/LinedList"/>
    <dgm:cxn modelId="{84855640-0D8F-428C-8CAA-3AA592E42E81}" type="presOf" srcId="{A6E628E1-3CEC-45F7-9F91-1B7297A8E525}" destId="{E3724F05-6B6A-405D-822B-9572160728E4}" srcOrd="0" destOrd="0" presId="urn:microsoft.com/office/officeart/2008/layout/LinedList"/>
    <dgm:cxn modelId="{B589FC60-1869-4119-8AF2-15077CAC3370}" srcId="{C9FA1C50-BA98-4169-BA4F-460B136607D4}" destId="{141D7583-5594-4616-A75A-C139487153A4}" srcOrd="5" destOrd="0" parTransId="{015B938D-6311-40AA-8CF9-252BA4B5F029}" sibTransId="{AAE51CC8-2EF6-49A6-AA75-5083F51C2CF1}"/>
    <dgm:cxn modelId="{8078F64E-3D74-4C1B-8469-9BAF7992ECD5}" srcId="{C9FA1C50-BA98-4169-BA4F-460B136607D4}" destId="{64B747B8-F783-44E3-8948-737DBEA509A5}" srcOrd="0" destOrd="0" parTransId="{55767FD7-DB06-439D-9625-DBD34DAAE500}" sibTransId="{9A948041-88ED-4B3D-B7F3-790AFF3628FA}"/>
    <dgm:cxn modelId="{CF96847C-F8DA-4024-B4B7-E2FD59E25C96}" srcId="{C9FA1C50-BA98-4169-BA4F-460B136607D4}" destId="{A6E628E1-3CEC-45F7-9F91-1B7297A8E525}" srcOrd="1" destOrd="0" parTransId="{2415AF46-ED47-4A05-862F-915B1C8CB799}" sibTransId="{D8815F5A-7B35-43DE-8EC4-AF04904F7DC3}"/>
    <dgm:cxn modelId="{51E93289-AED9-4C82-B63D-AAE59F4432BC}" type="presOf" srcId="{64B747B8-F783-44E3-8948-737DBEA509A5}" destId="{6DEDDD99-A31C-4E38-B036-3986A143C969}" srcOrd="0" destOrd="0" presId="urn:microsoft.com/office/officeart/2008/layout/LinedList"/>
    <dgm:cxn modelId="{898B299D-6F8E-4A3A-A91F-B9C90B8E99C7}" srcId="{C9FA1C50-BA98-4169-BA4F-460B136607D4}" destId="{990425B5-B24B-4D5E-959E-0A6BAA34DB63}" srcOrd="3" destOrd="0" parTransId="{7C0C5619-ACEE-45CB-9575-9F7362796474}" sibTransId="{8446607B-BA4E-4617-9245-063B9F9F52B5}"/>
    <dgm:cxn modelId="{1D9C8E9F-643D-4FD9-98F9-26C476AD5F17}" type="presOf" srcId="{C9FA1C50-BA98-4169-BA4F-460B136607D4}" destId="{92FD2080-7A93-4EE4-9AF3-F63ACDA1AFB8}" srcOrd="0" destOrd="0" presId="urn:microsoft.com/office/officeart/2008/layout/LinedList"/>
    <dgm:cxn modelId="{9DDAA9B9-97C5-4240-91A3-650F66A70035}" type="presOf" srcId="{F1ED4AC3-34D6-4AA9-89D0-1224F6499108}" destId="{3C74D1E0-1135-498F-9F81-F3E24EE6B72A}" srcOrd="0" destOrd="0" presId="urn:microsoft.com/office/officeart/2008/layout/LinedList"/>
    <dgm:cxn modelId="{0E7C1FBE-3698-4809-A076-6654C7AAD502}" type="presOf" srcId="{990425B5-B24B-4D5E-959E-0A6BAA34DB63}" destId="{0450FB90-2F92-40A5-AE80-88619FFFBD85}" srcOrd="0" destOrd="0" presId="urn:microsoft.com/office/officeart/2008/layout/LinedList"/>
    <dgm:cxn modelId="{C559696D-9F37-4FE6-B12A-3DC70690284C}" type="presParOf" srcId="{92FD2080-7A93-4EE4-9AF3-F63ACDA1AFB8}" destId="{D8AEB8C4-21C4-4390-BBB7-9CB273167ADD}" srcOrd="0" destOrd="0" presId="urn:microsoft.com/office/officeart/2008/layout/LinedList"/>
    <dgm:cxn modelId="{AB37234C-DC9A-4DBA-A95F-29B7F85349D2}" type="presParOf" srcId="{92FD2080-7A93-4EE4-9AF3-F63ACDA1AFB8}" destId="{9EF590FA-AA63-4EF6-A93F-64D6A441227D}" srcOrd="1" destOrd="0" presId="urn:microsoft.com/office/officeart/2008/layout/LinedList"/>
    <dgm:cxn modelId="{E214B74E-11A2-4BC8-BDE1-79BF078FAE53}" type="presParOf" srcId="{9EF590FA-AA63-4EF6-A93F-64D6A441227D}" destId="{6DEDDD99-A31C-4E38-B036-3986A143C969}" srcOrd="0" destOrd="0" presId="urn:microsoft.com/office/officeart/2008/layout/LinedList"/>
    <dgm:cxn modelId="{72D81A08-FE34-4890-ACC7-DC3F8A73B01A}" type="presParOf" srcId="{9EF590FA-AA63-4EF6-A93F-64D6A441227D}" destId="{F0EA60E1-37E0-4EAF-BAF3-014FBEAEAB90}" srcOrd="1" destOrd="0" presId="urn:microsoft.com/office/officeart/2008/layout/LinedList"/>
    <dgm:cxn modelId="{094BE741-967A-4E10-B095-061176B60776}" type="presParOf" srcId="{92FD2080-7A93-4EE4-9AF3-F63ACDA1AFB8}" destId="{B47256E3-77D9-422E-BAF9-53319186C793}" srcOrd="2" destOrd="0" presId="urn:microsoft.com/office/officeart/2008/layout/LinedList"/>
    <dgm:cxn modelId="{3BF26A29-5EDD-40AA-BC4F-621B1D79523A}" type="presParOf" srcId="{92FD2080-7A93-4EE4-9AF3-F63ACDA1AFB8}" destId="{30C8D77F-D936-4602-80F6-89561C8C8581}" srcOrd="3" destOrd="0" presId="urn:microsoft.com/office/officeart/2008/layout/LinedList"/>
    <dgm:cxn modelId="{EB740516-EAF3-4BDC-BD63-922CC754B1A3}" type="presParOf" srcId="{30C8D77F-D936-4602-80F6-89561C8C8581}" destId="{E3724F05-6B6A-405D-822B-9572160728E4}" srcOrd="0" destOrd="0" presId="urn:microsoft.com/office/officeart/2008/layout/LinedList"/>
    <dgm:cxn modelId="{1ABBAD0B-EBEE-4E5A-8263-3BEECADDFB10}" type="presParOf" srcId="{30C8D77F-D936-4602-80F6-89561C8C8581}" destId="{5A601397-08EB-412E-825E-CEFD42662746}" srcOrd="1" destOrd="0" presId="urn:microsoft.com/office/officeart/2008/layout/LinedList"/>
    <dgm:cxn modelId="{EE5DFA1A-9AE4-4463-96A2-0DDF2A30F887}" type="presParOf" srcId="{92FD2080-7A93-4EE4-9AF3-F63ACDA1AFB8}" destId="{B9FEBD0B-6DEA-4B64-A1AD-CE9A98A69B2C}" srcOrd="4" destOrd="0" presId="urn:microsoft.com/office/officeart/2008/layout/LinedList"/>
    <dgm:cxn modelId="{9EB9BB97-EB7C-4250-92D3-0750BE4D4554}" type="presParOf" srcId="{92FD2080-7A93-4EE4-9AF3-F63ACDA1AFB8}" destId="{446F6057-5BB5-47F7-A3FD-A8BFA98023CB}" srcOrd="5" destOrd="0" presId="urn:microsoft.com/office/officeart/2008/layout/LinedList"/>
    <dgm:cxn modelId="{CFC4E699-4A38-4C7A-8ED2-5B89DDBB3E25}" type="presParOf" srcId="{446F6057-5BB5-47F7-A3FD-A8BFA98023CB}" destId="{D984E367-AF68-45B1-B97F-F41AC35B79B0}" srcOrd="0" destOrd="0" presId="urn:microsoft.com/office/officeart/2008/layout/LinedList"/>
    <dgm:cxn modelId="{F557CB44-001C-44F4-B5EE-21AA7EA79CC1}" type="presParOf" srcId="{446F6057-5BB5-47F7-A3FD-A8BFA98023CB}" destId="{DA4D85D8-0C77-4643-83EF-63F8BCC1C7D1}" srcOrd="1" destOrd="0" presId="urn:microsoft.com/office/officeart/2008/layout/LinedList"/>
    <dgm:cxn modelId="{46D26360-107C-4FF5-BC22-1B3F1D8C3EF5}" type="presParOf" srcId="{92FD2080-7A93-4EE4-9AF3-F63ACDA1AFB8}" destId="{B2CAB917-1395-4D28-BCB0-D7688E94D718}" srcOrd="6" destOrd="0" presId="urn:microsoft.com/office/officeart/2008/layout/LinedList"/>
    <dgm:cxn modelId="{B709F4B4-3C75-4174-BFB1-F3D3AD7A51A2}" type="presParOf" srcId="{92FD2080-7A93-4EE4-9AF3-F63ACDA1AFB8}" destId="{5893ECCB-A3DE-4A12-B14B-7B4928E998A7}" srcOrd="7" destOrd="0" presId="urn:microsoft.com/office/officeart/2008/layout/LinedList"/>
    <dgm:cxn modelId="{92D6770E-7519-4E53-9ED1-52A4066FA6AE}" type="presParOf" srcId="{5893ECCB-A3DE-4A12-B14B-7B4928E998A7}" destId="{0450FB90-2F92-40A5-AE80-88619FFFBD85}" srcOrd="0" destOrd="0" presId="urn:microsoft.com/office/officeart/2008/layout/LinedList"/>
    <dgm:cxn modelId="{D185E0E7-0AA2-4F84-AB08-031704F6C2AA}" type="presParOf" srcId="{5893ECCB-A3DE-4A12-B14B-7B4928E998A7}" destId="{A075FE44-69B9-479E-B866-5E9E43CE0B63}" srcOrd="1" destOrd="0" presId="urn:microsoft.com/office/officeart/2008/layout/LinedList"/>
    <dgm:cxn modelId="{05494E74-F678-4721-B1FF-BA229CD12471}" type="presParOf" srcId="{92FD2080-7A93-4EE4-9AF3-F63ACDA1AFB8}" destId="{AF98C217-3F1D-4A0E-B0CF-547B40EC49B8}" srcOrd="8" destOrd="0" presId="urn:microsoft.com/office/officeart/2008/layout/LinedList"/>
    <dgm:cxn modelId="{4AC2F009-C5A8-4FEA-8E43-F4A79DF1F8FA}" type="presParOf" srcId="{92FD2080-7A93-4EE4-9AF3-F63ACDA1AFB8}" destId="{B58FF6BD-8B6D-401D-94A6-D4F44C95549C}" srcOrd="9" destOrd="0" presId="urn:microsoft.com/office/officeart/2008/layout/LinedList"/>
    <dgm:cxn modelId="{5CC24E39-7F49-4742-8467-C51F91168539}" type="presParOf" srcId="{B58FF6BD-8B6D-401D-94A6-D4F44C95549C}" destId="{3C74D1E0-1135-498F-9F81-F3E24EE6B72A}" srcOrd="0" destOrd="0" presId="urn:microsoft.com/office/officeart/2008/layout/LinedList"/>
    <dgm:cxn modelId="{DFB67917-0E0C-48B7-A239-E00D3DCD4621}" type="presParOf" srcId="{B58FF6BD-8B6D-401D-94A6-D4F44C95549C}" destId="{89E4AC6E-DDEA-445A-B792-D82730B6B979}" srcOrd="1" destOrd="0" presId="urn:microsoft.com/office/officeart/2008/layout/LinedList"/>
    <dgm:cxn modelId="{0E13D736-A082-4A1A-B7DA-E68F081746FD}" type="presParOf" srcId="{92FD2080-7A93-4EE4-9AF3-F63ACDA1AFB8}" destId="{0D0EBDEB-D4B4-4E86-AAE3-4D6D2A57FA6E}" srcOrd="10" destOrd="0" presId="urn:microsoft.com/office/officeart/2008/layout/LinedList"/>
    <dgm:cxn modelId="{74896169-36DC-483E-958F-3D9B9DB51168}" type="presParOf" srcId="{92FD2080-7A93-4EE4-9AF3-F63ACDA1AFB8}" destId="{F165A91F-6E14-43BB-B6DC-C28A9645EC8B}" srcOrd="11" destOrd="0" presId="urn:microsoft.com/office/officeart/2008/layout/LinedList"/>
    <dgm:cxn modelId="{6871371D-4408-460D-A3FF-4847A260A9CC}" type="presParOf" srcId="{F165A91F-6E14-43BB-B6DC-C28A9645EC8B}" destId="{38F4A532-A5B3-4866-B7C2-BB620B54C924}" srcOrd="0" destOrd="0" presId="urn:microsoft.com/office/officeart/2008/layout/LinedList"/>
    <dgm:cxn modelId="{F5F7C3F5-94B3-4E89-B42F-05F57AF746F6}" type="presParOf" srcId="{F165A91F-6E14-43BB-B6DC-C28A9645EC8B}" destId="{E09C339E-E1B4-4AD6-88B4-E97D6D9F791E}"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5BDD3A-689B-4731-B88D-E0797E456EDC}" type="doc">
      <dgm:prSet loTypeId="urn:microsoft.com/office/officeart/2008/layout/LinedList" loCatId="list" qsTypeId="urn:microsoft.com/office/officeart/2005/8/quickstyle/simple1" qsCatId="simple" csTypeId="urn:microsoft.com/office/officeart/2005/8/colors/accent2_2" csCatId="accent2"/>
      <dgm:spPr/>
      <dgm:t>
        <a:bodyPr/>
        <a:lstStyle/>
        <a:p>
          <a:endParaRPr lang="en-US"/>
        </a:p>
      </dgm:t>
    </dgm:pt>
    <dgm:pt modelId="{C19AF8BC-F11A-4758-8280-81CCA93CB84C}">
      <dgm:prSet/>
      <dgm:spPr/>
      <dgm:t>
        <a:bodyPr/>
        <a:lstStyle/>
        <a:p>
          <a:r>
            <a:rPr lang="el-GR"/>
            <a:t>Ο Δεύτερος Παγκόσμιος Πόλεμος προκάλεσε στην Ευρώπη μεγάλη καταστροφή. Μετά τη λήξη του οι λαοί της αναζήτησαν μία κοινή πορεία προς το μέλλον με ειρηνική συνύπαρξη και οικονομική συνεργασία. Ας δούμε την πορεία αυτή από την αρχή.</a:t>
          </a:r>
          <a:endParaRPr lang="en-US"/>
        </a:p>
      </dgm:t>
    </dgm:pt>
    <dgm:pt modelId="{AF8632B9-36CA-4063-8F73-AC638F00E6CE}" type="parTrans" cxnId="{86D43B63-660A-49CF-ADE8-222F4DD30DF1}">
      <dgm:prSet/>
      <dgm:spPr/>
      <dgm:t>
        <a:bodyPr/>
        <a:lstStyle/>
        <a:p>
          <a:endParaRPr lang="en-US"/>
        </a:p>
      </dgm:t>
    </dgm:pt>
    <dgm:pt modelId="{31A8F4CC-2E71-4E83-910E-EABAE7FB4F45}" type="sibTrans" cxnId="{86D43B63-660A-49CF-ADE8-222F4DD30DF1}">
      <dgm:prSet/>
      <dgm:spPr/>
      <dgm:t>
        <a:bodyPr/>
        <a:lstStyle/>
        <a:p>
          <a:endParaRPr lang="en-US"/>
        </a:p>
      </dgm:t>
    </dgm:pt>
    <dgm:pt modelId="{C714EB09-71C3-40D2-A9CB-F19CC838A164}">
      <dgm:prSet/>
      <dgm:spPr/>
      <dgm:t>
        <a:bodyPr/>
        <a:lstStyle/>
        <a:p>
          <a:r>
            <a:rPr lang="el-GR"/>
            <a:t>Στις 9 Μαΐου 1950 ιδρύθηκε η Κοινότητα Άνθρακα και Χάλυβα. Ήταν μία κοινή προσπάθεια των λαών να εκμεταλλευτούν τους φυσικούς τους πόρους. Οι χώρες που συμμετείχαν στην Κ.Α.Χ. ήταν το Βέλγιο, η Ολλανδία και το Λουξεμβούργο</a:t>
          </a:r>
          <a:endParaRPr lang="en-US"/>
        </a:p>
      </dgm:t>
    </dgm:pt>
    <dgm:pt modelId="{090D3680-07E4-4C11-AA6A-4F059C55188D}" type="parTrans" cxnId="{E32A8D39-7598-490B-BEDC-D16DEB96C7AA}">
      <dgm:prSet/>
      <dgm:spPr/>
      <dgm:t>
        <a:bodyPr/>
        <a:lstStyle/>
        <a:p>
          <a:endParaRPr lang="en-US"/>
        </a:p>
      </dgm:t>
    </dgm:pt>
    <dgm:pt modelId="{01FF4867-F40A-43ED-AEAC-BACAD6FE57CA}" type="sibTrans" cxnId="{E32A8D39-7598-490B-BEDC-D16DEB96C7AA}">
      <dgm:prSet/>
      <dgm:spPr/>
      <dgm:t>
        <a:bodyPr/>
        <a:lstStyle/>
        <a:p>
          <a:endParaRPr lang="en-US"/>
        </a:p>
      </dgm:t>
    </dgm:pt>
    <dgm:pt modelId="{538BD89F-5F18-4C0B-9312-C4497FB15903}">
      <dgm:prSet/>
      <dgm:spPr/>
      <dgm:t>
        <a:bodyPr/>
        <a:lstStyle/>
        <a:p>
          <a:r>
            <a:rPr lang="el-GR"/>
            <a:t>Το 1952 εισήλθαν στην Κοινότητα η Γαλλία, η Γερμανία και η Ιταλία</a:t>
          </a:r>
          <a:endParaRPr lang="en-US"/>
        </a:p>
      </dgm:t>
    </dgm:pt>
    <dgm:pt modelId="{63C4B1F9-000D-493D-9468-7FD05FA74A77}" type="parTrans" cxnId="{7B6393B6-05C2-46B7-BF97-6EC78EC19409}">
      <dgm:prSet/>
      <dgm:spPr/>
      <dgm:t>
        <a:bodyPr/>
        <a:lstStyle/>
        <a:p>
          <a:endParaRPr lang="en-US"/>
        </a:p>
      </dgm:t>
    </dgm:pt>
    <dgm:pt modelId="{02684312-F0EA-4355-B221-52716102E97E}" type="sibTrans" cxnId="{7B6393B6-05C2-46B7-BF97-6EC78EC19409}">
      <dgm:prSet/>
      <dgm:spPr/>
      <dgm:t>
        <a:bodyPr/>
        <a:lstStyle/>
        <a:p>
          <a:endParaRPr lang="en-US"/>
        </a:p>
      </dgm:t>
    </dgm:pt>
    <dgm:pt modelId="{CC8B181E-BAAB-4D2B-B0B9-CFDEFC4DE53B}">
      <dgm:prSet/>
      <dgm:spPr/>
      <dgm:t>
        <a:bodyPr/>
        <a:lstStyle/>
        <a:p>
          <a:r>
            <a:rPr lang="el-GR"/>
            <a:t>Στις 25 Μαρτίου 1957 ιδρύθηκε η Ευρωπαϊκή Οικονομική Κοινότητα (Ε.Ο.Κ.) με τη «Συνθήκη της Ρώμης». Τη συνθήκη υπέγραψαν οι υπουργοί Εξωτερικών του Βελγίου, της Ολλανδίας, του Λουξεμβούργου, της Γαλλίας, της Γερμανίας και της Ιταλίας. Τα θεμέλια για την κοινή πορεία τέθηκαν. </a:t>
          </a:r>
          <a:endParaRPr lang="en-US"/>
        </a:p>
      </dgm:t>
    </dgm:pt>
    <dgm:pt modelId="{93A82F23-AD2B-41D1-BCC8-0C47761FAF81}" type="parTrans" cxnId="{FFDCCD92-2281-4438-813C-D5DC3907A8DA}">
      <dgm:prSet/>
      <dgm:spPr/>
      <dgm:t>
        <a:bodyPr/>
        <a:lstStyle/>
        <a:p>
          <a:endParaRPr lang="en-US"/>
        </a:p>
      </dgm:t>
    </dgm:pt>
    <dgm:pt modelId="{BCE84EE9-A16C-47B7-B5CA-BB5A4BC53CF8}" type="sibTrans" cxnId="{FFDCCD92-2281-4438-813C-D5DC3907A8DA}">
      <dgm:prSet/>
      <dgm:spPr/>
      <dgm:t>
        <a:bodyPr/>
        <a:lstStyle/>
        <a:p>
          <a:endParaRPr lang="en-US"/>
        </a:p>
      </dgm:t>
    </dgm:pt>
    <dgm:pt modelId="{801BA650-5A1A-4B1C-BB25-EFE1A3BAA676}" type="pres">
      <dgm:prSet presAssocID="{325BDD3A-689B-4731-B88D-E0797E456EDC}" presName="vert0" presStyleCnt="0">
        <dgm:presLayoutVars>
          <dgm:dir/>
          <dgm:animOne val="branch"/>
          <dgm:animLvl val="lvl"/>
        </dgm:presLayoutVars>
      </dgm:prSet>
      <dgm:spPr/>
    </dgm:pt>
    <dgm:pt modelId="{245B3433-91E8-4EBD-B93E-FA8D26518FC6}" type="pres">
      <dgm:prSet presAssocID="{C19AF8BC-F11A-4758-8280-81CCA93CB84C}" presName="thickLine" presStyleLbl="alignNode1" presStyleIdx="0" presStyleCnt="4"/>
      <dgm:spPr/>
    </dgm:pt>
    <dgm:pt modelId="{EA944425-BC19-4F80-8D75-72C05DBBAA8F}" type="pres">
      <dgm:prSet presAssocID="{C19AF8BC-F11A-4758-8280-81CCA93CB84C}" presName="horz1" presStyleCnt="0"/>
      <dgm:spPr/>
    </dgm:pt>
    <dgm:pt modelId="{39593C92-79EF-4414-999D-56B866F78081}" type="pres">
      <dgm:prSet presAssocID="{C19AF8BC-F11A-4758-8280-81CCA93CB84C}" presName="tx1" presStyleLbl="revTx" presStyleIdx="0" presStyleCnt="4"/>
      <dgm:spPr/>
    </dgm:pt>
    <dgm:pt modelId="{802579EA-387D-470D-A1E0-0E37F5024490}" type="pres">
      <dgm:prSet presAssocID="{C19AF8BC-F11A-4758-8280-81CCA93CB84C}" presName="vert1" presStyleCnt="0"/>
      <dgm:spPr/>
    </dgm:pt>
    <dgm:pt modelId="{FD712C82-A407-41B4-A1C6-EBB0B9273623}" type="pres">
      <dgm:prSet presAssocID="{C714EB09-71C3-40D2-A9CB-F19CC838A164}" presName="thickLine" presStyleLbl="alignNode1" presStyleIdx="1" presStyleCnt="4"/>
      <dgm:spPr/>
    </dgm:pt>
    <dgm:pt modelId="{1EF9FF04-0BC3-4090-BB77-B0D731680BC7}" type="pres">
      <dgm:prSet presAssocID="{C714EB09-71C3-40D2-A9CB-F19CC838A164}" presName="horz1" presStyleCnt="0"/>
      <dgm:spPr/>
    </dgm:pt>
    <dgm:pt modelId="{7A8B1D1A-31AE-490C-B03D-621C8144935C}" type="pres">
      <dgm:prSet presAssocID="{C714EB09-71C3-40D2-A9CB-F19CC838A164}" presName="tx1" presStyleLbl="revTx" presStyleIdx="1" presStyleCnt="4"/>
      <dgm:spPr/>
    </dgm:pt>
    <dgm:pt modelId="{909BAB0A-A39E-4738-ACC8-2C718A8269FD}" type="pres">
      <dgm:prSet presAssocID="{C714EB09-71C3-40D2-A9CB-F19CC838A164}" presName="vert1" presStyleCnt="0"/>
      <dgm:spPr/>
    </dgm:pt>
    <dgm:pt modelId="{9DBDBEC4-11A7-4B74-B3B9-92825D82D389}" type="pres">
      <dgm:prSet presAssocID="{538BD89F-5F18-4C0B-9312-C4497FB15903}" presName="thickLine" presStyleLbl="alignNode1" presStyleIdx="2" presStyleCnt="4"/>
      <dgm:spPr/>
    </dgm:pt>
    <dgm:pt modelId="{8C4F8572-170F-493F-A0CE-7024D2046788}" type="pres">
      <dgm:prSet presAssocID="{538BD89F-5F18-4C0B-9312-C4497FB15903}" presName="horz1" presStyleCnt="0"/>
      <dgm:spPr/>
    </dgm:pt>
    <dgm:pt modelId="{4FD49127-65EF-4D8C-B987-2C9CFE76ECEE}" type="pres">
      <dgm:prSet presAssocID="{538BD89F-5F18-4C0B-9312-C4497FB15903}" presName="tx1" presStyleLbl="revTx" presStyleIdx="2" presStyleCnt="4"/>
      <dgm:spPr/>
    </dgm:pt>
    <dgm:pt modelId="{5FFD8E29-52D1-4D07-A6EA-7BF1CADEDCDE}" type="pres">
      <dgm:prSet presAssocID="{538BD89F-5F18-4C0B-9312-C4497FB15903}" presName="vert1" presStyleCnt="0"/>
      <dgm:spPr/>
    </dgm:pt>
    <dgm:pt modelId="{51BD15CE-1DC1-477E-85FD-CF029A044BD9}" type="pres">
      <dgm:prSet presAssocID="{CC8B181E-BAAB-4D2B-B0B9-CFDEFC4DE53B}" presName="thickLine" presStyleLbl="alignNode1" presStyleIdx="3" presStyleCnt="4"/>
      <dgm:spPr/>
    </dgm:pt>
    <dgm:pt modelId="{FE1681B7-CAAB-43F7-9A51-8DFC27D3D9D9}" type="pres">
      <dgm:prSet presAssocID="{CC8B181E-BAAB-4D2B-B0B9-CFDEFC4DE53B}" presName="horz1" presStyleCnt="0"/>
      <dgm:spPr/>
    </dgm:pt>
    <dgm:pt modelId="{2046A2BA-910D-404A-95CC-EA8AA5BC631D}" type="pres">
      <dgm:prSet presAssocID="{CC8B181E-BAAB-4D2B-B0B9-CFDEFC4DE53B}" presName="tx1" presStyleLbl="revTx" presStyleIdx="3" presStyleCnt="4"/>
      <dgm:spPr/>
    </dgm:pt>
    <dgm:pt modelId="{3C914B8A-35FF-4A14-B346-EC20A0840DC5}" type="pres">
      <dgm:prSet presAssocID="{CC8B181E-BAAB-4D2B-B0B9-CFDEFC4DE53B}" presName="vert1" presStyleCnt="0"/>
      <dgm:spPr/>
    </dgm:pt>
  </dgm:ptLst>
  <dgm:cxnLst>
    <dgm:cxn modelId="{E32A8D39-7598-490B-BEDC-D16DEB96C7AA}" srcId="{325BDD3A-689B-4731-B88D-E0797E456EDC}" destId="{C714EB09-71C3-40D2-A9CB-F19CC838A164}" srcOrd="1" destOrd="0" parTransId="{090D3680-07E4-4C11-AA6A-4F059C55188D}" sibTransId="{01FF4867-F40A-43ED-AEAC-BACAD6FE57CA}"/>
    <dgm:cxn modelId="{86D43B63-660A-49CF-ADE8-222F4DD30DF1}" srcId="{325BDD3A-689B-4731-B88D-E0797E456EDC}" destId="{C19AF8BC-F11A-4758-8280-81CCA93CB84C}" srcOrd="0" destOrd="0" parTransId="{AF8632B9-36CA-4063-8F73-AC638F00E6CE}" sibTransId="{31A8F4CC-2E71-4E83-910E-EABAE7FB4F45}"/>
    <dgm:cxn modelId="{9BF19E43-77E7-4581-A8CC-20461840A1A3}" type="presOf" srcId="{CC8B181E-BAAB-4D2B-B0B9-CFDEFC4DE53B}" destId="{2046A2BA-910D-404A-95CC-EA8AA5BC631D}" srcOrd="0" destOrd="0" presId="urn:microsoft.com/office/officeart/2008/layout/LinedList"/>
    <dgm:cxn modelId="{9D23B446-F790-46C3-A38F-DAA3FBC704D7}" type="presOf" srcId="{C19AF8BC-F11A-4758-8280-81CCA93CB84C}" destId="{39593C92-79EF-4414-999D-56B866F78081}" srcOrd="0" destOrd="0" presId="urn:microsoft.com/office/officeart/2008/layout/LinedList"/>
    <dgm:cxn modelId="{22830471-01D1-4204-9E36-3FCC1C97C37A}" type="presOf" srcId="{325BDD3A-689B-4731-B88D-E0797E456EDC}" destId="{801BA650-5A1A-4B1C-BB25-EFE1A3BAA676}" srcOrd="0" destOrd="0" presId="urn:microsoft.com/office/officeart/2008/layout/LinedList"/>
    <dgm:cxn modelId="{9698F37C-0345-44CB-8E73-EDA3A6DE5F1B}" type="presOf" srcId="{C714EB09-71C3-40D2-A9CB-F19CC838A164}" destId="{7A8B1D1A-31AE-490C-B03D-621C8144935C}" srcOrd="0" destOrd="0" presId="urn:microsoft.com/office/officeart/2008/layout/LinedList"/>
    <dgm:cxn modelId="{FFDCCD92-2281-4438-813C-D5DC3907A8DA}" srcId="{325BDD3A-689B-4731-B88D-E0797E456EDC}" destId="{CC8B181E-BAAB-4D2B-B0B9-CFDEFC4DE53B}" srcOrd="3" destOrd="0" parTransId="{93A82F23-AD2B-41D1-BCC8-0C47761FAF81}" sibTransId="{BCE84EE9-A16C-47B7-B5CA-BB5A4BC53CF8}"/>
    <dgm:cxn modelId="{7B6393B6-05C2-46B7-BF97-6EC78EC19409}" srcId="{325BDD3A-689B-4731-B88D-E0797E456EDC}" destId="{538BD89F-5F18-4C0B-9312-C4497FB15903}" srcOrd="2" destOrd="0" parTransId="{63C4B1F9-000D-493D-9468-7FD05FA74A77}" sibTransId="{02684312-F0EA-4355-B221-52716102E97E}"/>
    <dgm:cxn modelId="{DB2FCAEB-BD7F-4879-BB09-923E8BAB5A9C}" type="presOf" srcId="{538BD89F-5F18-4C0B-9312-C4497FB15903}" destId="{4FD49127-65EF-4D8C-B987-2C9CFE76ECEE}" srcOrd="0" destOrd="0" presId="urn:microsoft.com/office/officeart/2008/layout/LinedList"/>
    <dgm:cxn modelId="{0AC4C513-431A-47D6-9F17-A42E355BBCFE}" type="presParOf" srcId="{801BA650-5A1A-4B1C-BB25-EFE1A3BAA676}" destId="{245B3433-91E8-4EBD-B93E-FA8D26518FC6}" srcOrd="0" destOrd="0" presId="urn:microsoft.com/office/officeart/2008/layout/LinedList"/>
    <dgm:cxn modelId="{75B520C0-291C-41D6-B637-0E4732B241AD}" type="presParOf" srcId="{801BA650-5A1A-4B1C-BB25-EFE1A3BAA676}" destId="{EA944425-BC19-4F80-8D75-72C05DBBAA8F}" srcOrd="1" destOrd="0" presId="urn:microsoft.com/office/officeart/2008/layout/LinedList"/>
    <dgm:cxn modelId="{E89C2C82-AF74-49FA-A087-2EA60D22B52C}" type="presParOf" srcId="{EA944425-BC19-4F80-8D75-72C05DBBAA8F}" destId="{39593C92-79EF-4414-999D-56B866F78081}" srcOrd="0" destOrd="0" presId="urn:microsoft.com/office/officeart/2008/layout/LinedList"/>
    <dgm:cxn modelId="{6DEAAE64-D85A-4843-992E-B79C08510BE9}" type="presParOf" srcId="{EA944425-BC19-4F80-8D75-72C05DBBAA8F}" destId="{802579EA-387D-470D-A1E0-0E37F5024490}" srcOrd="1" destOrd="0" presId="urn:microsoft.com/office/officeart/2008/layout/LinedList"/>
    <dgm:cxn modelId="{B96DBA66-0A12-469E-BD4C-844E5466BC0A}" type="presParOf" srcId="{801BA650-5A1A-4B1C-BB25-EFE1A3BAA676}" destId="{FD712C82-A407-41B4-A1C6-EBB0B9273623}" srcOrd="2" destOrd="0" presId="urn:microsoft.com/office/officeart/2008/layout/LinedList"/>
    <dgm:cxn modelId="{DBE31A6E-BB72-4F94-8F5F-9A7498D8B7EA}" type="presParOf" srcId="{801BA650-5A1A-4B1C-BB25-EFE1A3BAA676}" destId="{1EF9FF04-0BC3-4090-BB77-B0D731680BC7}" srcOrd="3" destOrd="0" presId="urn:microsoft.com/office/officeart/2008/layout/LinedList"/>
    <dgm:cxn modelId="{23879AC3-C6D8-4CFC-85DC-BC59B47EAC7F}" type="presParOf" srcId="{1EF9FF04-0BC3-4090-BB77-B0D731680BC7}" destId="{7A8B1D1A-31AE-490C-B03D-621C8144935C}" srcOrd="0" destOrd="0" presId="urn:microsoft.com/office/officeart/2008/layout/LinedList"/>
    <dgm:cxn modelId="{02655CF7-AD5E-406E-B063-2306BB142031}" type="presParOf" srcId="{1EF9FF04-0BC3-4090-BB77-B0D731680BC7}" destId="{909BAB0A-A39E-4738-ACC8-2C718A8269FD}" srcOrd="1" destOrd="0" presId="urn:microsoft.com/office/officeart/2008/layout/LinedList"/>
    <dgm:cxn modelId="{227B2CAE-A55C-4377-902E-C27B2D4F57AB}" type="presParOf" srcId="{801BA650-5A1A-4B1C-BB25-EFE1A3BAA676}" destId="{9DBDBEC4-11A7-4B74-B3B9-92825D82D389}" srcOrd="4" destOrd="0" presId="urn:microsoft.com/office/officeart/2008/layout/LinedList"/>
    <dgm:cxn modelId="{DF6048E0-8A58-4987-8A26-8C3F5B8930F7}" type="presParOf" srcId="{801BA650-5A1A-4B1C-BB25-EFE1A3BAA676}" destId="{8C4F8572-170F-493F-A0CE-7024D2046788}" srcOrd="5" destOrd="0" presId="urn:microsoft.com/office/officeart/2008/layout/LinedList"/>
    <dgm:cxn modelId="{C1B866B3-9A63-4B7F-8B25-C6FC9B2574CD}" type="presParOf" srcId="{8C4F8572-170F-493F-A0CE-7024D2046788}" destId="{4FD49127-65EF-4D8C-B987-2C9CFE76ECEE}" srcOrd="0" destOrd="0" presId="urn:microsoft.com/office/officeart/2008/layout/LinedList"/>
    <dgm:cxn modelId="{C9887D57-BBF4-469F-BD43-2FB32F905F18}" type="presParOf" srcId="{8C4F8572-170F-493F-A0CE-7024D2046788}" destId="{5FFD8E29-52D1-4D07-A6EA-7BF1CADEDCDE}" srcOrd="1" destOrd="0" presId="urn:microsoft.com/office/officeart/2008/layout/LinedList"/>
    <dgm:cxn modelId="{C7E01DB3-DDBA-4A05-93F1-455C5A87DD17}" type="presParOf" srcId="{801BA650-5A1A-4B1C-BB25-EFE1A3BAA676}" destId="{51BD15CE-1DC1-477E-85FD-CF029A044BD9}" srcOrd="6" destOrd="0" presId="urn:microsoft.com/office/officeart/2008/layout/LinedList"/>
    <dgm:cxn modelId="{721E8F9F-7E55-4906-A12E-BAEE103175FD}" type="presParOf" srcId="{801BA650-5A1A-4B1C-BB25-EFE1A3BAA676}" destId="{FE1681B7-CAAB-43F7-9A51-8DFC27D3D9D9}" srcOrd="7" destOrd="0" presId="urn:microsoft.com/office/officeart/2008/layout/LinedList"/>
    <dgm:cxn modelId="{1154FDBF-8475-4A42-9FBB-BD173477175F}" type="presParOf" srcId="{FE1681B7-CAAB-43F7-9A51-8DFC27D3D9D9}" destId="{2046A2BA-910D-404A-95CC-EA8AA5BC631D}" srcOrd="0" destOrd="0" presId="urn:microsoft.com/office/officeart/2008/layout/LinedList"/>
    <dgm:cxn modelId="{644A739C-7ACB-4117-A551-6FA7FB9746E6}" type="presParOf" srcId="{FE1681B7-CAAB-43F7-9A51-8DFC27D3D9D9}" destId="{3C914B8A-35FF-4A14-B346-EC20A0840DC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230F07C-AA65-42B6-94B4-48DDEE430C7A}" type="doc">
      <dgm:prSet loTypeId="urn:microsoft.com/office/officeart/2008/layout/LinedList" loCatId="list" qsTypeId="urn:microsoft.com/office/officeart/2005/8/quickstyle/simple3" qsCatId="simple" csTypeId="urn:microsoft.com/office/officeart/2005/8/colors/accent5_2" csCatId="accent5"/>
      <dgm:spPr/>
      <dgm:t>
        <a:bodyPr/>
        <a:lstStyle/>
        <a:p>
          <a:endParaRPr lang="en-US"/>
        </a:p>
      </dgm:t>
    </dgm:pt>
    <dgm:pt modelId="{9D9A341D-0396-4CB7-9BC6-5884D35571B0}">
      <dgm:prSet/>
      <dgm:spPr/>
      <dgm:t>
        <a:bodyPr/>
        <a:lstStyle/>
        <a:p>
          <a:r>
            <a:rPr lang="en-US">
              <a:hlinkClick xmlns:r="http://schemas.openxmlformats.org/officeDocument/2006/relationships" r:id="rId1"/>
            </a:rPr>
            <a:t>http://photodentro.edu.gr/v/item/ds/8521/3324</a:t>
          </a:r>
          <a:endParaRPr lang="en-US"/>
        </a:p>
      </dgm:t>
    </dgm:pt>
    <dgm:pt modelId="{B3EBE9B0-0800-457C-B80D-62AE479CD312}" type="parTrans" cxnId="{C55454BE-7CBC-4432-960B-5C00F2E7DFA2}">
      <dgm:prSet/>
      <dgm:spPr/>
      <dgm:t>
        <a:bodyPr/>
        <a:lstStyle/>
        <a:p>
          <a:endParaRPr lang="en-US"/>
        </a:p>
      </dgm:t>
    </dgm:pt>
    <dgm:pt modelId="{94C1F29F-0A43-4A58-A055-FEB6DC9EA9DC}" type="sibTrans" cxnId="{C55454BE-7CBC-4432-960B-5C00F2E7DFA2}">
      <dgm:prSet/>
      <dgm:spPr/>
      <dgm:t>
        <a:bodyPr/>
        <a:lstStyle/>
        <a:p>
          <a:endParaRPr lang="en-US"/>
        </a:p>
      </dgm:t>
    </dgm:pt>
    <dgm:pt modelId="{AAE0C12A-73D4-474B-B51D-9A38A4E96FF5}">
      <dgm:prSet/>
      <dgm:spPr/>
      <dgm:t>
        <a:bodyPr/>
        <a:lstStyle/>
        <a:p>
          <a:r>
            <a:rPr lang="el-GR"/>
            <a:t>1η Ιανουαρίου 1973: Προσχωρούν στην Ε.Ο.Κ. η Δανία, το Ηνωμένο Βασίλειο (Αγγλία) και η Ιρλανδία.</a:t>
          </a:r>
          <a:endParaRPr lang="en-US"/>
        </a:p>
      </dgm:t>
    </dgm:pt>
    <dgm:pt modelId="{0A0A8D52-760C-4003-8321-107B1AEF0ACD}" type="parTrans" cxnId="{70B8464A-7FFD-4245-8E01-BFA639C64DBF}">
      <dgm:prSet/>
      <dgm:spPr/>
      <dgm:t>
        <a:bodyPr/>
        <a:lstStyle/>
        <a:p>
          <a:endParaRPr lang="en-US"/>
        </a:p>
      </dgm:t>
    </dgm:pt>
    <dgm:pt modelId="{2D277BB0-99D4-404D-B819-873A20CD37BB}" type="sibTrans" cxnId="{70B8464A-7FFD-4245-8E01-BFA639C64DBF}">
      <dgm:prSet/>
      <dgm:spPr/>
      <dgm:t>
        <a:bodyPr/>
        <a:lstStyle/>
        <a:p>
          <a:endParaRPr lang="en-US"/>
        </a:p>
      </dgm:t>
    </dgm:pt>
    <dgm:pt modelId="{107A413B-AE02-4516-B0C5-C6D06C4C8C1B}">
      <dgm:prSet/>
      <dgm:spPr/>
      <dgm:t>
        <a:bodyPr/>
        <a:lstStyle/>
        <a:p>
          <a:r>
            <a:rPr lang="el-GR"/>
            <a:t>1η Ιανουαρίου 1981: Η Ελλάδα εντάσσεται στην Ε.Ο.Κ..</a:t>
          </a:r>
          <a:endParaRPr lang="en-US"/>
        </a:p>
      </dgm:t>
    </dgm:pt>
    <dgm:pt modelId="{BFC0F3EC-3CDB-4478-905B-F68CCDFD6D75}" type="parTrans" cxnId="{BD7CB678-E33D-418A-9F5B-5743A0EE4051}">
      <dgm:prSet/>
      <dgm:spPr/>
      <dgm:t>
        <a:bodyPr/>
        <a:lstStyle/>
        <a:p>
          <a:endParaRPr lang="en-US"/>
        </a:p>
      </dgm:t>
    </dgm:pt>
    <dgm:pt modelId="{0C336ED3-9ACB-41DF-A558-80E1D54EB29B}" type="sibTrans" cxnId="{BD7CB678-E33D-418A-9F5B-5743A0EE4051}">
      <dgm:prSet/>
      <dgm:spPr/>
      <dgm:t>
        <a:bodyPr/>
        <a:lstStyle/>
        <a:p>
          <a:endParaRPr lang="en-US"/>
        </a:p>
      </dgm:t>
    </dgm:pt>
    <dgm:pt modelId="{C6AE9B43-8A50-4C24-8F9F-5B7685AE9C1A}">
      <dgm:prSet/>
      <dgm:spPr/>
      <dgm:t>
        <a:bodyPr/>
        <a:lstStyle/>
        <a:p>
          <a:r>
            <a:rPr lang="el-GR"/>
            <a:t>1η Ιανουαρίου 1986: Η Ισπανία και η Πορτογαλία γίνονται κράτη-μέλη της Ε.Ο.Κ..</a:t>
          </a:r>
          <a:endParaRPr lang="en-US"/>
        </a:p>
      </dgm:t>
    </dgm:pt>
    <dgm:pt modelId="{C646AD1D-3BEB-4B94-9848-17220929B22A}" type="parTrans" cxnId="{A67DD9B5-C853-49BD-96F4-2EAD85EE660F}">
      <dgm:prSet/>
      <dgm:spPr/>
      <dgm:t>
        <a:bodyPr/>
        <a:lstStyle/>
        <a:p>
          <a:endParaRPr lang="en-US"/>
        </a:p>
      </dgm:t>
    </dgm:pt>
    <dgm:pt modelId="{C239032F-543F-4002-B128-529BED0E4A67}" type="sibTrans" cxnId="{A67DD9B5-C853-49BD-96F4-2EAD85EE660F}">
      <dgm:prSet/>
      <dgm:spPr/>
      <dgm:t>
        <a:bodyPr/>
        <a:lstStyle/>
        <a:p>
          <a:endParaRPr lang="en-US"/>
        </a:p>
      </dgm:t>
    </dgm:pt>
    <dgm:pt modelId="{37A6597C-91A3-4F77-AB1C-0326C27BCA26}" type="pres">
      <dgm:prSet presAssocID="{A230F07C-AA65-42B6-94B4-48DDEE430C7A}" presName="vert0" presStyleCnt="0">
        <dgm:presLayoutVars>
          <dgm:dir/>
          <dgm:animOne val="branch"/>
          <dgm:animLvl val="lvl"/>
        </dgm:presLayoutVars>
      </dgm:prSet>
      <dgm:spPr/>
    </dgm:pt>
    <dgm:pt modelId="{15B96B9E-F3A9-42A8-A94E-3BF72EAB18AA}" type="pres">
      <dgm:prSet presAssocID="{9D9A341D-0396-4CB7-9BC6-5884D35571B0}" presName="thickLine" presStyleLbl="alignNode1" presStyleIdx="0" presStyleCnt="4"/>
      <dgm:spPr/>
    </dgm:pt>
    <dgm:pt modelId="{C6117AFC-B197-4D19-A52C-91A7EBE101CE}" type="pres">
      <dgm:prSet presAssocID="{9D9A341D-0396-4CB7-9BC6-5884D35571B0}" presName="horz1" presStyleCnt="0"/>
      <dgm:spPr/>
    </dgm:pt>
    <dgm:pt modelId="{E056669B-56B0-4543-A3B5-AD20315369AE}" type="pres">
      <dgm:prSet presAssocID="{9D9A341D-0396-4CB7-9BC6-5884D35571B0}" presName="tx1" presStyleLbl="revTx" presStyleIdx="0" presStyleCnt="4"/>
      <dgm:spPr/>
    </dgm:pt>
    <dgm:pt modelId="{B28FDF5C-9106-49CF-A219-0BD303E6916D}" type="pres">
      <dgm:prSet presAssocID="{9D9A341D-0396-4CB7-9BC6-5884D35571B0}" presName="vert1" presStyleCnt="0"/>
      <dgm:spPr/>
    </dgm:pt>
    <dgm:pt modelId="{EB0D39AF-A9E5-46B4-951F-B83A8FB4A226}" type="pres">
      <dgm:prSet presAssocID="{AAE0C12A-73D4-474B-B51D-9A38A4E96FF5}" presName="thickLine" presStyleLbl="alignNode1" presStyleIdx="1" presStyleCnt="4"/>
      <dgm:spPr/>
    </dgm:pt>
    <dgm:pt modelId="{BD2C28BC-1485-4F11-AFD0-1BF6F5819CDA}" type="pres">
      <dgm:prSet presAssocID="{AAE0C12A-73D4-474B-B51D-9A38A4E96FF5}" presName="horz1" presStyleCnt="0"/>
      <dgm:spPr/>
    </dgm:pt>
    <dgm:pt modelId="{25F70071-2A0C-414B-AE51-37583F47F7CB}" type="pres">
      <dgm:prSet presAssocID="{AAE0C12A-73D4-474B-B51D-9A38A4E96FF5}" presName="tx1" presStyleLbl="revTx" presStyleIdx="1" presStyleCnt="4"/>
      <dgm:spPr/>
    </dgm:pt>
    <dgm:pt modelId="{B0525D82-1912-4933-B810-E2092F68F953}" type="pres">
      <dgm:prSet presAssocID="{AAE0C12A-73D4-474B-B51D-9A38A4E96FF5}" presName="vert1" presStyleCnt="0"/>
      <dgm:spPr/>
    </dgm:pt>
    <dgm:pt modelId="{FCD1FFCF-35D3-4941-9DC2-8FBBA1C5A501}" type="pres">
      <dgm:prSet presAssocID="{107A413B-AE02-4516-B0C5-C6D06C4C8C1B}" presName="thickLine" presStyleLbl="alignNode1" presStyleIdx="2" presStyleCnt="4"/>
      <dgm:spPr/>
    </dgm:pt>
    <dgm:pt modelId="{C2C38EEC-A040-4E7B-917D-44D3018F7026}" type="pres">
      <dgm:prSet presAssocID="{107A413B-AE02-4516-B0C5-C6D06C4C8C1B}" presName="horz1" presStyleCnt="0"/>
      <dgm:spPr/>
    </dgm:pt>
    <dgm:pt modelId="{86B32BEB-900A-408E-9593-E84246482208}" type="pres">
      <dgm:prSet presAssocID="{107A413B-AE02-4516-B0C5-C6D06C4C8C1B}" presName="tx1" presStyleLbl="revTx" presStyleIdx="2" presStyleCnt="4"/>
      <dgm:spPr/>
    </dgm:pt>
    <dgm:pt modelId="{689531FF-996E-46A6-B368-3207EC57D89D}" type="pres">
      <dgm:prSet presAssocID="{107A413B-AE02-4516-B0C5-C6D06C4C8C1B}" presName="vert1" presStyleCnt="0"/>
      <dgm:spPr/>
    </dgm:pt>
    <dgm:pt modelId="{06883ADF-2060-47C3-A027-2220D3482441}" type="pres">
      <dgm:prSet presAssocID="{C6AE9B43-8A50-4C24-8F9F-5B7685AE9C1A}" presName="thickLine" presStyleLbl="alignNode1" presStyleIdx="3" presStyleCnt="4"/>
      <dgm:spPr/>
    </dgm:pt>
    <dgm:pt modelId="{C6C57E95-1ED7-4531-9B5A-AE88F68E153C}" type="pres">
      <dgm:prSet presAssocID="{C6AE9B43-8A50-4C24-8F9F-5B7685AE9C1A}" presName="horz1" presStyleCnt="0"/>
      <dgm:spPr/>
    </dgm:pt>
    <dgm:pt modelId="{0DFF64D5-700D-4019-BE77-421131CD1864}" type="pres">
      <dgm:prSet presAssocID="{C6AE9B43-8A50-4C24-8F9F-5B7685AE9C1A}" presName="tx1" presStyleLbl="revTx" presStyleIdx="3" presStyleCnt="4"/>
      <dgm:spPr/>
    </dgm:pt>
    <dgm:pt modelId="{7FB3AA81-9722-4097-80F4-D5B4451B0C62}" type="pres">
      <dgm:prSet presAssocID="{C6AE9B43-8A50-4C24-8F9F-5B7685AE9C1A}" presName="vert1" presStyleCnt="0"/>
      <dgm:spPr/>
    </dgm:pt>
  </dgm:ptLst>
  <dgm:cxnLst>
    <dgm:cxn modelId="{B6864244-096E-49B3-9307-8BD59A2E696F}" type="presOf" srcId="{AAE0C12A-73D4-474B-B51D-9A38A4E96FF5}" destId="{25F70071-2A0C-414B-AE51-37583F47F7CB}" srcOrd="0" destOrd="0" presId="urn:microsoft.com/office/officeart/2008/layout/LinedList"/>
    <dgm:cxn modelId="{70B8464A-7FFD-4245-8E01-BFA639C64DBF}" srcId="{A230F07C-AA65-42B6-94B4-48DDEE430C7A}" destId="{AAE0C12A-73D4-474B-B51D-9A38A4E96FF5}" srcOrd="1" destOrd="0" parTransId="{0A0A8D52-760C-4003-8321-107B1AEF0ACD}" sibTransId="{2D277BB0-99D4-404D-B819-873A20CD37BB}"/>
    <dgm:cxn modelId="{43B5BC4E-F7A8-46D3-A310-F76F60BC8323}" type="presOf" srcId="{107A413B-AE02-4516-B0C5-C6D06C4C8C1B}" destId="{86B32BEB-900A-408E-9593-E84246482208}" srcOrd="0" destOrd="0" presId="urn:microsoft.com/office/officeart/2008/layout/LinedList"/>
    <dgm:cxn modelId="{BD7CB678-E33D-418A-9F5B-5743A0EE4051}" srcId="{A230F07C-AA65-42B6-94B4-48DDEE430C7A}" destId="{107A413B-AE02-4516-B0C5-C6D06C4C8C1B}" srcOrd="2" destOrd="0" parTransId="{BFC0F3EC-3CDB-4478-905B-F68CCDFD6D75}" sibTransId="{0C336ED3-9ACB-41DF-A558-80E1D54EB29B}"/>
    <dgm:cxn modelId="{B5DBAB90-50DA-4A9B-A0EA-9D18960F8C48}" type="presOf" srcId="{C6AE9B43-8A50-4C24-8F9F-5B7685AE9C1A}" destId="{0DFF64D5-700D-4019-BE77-421131CD1864}" srcOrd="0" destOrd="0" presId="urn:microsoft.com/office/officeart/2008/layout/LinedList"/>
    <dgm:cxn modelId="{A67DD9B5-C853-49BD-96F4-2EAD85EE660F}" srcId="{A230F07C-AA65-42B6-94B4-48DDEE430C7A}" destId="{C6AE9B43-8A50-4C24-8F9F-5B7685AE9C1A}" srcOrd="3" destOrd="0" parTransId="{C646AD1D-3BEB-4B94-9848-17220929B22A}" sibTransId="{C239032F-543F-4002-B128-529BED0E4A67}"/>
    <dgm:cxn modelId="{934B62B7-40FF-4E6A-B341-67F15017AA00}" type="presOf" srcId="{A230F07C-AA65-42B6-94B4-48DDEE430C7A}" destId="{37A6597C-91A3-4F77-AB1C-0326C27BCA26}" srcOrd="0" destOrd="0" presId="urn:microsoft.com/office/officeart/2008/layout/LinedList"/>
    <dgm:cxn modelId="{C55454BE-7CBC-4432-960B-5C00F2E7DFA2}" srcId="{A230F07C-AA65-42B6-94B4-48DDEE430C7A}" destId="{9D9A341D-0396-4CB7-9BC6-5884D35571B0}" srcOrd="0" destOrd="0" parTransId="{B3EBE9B0-0800-457C-B80D-62AE479CD312}" sibTransId="{94C1F29F-0A43-4A58-A055-FEB6DC9EA9DC}"/>
    <dgm:cxn modelId="{572CBBC0-7550-4FB0-BDC0-169AD264DC60}" type="presOf" srcId="{9D9A341D-0396-4CB7-9BC6-5884D35571B0}" destId="{E056669B-56B0-4543-A3B5-AD20315369AE}" srcOrd="0" destOrd="0" presId="urn:microsoft.com/office/officeart/2008/layout/LinedList"/>
    <dgm:cxn modelId="{5EC11BF8-D2CB-43BD-BF10-2786E26A8352}" type="presParOf" srcId="{37A6597C-91A3-4F77-AB1C-0326C27BCA26}" destId="{15B96B9E-F3A9-42A8-A94E-3BF72EAB18AA}" srcOrd="0" destOrd="0" presId="urn:microsoft.com/office/officeart/2008/layout/LinedList"/>
    <dgm:cxn modelId="{440640EB-6B06-4A92-A683-A8EB8499EEEC}" type="presParOf" srcId="{37A6597C-91A3-4F77-AB1C-0326C27BCA26}" destId="{C6117AFC-B197-4D19-A52C-91A7EBE101CE}" srcOrd="1" destOrd="0" presId="urn:microsoft.com/office/officeart/2008/layout/LinedList"/>
    <dgm:cxn modelId="{0DABCE74-2C94-4EFB-862F-C71E7A871FD5}" type="presParOf" srcId="{C6117AFC-B197-4D19-A52C-91A7EBE101CE}" destId="{E056669B-56B0-4543-A3B5-AD20315369AE}" srcOrd="0" destOrd="0" presId="urn:microsoft.com/office/officeart/2008/layout/LinedList"/>
    <dgm:cxn modelId="{9604A47E-E7F1-4BDB-A4AD-46A315BA53BC}" type="presParOf" srcId="{C6117AFC-B197-4D19-A52C-91A7EBE101CE}" destId="{B28FDF5C-9106-49CF-A219-0BD303E6916D}" srcOrd="1" destOrd="0" presId="urn:microsoft.com/office/officeart/2008/layout/LinedList"/>
    <dgm:cxn modelId="{A3D045DF-43C2-4957-B3F1-95B8F6E890A3}" type="presParOf" srcId="{37A6597C-91A3-4F77-AB1C-0326C27BCA26}" destId="{EB0D39AF-A9E5-46B4-951F-B83A8FB4A226}" srcOrd="2" destOrd="0" presId="urn:microsoft.com/office/officeart/2008/layout/LinedList"/>
    <dgm:cxn modelId="{298F1166-11FC-4DD7-B1A1-A3BFE985D709}" type="presParOf" srcId="{37A6597C-91A3-4F77-AB1C-0326C27BCA26}" destId="{BD2C28BC-1485-4F11-AFD0-1BF6F5819CDA}" srcOrd="3" destOrd="0" presId="urn:microsoft.com/office/officeart/2008/layout/LinedList"/>
    <dgm:cxn modelId="{B8BB47CD-368C-43AD-9764-5D8681E51E34}" type="presParOf" srcId="{BD2C28BC-1485-4F11-AFD0-1BF6F5819CDA}" destId="{25F70071-2A0C-414B-AE51-37583F47F7CB}" srcOrd="0" destOrd="0" presId="urn:microsoft.com/office/officeart/2008/layout/LinedList"/>
    <dgm:cxn modelId="{F0B6AF3E-C83F-4F10-8EFC-8E05079B65E2}" type="presParOf" srcId="{BD2C28BC-1485-4F11-AFD0-1BF6F5819CDA}" destId="{B0525D82-1912-4933-B810-E2092F68F953}" srcOrd="1" destOrd="0" presId="urn:microsoft.com/office/officeart/2008/layout/LinedList"/>
    <dgm:cxn modelId="{551BCBBC-6B85-4891-990E-9FB381A95FA6}" type="presParOf" srcId="{37A6597C-91A3-4F77-AB1C-0326C27BCA26}" destId="{FCD1FFCF-35D3-4941-9DC2-8FBBA1C5A501}" srcOrd="4" destOrd="0" presId="urn:microsoft.com/office/officeart/2008/layout/LinedList"/>
    <dgm:cxn modelId="{074E5072-BC03-4F61-84C0-96260447B02D}" type="presParOf" srcId="{37A6597C-91A3-4F77-AB1C-0326C27BCA26}" destId="{C2C38EEC-A040-4E7B-917D-44D3018F7026}" srcOrd="5" destOrd="0" presId="urn:microsoft.com/office/officeart/2008/layout/LinedList"/>
    <dgm:cxn modelId="{C9D9A6CF-169C-4E62-836E-2BF8AF0CBC58}" type="presParOf" srcId="{C2C38EEC-A040-4E7B-917D-44D3018F7026}" destId="{86B32BEB-900A-408E-9593-E84246482208}" srcOrd="0" destOrd="0" presId="urn:microsoft.com/office/officeart/2008/layout/LinedList"/>
    <dgm:cxn modelId="{7300A612-1507-4D0F-AE26-A616850B7F96}" type="presParOf" srcId="{C2C38EEC-A040-4E7B-917D-44D3018F7026}" destId="{689531FF-996E-46A6-B368-3207EC57D89D}" srcOrd="1" destOrd="0" presId="urn:microsoft.com/office/officeart/2008/layout/LinedList"/>
    <dgm:cxn modelId="{2191116A-CDA4-4C40-A58F-A04C70D4504D}" type="presParOf" srcId="{37A6597C-91A3-4F77-AB1C-0326C27BCA26}" destId="{06883ADF-2060-47C3-A027-2220D3482441}" srcOrd="6" destOrd="0" presId="urn:microsoft.com/office/officeart/2008/layout/LinedList"/>
    <dgm:cxn modelId="{B74D215B-F2AF-4CED-86B3-91241F1328D9}" type="presParOf" srcId="{37A6597C-91A3-4F77-AB1C-0326C27BCA26}" destId="{C6C57E95-1ED7-4531-9B5A-AE88F68E153C}" srcOrd="7" destOrd="0" presId="urn:microsoft.com/office/officeart/2008/layout/LinedList"/>
    <dgm:cxn modelId="{F8720B64-AEFC-44C7-BA68-C97C7B616BD8}" type="presParOf" srcId="{C6C57E95-1ED7-4531-9B5A-AE88F68E153C}" destId="{0DFF64D5-700D-4019-BE77-421131CD1864}" srcOrd="0" destOrd="0" presId="urn:microsoft.com/office/officeart/2008/layout/LinedList"/>
    <dgm:cxn modelId="{96B91791-50BC-4891-A6AE-975EE23831EB}" type="presParOf" srcId="{C6C57E95-1ED7-4531-9B5A-AE88F68E153C}" destId="{7FB3AA81-9722-4097-80F4-D5B4451B0C6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AEB8C4-21C4-4390-BBB7-9CB273167ADD}">
      <dsp:nvSpPr>
        <dsp:cNvPr id="0" name=""/>
        <dsp:cNvSpPr/>
      </dsp:nvSpPr>
      <dsp:spPr>
        <a:xfrm>
          <a:off x="0" y="2720"/>
          <a:ext cx="6269038"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6DEDDD99-A31C-4E38-B036-3986A143C969}">
      <dsp:nvSpPr>
        <dsp:cNvPr id="0" name=""/>
        <dsp:cNvSpPr/>
      </dsp:nvSpPr>
      <dsp:spPr>
        <a:xfrm>
          <a:off x="0" y="2720"/>
          <a:ext cx="6269038" cy="927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l-GR" sz="2000" kern="1200"/>
            <a:t>Στην Ευρωπαϊκή Ένωση ζουν πάνω από 500 εκατομμύρια άνθρωποι</a:t>
          </a:r>
          <a:endParaRPr lang="en-US" sz="2000" kern="1200"/>
        </a:p>
      </dsp:txBody>
      <dsp:txXfrm>
        <a:off x="0" y="2720"/>
        <a:ext cx="6269038" cy="927780"/>
      </dsp:txXfrm>
    </dsp:sp>
    <dsp:sp modelId="{B47256E3-77D9-422E-BAF9-53319186C793}">
      <dsp:nvSpPr>
        <dsp:cNvPr id="0" name=""/>
        <dsp:cNvSpPr/>
      </dsp:nvSpPr>
      <dsp:spPr>
        <a:xfrm>
          <a:off x="0" y="930501"/>
          <a:ext cx="6269038"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E3724F05-6B6A-405D-822B-9572160728E4}">
      <dsp:nvSpPr>
        <dsp:cNvPr id="0" name=""/>
        <dsp:cNvSpPr/>
      </dsp:nvSpPr>
      <dsp:spPr>
        <a:xfrm>
          <a:off x="0" y="930501"/>
          <a:ext cx="6269038" cy="927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l-GR" sz="2000" kern="1200"/>
            <a:t>Στην Ευρωπαϊκή Ένωση μιλιούνται 24 διαφορετικές επίσημες γλώσσες</a:t>
          </a:r>
          <a:endParaRPr lang="en-US" sz="2000" kern="1200"/>
        </a:p>
      </dsp:txBody>
      <dsp:txXfrm>
        <a:off x="0" y="930501"/>
        <a:ext cx="6269038" cy="927780"/>
      </dsp:txXfrm>
    </dsp:sp>
    <dsp:sp modelId="{B9FEBD0B-6DEA-4B64-A1AD-CE9A98A69B2C}">
      <dsp:nvSpPr>
        <dsp:cNvPr id="0" name=""/>
        <dsp:cNvSpPr/>
      </dsp:nvSpPr>
      <dsp:spPr>
        <a:xfrm>
          <a:off x="0" y="1858281"/>
          <a:ext cx="6269038"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D984E367-AF68-45B1-B97F-F41AC35B79B0}">
      <dsp:nvSpPr>
        <dsp:cNvPr id="0" name=""/>
        <dsp:cNvSpPr/>
      </dsp:nvSpPr>
      <dsp:spPr>
        <a:xfrm>
          <a:off x="0" y="1858281"/>
          <a:ext cx="6269038" cy="927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l-GR" sz="2000" kern="1200"/>
            <a:t>Η Ευρωπαϊκή Ένωση δημιουργήθηκε πριν από περισσότερα από 50 χρόνια</a:t>
          </a:r>
          <a:endParaRPr lang="en-US" sz="2000" kern="1200"/>
        </a:p>
      </dsp:txBody>
      <dsp:txXfrm>
        <a:off x="0" y="1858281"/>
        <a:ext cx="6269038" cy="927780"/>
      </dsp:txXfrm>
    </dsp:sp>
    <dsp:sp modelId="{B2CAB917-1395-4D28-BCB0-D7688E94D718}">
      <dsp:nvSpPr>
        <dsp:cNvPr id="0" name=""/>
        <dsp:cNvSpPr/>
      </dsp:nvSpPr>
      <dsp:spPr>
        <a:xfrm>
          <a:off x="0" y="2786062"/>
          <a:ext cx="6269038"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0450FB90-2F92-40A5-AE80-88619FFFBD85}">
      <dsp:nvSpPr>
        <dsp:cNvPr id="0" name=""/>
        <dsp:cNvSpPr/>
      </dsp:nvSpPr>
      <dsp:spPr>
        <a:xfrm>
          <a:off x="0" y="2786062"/>
          <a:ext cx="6269038" cy="927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l-GR" sz="2000" kern="1200"/>
            <a:t>και οι χώρες-μέλη της από 6 έχουν φτάσει σήμερα τις 28(Η Μεγάλη Βρετανία είναι        σε διαδικασία αποχώρησης)</a:t>
          </a:r>
          <a:endParaRPr lang="en-US" sz="2000" kern="1200"/>
        </a:p>
      </dsp:txBody>
      <dsp:txXfrm>
        <a:off x="0" y="2786062"/>
        <a:ext cx="6269038" cy="927780"/>
      </dsp:txXfrm>
    </dsp:sp>
    <dsp:sp modelId="{AF98C217-3F1D-4A0E-B0CF-547B40EC49B8}">
      <dsp:nvSpPr>
        <dsp:cNvPr id="0" name=""/>
        <dsp:cNvSpPr/>
      </dsp:nvSpPr>
      <dsp:spPr>
        <a:xfrm>
          <a:off x="0" y="3713843"/>
          <a:ext cx="6269038"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3C74D1E0-1135-498F-9F81-F3E24EE6B72A}">
      <dsp:nvSpPr>
        <dsp:cNvPr id="0" name=""/>
        <dsp:cNvSpPr/>
      </dsp:nvSpPr>
      <dsp:spPr>
        <a:xfrm>
          <a:off x="0" y="3713843"/>
          <a:ext cx="6269038" cy="927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hlinkClick xmlns:r="http://schemas.openxmlformats.org/officeDocument/2006/relationships" r:id="rId1"/>
            </a:rPr>
            <a:t>http://photodentro.edu.gr/v/item/ds/8521/3233</a:t>
          </a:r>
          <a:endParaRPr lang="en-US" sz="2000" kern="1200"/>
        </a:p>
      </dsp:txBody>
      <dsp:txXfrm>
        <a:off x="0" y="3713843"/>
        <a:ext cx="6269038" cy="927780"/>
      </dsp:txXfrm>
    </dsp:sp>
    <dsp:sp modelId="{0D0EBDEB-D4B4-4E86-AAE3-4D6D2A57FA6E}">
      <dsp:nvSpPr>
        <dsp:cNvPr id="0" name=""/>
        <dsp:cNvSpPr/>
      </dsp:nvSpPr>
      <dsp:spPr>
        <a:xfrm>
          <a:off x="0" y="4641623"/>
          <a:ext cx="6269038"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38F4A532-A5B3-4866-B7C2-BB620B54C924}">
      <dsp:nvSpPr>
        <dsp:cNvPr id="0" name=""/>
        <dsp:cNvSpPr/>
      </dsp:nvSpPr>
      <dsp:spPr>
        <a:xfrm>
          <a:off x="0" y="4641623"/>
          <a:ext cx="6269038" cy="927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hlinkClick xmlns:r="http://schemas.openxmlformats.org/officeDocument/2006/relationships" r:id="rId2"/>
            </a:rPr>
            <a:t>http://amaleo.gr/eduamaleo/yliko-st/geografia/evropaiki_enosi/index.html</a:t>
          </a:r>
          <a:endParaRPr lang="en-US" sz="2000" kern="1200"/>
        </a:p>
      </dsp:txBody>
      <dsp:txXfrm>
        <a:off x="0" y="4641623"/>
        <a:ext cx="6269038" cy="9277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5B3433-91E8-4EBD-B93E-FA8D26518FC6}">
      <dsp:nvSpPr>
        <dsp:cNvPr id="0" name=""/>
        <dsp:cNvSpPr/>
      </dsp:nvSpPr>
      <dsp:spPr>
        <a:xfrm>
          <a:off x="0" y="0"/>
          <a:ext cx="608965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593C92-79EF-4414-999D-56B866F78081}">
      <dsp:nvSpPr>
        <dsp:cNvPr id="0" name=""/>
        <dsp:cNvSpPr/>
      </dsp:nvSpPr>
      <dsp:spPr>
        <a:xfrm>
          <a:off x="0" y="0"/>
          <a:ext cx="6089650" cy="1393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l-GR" sz="1700" kern="1200"/>
            <a:t>Ο Δεύτερος Παγκόσμιος Πόλεμος προκάλεσε στην Ευρώπη μεγάλη καταστροφή. Μετά τη λήξη του οι λαοί της αναζήτησαν μία κοινή πορεία προς το μέλλον με ειρηνική συνύπαρξη και οικονομική συνεργασία. Ας δούμε την πορεία αυτή από την αρχή.</a:t>
          </a:r>
          <a:endParaRPr lang="en-US" sz="1700" kern="1200"/>
        </a:p>
      </dsp:txBody>
      <dsp:txXfrm>
        <a:off x="0" y="0"/>
        <a:ext cx="6089650" cy="1393031"/>
      </dsp:txXfrm>
    </dsp:sp>
    <dsp:sp modelId="{FD712C82-A407-41B4-A1C6-EBB0B9273623}">
      <dsp:nvSpPr>
        <dsp:cNvPr id="0" name=""/>
        <dsp:cNvSpPr/>
      </dsp:nvSpPr>
      <dsp:spPr>
        <a:xfrm>
          <a:off x="0" y="1393031"/>
          <a:ext cx="608965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A8B1D1A-31AE-490C-B03D-621C8144935C}">
      <dsp:nvSpPr>
        <dsp:cNvPr id="0" name=""/>
        <dsp:cNvSpPr/>
      </dsp:nvSpPr>
      <dsp:spPr>
        <a:xfrm>
          <a:off x="0" y="1393031"/>
          <a:ext cx="6089650" cy="1393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l-GR" sz="1700" kern="1200"/>
            <a:t>Στις 9 Μαΐου 1950 ιδρύθηκε η Κοινότητα Άνθρακα και Χάλυβα. Ήταν μία κοινή προσπάθεια των λαών να εκμεταλλευτούν τους φυσικούς τους πόρους. Οι χώρες που συμμετείχαν στην Κ.Α.Χ. ήταν το Βέλγιο, η Ολλανδία και το Λουξεμβούργο</a:t>
          </a:r>
          <a:endParaRPr lang="en-US" sz="1700" kern="1200"/>
        </a:p>
      </dsp:txBody>
      <dsp:txXfrm>
        <a:off x="0" y="1393031"/>
        <a:ext cx="6089650" cy="1393031"/>
      </dsp:txXfrm>
    </dsp:sp>
    <dsp:sp modelId="{9DBDBEC4-11A7-4B74-B3B9-92825D82D389}">
      <dsp:nvSpPr>
        <dsp:cNvPr id="0" name=""/>
        <dsp:cNvSpPr/>
      </dsp:nvSpPr>
      <dsp:spPr>
        <a:xfrm>
          <a:off x="0" y="2786062"/>
          <a:ext cx="608965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D49127-65EF-4D8C-B987-2C9CFE76ECEE}">
      <dsp:nvSpPr>
        <dsp:cNvPr id="0" name=""/>
        <dsp:cNvSpPr/>
      </dsp:nvSpPr>
      <dsp:spPr>
        <a:xfrm>
          <a:off x="0" y="2786062"/>
          <a:ext cx="6089650" cy="1393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l-GR" sz="1700" kern="1200"/>
            <a:t>Το 1952 εισήλθαν στην Κοινότητα η Γαλλία, η Γερμανία και η Ιταλία</a:t>
          </a:r>
          <a:endParaRPr lang="en-US" sz="1700" kern="1200"/>
        </a:p>
      </dsp:txBody>
      <dsp:txXfrm>
        <a:off x="0" y="2786062"/>
        <a:ext cx="6089650" cy="1393031"/>
      </dsp:txXfrm>
    </dsp:sp>
    <dsp:sp modelId="{51BD15CE-1DC1-477E-85FD-CF029A044BD9}">
      <dsp:nvSpPr>
        <dsp:cNvPr id="0" name=""/>
        <dsp:cNvSpPr/>
      </dsp:nvSpPr>
      <dsp:spPr>
        <a:xfrm>
          <a:off x="0" y="4179093"/>
          <a:ext cx="608965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46A2BA-910D-404A-95CC-EA8AA5BC631D}">
      <dsp:nvSpPr>
        <dsp:cNvPr id="0" name=""/>
        <dsp:cNvSpPr/>
      </dsp:nvSpPr>
      <dsp:spPr>
        <a:xfrm>
          <a:off x="0" y="4179093"/>
          <a:ext cx="6089650" cy="1393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l-GR" sz="1700" kern="1200"/>
            <a:t>Στις 25 Μαρτίου 1957 ιδρύθηκε η Ευρωπαϊκή Οικονομική Κοινότητα (Ε.Ο.Κ.) με τη «Συνθήκη της Ρώμης». Τη συνθήκη υπέγραψαν οι υπουργοί Εξωτερικών του Βελγίου, της Ολλανδίας, του Λουξεμβούργου, της Γαλλίας, της Γερμανίας και της Ιταλίας. Τα θεμέλια για την κοινή πορεία τέθηκαν. </a:t>
          </a:r>
          <a:endParaRPr lang="en-US" sz="1700" kern="1200"/>
        </a:p>
      </dsp:txBody>
      <dsp:txXfrm>
        <a:off x="0" y="4179093"/>
        <a:ext cx="6089650" cy="13930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B96B9E-F3A9-42A8-A94E-3BF72EAB18AA}">
      <dsp:nvSpPr>
        <dsp:cNvPr id="0" name=""/>
        <dsp:cNvSpPr/>
      </dsp:nvSpPr>
      <dsp:spPr>
        <a:xfrm>
          <a:off x="0" y="0"/>
          <a:ext cx="6089650" cy="0"/>
        </a:xfrm>
        <a:prstGeom prst="line">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sp>
    <dsp:sp modelId="{E056669B-56B0-4543-A3B5-AD20315369AE}">
      <dsp:nvSpPr>
        <dsp:cNvPr id="0" name=""/>
        <dsp:cNvSpPr/>
      </dsp:nvSpPr>
      <dsp:spPr>
        <a:xfrm>
          <a:off x="0" y="0"/>
          <a:ext cx="6089650" cy="1393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hlinkClick xmlns:r="http://schemas.openxmlformats.org/officeDocument/2006/relationships" r:id="rId1"/>
            </a:rPr>
            <a:t>http://photodentro.edu.gr/v/item/ds/8521/3324</a:t>
          </a:r>
          <a:endParaRPr lang="en-US" sz="2300" kern="1200"/>
        </a:p>
      </dsp:txBody>
      <dsp:txXfrm>
        <a:off x="0" y="0"/>
        <a:ext cx="6089650" cy="1393031"/>
      </dsp:txXfrm>
    </dsp:sp>
    <dsp:sp modelId="{EB0D39AF-A9E5-46B4-951F-B83A8FB4A226}">
      <dsp:nvSpPr>
        <dsp:cNvPr id="0" name=""/>
        <dsp:cNvSpPr/>
      </dsp:nvSpPr>
      <dsp:spPr>
        <a:xfrm>
          <a:off x="0" y="1393031"/>
          <a:ext cx="6089650" cy="0"/>
        </a:xfrm>
        <a:prstGeom prst="line">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sp>
    <dsp:sp modelId="{25F70071-2A0C-414B-AE51-37583F47F7CB}">
      <dsp:nvSpPr>
        <dsp:cNvPr id="0" name=""/>
        <dsp:cNvSpPr/>
      </dsp:nvSpPr>
      <dsp:spPr>
        <a:xfrm>
          <a:off x="0" y="1393031"/>
          <a:ext cx="6089650" cy="1393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l-GR" sz="2300" kern="1200"/>
            <a:t>1η Ιανουαρίου 1973: Προσχωρούν στην Ε.Ο.Κ. η Δανία, το Ηνωμένο Βασίλειο (Αγγλία) και η Ιρλανδία.</a:t>
          </a:r>
          <a:endParaRPr lang="en-US" sz="2300" kern="1200"/>
        </a:p>
      </dsp:txBody>
      <dsp:txXfrm>
        <a:off x="0" y="1393031"/>
        <a:ext cx="6089650" cy="1393031"/>
      </dsp:txXfrm>
    </dsp:sp>
    <dsp:sp modelId="{FCD1FFCF-35D3-4941-9DC2-8FBBA1C5A501}">
      <dsp:nvSpPr>
        <dsp:cNvPr id="0" name=""/>
        <dsp:cNvSpPr/>
      </dsp:nvSpPr>
      <dsp:spPr>
        <a:xfrm>
          <a:off x="0" y="2786062"/>
          <a:ext cx="6089650" cy="0"/>
        </a:xfrm>
        <a:prstGeom prst="line">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sp>
    <dsp:sp modelId="{86B32BEB-900A-408E-9593-E84246482208}">
      <dsp:nvSpPr>
        <dsp:cNvPr id="0" name=""/>
        <dsp:cNvSpPr/>
      </dsp:nvSpPr>
      <dsp:spPr>
        <a:xfrm>
          <a:off x="0" y="2786062"/>
          <a:ext cx="6089650" cy="1393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l-GR" sz="2300" kern="1200"/>
            <a:t>1η Ιανουαρίου 1981: Η Ελλάδα εντάσσεται στην Ε.Ο.Κ..</a:t>
          </a:r>
          <a:endParaRPr lang="en-US" sz="2300" kern="1200"/>
        </a:p>
      </dsp:txBody>
      <dsp:txXfrm>
        <a:off x="0" y="2786062"/>
        <a:ext cx="6089650" cy="1393031"/>
      </dsp:txXfrm>
    </dsp:sp>
    <dsp:sp modelId="{06883ADF-2060-47C3-A027-2220D3482441}">
      <dsp:nvSpPr>
        <dsp:cNvPr id="0" name=""/>
        <dsp:cNvSpPr/>
      </dsp:nvSpPr>
      <dsp:spPr>
        <a:xfrm>
          <a:off x="0" y="4179093"/>
          <a:ext cx="6089650" cy="0"/>
        </a:xfrm>
        <a:prstGeom prst="line">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sp>
    <dsp:sp modelId="{0DFF64D5-700D-4019-BE77-421131CD1864}">
      <dsp:nvSpPr>
        <dsp:cNvPr id="0" name=""/>
        <dsp:cNvSpPr/>
      </dsp:nvSpPr>
      <dsp:spPr>
        <a:xfrm>
          <a:off x="0" y="4179093"/>
          <a:ext cx="6089650" cy="1393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l-GR" sz="2300" kern="1200"/>
            <a:t>1η Ιανουαρίου 1986: Η Ισπανία και η Πορτογαλία γίνονται κράτη-μέλη της Ε.Ο.Κ..</a:t>
          </a:r>
          <a:endParaRPr lang="en-US" sz="2300" kern="1200"/>
        </a:p>
      </dsp:txBody>
      <dsp:txXfrm>
        <a:off x="0" y="4179093"/>
        <a:ext cx="6089650" cy="1393031"/>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76C5AA-809C-455F-9CA3-D215408F9D09}" type="datetimeFigureOut">
              <a:rPr lang="el-GR" smtClean="0"/>
              <a:t>30/6/2018</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A34FD3-5743-49C8-9252-646F5E1AD28E}" type="slidenum">
              <a:rPr lang="el-GR" smtClean="0"/>
              <a:t>‹#›</a:t>
            </a:fld>
            <a:endParaRPr lang="el-GR"/>
          </a:p>
        </p:txBody>
      </p:sp>
    </p:spTree>
    <p:extLst>
      <p:ext uri="{BB962C8B-B14F-4D97-AF65-F5344CB8AC3E}">
        <p14:creationId xmlns:p14="http://schemas.microsoft.com/office/powerpoint/2010/main" val="347333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59FF5C-E889-47F8-8ABC-070FE70F4E9F}"/>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37DB8343-A128-4ECB-99CF-EB9A32426F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26041D90-F86F-417F-85AC-40FCCD2CFA51}"/>
              </a:ext>
            </a:extLst>
          </p:cNvPr>
          <p:cNvSpPr>
            <a:spLocks noGrp="1"/>
          </p:cNvSpPr>
          <p:nvPr>
            <p:ph type="dt" sz="half" idx="10"/>
          </p:nvPr>
        </p:nvSpPr>
        <p:spPr/>
        <p:txBody>
          <a:bodyPr/>
          <a:lstStyle/>
          <a:p>
            <a:fld id="{45C224D5-CE5F-4720-9BD2-5B15D089D567}" type="datetimeFigureOut">
              <a:rPr lang="el-GR" smtClean="0"/>
              <a:t>30/6/2018</a:t>
            </a:fld>
            <a:endParaRPr lang="el-GR"/>
          </a:p>
        </p:txBody>
      </p:sp>
      <p:sp>
        <p:nvSpPr>
          <p:cNvPr id="5" name="Θέση υποσέλιδου 4">
            <a:extLst>
              <a:ext uri="{FF2B5EF4-FFF2-40B4-BE49-F238E27FC236}">
                <a16:creationId xmlns:a16="http://schemas.microsoft.com/office/drawing/2014/main" id="{F07B6379-FF3C-4F17-AB62-A2742760B73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CBB0543-A2E5-4FA0-AC26-FE2EE63ED278}"/>
              </a:ext>
            </a:extLst>
          </p:cNvPr>
          <p:cNvSpPr>
            <a:spLocks noGrp="1"/>
          </p:cNvSpPr>
          <p:nvPr>
            <p:ph type="sldNum" sz="quarter" idx="12"/>
          </p:nvPr>
        </p:nvSpPr>
        <p:spPr/>
        <p:txBody>
          <a:bodyPr/>
          <a:lstStyle/>
          <a:p>
            <a:fld id="{86F9D226-0EA9-4026-9AE9-B8C7921C89F8}" type="slidenum">
              <a:rPr lang="el-GR" smtClean="0"/>
              <a:t>‹#›</a:t>
            </a:fld>
            <a:endParaRPr lang="el-GR"/>
          </a:p>
        </p:txBody>
      </p:sp>
    </p:spTree>
    <p:extLst>
      <p:ext uri="{BB962C8B-B14F-4D97-AF65-F5344CB8AC3E}">
        <p14:creationId xmlns:p14="http://schemas.microsoft.com/office/powerpoint/2010/main" val="2987517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E725B8-D1A0-4F71-9A7B-58D02ED904F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57B65505-641E-444D-8372-6368FE173085}"/>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0CF41075-88DB-4FF5-BEE7-84FC68F5A93D}"/>
              </a:ext>
            </a:extLst>
          </p:cNvPr>
          <p:cNvSpPr>
            <a:spLocks noGrp="1"/>
          </p:cNvSpPr>
          <p:nvPr>
            <p:ph type="dt" sz="half" idx="10"/>
          </p:nvPr>
        </p:nvSpPr>
        <p:spPr/>
        <p:txBody>
          <a:bodyPr/>
          <a:lstStyle/>
          <a:p>
            <a:fld id="{45C224D5-CE5F-4720-9BD2-5B15D089D567}" type="datetimeFigureOut">
              <a:rPr lang="el-GR" smtClean="0"/>
              <a:t>30/6/2018</a:t>
            </a:fld>
            <a:endParaRPr lang="el-GR"/>
          </a:p>
        </p:txBody>
      </p:sp>
      <p:sp>
        <p:nvSpPr>
          <p:cNvPr id="5" name="Θέση υποσέλιδου 4">
            <a:extLst>
              <a:ext uri="{FF2B5EF4-FFF2-40B4-BE49-F238E27FC236}">
                <a16:creationId xmlns:a16="http://schemas.microsoft.com/office/drawing/2014/main" id="{7C6B44E6-B50D-4347-A2C8-CD99BA2142B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FB00242-9362-4030-A8F9-96858934E1B7}"/>
              </a:ext>
            </a:extLst>
          </p:cNvPr>
          <p:cNvSpPr>
            <a:spLocks noGrp="1"/>
          </p:cNvSpPr>
          <p:nvPr>
            <p:ph type="sldNum" sz="quarter" idx="12"/>
          </p:nvPr>
        </p:nvSpPr>
        <p:spPr/>
        <p:txBody>
          <a:bodyPr/>
          <a:lstStyle/>
          <a:p>
            <a:fld id="{86F9D226-0EA9-4026-9AE9-B8C7921C89F8}" type="slidenum">
              <a:rPr lang="el-GR" smtClean="0"/>
              <a:t>‹#›</a:t>
            </a:fld>
            <a:endParaRPr lang="el-GR"/>
          </a:p>
        </p:txBody>
      </p:sp>
    </p:spTree>
    <p:extLst>
      <p:ext uri="{BB962C8B-B14F-4D97-AF65-F5344CB8AC3E}">
        <p14:creationId xmlns:p14="http://schemas.microsoft.com/office/powerpoint/2010/main" val="3105620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66B1F3B8-5AB7-4731-8B36-5B472F831F53}"/>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D20A086-9E6F-4552-A4BC-45916FF8AB14}"/>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E3CF41B6-47A4-42FA-A5BA-F3D47D3E7103}"/>
              </a:ext>
            </a:extLst>
          </p:cNvPr>
          <p:cNvSpPr>
            <a:spLocks noGrp="1"/>
          </p:cNvSpPr>
          <p:nvPr>
            <p:ph type="dt" sz="half" idx="10"/>
          </p:nvPr>
        </p:nvSpPr>
        <p:spPr/>
        <p:txBody>
          <a:bodyPr/>
          <a:lstStyle/>
          <a:p>
            <a:fld id="{45C224D5-CE5F-4720-9BD2-5B15D089D567}" type="datetimeFigureOut">
              <a:rPr lang="el-GR" smtClean="0"/>
              <a:t>30/6/2018</a:t>
            </a:fld>
            <a:endParaRPr lang="el-GR"/>
          </a:p>
        </p:txBody>
      </p:sp>
      <p:sp>
        <p:nvSpPr>
          <p:cNvPr id="5" name="Θέση υποσέλιδου 4">
            <a:extLst>
              <a:ext uri="{FF2B5EF4-FFF2-40B4-BE49-F238E27FC236}">
                <a16:creationId xmlns:a16="http://schemas.microsoft.com/office/drawing/2014/main" id="{82AE575D-3EBE-421A-8A0E-3CF579213FA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4829062-CA73-419F-A3D0-6A425E62D741}"/>
              </a:ext>
            </a:extLst>
          </p:cNvPr>
          <p:cNvSpPr>
            <a:spLocks noGrp="1"/>
          </p:cNvSpPr>
          <p:nvPr>
            <p:ph type="sldNum" sz="quarter" idx="12"/>
          </p:nvPr>
        </p:nvSpPr>
        <p:spPr/>
        <p:txBody>
          <a:bodyPr/>
          <a:lstStyle/>
          <a:p>
            <a:fld id="{86F9D226-0EA9-4026-9AE9-B8C7921C89F8}" type="slidenum">
              <a:rPr lang="el-GR" smtClean="0"/>
              <a:t>‹#›</a:t>
            </a:fld>
            <a:endParaRPr lang="el-GR"/>
          </a:p>
        </p:txBody>
      </p:sp>
    </p:spTree>
    <p:extLst>
      <p:ext uri="{BB962C8B-B14F-4D97-AF65-F5344CB8AC3E}">
        <p14:creationId xmlns:p14="http://schemas.microsoft.com/office/powerpoint/2010/main" val="2508552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1F5BE9-912D-4BED-816D-D33CBC7BAC7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16EA913-78E6-4004-B9FD-482F745B1B4F}"/>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C2FB90F4-6ABD-4018-911E-83D1786A0A3E}"/>
              </a:ext>
            </a:extLst>
          </p:cNvPr>
          <p:cNvSpPr>
            <a:spLocks noGrp="1"/>
          </p:cNvSpPr>
          <p:nvPr>
            <p:ph type="dt" sz="half" idx="10"/>
          </p:nvPr>
        </p:nvSpPr>
        <p:spPr/>
        <p:txBody>
          <a:bodyPr/>
          <a:lstStyle/>
          <a:p>
            <a:fld id="{45C224D5-CE5F-4720-9BD2-5B15D089D567}" type="datetimeFigureOut">
              <a:rPr lang="el-GR" smtClean="0"/>
              <a:t>30/6/2018</a:t>
            </a:fld>
            <a:endParaRPr lang="el-GR"/>
          </a:p>
        </p:txBody>
      </p:sp>
      <p:sp>
        <p:nvSpPr>
          <p:cNvPr id="5" name="Θέση υποσέλιδου 4">
            <a:extLst>
              <a:ext uri="{FF2B5EF4-FFF2-40B4-BE49-F238E27FC236}">
                <a16:creationId xmlns:a16="http://schemas.microsoft.com/office/drawing/2014/main" id="{161C89B3-7DC1-4F28-A178-D84AE0BD957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BCEC1A2-A326-46B8-9023-AF38A7BD982A}"/>
              </a:ext>
            </a:extLst>
          </p:cNvPr>
          <p:cNvSpPr>
            <a:spLocks noGrp="1"/>
          </p:cNvSpPr>
          <p:nvPr>
            <p:ph type="sldNum" sz="quarter" idx="12"/>
          </p:nvPr>
        </p:nvSpPr>
        <p:spPr/>
        <p:txBody>
          <a:bodyPr/>
          <a:lstStyle/>
          <a:p>
            <a:fld id="{86F9D226-0EA9-4026-9AE9-B8C7921C89F8}" type="slidenum">
              <a:rPr lang="el-GR" smtClean="0"/>
              <a:t>‹#›</a:t>
            </a:fld>
            <a:endParaRPr lang="el-GR"/>
          </a:p>
        </p:txBody>
      </p:sp>
    </p:spTree>
    <p:extLst>
      <p:ext uri="{BB962C8B-B14F-4D97-AF65-F5344CB8AC3E}">
        <p14:creationId xmlns:p14="http://schemas.microsoft.com/office/powerpoint/2010/main" val="2721510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24FBF4-54B0-483D-8247-A9274DF1AE67}"/>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78CBC48-8DF0-49D8-8AF2-AA8F95BD00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a16="http://schemas.microsoft.com/office/drawing/2014/main" id="{0660837B-AF8A-4CD7-B456-27E8C4765485}"/>
              </a:ext>
            </a:extLst>
          </p:cNvPr>
          <p:cNvSpPr>
            <a:spLocks noGrp="1"/>
          </p:cNvSpPr>
          <p:nvPr>
            <p:ph type="dt" sz="half" idx="10"/>
          </p:nvPr>
        </p:nvSpPr>
        <p:spPr/>
        <p:txBody>
          <a:bodyPr/>
          <a:lstStyle/>
          <a:p>
            <a:fld id="{45C224D5-CE5F-4720-9BD2-5B15D089D567}" type="datetimeFigureOut">
              <a:rPr lang="el-GR" smtClean="0"/>
              <a:t>30/6/2018</a:t>
            </a:fld>
            <a:endParaRPr lang="el-GR"/>
          </a:p>
        </p:txBody>
      </p:sp>
      <p:sp>
        <p:nvSpPr>
          <p:cNvPr id="5" name="Θέση υποσέλιδου 4">
            <a:extLst>
              <a:ext uri="{FF2B5EF4-FFF2-40B4-BE49-F238E27FC236}">
                <a16:creationId xmlns:a16="http://schemas.microsoft.com/office/drawing/2014/main" id="{FDF91999-63E7-4E41-80FC-5AAC35A0FD7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F66FB47-CB29-457C-9424-EB70C29133CF}"/>
              </a:ext>
            </a:extLst>
          </p:cNvPr>
          <p:cNvSpPr>
            <a:spLocks noGrp="1"/>
          </p:cNvSpPr>
          <p:nvPr>
            <p:ph type="sldNum" sz="quarter" idx="12"/>
          </p:nvPr>
        </p:nvSpPr>
        <p:spPr/>
        <p:txBody>
          <a:bodyPr/>
          <a:lstStyle/>
          <a:p>
            <a:fld id="{86F9D226-0EA9-4026-9AE9-B8C7921C89F8}" type="slidenum">
              <a:rPr lang="el-GR" smtClean="0"/>
              <a:t>‹#›</a:t>
            </a:fld>
            <a:endParaRPr lang="el-GR"/>
          </a:p>
        </p:txBody>
      </p:sp>
    </p:spTree>
    <p:extLst>
      <p:ext uri="{BB962C8B-B14F-4D97-AF65-F5344CB8AC3E}">
        <p14:creationId xmlns:p14="http://schemas.microsoft.com/office/powerpoint/2010/main" val="3796657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7689C9-E55C-44C2-80A9-485C04E7471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2FDDF68-25AE-4F27-84A1-4640CD4B0A59}"/>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a16="http://schemas.microsoft.com/office/drawing/2014/main" id="{44C675CB-E82B-4C0B-8D2A-F7AEEBA67D33}"/>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a16="http://schemas.microsoft.com/office/drawing/2014/main" id="{31BD014F-6F39-4932-B952-C0CBF90D0B14}"/>
              </a:ext>
            </a:extLst>
          </p:cNvPr>
          <p:cNvSpPr>
            <a:spLocks noGrp="1"/>
          </p:cNvSpPr>
          <p:nvPr>
            <p:ph type="dt" sz="half" idx="10"/>
          </p:nvPr>
        </p:nvSpPr>
        <p:spPr/>
        <p:txBody>
          <a:bodyPr/>
          <a:lstStyle/>
          <a:p>
            <a:fld id="{45C224D5-CE5F-4720-9BD2-5B15D089D567}" type="datetimeFigureOut">
              <a:rPr lang="el-GR" smtClean="0"/>
              <a:t>30/6/2018</a:t>
            </a:fld>
            <a:endParaRPr lang="el-GR"/>
          </a:p>
        </p:txBody>
      </p:sp>
      <p:sp>
        <p:nvSpPr>
          <p:cNvPr id="6" name="Θέση υποσέλιδου 5">
            <a:extLst>
              <a:ext uri="{FF2B5EF4-FFF2-40B4-BE49-F238E27FC236}">
                <a16:creationId xmlns:a16="http://schemas.microsoft.com/office/drawing/2014/main" id="{E5D8CC07-8B5F-4224-9CCB-D2059F6017A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68CC3F8-E7AC-4A7F-93AC-7714E833C6A4}"/>
              </a:ext>
            </a:extLst>
          </p:cNvPr>
          <p:cNvSpPr>
            <a:spLocks noGrp="1"/>
          </p:cNvSpPr>
          <p:nvPr>
            <p:ph type="sldNum" sz="quarter" idx="12"/>
          </p:nvPr>
        </p:nvSpPr>
        <p:spPr/>
        <p:txBody>
          <a:bodyPr/>
          <a:lstStyle/>
          <a:p>
            <a:fld id="{86F9D226-0EA9-4026-9AE9-B8C7921C89F8}" type="slidenum">
              <a:rPr lang="el-GR" smtClean="0"/>
              <a:t>‹#›</a:t>
            </a:fld>
            <a:endParaRPr lang="el-GR"/>
          </a:p>
        </p:txBody>
      </p:sp>
    </p:spTree>
    <p:extLst>
      <p:ext uri="{BB962C8B-B14F-4D97-AF65-F5344CB8AC3E}">
        <p14:creationId xmlns:p14="http://schemas.microsoft.com/office/powerpoint/2010/main" val="335488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18BA56-0EF2-4A51-96E4-1705EC9C4A42}"/>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07FA371-90D9-4D80-9803-5449806E7C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7ED0696A-63B1-4B45-AF03-DF593D428210}"/>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a16="http://schemas.microsoft.com/office/drawing/2014/main" id="{54AB676C-2CF3-4C03-8A8F-5D7ECEDF31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a16="http://schemas.microsoft.com/office/drawing/2014/main" id="{163A3197-BBD7-432E-97C8-EA1996178084}"/>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a16="http://schemas.microsoft.com/office/drawing/2014/main" id="{9A84E6EE-8E16-4EED-A938-8B9D9B3773B2}"/>
              </a:ext>
            </a:extLst>
          </p:cNvPr>
          <p:cNvSpPr>
            <a:spLocks noGrp="1"/>
          </p:cNvSpPr>
          <p:nvPr>
            <p:ph type="dt" sz="half" idx="10"/>
          </p:nvPr>
        </p:nvSpPr>
        <p:spPr/>
        <p:txBody>
          <a:bodyPr/>
          <a:lstStyle/>
          <a:p>
            <a:fld id="{45C224D5-CE5F-4720-9BD2-5B15D089D567}" type="datetimeFigureOut">
              <a:rPr lang="el-GR" smtClean="0"/>
              <a:t>30/6/2018</a:t>
            </a:fld>
            <a:endParaRPr lang="el-GR"/>
          </a:p>
        </p:txBody>
      </p:sp>
      <p:sp>
        <p:nvSpPr>
          <p:cNvPr id="8" name="Θέση υποσέλιδου 7">
            <a:extLst>
              <a:ext uri="{FF2B5EF4-FFF2-40B4-BE49-F238E27FC236}">
                <a16:creationId xmlns:a16="http://schemas.microsoft.com/office/drawing/2014/main" id="{8F13990D-4D1C-457A-BE0B-8E4F3A4E72DC}"/>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9ED00E04-9317-41F2-AF1A-B1CA0DC71DC4}"/>
              </a:ext>
            </a:extLst>
          </p:cNvPr>
          <p:cNvSpPr>
            <a:spLocks noGrp="1"/>
          </p:cNvSpPr>
          <p:nvPr>
            <p:ph type="sldNum" sz="quarter" idx="12"/>
          </p:nvPr>
        </p:nvSpPr>
        <p:spPr/>
        <p:txBody>
          <a:bodyPr/>
          <a:lstStyle/>
          <a:p>
            <a:fld id="{86F9D226-0EA9-4026-9AE9-B8C7921C89F8}" type="slidenum">
              <a:rPr lang="el-GR" smtClean="0"/>
              <a:t>‹#›</a:t>
            </a:fld>
            <a:endParaRPr lang="el-GR"/>
          </a:p>
        </p:txBody>
      </p:sp>
    </p:spTree>
    <p:extLst>
      <p:ext uri="{BB962C8B-B14F-4D97-AF65-F5344CB8AC3E}">
        <p14:creationId xmlns:p14="http://schemas.microsoft.com/office/powerpoint/2010/main" val="3660040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57EEFD-CA53-4ACD-8B7A-55D3467EB11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1A2C2B3B-5457-4E70-B45F-4BC1F204043E}"/>
              </a:ext>
            </a:extLst>
          </p:cNvPr>
          <p:cNvSpPr>
            <a:spLocks noGrp="1"/>
          </p:cNvSpPr>
          <p:nvPr>
            <p:ph type="dt" sz="half" idx="10"/>
          </p:nvPr>
        </p:nvSpPr>
        <p:spPr/>
        <p:txBody>
          <a:bodyPr/>
          <a:lstStyle/>
          <a:p>
            <a:fld id="{45C224D5-CE5F-4720-9BD2-5B15D089D567}" type="datetimeFigureOut">
              <a:rPr lang="el-GR" smtClean="0"/>
              <a:t>30/6/2018</a:t>
            </a:fld>
            <a:endParaRPr lang="el-GR"/>
          </a:p>
        </p:txBody>
      </p:sp>
      <p:sp>
        <p:nvSpPr>
          <p:cNvPr id="4" name="Θέση υποσέλιδου 3">
            <a:extLst>
              <a:ext uri="{FF2B5EF4-FFF2-40B4-BE49-F238E27FC236}">
                <a16:creationId xmlns:a16="http://schemas.microsoft.com/office/drawing/2014/main" id="{A539E3CE-D3A4-4FEE-B938-9C38686EAB94}"/>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4CAE3EC5-5067-415A-8D6F-FC39F8E2E00B}"/>
              </a:ext>
            </a:extLst>
          </p:cNvPr>
          <p:cNvSpPr>
            <a:spLocks noGrp="1"/>
          </p:cNvSpPr>
          <p:nvPr>
            <p:ph type="sldNum" sz="quarter" idx="12"/>
          </p:nvPr>
        </p:nvSpPr>
        <p:spPr/>
        <p:txBody>
          <a:bodyPr/>
          <a:lstStyle/>
          <a:p>
            <a:fld id="{86F9D226-0EA9-4026-9AE9-B8C7921C89F8}" type="slidenum">
              <a:rPr lang="el-GR" smtClean="0"/>
              <a:t>‹#›</a:t>
            </a:fld>
            <a:endParaRPr lang="el-GR"/>
          </a:p>
        </p:txBody>
      </p:sp>
    </p:spTree>
    <p:extLst>
      <p:ext uri="{BB962C8B-B14F-4D97-AF65-F5344CB8AC3E}">
        <p14:creationId xmlns:p14="http://schemas.microsoft.com/office/powerpoint/2010/main" val="1155048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985ADC02-0873-4873-BBEB-2EE7FC93CC9D}"/>
              </a:ext>
            </a:extLst>
          </p:cNvPr>
          <p:cNvSpPr>
            <a:spLocks noGrp="1"/>
          </p:cNvSpPr>
          <p:nvPr>
            <p:ph type="dt" sz="half" idx="10"/>
          </p:nvPr>
        </p:nvSpPr>
        <p:spPr/>
        <p:txBody>
          <a:bodyPr/>
          <a:lstStyle/>
          <a:p>
            <a:fld id="{45C224D5-CE5F-4720-9BD2-5B15D089D567}" type="datetimeFigureOut">
              <a:rPr lang="el-GR" smtClean="0"/>
              <a:t>30/6/2018</a:t>
            </a:fld>
            <a:endParaRPr lang="el-GR"/>
          </a:p>
        </p:txBody>
      </p:sp>
      <p:sp>
        <p:nvSpPr>
          <p:cNvPr id="3" name="Θέση υποσέλιδου 2">
            <a:extLst>
              <a:ext uri="{FF2B5EF4-FFF2-40B4-BE49-F238E27FC236}">
                <a16:creationId xmlns:a16="http://schemas.microsoft.com/office/drawing/2014/main" id="{7CC9B465-A09D-4169-9488-25CFC4DECB9C}"/>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35F59DEF-C388-42CB-AC5B-74C6725DEBD8}"/>
              </a:ext>
            </a:extLst>
          </p:cNvPr>
          <p:cNvSpPr>
            <a:spLocks noGrp="1"/>
          </p:cNvSpPr>
          <p:nvPr>
            <p:ph type="sldNum" sz="quarter" idx="12"/>
          </p:nvPr>
        </p:nvSpPr>
        <p:spPr/>
        <p:txBody>
          <a:bodyPr/>
          <a:lstStyle/>
          <a:p>
            <a:fld id="{86F9D226-0EA9-4026-9AE9-B8C7921C89F8}" type="slidenum">
              <a:rPr lang="el-GR" smtClean="0"/>
              <a:t>‹#›</a:t>
            </a:fld>
            <a:endParaRPr lang="el-GR"/>
          </a:p>
        </p:txBody>
      </p:sp>
    </p:spTree>
    <p:extLst>
      <p:ext uri="{BB962C8B-B14F-4D97-AF65-F5344CB8AC3E}">
        <p14:creationId xmlns:p14="http://schemas.microsoft.com/office/powerpoint/2010/main" val="2157736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5C1F4F-8543-410D-8A8B-AC1593D68C0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6EDA391-CC1E-43D5-9B8F-57099476A8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a16="http://schemas.microsoft.com/office/drawing/2014/main" id="{1B582453-D998-4039-9823-C8F279B6F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97B51BBA-92F2-4767-A0D9-C2FE4D7194A6}"/>
              </a:ext>
            </a:extLst>
          </p:cNvPr>
          <p:cNvSpPr>
            <a:spLocks noGrp="1"/>
          </p:cNvSpPr>
          <p:nvPr>
            <p:ph type="dt" sz="half" idx="10"/>
          </p:nvPr>
        </p:nvSpPr>
        <p:spPr/>
        <p:txBody>
          <a:bodyPr/>
          <a:lstStyle/>
          <a:p>
            <a:fld id="{45C224D5-CE5F-4720-9BD2-5B15D089D567}" type="datetimeFigureOut">
              <a:rPr lang="el-GR" smtClean="0"/>
              <a:t>30/6/2018</a:t>
            </a:fld>
            <a:endParaRPr lang="el-GR"/>
          </a:p>
        </p:txBody>
      </p:sp>
      <p:sp>
        <p:nvSpPr>
          <p:cNvPr id="6" name="Θέση υποσέλιδου 5">
            <a:extLst>
              <a:ext uri="{FF2B5EF4-FFF2-40B4-BE49-F238E27FC236}">
                <a16:creationId xmlns:a16="http://schemas.microsoft.com/office/drawing/2014/main" id="{8ED172D3-612D-4E12-B56D-7AA3BCD9E99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5FDD537-6F9E-4181-943D-4272162D13A4}"/>
              </a:ext>
            </a:extLst>
          </p:cNvPr>
          <p:cNvSpPr>
            <a:spLocks noGrp="1"/>
          </p:cNvSpPr>
          <p:nvPr>
            <p:ph type="sldNum" sz="quarter" idx="12"/>
          </p:nvPr>
        </p:nvSpPr>
        <p:spPr/>
        <p:txBody>
          <a:bodyPr/>
          <a:lstStyle/>
          <a:p>
            <a:fld id="{86F9D226-0EA9-4026-9AE9-B8C7921C89F8}" type="slidenum">
              <a:rPr lang="el-GR" smtClean="0"/>
              <a:t>‹#›</a:t>
            </a:fld>
            <a:endParaRPr lang="el-GR"/>
          </a:p>
        </p:txBody>
      </p:sp>
    </p:spTree>
    <p:extLst>
      <p:ext uri="{BB962C8B-B14F-4D97-AF65-F5344CB8AC3E}">
        <p14:creationId xmlns:p14="http://schemas.microsoft.com/office/powerpoint/2010/main" val="141253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98235E-1C33-4467-BD4D-C8E64175DB9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8E86A6A6-5427-4D5E-BC33-467922B7B6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7786952D-32DA-462B-A34E-FF09B71D35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883F7B1D-0B80-4759-86D5-C77A29ACEC70}"/>
              </a:ext>
            </a:extLst>
          </p:cNvPr>
          <p:cNvSpPr>
            <a:spLocks noGrp="1"/>
          </p:cNvSpPr>
          <p:nvPr>
            <p:ph type="dt" sz="half" idx="10"/>
          </p:nvPr>
        </p:nvSpPr>
        <p:spPr/>
        <p:txBody>
          <a:bodyPr/>
          <a:lstStyle/>
          <a:p>
            <a:fld id="{45C224D5-CE5F-4720-9BD2-5B15D089D567}" type="datetimeFigureOut">
              <a:rPr lang="el-GR" smtClean="0"/>
              <a:t>30/6/2018</a:t>
            </a:fld>
            <a:endParaRPr lang="el-GR"/>
          </a:p>
        </p:txBody>
      </p:sp>
      <p:sp>
        <p:nvSpPr>
          <p:cNvPr id="6" name="Θέση υποσέλιδου 5">
            <a:extLst>
              <a:ext uri="{FF2B5EF4-FFF2-40B4-BE49-F238E27FC236}">
                <a16:creationId xmlns:a16="http://schemas.microsoft.com/office/drawing/2014/main" id="{3F4326A4-95AF-4E6A-9CC8-F6E095E36A9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52CBA96-9D09-42D7-A9B1-4EC9664BC9B9}"/>
              </a:ext>
            </a:extLst>
          </p:cNvPr>
          <p:cNvSpPr>
            <a:spLocks noGrp="1"/>
          </p:cNvSpPr>
          <p:nvPr>
            <p:ph type="sldNum" sz="quarter" idx="12"/>
          </p:nvPr>
        </p:nvSpPr>
        <p:spPr/>
        <p:txBody>
          <a:bodyPr/>
          <a:lstStyle/>
          <a:p>
            <a:fld id="{86F9D226-0EA9-4026-9AE9-B8C7921C89F8}" type="slidenum">
              <a:rPr lang="el-GR" smtClean="0"/>
              <a:t>‹#›</a:t>
            </a:fld>
            <a:endParaRPr lang="el-GR"/>
          </a:p>
        </p:txBody>
      </p:sp>
    </p:spTree>
    <p:extLst>
      <p:ext uri="{BB962C8B-B14F-4D97-AF65-F5344CB8AC3E}">
        <p14:creationId xmlns:p14="http://schemas.microsoft.com/office/powerpoint/2010/main" val="112179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FBDDF5E8-7D50-4D77-8C09-1B61F11425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E6E8471-3937-4B1B-BC4B-658485AED2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C74558C2-0334-4E69-A0D3-1D24D5BEE3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C224D5-CE5F-4720-9BD2-5B15D089D567}" type="datetimeFigureOut">
              <a:rPr lang="el-GR" smtClean="0"/>
              <a:t>30/6/2018</a:t>
            </a:fld>
            <a:endParaRPr lang="el-GR"/>
          </a:p>
        </p:txBody>
      </p:sp>
      <p:sp>
        <p:nvSpPr>
          <p:cNvPr id="5" name="Θέση υποσέλιδου 4">
            <a:extLst>
              <a:ext uri="{FF2B5EF4-FFF2-40B4-BE49-F238E27FC236}">
                <a16:creationId xmlns:a16="http://schemas.microsoft.com/office/drawing/2014/main" id="{4D976478-3890-425F-85B0-9AEE1B4F6A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9848A63B-358B-4015-9C70-138376EC72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F9D226-0EA9-4026-9AE9-B8C7921C89F8}" type="slidenum">
              <a:rPr lang="el-GR" smtClean="0"/>
              <a:t>‹#›</a:t>
            </a:fld>
            <a:endParaRPr lang="el-GR"/>
          </a:p>
        </p:txBody>
      </p:sp>
    </p:spTree>
    <p:extLst>
      <p:ext uri="{BB962C8B-B14F-4D97-AF65-F5344CB8AC3E}">
        <p14:creationId xmlns:p14="http://schemas.microsoft.com/office/powerpoint/2010/main" val="956697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el.wikipedia.org/wiki/%CE%95%CF%85%CF%81%CF%8E" TargetMode="Externa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hyperlink" Target="https://europa.eu/european-union/about-eu/symbols_el" TargetMode="External"/><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hyperlink" Target="http://amaleo.gr/mathe-tis-chores-tis-evropaikis-enosis/" TargetMode="Externa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file:///C:\Users\User\Downloads\DOC_1.el.pdf" TargetMode="External"/><Relationship Id="rId2" Type="http://schemas.openxmlformats.org/officeDocument/2006/relationships/hyperlink" Target="https://europa.eu/european-union/index_e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el.wikipedia.org/wiki/%CE%99%CF%81%CE%BB%CE%B1%CE%BD%CE%B4%CE%AF%CE%B1" TargetMode="External"/><Relationship Id="rId13" Type="http://schemas.openxmlformats.org/officeDocument/2006/relationships/hyperlink" Target="https://el.wikipedia.org/wiki/%CE%9B%CE%B9%CE%B8%CE%BF%CF%85%CE%B1%CE%BD%CE%AF%CE%B1" TargetMode="External"/><Relationship Id="rId18" Type="http://schemas.openxmlformats.org/officeDocument/2006/relationships/hyperlink" Target="https://el.wikipedia.org/wiki/%CE%A3%CE%BB%CE%BF%CE%B2%CE%B1%CE%BA%CE%AF%CE%B1" TargetMode="External"/><Relationship Id="rId26" Type="http://schemas.openxmlformats.org/officeDocument/2006/relationships/hyperlink" Target="https://el.wikipedia.org/wiki/%CE%A0%CE%B1%CF%81%CE%AF%CF%83%CE%B9" TargetMode="External"/><Relationship Id="rId3" Type="http://schemas.openxmlformats.org/officeDocument/2006/relationships/hyperlink" Target="https://el.wikipedia.org/wiki/%CE%92%CE%AD%CE%BB%CE%B3%CE%B9%CE%BF" TargetMode="External"/><Relationship Id="rId21" Type="http://schemas.openxmlformats.org/officeDocument/2006/relationships/hyperlink" Target="https://el.wikipedia.org/wiki/%CE%9C%CE%BF%CE%BD%CE%B1%CE%BA%CF%8C" TargetMode="External"/><Relationship Id="rId7" Type="http://schemas.openxmlformats.org/officeDocument/2006/relationships/hyperlink" Target="https://el.wikipedia.org/wiki/%CE%95%CF%83%CE%B8%CE%BF%CE%BD%CE%AF%CE%B1" TargetMode="External"/><Relationship Id="rId12" Type="http://schemas.openxmlformats.org/officeDocument/2006/relationships/hyperlink" Target="https://el.wikipedia.org/wiki/%CE%9B%CE%B5%CF%84%CE%BF%CE%BD%CE%AF%CE%B1" TargetMode="External"/><Relationship Id="rId17" Type="http://schemas.openxmlformats.org/officeDocument/2006/relationships/hyperlink" Target="https://el.wikipedia.org/wiki/%CE%A0%CE%BF%CF%81%CF%84%CE%BF%CE%B3%CE%B1%CE%BB%CE%AF%CE%B1" TargetMode="External"/><Relationship Id="rId25" Type="http://schemas.openxmlformats.org/officeDocument/2006/relationships/hyperlink" Target="https://el.wikipedia.org/wiki/%CE%95%CF%85%CF%81%CF%89%CF%80%CE%B1%CF%8A%CE%BA%CE%AE_%CE%88%CE%BD%CF%89%CF%83%CE%B7" TargetMode="External"/><Relationship Id="rId2" Type="http://schemas.openxmlformats.org/officeDocument/2006/relationships/hyperlink" Target="https://el.wikipedia.org/wiki/%CE%91%CF%85%CF%83%CF%84%CF%81%CE%AF%CE%B1" TargetMode="External"/><Relationship Id="rId16" Type="http://schemas.openxmlformats.org/officeDocument/2006/relationships/hyperlink" Target="https://el.wikipedia.org/wiki/%CE%9F%CE%BB%CE%BB%CE%B1%CE%BD%CE%B4%CE%AF%CE%B1" TargetMode="External"/><Relationship Id="rId20" Type="http://schemas.openxmlformats.org/officeDocument/2006/relationships/hyperlink" Target="https://el.wikipedia.org/wiki/%CE%A6%CE%B9%CE%BD%CE%BB%CE%B1%CE%BD%CE%B4%CE%AF%CE%B1" TargetMode="External"/><Relationship Id="rId29" Type="http://schemas.openxmlformats.org/officeDocument/2006/relationships/hyperlink" Target="https://el.wikipedia.org/wiki/%CE%9A%CF%8C%CF%83%CE%BF%CE%B2%CE%BF" TargetMode="External"/><Relationship Id="rId1" Type="http://schemas.openxmlformats.org/officeDocument/2006/relationships/slideLayout" Target="../slideLayouts/slideLayout2.xml"/><Relationship Id="rId6" Type="http://schemas.openxmlformats.org/officeDocument/2006/relationships/hyperlink" Target="https://el.wikipedia.org/wiki/%CE%95%CE%BB%CE%BB%CE%AC%CE%B4%CE%B1" TargetMode="External"/><Relationship Id="rId11" Type="http://schemas.openxmlformats.org/officeDocument/2006/relationships/hyperlink" Target="https://el.wikipedia.org/wiki/%CE%9A%CF%8D%CF%80%CF%81%CE%BF%CF%82" TargetMode="External"/><Relationship Id="rId24" Type="http://schemas.openxmlformats.org/officeDocument/2006/relationships/hyperlink" Target="https://el.wikipedia.org/wiki/%CE%91%CE%BD%CE%B4%CF%8C%CF%81%CE%B1" TargetMode="External"/><Relationship Id="rId5" Type="http://schemas.openxmlformats.org/officeDocument/2006/relationships/hyperlink" Target="https://el.wikipedia.org/wiki/%CE%93%CE%B5%CF%81%CE%BC%CE%B1%CE%BD%CE%AF%CE%B1" TargetMode="External"/><Relationship Id="rId15" Type="http://schemas.openxmlformats.org/officeDocument/2006/relationships/hyperlink" Target="https://el.wikipedia.org/wiki/%CE%9C%CE%AC%CE%BB%CF%84%CE%B1" TargetMode="External"/><Relationship Id="rId23" Type="http://schemas.openxmlformats.org/officeDocument/2006/relationships/hyperlink" Target="https://el.wikipedia.org/wiki/%CE%92%CE%B1%CF%84%CE%B9%CE%BA%CE%B1%CE%BD%CF%8C" TargetMode="External"/><Relationship Id="rId28" Type="http://schemas.openxmlformats.org/officeDocument/2006/relationships/hyperlink" Target="https://el.wikipedia.org/wiki/%CE%9C%CE%B1%CF%85%CF%81%CE%BF%CE%B2%CE%BF%CF%8D%CE%BD%CE%B9%CE%BF" TargetMode="External"/><Relationship Id="rId10" Type="http://schemas.openxmlformats.org/officeDocument/2006/relationships/hyperlink" Target="https://el.wikipedia.org/wiki/%CE%99%CF%84%CE%B1%CE%BB%CE%AF%CE%B1" TargetMode="External"/><Relationship Id="rId19" Type="http://schemas.openxmlformats.org/officeDocument/2006/relationships/hyperlink" Target="https://el.wikipedia.org/wiki/%CE%A3%CE%BB%CE%BF%CE%B2%CE%B5%CE%BD%CE%AF%CE%B1" TargetMode="External"/><Relationship Id="rId4" Type="http://schemas.openxmlformats.org/officeDocument/2006/relationships/hyperlink" Target="https://el.wikipedia.org/wiki/%CE%93%CE%B1%CE%BB%CE%BB%CE%AF%CE%B1" TargetMode="External"/><Relationship Id="rId9" Type="http://schemas.openxmlformats.org/officeDocument/2006/relationships/hyperlink" Target="https://el.wikipedia.org/wiki/%CE%99%CF%83%CF%80%CE%B1%CE%BD%CE%AF%CE%B1" TargetMode="External"/><Relationship Id="rId14" Type="http://schemas.openxmlformats.org/officeDocument/2006/relationships/hyperlink" Target="https://el.wikipedia.org/wiki/%CE%9B%CE%BF%CF%85%CE%BE%CE%B5%CE%BC%CE%B2%CE%BF%CF%8D%CF%81%CE%B3%CE%BF" TargetMode="External"/><Relationship Id="rId22" Type="http://schemas.openxmlformats.org/officeDocument/2006/relationships/hyperlink" Target="https://el.wikipedia.org/wiki/%CE%86%CE%B3%CE%B9%CE%BF%CF%82_%CE%9C%CE%B1%CF%81%CE%AF%CE%BD%CE%BF%CF%82" TargetMode="External"/><Relationship Id="rId27" Type="http://schemas.openxmlformats.org/officeDocument/2006/relationships/hyperlink" Target="https://el.wikipedia.org/wiki/%CE%9C%CE%B1%CE%B4%CF%81%CE%AF%CF%84%CE%B7" TargetMode="External"/><Relationship Id="rId30" Type="http://schemas.openxmlformats.org/officeDocument/2006/relationships/hyperlink" Target="https://el.wikipedia.org/wiki/%CE%95%CF%85%CF%81%CF%8E#/media/File:BlueEurozone.sv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Graphic 8">
            <a:extLst>
              <a:ext uri="{FF2B5EF4-FFF2-40B4-BE49-F238E27FC236}">
                <a16:creationId xmlns:a16="http://schemas.microsoft.com/office/drawing/2014/main" id="{890191A2-2B01-4C3E-92EF-84691F4E91A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
        <p:nvSpPr>
          <p:cNvPr id="4" name="Τίτλος 3">
            <a:extLst>
              <a:ext uri="{FF2B5EF4-FFF2-40B4-BE49-F238E27FC236}">
                <a16:creationId xmlns:a16="http://schemas.microsoft.com/office/drawing/2014/main" id="{6DE0D8B7-70F2-43EE-A37B-6001C0C359B5}"/>
              </a:ext>
            </a:extLst>
          </p:cNvPr>
          <p:cNvSpPr>
            <a:spLocks noGrp="1"/>
          </p:cNvSpPr>
          <p:nvPr>
            <p:ph type="title"/>
          </p:nvPr>
        </p:nvSpPr>
        <p:spPr>
          <a:xfrm>
            <a:off x="1136428" y="627564"/>
            <a:ext cx="7474172" cy="1325563"/>
          </a:xfrm>
        </p:spPr>
        <p:txBody>
          <a:bodyPr>
            <a:normAutofit/>
          </a:bodyPr>
          <a:lstStyle/>
          <a:p>
            <a:r>
              <a:rPr lang="el-GR"/>
              <a:t>Οι σχέσεις των κρατών στην Ευρωπαϊκή Ένωση</a:t>
            </a:r>
          </a:p>
        </p:txBody>
      </p:sp>
      <p:sp>
        <p:nvSpPr>
          <p:cNvPr id="24" name="Θέση περιεχομένου 4">
            <a:extLst>
              <a:ext uri="{FF2B5EF4-FFF2-40B4-BE49-F238E27FC236}">
                <a16:creationId xmlns:a16="http://schemas.microsoft.com/office/drawing/2014/main" id="{58272ADE-75E9-4738-9ED4-A65306EA6376}"/>
              </a:ext>
            </a:extLst>
          </p:cNvPr>
          <p:cNvSpPr>
            <a:spLocks noGrp="1"/>
          </p:cNvSpPr>
          <p:nvPr>
            <p:ph idx="1"/>
          </p:nvPr>
        </p:nvSpPr>
        <p:spPr>
          <a:xfrm>
            <a:off x="1136429" y="2278173"/>
            <a:ext cx="6467867" cy="3450613"/>
          </a:xfrm>
        </p:spPr>
        <p:txBody>
          <a:bodyPr anchor="ctr">
            <a:normAutofit/>
          </a:bodyPr>
          <a:lstStyle/>
          <a:p>
            <a:pPr marL="0" indent="0">
              <a:buNone/>
            </a:pPr>
            <a:r>
              <a:rPr lang="el-GR" sz="2000"/>
              <a:t>Διδακτικοί στόχοι</a:t>
            </a:r>
          </a:p>
          <a:p>
            <a:pPr marL="0" indent="0">
              <a:buNone/>
            </a:pPr>
            <a:r>
              <a:rPr lang="el-GR" sz="2000"/>
              <a:t>Οι μαθητές με την ολοκλήρωση της διδασκαλίας του κεφαλαίου θα πρέπει να είναι σε θέση:</a:t>
            </a:r>
          </a:p>
          <a:p>
            <a:r>
              <a:rPr lang="el-GR" sz="2000"/>
              <a:t>να αντιλαμβάνονται την αναγκαιότητα ύπαρξης της Ευρωπαϊκής Ένωσης</a:t>
            </a:r>
          </a:p>
          <a:p>
            <a:r>
              <a:rPr lang="el-GR" sz="2000"/>
              <a:t>να γνωρίζουν τα κράτη-μέλη της Ευρωπαϊκής Ένωσης</a:t>
            </a:r>
          </a:p>
          <a:p>
            <a:r>
              <a:rPr lang="el-GR" sz="2000"/>
              <a:t>να αντιλαμβάνονται την αναγκαιότητα ύπαρξης κοινών στοιχείων, τα οποία θα συνδέουν τους Ευρωπαίους πολίτες (νόμισμα, ταυτότητα, σύνταγμα κ.λπ.)</a:t>
            </a:r>
          </a:p>
        </p:txBody>
      </p:sp>
    </p:spTree>
    <p:extLst>
      <p:ext uri="{BB962C8B-B14F-4D97-AF65-F5344CB8AC3E}">
        <p14:creationId xmlns:p14="http://schemas.microsoft.com/office/powerpoint/2010/main" val="1137778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4633CC-A6F8-4151-BD62-0C800F0354F8}"/>
              </a:ext>
            </a:extLst>
          </p:cNvPr>
          <p:cNvSpPr>
            <a:spLocks noGrp="1"/>
          </p:cNvSpPr>
          <p:nvPr>
            <p:ph type="title"/>
          </p:nvPr>
        </p:nvSpPr>
        <p:spPr/>
        <p:txBody>
          <a:bodyPr>
            <a:normAutofit/>
          </a:bodyPr>
          <a:lstStyle/>
          <a:p>
            <a:pPr algn="ctr"/>
            <a:r>
              <a:rPr lang="el-GR" dirty="0"/>
              <a:t>Νόμισμα – Ευρώ</a:t>
            </a:r>
            <a:br>
              <a:rPr lang="el-GR" dirty="0"/>
            </a:br>
            <a:r>
              <a:rPr lang="en-US" sz="2200" dirty="0">
                <a:hlinkClick r:id="rId2"/>
              </a:rPr>
              <a:t>https://el.wikipedia.org/wiki/%CE%95%CF%85%CF%81%CF%8E</a:t>
            </a:r>
            <a:endParaRPr lang="el-GR" sz="2200" dirty="0"/>
          </a:p>
        </p:txBody>
      </p:sp>
      <p:pic>
        <p:nvPicPr>
          <p:cNvPr id="1026" name="Picture 2" descr="https://upload.wikimedia.org/wikipedia/commons/thumb/0/05/Geldst%C3%BCcke.jpg/300px-Geldst%C3%BCcke.jpg">
            <a:extLst>
              <a:ext uri="{FF2B5EF4-FFF2-40B4-BE49-F238E27FC236}">
                <a16:creationId xmlns:a16="http://schemas.microsoft.com/office/drawing/2014/main" id="{BB7C403C-3806-418F-A8D1-0F3C7E46B41E}"/>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38200" y="3532219"/>
            <a:ext cx="3810000" cy="27813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upload.wikimedia.org/wikipedia/commons/thumb/b/be/Euro_banknotes.png/300px-Euro_banknotes.png">
            <a:extLst>
              <a:ext uri="{FF2B5EF4-FFF2-40B4-BE49-F238E27FC236}">
                <a16:creationId xmlns:a16="http://schemas.microsoft.com/office/drawing/2014/main" id="{9B07C749-7278-4138-A4B5-5D3EB5D03FE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4227" y="1753557"/>
            <a:ext cx="2857500" cy="2181225"/>
          </a:xfrm>
          <a:prstGeom prst="rect">
            <a:avLst/>
          </a:prstGeom>
          <a:noFill/>
          <a:extLst>
            <a:ext uri="{909E8E84-426E-40DD-AFC4-6F175D3DCCD1}">
              <a14:hiddenFill xmlns:a14="http://schemas.microsoft.com/office/drawing/2010/main">
                <a:solidFill>
                  <a:srgbClr val="FFFFFF"/>
                </a:solidFill>
              </a14:hiddenFill>
            </a:ext>
          </a:extLst>
        </p:spPr>
      </p:pic>
      <p:sp>
        <p:nvSpPr>
          <p:cNvPr id="4" name="Ορθογώνιο 3">
            <a:extLst>
              <a:ext uri="{FF2B5EF4-FFF2-40B4-BE49-F238E27FC236}">
                <a16:creationId xmlns:a16="http://schemas.microsoft.com/office/drawing/2014/main" id="{C35831C9-9523-4E1D-A4AC-90CE9CED9B92}"/>
              </a:ext>
            </a:extLst>
          </p:cNvPr>
          <p:cNvSpPr/>
          <p:nvPr/>
        </p:nvSpPr>
        <p:spPr>
          <a:xfrm>
            <a:off x="8697047" y="4738203"/>
            <a:ext cx="2656753" cy="369332"/>
          </a:xfrm>
          <a:prstGeom prst="rect">
            <a:avLst/>
          </a:prstGeom>
        </p:spPr>
        <p:txBody>
          <a:bodyPr wrap="none">
            <a:spAutoFit/>
          </a:bodyPr>
          <a:lstStyle/>
          <a:p>
            <a:r>
              <a:rPr lang="el-GR" dirty="0">
                <a:solidFill>
                  <a:srgbClr val="000000"/>
                </a:solidFill>
                <a:latin typeface="Linux Libertine"/>
              </a:rPr>
              <a:t>Τραπεζογραμμάτια ευρώ</a:t>
            </a:r>
            <a:endParaRPr lang="el-GR" b="0" i="0" dirty="0">
              <a:solidFill>
                <a:srgbClr val="000000"/>
              </a:solidFill>
              <a:effectLst/>
              <a:latin typeface="Linux Libertine"/>
            </a:endParaRPr>
          </a:p>
        </p:txBody>
      </p:sp>
      <p:sp>
        <p:nvSpPr>
          <p:cNvPr id="5" name="Ορθογώνιο 4">
            <a:extLst>
              <a:ext uri="{FF2B5EF4-FFF2-40B4-BE49-F238E27FC236}">
                <a16:creationId xmlns:a16="http://schemas.microsoft.com/office/drawing/2014/main" id="{DBFA9E9C-45B8-4C9A-A4A5-343F979C1361}"/>
              </a:ext>
            </a:extLst>
          </p:cNvPr>
          <p:cNvSpPr/>
          <p:nvPr/>
        </p:nvSpPr>
        <p:spPr>
          <a:xfrm flipH="1">
            <a:off x="663460" y="2912998"/>
            <a:ext cx="2709131" cy="369332"/>
          </a:xfrm>
          <a:prstGeom prst="rect">
            <a:avLst/>
          </a:prstGeom>
        </p:spPr>
        <p:txBody>
          <a:bodyPr wrap="square">
            <a:spAutoFit/>
          </a:bodyPr>
          <a:lstStyle/>
          <a:p>
            <a:r>
              <a:rPr lang="el-GR" dirty="0">
                <a:solidFill>
                  <a:srgbClr val="000000"/>
                </a:solidFill>
                <a:latin typeface="Linux Libertine"/>
              </a:rPr>
              <a:t>Κέρματα ευρώ</a:t>
            </a:r>
            <a:endParaRPr lang="el-GR" b="0" i="0" dirty="0">
              <a:solidFill>
                <a:srgbClr val="000000"/>
              </a:solidFill>
              <a:effectLst/>
              <a:latin typeface="Linux Libertine"/>
            </a:endParaRPr>
          </a:p>
        </p:txBody>
      </p:sp>
    </p:spTree>
    <p:extLst>
      <p:ext uri="{BB962C8B-B14F-4D97-AF65-F5344CB8AC3E}">
        <p14:creationId xmlns:p14="http://schemas.microsoft.com/office/powerpoint/2010/main" val="835924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234D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E1E81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Εικόνα 4">
            <a:extLst>
              <a:ext uri="{FF2B5EF4-FFF2-40B4-BE49-F238E27FC236}">
                <a16:creationId xmlns:a16="http://schemas.microsoft.com/office/drawing/2014/main" id="{A7C439C1-BD5B-4E5A-BA38-B51649EE1B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4442" y="2942856"/>
            <a:ext cx="1462088" cy="972288"/>
          </a:xfrm>
          <a:prstGeom prst="rect">
            <a:avLst/>
          </a:prstGeom>
        </p:spPr>
      </p:pic>
      <p:sp>
        <p:nvSpPr>
          <p:cNvPr id="2" name="Τίτλος 1">
            <a:extLst>
              <a:ext uri="{FF2B5EF4-FFF2-40B4-BE49-F238E27FC236}">
                <a16:creationId xmlns:a16="http://schemas.microsoft.com/office/drawing/2014/main" id="{9FE5F11E-0ADD-44C0-BDD0-D37DD381C812}"/>
              </a:ext>
            </a:extLst>
          </p:cNvPr>
          <p:cNvSpPr>
            <a:spLocks noGrp="1"/>
          </p:cNvSpPr>
          <p:nvPr>
            <p:ph type="title"/>
          </p:nvPr>
        </p:nvSpPr>
        <p:spPr>
          <a:xfrm>
            <a:off x="1136428" y="627564"/>
            <a:ext cx="7474172" cy="1325563"/>
          </a:xfrm>
        </p:spPr>
        <p:txBody>
          <a:bodyPr>
            <a:normAutofit/>
          </a:bodyPr>
          <a:lstStyle/>
          <a:p>
            <a:r>
              <a:rPr lang="el-GR"/>
              <a:t>Σύμβολα ΕΕ</a:t>
            </a:r>
          </a:p>
        </p:txBody>
      </p:sp>
      <p:sp>
        <p:nvSpPr>
          <p:cNvPr id="3" name="Θέση περιεχομένου 2">
            <a:extLst>
              <a:ext uri="{FF2B5EF4-FFF2-40B4-BE49-F238E27FC236}">
                <a16:creationId xmlns:a16="http://schemas.microsoft.com/office/drawing/2014/main" id="{2FEF5368-E6B2-4E63-B130-3E33494CF583}"/>
              </a:ext>
            </a:extLst>
          </p:cNvPr>
          <p:cNvSpPr>
            <a:spLocks noGrp="1"/>
          </p:cNvSpPr>
          <p:nvPr>
            <p:ph idx="1"/>
          </p:nvPr>
        </p:nvSpPr>
        <p:spPr>
          <a:xfrm>
            <a:off x="1136429" y="2278173"/>
            <a:ext cx="6467867" cy="3450613"/>
          </a:xfrm>
        </p:spPr>
        <p:txBody>
          <a:bodyPr anchor="ctr">
            <a:normAutofit/>
          </a:bodyPr>
          <a:lstStyle/>
          <a:p>
            <a:r>
              <a:rPr lang="el-GR" sz="1700" b="1" i="1" dirty="0"/>
              <a:t>Tι συμβολίζει η σημαία της Ε.Ε.</a:t>
            </a:r>
          </a:p>
          <a:p>
            <a:r>
              <a:rPr lang="el-GR" sz="1700" dirty="0"/>
              <a:t>Στο γαλάζιο του ουρανού δώδεκα χρυσά αστέρια σχηματίζουν έναν κύκλο δείχνοντας την ένωση των λαών της Ευρώπης. Όσα μέλη κι αν προστεθούν, τ´ αστέρια θα παραμείνουν δώδεκα, επειδή το δώδεκα είναι το σύμβολο της τελειότητας και της ενότητας.</a:t>
            </a:r>
          </a:p>
          <a:p>
            <a:r>
              <a:rPr lang="el-GR" sz="1700" b="1" i="1" dirty="0"/>
              <a:t>O Ευρωπαϊκός Ύμνος</a:t>
            </a:r>
          </a:p>
          <a:p>
            <a:r>
              <a:rPr lang="el-GR" sz="1700" dirty="0"/>
              <a:t>Όπως κάθε κράτος έχει τον Εθνικό του Ύμνο, έτσι και η Ευρωπαϊκή Ένωση έχει το δικό της. Ο Ευρωπαϊκός Ύμνος είναι η Ωδή στη Χαρά, μέρος από την Ενάτη Συμφωνία του Μπετόβεν, που εγκρίθηκε από το Συμβούλιο της Ευρώπης το 1972 και χρησιμοποιείται από την Ευρωπαϊκή Ένωση από το 1986.</a:t>
            </a:r>
            <a:endParaRPr lang="en-US" sz="1700" dirty="0"/>
          </a:p>
          <a:p>
            <a:r>
              <a:rPr lang="en-US" sz="1700" dirty="0">
                <a:hlinkClick r:id="rId3"/>
              </a:rPr>
              <a:t>https://europa.eu/european-union/about-eu/symbols_el</a:t>
            </a:r>
            <a:endParaRPr lang="el-GR" sz="1700" dirty="0"/>
          </a:p>
          <a:p>
            <a:endParaRPr lang="el-GR" sz="1700" dirty="0"/>
          </a:p>
        </p:txBody>
      </p:sp>
    </p:spTree>
    <p:extLst>
      <p:ext uri="{BB962C8B-B14F-4D97-AF65-F5344CB8AC3E}">
        <p14:creationId xmlns:p14="http://schemas.microsoft.com/office/powerpoint/2010/main" val="1765455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4B6964D2-BFB4-4B8F-81F6-10065CABF815}"/>
              </a:ext>
            </a:extLst>
          </p:cNvPr>
          <p:cNvSpPr>
            <a:spLocks noGrp="1"/>
          </p:cNvSpPr>
          <p:nvPr>
            <p:ph type="title"/>
          </p:nvPr>
        </p:nvSpPr>
        <p:spPr/>
        <p:txBody>
          <a:bodyPr/>
          <a:lstStyle/>
          <a:p>
            <a:endParaRPr lang="el-GR"/>
          </a:p>
        </p:txBody>
      </p:sp>
      <p:sp>
        <p:nvSpPr>
          <p:cNvPr id="5" name="Θέση περιεχομένου 4">
            <a:extLst>
              <a:ext uri="{FF2B5EF4-FFF2-40B4-BE49-F238E27FC236}">
                <a16:creationId xmlns:a16="http://schemas.microsoft.com/office/drawing/2014/main" id="{B3A71F6C-8C9D-415F-84FD-6D20372B00E1}"/>
              </a:ext>
            </a:extLst>
          </p:cNvPr>
          <p:cNvSpPr>
            <a:spLocks noGrp="1"/>
          </p:cNvSpPr>
          <p:nvPr>
            <p:ph idx="1"/>
          </p:nvPr>
        </p:nvSpPr>
        <p:spPr/>
        <p:txBody>
          <a:bodyPr/>
          <a:lstStyle/>
          <a:p>
            <a:endParaRPr lang="el-GR"/>
          </a:p>
        </p:txBody>
      </p:sp>
      <p:sp>
        <p:nvSpPr>
          <p:cNvPr id="6" name="Ορθογώνιο 5">
            <a:extLst>
              <a:ext uri="{FF2B5EF4-FFF2-40B4-BE49-F238E27FC236}">
                <a16:creationId xmlns:a16="http://schemas.microsoft.com/office/drawing/2014/main" id="{B2F54B79-04B1-49A3-98E7-D468FE94A813}"/>
              </a:ext>
            </a:extLst>
          </p:cNvPr>
          <p:cNvSpPr/>
          <p:nvPr/>
        </p:nvSpPr>
        <p:spPr>
          <a:xfrm>
            <a:off x="3503080" y="2967335"/>
            <a:ext cx="5185843" cy="923330"/>
          </a:xfrm>
          <a:prstGeom prst="rect">
            <a:avLst/>
          </a:prstGeom>
          <a:noFill/>
        </p:spPr>
        <p:txBody>
          <a:bodyPr wrap="none" lIns="91440" tIns="45720" rIns="91440" bIns="45720">
            <a:spAutoFit/>
          </a:bodyPr>
          <a:lstStyle/>
          <a:p>
            <a:pPr algn="ctr"/>
            <a:r>
              <a:rPr lang="el-GR"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Ευχαριστώ πολύ!</a:t>
            </a:r>
          </a:p>
        </p:txBody>
      </p:sp>
    </p:spTree>
    <p:extLst>
      <p:ext uri="{BB962C8B-B14F-4D97-AF65-F5344CB8AC3E}">
        <p14:creationId xmlns:p14="http://schemas.microsoft.com/office/powerpoint/2010/main" val="2307427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25151A-DE3F-4FED-B61E-98635351ABF8}"/>
              </a:ext>
            </a:extLst>
          </p:cNvPr>
          <p:cNvSpPr>
            <a:spLocks noGrp="1"/>
          </p:cNvSpPr>
          <p:nvPr>
            <p:ph type="title"/>
          </p:nvPr>
        </p:nvSpPr>
        <p:spPr/>
        <p:txBody>
          <a:bodyPr/>
          <a:lstStyle/>
          <a:p>
            <a:endParaRPr lang="el-GR"/>
          </a:p>
        </p:txBody>
      </p:sp>
      <p:pic>
        <p:nvPicPr>
          <p:cNvPr id="5" name="Θέση περιεχομένου 4">
            <a:extLst>
              <a:ext uri="{FF2B5EF4-FFF2-40B4-BE49-F238E27FC236}">
                <a16:creationId xmlns:a16="http://schemas.microsoft.com/office/drawing/2014/main" id="{70A85C0F-75DD-4E36-8084-6D78499C7DB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40904" y="365125"/>
            <a:ext cx="10412896" cy="6492875"/>
          </a:xfrm>
        </p:spPr>
      </p:pic>
    </p:spTree>
    <p:extLst>
      <p:ext uri="{BB962C8B-B14F-4D97-AF65-F5344CB8AC3E}">
        <p14:creationId xmlns:p14="http://schemas.microsoft.com/office/powerpoint/2010/main" val="247347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4" name="Τίτλος 3">
            <a:extLst>
              <a:ext uri="{FF2B5EF4-FFF2-40B4-BE49-F238E27FC236}">
                <a16:creationId xmlns:a16="http://schemas.microsoft.com/office/drawing/2014/main" id="{3C591238-AB2F-4C4C-B040-06D9C970D04E}"/>
              </a:ext>
            </a:extLst>
          </p:cNvPr>
          <p:cNvSpPr>
            <a:spLocks noGrp="1"/>
          </p:cNvSpPr>
          <p:nvPr>
            <p:ph type="title"/>
          </p:nvPr>
        </p:nvSpPr>
        <p:spPr>
          <a:xfrm>
            <a:off x="943277" y="712269"/>
            <a:ext cx="3370998" cy="5502264"/>
          </a:xfrm>
        </p:spPr>
        <p:txBody>
          <a:bodyPr>
            <a:normAutofit/>
          </a:bodyPr>
          <a:lstStyle/>
          <a:p>
            <a:r>
              <a:rPr lang="el-GR" dirty="0">
                <a:solidFill>
                  <a:srgbClr val="FFFFFF"/>
                </a:solidFill>
              </a:rPr>
              <a:t>Η ταυτότητα της ΕΕ</a:t>
            </a:r>
            <a:br>
              <a:rPr lang="el-GR" dirty="0">
                <a:solidFill>
                  <a:srgbClr val="FFFFFF"/>
                </a:solidFill>
              </a:rPr>
            </a:br>
            <a:r>
              <a:rPr lang="en-US" sz="1800" dirty="0">
                <a:solidFill>
                  <a:srgbClr val="FFFFFF"/>
                </a:solidFill>
                <a:hlinkClick r:id="rId2"/>
              </a:rPr>
              <a:t>http://amaleo.gr/mathe-tis-chores-tis-evropaikis-enosis/</a:t>
            </a:r>
            <a:endParaRPr lang="el-GR" sz="1800" dirty="0">
              <a:solidFill>
                <a:srgbClr val="FFFFFF"/>
              </a:solidFill>
            </a:endParaRPr>
          </a:p>
        </p:txBody>
      </p:sp>
      <p:graphicFrame>
        <p:nvGraphicFramePr>
          <p:cNvPr id="7" name="Θέση περιεχομένου 4">
            <a:extLst>
              <a:ext uri="{FF2B5EF4-FFF2-40B4-BE49-F238E27FC236}">
                <a16:creationId xmlns:a16="http://schemas.microsoft.com/office/drawing/2014/main" id="{8D07044A-4D59-4B04-BBBA-42F41CFE7404}"/>
              </a:ext>
            </a:extLst>
          </p:cNvPr>
          <p:cNvGraphicFramePr>
            <a:graphicFrameLocks noGrp="1"/>
          </p:cNvGraphicFramePr>
          <p:nvPr>
            <p:ph idx="1"/>
            <p:extLst>
              <p:ext uri="{D42A27DB-BD31-4B8C-83A1-F6EECF244321}">
                <p14:modId xmlns:p14="http://schemas.microsoft.com/office/powerpoint/2010/main" val="978835942"/>
              </p:ext>
            </p:extLst>
          </p:nvPr>
        </p:nvGraphicFramePr>
        <p:xfrm>
          <a:off x="5280025" y="642938"/>
          <a:ext cx="6269038"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39717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BE95D989-81FA-4BAD-9AD5-E46CEDA91B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3"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22">
            <a:extLst>
              <a:ext uri="{FF2B5EF4-FFF2-40B4-BE49-F238E27FC236}">
                <a16:creationId xmlns:a16="http://schemas.microsoft.com/office/drawing/2014/main" id="{156189E5-8A3E-4CFD-B71B-CCD0F8495E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3" y="0"/>
            <a:ext cx="142074"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5EBBC110-7B23-4CA4-8A45-21609632CFC4}"/>
              </a:ext>
            </a:extLst>
          </p:cNvPr>
          <p:cNvSpPr>
            <a:spLocks noGrp="1"/>
          </p:cNvSpPr>
          <p:nvPr>
            <p:ph type="title"/>
          </p:nvPr>
        </p:nvSpPr>
        <p:spPr>
          <a:xfrm>
            <a:off x="838200" y="811161"/>
            <a:ext cx="3335594" cy="5403370"/>
          </a:xfrm>
        </p:spPr>
        <p:txBody>
          <a:bodyPr>
            <a:normAutofit/>
          </a:bodyPr>
          <a:lstStyle/>
          <a:p>
            <a:r>
              <a:rPr lang="el-GR">
                <a:solidFill>
                  <a:srgbClr val="FFFFFF"/>
                </a:solidFill>
              </a:rPr>
              <a:t>Ιστορική πορεία της ΕΕ</a:t>
            </a:r>
          </a:p>
        </p:txBody>
      </p:sp>
      <p:graphicFrame>
        <p:nvGraphicFramePr>
          <p:cNvPr id="16" name="Θέση περιεχομένου 2">
            <a:extLst>
              <a:ext uri="{FF2B5EF4-FFF2-40B4-BE49-F238E27FC236}">
                <a16:creationId xmlns:a16="http://schemas.microsoft.com/office/drawing/2014/main" id="{A94FCDBA-182C-4F8D-8F3A-00C9606410C6}"/>
              </a:ext>
            </a:extLst>
          </p:cNvPr>
          <p:cNvGraphicFramePr>
            <a:graphicFrameLocks noGrp="1"/>
          </p:cNvGraphicFramePr>
          <p:nvPr>
            <p:ph idx="1"/>
            <p:extLst>
              <p:ext uri="{D42A27DB-BD31-4B8C-83A1-F6EECF244321}">
                <p14:modId xmlns:p14="http://schemas.microsoft.com/office/powerpoint/2010/main" val="3047439562"/>
              </p:ext>
            </p:extLst>
          </p:nvPr>
        </p:nvGraphicFramePr>
        <p:xfrm>
          <a:off x="5459413" y="642938"/>
          <a:ext cx="6089650"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24406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BE95D989-81FA-4BAD-9AD5-E46CEDA91B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3"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18">
            <a:extLst>
              <a:ext uri="{FF2B5EF4-FFF2-40B4-BE49-F238E27FC236}">
                <a16:creationId xmlns:a16="http://schemas.microsoft.com/office/drawing/2014/main" id="{156189E5-8A3E-4CFD-B71B-CCD0F8495E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3" y="0"/>
            <a:ext cx="142074"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87C4D9CA-B3A9-4626-B101-FE91C94D6888}"/>
              </a:ext>
            </a:extLst>
          </p:cNvPr>
          <p:cNvSpPr>
            <a:spLocks noGrp="1"/>
          </p:cNvSpPr>
          <p:nvPr>
            <p:ph type="title"/>
          </p:nvPr>
        </p:nvSpPr>
        <p:spPr>
          <a:xfrm>
            <a:off x="838200" y="811161"/>
            <a:ext cx="3335594" cy="5403370"/>
          </a:xfrm>
        </p:spPr>
        <p:txBody>
          <a:bodyPr>
            <a:normAutofit/>
          </a:bodyPr>
          <a:lstStyle/>
          <a:p>
            <a:r>
              <a:rPr lang="el-GR">
                <a:solidFill>
                  <a:srgbClr val="FFFFFF"/>
                </a:solidFill>
              </a:rPr>
              <a:t>Συνέχεια…</a:t>
            </a:r>
          </a:p>
        </p:txBody>
      </p:sp>
      <p:graphicFrame>
        <p:nvGraphicFramePr>
          <p:cNvPr id="5" name="Θέση περιεχομένου 2">
            <a:extLst>
              <a:ext uri="{FF2B5EF4-FFF2-40B4-BE49-F238E27FC236}">
                <a16:creationId xmlns:a16="http://schemas.microsoft.com/office/drawing/2014/main" id="{235B3851-59D9-4CA2-B6AA-C78A06CBCAB1}"/>
              </a:ext>
            </a:extLst>
          </p:cNvPr>
          <p:cNvGraphicFramePr>
            <a:graphicFrameLocks noGrp="1"/>
          </p:cNvGraphicFramePr>
          <p:nvPr>
            <p:ph idx="1"/>
            <p:extLst>
              <p:ext uri="{D42A27DB-BD31-4B8C-83A1-F6EECF244321}">
                <p14:modId xmlns:p14="http://schemas.microsoft.com/office/powerpoint/2010/main" val="2330142742"/>
              </p:ext>
            </p:extLst>
          </p:nvPr>
        </p:nvGraphicFramePr>
        <p:xfrm>
          <a:off x="5459413" y="642938"/>
          <a:ext cx="6089650"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11834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9">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487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Εικόνα 4">
            <a:extLst>
              <a:ext uri="{FF2B5EF4-FFF2-40B4-BE49-F238E27FC236}">
                <a16:creationId xmlns:a16="http://schemas.microsoft.com/office/drawing/2014/main" id="{DBF11BD3-9FAC-41C2-914D-39AFFF58F750}"/>
              </a:ext>
            </a:extLst>
          </p:cNvPr>
          <p:cNvPicPr>
            <a:picLocks noChangeAspect="1"/>
          </p:cNvPicPr>
          <p:nvPr/>
        </p:nvPicPr>
        <p:blipFill rotWithShape="1">
          <a:blip r:embed="rId2">
            <a:extLst>
              <a:ext uri="{28A0092B-C50C-407E-A947-70E740481C1C}">
                <a14:useLocalDpi xmlns:a14="http://schemas.microsoft.com/office/drawing/2010/main" val="0"/>
              </a:ext>
            </a:extLst>
          </a:blip>
          <a:srcRect t="24425" r="1" b="1"/>
          <a:stretch/>
        </p:blipFill>
        <p:spPr>
          <a:xfrm>
            <a:off x="327547" y="321733"/>
            <a:ext cx="7058306" cy="4107392"/>
          </a:xfrm>
          <a:prstGeom prst="rect">
            <a:avLst/>
          </a:prstGeom>
        </p:spPr>
      </p:pic>
      <p:sp>
        <p:nvSpPr>
          <p:cNvPr id="12" name="Rectangle 11">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9E9011E8-53B8-4B6C-8CE6-AFE8548741F7}"/>
              </a:ext>
            </a:extLst>
          </p:cNvPr>
          <p:cNvSpPr>
            <a:spLocks noGrp="1"/>
          </p:cNvSpPr>
          <p:nvPr>
            <p:ph type="title"/>
          </p:nvPr>
        </p:nvSpPr>
        <p:spPr>
          <a:xfrm>
            <a:off x="524256" y="4767072"/>
            <a:ext cx="6594189" cy="1625210"/>
          </a:xfrm>
        </p:spPr>
        <p:txBody>
          <a:bodyPr>
            <a:normAutofit/>
          </a:bodyPr>
          <a:lstStyle/>
          <a:p>
            <a:pPr algn="r"/>
            <a:r>
              <a:rPr lang="el-GR">
                <a:solidFill>
                  <a:srgbClr val="FFFFFF"/>
                </a:solidFill>
              </a:rPr>
              <a:t>Συνέχεια…</a:t>
            </a:r>
          </a:p>
        </p:txBody>
      </p:sp>
      <p:sp>
        <p:nvSpPr>
          <p:cNvPr id="3" name="Θέση περιεχομένου 2">
            <a:extLst>
              <a:ext uri="{FF2B5EF4-FFF2-40B4-BE49-F238E27FC236}">
                <a16:creationId xmlns:a16="http://schemas.microsoft.com/office/drawing/2014/main" id="{5AEB7BBC-B009-4016-B595-2CC8336B9E87}"/>
              </a:ext>
            </a:extLst>
          </p:cNvPr>
          <p:cNvSpPr>
            <a:spLocks noGrp="1"/>
          </p:cNvSpPr>
          <p:nvPr>
            <p:ph idx="1"/>
          </p:nvPr>
        </p:nvSpPr>
        <p:spPr>
          <a:xfrm>
            <a:off x="8029319" y="917725"/>
            <a:ext cx="3424739" cy="4852362"/>
          </a:xfrm>
        </p:spPr>
        <p:txBody>
          <a:bodyPr anchor="ctr">
            <a:normAutofit/>
          </a:bodyPr>
          <a:lstStyle/>
          <a:p>
            <a:r>
              <a:rPr lang="el-GR" sz="1300">
                <a:solidFill>
                  <a:srgbClr val="FFFFFF"/>
                </a:solidFill>
              </a:rPr>
              <a:t>Στις 7 Φεβρουαρίου 1992 με τη Συνθήκη του Μάαστριχτ η Ε.Ο.Κ. αλλάζει όνομα και διευρύνει τους στόχους της</a:t>
            </a:r>
          </a:p>
          <a:p>
            <a:r>
              <a:rPr lang="el-GR" sz="1300">
                <a:solidFill>
                  <a:srgbClr val="FFFFFF"/>
                </a:solidFill>
              </a:rPr>
              <a:t>Τώρα ονομάζεται </a:t>
            </a:r>
            <a:r>
              <a:rPr lang="el-GR" sz="1300" b="1">
                <a:solidFill>
                  <a:srgbClr val="FFFFFF"/>
                </a:solidFill>
              </a:rPr>
              <a:t>Ευρωπαϊκή Ένωση </a:t>
            </a:r>
            <a:r>
              <a:rPr lang="el-GR" sz="1300">
                <a:solidFill>
                  <a:srgbClr val="FFFFFF"/>
                </a:solidFill>
              </a:rPr>
              <a:t>(Ε.Ε.) και οι στόχοι της είναι πλέον και κοινωνικοί:</a:t>
            </a:r>
          </a:p>
          <a:p>
            <a:r>
              <a:rPr lang="el-GR" sz="1300">
                <a:solidFill>
                  <a:srgbClr val="FFFFFF"/>
                </a:solidFill>
              </a:rPr>
              <a:t>Η προώθηση της ειρήνης, η συνεργασία και η αλληλοβοήθεια μεταξύ των λαών της Ευρώπης και η καθιέρωση των τεσσάρων ελευθεριών (ελεύθερη μετακίνηση προσώπων, ελεύθερη διακίνηση κεφαλαίων, προϊόντων και υπηρεσιών) είναι βασικές προτεραιότητες της Ένωσης </a:t>
            </a:r>
          </a:p>
          <a:p>
            <a:r>
              <a:rPr lang="el-GR" sz="1300">
                <a:solidFill>
                  <a:srgbClr val="FFFFFF"/>
                </a:solidFill>
              </a:rPr>
              <a:t>Η προάσπιση της ελεύθερης διεξαγωγής του διεθνούς εμπορίου και η συμμετοχή όλων των ανθρώπων στις πολιτιστικές και πολιτικές δραστηριότητες</a:t>
            </a:r>
          </a:p>
          <a:p>
            <a:r>
              <a:rPr lang="el-GR" sz="1300">
                <a:solidFill>
                  <a:srgbClr val="FFFFFF"/>
                </a:solidFill>
              </a:rPr>
              <a:t>1η Ιανουαρίου 1995: Η Αυστρία, η Σουηδία και η Φινλανδία εντάσσονται στην Ε.Ε..</a:t>
            </a:r>
          </a:p>
          <a:p>
            <a:r>
              <a:rPr lang="el-GR" sz="1300">
                <a:solidFill>
                  <a:srgbClr val="FFFFFF"/>
                </a:solidFill>
              </a:rPr>
              <a:t>1η Μαΐου 2004: Γίνονται μέλη της Ένωσης η Μάλτα, η Κύπρος, η Σλοβενία, η Ουγγαρία, η Σλοβακία, η Τσεχία, η Πολωνία, η Λιθουανία, η Λετονία και η Εσθονία.</a:t>
            </a:r>
            <a:endParaRPr lang="en-US" sz="1300">
              <a:solidFill>
                <a:srgbClr val="FFFFFF"/>
              </a:solidFill>
            </a:endParaRPr>
          </a:p>
          <a:p>
            <a:endParaRPr lang="el-GR" sz="1300">
              <a:solidFill>
                <a:srgbClr val="FFFFFF"/>
              </a:solidFill>
            </a:endParaRPr>
          </a:p>
          <a:p>
            <a:endParaRPr lang="el-GR" sz="1300">
              <a:solidFill>
                <a:srgbClr val="FFFFFF"/>
              </a:solidFill>
            </a:endParaRPr>
          </a:p>
        </p:txBody>
      </p:sp>
    </p:spTree>
    <p:extLst>
      <p:ext uri="{BB962C8B-B14F-4D97-AF65-F5344CB8AC3E}">
        <p14:creationId xmlns:p14="http://schemas.microsoft.com/office/powerpoint/2010/main" val="1277284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BE3F79FF-43FF-4FC2-8514-738D30C59A31}"/>
              </a:ext>
            </a:extLst>
          </p:cNvPr>
          <p:cNvSpPr>
            <a:spLocks noGrp="1"/>
          </p:cNvSpPr>
          <p:nvPr>
            <p:ph type="title"/>
          </p:nvPr>
        </p:nvSpPr>
        <p:spPr>
          <a:xfrm>
            <a:off x="833002" y="365125"/>
            <a:ext cx="10520702" cy="1325563"/>
          </a:xfrm>
        </p:spPr>
        <p:txBody>
          <a:bodyPr>
            <a:normAutofit/>
          </a:bodyPr>
          <a:lstStyle/>
          <a:p>
            <a:pPr algn="ctr"/>
            <a:r>
              <a:rPr lang="el-GR" dirty="0">
                <a:solidFill>
                  <a:srgbClr val="FFFFFF"/>
                </a:solidFill>
              </a:rPr>
              <a:t>Κοινά σημεία</a:t>
            </a:r>
          </a:p>
        </p:txBody>
      </p:sp>
      <p:sp>
        <p:nvSpPr>
          <p:cNvPr id="3" name="Θέση περιεχομένου 2">
            <a:extLst>
              <a:ext uri="{FF2B5EF4-FFF2-40B4-BE49-F238E27FC236}">
                <a16:creationId xmlns:a16="http://schemas.microsoft.com/office/drawing/2014/main" id="{2936A236-61FA-4293-9A9E-E3149CC769CC}"/>
              </a:ext>
            </a:extLst>
          </p:cNvPr>
          <p:cNvSpPr>
            <a:spLocks noGrp="1"/>
          </p:cNvSpPr>
          <p:nvPr>
            <p:ph idx="1"/>
          </p:nvPr>
        </p:nvSpPr>
        <p:spPr>
          <a:xfrm>
            <a:off x="838201" y="2022601"/>
            <a:ext cx="10515598" cy="4154361"/>
          </a:xfrm>
        </p:spPr>
        <p:txBody>
          <a:bodyPr>
            <a:normAutofit/>
          </a:bodyPr>
          <a:lstStyle/>
          <a:p>
            <a:r>
              <a:rPr lang="el-GR" sz="2000" b="1">
                <a:solidFill>
                  <a:srgbClr val="FFFFFF"/>
                </a:solidFill>
              </a:rPr>
              <a:t>Ευρωπαϊκή Ένωση: </a:t>
            </a:r>
          </a:p>
          <a:p>
            <a:r>
              <a:rPr lang="el-GR" sz="2000" b="1">
                <a:solidFill>
                  <a:srgbClr val="FFFFFF"/>
                </a:solidFill>
              </a:rPr>
              <a:t>27 κράτη-μέλη, 500 περίπου εκατομμύρια κάτοικοι και 24 επίσημες γλώσσες </a:t>
            </a:r>
          </a:p>
          <a:p>
            <a:pPr>
              <a:buFont typeface="Wingdings" panose="05000000000000000000" pitchFamily="2" charset="2"/>
              <a:buChar char="Ø"/>
            </a:pPr>
            <a:r>
              <a:rPr lang="el-GR" sz="2000" b="1">
                <a:solidFill>
                  <a:srgbClr val="FFFFFF"/>
                </a:solidFill>
              </a:rPr>
              <a:t>Τι κοινό έχουμε όλοι εμείς; </a:t>
            </a:r>
          </a:p>
          <a:p>
            <a:pPr>
              <a:buFont typeface="Wingdings" panose="05000000000000000000" pitchFamily="2" charset="2"/>
              <a:buChar char="Ø"/>
            </a:pPr>
            <a:r>
              <a:rPr lang="el-GR" sz="2000" b="1">
                <a:solidFill>
                  <a:srgbClr val="FFFFFF"/>
                </a:solidFill>
              </a:rPr>
              <a:t>Τι διαφορετικό; </a:t>
            </a:r>
          </a:p>
          <a:p>
            <a:pPr>
              <a:buFont typeface="Wingdings" panose="05000000000000000000" pitchFamily="2" charset="2"/>
              <a:buChar char="Ø"/>
            </a:pPr>
            <a:r>
              <a:rPr lang="el-GR" sz="2000" b="1">
                <a:solidFill>
                  <a:srgbClr val="FFFFFF"/>
                </a:solidFill>
              </a:rPr>
              <a:t>Τι περιμένουμε από την Ευρωπαϊκή Ένωση;</a:t>
            </a:r>
          </a:p>
          <a:p>
            <a:pPr>
              <a:buFont typeface="Wingdings" panose="05000000000000000000" pitchFamily="2" charset="2"/>
              <a:buChar char="Ø"/>
            </a:pPr>
            <a:r>
              <a:rPr lang="en-US" sz="2000">
                <a:solidFill>
                  <a:srgbClr val="FFFFFF"/>
                </a:solidFill>
                <a:hlinkClick r:id="rId2"/>
              </a:rPr>
              <a:t>https://europa.eu/european-union/index_el</a:t>
            </a:r>
            <a:endParaRPr lang="el-GR" sz="2000">
              <a:solidFill>
                <a:srgbClr val="FFFFFF"/>
              </a:solidFill>
            </a:endParaRPr>
          </a:p>
          <a:p>
            <a:pPr>
              <a:buFont typeface="Wingdings" panose="05000000000000000000" pitchFamily="2" charset="2"/>
              <a:buChar char="Ø"/>
            </a:pPr>
            <a:r>
              <a:rPr lang="en-US" sz="2000">
                <a:solidFill>
                  <a:srgbClr val="FFFFFF"/>
                </a:solidFill>
                <a:hlinkClick r:id="rId3"/>
              </a:rPr>
              <a:t>file:///C:/Users/User/Downloads/DOC_1.el.pdf</a:t>
            </a:r>
            <a:endParaRPr lang="el-GR" sz="2000">
              <a:solidFill>
                <a:srgbClr val="FFFFFF"/>
              </a:solidFill>
            </a:endParaRPr>
          </a:p>
        </p:txBody>
      </p:sp>
    </p:spTree>
    <p:extLst>
      <p:ext uri="{BB962C8B-B14F-4D97-AF65-F5344CB8AC3E}">
        <p14:creationId xmlns:p14="http://schemas.microsoft.com/office/powerpoint/2010/main" val="3564772074"/>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Εικόνα 6">
            <a:extLst>
              <a:ext uri="{FF2B5EF4-FFF2-40B4-BE49-F238E27FC236}">
                <a16:creationId xmlns:a16="http://schemas.microsoft.com/office/drawing/2014/main" id="{6A8D9487-E80A-40DB-AF4F-760BE981A0DB}"/>
              </a:ext>
            </a:extLst>
          </p:cNvPr>
          <p:cNvPicPr>
            <a:picLocks noChangeAspect="1"/>
          </p:cNvPicPr>
          <p:nvPr/>
        </p:nvPicPr>
        <p:blipFill rotWithShape="1">
          <a:blip r:embed="rId2">
            <a:extLst>
              <a:ext uri="{28A0092B-C50C-407E-A947-70E740481C1C}">
                <a14:useLocalDpi xmlns:a14="http://schemas.microsoft.com/office/drawing/2010/main" val="0"/>
              </a:ext>
            </a:extLst>
          </a:blip>
          <a:srcRect l="15810" r="21881" b="1"/>
          <a:stretch/>
        </p:blipFill>
        <p:spPr>
          <a:xfrm>
            <a:off x="6750141" y="-2"/>
            <a:ext cx="5441859" cy="5654940"/>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p:spPr>
      </p:pic>
      <p:sp>
        <p:nvSpPr>
          <p:cNvPr id="4" name="Τίτλος 3">
            <a:extLst>
              <a:ext uri="{FF2B5EF4-FFF2-40B4-BE49-F238E27FC236}">
                <a16:creationId xmlns:a16="http://schemas.microsoft.com/office/drawing/2014/main" id="{63939417-B479-4BF1-8EC4-657AA14F7E42}"/>
              </a:ext>
            </a:extLst>
          </p:cNvPr>
          <p:cNvSpPr>
            <a:spLocks noGrp="1"/>
          </p:cNvSpPr>
          <p:nvPr>
            <p:ph type="title"/>
          </p:nvPr>
        </p:nvSpPr>
        <p:spPr>
          <a:xfrm>
            <a:off x="761994" y="803325"/>
            <a:ext cx="5314543" cy="1325563"/>
          </a:xfrm>
        </p:spPr>
        <p:txBody>
          <a:bodyPr>
            <a:normAutofit/>
          </a:bodyPr>
          <a:lstStyle/>
          <a:p>
            <a:r>
              <a:rPr lang="el-GR"/>
              <a:t>Ευρωζώνη</a:t>
            </a:r>
          </a:p>
        </p:txBody>
      </p:sp>
      <p:sp>
        <p:nvSpPr>
          <p:cNvPr id="5" name="Θέση περιεχομένου 4">
            <a:extLst>
              <a:ext uri="{FF2B5EF4-FFF2-40B4-BE49-F238E27FC236}">
                <a16:creationId xmlns:a16="http://schemas.microsoft.com/office/drawing/2014/main" id="{CD9AE82F-9031-4AD5-A7C3-2793133C13B7}"/>
              </a:ext>
            </a:extLst>
          </p:cNvPr>
          <p:cNvSpPr>
            <a:spLocks noGrp="1"/>
          </p:cNvSpPr>
          <p:nvPr>
            <p:ph idx="1"/>
          </p:nvPr>
        </p:nvSpPr>
        <p:spPr>
          <a:xfrm>
            <a:off x="762000" y="2279018"/>
            <a:ext cx="5314543" cy="3375920"/>
          </a:xfrm>
        </p:spPr>
        <p:txBody>
          <a:bodyPr anchor="t">
            <a:normAutofit/>
          </a:bodyPr>
          <a:lstStyle/>
          <a:p>
            <a:r>
              <a:rPr lang="el-GR" sz="1800"/>
              <a:t>Ορισμένα κράτη-μέλη της Ε.Ε. (Αυστρία, Βέλγιο, Γαλλία, Γερμανία, Ιρλανδία, Ισπανία, Ιταλία, Λουξεμβούργο, Ολλανδία, Πορτογαλία, Φινλανδία και Ελλάδα) σήμερα ανήκουν στη λεγόμενη Ευρωζώνη, δηλαδή έχουν κοινό νόμισμα το ευρώ. Ας προβληματιστούμε για τα θετικά και τα τυχόν αρνητικά σημεία που απορρέουν από τη συμμετοχή της χώρας μας στην Ευρωζώνη.</a:t>
            </a:r>
            <a:endParaRPr lang="en-US" sz="1800"/>
          </a:p>
          <a:p>
            <a:endParaRPr lang="el-GR" sz="1800"/>
          </a:p>
        </p:txBody>
      </p:sp>
    </p:spTree>
    <p:extLst>
      <p:ext uri="{BB962C8B-B14F-4D97-AF65-F5344CB8AC3E}">
        <p14:creationId xmlns:p14="http://schemas.microsoft.com/office/powerpoint/2010/main" val="3646970180"/>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Τίτλος 3">
            <a:extLst>
              <a:ext uri="{FF2B5EF4-FFF2-40B4-BE49-F238E27FC236}">
                <a16:creationId xmlns:a16="http://schemas.microsoft.com/office/drawing/2014/main" id="{3BCECB41-05A4-48DC-BF8C-2185E726B3AD}"/>
              </a:ext>
            </a:extLst>
          </p:cNvPr>
          <p:cNvSpPr>
            <a:spLocks noGrp="1"/>
          </p:cNvSpPr>
          <p:nvPr>
            <p:ph type="title"/>
          </p:nvPr>
        </p:nvSpPr>
        <p:spPr>
          <a:xfrm>
            <a:off x="833002" y="365125"/>
            <a:ext cx="10520702" cy="1325563"/>
          </a:xfrm>
        </p:spPr>
        <p:txBody>
          <a:bodyPr>
            <a:normAutofit/>
          </a:bodyPr>
          <a:lstStyle/>
          <a:p>
            <a:r>
              <a:rPr lang="el-GR">
                <a:solidFill>
                  <a:srgbClr val="FFFFFF"/>
                </a:solidFill>
              </a:rPr>
              <a:t>Ευρωζώνη</a:t>
            </a:r>
          </a:p>
        </p:txBody>
      </p:sp>
      <p:sp>
        <p:nvSpPr>
          <p:cNvPr id="5" name="Θέση περιεχομένου 4">
            <a:extLst>
              <a:ext uri="{FF2B5EF4-FFF2-40B4-BE49-F238E27FC236}">
                <a16:creationId xmlns:a16="http://schemas.microsoft.com/office/drawing/2014/main" id="{A7B1800A-9618-4DCC-9C8A-19A6EE081C6A}"/>
              </a:ext>
            </a:extLst>
          </p:cNvPr>
          <p:cNvSpPr>
            <a:spLocks noGrp="1"/>
          </p:cNvSpPr>
          <p:nvPr>
            <p:ph idx="1"/>
          </p:nvPr>
        </p:nvSpPr>
        <p:spPr>
          <a:xfrm>
            <a:off x="838201" y="2022601"/>
            <a:ext cx="10515598" cy="4154361"/>
          </a:xfrm>
        </p:spPr>
        <p:txBody>
          <a:bodyPr>
            <a:normAutofit/>
          </a:bodyPr>
          <a:lstStyle/>
          <a:p>
            <a:r>
              <a:rPr lang="el-GR" sz="1900">
                <a:solidFill>
                  <a:srgbClr val="FFFFFF"/>
                </a:solidFill>
              </a:rPr>
              <a:t>Μέλη της Ευρωζώνης είναι οι: </a:t>
            </a:r>
            <a:r>
              <a:rPr lang="el-GR" sz="1900">
                <a:solidFill>
                  <a:srgbClr val="FFFFFF"/>
                </a:solidFill>
                <a:hlinkClick r:id="rId2" tooltip="Αυστρία"/>
              </a:rPr>
              <a:t>Αυστρία</a:t>
            </a:r>
            <a:r>
              <a:rPr lang="el-GR" sz="1900">
                <a:solidFill>
                  <a:srgbClr val="FFFFFF"/>
                </a:solidFill>
              </a:rPr>
              <a:t>, </a:t>
            </a:r>
            <a:r>
              <a:rPr lang="el-GR" sz="1900">
                <a:solidFill>
                  <a:srgbClr val="FFFFFF"/>
                </a:solidFill>
                <a:hlinkClick r:id="rId3" tooltip="Βέλγιο"/>
              </a:rPr>
              <a:t>Βέλγιο</a:t>
            </a:r>
            <a:r>
              <a:rPr lang="el-GR" sz="1900">
                <a:solidFill>
                  <a:srgbClr val="FFFFFF"/>
                </a:solidFill>
              </a:rPr>
              <a:t>, </a:t>
            </a:r>
            <a:r>
              <a:rPr lang="el-GR" sz="1900">
                <a:solidFill>
                  <a:srgbClr val="FFFFFF"/>
                </a:solidFill>
                <a:hlinkClick r:id="rId4" tooltip="Γαλλία"/>
              </a:rPr>
              <a:t>Γαλλία</a:t>
            </a:r>
            <a:r>
              <a:rPr lang="el-GR" sz="1900">
                <a:solidFill>
                  <a:srgbClr val="FFFFFF"/>
                </a:solidFill>
              </a:rPr>
              <a:t>, </a:t>
            </a:r>
            <a:r>
              <a:rPr lang="el-GR" sz="1900">
                <a:solidFill>
                  <a:srgbClr val="FFFFFF"/>
                </a:solidFill>
                <a:hlinkClick r:id="rId5" tooltip="Γερμανία"/>
              </a:rPr>
              <a:t>Γερμανία</a:t>
            </a:r>
            <a:r>
              <a:rPr lang="el-GR" sz="1900">
                <a:solidFill>
                  <a:srgbClr val="FFFFFF"/>
                </a:solidFill>
              </a:rPr>
              <a:t>, </a:t>
            </a:r>
            <a:r>
              <a:rPr lang="el-GR" sz="1900">
                <a:solidFill>
                  <a:srgbClr val="FFFFFF"/>
                </a:solidFill>
                <a:hlinkClick r:id="rId6" tooltip="Ελλάδα"/>
              </a:rPr>
              <a:t>Ελλάδα</a:t>
            </a:r>
            <a:r>
              <a:rPr lang="el-GR" sz="1900">
                <a:solidFill>
                  <a:srgbClr val="FFFFFF"/>
                </a:solidFill>
              </a:rPr>
              <a:t>, </a:t>
            </a:r>
            <a:r>
              <a:rPr lang="el-GR" sz="1900">
                <a:solidFill>
                  <a:srgbClr val="FFFFFF"/>
                </a:solidFill>
                <a:hlinkClick r:id="rId7" tooltip="Εσθονία"/>
              </a:rPr>
              <a:t>Εσθονία</a:t>
            </a:r>
            <a:r>
              <a:rPr lang="el-GR" sz="1900">
                <a:solidFill>
                  <a:srgbClr val="FFFFFF"/>
                </a:solidFill>
              </a:rPr>
              <a:t>, </a:t>
            </a:r>
            <a:r>
              <a:rPr lang="el-GR" sz="1900">
                <a:solidFill>
                  <a:srgbClr val="FFFFFF"/>
                </a:solidFill>
                <a:hlinkClick r:id="rId8" tooltip="Ιρλανδία"/>
              </a:rPr>
              <a:t>Ιρλανδία</a:t>
            </a:r>
            <a:r>
              <a:rPr lang="el-GR" sz="1900">
                <a:solidFill>
                  <a:srgbClr val="FFFFFF"/>
                </a:solidFill>
              </a:rPr>
              <a:t>, </a:t>
            </a:r>
            <a:r>
              <a:rPr lang="el-GR" sz="1900">
                <a:solidFill>
                  <a:srgbClr val="FFFFFF"/>
                </a:solidFill>
                <a:hlinkClick r:id="rId9" tooltip="Ισπανία"/>
              </a:rPr>
              <a:t>Ισπανία</a:t>
            </a:r>
            <a:r>
              <a:rPr lang="el-GR" sz="1900">
                <a:solidFill>
                  <a:srgbClr val="FFFFFF"/>
                </a:solidFill>
              </a:rPr>
              <a:t>, </a:t>
            </a:r>
            <a:r>
              <a:rPr lang="el-GR" sz="1900">
                <a:solidFill>
                  <a:srgbClr val="FFFFFF"/>
                </a:solidFill>
                <a:hlinkClick r:id="rId10" tooltip="Ιταλία"/>
              </a:rPr>
              <a:t>Ιταλία</a:t>
            </a:r>
            <a:r>
              <a:rPr lang="el-GR" sz="1900">
                <a:solidFill>
                  <a:srgbClr val="FFFFFF"/>
                </a:solidFill>
              </a:rPr>
              <a:t>, </a:t>
            </a:r>
            <a:r>
              <a:rPr lang="el-GR" sz="1900">
                <a:solidFill>
                  <a:srgbClr val="FFFFFF"/>
                </a:solidFill>
                <a:hlinkClick r:id="rId11" tooltip="Κύπρος"/>
              </a:rPr>
              <a:t>Κύπρος</a:t>
            </a:r>
            <a:r>
              <a:rPr lang="el-GR" sz="1900">
                <a:solidFill>
                  <a:srgbClr val="FFFFFF"/>
                </a:solidFill>
              </a:rPr>
              <a:t>, </a:t>
            </a:r>
            <a:r>
              <a:rPr lang="el-GR" sz="1900">
                <a:solidFill>
                  <a:srgbClr val="FFFFFF"/>
                </a:solidFill>
                <a:hlinkClick r:id="rId12" tooltip="Λετονία"/>
              </a:rPr>
              <a:t>Λετονία</a:t>
            </a:r>
            <a:r>
              <a:rPr lang="el-GR" sz="1900">
                <a:solidFill>
                  <a:srgbClr val="FFFFFF"/>
                </a:solidFill>
              </a:rPr>
              <a:t>, </a:t>
            </a:r>
            <a:r>
              <a:rPr lang="el-GR" sz="1900">
                <a:solidFill>
                  <a:srgbClr val="FFFFFF"/>
                </a:solidFill>
                <a:hlinkClick r:id="rId13" tooltip="Λιθουανία"/>
              </a:rPr>
              <a:t>Λιθουανία</a:t>
            </a:r>
            <a:r>
              <a:rPr lang="el-GR" sz="1900">
                <a:solidFill>
                  <a:srgbClr val="FFFFFF"/>
                </a:solidFill>
              </a:rPr>
              <a:t>, </a:t>
            </a:r>
            <a:r>
              <a:rPr lang="el-GR" sz="1900">
                <a:solidFill>
                  <a:srgbClr val="FFFFFF"/>
                </a:solidFill>
                <a:hlinkClick r:id="rId14" tooltip="Λουξεμβούργο"/>
              </a:rPr>
              <a:t>Λουξεμβούργο</a:t>
            </a:r>
            <a:r>
              <a:rPr lang="el-GR" sz="1900">
                <a:solidFill>
                  <a:srgbClr val="FFFFFF"/>
                </a:solidFill>
              </a:rPr>
              <a:t>, </a:t>
            </a:r>
            <a:r>
              <a:rPr lang="el-GR" sz="1900">
                <a:solidFill>
                  <a:srgbClr val="FFFFFF"/>
                </a:solidFill>
                <a:hlinkClick r:id="rId15" tooltip="Μάλτα"/>
              </a:rPr>
              <a:t>Μάλτα</a:t>
            </a:r>
            <a:r>
              <a:rPr lang="el-GR" sz="1900">
                <a:solidFill>
                  <a:srgbClr val="FFFFFF"/>
                </a:solidFill>
              </a:rPr>
              <a:t>, </a:t>
            </a:r>
            <a:r>
              <a:rPr lang="el-GR" sz="1900">
                <a:solidFill>
                  <a:srgbClr val="FFFFFF"/>
                </a:solidFill>
                <a:hlinkClick r:id="rId16" tooltip="Ολλανδία"/>
              </a:rPr>
              <a:t>Ολλανδία</a:t>
            </a:r>
            <a:r>
              <a:rPr lang="el-GR" sz="1900">
                <a:solidFill>
                  <a:srgbClr val="FFFFFF"/>
                </a:solidFill>
              </a:rPr>
              <a:t>, </a:t>
            </a:r>
            <a:r>
              <a:rPr lang="el-GR" sz="1900">
                <a:solidFill>
                  <a:srgbClr val="FFFFFF"/>
                </a:solidFill>
                <a:hlinkClick r:id="rId17" tooltip="Πορτογαλία"/>
              </a:rPr>
              <a:t>Πορτογαλία</a:t>
            </a:r>
            <a:r>
              <a:rPr lang="el-GR" sz="1900">
                <a:solidFill>
                  <a:srgbClr val="FFFFFF"/>
                </a:solidFill>
              </a:rPr>
              <a:t>, </a:t>
            </a:r>
            <a:r>
              <a:rPr lang="el-GR" sz="1900">
                <a:solidFill>
                  <a:srgbClr val="FFFFFF"/>
                </a:solidFill>
                <a:hlinkClick r:id="rId18" tooltip="Σλοβακία"/>
              </a:rPr>
              <a:t>Σλοβακία</a:t>
            </a:r>
            <a:r>
              <a:rPr lang="el-GR" sz="1900">
                <a:solidFill>
                  <a:srgbClr val="FFFFFF"/>
                </a:solidFill>
              </a:rPr>
              <a:t>, </a:t>
            </a:r>
            <a:r>
              <a:rPr lang="el-GR" sz="1900">
                <a:solidFill>
                  <a:srgbClr val="FFFFFF"/>
                </a:solidFill>
                <a:hlinkClick r:id="rId19" tooltip="Σλοβενία"/>
              </a:rPr>
              <a:t>Σλοβενία</a:t>
            </a:r>
            <a:r>
              <a:rPr lang="el-GR" sz="1900">
                <a:solidFill>
                  <a:srgbClr val="FFFFFF"/>
                </a:solidFill>
              </a:rPr>
              <a:t> και η </a:t>
            </a:r>
            <a:r>
              <a:rPr lang="el-GR" sz="1900">
                <a:solidFill>
                  <a:srgbClr val="FFFFFF"/>
                </a:solidFill>
                <a:hlinkClick r:id="rId20" tooltip="Φινλανδία"/>
              </a:rPr>
              <a:t>Φινλανδία</a:t>
            </a:r>
            <a:r>
              <a:rPr lang="el-GR" sz="1900">
                <a:solidFill>
                  <a:srgbClr val="FFFFFF"/>
                </a:solidFill>
              </a:rPr>
              <a:t>.</a:t>
            </a:r>
          </a:p>
          <a:p>
            <a:r>
              <a:rPr lang="el-GR" sz="1900">
                <a:solidFill>
                  <a:srgbClr val="FFFFFF"/>
                </a:solidFill>
              </a:rPr>
              <a:t>Το </a:t>
            </a:r>
            <a:r>
              <a:rPr lang="el-GR" sz="1900">
                <a:solidFill>
                  <a:srgbClr val="FFFFFF"/>
                </a:solidFill>
                <a:hlinkClick r:id="rId21" tooltip="Μονακό"/>
              </a:rPr>
              <a:t>Μονακό</a:t>
            </a:r>
            <a:r>
              <a:rPr lang="el-GR" sz="1900">
                <a:solidFill>
                  <a:srgbClr val="FFFFFF"/>
                </a:solidFill>
              </a:rPr>
              <a:t>, ο </a:t>
            </a:r>
            <a:r>
              <a:rPr lang="el-GR" sz="1900">
                <a:solidFill>
                  <a:srgbClr val="FFFFFF"/>
                </a:solidFill>
                <a:hlinkClick r:id="rId22" tooltip="Άγιος Μαρίνος"/>
              </a:rPr>
              <a:t>Άγιος Μαρίνος</a:t>
            </a:r>
            <a:r>
              <a:rPr lang="el-GR" sz="1900">
                <a:solidFill>
                  <a:srgbClr val="FFFFFF"/>
                </a:solidFill>
              </a:rPr>
              <a:t> και </a:t>
            </a:r>
            <a:r>
              <a:rPr lang="el-GR" sz="1900">
                <a:solidFill>
                  <a:srgbClr val="FFFFFF"/>
                </a:solidFill>
                <a:hlinkClick r:id="rId23" tooltip="Βατικανό"/>
              </a:rPr>
              <a:t>η Πόλη του Βατικανού</a:t>
            </a:r>
            <a:r>
              <a:rPr lang="el-GR" sz="1900">
                <a:solidFill>
                  <a:srgbClr val="FFFFFF"/>
                </a:solidFill>
              </a:rPr>
              <a:t> χρησιμοποιούν επίσης το ευρώ βάσει επίσημης συμφωνίας με την Ευρωπαϊκή Ένωση και κόβουν δικά τους κέρματα ευρώ.</a:t>
            </a:r>
          </a:p>
          <a:p>
            <a:r>
              <a:rPr lang="el-GR" sz="1900">
                <a:solidFill>
                  <a:srgbClr val="FFFFFF"/>
                </a:solidFill>
              </a:rPr>
              <a:t>Η </a:t>
            </a:r>
            <a:r>
              <a:rPr lang="el-GR" sz="1900">
                <a:solidFill>
                  <a:srgbClr val="FFFFFF"/>
                </a:solidFill>
                <a:hlinkClick r:id="rId24" tooltip="Ανδόρα"/>
              </a:rPr>
              <a:t>Ανδόρα</a:t>
            </a:r>
            <a:r>
              <a:rPr lang="el-GR" sz="1900">
                <a:solidFill>
                  <a:srgbClr val="FFFFFF"/>
                </a:solidFill>
              </a:rPr>
              <a:t> υπέγραψε με την </a:t>
            </a:r>
            <a:r>
              <a:rPr lang="el-GR" sz="1900">
                <a:solidFill>
                  <a:srgbClr val="FFFFFF"/>
                </a:solidFill>
                <a:hlinkClick r:id="rId25" tooltip="Ευρωπαϊκή Ένωση"/>
              </a:rPr>
              <a:t>Ευρωπαϊκή Ένωση</a:t>
            </a:r>
            <a:r>
              <a:rPr lang="el-GR" sz="1900">
                <a:solidFill>
                  <a:srgbClr val="FFFFFF"/>
                </a:solidFill>
              </a:rPr>
              <a:t> στις 30 Ιουνίου του 2011 συμφωνία για να μπορέσει να κόψει δικά της κέρματα ευρώ από τον Ιούνιο του 2013. Η κοπή γίνεται σε δύο νομισματοκοπεία του </a:t>
            </a:r>
            <a:r>
              <a:rPr lang="el-GR" sz="1900">
                <a:solidFill>
                  <a:srgbClr val="FFFFFF"/>
                </a:solidFill>
                <a:hlinkClick r:id="rId26" tooltip="Παρίσι"/>
              </a:rPr>
              <a:t>Παρισιού</a:t>
            </a:r>
            <a:r>
              <a:rPr lang="el-GR" sz="1900">
                <a:solidFill>
                  <a:srgbClr val="FFFFFF"/>
                </a:solidFill>
              </a:rPr>
              <a:t> και της </a:t>
            </a:r>
            <a:r>
              <a:rPr lang="el-GR" sz="1900">
                <a:solidFill>
                  <a:srgbClr val="FFFFFF"/>
                </a:solidFill>
                <a:hlinkClick r:id="rId27" tooltip="Μαδρίτη"/>
              </a:rPr>
              <a:t>Μαδρίτης</a:t>
            </a:r>
            <a:r>
              <a:rPr lang="el-GR" sz="1900">
                <a:solidFill>
                  <a:srgbClr val="FFFFFF"/>
                </a:solidFill>
              </a:rPr>
              <a:t>.</a:t>
            </a:r>
          </a:p>
          <a:p>
            <a:r>
              <a:rPr lang="el-GR" sz="1900">
                <a:solidFill>
                  <a:srgbClr val="FFFFFF"/>
                </a:solidFill>
              </a:rPr>
              <a:t>Το </a:t>
            </a:r>
            <a:r>
              <a:rPr lang="el-GR" sz="1900">
                <a:solidFill>
                  <a:srgbClr val="FFFFFF"/>
                </a:solidFill>
                <a:hlinkClick r:id="rId28" tooltip="Μαυροβούνιο"/>
              </a:rPr>
              <a:t>Μαυροβούνιο</a:t>
            </a:r>
            <a:r>
              <a:rPr lang="el-GR" sz="1900">
                <a:solidFill>
                  <a:srgbClr val="FFFFFF"/>
                </a:solidFill>
              </a:rPr>
              <a:t> και το </a:t>
            </a:r>
            <a:r>
              <a:rPr lang="el-GR" sz="1900">
                <a:solidFill>
                  <a:srgbClr val="FFFFFF"/>
                </a:solidFill>
                <a:hlinkClick r:id="rId29" tooltip="Κόσοβο"/>
              </a:rPr>
              <a:t>Κόσοβο</a:t>
            </a:r>
            <a:r>
              <a:rPr lang="el-GR" sz="1900">
                <a:solidFill>
                  <a:srgbClr val="FFFFFF"/>
                </a:solidFill>
              </a:rPr>
              <a:t> χρησιμοποιούν επίσης το ευρώ χωρίς επίσημη συμφωνία ενώ δεν είναι ούτε στην Ευρωπαϊκή 'Ενωση.</a:t>
            </a:r>
          </a:p>
          <a:p>
            <a:r>
              <a:rPr lang="en-US" sz="1900">
                <a:solidFill>
                  <a:srgbClr val="FFFFFF"/>
                </a:solidFill>
                <a:hlinkClick r:id="rId30"/>
              </a:rPr>
              <a:t>https://el.wikipedia.org/wiki/%CE%95%CF%85%CF%81%CF%8E#/media/File:BlueEurozone.svg</a:t>
            </a:r>
            <a:endParaRPr lang="el-GR" sz="1900">
              <a:solidFill>
                <a:srgbClr val="FFFFFF"/>
              </a:solidFill>
            </a:endParaRPr>
          </a:p>
          <a:p>
            <a:pPr marL="0" indent="0">
              <a:buNone/>
            </a:pPr>
            <a:br>
              <a:rPr lang="el-GR" sz="1900">
                <a:solidFill>
                  <a:srgbClr val="FFFFFF"/>
                </a:solidFill>
              </a:rPr>
            </a:br>
            <a:endParaRPr lang="el-GR" sz="1900">
              <a:solidFill>
                <a:srgbClr val="FFFFFF"/>
              </a:solidFill>
            </a:endParaRPr>
          </a:p>
        </p:txBody>
      </p:sp>
    </p:spTree>
    <p:extLst>
      <p:ext uri="{BB962C8B-B14F-4D97-AF65-F5344CB8AC3E}">
        <p14:creationId xmlns:p14="http://schemas.microsoft.com/office/powerpoint/2010/main" val="4292647151"/>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376</TotalTime>
  <Words>366</Words>
  <Application>Microsoft Office PowerPoint</Application>
  <PresentationFormat>Ευρεία οθόνη</PresentationFormat>
  <Paragraphs>57</Paragraphs>
  <Slides>12</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12</vt:i4>
      </vt:variant>
    </vt:vector>
  </HeadingPairs>
  <TitlesOfParts>
    <vt:vector size="18" baseType="lpstr">
      <vt:lpstr>Arial</vt:lpstr>
      <vt:lpstr>Calibri</vt:lpstr>
      <vt:lpstr>Calibri Light</vt:lpstr>
      <vt:lpstr>Linux Libertine</vt:lpstr>
      <vt:lpstr>Wingdings</vt:lpstr>
      <vt:lpstr>Θέμα του Office</vt:lpstr>
      <vt:lpstr>Οι σχέσεις των κρατών στην Ευρωπαϊκή Ένωση</vt:lpstr>
      <vt:lpstr>Παρουσίαση του PowerPoint</vt:lpstr>
      <vt:lpstr>Η ταυτότητα της ΕΕ http://amaleo.gr/mathe-tis-chores-tis-evropaikis-enosis/</vt:lpstr>
      <vt:lpstr>Ιστορική πορεία της ΕΕ</vt:lpstr>
      <vt:lpstr>Συνέχεια…</vt:lpstr>
      <vt:lpstr>Συνέχεια…</vt:lpstr>
      <vt:lpstr>Κοινά σημεία</vt:lpstr>
      <vt:lpstr>Ευρωζώνη</vt:lpstr>
      <vt:lpstr>Ευρωζώνη</vt:lpstr>
      <vt:lpstr>Νόμισμα – Ευρώ https://el.wikipedia.org/wiki/%CE%95%CF%85%CF%81%CF%8E</vt:lpstr>
      <vt:lpstr>Σύμβολα ΕΕ</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19</cp:revision>
  <dcterms:created xsi:type="dcterms:W3CDTF">2018-05-12T12:23:37Z</dcterms:created>
  <dcterms:modified xsi:type="dcterms:W3CDTF">2018-06-30T10:42:53Z</dcterms:modified>
</cp:coreProperties>
</file>