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9" r:id="rId3"/>
    <p:sldId id="268" r:id="rId4"/>
    <p:sldId id="258" r:id="rId5"/>
    <p:sldId id="260" r:id="rId6"/>
    <p:sldId id="261" r:id="rId7"/>
    <p:sldId id="262" r:id="rId8"/>
    <p:sldId id="263" r:id="rId9"/>
    <p:sldId id="265" r:id="rId10"/>
    <p:sldId id="266" r:id="rId11"/>
    <p:sldId id="270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55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939A18-B2D7-4B6A-95CD-1191ACD76995}" type="doc">
      <dgm:prSet loTypeId="urn:microsoft.com/office/officeart/2008/layout/LinedList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340544D-16DE-4BAE-A4F9-11958CA33BC3}">
      <dgm:prSet/>
      <dgm:spPr/>
      <dgm:t>
        <a:bodyPr/>
        <a:lstStyle/>
        <a:p>
          <a:r>
            <a:rPr lang="el-GR"/>
            <a:t>Η </a:t>
          </a:r>
          <a:r>
            <a:rPr lang="el-GR" b="1"/>
            <a:t>Ευρώπη</a:t>
          </a:r>
          <a:r>
            <a:rPr lang="el-GR"/>
            <a:t>, αποκαλούμενη και </a:t>
          </a:r>
          <a:r>
            <a:rPr lang="el-GR" b="1"/>
            <a:t>Γηραιά ήπειρος</a:t>
          </a:r>
          <a:r>
            <a:rPr lang="el-GR"/>
            <a:t>, καταλαμβάνει συνολικά με τα νησιά έκταση 10.500.000 τετρ. χιλ., το</a:t>
          </a:r>
          <a:r>
            <a:rPr lang="el-GR" b="1"/>
            <a:t>7% περίπου της συνολικής ξηράς</a:t>
          </a:r>
          <a:r>
            <a:rPr lang="el-GR"/>
            <a:t> του πλανήτη μας.</a:t>
          </a:r>
          <a:endParaRPr lang="en-US"/>
        </a:p>
      </dgm:t>
    </dgm:pt>
    <dgm:pt modelId="{BA126B58-8E1D-474B-9312-D4FA54CE936F}" type="parTrans" cxnId="{FC63203A-93C7-4FDC-ABAF-9839ABDA19B4}">
      <dgm:prSet/>
      <dgm:spPr/>
      <dgm:t>
        <a:bodyPr/>
        <a:lstStyle/>
        <a:p>
          <a:endParaRPr lang="en-US"/>
        </a:p>
      </dgm:t>
    </dgm:pt>
    <dgm:pt modelId="{3886DBE0-9912-4047-BA4B-B33D19C553F9}" type="sibTrans" cxnId="{FC63203A-93C7-4FDC-ABAF-9839ABDA19B4}">
      <dgm:prSet/>
      <dgm:spPr/>
      <dgm:t>
        <a:bodyPr/>
        <a:lstStyle/>
        <a:p>
          <a:endParaRPr lang="en-US"/>
        </a:p>
      </dgm:t>
    </dgm:pt>
    <dgm:pt modelId="{5069E9A7-7B4B-4918-892B-98467128688F}">
      <dgm:prSet/>
      <dgm:spPr/>
      <dgm:t>
        <a:bodyPr/>
        <a:lstStyle/>
        <a:p>
          <a:r>
            <a:rPr lang="el-GR"/>
            <a:t>Ο πληθυσμός της, σύμφωνα με στοιχεία των Ηνωμένων Εθνών , του 2007 ,  ξεπερνούσε τα 731.000.000 κατοίκους , περίπου το </a:t>
          </a:r>
          <a:r>
            <a:rPr lang="el-GR" b="1"/>
            <a:t>11% του παγκόσμιου πληθυσμού</a:t>
          </a:r>
          <a:r>
            <a:rPr lang="el-GR"/>
            <a:t>.</a:t>
          </a:r>
          <a:endParaRPr lang="en-US"/>
        </a:p>
      </dgm:t>
    </dgm:pt>
    <dgm:pt modelId="{1D4AD34A-C6CB-46C9-A002-0B0EB239715D}" type="parTrans" cxnId="{87AC0033-5B22-4B41-82B1-9381FE1E9BEC}">
      <dgm:prSet/>
      <dgm:spPr/>
      <dgm:t>
        <a:bodyPr/>
        <a:lstStyle/>
        <a:p>
          <a:endParaRPr lang="en-US"/>
        </a:p>
      </dgm:t>
    </dgm:pt>
    <dgm:pt modelId="{1AB10900-AF91-45E6-8A99-31AF14199263}" type="sibTrans" cxnId="{87AC0033-5B22-4B41-82B1-9381FE1E9BEC}">
      <dgm:prSet/>
      <dgm:spPr/>
      <dgm:t>
        <a:bodyPr/>
        <a:lstStyle/>
        <a:p>
          <a:endParaRPr lang="en-US"/>
        </a:p>
      </dgm:t>
    </dgm:pt>
    <dgm:pt modelId="{31B1B02A-CF42-41D9-B4E8-CF3B8B9857EA}">
      <dgm:prSet/>
      <dgm:spPr/>
      <dgm:t>
        <a:bodyPr/>
        <a:lstStyle/>
        <a:p>
          <a:r>
            <a:rPr lang="el-GR"/>
            <a:t>100 χρόνια πριν όμως , είχε το 25% του παγκόσμιου πληθυσμού και υπολογίζεται ότι το 2050 θα αποτελεί μόνο το 7% του παγκόσμιου πληθυσμού.</a:t>
          </a:r>
          <a:endParaRPr lang="en-US"/>
        </a:p>
      </dgm:t>
    </dgm:pt>
    <dgm:pt modelId="{1ED0B403-CB0A-4A57-B87C-C5AA172BAAFE}" type="parTrans" cxnId="{A78E95E5-6EA9-4D7C-8FCA-365CAA4F0ADB}">
      <dgm:prSet/>
      <dgm:spPr/>
      <dgm:t>
        <a:bodyPr/>
        <a:lstStyle/>
        <a:p>
          <a:endParaRPr lang="en-US"/>
        </a:p>
      </dgm:t>
    </dgm:pt>
    <dgm:pt modelId="{479F680B-E18E-4258-B3E5-C76EA5DEC885}" type="sibTrans" cxnId="{A78E95E5-6EA9-4D7C-8FCA-365CAA4F0ADB}">
      <dgm:prSet/>
      <dgm:spPr/>
      <dgm:t>
        <a:bodyPr/>
        <a:lstStyle/>
        <a:p>
          <a:endParaRPr lang="en-US"/>
        </a:p>
      </dgm:t>
    </dgm:pt>
    <dgm:pt modelId="{0A7998E2-C16C-409C-9B30-80F461E8FD6D}" type="pres">
      <dgm:prSet presAssocID="{03939A18-B2D7-4B6A-95CD-1191ACD76995}" presName="vert0" presStyleCnt="0">
        <dgm:presLayoutVars>
          <dgm:dir/>
          <dgm:animOne val="branch"/>
          <dgm:animLvl val="lvl"/>
        </dgm:presLayoutVars>
      </dgm:prSet>
      <dgm:spPr/>
    </dgm:pt>
    <dgm:pt modelId="{4E1A9620-C73B-4828-9C0F-63A7A1662F4B}" type="pres">
      <dgm:prSet presAssocID="{D340544D-16DE-4BAE-A4F9-11958CA33BC3}" presName="thickLine" presStyleLbl="alignNode1" presStyleIdx="0" presStyleCnt="3"/>
      <dgm:spPr/>
    </dgm:pt>
    <dgm:pt modelId="{C52BE50D-0F9F-4A10-BEAB-9C2162F88AF4}" type="pres">
      <dgm:prSet presAssocID="{D340544D-16DE-4BAE-A4F9-11958CA33BC3}" presName="horz1" presStyleCnt="0"/>
      <dgm:spPr/>
    </dgm:pt>
    <dgm:pt modelId="{95CB2EBA-BCA6-4B9C-A806-8ECF772490C4}" type="pres">
      <dgm:prSet presAssocID="{D340544D-16DE-4BAE-A4F9-11958CA33BC3}" presName="tx1" presStyleLbl="revTx" presStyleIdx="0" presStyleCnt="3"/>
      <dgm:spPr/>
    </dgm:pt>
    <dgm:pt modelId="{1204D1D8-9A80-43DC-A46E-1B0A60171B78}" type="pres">
      <dgm:prSet presAssocID="{D340544D-16DE-4BAE-A4F9-11958CA33BC3}" presName="vert1" presStyleCnt="0"/>
      <dgm:spPr/>
    </dgm:pt>
    <dgm:pt modelId="{3CFE778C-0C48-47C0-BA73-93B7AE4566B7}" type="pres">
      <dgm:prSet presAssocID="{5069E9A7-7B4B-4918-892B-98467128688F}" presName="thickLine" presStyleLbl="alignNode1" presStyleIdx="1" presStyleCnt="3"/>
      <dgm:spPr/>
    </dgm:pt>
    <dgm:pt modelId="{5256CCBA-387F-44F9-99FE-17602A2568C0}" type="pres">
      <dgm:prSet presAssocID="{5069E9A7-7B4B-4918-892B-98467128688F}" presName="horz1" presStyleCnt="0"/>
      <dgm:spPr/>
    </dgm:pt>
    <dgm:pt modelId="{20D4181E-9581-4025-B65C-998E7CFA443F}" type="pres">
      <dgm:prSet presAssocID="{5069E9A7-7B4B-4918-892B-98467128688F}" presName="tx1" presStyleLbl="revTx" presStyleIdx="1" presStyleCnt="3"/>
      <dgm:spPr/>
    </dgm:pt>
    <dgm:pt modelId="{B2CEBF55-6AA2-4437-985D-3F6A6E25114E}" type="pres">
      <dgm:prSet presAssocID="{5069E9A7-7B4B-4918-892B-98467128688F}" presName="vert1" presStyleCnt="0"/>
      <dgm:spPr/>
    </dgm:pt>
    <dgm:pt modelId="{DD266F7F-F79E-44BF-8E20-2818EBF5E994}" type="pres">
      <dgm:prSet presAssocID="{31B1B02A-CF42-41D9-B4E8-CF3B8B9857EA}" presName="thickLine" presStyleLbl="alignNode1" presStyleIdx="2" presStyleCnt="3"/>
      <dgm:spPr/>
    </dgm:pt>
    <dgm:pt modelId="{A591E794-A872-40CC-9EF5-B06A269CA6BB}" type="pres">
      <dgm:prSet presAssocID="{31B1B02A-CF42-41D9-B4E8-CF3B8B9857EA}" presName="horz1" presStyleCnt="0"/>
      <dgm:spPr/>
    </dgm:pt>
    <dgm:pt modelId="{11623701-1EF9-47BA-8F65-2950F2654C11}" type="pres">
      <dgm:prSet presAssocID="{31B1B02A-CF42-41D9-B4E8-CF3B8B9857EA}" presName="tx1" presStyleLbl="revTx" presStyleIdx="2" presStyleCnt="3"/>
      <dgm:spPr/>
    </dgm:pt>
    <dgm:pt modelId="{AEA95D19-26E3-4EEC-83FA-8F5D0B0F0A5A}" type="pres">
      <dgm:prSet presAssocID="{31B1B02A-CF42-41D9-B4E8-CF3B8B9857EA}" presName="vert1" presStyleCnt="0"/>
      <dgm:spPr/>
    </dgm:pt>
  </dgm:ptLst>
  <dgm:cxnLst>
    <dgm:cxn modelId="{87AC0033-5B22-4B41-82B1-9381FE1E9BEC}" srcId="{03939A18-B2D7-4B6A-95CD-1191ACD76995}" destId="{5069E9A7-7B4B-4918-892B-98467128688F}" srcOrd="1" destOrd="0" parTransId="{1D4AD34A-C6CB-46C9-A002-0B0EB239715D}" sibTransId="{1AB10900-AF91-45E6-8A99-31AF14199263}"/>
    <dgm:cxn modelId="{FC63203A-93C7-4FDC-ABAF-9839ABDA19B4}" srcId="{03939A18-B2D7-4B6A-95CD-1191ACD76995}" destId="{D340544D-16DE-4BAE-A4F9-11958CA33BC3}" srcOrd="0" destOrd="0" parTransId="{BA126B58-8E1D-474B-9312-D4FA54CE936F}" sibTransId="{3886DBE0-9912-4047-BA4B-B33D19C553F9}"/>
    <dgm:cxn modelId="{ACDAD36C-4D14-4F97-BC02-A50D485A43F3}" type="presOf" srcId="{31B1B02A-CF42-41D9-B4E8-CF3B8B9857EA}" destId="{11623701-1EF9-47BA-8F65-2950F2654C11}" srcOrd="0" destOrd="0" presId="urn:microsoft.com/office/officeart/2008/layout/LinedList"/>
    <dgm:cxn modelId="{4130A256-82AD-49D7-ABBA-E2324BC90757}" type="presOf" srcId="{D340544D-16DE-4BAE-A4F9-11958CA33BC3}" destId="{95CB2EBA-BCA6-4B9C-A806-8ECF772490C4}" srcOrd="0" destOrd="0" presId="urn:microsoft.com/office/officeart/2008/layout/LinedList"/>
    <dgm:cxn modelId="{667D9757-F6AF-49F7-BAA4-743F1C43F818}" type="presOf" srcId="{5069E9A7-7B4B-4918-892B-98467128688F}" destId="{20D4181E-9581-4025-B65C-998E7CFA443F}" srcOrd="0" destOrd="0" presId="urn:microsoft.com/office/officeart/2008/layout/LinedList"/>
    <dgm:cxn modelId="{7673A1AA-BDD1-49D7-A086-313461093F04}" type="presOf" srcId="{03939A18-B2D7-4B6A-95CD-1191ACD76995}" destId="{0A7998E2-C16C-409C-9B30-80F461E8FD6D}" srcOrd="0" destOrd="0" presId="urn:microsoft.com/office/officeart/2008/layout/LinedList"/>
    <dgm:cxn modelId="{A78E95E5-6EA9-4D7C-8FCA-365CAA4F0ADB}" srcId="{03939A18-B2D7-4B6A-95CD-1191ACD76995}" destId="{31B1B02A-CF42-41D9-B4E8-CF3B8B9857EA}" srcOrd="2" destOrd="0" parTransId="{1ED0B403-CB0A-4A57-B87C-C5AA172BAAFE}" sibTransId="{479F680B-E18E-4258-B3E5-C76EA5DEC885}"/>
    <dgm:cxn modelId="{A75CC81F-9696-4D2E-9848-8A522EB47743}" type="presParOf" srcId="{0A7998E2-C16C-409C-9B30-80F461E8FD6D}" destId="{4E1A9620-C73B-4828-9C0F-63A7A1662F4B}" srcOrd="0" destOrd="0" presId="urn:microsoft.com/office/officeart/2008/layout/LinedList"/>
    <dgm:cxn modelId="{2F1BCCC9-19BB-412E-AE49-FA9A042D8094}" type="presParOf" srcId="{0A7998E2-C16C-409C-9B30-80F461E8FD6D}" destId="{C52BE50D-0F9F-4A10-BEAB-9C2162F88AF4}" srcOrd="1" destOrd="0" presId="urn:microsoft.com/office/officeart/2008/layout/LinedList"/>
    <dgm:cxn modelId="{196FAB6B-06BB-493B-A34D-4E36CD334CC4}" type="presParOf" srcId="{C52BE50D-0F9F-4A10-BEAB-9C2162F88AF4}" destId="{95CB2EBA-BCA6-4B9C-A806-8ECF772490C4}" srcOrd="0" destOrd="0" presId="urn:microsoft.com/office/officeart/2008/layout/LinedList"/>
    <dgm:cxn modelId="{544983AE-D4C1-47CB-A664-13E014720157}" type="presParOf" srcId="{C52BE50D-0F9F-4A10-BEAB-9C2162F88AF4}" destId="{1204D1D8-9A80-43DC-A46E-1B0A60171B78}" srcOrd="1" destOrd="0" presId="urn:microsoft.com/office/officeart/2008/layout/LinedList"/>
    <dgm:cxn modelId="{B0FED09D-2976-4A3E-8E5E-0AF06273ECF1}" type="presParOf" srcId="{0A7998E2-C16C-409C-9B30-80F461E8FD6D}" destId="{3CFE778C-0C48-47C0-BA73-93B7AE4566B7}" srcOrd="2" destOrd="0" presId="urn:microsoft.com/office/officeart/2008/layout/LinedList"/>
    <dgm:cxn modelId="{6583D5B8-BC4D-4554-BF38-2C34EA6F33EB}" type="presParOf" srcId="{0A7998E2-C16C-409C-9B30-80F461E8FD6D}" destId="{5256CCBA-387F-44F9-99FE-17602A2568C0}" srcOrd="3" destOrd="0" presId="urn:microsoft.com/office/officeart/2008/layout/LinedList"/>
    <dgm:cxn modelId="{8A12C9F0-FBA3-45BF-B317-593FB246B6F5}" type="presParOf" srcId="{5256CCBA-387F-44F9-99FE-17602A2568C0}" destId="{20D4181E-9581-4025-B65C-998E7CFA443F}" srcOrd="0" destOrd="0" presId="urn:microsoft.com/office/officeart/2008/layout/LinedList"/>
    <dgm:cxn modelId="{FCFD258E-52F3-4DFC-91A1-5B7A2B946842}" type="presParOf" srcId="{5256CCBA-387F-44F9-99FE-17602A2568C0}" destId="{B2CEBF55-6AA2-4437-985D-3F6A6E25114E}" srcOrd="1" destOrd="0" presId="urn:microsoft.com/office/officeart/2008/layout/LinedList"/>
    <dgm:cxn modelId="{70396237-DA5B-4AA5-96E5-CC1433707E61}" type="presParOf" srcId="{0A7998E2-C16C-409C-9B30-80F461E8FD6D}" destId="{DD266F7F-F79E-44BF-8E20-2818EBF5E994}" srcOrd="4" destOrd="0" presId="urn:microsoft.com/office/officeart/2008/layout/LinedList"/>
    <dgm:cxn modelId="{DFCA015A-4699-4615-8918-DFD88CA3C1C1}" type="presParOf" srcId="{0A7998E2-C16C-409C-9B30-80F461E8FD6D}" destId="{A591E794-A872-40CC-9EF5-B06A269CA6BB}" srcOrd="5" destOrd="0" presId="urn:microsoft.com/office/officeart/2008/layout/LinedList"/>
    <dgm:cxn modelId="{B48B4066-40F1-42F9-8626-374BC74EB72B}" type="presParOf" srcId="{A591E794-A872-40CC-9EF5-B06A269CA6BB}" destId="{11623701-1EF9-47BA-8F65-2950F2654C11}" srcOrd="0" destOrd="0" presId="urn:microsoft.com/office/officeart/2008/layout/LinedList"/>
    <dgm:cxn modelId="{EF4C4C89-783F-4DA3-A690-E9E4900930B3}" type="presParOf" srcId="{A591E794-A872-40CC-9EF5-B06A269CA6BB}" destId="{AEA95D19-26E3-4EEC-83FA-8F5D0B0F0A5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1A9620-C73B-4828-9C0F-63A7A1662F4B}">
      <dsp:nvSpPr>
        <dsp:cNvPr id="0" name=""/>
        <dsp:cNvSpPr/>
      </dsp:nvSpPr>
      <dsp:spPr>
        <a:xfrm>
          <a:off x="0" y="2720"/>
          <a:ext cx="4701779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5CB2EBA-BCA6-4B9C-A806-8ECF772490C4}">
      <dsp:nvSpPr>
        <dsp:cNvPr id="0" name=""/>
        <dsp:cNvSpPr/>
      </dsp:nvSpPr>
      <dsp:spPr>
        <a:xfrm>
          <a:off x="0" y="2720"/>
          <a:ext cx="4701779" cy="1855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Η </a:t>
          </a:r>
          <a:r>
            <a:rPr lang="el-GR" sz="2200" b="1" kern="1200"/>
            <a:t>Ευρώπη</a:t>
          </a:r>
          <a:r>
            <a:rPr lang="el-GR" sz="2200" kern="1200"/>
            <a:t>, αποκαλούμενη και </a:t>
          </a:r>
          <a:r>
            <a:rPr lang="el-GR" sz="2200" b="1" kern="1200"/>
            <a:t>Γηραιά ήπειρος</a:t>
          </a:r>
          <a:r>
            <a:rPr lang="el-GR" sz="2200" kern="1200"/>
            <a:t>, καταλαμβάνει συνολικά με τα νησιά έκταση 10.500.000 τετρ. χιλ., το</a:t>
          </a:r>
          <a:r>
            <a:rPr lang="el-GR" sz="2200" b="1" kern="1200"/>
            <a:t>7% περίπου της συνολικής ξηράς</a:t>
          </a:r>
          <a:r>
            <a:rPr lang="el-GR" sz="2200" kern="1200"/>
            <a:t> του πλανήτη μας.</a:t>
          </a:r>
          <a:endParaRPr lang="en-US" sz="2200" kern="1200"/>
        </a:p>
      </dsp:txBody>
      <dsp:txXfrm>
        <a:off x="0" y="2720"/>
        <a:ext cx="4701779" cy="1855561"/>
      </dsp:txXfrm>
    </dsp:sp>
    <dsp:sp modelId="{3CFE778C-0C48-47C0-BA73-93B7AE4566B7}">
      <dsp:nvSpPr>
        <dsp:cNvPr id="0" name=""/>
        <dsp:cNvSpPr/>
      </dsp:nvSpPr>
      <dsp:spPr>
        <a:xfrm>
          <a:off x="0" y="1858281"/>
          <a:ext cx="4701779" cy="0"/>
        </a:xfrm>
        <a:prstGeom prst="line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0D4181E-9581-4025-B65C-998E7CFA443F}">
      <dsp:nvSpPr>
        <dsp:cNvPr id="0" name=""/>
        <dsp:cNvSpPr/>
      </dsp:nvSpPr>
      <dsp:spPr>
        <a:xfrm>
          <a:off x="0" y="1858281"/>
          <a:ext cx="4701779" cy="1855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Ο πληθυσμός της, σύμφωνα με στοιχεία των Ηνωμένων Εθνών , του 2007 ,  ξεπερνούσε τα 731.000.000 κατοίκους , περίπου το </a:t>
          </a:r>
          <a:r>
            <a:rPr lang="el-GR" sz="2200" b="1" kern="1200"/>
            <a:t>11% του παγκόσμιου πληθυσμού</a:t>
          </a:r>
          <a:r>
            <a:rPr lang="el-GR" sz="2200" kern="1200"/>
            <a:t>.</a:t>
          </a:r>
          <a:endParaRPr lang="en-US" sz="2200" kern="1200"/>
        </a:p>
      </dsp:txBody>
      <dsp:txXfrm>
        <a:off x="0" y="1858281"/>
        <a:ext cx="4701779" cy="1855561"/>
      </dsp:txXfrm>
    </dsp:sp>
    <dsp:sp modelId="{DD266F7F-F79E-44BF-8E20-2818EBF5E994}">
      <dsp:nvSpPr>
        <dsp:cNvPr id="0" name=""/>
        <dsp:cNvSpPr/>
      </dsp:nvSpPr>
      <dsp:spPr>
        <a:xfrm>
          <a:off x="0" y="3713843"/>
          <a:ext cx="4701779" cy="0"/>
        </a:xfrm>
        <a:prstGeom prst="lin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1623701-1EF9-47BA-8F65-2950F2654C11}">
      <dsp:nvSpPr>
        <dsp:cNvPr id="0" name=""/>
        <dsp:cNvSpPr/>
      </dsp:nvSpPr>
      <dsp:spPr>
        <a:xfrm>
          <a:off x="0" y="3713843"/>
          <a:ext cx="4701779" cy="1855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100 χρόνια πριν όμως , είχε το 25% του παγκόσμιου πληθυσμού και υπολογίζεται ότι το 2050 θα αποτελεί μόνο το 7% του παγκόσμιου πληθυσμού.</a:t>
          </a:r>
          <a:endParaRPr lang="en-US" sz="2200" kern="1200"/>
        </a:p>
      </dsp:txBody>
      <dsp:txXfrm>
        <a:off x="0" y="3713843"/>
        <a:ext cx="4701779" cy="18555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27/5/2018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%CE%93%CE%B1%CF%8D%CE%B4%CE%BF%CF%82" TargetMode="External"/><Relationship Id="rId13" Type="http://schemas.openxmlformats.org/officeDocument/2006/relationships/hyperlink" Target="https://el.wikipedia.org/wiki/%CE%A6%CE%B1%CF%8A%CE%AC%CE%BB" TargetMode="External"/><Relationship Id="rId18" Type="http://schemas.openxmlformats.org/officeDocument/2006/relationships/hyperlink" Target="https://el.wikipedia.org/wiki/%CE%A3%CE%AD%CE%B2%CE%B5%CF%81%CE%BD%CE%B9_%CE%BD%CE%AE%CF%83%CE%BF%CF%82" TargetMode="External"/><Relationship Id="rId3" Type="http://schemas.openxmlformats.org/officeDocument/2006/relationships/hyperlink" Target="https://el.wikipedia.org/w/index.php?title=%CE%91%CE%BA%CF%81%CF%89%CF%84%CE%AE%CF%81%CE%B9%CE%BF_%CE%A6%CE%BB%CE%AF%CE%B3%CE%BA%CE%B5%CE%BB%CF%85&amp;action=edit&amp;redlink=1" TargetMode="External"/><Relationship Id="rId21" Type="http://schemas.openxmlformats.org/officeDocument/2006/relationships/hyperlink" Target="https://el.wikipedia.org/wiki/%CE%A3%CE%AC%CE%B1%CF%81%CE%B5%CE%BC%CE%B1%CE%B1" TargetMode="External"/><Relationship Id="rId7" Type="http://schemas.openxmlformats.org/officeDocument/2006/relationships/hyperlink" Target="https://tools.wmflabs.org/geohack/geohack.php?pagename=%CE%91%CE%BA%CF%81%CE%B1%CE%AF%CE%B1_%CF%83%CE%B7%CE%BC%CE%B5%CE%AF%CE%B1_%CF%84%CE%B7%CF%82_%CE%95%CF%85%CF%81%CF%8E%CF%80%CE%B7%CF%82&amp;language=el&amp;params=77_00_N_67_37_E_" TargetMode="External"/><Relationship Id="rId12" Type="http://schemas.openxmlformats.org/officeDocument/2006/relationships/hyperlink" Target="https://el.wikipedia.org/w/index.php?title=%CE%9D%CE%B7%CF%83%CE%AF%CE%B4%CE%B1_%CE%9C%CE%BF%CE%BD%CF%84%CF%83%CE%AF%CE%BA&amp;action=edit&amp;redlink=1" TargetMode="External"/><Relationship Id="rId17" Type="http://schemas.openxmlformats.org/officeDocument/2006/relationships/hyperlink" Target="https://el.wikipedia.org/w/index.php?title=%CE%91%CE%BA%CF%81%CF%89%CF%84%CE%AE%CF%81%CE%B9%CE%BF_%CE%96%CE%B5%CE%BB%CE%B1%CE%BD%CE%AF%CE%B3%CE%B9%CE%B1&amp;action=edit&amp;redlink=1" TargetMode="External"/><Relationship Id="rId2" Type="http://schemas.openxmlformats.org/officeDocument/2006/relationships/image" Target="../media/image5.png"/><Relationship Id="rId16" Type="http://schemas.openxmlformats.org/officeDocument/2006/relationships/hyperlink" Target="https://tools.wmflabs.org/geohack/geohack.php?pagename=%CE%91%CE%BA%CF%81%CE%B1%CE%AF%CE%B1_%CF%83%CE%B7%CE%BC%CE%B5%CE%AF%CE%B1_%CF%84%CE%B7%CF%82_%CE%95%CF%85%CF%81%CF%8E%CF%80%CE%B7%CF%82&amp;language=el&amp;params=76_42_N_68_33_E_" TargetMode="External"/><Relationship Id="rId20" Type="http://schemas.openxmlformats.org/officeDocument/2006/relationships/hyperlink" Target="https://tools.wmflabs.org/geohack/geohack.php?pagename=%CE%91%CE%BA%CF%81%CE%B1%CE%AF%CE%B1_%CF%83%CE%B7%CE%BC%CE%B5%CE%AF%CE%B1_%CF%84%CE%B7%CF%82_%CE%95%CF%85%CF%81%CF%8E%CF%80%CE%B7%CF%82&amp;language=el&amp;params=38_33_N_28_38_W_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l.wikipedia.org/wiki/%CE%A1%CF%89%CF%83%CE%AF%CE%B1" TargetMode="External"/><Relationship Id="rId11" Type="http://schemas.openxmlformats.org/officeDocument/2006/relationships/hyperlink" Target="https://tools.wmflabs.org/geohack/geohack.php?pagename=%CE%91%CE%BA%CF%81%CE%B1%CE%AF%CE%B1_%CF%83%CE%B7%CE%BC%CE%B5%CE%AF%CE%B1_%CF%84%CE%B7%CF%82_%CE%95%CF%85%CF%81%CF%8E%CF%80%CE%B7%CF%82&amp;language=el&amp;params=34_50_N_24_07_E_" TargetMode="External"/><Relationship Id="rId5" Type="http://schemas.openxmlformats.org/officeDocument/2006/relationships/hyperlink" Target="https://el.wikipedia.org/wiki/%CE%93%CE%B7_%CF%84%CE%BF%CF%85_%CE%A6%CF%81%CE%B1%CE%B3%CE%BA%CE%AF%CF%83%CE%BA%CE%BF%CF%85_%CE%99%CF%89%CF%83%CE%AE%CF%86" TargetMode="External"/><Relationship Id="rId15" Type="http://schemas.openxmlformats.org/officeDocument/2006/relationships/hyperlink" Target="https://el.wikipedia.org/wiki/%CE%A0%CE%BF%CF%81%CF%84%CE%BF%CE%B3%CE%B1%CE%BB%CE%AF%CE%B1" TargetMode="External"/><Relationship Id="rId23" Type="http://schemas.openxmlformats.org/officeDocument/2006/relationships/hyperlink" Target="https://el.wikipedia.org/wiki/%CE%95%CF%83%CE%B8%CE%BF%CE%BD%CE%AF%CE%B1" TargetMode="External"/><Relationship Id="rId10" Type="http://schemas.openxmlformats.org/officeDocument/2006/relationships/hyperlink" Target="https://el.wikipedia.org/wiki/%CE%95%CE%BB%CE%BB%CE%AC%CE%B4%CE%B1" TargetMode="External"/><Relationship Id="rId19" Type="http://schemas.openxmlformats.org/officeDocument/2006/relationships/hyperlink" Target="https://el.wikipedia.org/wiki/%CE%9D%CF%8C%CE%B2%CE%B1%CE%B3%CE%B9%CE%B1_%CE%96%CE%AD%CE%BC%CE%BB%CE%B9%CE%B1" TargetMode="External"/><Relationship Id="rId4" Type="http://schemas.openxmlformats.org/officeDocument/2006/relationships/hyperlink" Target="https://el.wikipedia.org/wiki/%CE%A1%CE%BF%CF%8D%CE%BD%CF%84%CE%BF%CE%BB%CF%86_(%CE%BD%CE%AE%CF%83%CE%BF%CF%82)" TargetMode="External"/><Relationship Id="rId9" Type="http://schemas.openxmlformats.org/officeDocument/2006/relationships/hyperlink" Target="https://el.wikipedia.org/wiki/%CE%9A%CF%81%CE%AE%CF%84%CE%B7" TargetMode="External"/><Relationship Id="rId14" Type="http://schemas.openxmlformats.org/officeDocument/2006/relationships/hyperlink" Target="https://el.wikipedia.org/wiki/%CE%91%CE%B6%CF%8C%CF%81%CE%B5%CF%82" TargetMode="External"/><Relationship Id="rId22" Type="http://schemas.openxmlformats.org/officeDocument/2006/relationships/hyperlink" Target="https://tools.wmflabs.org/geohack/geohack.php?pagename=%CE%91%CE%BA%CF%81%CE%B1%CE%AF%CE%B1_%CF%83%CE%B7%CE%BC%CE%B5%CE%AF%CE%B1_%CF%84%CE%B7%CF%82_%CE%95%CF%85%CF%81%CF%8E%CF%80%CE%B7%CF%82&amp;language=el&amp;params=58_18_14_N_22_16_44_E_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Τίτλος 3">
            <a:extLst>
              <a:ext uri="{FF2B5EF4-FFF2-40B4-BE49-F238E27FC236}">
                <a16:creationId xmlns:a16="http://schemas.microsoft.com/office/drawing/2014/main" id="{0C15B358-195B-413E-8BA1-81C4BED8C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el-GR" sz="3700" i="1">
                <a:solidFill>
                  <a:schemeClr val="accent1"/>
                </a:solidFill>
              </a:rPr>
              <a:t>Μαθησιακοί στόχοι</a:t>
            </a:r>
            <a:endParaRPr lang="el-GR" sz="3700">
              <a:solidFill>
                <a:schemeClr val="accent1"/>
              </a:solidFill>
            </a:endParaRP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1DD6EC47-198C-4DE1-8070-383748665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l-GR" sz="2100"/>
              <a:t>Να γνωρίσουν τα παιδιά πως:</a:t>
            </a:r>
          </a:p>
          <a:p>
            <a:pPr marL="0" indent="0">
              <a:buNone/>
            </a:pPr>
            <a:endParaRPr lang="el-GR" sz="2100"/>
          </a:p>
          <a:p>
            <a:r>
              <a:rPr lang="el-GR" sz="2100"/>
              <a:t>Το μεγαλύτερο μέρος της Ευρώπης βρίσκεται στη βόρεια εύκρατη ζώνη και αποτελεί σταυροδρόμι τριών ηπείρων (Ασίας - Αφρικής - Αμερικής).</a:t>
            </a:r>
          </a:p>
          <a:p>
            <a:r>
              <a:rPr lang="el-GR" sz="2100"/>
              <a:t>Τα Ουράλια όρη και ο Καύκασος αποτελούν τα χερσαία σύνορά της με την Ασία.</a:t>
            </a:r>
          </a:p>
          <a:p>
            <a:r>
              <a:rPr lang="el-GR" sz="2100"/>
              <a:t>Η Μεσόγειος θάλασσα μέσω του πορθμού Γιβραλτάρ συνδέει την Ευρώπη με την Αφρική.</a:t>
            </a:r>
          </a:p>
          <a:p>
            <a:endParaRPr lang="el-GR" sz="2100"/>
          </a:p>
        </p:txBody>
      </p:sp>
    </p:spTree>
    <p:extLst>
      <p:ext uri="{BB962C8B-B14F-4D97-AF65-F5344CB8AC3E}">
        <p14:creationId xmlns:p14="http://schemas.microsoft.com/office/powerpoint/2010/main" val="487295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el-GR" sz="2800">
                <a:solidFill>
                  <a:schemeClr val="accent1"/>
                </a:solidFill>
              </a:rPr>
              <a:t>Πλεονεκτήματα της Ευρώπης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l-GR" sz="2100"/>
              <a:t>Τα </a:t>
            </a:r>
            <a:r>
              <a:rPr lang="el-GR" sz="2100" b="1"/>
              <a:t>πλεονεκτήματα </a:t>
            </a:r>
            <a:r>
              <a:rPr lang="el-GR" sz="2100"/>
              <a:t>που απορρέουν από τη </a:t>
            </a:r>
            <a:r>
              <a:rPr lang="el-GR" sz="2100" b="1"/>
              <a:t>θέση</a:t>
            </a:r>
            <a:r>
              <a:rPr lang="el-GR" sz="2100"/>
              <a:t> της Ευρώπης ως προς την οικονομία και τον πολιτισμό είναι:</a:t>
            </a:r>
          </a:p>
          <a:p>
            <a:pPr fontAlgn="base">
              <a:lnSpc>
                <a:spcPct val="90000"/>
              </a:lnSpc>
            </a:pPr>
            <a:r>
              <a:rPr lang="el-GR" sz="2100"/>
              <a:t>η διακίνηση προϊόντων και εμπορευμάτων,</a:t>
            </a:r>
          </a:p>
          <a:p>
            <a:pPr fontAlgn="base">
              <a:lnSpc>
                <a:spcPct val="90000"/>
              </a:lnSpc>
            </a:pPr>
            <a:r>
              <a:rPr lang="el-GR" sz="2100"/>
              <a:t>η ανάπτυξη των συγκοινωνιών και του τουρισμού,</a:t>
            </a:r>
          </a:p>
          <a:p>
            <a:pPr fontAlgn="base">
              <a:lnSpc>
                <a:spcPct val="90000"/>
              </a:lnSpc>
            </a:pPr>
            <a:r>
              <a:rPr lang="el-GR" sz="2100"/>
              <a:t>η ενίσχυση της επιχειρηματικότητας,</a:t>
            </a:r>
          </a:p>
          <a:p>
            <a:pPr fontAlgn="base">
              <a:lnSpc>
                <a:spcPct val="90000"/>
              </a:lnSpc>
            </a:pPr>
            <a:r>
              <a:rPr lang="el-GR" sz="2100"/>
              <a:t>η ποικιλομορφία κουλτούρας, ιστορίας και τεχνών, </a:t>
            </a:r>
          </a:p>
          <a:p>
            <a:pPr fontAlgn="base">
              <a:lnSpc>
                <a:spcPct val="90000"/>
              </a:lnSpc>
            </a:pPr>
            <a:r>
              <a:rPr lang="el-GR" sz="2100"/>
              <a:t>η ανάπτυξη κοινωνικών και πολιτικών επιστημών</a:t>
            </a:r>
          </a:p>
          <a:p>
            <a:pPr fontAlgn="base">
              <a:lnSpc>
                <a:spcPct val="90000"/>
              </a:lnSpc>
            </a:pPr>
            <a:endParaRPr lang="el-GR" sz="2100"/>
          </a:p>
          <a:p>
            <a:pPr fontAlgn="base">
              <a:lnSpc>
                <a:spcPct val="90000"/>
              </a:lnSpc>
              <a:buNone/>
            </a:pPr>
            <a:r>
              <a:rPr lang="el-GR" sz="2100"/>
              <a:t>Δίκαια θεωρείται «σταυροδρόμι τριών ηπείρων»</a:t>
            </a:r>
          </a:p>
          <a:p>
            <a:pPr fontAlgn="base">
              <a:lnSpc>
                <a:spcPct val="90000"/>
              </a:lnSpc>
            </a:pPr>
            <a:endParaRPr lang="el-GR" sz="21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63220263-BA6D-44A9-B1BC-3C55655E4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AF2F12DA-EE6F-4F9E-9521-9029BF5D7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370E720-B1E6-498D-B0C2-B5C488122B60}"/>
              </a:ext>
            </a:extLst>
          </p:cNvPr>
          <p:cNvSpPr/>
          <p:nvPr/>
        </p:nvSpPr>
        <p:spPr>
          <a:xfrm>
            <a:off x="1753055" y="2967335"/>
            <a:ext cx="5637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Ευχαριστώ πολύ!!!</a:t>
            </a:r>
            <a:endParaRPr lang="el-GR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9579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647279EB-991B-45AD-B097-CFD69ED5B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7418"/>
            <a:ext cx="9144000" cy="6271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727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715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Τίτλος 3">
            <a:extLst>
              <a:ext uri="{FF2B5EF4-FFF2-40B4-BE49-F238E27FC236}">
                <a16:creationId xmlns:a16="http://schemas.microsoft.com/office/drawing/2014/main" id="{CE536FD7-6F7A-4DB3-88A0-E62C6BE0B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457" y="712269"/>
            <a:ext cx="2528249" cy="5502264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Η Ευρώπη</a:t>
            </a:r>
          </a:p>
        </p:txBody>
      </p:sp>
      <p:graphicFrame>
        <p:nvGraphicFramePr>
          <p:cNvPr id="7" name="Θέση περιεχομένου 4">
            <a:extLst>
              <a:ext uri="{FF2B5EF4-FFF2-40B4-BE49-F238E27FC236}">
                <a16:creationId xmlns:a16="http://schemas.microsoft.com/office/drawing/2014/main" id="{DE3EABBF-301D-4FEA-9139-88F99EA5BF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586994"/>
              </p:ext>
            </p:extLst>
          </p:nvPr>
        </p:nvGraphicFramePr>
        <p:xfrm>
          <a:off x="3960018" y="642938"/>
          <a:ext cx="4701779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2356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el-GR">
                <a:solidFill>
                  <a:schemeClr val="accent1"/>
                </a:solidFill>
              </a:rPr>
              <a:t>Η θέση της Ευρώπης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r>
              <a:rPr lang="en-US" sz="2100"/>
              <a:t>T</a:t>
            </a:r>
            <a:r>
              <a:rPr lang="el-GR" sz="2100"/>
              <a:t>ο μεγαλύτερο μέρος της Ευρώπης βρίσκεται στη βόρεια εύκρατη ζώνη. </a:t>
            </a:r>
            <a:endParaRPr lang="en-US" sz="2100"/>
          </a:p>
          <a:p>
            <a:r>
              <a:rPr lang="el-GR" sz="2100"/>
              <a:t>Είναι ενωμένη με την Ασία και μαζί οι δύο ήπειροι αποτελούν την Ευρασία. </a:t>
            </a:r>
            <a:endParaRPr lang="en-US" sz="2100"/>
          </a:p>
          <a:p>
            <a:r>
              <a:rPr lang="el-GR" sz="2100"/>
              <a:t> Τα </a:t>
            </a:r>
            <a:r>
              <a:rPr lang="el-GR" sz="2100" b="1"/>
              <a:t>χερσαία σύνορά</a:t>
            </a:r>
            <a:r>
              <a:rPr lang="el-GR" sz="2100"/>
              <a:t> της με την Ασία είναι η οροσειρά των Ουραλίων. </a:t>
            </a:r>
            <a:endParaRPr lang="en-US" sz="2100"/>
          </a:p>
          <a:p>
            <a:r>
              <a:rPr lang="el-GR" sz="2100"/>
              <a:t>Η Μεσόγειος Θάλασσα συνδέει την Ευρώπη με την Αφρική και ο πορθμός του Γιβραλτάρ. </a:t>
            </a:r>
          </a:p>
          <a:p>
            <a:endParaRPr lang="el-GR" sz="2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θέση της Ευρώπης</a:t>
            </a:r>
          </a:p>
        </p:txBody>
      </p:sp>
      <p:pic>
        <p:nvPicPr>
          <p:cNvPr id="1026" name="Picture 2" descr="D:\Documents and Settings\Administrator\Επιφάνεια εργασίας\9772282_orig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9781" y="1600200"/>
            <a:ext cx="7404438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el-GR">
                <a:solidFill>
                  <a:schemeClr val="accent1"/>
                </a:solidFill>
              </a:rPr>
              <a:t>Η θέση της Ευρώπης</a:t>
            </a:r>
          </a:p>
        </p:txBody>
      </p:sp>
      <p:sp>
        <p:nvSpPr>
          <p:cNvPr id="7" name="6 - Θέση περιεχομένου"/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l-GR" sz="2100"/>
              <a:t>Παρατηρούμε στον παγκόσμιο χάρτη τη θέση της Ευρώπης σε σχέση με τον </a:t>
            </a:r>
            <a:r>
              <a:rPr lang="el-GR" sz="2100" b="1"/>
              <a:t>Ισημερινό </a:t>
            </a:r>
            <a:r>
              <a:rPr lang="el-GR" sz="2100"/>
              <a:t>και τον</a:t>
            </a:r>
            <a:r>
              <a:rPr lang="el-GR" sz="2100" b="1"/>
              <a:t> Πρώτο Μεσημβρινό </a:t>
            </a:r>
            <a:r>
              <a:rPr lang="el-GR" sz="2100"/>
              <a:t>σχολιάζουμε σε ποια ημισφαίρια βρίσκεται. </a:t>
            </a:r>
          </a:p>
          <a:p>
            <a:pPr>
              <a:lnSpc>
                <a:spcPct val="90000"/>
              </a:lnSpc>
            </a:pPr>
            <a:r>
              <a:rPr lang="el-GR" sz="2100"/>
              <a:t>Βρίσκουμε στον παγκόσμιο χάρτη τις </a:t>
            </a:r>
            <a:r>
              <a:rPr lang="el-GR" sz="2100" b="1"/>
              <a:t>γεωγραφικές συντεταγμένες </a:t>
            </a:r>
            <a:r>
              <a:rPr lang="el-GR" sz="2100"/>
              <a:t>(γεωγραφικό μήκος και πλάτος) της ηπειρωτικής Ευρώπης (χωρίς τα νησιά).</a:t>
            </a:r>
          </a:p>
          <a:p>
            <a:pPr>
              <a:lnSpc>
                <a:spcPct val="90000"/>
              </a:lnSpc>
            </a:pPr>
            <a:r>
              <a:rPr lang="el-GR" sz="2100"/>
              <a:t>Εντοπίζουμε στο χάρτη σε ποια κράτη βρίσκεται το </a:t>
            </a:r>
            <a:r>
              <a:rPr lang="el-GR" sz="2100" b="1"/>
              <a:t>βορειότερο, το νοτιότερο, το ανατολικότερο </a:t>
            </a:r>
            <a:r>
              <a:rPr lang="el-GR" sz="2100"/>
              <a:t>και το </a:t>
            </a:r>
            <a:r>
              <a:rPr lang="el-GR" sz="2100" b="1"/>
              <a:t>δυτικότερο</a:t>
            </a:r>
            <a:r>
              <a:rPr lang="el-GR" sz="2100"/>
              <a:t> σημείο της Ευρώπης συμπεριλαμβανομένων και των νησιών.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10141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0009" y="3928939"/>
            <a:ext cx="294894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D:\Documents and Settings\Administrator\Επιφάνεια εργασίας\sy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388666"/>
            <a:ext cx="4094602" cy="4081644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75707" y="803705"/>
            <a:ext cx="3156492" cy="303485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4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Η θέση της Ευρώπης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9190" y="4013165"/>
            <a:ext cx="3153009" cy="22057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1" name="Picture 2" descr="D:\Documents and Settings\Administrator\Επιφάνεια εργασίας\γεωγραφικές συντεταγμένες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472" y="1675227"/>
            <a:ext cx="6103054" cy="4394199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Η θέση της Ευρώπης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Documents and Settings\Administrator\Επιφάνεια εργασίας\250px-Extreme_points_of_Europe.png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 cstate="print"/>
          <a:srcRect l="11156" r="1" b="1"/>
          <a:stretch/>
        </p:blipFill>
        <p:spPr bwMode="auto">
          <a:xfrm>
            <a:off x="3840480" y="1904281"/>
            <a:ext cx="4674870" cy="4272681"/>
          </a:xfrm>
          <a:prstGeom prst="rect">
            <a:avLst/>
          </a:prstGeom>
          <a:noFill/>
        </p:spPr>
      </p:pic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/>
              <a:t>Η θέση της Ευρώπης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half" idx="2"/>
          </p:nvPr>
        </p:nvSpPr>
        <p:spPr>
          <a:xfrm>
            <a:off x="628650" y="1825625"/>
            <a:ext cx="2848355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</a:pPr>
            <a:r>
              <a:rPr lang="en-US" sz="1400"/>
              <a:t>Βορράς : </a:t>
            </a:r>
            <a:r>
              <a:rPr lang="en-US" sz="1400">
                <a:hlinkClick r:id="rId3" tooltip="Ακρωτήριο Φλίγκελυ (δεν έχει γραφτεί ακόμα)"/>
              </a:rPr>
              <a:t>Ακρωτήριο Φλίγκελυ</a:t>
            </a:r>
            <a:r>
              <a:rPr lang="en-US" sz="1400"/>
              <a:t>, </a:t>
            </a:r>
            <a:r>
              <a:rPr lang="en-US" sz="1400">
                <a:hlinkClick r:id="rId4" tooltip="Ρούντολφ (νήσος)"/>
              </a:rPr>
              <a:t>νήσος Ρούντολφ</a:t>
            </a:r>
            <a:r>
              <a:rPr lang="en-US" sz="1400"/>
              <a:t>, </a:t>
            </a:r>
            <a:r>
              <a:rPr lang="en-US" sz="1400">
                <a:hlinkClick r:id="rId5" tooltip="Γη του Φραγκίσκου Ιωσήφ"/>
              </a:rPr>
              <a:t>Γη του Φραγκίσκου Ιωσήφ</a:t>
            </a:r>
            <a:r>
              <a:rPr lang="en-US" sz="1400"/>
              <a:t>,</a:t>
            </a:r>
            <a:r>
              <a:rPr lang="en-US" sz="1400">
                <a:hlinkClick r:id="rId6" tooltip="Ρωσία"/>
              </a:rPr>
              <a:t>Ρωσία</a:t>
            </a:r>
            <a:r>
              <a:rPr lang="en-US" sz="1400"/>
              <a:t> </a:t>
            </a:r>
            <a:r>
              <a:rPr lang="en-US" sz="1400">
                <a:hlinkClick r:id="rId7"/>
              </a:rPr>
              <a:t>77°00′N 67°37′E</a:t>
            </a:r>
            <a:endParaRPr lang="en-US" sz="1400"/>
          </a:p>
          <a:p>
            <a:pPr indent="-228600">
              <a:lnSpc>
                <a:spcPct val="90000"/>
              </a:lnSpc>
            </a:pPr>
            <a:r>
              <a:rPr lang="en-US" sz="1400"/>
              <a:t>Νότος : </a:t>
            </a:r>
            <a:r>
              <a:rPr lang="en-US" sz="1400">
                <a:hlinkClick r:id="rId8" tooltip="Γαύδος"/>
              </a:rPr>
              <a:t>Γαύδος</a:t>
            </a:r>
            <a:r>
              <a:rPr lang="en-US" sz="1400"/>
              <a:t>, </a:t>
            </a:r>
            <a:r>
              <a:rPr lang="en-US" sz="1400">
                <a:hlinkClick r:id="rId9" tooltip="Κρήτη"/>
              </a:rPr>
              <a:t>Κρήτη</a:t>
            </a:r>
            <a:r>
              <a:rPr lang="en-US" sz="1400"/>
              <a:t>, </a:t>
            </a:r>
            <a:r>
              <a:rPr lang="en-US" sz="1400">
                <a:hlinkClick r:id="rId10" tooltip="Ελλάδα"/>
              </a:rPr>
              <a:t>Ελλάδα</a:t>
            </a:r>
            <a:r>
              <a:rPr lang="en-US" sz="1400"/>
              <a:t> </a:t>
            </a:r>
            <a:r>
              <a:rPr lang="en-US" sz="1400">
                <a:hlinkClick r:id="rId11"/>
              </a:rPr>
              <a:t>34°50′N 24°07′E</a:t>
            </a:r>
            <a:endParaRPr lang="en-US" sz="1400"/>
          </a:p>
          <a:p>
            <a:pPr indent="-228600">
              <a:lnSpc>
                <a:spcPct val="90000"/>
              </a:lnSpc>
            </a:pPr>
            <a:r>
              <a:rPr lang="en-US" sz="1400"/>
              <a:t>Δύση : </a:t>
            </a:r>
            <a:r>
              <a:rPr lang="en-US" sz="1400">
                <a:hlinkClick r:id="rId12" tooltip="Νησίδα Μοντσίκ (δεν έχει γραφτεί ακόμα)"/>
              </a:rPr>
              <a:t>νησίδα Μοντσίκ</a:t>
            </a:r>
            <a:r>
              <a:rPr lang="en-US" sz="1400"/>
              <a:t>, </a:t>
            </a:r>
            <a:r>
              <a:rPr lang="en-US" sz="1400">
                <a:hlinkClick r:id="rId13" tooltip="Φαϊάλ"/>
              </a:rPr>
              <a:t>νήσος Φαϊάλ</a:t>
            </a:r>
            <a:r>
              <a:rPr lang="en-US" sz="1400"/>
              <a:t>, </a:t>
            </a:r>
            <a:r>
              <a:rPr lang="en-US" sz="1400">
                <a:hlinkClick r:id="rId14" tooltip="Αζόρες"/>
              </a:rPr>
              <a:t>Αζόρες</a:t>
            </a:r>
            <a:r>
              <a:rPr lang="en-US" sz="1400"/>
              <a:t>, </a:t>
            </a:r>
            <a:r>
              <a:rPr lang="en-US" sz="1400">
                <a:hlinkClick r:id="rId15" tooltip="Πορτογαλία"/>
              </a:rPr>
              <a:t>Πορτογαλία</a:t>
            </a:r>
            <a:r>
              <a:rPr lang="en-US" sz="1400"/>
              <a:t> </a:t>
            </a:r>
            <a:r>
              <a:rPr lang="en-US" sz="1400">
                <a:hlinkClick r:id="rId16"/>
              </a:rPr>
              <a:t>76°42′N 68°33′E</a:t>
            </a:r>
            <a:endParaRPr lang="en-US" sz="1400"/>
          </a:p>
          <a:p>
            <a:pPr indent="-228600">
              <a:lnSpc>
                <a:spcPct val="90000"/>
              </a:lnSpc>
            </a:pPr>
            <a:r>
              <a:rPr lang="en-US" sz="1400"/>
              <a:t>Ανατολή : </a:t>
            </a:r>
            <a:r>
              <a:rPr lang="en-US" sz="1400">
                <a:hlinkClick r:id="rId17" tooltip="Ακρωτήριο Ζελανίγια (δεν έχει γραφτεί ακόμα)"/>
              </a:rPr>
              <a:t>Ακρωτήριο Ζελανίγια</a:t>
            </a:r>
            <a:r>
              <a:rPr lang="en-US" sz="1400"/>
              <a:t>, </a:t>
            </a:r>
            <a:r>
              <a:rPr lang="en-US" sz="1400">
                <a:hlinkClick r:id="rId18" tooltip="Σέβερνι νήσος"/>
              </a:rPr>
              <a:t>Σέβερνι νήσος</a:t>
            </a:r>
            <a:r>
              <a:rPr lang="en-US" sz="1400"/>
              <a:t>, </a:t>
            </a:r>
            <a:r>
              <a:rPr lang="en-US" sz="1400">
                <a:hlinkClick r:id="rId19" tooltip="Νόβαγια Ζέμλια"/>
              </a:rPr>
              <a:t>Νόβαγια Ζέμλια</a:t>
            </a:r>
            <a:r>
              <a:rPr lang="en-US" sz="1400"/>
              <a:t>, </a:t>
            </a:r>
            <a:r>
              <a:rPr lang="en-US" sz="1400">
                <a:hlinkClick r:id="rId6" tooltip="Ρωσία"/>
              </a:rPr>
              <a:t>Ρωσία</a:t>
            </a:r>
            <a:r>
              <a:rPr lang="en-US" sz="1400"/>
              <a:t> </a:t>
            </a:r>
            <a:r>
              <a:rPr lang="en-US" sz="1400">
                <a:hlinkClick r:id="rId20"/>
              </a:rPr>
              <a:t>38°33′N 28°38′W</a:t>
            </a:r>
            <a:endParaRPr lang="en-US" sz="1400"/>
          </a:p>
          <a:p>
            <a:pPr indent="-228600">
              <a:lnSpc>
                <a:spcPct val="90000"/>
              </a:lnSpc>
            </a:pPr>
            <a:r>
              <a:rPr lang="en-US" sz="1400"/>
              <a:t>Κέντρο στην προκειμένη περίπτωση θεωρείται η νήσος </a:t>
            </a:r>
            <a:r>
              <a:rPr lang="en-US" sz="1400">
                <a:hlinkClick r:id="rId21" tooltip="Σάαρεμαα"/>
              </a:rPr>
              <a:t>Σάαρεμαα</a:t>
            </a:r>
            <a:r>
              <a:rPr lang="en-US" sz="1400">
                <a:hlinkClick r:id="rId22"/>
              </a:rPr>
              <a:t>58°18′14″N 22°16′44″E</a:t>
            </a:r>
            <a:r>
              <a:rPr lang="en-US" sz="1400"/>
              <a:t>, στην </a:t>
            </a:r>
            <a:r>
              <a:rPr lang="en-US" sz="1400">
                <a:hlinkClick r:id="rId23" tooltip="Εσθονία"/>
              </a:rPr>
              <a:t>Εσθονία</a:t>
            </a:r>
            <a:r>
              <a:rPr lang="en-US" sz="140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187</Words>
  <Application>Microsoft Office PowerPoint</Application>
  <PresentationFormat>Προβολή στην οθόνη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4" baseType="lpstr">
      <vt:lpstr>Arial</vt:lpstr>
      <vt:lpstr>Calibri</vt:lpstr>
      <vt:lpstr>Θέμα του Office</vt:lpstr>
      <vt:lpstr>Μαθησιακοί στόχοι</vt:lpstr>
      <vt:lpstr>Παρουσίαση του PowerPoint</vt:lpstr>
      <vt:lpstr>Η Ευρώπη</vt:lpstr>
      <vt:lpstr>Η θέση της Ευρώπης</vt:lpstr>
      <vt:lpstr>Η θέση της Ευρώπης</vt:lpstr>
      <vt:lpstr>Η θέση της Ευρώπης</vt:lpstr>
      <vt:lpstr>Η θέση της Ευρώπης</vt:lpstr>
      <vt:lpstr>Η θέση της Ευρώπης</vt:lpstr>
      <vt:lpstr>Η θέση της Ευρώπης</vt:lpstr>
      <vt:lpstr>Πλεονεκτήματα της Ευρώπης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15</cp:revision>
  <dcterms:modified xsi:type="dcterms:W3CDTF">2018-05-27T08:42:40Z</dcterms:modified>
</cp:coreProperties>
</file>