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3" r:id="rId13"/>
    <p:sldId id="273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60764-39BD-4ECE-8672-845EA1E7B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456933B-CD06-4AAD-B407-B851DF2B6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5E34D6-83F0-4EC6-A79D-386214C2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EA3633-8BD1-41C3-B0E0-E63618D3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EA4B9F-1E81-46D8-8ABA-C3E0BFA1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89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99F6D-5CC2-4E72-9005-7B63F60E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799DB4-14F6-4B56-A7E2-5438E094F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E8F156-F95E-43A9-B33C-56C82064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AA6232-A980-4AC0-90CC-9CD55D0A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66D98E-7718-4253-A832-69208A71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60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0C26780-C083-44DA-9F7E-F0BED5B67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39E57E-AA11-4A74-ABAC-9E0CCDADD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DF38AB-F0D9-4DAC-8B83-BD320372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0AC5CB-ACD3-4173-BC08-053DF388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F7BC4-6354-4113-A8F5-63111A58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6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F6BAAD-8D84-41F7-AE6C-511CE1F2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8FC0FE-4188-4F02-8195-357F0F4AC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A23FD7-A349-4E4B-BC7F-40C09B61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5CA223-515E-4997-82F7-62DACDF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572F92-3FA9-4729-A3AF-53B6BA3D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9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695D99-9DC0-406A-B3DB-AD52BEE7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D254AA-2FE0-496B-B48B-3DA38600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87ECFA-F5CA-483F-B514-EA92DA80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CF36BD-F641-4C44-B2D1-93BAA3E0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F2368A-42CD-41E7-B447-F089EC85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78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5DC7A-878F-4CC8-BCC2-C0905DA4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36FFA4-5A9F-4D7D-B07C-BE10A20C3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E8D9964-88CA-40E1-AFD3-41168C67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848949-3DA0-4F90-8EA9-15EA50B1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45B20E-1EB0-40C7-A5D1-54B41469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050243-8572-48EF-8A9B-544B1B00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20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802FB0-C959-4646-B002-275624CE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477ED4-4C49-47A2-B89E-A563C6CF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6212B2-85DC-4055-9662-6D3B6621F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B1736C1-76AD-4D53-948D-7FFE6A2E5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8827A23-F891-4B71-9025-0BCA58401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41681B7-5277-4808-B7E1-004CEB83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D79D662-27F1-4A9C-A1CA-C6F43A12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D81CEBF-C678-441A-8ED7-615E9998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34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18AA34-21B6-4F43-AFCD-12A0A0E6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C284D85-0729-4F49-8314-D82CEFE5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3F694C6-E1DF-4E01-A730-7CAE282A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F10C7DF-9333-4241-8388-EF6764A4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4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4A7BCB6-7B7E-4540-BF6F-00AEAEA2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C958AA9-66F2-42C9-8F6B-0EA70A4D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2792D92-8720-49FE-AC85-576AC773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FD39CF-7A89-46DD-BCC4-5C2468CF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94CE13-7A4D-4EB8-8E4F-B0DC6FFB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FE7301-5181-4183-8627-3B76B21EC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4BC137-6DEB-426C-85C5-A2038135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F357AB-DD25-4620-9110-35EE1129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743378-6E02-49FD-B892-80A08593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FA6989-C27C-4BC8-8B5A-C4ECD915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AB6173C-F54B-4F33-B8D2-99B5076D4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82DBB2-CFF8-40F5-8C05-5682CEBB6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2762AD-A135-4989-83AF-EEF88955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725DBF-99CC-47AA-A592-14F6E98F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1B35BA-236A-401F-BCC4-AC6218B5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7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6C6F353-9C05-4563-9651-793CF5B8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F010729-64DA-4165-8080-10107E0C1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029D96-9D9B-4E4C-AED4-C005AEFC8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B5A6-B671-43CF-9682-53CF4E57FA50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E02BEF-F6E6-4814-B70D-B26BC2B57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8E95E5-4C55-4BF3-A4A1-CC8B23BE3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61DC-1A5D-4FD5-A771-6EE0920B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9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hotodentro.edu.gr/v/item/ds/8521/3228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id="{B431BB98-B41C-4E01-876E-603AAC4D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l-GR" i="1">
                <a:solidFill>
                  <a:schemeClr val="accent1"/>
                </a:solidFill>
              </a:rPr>
              <a:t>Μαθησιακοί στόχοι</a:t>
            </a:r>
            <a:endParaRPr lang="el-GR">
              <a:solidFill>
                <a:schemeClr val="accent1"/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3F12392-3C57-4A25-9CCA-002E13D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l-GR" sz="2400"/>
            </a:br>
            <a:br>
              <a:rPr lang="el-GR" sz="2400"/>
            </a:br>
            <a:r>
              <a:rPr lang="el-GR" sz="2400"/>
              <a:t>Οι μαθητές/</a:t>
            </a:r>
            <a:r>
              <a:rPr lang="el-GR" sz="2400" dirty="0" err="1"/>
              <a:t>τριες</a:t>
            </a:r>
            <a:endParaRPr lang="el-GR" sz="2400" dirty="0"/>
          </a:p>
          <a:p>
            <a:r>
              <a:rPr lang="el-GR" sz="2400" dirty="0"/>
              <a:t>ανακαλούν τις πρότερες γνώσεις τους για τις ζώνες βλάστησης της Γης και τις επεκτείνουν</a:t>
            </a:r>
          </a:p>
          <a:p>
            <a:r>
              <a:rPr lang="el-GR" sz="2400" dirty="0"/>
              <a:t>μαθαίνουν - ανακαλύπτουν τη χλωρίδα και την πανίδα της Ευρώπης </a:t>
            </a:r>
          </a:p>
          <a:p>
            <a:r>
              <a:rPr lang="el-GR" sz="2400" dirty="0"/>
              <a:t>Μαθαίνουν τους όρους </a:t>
            </a:r>
            <a:r>
              <a:rPr lang="el-GR" sz="2400" b="1" dirty="0"/>
              <a:t>αυτοφυή φυτά</a:t>
            </a:r>
            <a:r>
              <a:rPr lang="el-GR" sz="2400" dirty="0"/>
              <a:t>, </a:t>
            </a:r>
            <a:r>
              <a:rPr lang="el-GR" sz="2400" b="1" dirty="0"/>
              <a:t>ενδημικά φυτά</a:t>
            </a:r>
            <a:r>
              <a:rPr lang="el-GR" sz="2400" dirty="0"/>
              <a:t>, </a:t>
            </a:r>
            <a:r>
              <a:rPr lang="el-GR" sz="2400" b="1" dirty="0"/>
              <a:t>μονοκαλλιέργειες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0523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E10365-6F9C-4F51-A2D6-822A8EBE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l-GR" sz="3200">
                <a:solidFill>
                  <a:srgbClr val="262626"/>
                </a:solidFill>
              </a:rPr>
              <a:t>Ζώα που ζουν στις Κλιματικές Ζώνες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08038C-135B-42A0-BDA5-13B4DD13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fontScale="92500" lnSpcReduction="20000"/>
          </a:bodyPr>
          <a:lstStyle/>
          <a:p>
            <a:r>
              <a:rPr lang="el-GR" sz="1900" dirty="0">
                <a:latin typeface="Georgia" panose="02040502050405020303" pitchFamily="18" charset="0"/>
              </a:rPr>
              <a:t>Ανάλογα με τη χλωρίδα μιας περιοχής διαφοροποιούνται και τα ζώα που ζουν εκεί. </a:t>
            </a:r>
            <a:endParaRPr lang="en-US" sz="1900" dirty="0">
              <a:latin typeface="Georgia" panose="02040502050405020303" pitchFamily="18" charset="0"/>
            </a:endParaRPr>
          </a:p>
          <a:p>
            <a:br>
              <a:rPr lang="el-GR" sz="1900" dirty="0">
                <a:latin typeface="Georgia" panose="02040502050405020303" pitchFamily="18" charset="0"/>
              </a:rPr>
            </a:br>
            <a:r>
              <a:rPr lang="el-GR" sz="1900" dirty="0">
                <a:latin typeface="Georgia" panose="02040502050405020303" pitchFamily="18" charset="0"/>
              </a:rPr>
              <a:t>Στην </a:t>
            </a:r>
            <a:r>
              <a:rPr lang="el-GR" sz="1900" b="1" dirty="0">
                <a:solidFill>
                  <a:schemeClr val="accent4"/>
                </a:solidFill>
                <a:latin typeface="Georgia" panose="02040502050405020303" pitchFamily="18" charset="0"/>
              </a:rPr>
              <a:t>τούνδρα</a:t>
            </a:r>
            <a:r>
              <a:rPr lang="el-GR" sz="1900" b="1" dirty="0">
                <a:latin typeface="Georgia" panose="02040502050405020303" pitchFamily="18" charset="0"/>
              </a:rPr>
              <a:t> </a:t>
            </a:r>
            <a:r>
              <a:rPr lang="el-GR" sz="1900" dirty="0">
                <a:latin typeface="Georgia" panose="02040502050405020303" pitchFamily="18" charset="0"/>
              </a:rPr>
              <a:t>συναντάμε ταράνδους, αρκούδες, αλεπούδες, τρωκτικά και πολλά πτηνά.</a:t>
            </a:r>
            <a:endParaRPr lang="en-US" sz="1900" dirty="0">
              <a:latin typeface="Georgia" panose="02040502050405020303" pitchFamily="18" charset="0"/>
            </a:endParaRPr>
          </a:p>
          <a:p>
            <a:br>
              <a:rPr lang="el-GR" sz="1900" dirty="0">
                <a:latin typeface="Georgia" panose="02040502050405020303" pitchFamily="18" charset="0"/>
              </a:rPr>
            </a:br>
            <a:r>
              <a:rPr lang="el-GR" sz="1900" dirty="0">
                <a:latin typeface="Georgia" panose="02040502050405020303" pitchFamily="18" charset="0"/>
              </a:rPr>
              <a:t>Στην </a:t>
            </a:r>
            <a:r>
              <a:rPr lang="el-GR" sz="19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τάιγκα</a:t>
            </a:r>
            <a:r>
              <a:rPr lang="el-GR" sz="1900" b="1" dirty="0">
                <a:solidFill>
                  <a:schemeClr val="accent4"/>
                </a:solidFill>
                <a:latin typeface="Georgia" panose="02040502050405020303" pitchFamily="18" charset="0"/>
              </a:rPr>
              <a:t> </a:t>
            </a:r>
            <a:r>
              <a:rPr lang="el-GR" sz="1900" dirty="0">
                <a:latin typeface="Georgia" panose="02040502050405020303" pitchFamily="18" charset="0"/>
              </a:rPr>
              <a:t>συναντάμε αρκούδες, λύκους, αλεπούδες, λαγούς, κ.ά.</a:t>
            </a:r>
            <a:endParaRPr lang="en-US" sz="1900" dirty="0">
              <a:latin typeface="Georgia" panose="02040502050405020303" pitchFamily="18" charset="0"/>
            </a:endParaRPr>
          </a:p>
          <a:p>
            <a:br>
              <a:rPr lang="el-GR" sz="1900" dirty="0">
                <a:latin typeface="Georgia" panose="02040502050405020303" pitchFamily="18" charset="0"/>
              </a:rPr>
            </a:br>
            <a:r>
              <a:rPr lang="el-GR" sz="1900" dirty="0">
                <a:latin typeface="Georgia" panose="02040502050405020303" pitchFamily="18" charset="0"/>
              </a:rPr>
              <a:t>Στα </a:t>
            </a:r>
            <a:r>
              <a:rPr lang="el-GR" sz="1900" b="1" dirty="0">
                <a:solidFill>
                  <a:schemeClr val="accent4"/>
                </a:solidFill>
                <a:latin typeface="Georgia" panose="02040502050405020303" pitchFamily="18" charset="0"/>
              </a:rPr>
              <a:t>δάση φυλλοβόλων</a:t>
            </a:r>
            <a:r>
              <a:rPr lang="el-GR" sz="1900" dirty="0">
                <a:latin typeface="Georgia" panose="02040502050405020303" pitchFamily="18" charset="0"/>
              </a:rPr>
              <a:t> συναντάμε αρκούδες, λύκους, αλεπούδες, σκίουρους, ασβούς, κ.ά. </a:t>
            </a:r>
            <a:endParaRPr lang="en-US" sz="1900" dirty="0">
              <a:latin typeface="Georgia" panose="02040502050405020303" pitchFamily="18" charset="0"/>
            </a:endParaRPr>
          </a:p>
          <a:p>
            <a:br>
              <a:rPr lang="el-GR" sz="1900" dirty="0">
                <a:latin typeface="Georgia" panose="02040502050405020303" pitchFamily="18" charset="0"/>
              </a:rPr>
            </a:br>
            <a:r>
              <a:rPr lang="el-GR" sz="1900" dirty="0">
                <a:latin typeface="Georgia" panose="02040502050405020303" pitchFamily="18" charset="0"/>
              </a:rPr>
              <a:t>Στις </a:t>
            </a:r>
            <a:r>
              <a:rPr lang="el-GR" sz="1900" b="1" dirty="0">
                <a:solidFill>
                  <a:schemeClr val="accent4"/>
                </a:solidFill>
                <a:latin typeface="Georgia" panose="02040502050405020303" pitchFamily="18" charset="0"/>
              </a:rPr>
              <a:t>στέπες </a:t>
            </a:r>
            <a:r>
              <a:rPr lang="el-GR" sz="1900" dirty="0">
                <a:solidFill>
                  <a:schemeClr val="accent4"/>
                </a:solidFill>
                <a:latin typeface="Georgia" panose="02040502050405020303" pitchFamily="18" charset="0"/>
              </a:rPr>
              <a:t>άγρια </a:t>
            </a:r>
            <a:r>
              <a:rPr lang="el-GR" sz="1900" dirty="0">
                <a:latin typeface="Georgia" panose="02040502050405020303" pitchFamily="18" charset="0"/>
              </a:rPr>
              <a:t>άλογα, βίσωνες, λύκους, ασβούς, αλεπούδες, τσακάλια, κ.ά.</a:t>
            </a:r>
            <a:endParaRPr lang="en-US" sz="1900" dirty="0">
              <a:latin typeface="Georgia" panose="02040502050405020303" pitchFamily="18" charset="0"/>
            </a:endParaRPr>
          </a:p>
          <a:p>
            <a:br>
              <a:rPr lang="el-GR" sz="1900" dirty="0">
                <a:latin typeface="Georgia" panose="02040502050405020303" pitchFamily="18" charset="0"/>
              </a:rPr>
            </a:br>
            <a:r>
              <a:rPr lang="el-GR" sz="1900" dirty="0">
                <a:latin typeface="Georgia" panose="02040502050405020303" pitchFamily="18" charset="0"/>
              </a:rPr>
              <a:t>Στην </a:t>
            </a:r>
            <a:r>
              <a:rPr lang="el-GR" sz="1900" b="1" dirty="0">
                <a:solidFill>
                  <a:schemeClr val="accent4"/>
                </a:solidFill>
                <a:latin typeface="Georgia" panose="02040502050405020303" pitchFamily="18" charset="0"/>
              </a:rPr>
              <a:t>ορεινή βλάστηση</a:t>
            </a:r>
            <a:r>
              <a:rPr lang="el-GR" sz="1900" dirty="0">
                <a:latin typeface="Georgia" panose="02040502050405020303" pitchFamily="18" charset="0"/>
              </a:rPr>
              <a:t> συναντάμε αγριοκάτσικα, αρπακτικά πτηνά, κ.ά.</a:t>
            </a:r>
            <a:endParaRPr lang="en-US" sz="1900" dirty="0">
              <a:latin typeface="Georgia" panose="02040502050405020303" pitchFamily="18" charset="0"/>
            </a:endParaRPr>
          </a:p>
          <a:p>
            <a:br>
              <a:rPr lang="el-GR" sz="1900" dirty="0">
                <a:latin typeface="Georgia" panose="02040502050405020303" pitchFamily="18" charset="0"/>
              </a:rPr>
            </a:br>
            <a:r>
              <a:rPr lang="el-GR" sz="1900" dirty="0">
                <a:latin typeface="Georgia" panose="02040502050405020303" pitchFamily="18" charset="0"/>
              </a:rPr>
              <a:t>Στη </a:t>
            </a:r>
            <a:r>
              <a:rPr lang="el-GR" sz="1900" b="1" dirty="0">
                <a:solidFill>
                  <a:schemeClr val="accent4"/>
                </a:solidFill>
                <a:latin typeface="Georgia" panose="02040502050405020303" pitchFamily="18" charset="0"/>
              </a:rPr>
              <a:t>μεσογειακή βλάστηση</a:t>
            </a:r>
            <a:r>
              <a:rPr lang="el-GR" sz="1900" dirty="0">
                <a:latin typeface="Georgia" panose="02040502050405020303" pitchFamily="18" charset="0"/>
              </a:rPr>
              <a:t> συναντάμε αγριογούρουνα, λύκους, αλεπούδες, ασβούς, λαγούς, σκίουρους, χελώνες, κ.ά. </a:t>
            </a:r>
            <a:br>
              <a:rPr lang="el-GR" sz="1900" dirty="0"/>
            </a:b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511185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B50BE-B99D-4CFD-9A9F-05C731B6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Ζώα που ζουν στις Κλιματικές Ζώνες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02FB723-01EC-413B-82FD-9D3537C25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986499"/>
            <a:ext cx="4286250" cy="24479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939441-3294-4AB7-8C41-A8B465870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63" y="2047840"/>
            <a:ext cx="3566160" cy="238658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FC6795C-0B08-4305-A01F-3D370B53F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61" y="2059051"/>
            <a:ext cx="3691839" cy="244792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4F58151-BB6E-4697-8328-ACF2A714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506976"/>
            <a:ext cx="4286250" cy="2565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B6296D0-0238-4C98-95D4-F892AFE9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06" y="4595751"/>
            <a:ext cx="3691839" cy="25654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E3C2DEA-23FC-422F-93C4-10E786CBE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60" y="4595752"/>
            <a:ext cx="369183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F0618178-4B5C-46A4-9E68-052C31FA6E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936FD40B-09C1-46D7-9E32-CC9BD7629F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39C7C0-D993-40F0-BEFB-64DA27F36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5" y="3644965"/>
            <a:ext cx="4160452" cy="275629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C88C0B4-3C95-45C2-ADD5-2BC835B15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05" y="727779"/>
            <a:ext cx="4308687" cy="215135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6FCFAC-792F-4545-ABF9-785206F0D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63" y="280175"/>
            <a:ext cx="2007965" cy="300818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EF3CCD7-1134-43D6-AAB0-D9BB481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5" y="742012"/>
            <a:ext cx="4160452" cy="2126071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6C041DA7-16D7-49FF-BE48-91CC7D3A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Αυτοφυή και ενδημικά φυτά</a:t>
            </a: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103D04-F6D7-4F8A-B469-65F44215C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E7E6E6"/>
                </a:solidFill>
                <a:hlinkClick r:id="rId6"/>
              </a:rPr>
              <a:t>http://photodentro.edu.gr/v/item/ds/8521/3228</a:t>
            </a:r>
            <a:endParaRPr lang="en-US" sz="200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1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3220263-BA6D-44A9-B1BC-3C55655E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F2F12DA-EE6F-4F9E-9521-9029BF5D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370E720-B1E6-498D-B0C2-B5C488122B60}"/>
              </a:ext>
            </a:extLst>
          </p:cNvPr>
          <p:cNvSpPr/>
          <p:nvPr/>
        </p:nvSpPr>
        <p:spPr>
          <a:xfrm>
            <a:off x="3277055" y="2967335"/>
            <a:ext cx="563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Ευχαριστώ πολύ!!!</a:t>
            </a:r>
          </a:p>
        </p:txBody>
      </p:sp>
    </p:spTree>
    <p:extLst>
      <p:ext uri="{BB962C8B-B14F-4D97-AF65-F5344CB8AC3E}">
        <p14:creationId xmlns:p14="http://schemas.microsoft.com/office/powerpoint/2010/main" val="56957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36162-B533-4EFE-8BB3-8EBB4A5E32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F15F6E61-E65A-475B-8326-CF313680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l-GR" sz="3200">
                <a:solidFill>
                  <a:srgbClr val="262626"/>
                </a:solidFill>
              </a:rPr>
              <a:t>Κλίμα – Ζώνες Βλάστησης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F811453-66B7-4CF7-A117-DD7A8B09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l-GR" sz="2200">
                <a:latin typeface="Georgia" panose="02040502050405020303" pitchFamily="18" charset="0"/>
              </a:rPr>
              <a:t>Στην Ευρώπη, εξαιτίας του πλούσιο ανάγλυφου και των ποικίλων κλιματικών συνθηκών που επικρατούν στις διάφορες περιοχές έχουν αναπτυχθεί όλες οι ζώνες βλάστησης εκτός από την τροπική. </a:t>
            </a:r>
          </a:p>
          <a:p>
            <a:pPr marL="0" indent="0">
              <a:buNone/>
            </a:pPr>
            <a:r>
              <a:rPr lang="el-GR" sz="2200">
                <a:latin typeface="Georgia" panose="02040502050405020303" pitchFamily="18" charset="0"/>
              </a:rPr>
              <a:t> Έτσι συναντάμε τις παρακάτω ζώνες βλάστησης:</a:t>
            </a:r>
          </a:p>
          <a:p>
            <a:r>
              <a:rPr lang="el-GR" sz="2200">
                <a:latin typeface="Georgia" panose="02040502050405020303" pitchFamily="18" charset="0"/>
              </a:rPr>
              <a:t>Τούνδρα</a:t>
            </a:r>
          </a:p>
          <a:p>
            <a:r>
              <a:rPr lang="el-GR" sz="2200">
                <a:latin typeface="Georgia" panose="02040502050405020303" pitchFamily="18" charset="0"/>
              </a:rPr>
              <a:t>Κωνοφόρα δάση – Τάιγκα</a:t>
            </a:r>
          </a:p>
          <a:p>
            <a:r>
              <a:rPr lang="el-GR" sz="2200">
                <a:latin typeface="Georgia" panose="02040502050405020303" pitchFamily="18" charset="0"/>
              </a:rPr>
              <a:t>Φυλλοβόλα δάση</a:t>
            </a:r>
          </a:p>
          <a:p>
            <a:r>
              <a:rPr lang="el-GR" sz="2200">
                <a:latin typeface="Georgia" panose="02040502050405020303" pitchFamily="18" charset="0"/>
              </a:rPr>
              <a:t>Στέπα</a:t>
            </a:r>
          </a:p>
          <a:p>
            <a:r>
              <a:rPr lang="el-GR" sz="2200">
                <a:latin typeface="Georgia" panose="02040502050405020303" pitchFamily="18" charset="0"/>
              </a:rPr>
              <a:t>Ορεινή βλάστηση </a:t>
            </a:r>
          </a:p>
          <a:p>
            <a:r>
              <a:rPr lang="el-GR" sz="2200">
                <a:latin typeface="Georgia" panose="02040502050405020303" pitchFamily="18" charset="0"/>
              </a:rPr>
              <a:t>Μεσογειακή βλάστηση</a:t>
            </a:r>
          </a:p>
          <a:p>
            <a:endParaRPr lang="el-GR" sz="2200">
              <a:latin typeface="Georgia" panose="02040502050405020303" pitchFamily="18" charset="0"/>
            </a:endParaRPr>
          </a:p>
          <a:p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115405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BB8A71-21C1-4C22-9FE7-6A26FA605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200025"/>
            <a:ext cx="76009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2BC1C61-D11E-46BF-A918-4A0D44EB5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" b="2"/>
          <a:stretch/>
        </p:blipFill>
        <p:spPr>
          <a:xfrm>
            <a:off x="7689829" y="0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8B59DC4-B5C2-480D-BA34-B50A7D702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r="2" b="2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71DC586-36AD-466D-99B4-AF8DE6E0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Αρκτική τούνδρα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E27531-6323-4EEA-B82C-DE6C9ED02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Τη συναντάμε σε περιοχές κοντά στον αρκτικό κύκλο (Σκανδιναβική χερσόνησο). Τα μόνα φυτά είναι βρύα, λειχήνες και κάποιες πόες που φυτρώνουν μόνο κατά τη διάρκεια του σύντομου καλοκαιριού.</a:t>
            </a:r>
          </a:p>
        </p:txBody>
      </p:sp>
    </p:spTree>
    <p:extLst>
      <p:ext uri="{BB962C8B-B14F-4D97-AF65-F5344CB8AC3E}">
        <p14:creationId xmlns:p14="http://schemas.microsoft.com/office/powerpoint/2010/main" val="426769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333C6D3-1C01-421F-B9B0-DF1BFD00F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441435"/>
            <a:ext cx="6553545" cy="60592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22C199-B4DD-4B08-A623-ABBD5834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Κωνοφόρα δάση - Τάιγκα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D26741-9C85-4D0D-85E0-57AB7E682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Πρόκειται για δάση κωνοφόρων που τα συναντάμε στη Ρωσία και τη Σκανδιναβική χερσόνησο. </a:t>
            </a:r>
          </a:p>
        </p:txBody>
      </p:sp>
    </p:spTree>
    <p:extLst>
      <p:ext uri="{BB962C8B-B14F-4D97-AF65-F5344CB8AC3E}">
        <p14:creationId xmlns:p14="http://schemas.microsoft.com/office/powerpoint/2010/main" val="27799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7EE615A-FA11-4B1B-A048-FDE0CCC3D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33374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A3BC57-BE12-44E1-9EFD-6D113B25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Φυλλοβόλα δάση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CABE41-FDB4-41BE-A44F-4B96109B7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Στα δάση αυτά συναντάμε οξιές, βελανιδιές, πλατάνια, σφεντάμια, φλαμουριές κ.ά. Η Ευρώπη κάποτε καλύπτονταν από τέτοια δάση που τώρα έχουν δώσει τη θέση τους στα χωράφια και τα λιβάδια.</a:t>
            </a:r>
          </a:p>
        </p:txBody>
      </p:sp>
    </p:spTree>
    <p:extLst>
      <p:ext uri="{BB962C8B-B14F-4D97-AF65-F5344CB8AC3E}">
        <p14:creationId xmlns:p14="http://schemas.microsoft.com/office/powerpoint/2010/main" val="132683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D930D079-DB3E-4A55-B145-4E3B3C619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86678"/>
            <a:ext cx="6250769" cy="5446644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2925B579-3B0D-4171-96DA-CCFBAE3D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Στέπα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7485F04-477A-4048-B1A9-2AA5FD6E8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Πρόκειται για λιβάδια με ψηλό χόρτο και θάμνους. Συναντάται σε περιοχές με ξηρό κλίμα, στην Ουκρανία και Ρωσία.</a:t>
            </a:r>
          </a:p>
        </p:txBody>
      </p:sp>
    </p:spTree>
    <p:extLst>
      <p:ext uri="{BB962C8B-B14F-4D97-AF65-F5344CB8AC3E}">
        <p14:creationId xmlns:p14="http://schemas.microsoft.com/office/powerpoint/2010/main" val="247801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D5EF0C1C-2E3C-4EC2-A31C-215EA1699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r="10382"/>
          <a:stretch/>
        </p:blipFill>
        <p:spPr>
          <a:xfrm>
            <a:off x="5812521" y="632990"/>
            <a:ext cx="5900762" cy="5205280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119938B2-8E82-416E-965C-AAC160D0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Βλάστηση ορεινών περιοχών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6290A66-29E7-48AE-9A3D-5C9396B4F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Συν</a:t>
            </a:r>
            <a:r>
              <a:rPr lang="en-US" sz="1800" dirty="0"/>
              <a:t>αντάται σε ορεινές περιοχές της Ευρώπης (Άλπεις, Απέννινα όρη, Καρπάθια όρη, Πίνδος…) και αποτελείται κατά κύριο λόγο από δέντρα ανθεκτικά στο κρύο, όπως έλατα</a:t>
            </a:r>
            <a:r>
              <a:rPr lang="el-GR" sz="1800" dirty="0"/>
              <a:t>,</a:t>
            </a:r>
            <a:r>
              <a:rPr lang="en-US" sz="1800" dirty="0"/>
              <a:t> οξιές</a:t>
            </a:r>
            <a:r>
              <a:rPr lang="el-GR" sz="1800" dirty="0"/>
              <a:t> και καστανιές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460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722552DB-6141-439B-8DED-D43664EDE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2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F32AA8FF-20D0-46A3-80D4-7E8412CE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Μεσογειακή βλάστηση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13EE741-C8DC-4F5E-8CDD-9CFA7036E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Συναντάμε αυτό τον τύπο βλάστησης στις νότιες περιοχές που βρέχονται από τη Μεσόγειο θάλασσα. Τα φυτά αυτής της ζώνης είναι ανθεκτικά στην ξηρασία του καλοκαιριού, όπως η ελιά, το πουρνάρι πολλά είδη από θάμνους και πόες, όπως το θυμάρι, η ρίγανη, η φασκομηλιά,…</a:t>
            </a:r>
          </a:p>
        </p:txBody>
      </p:sp>
    </p:spTree>
    <p:extLst>
      <p:ext uri="{BB962C8B-B14F-4D97-AF65-F5344CB8AC3E}">
        <p14:creationId xmlns:p14="http://schemas.microsoft.com/office/powerpoint/2010/main" val="63410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285</Words>
  <Application>Microsoft Office PowerPoint</Application>
  <PresentationFormat>Ευρεία οθόνη</PresentationFormat>
  <Paragraphs>38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Θέμα του Office</vt:lpstr>
      <vt:lpstr>Μαθησιακοί στόχοι</vt:lpstr>
      <vt:lpstr>Κλίμα – Ζώνες Βλάστησης</vt:lpstr>
      <vt:lpstr>Παρουσίαση του PowerPoint</vt:lpstr>
      <vt:lpstr>Αρκτική τούνδρα</vt:lpstr>
      <vt:lpstr>Κωνοφόρα δάση - Τάιγκα</vt:lpstr>
      <vt:lpstr>Φυλλοβόλα δάση</vt:lpstr>
      <vt:lpstr>Στέπα</vt:lpstr>
      <vt:lpstr>Βλάστηση ορεινών περιοχών</vt:lpstr>
      <vt:lpstr>Μεσογειακή βλάστηση</vt:lpstr>
      <vt:lpstr>Ζώα που ζουν στις Κλιματικές Ζώνες</vt:lpstr>
      <vt:lpstr>Ζώα που ζουν στις Κλιματικές Ζώνες</vt:lpstr>
      <vt:lpstr>Αυτοφυή και ενδημικά φυτά    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19</cp:revision>
  <dcterms:created xsi:type="dcterms:W3CDTF">2018-05-06T13:14:02Z</dcterms:created>
  <dcterms:modified xsi:type="dcterms:W3CDTF">2018-05-28T06:56:43Z</dcterms:modified>
</cp:coreProperties>
</file>