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3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l-GR" smtClean="0"/>
              <a:t>Kλικ για επεξεργασία του τίτλου</a:t>
            </a:r>
            <a:endParaRPr lang="en-US"/>
          </a:p>
        </p:txBody>
      </p:sp>
      <p:sp>
        <p:nvSpPr>
          <p:cNvPr id="20" name="19 - Υπότιτλος"/>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7" name="18 - Θέση ημερομηνίας"/>
          <p:cNvSpPr>
            <a:spLocks noGrp="1"/>
          </p:cNvSpPr>
          <p:nvPr>
            <p:ph type="dt" sz="half" idx="10"/>
          </p:nvPr>
        </p:nvSpPr>
        <p:spPr/>
        <p:txBody>
          <a:bodyPr/>
          <a:lstStyle>
            <a:lvl1pPr>
              <a:defRPr/>
            </a:lvl1pPr>
            <a:extLst/>
          </a:lstStyle>
          <a:p>
            <a:pPr>
              <a:defRPr/>
            </a:pPr>
            <a:fld id="{4076261D-D6A7-47F8-B4A5-615BA66D1F37}" type="datetimeFigureOut">
              <a:rPr lang="el-GR"/>
              <a:pPr>
                <a:defRPr/>
              </a:pPr>
              <a:t>04/12/2024</a:t>
            </a:fld>
            <a:endParaRPr lang="el-GR"/>
          </a:p>
        </p:txBody>
      </p:sp>
      <p:sp>
        <p:nvSpPr>
          <p:cNvPr id="8" name="7 - Θέση υποσέλιδου"/>
          <p:cNvSpPr>
            <a:spLocks noGrp="1"/>
          </p:cNvSpPr>
          <p:nvPr>
            <p:ph type="ftr" sz="quarter" idx="11"/>
          </p:nvPr>
        </p:nvSpPr>
        <p:spPr/>
        <p:txBody>
          <a:bodyPr/>
          <a:lstStyle>
            <a:lvl1pPr>
              <a:defRPr/>
            </a:lvl1pPr>
            <a:extLst/>
          </a:lstStyle>
          <a:p>
            <a:pPr>
              <a:defRPr/>
            </a:pPr>
            <a:endParaRPr lang="el-GR"/>
          </a:p>
        </p:txBody>
      </p:sp>
      <p:sp>
        <p:nvSpPr>
          <p:cNvPr id="9" name="10 - Θέση αριθμού διαφάνειας"/>
          <p:cNvSpPr>
            <a:spLocks noGrp="1"/>
          </p:cNvSpPr>
          <p:nvPr>
            <p:ph type="sldNum" sz="quarter" idx="12"/>
          </p:nvPr>
        </p:nvSpPr>
        <p:spPr/>
        <p:txBody>
          <a:bodyPr/>
          <a:lstStyle>
            <a:lvl1pPr>
              <a:defRPr/>
            </a:lvl1pPr>
            <a:extLst/>
          </a:lstStyle>
          <a:p>
            <a:pPr>
              <a:defRPr/>
            </a:pPr>
            <a:fld id="{045E2329-4884-47B6-8BA0-0C6EE45A8CFA}"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fld id="{506E6CF9-BA75-4912-8362-40D3D6C7CD9E}" type="datetimeFigureOut">
              <a:rPr lang="el-GR"/>
              <a:pPr>
                <a:defRPr/>
              </a:pPr>
              <a:t>04/12/2024</a:t>
            </a:fld>
            <a:endParaRPr lang="el-GR"/>
          </a:p>
        </p:txBody>
      </p:sp>
      <p:sp>
        <p:nvSpPr>
          <p:cNvPr id="5" name="17 - Θέση υποσέλιδου"/>
          <p:cNvSpPr>
            <a:spLocks noGrp="1"/>
          </p:cNvSpPr>
          <p:nvPr>
            <p:ph type="ftr" sz="quarter" idx="11"/>
          </p:nvPr>
        </p:nvSpPr>
        <p:spPr/>
        <p:txBody>
          <a:bodyPr/>
          <a:lstStyle>
            <a:lvl1pPr>
              <a:defRPr/>
            </a:lvl1pPr>
          </a:lstStyle>
          <a:p>
            <a:pPr>
              <a:defRPr/>
            </a:pPr>
            <a:endParaRPr lang="el-GR"/>
          </a:p>
        </p:txBody>
      </p:sp>
      <p:sp>
        <p:nvSpPr>
          <p:cNvPr id="6" name="4 - Θέση αριθμού διαφάνειας"/>
          <p:cNvSpPr>
            <a:spLocks noGrp="1"/>
          </p:cNvSpPr>
          <p:nvPr>
            <p:ph type="sldNum" sz="quarter" idx="12"/>
          </p:nvPr>
        </p:nvSpPr>
        <p:spPr/>
        <p:txBody>
          <a:bodyPr/>
          <a:lstStyle>
            <a:lvl1pPr>
              <a:defRPr/>
            </a:lvl1pPr>
          </a:lstStyle>
          <a:p>
            <a:pPr>
              <a:defRPr/>
            </a:pPr>
            <a:fld id="{D839D630-267E-407F-B782-68708288AF0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fld id="{796016D7-529E-477A-AB78-33E835E68D19}" type="datetimeFigureOut">
              <a:rPr lang="el-GR"/>
              <a:pPr>
                <a:defRPr/>
              </a:pPr>
              <a:t>04/12/2024</a:t>
            </a:fld>
            <a:endParaRPr lang="el-GR"/>
          </a:p>
        </p:txBody>
      </p:sp>
      <p:sp>
        <p:nvSpPr>
          <p:cNvPr id="5" name="17 - Θέση υποσέλιδου"/>
          <p:cNvSpPr>
            <a:spLocks noGrp="1"/>
          </p:cNvSpPr>
          <p:nvPr>
            <p:ph type="ftr" sz="quarter" idx="11"/>
          </p:nvPr>
        </p:nvSpPr>
        <p:spPr/>
        <p:txBody>
          <a:bodyPr/>
          <a:lstStyle>
            <a:lvl1pPr>
              <a:defRPr/>
            </a:lvl1pPr>
          </a:lstStyle>
          <a:p>
            <a:pPr>
              <a:defRPr/>
            </a:pPr>
            <a:endParaRPr lang="el-GR"/>
          </a:p>
        </p:txBody>
      </p:sp>
      <p:sp>
        <p:nvSpPr>
          <p:cNvPr id="6" name="4 - Θέση αριθμού διαφάνειας"/>
          <p:cNvSpPr>
            <a:spLocks noGrp="1"/>
          </p:cNvSpPr>
          <p:nvPr>
            <p:ph type="sldNum" sz="quarter" idx="12"/>
          </p:nvPr>
        </p:nvSpPr>
        <p:spPr/>
        <p:txBody>
          <a:bodyPr/>
          <a:lstStyle>
            <a:lvl1pPr>
              <a:defRPr/>
            </a:lvl1pPr>
          </a:lstStyle>
          <a:p>
            <a:pPr>
              <a:defRPr/>
            </a:pPr>
            <a:fld id="{09B0AC47-B967-4B4D-80ED-619860E8E240}"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502920" y="530352"/>
            <a:ext cx="8183880" cy="4187952"/>
          </a:xfrm>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fld id="{0D170FE5-F9FB-4456-9ADC-76F7317F0C21}" type="datetimeFigureOut">
              <a:rPr lang="el-GR"/>
              <a:pPr>
                <a:defRPr/>
              </a:pPr>
              <a:t>04/12/2024</a:t>
            </a:fld>
            <a:endParaRPr lang="el-GR"/>
          </a:p>
        </p:txBody>
      </p:sp>
      <p:sp>
        <p:nvSpPr>
          <p:cNvPr id="5" name="17 - Θέση υποσέλιδου"/>
          <p:cNvSpPr>
            <a:spLocks noGrp="1"/>
          </p:cNvSpPr>
          <p:nvPr>
            <p:ph type="ftr" sz="quarter" idx="11"/>
          </p:nvPr>
        </p:nvSpPr>
        <p:spPr/>
        <p:txBody>
          <a:bodyPr/>
          <a:lstStyle>
            <a:lvl1pPr>
              <a:defRPr/>
            </a:lvl1pPr>
          </a:lstStyle>
          <a:p>
            <a:pPr>
              <a:defRPr/>
            </a:pPr>
            <a:endParaRPr lang="el-GR"/>
          </a:p>
        </p:txBody>
      </p:sp>
      <p:sp>
        <p:nvSpPr>
          <p:cNvPr id="6" name="4 - Θέση αριθμού διαφάνειας"/>
          <p:cNvSpPr>
            <a:spLocks noGrp="1"/>
          </p:cNvSpPr>
          <p:nvPr>
            <p:ph type="sldNum" sz="quarter" idx="12"/>
          </p:nvPr>
        </p:nvSpPr>
        <p:spPr/>
        <p:txBody>
          <a:bodyPr/>
          <a:lstStyle>
            <a:lvl1pPr>
              <a:defRPr/>
            </a:lvl1pPr>
          </a:lstStyle>
          <a:p>
            <a:pPr>
              <a:defRPr/>
            </a:pPr>
            <a:fld id="{1D29CC51-9645-4732-BCEC-38374CBBF81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3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 Τίτλος"/>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6" name="3 - Θέση ημερομηνίας"/>
          <p:cNvSpPr>
            <a:spLocks noGrp="1"/>
          </p:cNvSpPr>
          <p:nvPr>
            <p:ph type="dt" sz="half" idx="10"/>
          </p:nvPr>
        </p:nvSpPr>
        <p:spPr/>
        <p:txBody>
          <a:bodyPr/>
          <a:lstStyle>
            <a:lvl1pPr>
              <a:defRPr/>
            </a:lvl1pPr>
            <a:extLst/>
          </a:lstStyle>
          <a:p>
            <a:pPr>
              <a:defRPr/>
            </a:pPr>
            <a:fld id="{1C3B328C-843D-420F-A539-1721BB8020EE}" type="datetimeFigureOut">
              <a:rPr lang="el-GR"/>
              <a:pPr>
                <a:defRPr/>
              </a:pPr>
              <a:t>04/12/2024</a:t>
            </a:fld>
            <a:endParaRPr lang="el-GR"/>
          </a:p>
        </p:txBody>
      </p:sp>
      <p:sp>
        <p:nvSpPr>
          <p:cNvPr id="7" name="4 - Θέση υποσέλιδου"/>
          <p:cNvSpPr>
            <a:spLocks noGrp="1"/>
          </p:cNvSpPr>
          <p:nvPr>
            <p:ph type="ftr" sz="quarter" idx="11"/>
          </p:nvPr>
        </p:nvSpPr>
        <p:spPr/>
        <p:txBody>
          <a:bodyPr/>
          <a:lstStyle>
            <a:lvl1pPr>
              <a:defRPr/>
            </a:lvl1pPr>
            <a:extLst/>
          </a:lstStyle>
          <a:p>
            <a:pPr>
              <a:defRPr/>
            </a:pPr>
            <a:endParaRPr lang="el-GR"/>
          </a:p>
        </p:txBody>
      </p:sp>
      <p:sp>
        <p:nvSpPr>
          <p:cNvPr id="8" name="5 - Θέση αριθμού διαφάνειας"/>
          <p:cNvSpPr>
            <a:spLocks noGrp="1"/>
          </p:cNvSpPr>
          <p:nvPr>
            <p:ph type="sldNum" sz="quarter" idx="12"/>
          </p:nvPr>
        </p:nvSpPr>
        <p:spPr/>
        <p:txBody>
          <a:bodyPr/>
          <a:lstStyle>
            <a:lvl1pPr>
              <a:defRPr/>
            </a:lvl1pPr>
            <a:extLst/>
          </a:lstStyle>
          <a:p>
            <a:pPr>
              <a:defRPr/>
            </a:pPr>
            <a:fld id="{68CBF256-F580-40B2-8858-DF29AA5AE76E}"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4 - Θέση ημερομηνίας"/>
          <p:cNvSpPr>
            <a:spLocks noGrp="1"/>
          </p:cNvSpPr>
          <p:nvPr>
            <p:ph type="dt" sz="half" idx="10"/>
          </p:nvPr>
        </p:nvSpPr>
        <p:spPr/>
        <p:txBody>
          <a:bodyPr/>
          <a:lstStyle>
            <a:lvl1pPr>
              <a:defRPr/>
            </a:lvl1pPr>
          </a:lstStyle>
          <a:p>
            <a:pPr>
              <a:defRPr/>
            </a:pPr>
            <a:fld id="{7955C649-CAF1-4CD5-87D0-45E585EFB4DA}" type="datetimeFigureOut">
              <a:rPr lang="el-GR"/>
              <a:pPr>
                <a:defRPr/>
              </a:pPr>
              <a:t>04/12/2024</a:t>
            </a:fld>
            <a:endParaRPr lang="el-GR"/>
          </a:p>
        </p:txBody>
      </p:sp>
      <p:sp>
        <p:nvSpPr>
          <p:cNvPr id="6" name="17 - Θέση υποσέλιδου"/>
          <p:cNvSpPr>
            <a:spLocks noGrp="1"/>
          </p:cNvSpPr>
          <p:nvPr>
            <p:ph type="ftr" sz="quarter" idx="11"/>
          </p:nvPr>
        </p:nvSpPr>
        <p:spPr/>
        <p:txBody>
          <a:bodyPr/>
          <a:lstStyle>
            <a:lvl1pPr>
              <a:defRPr/>
            </a:lvl1pPr>
          </a:lstStyle>
          <a:p>
            <a:pPr>
              <a:defRPr/>
            </a:pPr>
            <a:endParaRPr lang="el-GR"/>
          </a:p>
        </p:txBody>
      </p:sp>
      <p:sp>
        <p:nvSpPr>
          <p:cNvPr id="7" name="4 - Θέση αριθμού διαφάνειας"/>
          <p:cNvSpPr>
            <a:spLocks noGrp="1"/>
          </p:cNvSpPr>
          <p:nvPr>
            <p:ph type="sldNum" sz="quarter" idx="12"/>
          </p:nvPr>
        </p:nvSpPr>
        <p:spPr/>
        <p:txBody>
          <a:bodyPr/>
          <a:lstStyle>
            <a:lvl1pPr>
              <a:defRPr/>
            </a:lvl1pPr>
          </a:lstStyle>
          <a:p>
            <a:pPr>
              <a:defRPr/>
            </a:pPr>
            <a:fld id="{60D88D24-1F9D-4C06-B2A1-74822AA8D9E6}"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lvl1pPr>
              <a:defRPr b="1"/>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24 - Θέση ημερομηνίας"/>
          <p:cNvSpPr>
            <a:spLocks noGrp="1"/>
          </p:cNvSpPr>
          <p:nvPr>
            <p:ph type="dt" sz="half" idx="10"/>
          </p:nvPr>
        </p:nvSpPr>
        <p:spPr/>
        <p:txBody>
          <a:bodyPr/>
          <a:lstStyle>
            <a:lvl1pPr>
              <a:defRPr/>
            </a:lvl1pPr>
          </a:lstStyle>
          <a:p>
            <a:pPr>
              <a:defRPr/>
            </a:pPr>
            <a:fld id="{8C5DE298-78AA-4D14-8DEB-835291519B18}" type="datetimeFigureOut">
              <a:rPr lang="el-GR"/>
              <a:pPr>
                <a:defRPr/>
              </a:pPr>
              <a:t>04/12/2024</a:t>
            </a:fld>
            <a:endParaRPr lang="el-GR"/>
          </a:p>
        </p:txBody>
      </p:sp>
      <p:sp>
        <p:nvSpPr>
          <p:cNvPr id="8" name="17 - Θέση υποσέλιδου"/>
          <p:cNvSpPr>
            <a:spLocks noGrp="1"/>
          </p:cNvSpPr>
          <p:nvPr>
            <p:ph type="ftr" sz="quarter" idx="11"/>
          </p:nvPr>
        </p:nvSpPr>
        <p:spPr/>
        <p:txBody>
          <a:bodyPr/>
          <a:lstStyle>
            <a:lvl1pPr>
              <a:defRPr/>
            </a:lvl1pPr>
          </a:lstStyle>
          <a:p>
            <a:pPr>
              <a:defRPr/>
            </a:pPr>
            <a:endParaRPr lang="el-GR"/>
          </a:p>
        </p:txBody>
      </p:sp>
      <p:sp>
        <p:nvSpPr>
          <p:cNvPr id="9" name="4 - Θέση αριθμού διαφάνειας"/>
          <p:cNvSpPr>
            <a:spLocks noGrp="1"/>
          </p:cNvSpPr>
          <p:nvPr>
            <p:ph type="sldNum" sz="quarter" idx="12"/>
          </p:nvPr>
        </p:nvSpPr>
        <p:spPr/>
        <p:txBody>
          <a:bodyPr/>
          <a:lstStyle>
            <a:lvl1pPr>
              <a:defRPr/>
            </a:lvl1pPr>
          </a:lstStyle>
          <a:p>
            <a:pPr>
              <a:defRPr/>
            </a:pPr>
            <a:fld id="{D7CA14B1-85E4-4E9B-BD9E-4A1B5D5E6E12}"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4 - Θέση ημερομηνίας"/>
          <p:cNvSpPr>
            <a:spLocks noGrp="1"/>
          </p:cNvSpPr>
          <p:nvPr>
            <p:ph type="dt" sz="half" idx="10"/>
          </p:nvPr>
        </p:nvSpPr>
        <p:spPr/>
        <p:txBody>
          <a:bodyPr/>
          <a:lstStyle>
            <a:lvl1pPr>
              <a:defRPr/>
            </a:lvl1pPr>
          </a:lstStyle>
          <a:p>
            <a:pPr>
              <a:defRPr/>
            </a:pPr>
            <a:fld id="{5771A508-2939-42B6-87A2-8D323C9E0B40}" type="datetimeFigureOut">
              <a:rPr lang="el-GR"/>
              <a:pPr>
                <a:defRPr/>
              </a:pPr>
              <a:t>04/12/2024</a:t>
            </a:fld>
            <a:endParaRPr lang="el-GR"/>
          </a:p>
        </p:txBody>
      </p:sp>
      <p:sp>
        <p:nvSpPr>
          <p:cNvPr id="4" name="17 - Θέση υποσέλιδου"/>
          <p:cNvSpPr>
            <a:spLocks noGrp="1"/>
          </p:cNvSpPr>
          <p:nvPr>
            <p:ph type="ftr" sz="quarter" idx="11"/>
          </p:nvPr>
        </p:nvSpPr>
        <p:spPr/>
        <p:txBody>
          <a:bodyPr/>
          <a:lstStyle>
            <a:lvl1pPr>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a:defRPr/>
            </a:lvl1pPr>
          </a:lstStyle>
          <a:p>
            <a:pPr>
              <a:defRPr/>
            </a:pPr>
            <a:fld id="{12A60B48-701D-47CA-86A4-DB2E16D8E83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1 - Θέση ημερομηνίας"/>
          <p:cNvSpPr>
            <a:spLocks noGrp="1"/>
          </p:cNvSpPr>
          <p:nvPr>
            <p:ph type="dt" sz="half" idx="10"/>
          </p:nvPr>
        </p:nvSpPr>
        <p:spPr/>
        <p:txBody>
          <a:bodyPr/>
          <a:lstStyle>
            <a:lvl1pPr>
              <a:defRPr/>
            </a:lvl1pPr>
            <a:extLst/>
          </a:lstStyle>
          <a:p>
            <a:pPr>
              <a:defRPr/>
            </a:pPr>
            <a:fld id="{81E7DBC7-FFE9-4EEB-8422-AA38634BB4FD}" type="datetimeFigureOut">
              <a:rPr lang="el-GR"/>
              <a:pPr>
                <a:defRPr/>
              </a:pPr>
              <a:t>04/12/2024</a:t>
            </a:fld>
            <a:endParaRPr lang="el-GR"/>
          </a:p>
        </p:txBody>
      </p:sp>
      <p:sp>
        <p:nvSpPr>
          <p:cNvPr id="4" name="2 - Θέση υποσέλιδου"/>
          <p:cNvSpPr>
            <a:spLocks noGrp="1"/>
          </p:cNvSpPr>
          <p:nvPr>
            <p:ph type="ftr" sz="quarter" idx="11"/>
          </p:nvPr>
        </p:nvSpPr>
        <p:spPr/>
        <p:txBody>
          <a:bodyPr/>
          <a:lstStyle>
            <a:lvl1pPr>
              <a:defRPr/>
            </a:lvl1pPr>
            <a:extLst/>
          </a:lstStyle>
          <a:p>
            <a:pPr>
              <a:defRPr/>
            </a:pPr>
            <a:endParaRPr lang="el-GR"/>
          </a:p>
        </p:txBody>
      </p:sp>
      <p:sp>
        <p:nvSpPr>
          <p:cNvPr id="5" name="3 - Θέση αριθμού διαφάνειας"/>
          <p:cNvSpPr>
            <a:spLocks noGrp="1"/>
          </p:cNvSpPr>
          <p:nvPr>
            <p:ph type="sldNum" sz="quarter" idx="12"/>
          </p:nvPr>
        </p:nvSpPr>
        <p:spPr/>
        <p:txBody>
          <a:bodyPr/>
          <a:lstStyle>
            <a:lvl1pPr>
              <a:defRPr/>
            </a:lvl1pPr>
            <a:extLst/>
          </a:lstStyle>
          <a:p>
            <a:pPr>
              <a:defRPr/>
            </a:pPr>
            <a:fld id="{574CD398-BCA2-4F26-8486-E0D627B227FB}"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4 - Θέση ημερομηνίας"/>
          <p:cNvSpPr>
            <a:spLocks noGrp="1"/>
          </p:cNvSpPr>
          <p:nvPr>
            <p:ph type="dt" sz="half" idx="10"/>
          </p:nvPr>
        </p:nvSpPr>
        <p:spPr/>
        <p:txBody>
          <a:bodyPr/>
          <a:lstStyle>
            <a:lvl1pPr>
              <a:defRPr/>
            </a:lvl1pPr>
          </a:lstStyle>
          <a:p>
            <a:pPr>
              <a:defRPr/>
            </a:pPr>
            <a:fld id="{AC502B97-14FF-4831-BB39-056985A4B543}" type="datetimeFigureOut">
              <a:rPr lang="el-GR"/>
              <a:pPr>
                <a:defRPr/>
              </a:pPr>
              <a:t>04/12/2024</a:t>
            </a:fld>
            <a:endParaRPr lang="el-GR"/>
          </a:p>
        </p:txBody>
      </p:sp>
      <p:sp>
        <p:nvSpPr>
          <p:cNvPr id="6" name="17 - Θέση υποσέλιδου"/>
          <p:cNvSpPr>
            <a:spLocks noGrp="1"/>
          </p:cNvSpPr>
          <p:nvPr>
            <p:ph type="ftr" sz="quarter" idx="11"/>
          </p:nvPr>
        </p:nvSpPr>
        <p:spPr/>
        <p:txBody>
          <a:bodyPr/>
          <a:lstStyle>
            <a:lvl1pPr>
              <a:defRPr/>
            </a:lvl1pPr>
          </a:lstStyle>
          <a:p>
            <a:pPr>
              <a:defRPr/>
            </a:pPr>
            <a:endParaRPr lang="el-GR"/>
          </a:p>
        </p:txBody>
      </p:sp>
      <p:sp>
        <p:nvSpPr>
          <p:cNvPr id="7" name="4 - Θέση αριθμού διαφάνειας"/>
          <p:cNvSpPr>
            <a:spLocks noGrp="1"/>
          </p:cNvSpPr>
          <p:nvPr>
            <p:ph type="sldNum" sz="quarter" idx="12"/>
          </p:nvPr>
        </p:nvSpPr>
        <p:spPr/>
        <p:txBody>
          <a:bodyPr/>
          <a:lstStyle>
            <a:lvl1pPr>
              <a:defRPr/>
            </a:lvl1pPr>
          </a:lstStyle>
          <a:p>
            <a:pPr>
              <a:defRPr/>
            </a:pPr>
            <a:fld id="{22DDE453-ABF1-454D-ADBA-47454FA7B27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 Στρογγύλεμα μίας γωνίας ορθογωνίου"/>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l-GR" noProof="0" smtClean="0"/>
              <a:t>Κάντε κλικ στο εικονίδιο για να προσθέσετε μια εικόνα</a:t>
            </a:r>
            <a:endParaRPr lang="en-US" noProof="0"/>
          </a:p>
        </p:txBody>
      </p:sp>
      <p:sp>
        <p:nvSpPr>
          <p:cNvPr id="7" name="4 - Θέση ημερομηνίας"/>
          <p:cNvSpPr>
            <a:spLocks noGrp="1"/>
          </p:cNvSpPr>
          <p:nvPr>
            <p:ph type="dt" sz="half" idx="10"/>
          </p:nvPr>
        </p:nvSpPr>
        <p:spPr/>
        <p:txBody>
          <a:bodyPr/>
          <a:lstStyle>
            <a:lvl1pPr>
              <a:defRPr/>
            </a:lvl1pPr>
            <a:extLst/>
          </a:lstStyle>
          <a:p>
            <a:pPr>
              <a:defRPr/>
            </a:pPr>
            <a:fld id="{4C6D098E-65BD-4B87-8A2E-4DC98876FF5E}" type="datetimeFigureOut">
              <a:rPr lang="el-GR"/>
              <a:pPr>
                <a:defRPr/>
              </a:pPr>
              <a:t>04/12/2024</a:t>
            </a:fld>
            <a:endParaRPr lang="el-GR"/>
          </a:p>
        </p:txBody>
      </p:sp>
      <p:sp>
        <p:nvSpPr>
          <p:cNvPr id="8" name="5 - Θέση υποσέλιδου"/>
          <p:cNvSpPr>
            <a:spLocks noGrp="1"/>
          </p:cNvSpPr>
          <p:nvPr>
            <p:ph type="ftr" sz="quarter" idx="11"/>
          </p:nvPr>
        </p:nvSpPr>
        <p:spPr/>
        <p:txBody>
          <a:bodyPr/>
          <a:lstStyle>
            <a:lvl1pPr>
              <a:defRPr/>
            </a:lvl1pPr>
            <a:extLst/>
          </a:lstStyle>
          <a:p>
            <a:pPr>
              <a:defRPr/>
            </a:pPr>
            <a:endParaRPr lang="el-GR"/>
          </a:p>
        </p:txBody>
      </p:sp>
      <p:sp>
        <p:nvSpPr>
          <p:cNvPr id="9" name="6 - Θέση αριθμού διαφάνειας"/>
          <p:cNvSpPr>
            <a:spLocks noGrp="1"/>
          </p:cNvSpPr>
          <p:nvPr>
            <p:ph type="sldNum" sz="quarter" idx="12"/>
          </p:nvPr>
        </p:nvSpPr>
        <p:spPr/>
        <p:txBody>
          <a:bodyPr/>
          <a:lstStyle>
            <a:lvl1pPr>
              <a:defRPr/>
            </a:lvl1pPr>
            <a:extLst/>
          </a:lstStyle>
          <a:p>
            <a:pPr>
              <a:defRPr/>
            </a:pPr>
            <a:fld id="{FEF21146-8445-4556-8F4A-4DF4A978CEA0}"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6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12 - Θέση τίτλου"/>
          <p:cNvSpPr>
            <a:spLocks noGrp="1"/>
          </p:cNvSpPr>
          <p:nvPr>
            <p:ph type="title"/>
          </p:nvPr>
        </p:nvSpPr>
        <p:spPr>
          <a:xfrm>
            <a:off x="503238" y="4986338"/>
            <a:ext cx="8183562" cy="1050925"/>
          </a:xfrm>
          <a:prstGeom prst="rect">
            <a:avLst/>
          </a:prstGeom>
        </p:spPr>
        <p:txBody>
          <a:bodyPr vert="horz" anchor="b">
            <a:normAutofit/>
          </a:bodyPr>
          <a:lstStyle>
            <a:extLst/>
          </a:lstStyle>
          <a:p>
            <a:r>
              <a:rPr lang="el-GR" smtClean="0"/>
              <a:t>Kλικ για επεξεργασία του τίτλου</a:t>
            </a:r>
            <a:endParaRPr lang="en-US"/>
          </a:p>
        </p:txBody>
      </p:sp>
      <p:sp>
        <p:nvSpPr>
          <p:cNvPr id="1031" name="3 - Θέση κειμένου"/>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5" name="24 - Θέση ημερομηνίας"/>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85D606F4-2ADC-454C-AC29-A6B71D1208C0}" type="datetimeFigureOut">
              <a:rPr lang="el-GR"/>
              <a:pPr>
                <a:defRPr/>
              </a:pPr>
              <a:t>04/12/2024</a:t>
            </a:fld>
            <a:endParaRPr lang="el-GR"/>
          </a:p>
        </p:txBody>
      </p:sp>
      <p:sp>
        <p:nvSpPr>
          <p:cNvPr id="18" name="17 - Θέση υποσέλιδου"/>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l-GR"/>
          </a:p>
        </p:txBody>
      </p:sp>
      <p:sp>
        <p:nvSpPr>
          <p:cNvPr id="5" name="4 - Θέση αριθμού διαφάνειας"/>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F2CDFBA7-96AD-4C32-8D0F-B01E87B99D7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95" r:id="rId1"/>
    <p:sldLayoutId id="2147483688" r:id="rId2"/>
    <p:sldLayoutId id="2147483696" r:id="rId3"/>
    <p:sldLayoutId id="2147483689" r:id="rId4"/>
    <p:sldLayoutId id="2147483690" r:id="rId5"/>
    <p:sldLayoutId id="2147483691" r:id="rId6"/>
    <p:sldLayoutId id="2147483697" r:id="rId7"/>
    <p:sldLayoutId id="2147483692" r:id="rId8"/>
    <p:sldLayoutId id="2147483698" r:id="rId9"/>
    <p:sldLayoutId id="2147483693" r:id="rId10"/>
    <p:sldLayoutId id="2147483694" r:id="rId11"/>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22313" y="1820863"/>
            <a:ext cx="7772400" cy="1828800"/>
          </a:xfrm>
        </p:spPr>
        <p:txBody>
          <a:bodyPr/>
          <a:lstStyle/>
          <a:p>
            <a:pPr fontAlgn="auto">
              <a:spcAft>
                <a:spcPts val="0"/>
              </a:spcAft>
              <a:defRPr/>
            </a:pPr>
            <a:r>
              <a:rPr lang="el-GR" dirty="0" smtClean="0"/>
              <a:t>ΠΕΠΤΙΚΟ ΣΥΣΤΗΜΑ</a:t>
            </a:r>
            <a:endParaRPr lang="el-GR" dirty="0"/>
          </a:p>
        </p:txBody>
      </p:sp>
      <p:sp>
        <p:nvSpPr>
          <p:cNvPr id="3" name="2 - Υπότιτλος"/>
          <p:cNvSpPr>
            <a:spLocks noGrp="1"/>
          </p:cNvSpPr>
          <p:nvPr>
            <p:ph type="subTitle" idx="1"/>
          </p:nvPr>
        </p:nvSpPr>
        <p:spPr>
          <a:xfrm>
            <a:off x="722313" y="3684588"/>
            <a:ext cx="7772400" cy="914400"/>
          </a:xfrm>
        </p:spPr>
        <p:txBody>
          <a:bodyPr>
            <a:normAutofit/>
          </a:bodyPr>
          <a:lstStyle/>
          <a:p>
            <a:pPr fontAlgn="auto">
              <a:spcAft>
                <a:spcPts val="0"/>
              </a:spcAft>
              <a:buFont typeface="Wingdings 2"/>
              <a:buNone/>
              <a:defRPr/>
            </a:pP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cture"/>
          <p:cNvPicPr>
            <a:picLocks noChangeAspect="1" noChangeArrowheads="1"/>
          </p:cNvPicPr>
          <p:nvPr/>
        </p:nvPicPr>
        <p:blipFill>
          <a:blip r:embed="rId2" cstate="print"/>
          <a:srcRect/>
          <a:stretch>
            <a:fillRect/>
          </a:stretch>
        </p:blipFill>
        <p:spPr bwMode="auto">
          <a:xfrm>
            <a:off x="0" y="114300"/>
            <a:ext cx="9077325" cy="6743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cture"/>
          <p:cNvPicPr>
            <a:picLocks noChangeAspect="1" noChangeArrowheads="1"/>
          </p:cNvPicPr>
          <p:nvPr/>
        </p:nvPicPr>
        <p:blipFill>
          <a:blip r:embed="rId2" cstate="print"/>
          <a:srcRect/>
          <a:stretch>
            <a:fillRect/>
          </a:stretch>
        </p:blipFill>
        <p:spPr bwMode="auto">
          <a:xfrm>
            <a:off x="971550" y="549275"/>
            <a:ext cx="7423150" cy="55800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Ορθογώνιο"/>
          <p:cNvSpPr>
            <a:spLocks noChangeArrowheads="1"/>
          </p:cNvSpPr>
          <p:nvPr/>
        </p:nvSpPr>
        <p:spPr bwMode="auto">
          <a:xfrm>
            <a:off x="2286000" y="765175"/>
            <a:ext cx="4572000" cy="5354638"/>
          </a:xfrm>
          <a:prstGeom prst="rect">
            <a:avLst/>
          </a:prstGeom>
          <a:noFill/>
          <a:ln w="9525">
            <a:noFill/>
            <a:miter lim="800000"/>
            <a:headEnd/>
            <a:tailEnd/>
          </a:ln>
        </p:spPr>
        <p:txBody>
          <a:bodyPr>
            <a:spAutoFit/>
          </a:bodyPr>
          <a:lstStyle/>
          <a:p>
            <a:r>
              <a:rPr lang="el-GR" b="1">
                <a:latin typeface="Verdana" pitchFamily="34" charset="0"/>
              </a:rPr>
              <a:t>Τα δόντια μας - Η αρχή του ταξιδιού της τροφής</a:t>
            </a:r>
            <a:br>
              <a:rPr lang="el-GR" b="1">
                <a:latin typeface="Verdana" pitchFamily="34" charset="0"/>
              </a:rPr>
            </a:br>
            <a:endParaRPr lang="el-GR" b="1">
              <a:latin typeface="Verdana" pitchFamily="34" charset="0"/>
            </a:endParaRPr>
          </a:p>
          <a:p>
            <a:r>
              <a:rPr lang="el-GR">
                <a:latin typeface="Verdana" pitchFamily="34" charset="0"/>
              </a:rPr>
              <a:t>Τα δόντια είναι τα όργανα του πεπτικού συστήματος με τα οποία κόβουμε και μασάμε τις τροφές. Τα δόντια βρίσκονται στην πάνω και στην κάτω σιαγόνα της στοματικής κοιλότητας. Η οδοντοστοιχία μας αποτελείται από </a:t>
            </a:r>
            <a:r>
              <a:rPr lang="el-GR" b="1">
                <a:latin typeface="Verdana" pitchFamily="34" charset="0"/>
              </a:rPr>
              <a:t>κοπτήρες, κυνόδοντες, προγόμφιους </a:t>
            </a:r>
            <a:r>
              <a:rPr lang="el-GR">
                <a:latin typeface="Verdana" pitchFamily="34" charset="0"/>
              </a:rPr>
              <a:t>και</a:t>
            </a:r>
            <a:r>
              <a:rPr lang="el-GR" b="1">
                <a:latin typeface="Verdana" pitchFamily="34" charset="0"/>
              </a:rPr>
              <a:t> γομφίους</a:t>
            </a:r>
            <a:r>
              <a:rPr lang="el-GR">
                <a:latin typeface="Verdana" pitchFamily="34" charset="0"/>
              </a:rPr>
              <a:t>. Στον άνθρωπο αναπτύσσονται δύο γενιές δοντιών. Τα πρώτα δόντια που έχει ένα παιδί ονομάζονται </a:t>
            </a:r>
            <a:r>
              <a:rPr lang="el-GR" b="1">
                <a:latin typeface="Verdana" pitchFamily="34" charset="0"/>
              </a:rPr>
              <a:t>νεογιλά</a:t>
            </a:r>
            <a:r>
              <a:rPr lang="el-GR">
                <a:latin typeface="Verdana" pitchFamily="34" charset="0"/>
              </a:rPr>
              <a:t>. Περίπου στην ηλικία των έξι χρόνων τα νεογιλά δόντια αρχίζουν να πέφτουν. Στη θέση τους βγαίνουν τα</a:t>
            </a:r>
            <a:r>
              <a:rPr lang="el-GR" b="1">
                <a:latin typeface="Verdana" pitchFamily="34" charset="0"/>
              </a:rPr>
              <a:t> μόνιμα δόντια</a:t>
            </a:r>
            <a:r>
              <a:rPr lang="el-GR">
                <a:latin typeface="Verdana"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cture"/>
          <p:cNvPicPr>
            <a:picLocks noChangeAspect="1" noChangeArrowheads="1"/>
          </p:cNvPicPr>
          <p:nvPr/>
        </p:nvPicPr>
        <p:blipFill>
          <a:blip r:embed="rId2" cstate="print"/>
          <a:srcRect/>
          <a:stretch>
            <a:fillRect/>
          </a:stretch>
        </p:blipFill>
        <p:spPr bwMode="auto">
          <a:xfrm>
            <a:off x="900113" y="404813"/>
            <a:ext cx="7704137" cy="57245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icture"/>
          <p:cNvPicPr>
            <a:picLocks noChangeAspect="1" noChangeArrowheads="1"/>
          </p:cNvPicPr>
          <p:nvPr/>
        </p:nvPicPr>
        <p:blipFill>
          <a:blip r:embed="rId2" cstate="print"/>
          <a:srcRect/>
          <a:stretch>
            <a:fillRect/>
          </a:stretch>
        </p:blipFill>
        <p:spPr bwMode="auto">
          <a:xfrm>
            <a:off x="755650" y="1916113"/>
            <a:ext cx="7747000" cy="2413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icture"/>
          <p:cNvPicPr>
            <a:picLocks noChangeAspect="1" noChangeArrowheads="1"/>
          </p:cNvPicPr>
          <p:nvPr/>
        </p:nvPicPr>
        <p:blipFill>
          <a:blip r:embed="rId2" cstate="print"/>
          <a:srcRect/>
          <a:stretch>
            <a:fillRect/>
          </a:stretch>
        </p:blipFill>
        <p:spPr bwMode="auto">
          <a:xfrm>
            <a:off x="611188" y="2205038"/>
            <a:ext cx="8348662" cy="24479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cture"/>
          <p:cNvPicPr>
            <a:picLocks noChangeAspect="1" noChangeArrowheads="1"/>
          </p:cNvPicPr>
          <p:nvPr/>
        </p:nvPicPr>
        <p:blipFill>
          <a:blip r:embed="rId2" cstate="print"/>
          <a:srcRect/>
          <a:stretch>
            <a:fillRect/>
          </a:stretch>
        </p:blipFill>
        <p:spPr bwMode="auto">
          <a:xfrm>
            <a:off x="0" y="-361950"/>
            <a:ext cx="9620250" cy="72199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icture"/>
          <p:cNvPicPr>
            <a:picLocks noChangeAspect="1" noChangeArrowheads="1"/>
          </p:cNvPicPr>
          <p:nvPr/>
        </p:nvPicPr>
        <p:blipFill>
          <a:blip r:embed="rId2" cstate="print"/>
          <a:srcRect/>
          <a:stretch>
            <a:fillRect/>
          </a:stretch>
        </p:blipFill>
        <p:spPr bwMode="auto">
          <a:xfrm>
            <a:off x="-180975" y="-400050"/>
            <a:ext cx="9648825" cy="72580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Ορθογώνιο"/>
          <p:cNvSpPr>
            <a:spLocks noChangeArrowheads="1"/>
          </p:cNvSpPr>
          <p:nvPr/>
        </p:nvSpPr>
        <p:spPr bwMode="auto">
          <a:xfrm>
            <a:off x="1979613" y="188913"/>
            <a:ext cx="4572000" cy="1200150"/>
          </a:xfrm>
          <a:prstGeom prst="rect">
            <a:avLst/>
          </a:prstGeom>
          <a:noFill/>
          <a:ln w="9525">
            <a:noFill/>
            <a:miter lim="800000"/>
            <a:headEnd/>
            <a:tailEnd/>
          </a:ln>
        </p:spPr>
        <p:txBody>
          <a:bodyPr>
            <a:spAutoFit/>
          </a:bodyPr>
          <a:lstStyle/>
          <a:p>
            <a:endParaRPr lang="el-GR">
              <a:latin typeface="Verdana" pitchFamily="34" charset="0"/>
            </a:endParaRPr>
          </a:p>
          <a:p>
            <a:r>
              <a:rPr lang="el-GR" b="1">
                <a:latin typeface="Verdana" pitchFamily="34" charset="0"/>
              </a:rPr>
              <a:t/>
            </a:r>
            <a:br>
              <a:rPr lang="el-GR" b="1">
                <a:latin typeface="Verdana" pitchFamily="34" charset="0"/>
              </a:rPr>
            </a:br>
            <a:r>
              <a:rPr lang="el-GR" b="1">
                <a:latin typeface="Verdana" pitchFamily="34" charset="0"/>
              </a:rPr>
              <a:t>Το ταξίδι από τη σκοπιά του μικρόκοσμου</a:t>
            </a:r>
            <a:br>
              <a:rPr lang="el-GR" b="1">
                <a:latin typeface="Verdana" pitchFamily="34" charset="0"/>
              </a:rPr>
            </a:br>
            <a:endParaRPr lang="el-GR" b="1">
              <a:latin typeface="Verdana" pitchFamily="34" charset="0"/>
            </a:endParaRPr>
          </a:p>
        </p:txBody>
      </p:sp>
      <p:pic>
        <p:nvPicPr>
          <p:cNvPr id="23555" name="Picture 2" descr="Picture"/>
          <p:cNvPicPr>
            <a:picLocks noChangeAspect="1" noChangeArrowheads="1"/>
          </p:cNvPicPr>
          <p:nvPr/>
        </p:nvPicPr>
        <p:blipFill>
          <a:blip r:embed="rId2" cstate="print"/>
          <a:srcRect/>
          <a:stretch>
            <a:fillRect/>
          </a:stretch>
        </p:blipFill>
        <p:spPr bwMode="auto">
          <a:xfrm>
            <a:off x="-252413" y="1916113"/>
            <a:ext cx="2590801" cy="3886200"/>
          </a:xfrm>
          <a:prstGeom prst="rect">
            <a:avLst/>
          </a:prstGeom>
          <a:noFill/>
          <a:ln w="9525">
            <a:noFill/>
            <a:miter lim="800000"/>
            <a:headEnd/>
            <a:tailEnd/>
          </a:ln>
        </p:spPr>
      </p:pic>
      <p:sp>
        <p:nvSpPr>
          <p:cNvPr id="23556" name="3 - Ορθογώνιο"/>
          <p:cNvSpPr>
            <a:spLocks noChangeArrowheads="1"/>
          </p:cNvSpPr>
          <p:nvPr/>
        </p:nvSpPr>
        <p:spPr bwMode="auto">
          <a:xfrm>
            <a:off x="2286000" y="1557338"/>
            <a:ext cx="6318250" cy="3970337"/>
          </a:xfrm>
          <a:prstGeom prst="rect">
            <a:avLst/>
          </a:prstGeom>
          <a:noFill/>
          <a:ln w="9525">
            <a:noFill/>
            <a:miter lim="800000"/>
            <a:headEnd/>
            <a:tailEnd/>
          </a:ln>
        </p:spPr>
        <p:txBody>
          <a:bodyPr>
            <a:spAutoFit/>
          </a:bodyPr>
          <a:lstStyle/>
          <a:p>
            <a:r>
              <a:rPr lang="el-GR">
                <a:latin typeface="Verdana" pitchFamily="34" charset="0"/>
              </a:rPr>
              <a:t>Με την προσδοκία της τροφής, την εικόνα, την οσμή και τη γεύση της, αρχίζει η προετοιμασία του πεπτικού συστήματος για το ταξίδι της τροφής. Στους αδένες, κυρίως στο συκώτι και στο πάγκρεας, παράγονται μόρια χημικών ουσιών που αντιδρούν με τα μόρια των τροφών, για να τα διασπάσουν. Κάποια από τα χημικά στοιχεία και τις ενώσεις που προκύπτουν από τη διάσπαση των πρωτεϊνών, απορροφώνται από τον οργανισμό, διοχετεύονται στο αίμα και χρησιμοποιούνται για τη σύνθεση άλλων μορίων από τα οποία δημιουργούνται κύτταρα απαραίτητα, για να αναπτυχθεί και να συντηρηθεί ο οργανισμός. Άλλα πάλι αποβάλλονται σε στερεή, υγρή ή αέρια κατάσταση ως άχρηστα. Συγχρόνως με τη διάσπαση των μορίων των υδατανθράκων ελευθερώνεται χημική ενέργεια, η οποία χρησιμοποιείται με διάφορες μορφές.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icture"/>
          <p:cNvPicPr>
            <a:picLocks noChangeAspect="1" noChangeArrowheads="1"/>
          </p:cNvPicPr>
          <p:nvPr/>
        </p:nvPicPr>
        <p:blipFill>
          <a:blip r:embed="rId2" cstate="print"/>
          <a:srcRect/>
          <a:stretch>
            <a:fillRect/>
          </a:stretch>
        </p:blipFill>
        <p:spPr bwMode="auto">
          <a:xfrm>
            <a:off x="0" y="233363"/>
            <a:ext cx="9199563" cy="68405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
          <p:cNvPicPr>
            <a:picLocks noChangeAspect="1" noChangeArrowheads="1"/>
          </p:cNvPicPr>
          <p:nvPr/>
        </p:nvPicPr>
        <p:blipFill>
          <a:blip r:embed="rId2" cstate="print"/>
          <a:srcRect/>
          <a:stretch>
            <a:fillRect/>
          </a:stretch>
        </p:blipFill>
        <p:spPr bwMode="auto">
          <a:xfrm>
            <a:off x="2555875" y="1484313"/>
            <a:ext cx="4048125" cy="36099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icture"/>
          <p:cNvPicPr>
            <a:picLocks noChangeAspect="1" noChangeArrowheads="1"/>
          </p:cNvPicPr>
          <p:nvPr/>
        </p:nvPicPr>
        <p:blipFill>
          <a:blip r:embed="rId2" cstate="print"/>
          <a:srcRect/>
          <a:stretch>
            <a:fillRect/>
          </a:stretch>
        </p:blipFill>
        <p:spPr bwMode="auto">
          <a:xfrm>
            <a:off x="468313" y="1484313"/>
            <a:ext cx="8324850" cy="2844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cture"/>
          <p:cNvPicPr>
            <a:picLocks noChangeAspect="1" noChangeArrowheads="1"/>
          </p:cNvPicPr>
          <p:nvPr/>
        </p:nvPicPr>
        <p:blipFill>
          <a:blip r:embed="rId2" cstate="print"/>
          <a:srcRect/>
          <a:stretch>
            <a:fillRect/>
          </a:stretch>
        </p:blipFill>
        <p:spPr bwMode="auto">
          <a:xfrm>
            <a:off x="827088" y="2420938"/>
            <a:ext cx="8178800" cy="1727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icture"/>
          <p:cNvPicPr>
            <a:picLocks noChangeAspect="1" noChangeArrowheads="1"/>
          </p:cNvPicPr>
          <p:nvPr/>
        </p:nvPicPr>
        <p:blipFill>
          <a:blip r:embed="rId2" cstate="print"/>
          <a:srcRect/>
          <a:stretch>
            <a:fillRect/>
          </a:stretch>
        </p:blipFill>
        <p:spPr bwMode="auto">
          <a:xfrm>
            <a:off x="-180975" y="-409575"/>
            <a:ext cx="9753600" cy="72675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
          <p:cNvPicPr>
            <a:picLocks noChangeAspect="1" noChangeArrowheads="1"/>
          </p:cNvPicPr>
          <p:nvPr/>
        </p:nvPicPr>
        <p:blipFill>
          <a:blip r:embed="rId2" cstate="print"/>
          <a:srcRect/>
          <a:stretch>
            <a:fillRect/>
          </a:stretch>
        </p:blipFill>
        <p:spPr bwMode="auto">
          <a:xfrm>
            <a:off x="-396875" y="-419100"/>
            <a:ext cx="9715500" cy="72771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Ορθογώνιο"/>
          <p:cNvSpPr>
            <a:spLocks noChangeArrowheads="1"/>
          </p:cNvSpPr>
          <p:nvPr/>
        </p:nvSpPr>
        <p:spPr bwMode="auto">
          <a:xfrm>
            <a:off x="2195513" y="476250"/>
            <a:ext cx="4572000" cy="646113"/>
          </a:xfrm>
          <a:prstGeom prst="rect">
            <a:avLst/>
          </a:prstGeom>
          <a:noFill/>
          <a:ln w="9525">
            <a:noFill/>
            <a:miter lim="800000"/>
            <a:headEnd/>
            <a:tailEnd/>
          </a:ln>
        </p:spPr>
        <p:txBody>
          <a:bodyPr>
            <a:spAutoFit/>
          </a:bodyPr>
          <a:lstStyle/>
          <a:p>
            <a:r>
              <a:rPr lang="el-GR" b="1">
                <a:latin typeface="Verdana" pitchFamily="34" charset="0"/>
              </a:rPr>
              <a:t>Ισορροπημένη διατροφή</a:t>
            </a:r>
            <a:br>
              <a:rPr lang="el-GR" b="1">
                <a:latin typeface="Verdana" pitchFamily="34" charset="0"/>
              </a:rPr>
            </a:br>
            <a:endParaRPr lang="el-GR" b="1">
              <a:latin typeface="Verdana" pitchFamily="34" charset="0"/>
            </a:endParaRPr>
          </a:p>
        </p:txBody>
      </p:sp>
      <p:sp>
        <p:nvSpPr>
          <p:cNvPr id="11267" name="2 - Ορθογώνιο"/>
          <p:cNvSpPr>
            <a:spLocks noChangeArrowheads="1"/>
          </p:cNvSpPr>
          <p:nvPr/>
        </p:nvSpPr>
        <p:spPr bwMode="auto">
          <a:xfrm>
            <a:off x="900113" y="1341438"/>
            <a:ext cx="7127875" cy="4246562"/>
          </a:xfrm>
          <a:prstGeom prst="rect">
            <a:avLst/>
          </a:prstGeom>
          <a:noFill/>
          <a:ln w="9525">
            <a:noFill/>
            <a:miter lim="800000"/>
            <a:headEnd/>
            <a:tailEnd/>
          </a:ln>
        </p:spPr>
        <p:txBody>
          <a:bodyPr>
            <a:spAutoFit/>
          </a:bodyPr>
          <a:lstStyle/>
          <a:p>
            <a:r>
              <a:rPr lang="el-GR">
                <a:latin typeface="Verdana" pitchFamily="34" charset="0"/>
              </a:rPr>
              <a:t>Για τη σωστή ανάπτυξη και την καλή υγεία του οργανισμού μας είναι βασικό να φροντίζουμε, ώστε η καθημερινή μας διατροφή να είναι υγιεινή, </a:t>
            </a:r>
            <a:r>
              <a:rPr lang="el-GR">
                <a:solidFill>
                  <a:srgbClr val="FF0000"/>
                </a:solidFill>
                <a:latin typeface="Verdana" pitchFamily="34" charset="0"/>
              </a:rPr>
              <a:t>ισορροπημένη και να περιλαμβάνει στη σωστή ποσότητα όλα τα απαραίτητα στοιχεία</a:t>
            </a:r>
            <a:r>
              <a:rPr lang="el-GR">
                <a:latin typeface="Verdana" pitchFamily="34" charset="0"/>
              </a:rPr>
              <a:t>. Μελετώντας τη σύσταση των τροφών επιλέγουμε αυτές που θα μας δώσουν χρήσιμα συστατικά και την αναγκαία ενέργεια και καθορίζουμε την ποσότητα που θα καταναλώσουμε. </a:t>
            </a:r>
            <a:br>
              <a:rPr lang="el-GR">
                <a:latin typeface="Verdana" pitchFamily="34" charset="0"/>
              </a:rPr>
            </a:br>
            <a:r>
              <a:rPr lang="el-GR">
                <a:latin typeface="Verdana" pitchFamily="34" charset="0"/>
              </a:rPr>
              <a:t/>
            </a:r>
            <a:br>
              <a:rPr lang="el-GR">
                <a:latin typeface="Verdana" pitchFamily="34" charset="0"/>
              </a:rPr>
            </a:br>
            <a:r>
              <a:rPr lang="el-GR">
                <a:latin typeface="Verdana" pitchFamily="34" charset="0"/>
              </a:rPr>
              <a:t>Στις συσκευασίες των περισσότερων τροφίμων αναγράφονται πληροφορίες για τη σύστασή τους, την ποσότητα των πρωτεϊνών και υδατανθράκων που περιέχονται σε 100 g, την περιεκτικότητα σε λίπος αλλά και την ενέργεια που θα μας δώσει η κατανάλωσή τους. Είναι φανερό ότι πρέπει να αποφεύγουμε τις τροφές των οποίων τα μόρια με τη διάσπασή τους μας δίνουν υπερβολική ποσότητα κάποιων συστατικών ή περιέχουν βλαβερές ουσίες.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cture"/>
          <p:cNvPicPr>
            <a:picLocks noChangeAspect="1" noChangeArrowheads="1"/>
          </p:cNvPicPr>
          <p:nvPr/>
        </p:nvPicPr>
        <p:blipFill>
          <a:blip r:embed="rId2" cstate="print"/>
          <a:srcRect/>
          <a:stretch>
            <a:fillRect/>
          </a:stretch>
        </p:blipFill>
        <p:spPr bwMode="auto">
          <a:xfrm>
            <a:off x="0" y="1557338"/>
            <a:ext cx="4232275" cy="3671887"/>
          </a:xfrm>
          <a:prstGeom prst="rect">
            <a:avLst/>
          </a:prstGeom>
          <a:noFill/>
          <a:ln w="9525">
            <a:noFill/>
            <a:miter lim="800000"/>
            <a:headEnd/>
            <a:tailEnd/>
          </a:ln>
        </p:spPr>
      </p:pic>
      <p:pic>
        <p:nvPicPr>
          <p:cNvPr id="12291" name="Picture 4" descr="Picture"/>
          <p:cNvPicPr>
            <a:picLocks noChangeAspect="1" noChangeArrowheads="1"/>
          </p:cNvPicPr>
          <p:nvPr/>
        </p:nvPicPr>
        <p:blipFill>
          <a:blip r:embed="rId3" cstate="print"/>
          <a:srcRect/>
          <a:stretch>
            <a:fillRect/>
          </a:stretch>
        </p:blipFill>
        <p:spPr bwMode="auto">
          <a:xfrm>
            <a:off x="4235450" y="1484313"/>
            <a:ext cx="4908550" cy="3671887"/>
          </a:xfrm>
          <a:prstGeom prst="rect">
            <a:avLst/>
          </a:prstGeom>
          <a:noFill/>
          <a:ln w="9525">
            <a:noFill/>
            <a:miter lim="800000"/>
            <a:headEnd/>
            <a:tailEnd/>
          </a:ln>
        </p:spPr>
      </p:pic>
      <p:sp>
        <p:nvSpPr>
          <p:cNvPr id="12292" name="3 - Ορθογώνιο"/>
          <p:cNvSpPr>
            <a:spLocks noChangeArrowheads="1"/>
          </p:cNvSpPr>
          <p:nvPr/>
        </p:nvSpPr>
        <p:spPr bwMode="auto">
          <a:xfrm>
            <a:off x="2555875" y="5805488"/>
            <a:ext cx="3651250" cy="369887"/>
          </a:xfrm>
          <a:prstGeom prst="rect">
            <a:avLst/>
          </a:prstGeom>
          <a:noFill/>
          <a:ln w="9525">
            <a:noFill/>
            <a:miter lim="800000"/>
            <a:headEnd/>
            <a:tailEnd/>
          </a:ln>
        </p:spPr>
        <p:txBody>
          <a:bodyPr wrap="none">
            <a:spAutoFit/>
          </a:bodyPr>
          <a:lstStyle/>
          <a:p>
            <a:r>
              <a:rPr lang="el-GR">
                <a:latin typeface="Verdana" pitchFamily="34" charset="0"/>
              </a:rPr>
              <a:t>Ισορροπημένη διατροφή και άσκηση</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l-GR">
              <a:latin typeface="Verdana" pitchFamily="34" charset="0"/>
            </a:endParaRPr>
          </a:p>
        </p:txBody>
      </p:sp>
      <p:sp>
        <p:nvSpPr>
          <p:cNvPr id="13315" name="Rectangle 2"/>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l-GR">
              <a:latin typeface="Verdana" pitchFamily="34" charset="0"/>
            </a:endParaRPr>
          </a:p>
        </p:txBody>
      </p:sp>
      <p:pic>
        <p:nvPicPr>
          <p:cNvPr id="13316" name="Picture 4" descr="Picture"/>
          <p:cNvPicPr>
            <a:picLocks noChangeAspect="1" noChangeArrowheads="1"/>
          </p:cNvPicPr>
          <p:nvPr/>
        </p:nvPicPr>
        <p:blipFill>
          <a:blip r:embed="rId2" cstate="print"/>
          <a:srcRect/>
          <a:stretch>
            <a:fillRect/>
          </a:stretch>
        </p:blipFill>
        <p:spPr bwMode="auto">
          <a:xfrm>
            <a:off x="755650" y="1844675"/>
            <a:ext cx="7786688" cy="27368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cture"/>
          <p:cNvPicPr>
            <a:picLocks noChangeAspect="1" noChangeArrowheads="1"/>
          </p:cNvPicPr>
          <p:nvPr/>
        </p:nvPicPr>
        <p:blipFill>
          <a:blip r:embed="rId2" cstate="print"/>
          <a:srcRect/>
          <a:stretch>
            <a:fillRect/>
          </a:stretch>
        </p:blipFill>
        <p:spPr bwMode="auto">
          <a:xfrm>
            <a:off x="611188" y="2708275"/>
            <a:ext cx="8348662" cy="17653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TotalTime>
  <Words>214</Words>
  <Application>Microsoft Office PowerPoint</Application>
  <PresentationFormat>Προβολή στην οθόνη (4:3)</PresentationFormat>
  <Paragraphs>9</Paragraphs>
  <Slides>20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20</vt:i4>
      </vt:variant>
    </vt:vector>
  </HeadingPairs>
  <TitlesOfParts>
    <vt:vector size="25" baseType="lpstr">
      <vt:lpstr>Verdana</vt:lpstr>
      <vt:lpstr>Arial</vt:lpstr>
      <vt:lpstr>Wingdings 2</vt:lpstr>
      <vt:lpstr>Calibri</vt:lpstr>
      <vt:lpstr>Άποψη</vt:lpstr>
      <vt:lpstr>ΠΕΠΤΙΚΟ ΣΥΣΤΗΜΑ</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ΠΕΠΤΙΚΟ ΣΥΣΤΗΜΑ</dc:title>
  <dc:creator>User</dc:creator>
  <cp:lastModifiedBy>admin</cp:lastModifiedBy>
  <cp:revision>16</cp:revision>
  <dcterms:created xsi:type="dcterms:W3CDTF">2012-10-03T17:09:30Z</dcterms:created>
  <dcterms:modified xsi:type="dcterms:W3CDTF">2024-12-04T18:55:34Z</dcterms:modified>
</cp:coreProperties>
</file>