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2" r:id="rId6"/>
    <p:sldId id="260" r:id="rId7"/>
    <p:sldId id="261"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744" autoAdjust="0"/>
  </p:normalViewPr>
  <p:slideViewPr>
    <p:cSldViewPr snapToGrid="0">
      <p:cViewPr varScale="1">
        <p:scale>
          <a:sx n="61" d="100"/>
          <a:sy n="61" d="100"/>
        </p:scale>
        <p:origin x="109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4/6/2022</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4/6/2022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4/6/2022</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4/6/2022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4/6/2022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4/6/2022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4/6/2022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8" name="Date Placeholder 7"/>
          <p:cNvSpPr>
            <a:spLocks noGrp="1"/>
          </p:cNvSpPr>
          <p:nvPr>
            <p:ph type="dt" sz="half" idx="10"/>
          </p:nvPr>
        </p:nvSpPr>
        <p:spPr/>
        <p:txBody>
          <a:bodyPr/>
          <a:lstStyle/>
          <a:p>
            <a:fld id="{1CF131DD-A141-4471-BCF9-C6073EDD7E20}" type="datetimeFigureOut">
              <a:rPr lang="en-US" dirty="0"/>
              <a:t>4/6/2022</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4/6/2022</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4/6/2022</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push dir="u"/>
  </p:transition>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ickpik.com/yellow-taxis-buses-streets-new-york-city-urban-77471" TargetMode="External"/><Relationship Id="rId7" Type="http://schemas.openxmlformats.org/officeDocument/2006/relationships/hyperlink" Target="https://www.publicdomainpictures.net/view-image.php?image=328494&amp;picture=white-convertible-mini-car" TargetMode="Externa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hyperlink" Target="https://www.flickr.com/photos/43172095@N02/27798799680" TargetMode="Externa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hyperlink" Target="https://www.pexels.com/photo/orange-station-train-903785/" TargetMode="Externa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www.soundsofchanges.eu/sound/a-modern-tram-in-norrkoping/" TargetMode="Externa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hyperlink" Target="https://pxhere.com/en/photo/946552" TargetMode="External"/><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hyperlink" Target="https://pxhere.com/en/photo/1636017" TargetMode="Externa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hyperlink" Target="https://zh.wikipedia.org/wiki/File:Boeing_757-27A,_Far_Eastern_Air_Transport_-_FAT_AN0145005.jpg" TargetMode="External"/><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hyperlink" Target="https://pxhere.com/en/photo/460783" TargetMode="Externa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flickr.com/photos/lac-bac/14122576975"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01F7F9-CF38-45A5-864B-B97E095ADC5C}"/>
              </a:ext>
            </a:extLst>
          </p:cNvPr>
          <p:cNvSpPr>
            <a:spLocks noGrp="1"/>
          </p:cNvSpPr>
          <p:nvPr>
            <p:ph type="ctrTitle"/>
          </p:nvPr>
        </p:nvSpPr>
        <p:spPr/>
        <p:txBody>
          <a:bodyPr/>
          <a:lstStyle/>
          <a:p>
            <a:r>
              <a:rPr lang="en-US" dirty="0"/>
              <a:t>Transportation of the past</a:t>
            </a:r>
            <a:endParaRPr lang="el-GR" dirty="0"/>
          </a:p>
        </p:txBody>
      </p:sp>
      <p:sp>
        <p:nvSpPr>
          <p:cNvPr id="3" name="Υπότιτλος 2">
            <a:extLst>
              <a:ext uri="{FF2B5EF4-FFF2-40B4-BE49-F238E27FC236}">
                <a16:creationId xmlns:a16="http://schemas.microsoft.com/office/drawing/2014/main" id="{72D61A7D-2678-4640-A52C-E31CF463A8F7}"/>
              </a:ext>
            </a:extLst>
          </p:cNvPr>
          <p:cNvSpPr>
            <a:spLocks noGrp="1"/>
          </p:cNvSpPr>
          <p:nvPr>
            <p:ph type="subTitle" idx="1"/>
          </p:nvPr>
        </p:nvSpPr>
        <p:spPr/>
        <p:txBody>
          <a:bodyPr/>
          <a:lstStyle/>
          <a:p>
            <a:endParaRPr lang="el-GR"/>
          </a:p>
        </p:txBody>
      </p:sp>
    </p:spTree>
    <p:extLst>
      <p:ext uri="{BB962C8B-B14F-4D97-AF65-F5344CB8AC3E}">
        <p14:creationId xmlns:p14="http://schemas.microsoft.com/office/powerpoint/2010/main" val="275651080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2010E-FF65-49A2-9B10-B74C13BADC44}"/>
              </a:ext>
            </a:extLst>
          </p:cNvPr>
          <p:cNvSpPr>
            <a:spLocks noGrp="1"/>
          </p:cNvSpPr>
          <p:nvPr>
            <p:ph type="title"/>
          </p:nvPr>
        </p:nvSpPr>
        <p:spPr/>
        <p:txBody>
          <a:bodyPr/>
          <a:lstStyle/>
          <a:p>
            <a:r>
              <a:rPr lang="en-US" dirty="0"/>
              <a:t>LAND TRANSPORTATION</a:t>
            </a:r>
            <a:endParaRPr lang="el-GR" dirty="0"/>
          </a:p>
        </p:txBody>
      </p:sp>
      <p:pic>
        <p:nvPicPr>
          <p:cNvPr id="5" name="Θέση περιεχομένου 4">
            <a:extLst>
              <a:ext uri="{FF2B5EF4-FFF2-40B4-BE49-F238E27FC236}">
                <a16:creationId xmlns:a16="http://schemas.microsoft.com/office/drawing/2014/main" id="{5C7AE966-D92E-4D2B-80D9-9F4A4847780C}"/>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612611" y="2021229"/>
            <a:ext cx="4018830" cy="2677380"/>
          </a:xfrm>
        </p:spPr>
      </p:pic>
      <p:pic>
        <p:nvPicPr>
          <p:cNvPr id="7" name="Εικόνα 6">
            <a:extLst>
              <a:ext uri="{FF2B5EF4-FFF2-40B4-BE49-F238E27FC236}">
                <a16:creationId xmlns:a16="http://schemas.microsoft.com/office/drawing/2014/main" id="{FE0591C7-5FFF-427B-9AE6-1837D8F1331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631441" y="2014194"/>
            <a:ext cx="4178105" cy="2684415"/>
          </a:xfrm>
          <a:prstGeom prst="rect">
            <a:avLst/>
          </a:prstGeom>
        </p:spPr>
      </p:pic>
      <p:pic>
        <p:nvPicPr>
          <p:cNvPr id="10" name="Εικόνα 9">
            <a:extLst>
              <a:ext uri="{FF2B5EF4-FFF2-40B4-BE49-F238E27FC236}">
                <a16:creationId xmlns:a16="http://schemas.microsoft.com/office/drawing/2014/main" id="{BB709F86-C8F9-4A4D-AD60-B940BD153BB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236659" y="2029265"/>
            <a:ext cx="3677201" cy="2684415"/>
          </a:xfrm>
          <a:prstGeom prst="rect">
            <a:avLst/>
          </a:prstGeom>
        </p:spPr>
      </p:pic>
    </p:spTree>
    <p:extLst>
      <p:ext uri="{BB962C8B-B14F-4D97-AF65-F5344CB8AC3E}">
        <p14:creationId xmlns:p14="http://schemas.microsoft.com/office/powerpoint/2010/main" val="33464709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B2BF0B-D8E5-47A3-A55A-A2D02CB0F29A}"/>
              </a:ext>
            </a:extLst>
          </p:cNvPr>
          <p:cNvSpPr>
            <a:spLocks noGrp="1"/>
          </p:cNvSpPr>
          <p:nvPr>
            <p:ph type="title"/>
          </p:nvPr>
        </p:nvSpPr>
        <p:spPr/>
        <p:txBody>
          <a:bodyPr/>
          <a:lstStyle/>
          <a:p>
            <a:r>
              <a:rPr lang="en-US" dirty="0"/>
              <a:t>RAIL TRANSPORTATION</a:t>
            </a:r>
            <a:endParaRPr lang="el-GR" dirty="0"/>
          </a:p>
        </p:txBody>
      </p:sp>
      <p:pic>
        <p:nvPicPr>
          <p:cNvPr id="5" name="Θέση περιεχομένου 4">
            <a:extLst>
              <a:ext uri="{FF2B5EF4-FFF2-40B4-BE49-F238E27FC236}">
                <a16:creationId xmlns:a16="http://schemas.microsoft.com/office/drawing/2014/main" id="{CAD4B271-C275-4A7D-ABBE-3E20CF64887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488028" y="2280593"/>
            <a:ext cx="5469489" cy="3646326"/>
          </a:xfrm>
        </p:spPr>
      </p:pic>
      <p:pic>
        <p:nvPicPr>
          <p:cNvPr id="7" name="Εικόνα 6">
            <a:extLst>
              <a:ext uri="{FF2B5EF4-FFF2-40B4-BE49-F238E27FC236}">
                <a16:creationId xmlns:a16="http://schemas.microsoft.com/office/drawing/2014/main" id="{42C42A2D-F192-4C67-954F-FF425ED8DA3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957518" y="2280593"/>
            <a:ext cx="5046736" cy="3646326"/>
          </a:xfrm>
          <a:prstGeom prst="rect">
            <a:avLst/>
          </a:prstGeom>
        </p:spPr>
      </p:pic>
      <p:sp>
        <p:nvSpPr>
          <p:cNvPr id="8" name="TextBox 7">
            <a:extLst>
              <a:ext uri="{FF2B5EF4-FFF2-40B4-BE49-F238E27FC236}">
                <a16:creationId xmlns:a16="http://schemas.microsoft.com/office/drawing/2014/main" id="{744DDD1D-CDF8-4474-96A6-052B01FD7C16}"/>
              </a:ext>
            </a:extLst>
          </p:cNvPr>
          <p:cNvSpPr txBox="1"/>
          <p:nvPr/>
        </p:nvSpPr>
        <p:spPr>
          <a:xfrm>
            <a:off x="5106572" y="6858000"/>
            <a:ext cx="5897682" cy="230832"/>
          </a:xfrm>
          <a:prstGeom prst="rect">
            <a:avLst/>
          </a:prstGeom>
          <a:noFill/>
        </p:spPr>
        <p:txBody>
          <a:bodyPr wrap="square" rtlCol="0">
            <a:spAutoFit/>
          </a:bodyPr>
          <a:lstStyle/>
          <a:p>
            <a:r>
              <a:rPr lang="el-GR" sz="900" dirty="0">
                <a:hlinkClick r:id="rId5" tooltip="http://www.soundsofchanges.eu/sound/a-modern-tram-in-norrkoping/"/>
              </a:rPr>
              <a:t>Αυτή η φωτογραφία</a:t>
            </a:r>
            <a:r>
              <a:rPr lang="el-GR" sz="900" dirty="0"/>
              <a:t> από Άγνωστος συντάκτης με άδεια χρήσης </a:t>
            </a:r>
            <a:r>
              <a:rPr lang="el-GR" sz="900" dirty="0">
                <a:hlinkClick r:id="rId6" tooltip="https://creativecommons.org/licenses/by/3.0/"/>
              </a:rPr>
              <a:t>CC BY</a:t>
            </a:r>
            <a:endParaRPr lang="el-GR" sz="900" dirty="0"/>
          </a:p>
        </p:txBody>
      </p:sp>
    </p:spTree>
    <p:extLst>
      <p:ext uri="{BB962C8B-B14F-4D97-AF65-F5344CB8AC3E}">
        <p14:creationId xmlns:p14="http://schemas.microsoft.com/office/powerpoint/2010/main" val="3309734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E1D88E-1438-4BD7-87B7-EACEA48F6E9A}"/>
              </a:ext>
            </a:extLst>
          </p:cNvPr>
          <p:cNvSpPr>
            <a:spLocks noGrp="1"/>
          </p:cNvSpPr>
          <p:nvPr>
            <p:ph type="title"/>
          </p:nvPr>
        </p:nvSpPr>
        <p:spPr/>
        <p:txBody>
          <a:bodyPr/>
          <a:lstStyle/>
          <a:p>
            <a:r>
              <a:rPr lang="en-US" dirty="0"/>
              <a:t>WATER TRANSPORTATION</a:t>
            </a:r>
            <a:endParaRPr lang="el-GR" dirty="0"/>
          </a:p>
        </p:txBody>
      </p:sp>
      <p:pic>
        <p:nvPicPr>
          <p:cNvPr id="5" name="Θέση περιεχομένου 4">
            <a:extLst>
              <a:ext uri="{FF2B5EF4-FFF2-40B4-BE49-F238E27FC236}">
                <a16:creationId xmlns:a16="http://schemas.microsoft.com/office/drawing/2014/main" id="{B2C19613-B678-4D1A-8E2C-A58F00111C2D}"/>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434662" y="2103438"/>
            <a:ext cx="4508938" cy="3932237"/>
          </a:xfrm>
        </p:spPr>
      </p:pic>
      <p:pic>
        <p:nvPicPr>
          <p:cNvPr id="7" name="Εικόνα 6">
            <a:extLst>
              <a:ext uri="{FF2B5EF4-FFF2-40B4-BE49-F238E27FC236}">
                <a16:creationId xmlns:a16="http://schemas.microsoft.com/office/drawing/2014/main" id="{BDFEF832-41C0-4C46-83A0-927B8BB2FA1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943601" y="2146941"/>
            <a:ext cx="5559972" cy="3888733"/>
          </a:xfrm>
          <a:prstGeom prst="rect">
            <a:avLst/>
          </a:prstGeom>
        </p:spPr>
      </p:pic>
    </p:spTree>
    <p:extLst>
      <p:ext uri="{BB962C8B-B14F-4D97-AF65-F5344CB8AC3E}">
        <p14:creationId xmlns:p14="http://schemas.microsoft.com/office/powerpoint/2010/main" val="826208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82198D-6FCE-4714-A719-8B6A5B1519B3}"/>
              </a:ext>
            </a:extLst>
          </p:cNvPr>
          <p:cNvSpPr>
            <a:spLocks noGrp="1"/>
          </p:cNvSpPr>
          <p:nvPr>
            <p:ph type="title"/>
          </p:nvPr>
        </p:nvSpPr>
        <p:spPr/>
        <p:txBody>
          <a:bodyPr/>
          <a:lstStyle/>
          <a:p>
            <a:r>
              <a:rPr lang="en-US" dirty="0"/>
              <a:t>AIR TRANSPORTATION</a:t>
            </a:r>
            <a:endParaRPr lang="el-GR" dirty="0"/>
          </a:p>
        </p:txBody>
      </p:sp>
      <p:pic>
        <p:nvPicPr>
          <p:cNvPr id="5" name="Θέση περιεχομένου 4">
            <a:extLst>
              <a:ext uri="{FF2B5EF4-FFF2-40B4-BE49-F238E27FC236}">
                <a16:creationId xmlns:a16="http://schemas.microsoft.com/office/drawing/2014/main" id="{36D6E160-DFD2-4E1D-AA76-6B05B2E9DF04}"/>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885640" y="2014194"/>
            <a:ext cx="4521934" cy="3932237"/>
          </a:xfrm>
        </p:spPr>
      </p:pic>
      <p:pic>
        <p:nvPicPr>
          <p:cNvPr id="8" name="Εικόνα 7">
            <a:extLst>
              <a:ext uri="{FF2B5EF4-FFF2-40B4-BE49-F238E27FC236}">
                <a16:creationId xmlns:a16="http://schemas.microsoft.com/office/drawing/2014/main" id="{FF9972C9-2274-46DF-9BB2-9D8C8225085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407574" y="2014193"/>
            <a:ext cx="5548147" cy="3932237"/>
          </a:xfrm>
          <a:prstGeom prst="rect">
            <a:avLst/>
          </a:prstGeom>
        </p:spPr>
      </p:pic>
    </p:spTree>
    <p:extLst>
      <p:ext uri="{BB962C8B-B14F-4D97-AF65-F5344CB8AC3E}">
        <p14:creationId xmlns:p14="http://schemas.microsoft.com/office/powerpoint/2010/main" val="2856411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7E43ED-76FF-4EF9-9637-FD9A045FBDC5}"/>
              </a:ext>
            </a:extLst>
          </p:cNvPr>
          <p:cNvSpPr>
            <a:spLocks noGrp="1"/>
          </p:cNvSpPr>
          <p:nvPr>
            <p:ph type="title"/>
          </p:nvPr>
        </p:nvSpPr>
        <p:spPr/>
        <p:txBody>
          <a:bodyPr/>
          <a:lstStyle/>
          <a:p>
            <a:r>
              <a:rPr lang="en-US" dirty="0"/>
              <a:t>Writing: groups of 4</a:t>
            </a:r>
            <a:endParaRPr lang="el-GR" dirty="0"/>
          </a:p>
        </p:txBody>
      </p:sp>
      <p:sp>
        <p:nvSpPr>
          <p:cNvPr id="3" name="Θέση περιεχομένου 2">
            <a:extLst>
              <a:ext uri="{FF2B5EF4-FFF2-40B4-BE49-F238E27FC236}">
                <a16:creationId xmlns:a16="http://schemas.microsoft.com/office/drawing/2014/main" id="{1A68C2B2-0F50-4259-A0A3-6BD85911EC5C}"/>
              </a:ext>
            </a:extLst>
          </p:cNvPr>
          <p:cNvSpPr>
            <a:spLocks noGrp="1"/>
          </p:cNvSpPr>
          <p:nvPr>
            <p:ph idx="1"/>
          </p:nvPr>
        </p:nvSpPr>
        <p:spPr/>
        <p:txBody>
          <a:bodyPr>
            <a:normAutofit lnSpcReduction="10000"/>
          </a:bodyPr>
          <a:lstStyle/>
          <a:p>
            <a:r>
              <a:rPr lang="en-US" sz="2000" u="sng" dirty="0">
                <a:latin typeface="Aharoni" panose="02010803020104030203" pitchFamily="2" charset="-79"/>
                <a:cs typeface="Aharoni" panose="02010803020104030203" pitchFamily="2" charset="-79"/>
              </a:rPr>
              <a:t>Student 1: write a paragraph (10-12 lines) about the old means of transport</a:t>
            </a:r>
            <a:r>
              <a:rPr lang="en-US" sz="2000" dirty="0">
                <a:latin typeface="Aharoni" panose="02010803020104030203" pitchFamily="2" charset="-79"/>
                <a:cs typeface="Aharoni" panose="02010803020104030203" pitchFamily="2" charset="-79"/>
              </a:rPr>
              <a:t>. How did people use to travel in the past? What were some means of transport and how did they use them? What were some advantages (good points) and some disadvantages (bad points) of them?</a:t>
            </a:r>
          </a:p>
          <a:p>
            <a:pPr>
              <a:buFont typeface="Courier New" panose="02070309020205020404" pitchFamily="49" charset="0"/>
              <a:buChar char="o"/>
            </a:pPr>
            <a:r>
              <a:rPr lang="en-US" sz="2000" u="sng" dirty="0">
                <a:latin typeface="Aharoni" panose="02010803020104030203" pitchFamily="2" charset="-79"/>
                <a:cs typeface="Aharoni" panose="02010803020104030203" pitchFamily="2" charset="-79"/>
              </a:rPr>
              <a:t>Student 2: write a paragraph about the present means of transport.</a:t>
            </a:r>
            <a:r>
              <a:rPr lang="en-US" sz="2000" dirty="0">
                <a:latin typeface="Aharoni" panose="02010803020104030203" pitchFamily="2" charset="-79"/>
                <a:cs typeface="Aharoni" panose="02010803020104030203" pitchFamily="2" charset="-79"/>
              </a:rPr>
              <a:t> What are they and how do we use them? What are some advantages and disadvantages of the modern means of transportation.</a:t>
            </a:r>
          </a:p>
          <a:p>
            <a:pPr>
              <a:buFont typeface="Courier New" panose="02070309020205020404" pitchFamily="49" charset="0"/>
              <a:buChar char="o"/>
            </a:pPr>
            <a:r>
              <a:rPr lang="en-US" sz="2000" u="sng" dirty="0">
                <a:latin typeface="Aharoni" panose="02010803020104030203" pitchFamily="2" charset="-79"/>
                <a:cs typeface="Aharoni" panose="02010803020104030203" pitchFamily="2" charset="-79"/>
              </a:rPr>
              <a:t>Student 3: write a paragraph about your </a:t>
            </a:r>
            <a:r>
              <a:rPr lang="en-US" sz="2000" u="sng" dirty="0" err="1">
                <a:latin typeface="Aharoni" panose="02010803020104030203" pitchFamily="2" charset="-79"/>
                <a:cs typeface="Aharoni" panose="02010803020104030203" pitchFamily="2" charset="-79"/>
              </a:rPr>
              <a:t>favourite</a:t>
            </a:r>
            <a:r>
              <a:rPr lang="en-US" sz="2000" u="sng" dirty="0">
                <a:latin typeface="Aharoni" panose="02010803020104030203" pitchFamily="2" charset="-79"/>
                <a:cs typeface="Aharoni" panose="02010803020104030203" pitchFamily="2" charset="-79"/>
              </a:rPr>
              <a:t> means of transport of the past</a:t>
            </a:r>
            <a:r>
              <a:rPr lang="en-US" sz="2000" dirty="0">
                <a:latin typeface="Aharoni" panose="02010803020104030203" pitchFamily="2" charset="-79"/>
                <a:cs typeface="Aharoni" panose="02010803020104030203" pitchFamily="2" charset="-79"/>
              </a:rPr>
              <a:t>. Why do you like it? Write some advantages and disadvantages</a:t>
            </a:r>
          </a:p>
          <a:p>
            <a:pPr>
              <a:buFont typeface="Courier New" panose="02070309020205020404" pitchFamily="49" charset="0"/>
              <a:buChar char="o"/>
            </a:pPr>
            <a:r>
              <a:rPr lang="en-US" sz="2000" u="sng" dirty="0">
                <a:latin typeface="Aharoni" panose="02010803020104030203" pitchFamily="2" charset="-79"/>
                <a:cs typeface="Aharoni" panose="02010803020104030203" pitchFamily="2" charset="-79"/>
              </a:rPr>
              <a:t>Student 4: write a paragraph about your </a:t>
            </a:r>
            <a:r>
              <a:rPr lang="en-US" sz="2000" u="sng" dirty="0" err="1">
                <a:latin typeface="Aharoni" panose="02010803020104030203" pitchFamily="2" charset="-79"/>
                <a:cs typeface="Aharoni" panose="02010803020104030203" pitchFamily="2" charset="-79"/>
              </a:rPr>
              <a:t>favourite</a:t>
            </a:r>
            <a:r>
              <a:rPr lang="en-US" sz="2000" u="sng" dirty="0">
                <a:latin typeface="Aharoni" panose="02010803020104030203" pitchFamily="2" charset="-79"/>
                <a:cs typeface="Aharoni" panose="02010803020104030203" pitchFamily="2" charset="-79"/>
              </a:rPr>
              <a:t> means of transport of the present</a:t>
            </a:r>
            <a:r>
              <a:rPr lang="en-US" sz="2000" dirty="0">
                <a:latin typeface="Aharoni" panose="02010803020104030203" pitchFamily="2" charset="-79"/>
                <a:cs typeface="Aharoni" panose="02010803020104030203" pitchFamily="2" charset="-79"/>
              </a:rPr>
              <a:t>. How often do you use it? Where do you </a:t>
            </a:r>
            <a:r>
              <a:rPr lang="en-US" sz="2000" dirty="0" err="1">
                <a:latin typeface="Aharoni" panose="02010803020104030203" pitchFamily="2" charset="-79"/>
                <a:cs typeface="Aharoni" panose="02010803020104030203" pitchFamily="2" charset="-79"/>
              </a:rPr>
              <a:t>go?Why</a:t>
            </a:r>
            <a:r>
              <a:rPr lang="en-US" sz="2000" dirty="0">
                <a:latin typeface="Aharoni" panose="02010803020104030203" pitchFamily="2" charset="-79"/>
                <a:cs typeface="Aharoni" panose="02010803020104030203" pitchFamily="2" charset="-79"/>
              </a:rPr>
              <a:t> do you like it? Write some </a:t>
            </a:r>
            <a:r>
              <a:rPr lang="en-US" sz="2000">
                <a:latin typeface="Aharoni" panose="02010803020104030203" pitchFamily="2" charset="-79"/>
                <a:cs typeface="Aharoni" panose="02010803020104030203" pitchFamily="2" charset="-79"/>
              </a:rPr>
              <a:t>advantages and disadvantages</a:t>
            </a:r>
            <a:endParaRPr lang="en-US" sz="2000" dirty="0">
              <a:latin typeface="Aharoni" panose="02010803020104030203" pitchFamily="2" charset="-79"/>
              <a:cs typeface="Aharoni" panose="02010803020104030203" pitchFamily="2" charset="-79"/>
            </a:endParaRPr>
          </a:p>
          <a:p>
            <a:pPr>
              <a:buFont typeface="Courier New" panose="02070309020205020404" pitchFamily="49" charset="0"/>
              <a:buChar char="o"/>
            </a:pPr>
            <a:endParaRPr lang="el-GR" sz="2000" dirty="0">
              <a:cs typeface="Aharoni" panose="02010803020104030203" pitchFamily="2" charset="-79"/>
            </a:endParaRPr>
          </a:p>
        </p:txBody>
      </p:sp>
    </p:spTree>
    <p:extLst>
      <p:ext uri="{BB962C8B-B14F-4D97-AF65-F5344CB8AC3E}">
        <p14:creationId xmlns:p14="http://schemas.microsoft.com/office/powerpoint/2010/main" val="206065261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E48F29-BDDA-4BCF-A7A9-3B5D6812CC6B}"/>
              </a:ext>
            </a:extLst>
          </p:cNvPr>
          <p:cNvSpPr>
            <a:spLocks noGrp="1"/>
          </p:cNvSpPr>
          <p:nvPr>
            <p:ph type="title"/>
          </p:nvPr>
        </p:nvSpPr>
        <p:spPr/>
        <p:txBody>
          <a:bodyPr>
            <a:normAutofit fontScale="90000"/>
          </a:bodyPr>
          <a:lstStyle/>
          <a:p>
            <a:r>
              <a:rPr lang="en-US" dirty="0"/>
              <a:t>Animals were the first means of transport</a:t>
            </a:r>
            <a:endParaRPr lang="el-GR" dirty="0"/>
          </a:p>
        </p:txBody>
      </p:sp>
      <p:pic>
        <p:nvPicPr>
          <p:cNvPr id="5" name="Θέση περιεχομένου 4">
            <a:extLst>
              <a:ext uri="{FF2B5EF4-FFF2-40B4-BE49-F238E27FC236}">
                <a16:creationId xmlns:a16="http://schemas.microsoft.com/office/drawing/2014/main" id="{0A81B067-784F-4B4D-8FE1-47BCAD634206}"/>
              </a:ext>
            </a:extLst>
          </p:cNvPr>
          <p:cNvPicPr>
            <a:picLocks noGrp="1" noChangeAspect="1"/>
          </p:cNvPicPr>
          <p:nvPr>
            <p:ph idx="1"/>
          </p:nvPr>
        </p:nvPicPr>
        <p:blipFill>
          <a:blip r:embed="rId2"/>
          <a:stretch>
            <a:fillRect/>
          </a:stretch>
        </p:blipFill>
        <p:spPr>
          <a:xfrm>
            <a:off x="1066800" y="2014194"/>
            <a:ext cx="10058400" cy="4372537"/>
          </a:xfrm>
        </p:spPr>
      </p:pic>
    </p:spTree>
    <p:extLst>
      <p:ext uri="{BB962C8B-B14F-4D97-AF65-F5344CB8AC3E}">
        <p14:creationId xmlns:p14="http://schemas.microsoft.com/office/powerpoint/2010/main" val="997505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E787A6-976E-4F4D-959E-8DB36AC8586A}"/>
              </a:ext>
            </a:extLst>
          </p:cNvPr>
          <p:cNvSpPr>
            <a:spLocks noGrp="1"/>
          </p:cNvSpPr>
          <p:nvPr>
            <p:ph type="title"/>
          </p:nvPr>
        </p:nvSpPr>
        <p:spPr/>
        <p:txBody>
          <a:bodyPr/>
          <a:lstStyle/>
          <a:p>
            <a:r>
              <a:rPr lang="en-US" dirty="0"/>
              <a:t>The elephant was used in Asia</a:t>
            </a:r>
            <a:endParaRPr lang="el-GR" dirty="0"/>
          </a:p>
        </p:txBody>
      </p:sp>
      <p:pic>
        <p:nvPicPr>
          <p:cNvPr id="5" name="Θέση περιεχομένου 4">
            <a:extLst>
              <a:ext uri="{FF2B5EF4-FFF2-40B4-BE49-F238E27FC236}">
                <a16:creationId xmlns:a16="http://schemas.microsoft.com/office/drawing/2014/main" id="{D30CDC2B-51DE-4304-8F5C-A7914DBC3003}"/>
              </a:ext>
            </a:extLst>
          </p:cNvPr>
          <p:cNvPicPr>
            <a:picLocks noGrp="1" noChangeAspect="1"/>
          </p:cNvPicPr>
          <p:nvPr>
            <p:ph idx="1"/>
          </p:nvPr>
        </p:nvPicPr>
        <p:blipFill>
          <a:blip r:embed="rId2"/>
          <a:stretch>
            <a:fillRect/>
          </a:stretch>
        </p:blipFill>
        <p:spPr>
          <a:xfrm>
            <a:off x="1066800" y="2222695"/>
            <a:ext cx="10058400" cy="4248443"/>
          </a:xfrm>
        </p:spPr>
      </p:pic>
    </p:spTree>
    <p:extLst>
      <p:ext uri="{BB962C8B-B14F-4D97-AF65-F5344CB8AC3E}">
        <p14:creationId xmlns:p14="http://schemas.microsoft.com/office/powerpoint/2010/main" val="1313806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029A0C-C2D2-452B-84DE-4A42AB39E944}"/>
              </a:ext>
            </a:extLst>
          </p:cNvPr>
          <p:cNvSpPr>
            <a:spLocks noGrp="1"/>
          </p:cNvSpPr>
          <p:nvPr>
            <p:ph type="title"/>
          </p:nvPr>
        </p:nvSpPr>
        <p:spPr>
          <a:xfrm>
            <a:off x="1066800" y="642594"/>
            <a:ext cx="10058400" cy="1734846"/>
          </a:xfrm>
        </p:spPr>
        <p:txBody>
          <a:bodyPr>
            <a:normAutofit fontScale="90000"/>
          </a:bodyPr>
          <a:lstStyle/>
          <a:p>
            <a:r>
              <a:rPr lang="en-US" dirty="0"/>
              <a:t>Canoes, puddle boats and sailboats were used in the past to transport people and goods</a:t>
            </a:r>
            <a:endParaRPr lang="el-GR" dirty="0"/>
          </a:p>
        </p:txBody>
      </p:sp>
      <p:pic>
        <p:nvPicPr>
          <p:cNvPr id="5" name="Θέση περιεχομένου 4">
            <a:extLst>
              <a:ext uri="{FF2B5EF4-FFF2-40B4-BE49-F238E27FC236}">
                <a16:creationId xmlns:a16="http://schemas.microsoft.com/office/drawing/2014/main" id="{4646CE48-9B61-486F-81E3-96C5296A171F}"/>
              </a:ext>
            </a:extLst>
          </p:cNvPr>
          <p:cNvPicPr>
            <a:picLocks noGrp="1" noChangeAspect="1"/>
          </p:cNvPicPr>
          <p:nvPr>
            <p:ph idx="1"/>
          </p:nvPr>
        </p:nvPicPr>
        <p:blipFill>
          <a:blip r:embed="rId2"/>
          <a:stretch>
            <a:fillRect/>
          </a:stretch>
        </p:blipFill>
        <p:spPr>
          <a:xfrm>
            <a:off x="1066800" y="3145630"/>
            <a:ext cx="5967046" cy="3069775"/>
          </a:xfrm>
        </p:spPr>
      </p:pic>
      <p:pic>
        <p:nvPicPr>
          <p:cNvPr id="7" name="Εικόνα 6">
            <a:extLst>
              <a:ext uri="{FF2B5EF4-FFF2-40B4-BE49-F238E27FC236}">
                <a16:creationId xmlns:a16="http://schemas.microsoft.com/office/drawing/2014/main" id="{9F2C63E3-9B1C-4212-BCC8-39EA9D39EE5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33846" y="3145630"/>
            <a:ext cx="4876799" cy="3271837"/>
          </a:xfrm>
          <a:prstGeom prst="rect">
            <a:avLst/>
          </a:prstGeom>
        </p:spPr>
      </p:pic>
      <p:sp>
        <p:nvSpPr>
          <p:cNvPr id="8" name="TextBox 7">
            <a:extLst>
              <a:ext uri="{FF2B5EF4-FFF2-40B4-BE49-F238E27FC236}">
                <a16:creationId xmlns:a16="http://schemas.microsoft.com/office/drawing/2014/main" id="{DF207204-5BE4-4A88-A195-F1B8F91D719D}"/>
              </a:ext>
            </a:extLst>
          </p:cNvPr>
          <p:cNvSpPr txBox="1"/>
          <p:nvPr/>
        </p:nvSpPr>
        <p:spPr>
          <a:xfrm>
            <a:off x="8478128" y="6532883"/>
            <a:ext cx="3432517" cy="369332"/>
          </a:xfrm>
          <a:prstGeom prst="rect">
            <a:avLst/>
          </a:prstGeom>
          <a:noFill/>
        </p:spPr>
        <p:txBody>
          <a:bodyPr wrap="square" rtlCol="0">
            <a:spAutoFit/>
          </a:bodyPr>
          <a:lstStyle/>
          <a:p>
            <a:r>
              <a:rPr lang="el-GR" sz="900">
                <a:hlinkClick r:id="rId4" tooltip="https://www.flickr.com/photos/lac-bac/14122576975"/>
              </a:rPr>
              <a:t>Αυτή η φωτογραφία</a:t>
            </a:r>
            <a:r>
              <a:rPr lang="el-GR" sz="900"/>
              <a:t> από Άγνωστος συντάκτης με άδεια χρήσης </a:t>
            </a:r>
            <a:r>
              <a:rPr lang="el-GR" sz="900">
                <a:hlinkClick r:id="rId5" tooltip="https://creativecommons.org/licenses/by/3.0/"/>
              </a:rPr>
              <a:t>CC BY</a:t>
            </a:r>
            <a:endParaRPr lang="el-GR" sz="900"/>
          </a:p>
        </p:txBody>
      </p:sp>
    </p:spTree>
    <p:extLst>
      <p:ext uri="{BB962C8B-B14F-4D97-AF65-F5344CB8AC3E}">
        <p14:creationId xmlns:p14="http://schemas.microsoft.com/office/powerpoint/2010/main" val="2032750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0DCDAE-EA86-48ED-AA67-401085982032}"/>
              </a:ext>
            </a:extLst>
          </p:cNvPr>
          <p:cNvSpPr>
            <a:spLocks noGrp="1"/>
          </p:cNvSpPr>
          <p:nvPr>
            <p:ph type="title"/>
          </p:nvPr>
        </p:nvSpPr>
        <p:spPr/>
        <p:txBody>
          <a:bodyPr/>
          <a:lstStyle/>
          <a:p>
            <a:r>
              <a:rPr lang="en-US" dirty="0"/>
              <a:t>Horse and carriage</a:t>
            </a:r>
            <a:endParaRPr lang="el-GR" dirty="0"/>
          </a:p>
        </p:txBody>
      </p:sp>
      <p:pic>
        <p:nvPicPr>
          <p:cNvPr id="9" name="Θέση περιεχομένου 8">
            <a:extLst>
              <a:ext uri="{FF2B5EF4-FFF2-40B4-BE49-F238E27FC236}">
                <a16:creationId xmlns:a16="http://schemas.microsoft.com/office/drawing/2014/main" id="{F6F114FB-F082-4689-AB83-780713759045}"/>
              </a:ext>
            </a:extLst>
          </p:cNvPr>
          <p:cNvPicPr>
            <a:picLocks noGrp="1" noChangeAspect="1"/>
          </p:cNvPicPr>
          <p:nvPr>
            <p:ph idx="1"/>
          </p:nvPr>
        </p:nvPicPr>
        <p:blipFill>
          <a:blip r:embed="rId2"/>
          <a:stretch>
            <a:fillRect/>
          </a:stretch>
        </p:blipFill>
        <p:spPr>
          <a:xfrm>
            <a:off x="1856934" y="1885071"/>
            <a:ext cx="9268265" cy="4178104"/>
          </a:xfrm>
        </p:spPr>
      </p:pic>
    </p:spTree>
    <p:extLst>
      <p:ext uri="{BB962C8B-B14F-4D97-AF65-F5344CB8AC3E}">
        <p14:creationId xmlns:p14="http://schemas.microsoft.com/office/powerpoint/2010/main" val="34269137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5FBCDD-3B37-4D75-A466-D50C86009D67}"/>
              </a:ext>
            </a:extLst>
          </p:cNvPr>
          <p:cNvSpPr>
            <a:spLocks noGrp="1"/>
          </p:cNvSpPr>
          <p:nvPr>
            <p:ph type="title"/>
          </p:nvPr>
        </p:nvSpPr>
        <p:spPr/>
        <p:txBody>
          <a:bodyPr/>
          <a:lstStyle/>
          <a:p>
            <a:r>
              <a:rPr lang="en-US" dirty="0"/>
              <a:t>A omnibus was a horse bus</a:t>
            </a:r>
            <a:endParaRPr lang="el-GR" dirty="0"/>
          </a:p>
        </p:txBody>
      </p:sp>
      <p:pic>
        <p:nvPicPr>
          <p:cNvPr id="5" name="Θέση περιεχομένου 4">
            <a:extLst>
              <a:ext uri="{FF2B5EF4-FFF2-40B4-BE49-F238E27FC236}">
                <a16:creationId xmlns:a16="http://schemas.microsoft.com/office/drawing/2014/main" id="{6D1FB03C-2FDF-4ECE-AAE3-F2AA2566CFE6}"/>
              </a:ext>
            </a:extLst>
          </p:cNvPr>
          <p:cNvPicPr>
            <a:picLocks noGrp="1" noChangeAspect="1"/>
          </p:cNvPicPr>
          <p:nvPr>
            <p:ph idx="1"/>
          </p:nvPr>
        </p:nvPicPr>
        <p:blipFill>
          <a:blip r:embed="rId2"/>
          <a:stretch>
            <a:fillRect/>
          </a:stretch>
        </p:blipFill>
        <p:spPr>
          <a:xfrm>
            <a:off x="1066800" y="3193256"/>
            <a:ext cx="6338887" cy="2912122"/>
          </a:xfrm>
        </p:spPr>
      </p:pic>
    </p:spTree>
    <p:extLst>
      <p:ext uri="{BB962C8B-B14F-4D97-AF65-F5344CB8AC3E}">
        <p14:creationId xmlns:p14="http://schemas.microsoft.com/office/powerpoint/2010/main" val="3303998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B16F7D-14E6-4200-A009-3F2A9088B87F}"/>
              </a:ext>
            </a:extLst>
          </p:cNvPr>
          <p:cNvSpPr>
            <a:spLocks noGrp="1"/>
          </p:cNvSpPr>
          <p:nvPr>
            <p:ph type="title"/>
          </p:nvPr>
        </p:nvSpPr>
        <p:spPr/>
        <p:txBody>
          <a:bodyPr/>
          <a:lstStyle/>
          <a:p>
            <a:r>
              <a:rPr lang="en-US" dirty="0"/>
              <a:t>The balloon</a:t>
            </a:r>
            <a:endParaRPr lang="el-GR" dirty="0"/>
          </a:p>
        </p:txBody>
      </p:sp>
      <p:pic>
        <p:nvPicPr>
          <p:cNvPr id="5" name="Θέση περιεχομένου 4">
            <a:extLst>
              <a:ext uri="{FF2B5EF4-FFF2-40B4-BE49-F238E27FC236}">
                <a16:creationId xmlns:a16="http://schemas.microsoft.com/office/drawing/2014/main" id="{F8CDE337-C4D8-4B17-9040-ADC2A3160F3B}"/>
              </a:ext>
            </a:extLst>
          </p:cNvPr>
          <p:cNvPicPr>
            <a:picLocks noGrp="1" noChangeAspect="1"/>
          </p:cNvPicPr>
          <p:nvPr>
            <p:ph idx="1"/>
          </p:nvPr>
        </p:nvPicPr>
        <p:blipFill>
          <a:blip r:embed="rId2"/>
          <a:stretch>
            <a:fillRect/>
          </a:stretch>
        </p:blipFill>
        <p:spPr>
          <a:xfrm>
            <a:off x="1066800" y="2194560"/>
            <a:ext cx="8907193" cy="4020846"/>
          </a:xfrm>
        </p:spPr>
      </p:pic>
    </p:spTree>
    <p:extLst>
      <p:ext uri="{BB962C8B-B14F-4D97-AF65-F5344CB8AC3E}">
        <p14:creationId xmlns:p14="http://schemas.microsoft.com/office/powerpoint/2010/main" val="4168797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CE1956-ADA6-4C6A-972D-9312D4BCCCCA}"/>
              </a:ext>
            </a:extLst>
          </p:cNvPr>
          <p:cNvSpPr>
            <a:spLocks noGrp="1"/>
          </p:cNvSpPr>
          <p:nvPr>
            <p:ph type="title"/>
          </p:nvPr>
        </p:nvSpPr>
        <p:spPr/>
        <p:txBody>
          <a:bodyPr>
            <a:normAutofit fontScale="90000"/>
          </a:bodyPr>
          <a:lstStyle/>
          <a:p>
            <a:r>
              <a:rPr lang="en-US" dirty="0"/>
              <a:t>The steam train: They burnt coal to produce steam</a:t>
            </a:r>
            <a:endParaRPr lang="el-GR" dirty="0"/>
          </a:p>
        </p:txBody>
      </p:sp>
      <p:pic>
        <p:nvPicPr>
          <p:cNvPr id="5" name="Θέση περιεχομένου 4">
            <a:extLst>
              <a:ext uri="{FF2B5EF4-FFF2-40B4-BE49-F238E27FC236}">
                <a16:creationId xmlns:a16="http://schemas.microsoft.com/office/drawing/2014/main" id="{34D09C77-4963-4A59-952D-B80FADF42692}"/>
              </a:ext>
            </a:extLst>
          </p:cNvPr>
          <p:cNvPicPr>
            <a:picLocks noGrp="1" noChangeAspect="1"/>
          </p:cNvPicPr>
          <p:nvPr>
            <p:ph idx="1"/>
          </p:nvPr>
        </p:nvPicPr>
        <p:blipFill>
          <a:blip r:embed="rId2"/>
          <a:stretch>
            <a:fillRect/>
          </a:stretch>
        </p:blipFill>
        <p:spPr>
          <a:xfrm>
            <a:off x="1716257" y="2014194"/>
            <a:ext cx="8665699" cy="4201212"/>
          </a:xfrm>
        </p:spPr>
      </p:pic>
    </p:spTree>
    <p:extLst>
      <p:ext uri="{BB962C8B-B14F-4D97-AF65-F5344CB8AC3E}">
        <p14:creationId xmlns:p14="http://schemas.microsoft.com/office/powerpoint/2010/main" val="22184295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364465-2A27-4257-B111-B633EAB74623}"/>
              </a:ext>
            </a:extLst>
          </p:cNvPr>
          <p:cNvSpPr>
            <a:spLocks noGrp="1"/>
          </p:cNvSpPr>
          <p:nvPr>
            <p:ph type="ctrTitle"/>
          </p:nvPr>
        </p:nvSpPr>
        <p:spPr/>
        <p:txBody>
          <a:bodyPr/>
          <a:lstStyle/>
          <a:p>
            <a:r>
              <a:rPr lang="en-US" dirty="0"/>
              <a:t>Transportation in the present</a:t>
            </a:r>
            <a:endParaRPr lang="el-GR" dirty="0"/>
          </a:p>
        </p:txBody>
      </p:sp>
      <p:sp>
        <p:nvSpPr>
          <p:cNvPr id="3" name="Υπότιτλος 2">
            <a:extLst>
              <a:ext uri="{FF2B5EF4-FFF2-40B4-BE49-F238E27FC236}">
                <a16:creationId xmlns:a16="http://schemas.microsoft.com/office/drawing/2014/main" id="{3B3FB967-C129-43E7-8040-3C47A284DB8C}"/>
              </a:ext>
            </a:extLst>
          </p:cNvPr>
          <p:cNvSpPr>
            <a:spLocks noGrp="1"/>
          </p:cNvSpPr>
          <p:nvPr>
            <p:ph type="subTitle" idx="1"/>
          </p:nvPr>
        </p:nvSpPr>
        <p:spPr/>
        <p:txBody>
          <a:bodyPr/>
          <a:lstStyle/>
          <a:p>
            <a:endParaRPr lang="el-GR"/>
          </a:p>
        </p:txBody>
      </p:sp>
    </p:spTree>
    <p:extLst>
      <p:ext uri="{BB962C8B-B14F-4D97-AF65-F5344CB8AC3E}">
        <p14:creationId xmlns:p14="http://schemas.microsoft.com/office/powerpoint/2010/main" val="1897842055"/>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Σαπούνι">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TM03457510[[fn=Σαπούνι]]</Template>
  <TotalTime>144</TotalTime>
  <Words>253</Words>
  <Application>Microsoft Office PowerPoint</Application>
  <PresentationFormat>Ευρεία οθόνη</PresentationFormat>
  <Paragraphs>20</Paragraphs>
  <Slides>14</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14</vt:i4>
      </vt:variant>
    </vt:vector>
  </HeadingPairs>
  <TitlesOfParts>
    <vt:vector size="19" baseType="lpstr">
      <vt:lpstr>Aharoni</vt:lpstr>
      <vt:lpstr>Century Gothic</vt:lpstr>
      <vt:lpstr>Courier New</vt:lpstr>
      <vt:lpstr>Garamond</vt:lpstr>
      <vt:lpstr>Σαπούνι</vt:lpstr>
      <vt:lpstr>Transportation of the past</vt:lpstr>
      <vt:lpstr>Animals were the first means of transport</vt:lpstr>
      <vt:lpstr>The elephant was used in Asia</vt:lpstr>
      <vt:lpstr>Canoes, puddle boats and sailboats were used in the past to transport people and goods</vt:lpstr>
      <vt:lpstr>Horse and carriage</vt:lpstr>
      <vt:lpstr>A omnibus was a horse bus</vt:lpstr>
      <vt:lpstr>The balloon</vt:lpstr>
      <vt:lpstr>The steam train: They burnt coal to produce steam</vt:lpstr>
      <vt:lpstr>Transportation in the present</vt:lpstr>
      <vt:lpstr>LAND TRANSPORTATION</vt:lpstr>
      <vt:lpstr>RAIL TRANSPORTATION</vt:lpstr>
      <vt:lpstr>WATER TRANSPORTATION</vt:lpstr>
      <vt:lpstr>AIR TRANSPORTATION</vt:lpstr>
      <vt:lpstr>Writing: groups of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 of the past</dc:title>
  <dc:creator>despinaev@gmail.com</dc:creator>
  <cp:lastModifiedBy>despinaev@gmail.com</cp:lastModifiedBy>
  <cp:revision>7</cp:revision>
  <dcterms:created xsi:type="dcterms:W3CDTF">2022-04-02T17:00:04Z</dcterms:created>
  <dcterms:modified xsi:type="dcterms:W3CDTF">2022-04-06T12:49:44Z</dcterms:modified>
</cp:coreProperties>
</file>