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91" r:id="rId13"/>
    <p:sldId id="292" r:id="rId14"/>
    <p:sldId id="281" r:id="rId15"/>
    <p:sldId id="282" r:id="rId16"/>
    <p:sldId id="283" r:id="rId17"/>
    <p:sldId id="284" r:id="rId18"/>
    <p:sldId id="285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6" r:id="rId27"/>
    <p:sldId id="287" r:id="rId28"/>
    <p:sldId id="288" r:id="rId29"/>
    <p:sldId id="289" r:id="rId30"/>
    <p:sldId id="290" r:id="rId31"/>
    <p:sldId id="275" r:id="rId32"/>
  </p:sldIdLst>
  <p:sldSz cx="9144000" cy="6858000" type="screen4x3"/>
  <p:notesSz cx="6669088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CBAE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BB0F1-66DB-4386-9842-D5D9F1E593E4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459D1-CD82-4EAD-B1B3-2F5C42989B3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Νεογνό (έως 30 ημερών) →</a:t>
            </a:r>
            <a:r>
              <a:rPr lang="el-GR" baseline="0" dirty="0" smtClean="0"/>
              <a:t> Βρέφος (έως 12 μηνών) </a:t>
            </a:r>
            <a:r>
              <a:rPr lang="el-GR" dirty="0" smtClean="0"/>
              <a:t>→ Νήπιο (έως 4-5 ετών) → παιδί (έως 12 ετών) → </a:t>
            </a:r>
            <a:br>
              <a:rPr lang="el-GR" dirty="0" smtClean="0"/>
            </a:br>
            <a:r>
              <a:rPr lang="el-GR" dirty="0" err="1" smtClean="0"/>
              <a:t>→</a:t>
            </a:r>
            <a:r>
              <a:rPr lang="el-GR" dirty="0" smtClean="0"/>
              <a:t> </a:t>
            </a:r>
            <a:r>
              <a:rPr lang="el-GR" b="1" dirty="0" smtClean="0"/>
              <a:t>έφηβος (12-18 ετών) </a:t>
            </a:r>
            <a:r>
              <a:rPr lang="el-GR" dirty="0" smtClean="0"/>
              <a:t>→ ενήλικας</a:t>
            </a:r>
          </a:p>
          <a:p>
            <a:r>
              <a:rPr lang="el-GR" dirty="0" smtClean="0"/>
              <a:t>Δεν έχει σημασία πότε ξεκινούν οι αλλαγές ή πόσο διαρκούν, στο τέλος της εφηβείας οι διαφορές συνήθως εξομοιώνονται.</a:t>
            </a:r>
          </a:p>
          <a:p>
            <a:r>
              <a:rPr lang="el-GR" dirty="0" smtClean="0"/>
              <a:t>Συνήθως τα αγόρια μοιάζουν με τον πατέρα τους στην ηλικία έναρξης των αλλαγών του σώματος.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988D-5AAC-45C0-A290-E0110B611497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Προετοιμασία του σώματος (αλλά</a:t>
            </a:r>
            <a:r>
              <a:rPr lang="el-GR" baseline="0" dirty="0" smtClean="0"/>
              <a:t> και ψυχοσυναισθηματικά) για την μελλοντική αναπαραγωγική λειτουργία, σεξουαλική ωρίμανση.</a:t>
            </a:r>
            <a:endParaRPr lang="en-US" baseline="0" dirty="0" smtClean="0"/>
          </a:p>
          <a:p>
            <a:r>
              <a:rPr lang="el-GR" sz="1200" dirty="0" smtClean="0"/>
              <a:t>Παρατηρούμε αλλαγές σε όλο το σώμα</a:t>
            </a:r>
            <a:r>
              <a:rPr lang="en-US" sz="1200" baseline="0" dirty="0" smtClean="0"/>
              <a:t> </a:t>
            </a:r>
            <a:r>
              <a:rPr lang="el-GR" sz="1200" dirty="0" smtClean="0"/>
              <a:t>αλλά και αλλαγές στην διάθεση και τα ενδιαφέροντα μας</a:t>
            </a:r>
            <a:r>
              <a:rPr lang="en-US" sz="1200" dirty="0" smtClean="0"/>
              <a:t>.</a:t>
            </a:r>
            <a:endParaRPr lang="el-GR" sz="1200" dirty="0" smtClean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988D-5AAC-45C0-A290-E0110B61149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κεφάλι, οι παλάμες και τα πέλματα είναι τα πρώτα που μεγαλώνουν (δυσαναλογία με το υπόλοιπο σώμα).</a:t>
            </a:r>
          </a:p>
          <a:p>
            <a:r>
              <a:rPr lang="el-GR" dirty="0" smtClean="0"/>
              <a:t>Νιώθεις άχαρος, άγαρμπος, κρεμάνε τα χέρια, το κεφάλι και οι ώμοι, σκοντάφτεις. </a:t>
            </a:r>
          </a:p>
          <a:p>
            <a:r>
              <a:rPr lang="el-GR" dirty="0" smtClean="0"/>
              <a:t>Μεγαλύτερη και γρηγορότερη αύξηση ύψους σε σχέση με μύες.</a:t>
            </a:r>
          </a:p>
          <a:p>
            <a:r>
              <a:rPr lang="el-GR" dirty="0" smtClean="0"/>
              <a:t>Υπομονή το σώμα σου προσαρμόζεται σταδιακά στις νέες</a:t>
            </a:r>
            <a:r>
              <a:rPr lang="el-GR" baseline="0" dirty="0" smtClean="0"/>
              <a:t> σου διαστάσεις.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988D-5AAC-45C0-A290-E0110B611497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Τρίχες εφηβαίου, προστασία από νερό, σκόνη, τσιμπήματα, κρύο κτλ</a:t>
            </a:r>
          </a:p>
          <a:p>
            <a:r>
              <a:rPr lang="el-GR" dirty="0" smtClean="0"/>
              <a:t>Ιδρώτας:</a:t>
            </a:r>
            <a:r>
              <a:rPr lang="el-GR" baseline="0" dirty="0" smtClean="0"/>
              <a:t> συχνό πλύσιμο με νερό και σαπούνι, υγιεινά αποσμητικά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988D-5AAC-45C0-A290-E0110B611497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αγόρια έχουν στύσεις από μωρά. Στην εφηβεία οι στύσεις γίνονται συχνότερες και περισσότερο αντιληπτές.</a:t>
            </a:r>
          </a:p>
          <a:p>
            <a:r>
              <a:rPr lang="el-GR" dirty="0" smtClean="0"/>
              <a:t>Αυθόρμητες στύσεις</a:t>
            </a:r>
            <a:r>
              <a:rPr lang="el-GR" baseline="0" dirty="0" smtClean="0"/>
              <a:t> ή όταν υπάρχει κάποιο ερέθισμα (οπτικό, ηχητικό, οσφρητικό, φαντασία, σκέψη).</a:t>
            </a:r>
          </a:p>
          <a:p>
            <a:r>
              <a:rPr lang="el-GR" baseline="0" dirty="0" smtClean="0"/>
              <a:t>Εκσπερμάτωση- απολύτως φυσιολογικό- όχι ντροπή</a:t>
            </a:r>
            <a:r>
              <a:rPr lang="en-US" baseline="0" dirty="0" smtClean="0"/>
              <a:t>.</a:t>
            </a:r>
            <a:endParaRPr lang="el-GR" baseline="0" dirty="0" smtClean="0"/>
          </a:p>
          <a:p>
            <a:r>
              <a:rPr lang="el-GR" baseline="0" dirty="0" smtClean="0"/>
              <a:t>Ονειρώξεις (υγρά όνειρα)- απολύτως φυσιολογικό- όχι ντροπή</a:t>
            </a:r>
            <a:r>
              <a:rPr lang="en-US" baseline="0" dirty="0" smtClean="0"/>
              <a:t>.</a:t>
            </a:r>
            <a:endParaRPr lang="el-G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Αυνανισμός (θεμιτό, ευχάριστο, περιέργεια, προετοιμασία σώματος, </a:t>
            </a:r>
            <a:r>
              <a:rPr lang="el-GR" sz="8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ιδιωτικά</a:t>
            </a:r>
            <a:r>
              <a:rPr lang="el-G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όχι καταναγκαστικά)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baseline="0" dirty="0" smtClean="0"/>
          </a:p>
          <a:p>
            <a:r>
              <a:rPr lang="el-GR" baseline="0" dirty="0" smtClean="0"/>
              <a:t>Αυνανισμός (αγόρια και κορίτσια) άγγιγμα ή τρίψιμο των γεννητικών οργάνων με σκοπό την απόλαυση/ηδονή.</a:t>
            </a:r>
          </a:p>
          <a:p>
            <a:r>
              <a:rPr lang="el-GR" baseline="0" dirty="0" smtClean="0"/>
              <a:t>Προσωπικό ζήτημα – όχι σε δημόσιο χώρο</a:t>
            </a:r>
            <a:r>
              <a:rPr lang="en-US" baseline="0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988D-5AAC-45C0-A290-E0110B61149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BB23A5-7F0F-45BF-AA42-0419C65FDC4A}" type="slidenum">
              <a:rPr lang="el-GR" smtClean="0"/>
              <a:pPr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Ανακαλύπτεις</a:t>
            </a:r>
            <a:r>
              <a:rPr lang="el-GR" baseline="0" dirty="0" smtClean="0"/>
              <a:t> και αντιμετωπίζεις τα συναισθήματά σου</a:t>
            </a:r>
            <a:r>
              <a:rPr lang="en-US" baseline="0" dirty="0" smtClean="0"/>
              <a:t>.</a:t>
            </a:r>
            <a:endParaRPr lang="el-GR" baseline="0" dirty="0" smtClean="0"/>
          </a:p>
          <a:p>
            <a:r>
              <a:rPr lang="el-GR" baseline="0" dirty="0" smtClean="0"/>
              <a:t>Προσπαθείς να τα εκφράζεις ή να τα συγκρατείς, όχι να τα καταστέλλεις (κρύβεις) ή να εκρήγνυσαι.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988D-5AAC-45C0-A290-E0110B611497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Αναλαμβάνω</a:t>
            </a:r>
            <a:r>
              <a:rPr lang="el-GR" baseline="0" dirty="0" smtClean="0"/>
              <a:t> τις</a:t>
            </a:r>
            <a:r>
              <a:rPr lang="el-GR" dirty="0" smtClean="0"/>
              <a:t> ευθύνες</a:t>
            </a:r>
            <a:r>
              <a:rPr lang="el-GR" baseline="0" dirty="0" smtClean="0"/>
              <a:t> μου. (υπευθυνότητα)</a:t>
            </a:r>
            <a:endParaRPr lang="el-GR" dirty="0" smtClean="0"/>
          </a:p>
          <a:p>
            <a:r>
              <a:rPr lang="el-GR" dirty="0" smtClean="0"/>
              <a:t>Ο κόσμος δεν περιστρέφεται γύρω μου. (σεβασμός)</a:t>
            </a:r>
          </a:p>
          <a:p>
            <a:r>
              <a:rPr lang="el-GR" dirty="0" smtClean="0"/>
              <a:t>Μου</a:t>
            </a:r>
            <a:r>
              <a:rPr lang="el-GR" baseline="0" dirty="0" smtClean="0"/>
              <a:t> αρέσει να ταιριάζω στο σύνολο, αλλά κάνω πράγματα γιατί είναι σωστά για εμένα. (ανεξαρτησία)</a:t>
            </a:r>
          </a:p>
          <a:p>
            <a:r>
              <a:rPr lang="el-GR" baseline="0" dirty="0" smtClean="0"/>
              <a:t>Δοκιμάζω τις δυνάμεις μου μέσω υγιών προκλήσεων.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988D-5AAC-45C0-A290-E0110B611497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Μίλα και άκου!</a:t>
            </a:r>
          </a:p>
          <a:p>
            <a:r>
              <a:rPr lang="el-GR" dirty="0" smtClean="0"/>
              <a:t>Ανακάλυψε κοινά ενδιαφέροντα!</a:t>
            </a:r>
          </a:p>
          <a:p>
            <a:r>
              <a:rPr lang="el-GR" dirty="0" smtClean="0"/>
              <a:t>Δείχνε</a:t>
            </a:r>
            <a:r>
              <a:rPr lang="el-GR" baseline="0" dirty="0" smtClean="0"/>
              <a:t> σεβασμό!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988D-5AAC-45C0-A290-E0110B611497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A08-159E-427B-BAFC-6E485AC7C4BE}" type="datetimeFigureOut">
              <a:rPr lang="el-GR" smtClean="0"/>
              <a:pPr/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380C8-E7CE-47F7-B3C7-DA3F83BE5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F%80%CF%8C%CE%B4%CE%B9%CE%B1-%CF%83%CF%84%CE%AD%CE%BA%CE%B5%CF%84%CE%B1%CE%B9-%CE%B1%CE%BD%2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5%CE%B3%CE%BA%CE%AD%CF%86%CE%B1%CE%BB%CE%BF-%CF%83%CF%84%CE%AD%CE%BB%CE%B5%CF%87%2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eamstime.com/royalty-free-stock-photos-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el-GR" dirty="0" smtClean="0"/>
              <a:t>Σεξουαλική αγωγή για αγόρια</a:t>
            </a:r>
            <a:endParaRPr lang="el-GR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0466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srgbClr val="002060"/>
                </a:solidFill>
                <a:latin typeface="Calibri" pitchFamily="34" charset="0"/>
              </a:rPr>
              <a:t>ΠΡΟΑΓΩΓΗ 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ΤΗΣ ΣΕΞΟΥΑΛΙΚΗΣ ΚΑΙ ΑΝΑΠΑΡΑΓΩΓΙΚΗΣ ΥΓΕΙΑΣ</a:t>
            </a:r>
            <a:endParaRPr lang="en-GB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5 - Υπότιτλος"/>
          <p:cNvSpPr>
            <a:spLocks noGrp="1"/>
          </p:cNvSpPr>
          <p:nvPr>
            <p:ph type="subTitle" idx="1"/>
          </p:nvPr>
        </p:nvSpPr>
        <p:spPr>
          <a:xfrm>
            <a:off x="0" y="5705872"/>
            <a:ext cx="9144000" cy="11521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l-GR" sz="16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2060"/>
                </a:solidFill>
              </a:rPr>
              <a:t>Y</a:t>
            </a:r>
            <a:r>
              <a:rPr lang="el-GR" sz="1600" dirty="0" smtClean="0">
                <a:solidFill>
                  <a:srgbClr val="002060"/>
                </a:solidFill>
              </a:rPr>
              <a:t>ΠΟΥΡΓΕΙΟ ΥΓΕΙΑΣ </a:t>
            </a:r>
            <a:endParaRPr lang="en-US" sz="16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ΑΓΩΓΗ ΥΓΕΙΑΣ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ΣΤΟΝ ΟΙΚΟΓΕΝΕΙΑΚΟ ΠΡΟΓΡΑΜΜΑΤΙΣΜΟ</a:t>
            </a:r>
            <a:endParaRPr lang="en-GB" sz="16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l-GR" sz="16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Εξωτερικά και εσωτερικά γεννητικά όργανα</a:t>
            </a:r>
            <a:endParaRPr lang="el-G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3960440" cy="4525963"/>
          </a:xfrm>
        </p:spPr>
        <p:txBody>
          <a:bodyPr/>
          <a:lstStyle/>
          <a:p>
            <a:r>
              <a:rPr lang="el-GR" sz="2800" dirty="0" smtClean="0"/>
              <a:t>Προστάτης</a:t>
            </a:r>
          </a:p>
          <a:p>
            <a:r>
              <a:rPr lang="el-GR" sz="2800" dirty="0" smtClean="0"/>
              <a:t>Επιδιδυμίδα</a:t>
            </a:r>
          </a:p>
          <a:p>
            <a:r>
              <a:rPr lang="el-GR" sz="2800" dirty="0" smtClean="0"/>
              <a:t>Πέος (βάλανος- πόσθη)</a:t>
            </a:r>
          </a:p>
          <a:p>
            <a:r>
              <a:rPr lang="el-GR" sz="2800" dirty="0" smtClean="0"/>
              <a:t>Όσχεο </a:t>
            </a:r>
          </a:p>
          <a:p>
            <a:r>
              <a:rPr lang="el-GR" sz="2800" dirty="0" smtClean="0"/>
              <a:t>Όρχις</a:t>
            </a:r>
          </a:p>
          <a:p>
            <a:endParaRPr lang="el-GR" dirty="0"/>
          </a:p>
        </p:txBody>
      </p:sp>
      <p:pic>
        <p:nvPicPr>
          <p:cNvPr id="1026" name="Picture 2" descr="https://thumbs10.dreamstime.com/x/male-reproductive-system-18943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419600" cy="4191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886200" y="6172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https://www.dreamstime.com/photos-images/genitals.html#details18943168</a:t>
            </a:r>
            <a:endParaRPr lang="el-GR" sz="1000" dirty="0"/>
          </a:p>
        </p:txBody>
      </p:sp>
      <p:sp>
        <p:nvSpPr>
          <p:cNvPr id="6" name="5 - TextBox"/>
          <p:cNvSpPr txBox="1"/>
          <p:nvPr/>
        </p:nvSpPr>
        <p:spPr>
          <a:xfrm>
            <a:off x="4572000" y="5105401"/>
            <a:ext cx="7712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Όρχις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848600" y="4876800"/>
            <a:ext cx="8938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Όσχεο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8077200" y="40386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7772400" y="3810000"/>
            <a:ext cx="11076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Ουρήθρα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7696200" y="2971800"/>
            <a:ext cx="12999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Προστάτης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495800" y="31242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4419600" y="36576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495800" y="41910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581400" y="4419600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Πέος(βάλανος-</a:t>
            </a:r>
            <a:r>
              <a:rPr lang="el-GR" dirty="0" err="1" smtClean="0"/>
              <a:t>πόσθη</a:t>
            </a:r>
            <a:r>
              <a:rPr lang="el-GR" dirty="0" smtClean="0"/>
              <a:t>)</a:t>
            </a:r>
            <a:endParaRPr lang="el-GR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4800600" y="47244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7848600" y="42672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8" name="17 - Έλλειψη"/>
          <p:cNvSpPr/>
          <p:nvPr/>
        </p:nvSpPr>
        <p:spPr>
          <a:xfrm>
            <a:off x="0" y="4221088"/>
            <a:ext cx="363589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Τα γεννητικά κύτταρα  των αγοριών είναι τα σπερματοζωάρια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9768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Ειδικότερα θέματα: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02160"/>
            <a:ext cx="7867600" cy="505584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+mj-lt"/>
              </a:rPr>
              <a:t>Στύση - Αυτόματες στύσεις </a:t>
            </a:r>
          </a:p>
          <a:p>
            <a:r>
              <a:rPr lang="el-GR" sz="2800" dirty="0" smtClean="0">
                <a:latin typeface="+mj-lt"/>
              </a:rPr>
              <a:t>Ονειρώξεις (υγρά όνειρα)</a:t>
            </a:r>
          </a:p>
          <a:p>
            <a:r>
              <a:rPr lang="el-GR" sz="2800" dirty="0" smtClean="0">
                <a:latin typeface="+mj-lt"/>
              </a:rPr>
              <a:t>Αυνανισμός</a:t>
            </a:r>
            <a:endParaRPr lang="en-US" sz="2800" dirty="0" smtClean="0">
              <a:latin typeface="+mj-lt"/>
            </a:endParaRPr>
          </a:p>
          <a:p>
            <a:r>
              <a:rPr lang="el-GR" sz="2800" dirty="0" smtClean="0"/>
              <a:t>Εκσπερμάτιση</a:t>
            </a:r>
          </a:p>
          <a:p>
            <a:r>
              <a:rPr lang="el-GR" sz="2800" dirty="0" smtClean="0">
                <a:latin typeface="+mj-lt"/>
              </a:rPr>
              <a:t>Ανησυχία για το μέγεθος των εξωτερικών γεννητικών οργάνων</a:t>
            </a:r>
          </a:p>
          <a:p>
            <a:r>
              <a:rPr lang="el-GR" sz="2800" dirty="0" smtClean="0">
                <a:latin typeface="+mj-lt"/>
              </a:rPr>
              <a:t>Υγιεινή εξωτερικών γεννητικών οργάνων</a:t>
            </a:r>
            <a:endParaRPr lang="el-G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Μηχανισμός της στύσης </a:t>
            </a:r>
            <a:r>
              <a:rPr lang="el-GR" sz="2800" b="1" dirty="0" smtClean="0">
                <a:solidFill>
                  <a:srgbClr val="C00000"/>
                </a:solidFill>
              </a:rPr>
              <a:t>(1)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l-GR" dirty="0" smtClean="0"/>
              <a:t>Η στύση είναι μια απόλυτα φυσιολογική λειτουργία του ανδρικού σώματος</a:t>
            </a:r>
          </a:p>
          <a:p>
            <a:pPr fontAlgn="base"/>
            <a:r>
              <a:rPr lang="el-GR" dirty="0" smtClean="0"/>
              <a:t>Τα επεισόδια στύσης είναι ιδιαίτερα συχνά  στις νεαρές ηλικίες</a:t>
            </a:r>
            <a:endParaRPr lang="en-US" dirty="0" smtClean="0"/>
          </a:p>
          <a:p>
            <a:pPr fontAlgn="base"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C00000"/>
                </a:solidFill>
              </a:rPr>
              <a:t>Πότε υπάρχει στύση;</a:t>
            </a:r>
            <a:endParaRPr lang="en-US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l-GR" b="1" dirty="0" smtClean="0"/>
              <a:t>	</a:t>
            </a:r>
            <a:r>
              <a:rPr lang="el-GR" dirty="0" smtClean="0"/>
              <a:t>Όταν το πέος «σκληραίνει» , ανορθώνεται και ξεχωρίζει από το υπόλοιπο σώμα. </a:t>
            </a:r>
          </a:p>
          <a:p>
            <a:pPr fontAlgn="base"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C00000"/>
                </a:solidFill>
              </a:rPr>
              <a:t>Που οφείλεται;</a:t>
            </a:r>
          </a:p>
          <a:p>
            <a:pPr fontAlgn="base">
              <a:buNone/>
            </a:pPr>
            <a:r>
              <a:rPr lang="el-GR" b="1" dirty="0" smtClean="0">
                <a:solidFill>
                  <a:srgbClr val="C00000"/>
                </a:solidFill>
              </a:rPr>
              <a:t>	</a:t>
            </a:r>
            <a:r>
              <a:rPr lang="el-GR" dirty="0" smtClean="0"/>
              <a:t>Στην συσσώρευση αίματος στους ιστούς που υπάρχουν στο εσωτερικό του πέους και που μοιάζουν σαν σφουγγάρι</a:t>
            </a:r>
          </a:p>
          <a:p>
            <a:pPr fontAlgn="base"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C00000"/>
                </a:solidFill>
              </a:rPr>
              <a:t>Πως υποχωρεί;</a:t>
            </a:r>
            <a:endParaRPr lang="en-US" b="1" dirty="0" smtClean="0">
              <a:solidFill>
                <a:srgbClr val="C00000"/>
              </a:solidFill>
            </a:endParaRPr>
          </a:p>
          <a:p>
            <a:pPr fontAlgn="base"/>
            <a:r>
              <a:rPr lang="el-GR" dirty="0" smtClean="0"/>
              <a:t>Η στύση μπορεί να υποχωρήσει  αυτόματα ή μετά από εκσπερμάτιση, δηλαδή την έξοδο σπέρματος από το στόμιο της ουρήθρας που βρίσκεται στην αρχή του πέους</a:t>
            </a:r>
            <a:endParaRPr lang="en-US" dirty="0" smtClean="0"/>
          </a:p>
          <a:p>
            <a:pPr fontAlgn="base"/>
            <a:r>
              <a:rPr lang="el-GR" dirty="0" smtClean="0"/>
              <a:t>Μερικοί άνδρες μπορεί να εκσπερματώσουν την νύχτα κατά τη διάρκεια του ύπνου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Μηχανισμός της στύσης </a:t>
            </a:r>
            <a:r>
              <a:rPr lang="el-GR" sz="2800" b="1" dirty="0" smtClean="0">
                <a:solidFill>
                  <a:srgbClr val="C00000"/>
                </a:solidFill>
              </a:rPr>
              <a:t>(2)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55000" lnSpcReduction="20000"/>
          </a:bodyPr>
          <a:lstStyle/>
          <a:p>
            <a:pPr fontAlgn="base">
              <a:buFont typeface="Wingdings" pitchFamily="2" charset="2"/>
              <a:buChar char="Ø"/>
            </a:pPr>
            <a:r>
              <a:rPr lang="el-GR" sz="3600" b="1" dirty="0" smtClean="0">
                <a:solidFill>
                  <a:srgbClr val="C00000"/>
                </a:solidFill>
              </a:rPr>
              <a:t>Πως προκαλούνται οι στύσεις;</a:t>
            </a:r>
          </a:p>
          <a:p>
            <a:pPr fontAlgn="base">
              <a:buNone/>
            </a:pPr>
            <a:r>
              <a:rPr lang="el-GR" sz="3600" b="1" dirty="0" smtClean="0"/>
              <a:t>	</a:t>
            </a:r>
            <a:r>
              <a:rPr lang="el-GR" sz="3600" dirty="0" smtClean="0"/>
              <a:t>Μπορεί να προκληθούν από τη σεξουαλική διέγερση εξαιτίας μιας</a:t>
            </a:r>
            <a:r>
              <a:rPr lang="en-US" sz="3600" dirty="0" smtClean="0"/>
              <a:t> </a:t>
            </a:r>
            <a:r>
              <a:rPr lang="el-GR" sz="3600" dirty="0" smtClean="0"/>
              <a:t>εικόνας ή μιας σκέψης, αλλά συχνά συμβαίνουν χωρίς προφανή αιτία (π.χ. κατά τη διάρκεια του μαθήματος) και αυτό είναι απόλυτα φυσιολογικό στις νεαρές ηλικίες.</a:t>
            </a:r>
            <a:endParaRPr lang="en-US" sz="3600" dirty="0" smtClean="0"/>
          </a:p>
          <a:p>
            <a:pPr fontAlgn="base">
              <a:buFont typeface="Wingdings" pitchFamily="2" charset="2"/>
              <a:buChar char="Ø"/>
            </a:pPr>
            <a:r>
              <a:rPr lang="el-GR" sz="3600" b="1" dirty="0" smtClean="0">
                <a:solidFill>
                  <a:srgbClr val="C00000"/>
                </a:solidFill>
              </a:rPr>
              <a:t>Έχω πολλές ή λίγες; Ποιό είναι το «κανονικό»;</a:t>
            </a:r>
          </a:p>
          <a:p>
            <a:pPr fontAlgn="base">
              <a:buNone/>
            </a:pPr>
            <a:r>
              <a:rPr lang="el-GR" sz="3600" dirty="0" smtClean="0"/>
              <a:t>	Κάθε οργανισμός είναι διαφορετικός. Μερικοί νεαροί άνδρες έχουν πολλές στύσεις κατά τη διάρκεια της ημέρας, άλλοι μπορεί να μην έχουν καμία.</a:t>
            </a:r>
          </a:p>
          <a:p>
            <a:pPr fontAlgn="base">
              <a:buNone/>
            </a:pPr>
            <a:r>
              <a:rPr lang="el-GR" sz="3600" dirty="0" smtClean="0"/>
              <a:t>	Εξαρτώνται από τις ορμόνες σου, τη σεξουαλική σου ωριμότητα, το επίπεδο της σωματικής σου δραστηριότητας, ακόμη και το πόσο κοιμάσαι.</a:t>
            </a:r>
          </a:p>
          <a:p>
            <a:pPr fontAlgn="base">
              <a:buNone/>
            </a:pPr>
            <a:r>
              <a:rPr lang="el-GR" sz="3600" dirty="0" smtClean="0"/>
              <a:t>	Μην ανησυχείς αν έχεις πολλές. Αν όμως οι στύσεις σου προκαλούν δυσφορία ή πόνο πρέπει να το συζητήσεις με το γιατρό σου, ώστε να μην ανησυχείς.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3600" b="1" dirty="0" smtClean="0">
                <a:solidFill>
                  <a:srgbClr val="C00000"/>
                </a:solidFill>
              </a:rPr>
              <a:t>Πως μπορώ να αποφύγω να έχω στύσεις;</a:t>
            </a:r>
          </a:p>
          <a:p>
            <a:pPr fontAlgn="base">
              <a:buNone/>
            </a:pPr>
            <a:r>
              <a:rPr lang="el-GR" sz="3600" b="1" dirty="0" smtClean="0"/>
              <a:t>	</a:t>
            </a:r>
            <a:r>
              <a:rPr lang="el-GR" sz="3600" dirty="0" smtClean="0"/>
              <a:t>Δεν είναι εύκολα ελεγχόμενες. Δεν μπορείς να κάνεις κάτι.  Ο χρόνος βοηθά ώστε να υποχωρήσει η στύση, εκτός αν υπάρξει εκσπερμάτιση.</a:t>
            </a:r>
          </a:p>
          <a:p>
            <a:pPr fontAlgn="base">
              <a:buNone/>
            </a:pPr>
            <a:r>
              <a:rPr lang="el-GR" sz="3600" dirty="0" smtClean="0"/>
              <a:t>	Καθώς η εφηβεία προχωράει  και οι ορμόνες  ομαλοποιούνται, η συχνότητα των αυτόματων στύσεων και των υγρών ονείρων  μειώνεται.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7859713" cy="1196975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Αλλαγές στο σώμα συμβαίνουν φυσικά και στα </a:t>
            </a:r>
            <a:r>
              <a:rPr lang="el-GR" sz="3600" b="1" dirty="0" smtClean="0">
                <a:solidFill>
                  <a:srgbClr val="FF0066"/>
                </a:solidFill>
              </a:rPr>
              <a:t>κορίτσια….</a:t>
            </a:r>
            <a:br>
              <a:rPr lang="el-GR" sz="3600" b="1" dirty="0" smtClean="0">
                <a:solidFill>
                  <a:srgbClr val="FF0066"/>
                </a:solidFill>
              </a:rPr>
            </a:br>
            <a:endParaRPr lang="el-GR" sz="3600" b="1" dirty="0" smtClean="0">
              <a:solidFill>
                <a:srgbClr val="FF0066"/>
              </a:solidFill>
            </a:endParaRPr>
          </a:p>
        </p:txBody>
      </p:sp>
      <p:sp>
        <p:nvSpPr>
          <p:cNvPr id="8195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250825" y="2060848"/>
            <a:ext cx="5257279" cy="3889102"/>
          </a:xfrm>
        </p:spPr>
        <p:txBody>
          <a:bodyPr>
            <a:normAutofit/>
          </a:bodyPr>
          <a:lstStyle/>
          <a:p>
            <a:pPr lvl="4" eaLnBrk="1" hangingPunct="1">
              <a:lnSpc>
                <a:spcPct val="90000"/>
              </a:lnSpc>
              <a:buNone/>
            </a:pPr>
            <a:endParaRPr lang="el-GR" sz="1600" b="1" dirty="0" smtClean="0"/>
          </a:p>
          <a:p>
            <a:pPr eaLnBrk="1" hangingPunct="1"/>
            <a:r>
              <a:rPr lang="el-GR" sz="2400" dirty="0" smtClean="0"/>
              <a:t>Αλλάζει το βάρος και το μέγεθος των οστών</a:t>
            </a:r>
          </a:p>
          <a:p>
            <a:pPr eaLnBrk="1" hangingPunct="1"/>
            <a:r>
              <a:rPr lang="el-GR" sz="2400" dirty="0" smtClean="0"/>
              <a:t>Αυξάνει το ύψος και το βάρος του σώματος</a:t>
            </a:r>
          </a:p>
          <a:p>
            <a:pPr eaLnBrk="1" hangingPunct="1"/>
            <a:r>
              <a:rPr lang="el-GR" sz="2400" dirty="0" smtClean="0"/>
              <a:t>Το  σώμα αποκτά καμπύλες ιδιαίτερα στους γοφούς</a:t>
            </a:r>
          </a:p>
          <a:p>
            <a:pPr eaLnBrk="1" hangingPunct="1"/>
            <a:r>
              <a:rPr lang="el-GR" sz="2400" dirty="0" smtClean="0"/>
              <a:t>Το πρόσωπο αλλάζει σχήμα</a:t>
            </a:r>
          </a:p>
          <a:p>
            <a:pPr eaLnBrk="1" hangingPunct="1"/>
            <a:r>
              <a:rPr lang="el-GR" sz="2400" dirty="0" smtClean="0"/>
              <a:t>Η φωνή γίνεται λίγο πιο βαθιά</a:t>
            </a:r>
          </a:p>
        </p:txBody>
      </p:sp>
      <p:pic>
        <p:nvPicPr>
          <p:cNvPr id="8198" name="Picture 9" descr="Πόδια, Στέκεται, Αναμονής, Διέσχισε, Αστικές, Τζι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875"/>
            <a:ext cx="3096022" cy="41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8 - TextBox"/>
          <p:cNvSpPr txBox="1">
            <a:spLocks noChangeArrowheads="1"/>
          </p:cNvSpPr>
          <p:nvPr/>
        </p:nvSpPr>
        <p:spPr bwMode="auto">
          <a:xfrm>
            <a:off x="0" y="6519863"/>
            <a:ext cx="812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https://pixabay.com/el/%CF%80%CF%8C%CE%B4%CE%B9%CE%B1-%CF%83%CF%84%CE%AD%CE%BA%CE%B5%CF%84%CE%B1%CE%B9-%CE%B1%CE%BD%</a:t>
            </a:r>
            <a:endParaRPr lang="en-US" sz="800"/>
          </a:p>
          <a:p>
            <a:r>
              <a:rPr lang="en-US" sz="800"/>
              <a:t>CE%B1%CE%BC%CE%BF%CE%BD%CE%AE%CF%82-%CE%B4%CE%B9%CE%AD%CF%83%CF%87%CE%B9%CF%83%CE%B5-349687/</a:t>
            </a:r>
            <a:endParaRPr lang="el-GR" sz="800"/>
          </a:p>
        </p:txBody>
      </p:sp>
      <p:sp>
        <p:nvSpPr>
          <p:cNvPr id="8" name="7 - TextBox"/>
          <p:cNvSpPr txBox="1"/>
          <p:nvPr/>
        </p:nvSpPr>
        <p:spPr>
          <a:xfrm>
            <a:off x="539552" y="126876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66"/>
                </a:solidFill>
              </a:rPr>
              <a:t>Ποιες αλλαγές συμβαίνουν στα κορίτσια;</a:t>
            </a:r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 idx="4294967295"/>
          </p:nvPr>
        </p:nvSpPr>
        <p:spPr>
          <a:xfrm>
            <a:off x="179512" y="476250"/>
            <a:ext cx="8712968" cy="12969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b="1" dirty="0" smtClean="0">
                <a:solidFill>
                  <a:srgbClr val="FF0066"/>
                </a:solidFill>
              </a:rPr>
              <a:t>Ποιές αλλαγές συμβαίνουν στα κορίτσια;</a:t>
            </a:r>
            <a:r>
              <a:rPr lang="el-GR" sz="3100" b="1" dirty="0" smtClean="0">
                <a:solidFill>
                  <a:srgbClr val="FF0066"/>
                </a:solidFill>
              </a:rPr>
              <a:t>(1)</a:t>
            </a:r>
            <a:r>
              <a:rPr lang="el-GR" sz="4000" b="1" dirty="0" smtClean="0">
                <a:solidFill>
                  <a:srgbClr val="FF0066"/>
                </a:solidFill>
              </a:rPr>
              <a:t/>
            </a:r>
            <a:br>
              <a:rPr lang="el-GR" sz="4000" b="1" dirty="0" smtClean="0">
                <a:solidFill>
                  <a:srgbClr val="FF0066"/>
                </a:solidFill>
              </a:rPr>
            </a:br>
            <a:endParaRPr lang="el-GR" sz="4000" b="1" dirty="0" smtClean="0">
              <a:solidFill>
                <a:srgbClr val="FF0066"/>
              </a:solidFill>
            </a:endParaRP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95536" y="2060848"/>
            <a:ext cx="7993062" cy="396081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στήθος και οι θηλές μεγαλώνουν</a:t>
            </a:r>
          </a:p>
          <a:p>
            <a:pPr eaLnBrk="1" hangingPunct="1"/>
            <a:endParaRPr lang="el-GR" sz="1800" dirty="0" smtClean="0"/>
          </a:p>
          <a:p>
            <a:pPr eaLnBrk="1" hangingPunct="1"/>
            <a:r>
              <a:rPr lang="el-GR" sz="2400" dirty="0" smtClean="0"/>
              <a:t>Τρίχες εμφανίζονται στην γεννητική περιοχή και κάτω από τις μασχάλες </a:t>
            </a:r>
          </a:p>
          <a:p>
            <a:pPr eaLnBrk="1" hangingPunct="1"/>
            <a:endParaRPr lang="el-GR" sz="1800" dirty="0" smtClean="0"/>
          </a:p>
          <a:p>
            <a:pPr eaLnBrk="1" hangingPunct="1"/>
            <a:r>
              <a:rPr lang="el-GR" sz="2400" dirty="0" smtClean="0"/>
              <a:t>Οι τρίχες στα πόδια και στα χέρια μεγαλώνουν και σκουραίνουν</a:t>
            </a:r>
          </a:p>
          <a:p>
            <a:pPr eaLnBrk="1" hangingPunct="1"/>
            <a:endParaRPr lang="el-GR" sz="1800" dirty="0" smtClean="0"/>
          </a:p>
          <a:p>
            <a:pPr eaLnBrk="1" hangingPunct="1"/>
            <a:r>
              <a:rPr lang="el-GR" sz="2400" dirty="0" smtClean="0"/>
              <a:t>Το σώμα ιδρώνει περισσότερο</a:t>
            </a:r>
          </a:p>
          <a:p>
            <a:pPr eaLnBrk="1" hangingPunct="1"/>
            <a:endParaRPr lang="el-G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 idx="4294967295"/>
          </p:nvPr>
        </p:nvSpPr>
        <p:spPr>
          <a:xfrm>
            <a:off x="179512" y="476672"/>
            <a:ext cx="8686800" cy="1223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dirty="0" smtClean="0">
                <a:solidFill>
                  <a:srgbClr val="FF0066"/>
                </a:solidFill>
              </a:rPr>
              <a:t/>
            </a:r>
            <a:br>
              <a:rPr lang="el-GR" sz="4000" dirty="0" smtClean="0">
                <a:solidFill>
                  <a:srgbClr val="FF0066"/>
                </a:solidFill>
              </a:rPr>
            </a:br>
            <a:r>
              <a:rPr lang="el-GR" sz="4000" b="1" dirty="0" smtClean="0">
                <a:solidFill>
                  <a:srgbClr val="FF0066"/>
                </a:solidFill>
              </a:rPr>
              <a:t>Ποιές αλλαγές συμβαίνουν στα κορίτσια; </a:t>
            </a:r>
            <a:r>
              <a:rPr lang="el-GR" sz="3100" b="1" dirty="0" smtClean="0">
                <a:solidFill>
                  <a:srgbClr val="FF0066"/>
                </a:solidFill>
              </a:rPr>
              <a:t>(2)</a:t>
            </a:r>
            <a:r>
              <a:rPr lang="el-GR" sz="4000" b="1" dirty="0" smtClean="0">
                <a:solidFill>
                  <a:srgbClr val="FF0066"/>
                </a:solidFill>
              </a:rPr>
              <a:t/>
            </a:r>
            <a:br>
              <a:rPr lang="el-GR" sz="4000" b="1" dirty="0" smtClean="0">
                <a:solidFill>
                  <a:srgbClr val="FF0066"/>
                </a:solidFill>
              </a:rPr>
            </a:br>
            <a:endParaRPr lang="el-GR" sz="4000" b="1" dirty="0" smtClean="0"/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327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sz="2400" b="1" dirty="0" smtClean="0"/>
          </a:p>
          <a:p>
            <a:pPr eaLnBrk="1" hangingPunct="1"/>
            <a:r>
              <a:rPr lang="el-GR" sz="2400" dirty="0" smtClean="0"/>
              <a:t>Ωριμάζουν τα εσωτερικά και εξωτερικά γεννητικά όργανα</a:t>
            </a:r>
          </a:p>
          <a:p>
            <a:pPr eaLnBrk="1" hangingPunct="1"/>
            <a:endParaRPr lang="el-GR" sz="2400" dirty="0" smtClean="0"/>
          </a:p>
          <a:p>
            <a:pPr eaLnBrk="1" hangingPunct="1"/>
            <a:r>
              <a:rPr lang="el-GR" sz="2400" dirty="0" smtClean="0"/>
              <a:t>Ξεκινά η έμμηνος ρύση (περίοδος)</a:t>
            </a:r>
            <a:endParaRPr lang="el-GR" dirty="0" smtClean="0"/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6833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0066"/>
                </a:solidFill>
              </a:rPr>
              <a:t>Γυναικεία γεννητικά όργανα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980728"/>
            <a:ext cx="2746375" cy="2887960"/>
          </a:xfrm>
        </p:spPr>
        <p:txBody>
          <a:bodyPr>
            <a:normAutofit/>
          </a:bodyPr>
          <a:lstStyle/>
          <a:p>
            <a:r>
              <a:rPr lang="el-GR" dirty="0" smtClean="0"/>
              <a:t>Ωοθήκες</a:t>
            </a:r>
            <a:endParaRPr lang="en-US" dirty="0" smtClean="0"/>
          </a:p>
          <a:p>
            <a:r>
              <a:rPr lang="el-GR" dirty="0" smtClean="0"/>
              <a:t>Σάλπιγγες</a:t>
            </a:r>
          </a:p>
          <a:p>
            <a:r>
              <a:rPr lang="el-GR" dirty="0" smtClean="0"/>
              <a:t>Μήτρα</a:t>
            </a:r>
          </a:p>
          <a:p>
            <a:r>
              <a:rPr lang="el-GR" dirty="0" smtClean="0"/>
              <a:t>Κόλπος</a:t>
            </a:r>
          </a:p>
        </p:txBody>
      </p:sp>
      <p:pic>
        <p:nvPicPr>
          <p:cNvPr id="16388" name="Picture 2" descr="https://thumbs8.dreamstime.com/x/female-reproductive-system-19072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268413"/>
            <a:ext cx="48244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6 - Ορθογώνιο"/>
          <p:cNvSpPr>
            <a:spLocks noChangeArrowheads="1"/>
          </p:cNvSpPr>
          <p:nvPr/>
        </p:nvSpPr>
        <p:spPr bwMode="auto">
          <a:xfrm>
            <a:off x="3059113" y="6237288"/>
            <a:ext cx="5743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https://www.dreamstime.com/photos-images/genitals.html#</a:t>
            </a:r>
            <a:endParaRPr lang="el-GR" sz="1000"/>
          </a:p>
        </p:txBody>
      </p:sp>
      <p:sp>
        <p:nvSpPr>
          <p:cNvPr id="16390" name="5 - TextBox"/>
          <p:cNvSpPr txBox="1">
            <a:spLocks noChangeArrowheads="1"/>
          </p:cNvSpPr>
          <p:nvPr/>
        </p:nvSpPr>
        <p:spPr bwMode="auto">
          <a:xfrm>
            <a:off x="4211638" y="2060575"/>
            <a:ext cx="126047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Σάλπιγγα</a:t>
            </a:r>
          </a:p>
        </p:txBody>
      </p:sp>
      <p:sp>
        <p:nvSpPr>
          <p:cNvPr id="16391" name="6 - TextBox"/>
          <p:cNvSpPr txBox="1">
            <a:spLocks noChangeArrowheads="1"/>
          </p:cNvSpPr>
          <p:nvPr/>
        </p:nvSpPr>
        <p:spPr bwMode="auto">
          <a:xfrm>
            <a:off x="4211638" y="2636838"/>
            <a:ext cx="1176337" cy="523875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Ωοθήκη</a:t>
            </a:r>
            <a:r>
              <a:rPr lang="el-GR"/>
              <a:t> </a:t>
            </a:r>
          </a:p>
        </p:txBody>
      </p:sp>
      <p:sp>
        <p:nvSpPr>
          <p:cNvPr id="16392" name="7 - TextBox"/>
          <p:cNvSpPr txBox="1">
            <a:spLocks noChangeArrowheads="1"/>
          </p:cNvSpPr>
          <p:nvPr/>
        </p:nvSpPr>
        <p:spPr bwMode="auto">
          <a:xfrm>
            <a:off x="4211638" y="3357563"/>
            <a:ext cx="115252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Μήτρα </a:t>
            </a:r>
          </a:p>
        </p:txBody>
      </p:sp>
      <p:sp>
        <p:nvSpPr>
          <p:cNvPr id="16393" name="8 - TextBox"/>
          <p:cNvSpPr txBox="1">
            <a:spLocks noChangeArrowheads="1"/>
          </p:cNvSpPr>
          <p:nvPr/>
        </p:nvSpPr>
        <p:spPr bwMode="auto">
          <a:xfrm>
            <a:off x="4067175" y="3933825"/>
            <a:ext cx="1358900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Τράχηλος</a:t>
            </a:r>
          </a:p>
        </p:txBody>
      </p:sp>
      <p:sp>
        <p:nvSpPr>
          <p:cNvPr id="16394" name="9 - TextBox"/>
          <p:cNvSpPr txBox="1">
            <a:spLocks noChangeArrowheads="1"/>
          </p:cNvSpPr>
          <p:nvPr/>
        </p:nvSpPr>
        <p:spPr bwMode="auto">
          <a:xfrm>
            <a:off x="4284663" y="4868863"/>
            <a:ext cx="112712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Κόλπος </a:t>
            </a:r>
          </a:p>
        </p:txBody>
      </p:sp>
      <p:sp>
        <p:nvSpPr>
          <p:cNvPr id="16395" name="10 - TextBox"/>
          <p:cNvSpPr txBox="1">
            <a:spLocks noChangeArrowheads="1"/>
          </p:cNvSpPr>
          <p:nvPr/>
        </p:nvSpPr>
        <p:spPr bwMode="auto">
          <a:xfrm>
            <a:off x="4211638" y="5445125"/>
            <a:ext cx="1081087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Αιδοίο 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251520" y="522920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66"/>
                </a:solidFill>
              </a:rPr>
              <a:t>Τι είναι η έμμηνος ρύση (περίοδος);</a:t>
            </a:r>
            <a:endParaRPr lang="el-GR" sz="2800" dirty="0"/>
          </a:p>
        </p:txBody>
      </p:sp>
      <p:sp>
        <p:nvSpPr>
          <p:cNvPr id="13" name="12 - Έλλειψη"/>
          <p:cNvSpPr/>
          <p:nvPr/>
        </p:nvSpPr>
        <p:spPr>
          <a:xfrm>
            <a:off x="251520" y="3573016"/>
            <a:ext cx="3528392" cy="1584176"/>
          </a:xfrm>
          <a:prstGeom prst="ellipse">
            <a:avLst/>
          </a:prstGeom>
          <a:solidFill>
            <a:srgbClr val="FCB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Τα γεννητικά κύτταρα των κοριτσιών είναι τα ωάρια 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Ημερολόγιο, Μήνα, Έτους, Ημερομηνία, Date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7338"/>
            <a:ext cx="38163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5915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FF0066"/>
                </a:solidFill>
              </a:rPr>
              <a:t>Κάθε πότε έρχεται η περίοδος;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4104456" cy="19442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l-GR" sz="2400" b="1" dirty="0">
                <a:solidFill>
                  <a:srgbClr val="FF0066"/>
                </a:solidFill>
              </a:rPr>
              <a:t>	</a:t>
            </a:r>
            <a:r>
              <a:rPr lang="el-GR" sz="2400" dirty="0" smtClean="0"/>
              <a:t>Ως κύκλος ορίζεται το χρονικό διάστημα από την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μέρα της περιόδου μέχρι την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μέρα της επόμενης περιόδου</a:t>
            </a:r>
          </a:p>
        </p:txBody>
      </p:sp>
      <p:sp>
        <p:nvSpPr>
          <p:cNvPr id="18437" name="5 - TextBox"/>
          <p:cNvSpPr txBox="1">
            <a:spLocks noChangeArrowheads="1"/>
          </p:cNvSpPr>
          <p:nvPr/>
        </p:nvSpPr>
        <p:spPr bwMode="auto">
          <a:xfrm>
            <a:off x="2268538" y="5516563"/>
            <a:ext cx="3187700" cy="5238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0066"/>
                </a:solidFill>
              </a:rPr>
              <a:t>1</a:t>
            </a:r>
            <a:r>
              <a:rPr lang="el-GR" b="1" baseline="30000">
                <a:solidFill>
                  <a:srgbClr val="FF0066"/>
                </a:solidFill>
              </a:rPr>
              <a:t>η</a:t>
            </a:r>
            <a:r>
              <a:rPr lang="el-GR" b="1">
                <a:solidFill>
                  <a:srgbClr val="FF0066"/>
                </a:solidFill>
              </a:rPr>
              <a:t> μέρα περιόδου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4067175" y="3933825"/>
            <a:ext cx="1728788" cy="1582738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10 - Ορθογώνιο"/>
          <p:cNvSpPr>
            <a:spLocks noChangeArrowheads="1"/>
          </p:cNvSpPr>
          <p:nvPr/>
        </p:nvSpPr>
        <p:spPr bwMode="auto">
          <a:xfrm>
            <a:off x="4356100" y="61499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https://pixabay.com/el/%CE%B7%CE%BC%CE%B5%CF%81%CE%BF%CE%BB%CF%8C%CE%B3%CE%B9%CE%BF-%CE%BC%CE%AE%CE%BD%CE%B1-%CE%AD%CF%84%CE%BF%CF%85%CF%82-%CE%B7%CE%BC%CE%B5%CF%81%CE%BF%CE%BC%CE%B7%CE%BD%CE%AF%CE%B1-159098/</a:t>
            </a:r>
            <a:endParaRPr lang="el-GR" sz="800"/>
          </a:p>
        </p:txBody>
      </p:sp>
      <p:sp>
        <p:nvSpPr>
          <p:cNvPr id="9" name="8 - TextBox"/>
          <p:cNvSpPr txBox="1"/>
          <p:nvPr/>
        </p:nvSpPr>
        <p:spPr>
          <a:xfrm>
            <a:off x="611560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9 - Έλλειψη"/>
          <p:cNvSpPr/>
          <p:nvPr/>
        </p:nvSpPr>
        <p:spPr>
          <a:xfrm>
            <a:off x="179512" y="3068960"/>
            <a:ext cx="4392488" cy="2282552"/>
          </a:xfrm>
          <a:prstGeom prst="ellipse">
            <a:avLst/>
          </a:prstGeom>
          <a:solidFill>
            <a:srgbClr val="FCB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Όταν ένα κορίτσι έχει  αρχίσει να έχει περίοδο μπορεί να μείνει έγκυος αν έχει σεξουαλική επαφή, χωρίς προφύλαξη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Συναισθηματικές αλλαγές</a:t>
            </a:r>
            <a:b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για κορίτσια και αγόρια</a:t>
            </a:r>
            <a:endParaRPr lang="el-G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4724400" cy="370332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+mj-lt"/>
              </a:rPr>
              <a:t>Συχνές αλλαγές στη διάθεση (λύπη, χαρά)</a:t>
            </a:r>
          </a:p>
          <a:p>
            <a:endParaRPr lang="el-GR" sz="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Ντροπή, αμηχανία</a:t>
            </a:r>
          </a:p>
          <a:p>
            <a:endParaRPr lang="el-GR" sz="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Ανεξήγητο θυμό, οργή</a:t>
            </a:r>
          </a:p>
          <a:p>
            <a:endParaRPr lang="el-GR" sz="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Υγιείς προκλήσεις, δοκιμή ορίων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Αλλαγή στον τρόπο σκέψης</a:t>
            </a:r>
          </a:p>
          <a:p>
            <a:endParaRPr lang="el-GR" sz="2400" dirty="0" smtClean="0">
              <a:latin typeface="+mj-lt"/>
            </a:endParaRPr>
          </a:p>
          <a:p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70C0"/>
                </a:solidFill>
                <a:latin typeface="+mj-lt"/>
              </a:rPr>
              <a:t>Ανακάλυψε και αντιμετώπισε τα συναισθήματά σου!!</a:t>
            </a:r>
          </a:p>
        </p:txBody>
      </p:sp>
      <p:pic>
        <p:nvPicPr>
          <p:cNvPr id="7170" name="Picture 2" descr="Ανάλυση, Σκέψη, Αγόρι, Έφηβος, Νέοι, Κουκούλα Ρολό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4038600" cy="38862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676400" y="6519446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https://pixabay.com/el/%CE%B1%CE%BD%CE%AC%CE%BB%CF%85%CF%83%CE%B7-%CF%83%CE%BA%CE%AD%CF%88%CE%B7-%CE%B1%CE%B3%CF%8C%CF%81%CE%B9-%CE%AD%CF%86%CE%B7%CE%B2%CE%BF%CF%82-%CE%BD%CE%AD%CE%BF%CE%B9-299692/</a:t>
            </a:r>
            <a:endParaRPr lang="el-GR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roup of teens at the b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4048125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Θα μιλήσουμε για:</a:t>
            </a:r>
            <a:endParaRPr lang="el-G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86808" cy="5199856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+mj-lt"/>
              </a:rPr>
              <a:t>τι ονομάζουμε ήβη και τι εφηβεία;</a:t>
            </a:r>
            <a:endParaRPr lang="en-US" sz="2400" dirty="0" smtClean="0">
              <a:latin typeface="+mj-lt"/>
            </a:endParaRPr>
          </a:p>
          <a:p>
            <a:endParaRPr lang="el-GR" sz="1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ποιές αλλαγές συμβαίνουν στα αγόρια;</a:t>
            </a:r>
            <a:endParaRPr lang="en-US" sz="2400" dirty="0" smtClean="0">
              <a:latin typeface="+mj-lt"/>
            </a:endParaRPr>
          </a:p>
          <a:p>
            <a:endParaRPr lang="en-US" sz="1800" dirty="0" smtClean="0">
              <a:latin typeface="+mj-lt"/>
            </a:endParaRPr>
          </a:p>
          <a:p>
            <a:r>
              <a:rPr lang="el-GR" sz="2400" dirty="0" smtClean="0"/>
              <a:t>ποιές αλλαγές συμβαίνουν στα κορίτσια;</a:t>
            </a:r>
            <a:endParaRPr lang="en-US" sz="2400" dirty="0" smtClean="0"/>
          </a:p>
          <a:p>
            <a:endParaRPr lang="el-GR" sz="1800" dirty="0" smtClean="0">
              <a:latin typeface="+mj-lt"/>
            </a:endParaRPr>
          </a:p>
          <a:p>
            <a:r>
              <a:rPr lang="el-GR" sz="2400" dirty="0" smtClean="0"/>
              <a:t>τη σεξουαλικότητα</a:t>
            </a:r>
            <a:endParaRPr lang="en-US" sz="2400" dirty="0" smtClean="0"/>
          </a:p>
          <a:p>
            <a:endParaRPr lang="el-GR" sz="1800" dirty="0" smtClean="0"/>
          </a:p>
          <a:p>
            <a:r>
              <a:rPr lang="el-GR" sz="2400" dirty="0" smtClean="0"/>
              <a:t>τις σεξουαλικές σχέσεις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http://all-free-download.com/free-photos/download/group-of-teens-at-the-beach_515758.html</a:t>
            </a:r>
            <a:endParaRPr lang="el-G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Σχέσεις με γονείς και συνομηλίκους</a:t>
            </a:r>
            <a:endParaRPr lang="el-G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4038600" cy="438912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+mj-lt"/>
              </a:rPr>
              <a:t>Συγκρούσεις με γονείς</a:t>
            </a:r>
          </a:p>
          <a:p>
            <a:endParaRPr lang="el-GR" sz="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Διαφορετικές απόψεις (π.χ. ντύσιμο, μουσική, ενδιαφέροντα)</a:t>
            </a:r>
          </a:p>
          <a:p>
            <a:endParaRPr lang="el-GR" sz="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Υπευθυνότητα, ανεξαρτησία, σεβασμός</a:t>
            </a:r>
          </a:p>
          <a:p>
            <a:endParaRPr lang="el-GR" sz="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Σχέσεις με συνομηλίκους</a:t>
            </a:r>
          </a:p>
          <a:p>
            <a:endParaRPr lang="el-GR" sz="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Πρότυπα </a:t>
            </a:r>
          </a:p>
        </p:txBody>
      </p:sp>
      <p:pic>
        <p:nvPicPr>
          <p:cNvPr id="5122" name="Picture 2" descr="Βόλεϊ, Συμπαίκτες, Φίλους, Συντρόφους, Μαζί, Γυναίκ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572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883568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Σχέσεις με το άλλο φύλο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2393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>
                <a:latin typeface="+mj-lt"/>
              </a:rPr>
              <a:t>	Μπορεί να:</a:t>
            </a:r>
          </a:p>
          <a:p>
            <a:r>
              <a:rPr lang="el-GR" sz="2400" dirty="0" smtClean="0">
                <a:latin typeface="+mj-lt"/>
              </a:rPr>
              <a:t>θέλεις να αρέσεις, να τραβάς την προσοχή</a:t>
            </a:r>
          </a:p>
          <a:p>
            <a:endParaRPr lang="el-GR" sz="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νιώθεις ανασφάλεια με τα κορίτσια</a:t>
            </a:r>
          </a:p>
          <a:p>
            <a:endParaRPr lang="el-GR" sz="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έχεις ερωτικές σκέψεις και αισθήματα για τα κορίτσια</a:t>
            </a:r>
          </a:p>
          <a:p>
            <a:pPr>
              <a:buNone/>
            </a:pPr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4196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70C0"/>
                </a:solidFill>
                <a:latin typeface="+mj-lt"/>
              </a:rPr>
              <a:t>Να είσαι ειλικρινής,                να είσαι ο εαυτός σου!!!</a:t>
            </a:r>
          </a:p>
        </p:txBody>
      </p:sp>
      <p:pic>
        <p:nvPicPr>
          <p:cNvPr id="5122" name="Picture 2" descr="winter cartoon couple v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4048125" cy="310515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52400" y="6477000"/>
            <a:ext cx="44855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http://all-free-download.com/free-vector/download/winter-cartoon-couple-vector_528466.html</a:t>
            </a:r>
            <a:endParaRPr lang="el-GR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 smtClean="0"/>
              <a:t> </a:t>
            </a:r>
            <a:r>
              <a:rPr lang="el-GR" sz="4000" b="1" dirty="0">
                <a:solidFill>
                  <a:schemeClr val="accent2">
                    <a:lumMod val="75000"/>
                  </a:schemeClr>
                </a:solidFill>
              </a:rPr>
              <a:t>Ό</a:t>
            </a: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μως αναρωτιέσαι: </a:t>
            </a:r>
            <a:endParaRPr lang="el-G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39600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l-GR" sz="2200" dirty="0" smtClean="0">
                <a:latin typeface="+mj-lt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Είμαι αρκετά μεγάλος για να κάνω σχέση μ’ ένα κορίτσι;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el-GR" sz="2200" dirty="0" smtClean="0">
                <a:latin typeface="+mj-lt"/>
              </a:rPr>
              <a:t>			</a:t>
            </a:r>
            <a:r>
              <a:rPr lang="el-GR" sz="2600" dirty="0" smtClean="0">
                <a:latin typeface="+mj-lt"/>
              </a:rPr>
              <a:t>Δεν υπάρχει εύκολη απάντηση σ’ αυτό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el-GR" sz="2600" dirty="0">
                <a:latin typeface="+mj-lt"/>
              </a:rPr>
              <a:t>	</a:t>
            </a:r>
            <a:r>
              <a:rPr lang="el-GR" sz="2600" dirty="0" smtClean="0">
                <a:latin typeface="+mj-lt"/>
              </a:rPr>
              <a:t>	Ο καθένας είναι διαφορετικός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l-GR" sz="2400" dirty="0" smtClean="0">
                <a:latin typeface="+mj-lt"/>
              </a:rPr>
              <a:t>			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l-GR" sz="2600" dirty="0" smtClean="0">
                <a:latin typeface="+mj-lt"/>
              </a:rPr>
              <a:t>	Πάντως η ερωτική σχέση και η αντιμετώπιση των συναισθημάτων είναι ευκολότερη όταν είσαι μεγαλύτερος</a:t>
            </a:r>
            <a:r>
              <a:rPr lang="en-US" sz="2600" dirty="0" smtClean="0">
                <a:latin typeface="+mj-lt"/>
              </a:rPr>
              <a:t> </a:t>
            </a:r>
            <a:r>
              <a:rPr lang="el-GR" sz="2600" dirty="0" smtClean="0">
                <a:latin typeface="+mj-lt"/>
              </a:rPr>
              <a:t>και πιο ώριμος                </a:t>
            </a:r>
            <a:r>
              <a:rPr lang="el-GR" sz="1200" dirty="0" smtClean="0"/>
              <a:t>                        </a:t>
            </a:r>
            <a:r>
              <a:rPr lang="en-US" sz="1200" dirty="0" smtClean="0"/>
              <a:t>                                               </a:t>
            </a:r>
          </a:p>
          <a:p>
            <a:pPr eaLnBrk="1" hangingPunct="1">
              <a:buFont typeface="Arial" charset="0"/>
              <a:buNone/>
            </a:pPr>
            <a:endParaRPr lang="en-US" sz="1200" dirty="0" smtClean="0"/>
          </a:p>
          <a:p>
            <a:pPr eaLnBrk="1" hangingPunct="1">
              <a:buFont typeface="Arial" charset="0"/>
              <a:buNone/>
            </a:pPr>
            <a:endParaRPr lang="en-US" sz="1200" dirty="0" smtClean="0"/>
          </a:p>
          <a:p>
            <a:pPr eaLnBrk="1" hangingPunct="1">
              <a:buFont typeface="Arial" charset="0"/>
              <a:buNone/>
            </a:pPr>
            <a:endParaRPr lang="en-US" sz="1200" dirty="0" smtClean="0"/>
          </a:p>
        </p:txBody>
      </p:sp>
      <p:sp>
        <p:nvSpPr>
          <p:cNvPr id="5" name="4 - Δεξιό βέλος"/>
          <p:cNvSpPr/>
          <p:nvPr/>
        </p:nvSpPr>
        <p:spPr>
          <a:xfrm>
            <a:off x="1259632" y="2348880"/>
            <a:ext cx="950581" cy="6051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ύννεφο"/>
          <p:cNvSpPr/>
          <p:nvPr/>
        </p:nvSpPr>
        <p:spPr>
          <a:xfrm>
            <a:off x="5364088" y="4725144"/>
            <a:ext cx="3024336" cy="16344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 do or not to do?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Τι είναι η σεξουαλικότητα;</a:t>
            </a:r>
          </a:p>
        </p:txBody>
      </p:sp>
      <p:pic>
        <p:nvPicPr>
          <p:cNvPr id="23555" name="Picture 2" descr="Αποτέλεσμα εικόνας για σεβασμός στις σχέσεις εφήβ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3500438"/>
            <a:ext cx="42021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2 - Θέση περιεχομένου"/>
          <p:cNvSpPr>
            <a:spLocks noGrp="1"/>
          </p:cNvSpPr>
          <p:nvPr>
            <p:ph idx="1"/>
          </p:nvPr>
        </p:nvSpPr>
        <p:spPr>
          <a:xfrm>
            <a:off x="430213" y="1125538"/>
            <a:ext cx="8713787" cy="6019800"/>
          </a:xfrm>
        </p:spPr>
        <p:txBody>
          <a:bodyPr/>
          <a:lstStyle/>
          <a:p>
            <a:pPr eaLnBrk="1" hangingPunct="1"/>
            <a:r>
              <a:rPr lang="el-GR" sz="2200" dirty="0" smtClean="0"/>
              <a:t>Καθώς  μεγαλώνεις και σταδιακά το σώμα σου αλλάζει, αρχίζεις να νιώθεις τα πρώτα ερωτικά σκιρτήματα</a:t>
            </a:r>
            <a:endParaRPr lang="en-US" sz="2200" dirty="0" smtClean="0"/>
          </a:p>
          <a:p>
            <a:pPr eaLnBrk="1" hangingPunct="1"/>
            <a:endParaRPr lang="el-GR" sz="2200" dirty="0"/>
          </a:p>
          <a:p>
            <a:pPr eaLnBrk="1" hangingPunct="1"/>
            <a:r>
              <a:rPr lang="el-GR" sz="2200" dirty="0" smtClean="0"/>
              <a:t>Ξαφνικά αρχίζεις να νιώθεις έλξη για κάποιο άλλο άτομο και θέλεις να το αγγίξεις, να το χαϊδεύεις και να το κρατάς μ’ ένα διαφορετικό τρόπο απ’ ότι τους φίλους σου</a:t>
            </a:r>
            <a:endParaRPr lang="en-US" sz="2200" dirty="0" smtClean="0"/>
          </a:p>
          <a:p>
            <a:pPr eaLnBrk="1" hangingPunct="1"/>
            <a:endParaRPr lang="el-GR" sz="2200" dirty="0" smtClean="0"/>
          </a:p>
          <a:p>
            <a:pPr eaLnBrk="1" hangingPunct="1"/>
            <a:r>
              <a:rPr lang="el-GR" sz="2200" dirty="0" smtClean="0"/>
              <a:t>Η ερωτική επιθυμία δεν </a:t>
            </a:r>
            <a:br>
              <a:rPr lang="el-GR" sz="2200" dirty="0" smtClean="0"/>
            </a:br>
            <a:r>
              <a:rPr lang="el-GR" sz="2200" dirty="0" smtClean="0"/>
              <a:t>εμφανίζεται στην ίδια ηλικία </a:t>
            </a:r>
            <a:br>
              <a:rPr lang="el-GR" sz="2200" dirty="0" smtClean="0"/>
            </a:br>
            <a:r>
              <a:rPr lang="el-GR" sz="2200" dirty="0" smtClean="0"/>
              <a:t>στα αγόρια και στα κορίτσια. </a:t>
            </a:r>
            <a:br>
              <a:rPr lang="el-GR" sz="2200" dirty="0" smtClean="0"/>
            </a:br>
            <a:r>
              <a:rPr lang="el-GR" sz="2200" dirty="0" smtClean="0"/>
              <a:t>Συχνά κάποιος από τους δύο </a:t>
            </a:r>
            <a:br>
              <a:rPr lang="el-GR" sz="2200" dirty="0" smtClean="0"/>
            </a:br>
            <a:r>
              <a:rPr lang="el-GR" sz="2200" dirty="0" smtClean="0"/>
              <a:t>βιάζεται περισσότερο να κάνει</a:t>
            </a:r>
            <a:br>
              <a:rPr lang="el-GR" sz="2200" dirty="0" smtClean="0"/>
            </a:br>
            <a:r>
              <a:rPr lang="el-GR" sz="2200" dirty="0" smtClean="0"/>
              <a:t>σχέση</a:t>
            </a:r>
          </a:p>
          <a:p>
            <a:pPr eaLnBrk="1" hangingPunct="1">
              <a:buFont typeface="Arial" charset="0"/>
              <a:buNone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b="1" dirty="0" smtClean="0">
                <a:solidFill>
                  <a:srgbClr val="C00000"/>
                </a:solidFill>
              </a:rPr>
              <a:t>Ποια είναι η ιδανική ηλικία </a:t>
            </a:r>
            <a:br>
              <a:rPr lang="el-GR" sz="3200" b="1" dirty="0" smtClean="0">
                <a:solidFill>
                  <a:srgbClr val="C00000"/>
                </a:solidFill>
              </a:rPr>
            </a:br>
            <a:r>
              <a:rPr lang="el-GR" sz="3200" b="1" dirty="0" smtClean="0">
                <a:solidFill>
                  <a:srgbClr val="C00000"/>
                </a:solidFill>
              </a:rPr>
              <a:t>για την έναρξη σεξουαλικών επαφών; </a:t>
            </a:r>
            <a:r>
              <a:rPr lang="el-GR" sz="2800" b="1" dirty="0" smtClean="0">
                <a:solidFill>
                  <a:srgbClr val="C00000"/>
                </a:solidFill>
              </a:rPr>
              <a:t>(1)</a:t>
            </a:r>
            <a:r>
              <a:rPr lang="el-GR" sz="3200" b="1" dirty="0" smtClean="0">
                <a:solidFill>
                  <a:srgbClr val="FF0000"/>
                </a:solidFill>
              </a:rPr>
              <a:t/>
            </a:r>
            <a:br>
              <a:rPr lang="el-GR" sz="3200" b="1" dirty="0" smtClean="0">
                <a:solidFill>
                  <a:srgbClr val="FF0000"/>
                </a:solidFill>
              </a:rPr>
            </a:br>
            <a:endParaRPr lang="el-GR" sz="3200" b="1" dirty="0" smtClean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1075"/>
            <a:ext cx="8507413" cy="5616575"/>
          </a:xfrm>
        </p:spPr>
        <p:txBody>
          <a:bodyPr>
            <a:normAutofit/>
          </a:bodyPr>
          <a:lstStyle/>
          <a:p>
            <a:pPr eaLnBrk="1" hangingPunct="1"/>
            <a:endParaRPr lang="el-GR" sz="2400" dirty="0" smtClean="0"/>
          </a:p>
          <a:p>
            <a:pPr eaLnBrk="1" hangingPunct="1">
              <a:lnSpc>
                <a:spcPct val="150000"/>
              </a:lnSpc>
            </a:pPr>
            <a:r>
              <a:rPr lang="el-GR" sz="2200" dirty="0" smtClean="0"/>
              <a:t>Δεν υπάρχει ιδανική ηλικία που να αφορά όλους</a:t>
            </a:r>
            <a:endParaRPr lang="en-US" sz="2200" dirty="0" smtClean="0"/>
          </a:p>
          <a:p>
            <a:pPr eaLnBrk="1" hangingPunct="1">
              <a:lnSpc>
                <a:spcPct val="150000"/>
              </a:lnSpc>
            </a:pPr>
            <a:endParaRPr lang="el-GR" sz="1000" dirty="0" smtClean="0"/>
          </a:p>
          <a:p>
            <a:pPr eaLnBrk="1" hangingPunct="1">
              <a:lnSpc>
                <a:spcPct val="150000"/>
              </a:lnSpc>
            </a:pPr>
            <a:r>
              <a:rPr lang="el-GR" sz="2200" dirty="0" smtClean="0"/>
              <a:t>Εξαρτάται από το ίδιο το άτομο και από το περιβάλλον όπου ζει και μεγαλώνει</a:t>
            </a:r>
            <a:endParaRPr lang="en-US" sz="2200" dirty="0" smtClean="0"/>
          </a:p>
          <a:p>
            <a:pPr eaLnBrk="1" hangingPunct="1">
              <a:lnSpc>
                <a:spcPct val="150000"/>
              </a:lnSpc>
            </a:pPr>
            <a:endParaRPr lang="el-GR" sz="1000" dirty="0" smtClean="0"/>
          </a:p>
          <a:p>
            <a:pPr eaLnBrk="1" hangingPunct="1">
              <a:lnSpc>
                <a:spcPct val="150000"/>
              </a:lnSpc>
            </a:pPr>
            <a:r>
              <a:rPr lang="el-GR" sz="2200" dirty="0" smtClean="0"/>
              <a:t>Όσο μεγαλώνει κανείς, τόσο πιο πολύ αναπτύσσεται σωματικά, συναισθηματικά και ψυχικά ώστε να προετοιμαστεί καλύτερα  για την έναρξη της σεξουαλικής δραστηριότητας</a:t>
            </a:r>
            <a:endParaRPr lang="el-GR" sz="2400" dirty="0" smtClean="0"/>
          </a:p>
          <a:p>
            <a:pPr eaLnBrk="1" hangingPunct="1">
              <a:buFont typeface="Arial" charset="0"/>
              <a:buNone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Ποια είναι η ιδανική ηλικία </a:t>
            </a:r>
            <a:br>
              <a:rPr lang="el-GR" sz="3200" b="1" dirty="0" smtClean="0">
                <a:solidFill>
                  <a:srgbClr val="C00000"/>
                </a:solidFill>
              </a:rPr>
            </a:br>
            <a:r>
              <a:rPr lang="el-GR" sz="3200" b="1" dirty="0" smtClean="0">
                <a:solidFill>
                  <a:srgbClr val="C00000"/>
                </a:solidFill>
              </a:rPr>
              <a:t>για την έναρξη σεξουαλικών επαφών; </a:t>
            </a:r>
            <a:r>
              <a:rPr lang="el-GR" sz="2800" b="1" dirty="0" smtClean="0">
                <a:solidFill>
                  <a:srgbClr val="C00000"/>
                </a:solidFill>
              </a:rPr>
              <a:t>(2)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l-GR" dirty="0" smtClean="0"/>
              <a:t>	Φαίνεται ότι σημαντικό ρόλο για την  πιο ομαλή έναρξη της σεξουαλικής ζωής  παίζουν: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η μεγαλύτερη ηλικία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η ύπαρξη συναισθημάτων πέραν της ερωτικής έλξης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η ωριμότητα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η διάρκεια της σχέσης και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το ταίριασμα των χαρακτήρων 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>	Οι ηλικίες προς το τέλος της εφηβείας  (18-21 ετών) είναι για τους περισσότερους οι πιο κατάλληλες.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89640" cy="194421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Αν όμως αποφασίσεις ότι κάποια χρονική στιγμή νωρίτερα από αυτές τις ηλικίες είναι για σένα                              η κατάλληλη στιγμή, </a:t>
            </a:r>
            <a:r>
              <a:rPr lang="el-GR" altLang="el-GR" sz="2800" b="1" dirty="0" smtClean="0">
                <a:solidFill>
                  <a:srgbClr val="C00000"/>
                </a:solidFill>
              </a:rPr>
              <a:t>θυμήσου</a:t>
            </a:r>
            <a:r>
              <a:rPr lang="el-GR" altLang="el-GR" sz="2800" dirty="0" smtClean="0"/>
              <a:t> ότι, πριν ξεκινήσεις,    είναι σημαντικό να έχεις ενημερωθεί για: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3843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l-GR" altLang="el-GR" sz="2800" dirty="0" smtClean="0">
                <a:latin typeface="+mj-lt"/>
              </a:rPr>
              <a:t>την πιθανότητα μιας ανεπιθύμητης εγκυμοσύνης   της συντρόφου σου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altLang="el-GR" sz="2800" dirty="0" smtClean="0">
                <a:latin typeface="+mj-lt"/>
              </a:rPr>
              <a:t>τις σεξουαλικώς μεταδιδόμενες λοιμώξεις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altLang="el-GR" sz="2800" dirty="0" smtClean="0">
                <a:latin typeface="+mj-lt"/>
              </a:rPr>
              <a:t>την χρήση αντισυλληπτικής μεθόδου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Σεξουαλικώς μεταδιδόμενες λοιμώξεις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latin typeface="+mj-lt"/>
              </a:rPr>
              <a:t>Είναι οι λοιμώξεις που μεταδίδονται κυρίως με τη σεξουαλική επαφή </a:t>
            </a:r>
          </a:p>
          <a:p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Μπορεί να δημιουργήσουν προβλήματα στην υγεία του ατόμου και στην καλή λειτουργία του αναπαραγωγικού συστήματος του άνδρα και της γυναίκας</a:t>
            </a:r>
          </a:p>
          <a:p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Μπορεί να έχετε ακούσει για:</a:t>
            </a:r>
          </a:p>
          <a:p>
            <a:pPr>
              <a:buNone/>
            </a:pPr>
            <a:r>
              <a:rPr lang="el-GR" dirty="0" smtClean="0">
                <a:latin typeface="+mj-lt"/>
              </a:rPr>
              <a:t>	το </a:t>
            </a:r>
            <a:r>
              <a:rPr lang="en-US" dirty="0" smtClean="0">
                <a:latin typeface="+mj-lt"/>
              </a:rPr>
              <a:t>AIDS, </a:t>
            </a:r>
            <a:r>
              <a:rPr lang="el-GR" dirty="0" smtClean="0">
                <a:latin typeface="+mj-lt"/>
              </a:rPr>
              <a:t>την ηπατίτιδα, την βλεννόρροια κλπ.</a:t>
            </a:r>
          </a:p>
          <a:p>
            <a:pPr>
              <a:buNone/>
            </a:pPr>
            <a:r>
              <a:rPr lang="el-GR" dirty="0" smtClean="0">
                <a:latin typeface="+mj-lt"/>
              </a:rPr>
              <a:t>	Άλλες λοιμώξεις θεραπεύονται και για άλλες δεν υπάρχει θεραπεία </a:t>
            </a:r>
          </a:p>
          <a:p>
            <a:pPr>
              <a:buNone/>
            </a:pPr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Είναι συχνές στις νεαρές ηλικίες επειδή σε αυτές τις ηλικίες μπορεί να υπάρχουν σεξουαλικές σχέσεις  και ανεπαρκής πληροφόρηση</a:t>
            </a:r>
          </a:p>
          <a:p>
            <a:pPr>
              <a:buNone/>
            </a:pPr>
            <a:endParaRPr lang="el-G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Μέθοδοι αντισύλληψης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2800" dirty="0" smtClean="0"/>
              <a:t>	Οι πιο διαδεδομένες είναι: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rgbClr val="C00000"/>
                </a:solidFill>
              </a:rPr>
              <a:t>Χρήση αντισυλληπτικών χαπιών </a:t>
            </a:r>
            <a:r>
              <a:rPr lang="el-GR" sz="2800" dirty="0" smtClean="0"/>
              <a:t>από την κοπέλα:</a:t>
            </a:r>
          </a:p>
          <a:p>
            <a:pPr>
              <a:buNone/>
            </a:pPr>
            <a:r>
              <a:rPr lang="el-GR" sz="2800" dirty="0" smtClean="0"/>
              <a:t>	προστατεύουν από ανεπιθύμητη εγκυμοσύνη,               </a:t>
            </a:r>
            <a:r>
              <a:rPr lang="el-GR" sz="2800" b="1" dirty="0" smtClean="0"/>
              <a:t>όχι </a:t>
            </a:r>
            <a:r>
              <a:rPr lang="el-GR" sz="2800" dirty="0" smtClean="0"/>
              <a:t>από τις σεξουαλικώς μεταδιδόμενες λοιμώξεις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rgbClr val="C00000"/>
                </a:solidFill>
              </a:rPr>
              <a:t>Χρήση προφυλακτικού</a:t>
            </a:r>
          </a:p>
          <a:p>
            <a:r>
              <a:rPr lang="el-GR" altLang="el-GR" sz="2800" dirty="0" smtClean="0"/>
              <a:t>προφυλάσσει </a:t>
            </a:r>
            <a:r>
              <a:rPr lang="el-GR" altLang="el-GR" sz="2800" b="1" dirty="0" smtClean="0"/>
              <a:t>και </a:t>
            </a:r>
            <a:r>
              <a:rPr lang="el-GR" altLang="el-GR" sz="2800" dirty="0" smtClean="0"/>
              <a:t>από τις σ</a:t>
            </a:r>
            <a:r>
              <a:rPr lang="el-GR" sz="2800" dirty="0" smtClean="0"/>
              <a:t>εξουαλικώς μεταδιδόμενες λοιμώξεις </a:t>
            </a:r>
            <a:r>
              <a:rPr lang="el-GR" altLang="el-GR" sz="2800" b="1" dirty="0" smtClean="0"/>
              <a:t>και </a:t>
            </a:r>
            <a:r>
              <a:rPr lang="el-GR" altLang="el-GR" sz="2800" dirty="0" smtClean="0"/>
              <a:t>από εγκυμοσύνη</a:t>
            </a:r>
          </a:p>
          <a:p>
            <a:r>
              <a:rPr lang="el-GR" altLang="el-GR" sz="2800" dirty="0" smtClean="0"/>
              <a:t>δεν χρειάζεται ιατρική συνταγή</a:t>
            </a:r>
          </a:p>
          <a:p>
            <a:r>
              <a:rPr lang="el-GR" altLang="el-GR" sz="2800" dirty="0" smtClean="0"/>
              <a:t>έχει χαμηλό κόστος</a:t>
            </a:r>
          </a:p>
          <a:p>
            <a:r>
              <a:rPr lang="el-GR" altLang="el-GR" sz="2800" dirty="0" smtClean="0"/>
              <a:t>Είναι απλό στη χρήση του, χρειάζεται όμως εξοικείωση </a:t>
            </a:r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Σωστή χρήση του προφυλακτικού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7" descr="C:\Users\user\Downloads\1553696899_08ecd1e94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736304" cy="30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868144" y="4941168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dirty="0" smtClean="0"/>
              <a:t>Image credit: </a:t>
            </a:r>
            <a:r>
              <a:rPr lang="en-GB" sz="1000" dirty="0" smtClean="0"/>
              <a:t>condom mania</a:t>
            </a:r>
            <a:r>
              <a:rPr lang="en-US" sz="1000" dirty="0" smtClean="0"/>
              <a:t>, via Flicker Creative Commons, 200</a:t>
            </a:r>
            <a:r>
              <a:rPr lang="el-GR" sz="1000" dirty="0" smtClean="0"/>
              <a:t>7</a:t>
            </a:r>
            <a:endParaRPr lang="el-GR" sz="1000" dirty="0"/>
          </a:p>
        </p:txBody>
      </p:sp>
      <p:sp>
        <p:nvSpPr>
          <p:cNvPr id="7" name="6 - Ορθογώνιο"/>
          <p:cNvSpPr/>
          <p:nvPr/>
        </p:nvSpPr>
        <p:spPr>
          <a:xfrm>
            <a:off x="395536" y="1196752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Όταν αγοράζεις προφυλακτικό θα πρέπει να προσέχεις:</a:t>
            </a:r>
          </a:p>
          <a:p>
            <a:pPr>
              <a:lnSpc>
                <a:spcPct val="90000"/>
              </a:lnSpc>
            </a:pPr>
            <a:endParaRPr lang="el-GR" sz="2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Να διαθέτει σήμανση </a:t>
            </a:r>
            <a:r>
              <a:rPr lang="en-US" sz="2000" b="1" dirty="0" smtClean="0">
                <a:solidFill>
                  <a:srgbClr val="002060"/>
                </a:solidFill>
              </a:rPr>
              <a:t>CE</a:t>
            </a:r>
            <a:endParaRPr lang="el-GR" sz="2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l-GR" sz="2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Να μην έχει περάσει η ημερομηνία λήξης του</a:t>
            </a:r>
            <a:r>
              <a:rPr lang="en-US" sz="2000" dirty="0" smtClean="0">
                <a:solidFill>
                  <a:srgbClr val="002060"/>
                </a:solidFill>
              </a:rPr>
              <a:t>!!</a:t>
            </a:r>
            <a:endParaRPr lang="el-GR" sz="2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Να βρίσκεται μέσα σε συσκευασία αδιαφανή και κλειστή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Να φυλάσσεται σωστά στο σημείο πώλησης,                     από όπου το προμηθεύτηκες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Να το αποθηκεύεις, μέχρι να το χρησιμοποιήσεις, σε μέρος που δεν έχει υψηλή θερμοκρασία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Τι ονομάζουμε ήβη;</a:t>
            </a:r>
            <a:endParaRPr lang="el-G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572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+mj-lt"/>
              </a:rPr>
              <a:t>Ήβη ονομάζουμε την χρονική περίοδο που το σώμα ενός παιδιού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αλλάζει και αποκτά σταδιακά τα χαρακτηριστικά του σώματος του ενήλικα.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l-GR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Οι αλλαγές συμβαίνουν μεταξύ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9</a:t>
            </a:r>
            <a:r>
              <a:rPr lang="el-GR" sz="2400" dirty="0" smtClean="0">
                <a:solidFill>
                  <a:srgbClr val="FF0000"/>
                </a:solidFill>
                <a:latin typeface="+mj-lt"/>
              </a:rPr>
              <a:t> και 1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8</a:t>
            </a:r>
            <a:r>
              <a:rPr lang="el-GR" sz="2400" dirty="0" smtClean="0">
                <a:latin typeface="+mj-lt"/>
              </a:rPr>
              <a:t> ετών.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l-GR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Συνήθως στα αγόρια ξεκινούν στην ηλικία </a:t>
            </a:r>
            <a:r>
              <a:rPr lang="el-GR" sz="2400" dirty="0" smtClean="0">
                <a:solidFill>
                  <a:srgbClr val="FF0000"/>
                </a:solidFill>
                <a:latin typeface="+mj-lt"/>
              </a:rPr>
              <a:t>10-14</a:t>
            </a:r>
            <a:r>
              <a:rPr lang="el-GR" sz="2400" dirty="0" smtClean="0">
                <a:latin typeface="+mj-lt"/>
              </a:rPr>
              <a:t> ετών, λίγο αργότερα από τα κορίτσια.</a:t>
            </a:r>
          </a:p>
          <a:p>
            <a:pPr>
              <a:buNone/>
            </a:pPr>
            <a:endParaRPr lang="el-GR" sz="2400" dirty="0" smtClean="0">
              <a:latin typeface="+mj-lt"/>
            </a:endParaRPr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3 - TextBox"/>
          <p:cNvSpPr txBox="1">
            <a:spLocks noChangeArrowheads="1"/>
          </p:cNvSpPr>
          <p:nvPr/>
        </p:nvSpPr>
        <p:spPr bwMode="auto">
          <a:xfrm>
            <a:off x="466846" y="214314"/>
            <a:ext cx="5016219" cy="830997"/>
          </a:xfrm>
          <a:prstGeom prst="rect">
            <a:avLst/>
          </a:prstGeom>
          <a:solidFill>
            <a:srgbClr val="DBDDCD"/>
          </a:solidFill>
          <a:ln w="9525" algn="ctr">
            <a:solidFill>
              <a:srgbClr val="DC7C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Πώς τοποθετείται σωστά το προφυλακτικό </a:t>
            </a: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3768119" y="1785939"/>
            <a:ext cx="363236" cy="6429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30723" name="6 - TextBox"/>
          <p:cNvSpPr txBox="1">
            <a:spLocks noChangeArrowheads="1"/>
          </p:cNvSpPr>
          <p:nvPr/>
        </p:nvSpPr>
        <p:spPr bwMode="auto">
          <a:xfrm>
            <a:off x="574031" y="1214438"/>
            <a:ext cx="487449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  <a:latin typeface="Arial" charset="0"/>
              </a:rPr>
              <a:t>1. Το ανοίγεις με το χέρι, από την εγκοπή</a:t>
            </a:r>
          </a:p>
        </p:txBody>
      </p:sp>
      <p:sp>
        <p:nvSpPr>
          <p:cNvPr id="27652" name="7 - TextBox"/>
          <p:cNvSpPr txBox="1">
            <a:spLocks noChangeArrowheads="1"/>
          </p:cNvSpPr>
          <p:nvPr/>
        </p:nvSpPr>
        <p:spPr bwMode="auto">
          <a:xfrm>
            <a:off x="251520" y="2564904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dirty="0">
                <a:solidFill>
                  <a:srgbClr val="002060"/>
                </a:solidFill>
                <a:latin typeface="+mn-lt"/>
              </a:rPr>
              <a:t>2. Πιέζεις με τον δείκτη – αντίχειρα την κορυφή του προφυλακτικού για να μην μπει αέρας </a:t>
            </a: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3779912" y="2924944"/>
            <a:ext cx="363236" cy="6429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30726" name="9 - TextBox"/>
          <p:cNvSpPr txBox="1">
            <a:spLocks noChangeArrowheads="1"/>
          </p:cNvSpPr>
          <p:nvPr/>
        </p:nvSpPr>
        <p:spPr bwMode="auto">
          <a:xfrm>
            <a:off x="467544" y="3645024"/>
            <a:ext cx="85330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3. Το τοποθετείς στο πέος που βρίσκεται σε στύση, </a:t>
            </a:r>
            <a:r>
              <a:rPr lang="el-GR" b="1" u="sng" dirty="0" smtClean="0">
                <a:solidFill>
                  <a:srgbClr val="002060"/>
                </a:solidFill>
                <a:latin typeface="Calibri" pitchFamily="34" charset="0"/>
              </a:rPr>
              <a:t>από την αρχή κάθε επαφής με τα γεννητικά όργανα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και το ξετυλίγεις μέχρι τη βάση του </a:t>
            </a:r>
          </a:p>
          <a:p>
            <a:pPr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27" name="9 - Ορθογώνιο"/>
          <p:cNvSpPr>
            <a:spLocks noChangeArrowheads="1"/>
          </p:cNvSpPr>
          <p:nvPr/>
        </p:nvSpPr>
        <p:spPr bwMode="auto">
          <a:xfrm>
            <a:off x="1088515" y="4929188"/>
            <a:ext cx="718133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4. Αν και είναι πολύ ανθεκτικό θα πρέπει να προσέχεις να μην σχιστεί κατά την τοποθέτηση, από αιχμηρά αντικείμενα (νύχια, κοσμήματα κλπ)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713371" y="6143625"/>
            <a:ext cx="7288523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5. 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Σε περίπτωση που βγει κατά τη διάρκεια της συνουσίας, </a:t>
            </a:r>
          </a:p>
          <a:p>
            <a:pPr algn="ctr"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χρησιμοποίησε καινούργιο προφυλακτικό</a:t>
            </a: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3779912" y="4293096"/>
            <a:ext cx="363235" cy="6429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3821712" y="5643563"/>
            <a:ext cx="363235" cy="5715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pic>
        <p:nvPicPr>
          <p:cNvPr id="30731" name="Picture 2" descr="Πώς να βάλετε σωστά το προφυλακτικ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250" y="142876"/>
            <a:ext cx="3385829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14 - Ορθογώνιο"/>
          <p:cNvSpPr>
            <a:spLocks noChangeArrowheads="1"/>
          </p:cNvSpPr>
          <p:nvPr/>
        </p:nvSpPr>
        <p:spPr bwMode="auto">
          <a:xfrm>
            <a:off x="5697434" y="2214563"/>
            <a:ext cx="17123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http://uomo.fidelityhouse.eu</a:t>
            </a:r>
            <a:endParaRPr lang="el-G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867400"/>
            <a:ext cx="6696744" cy="457200"/>
          </a:xfrm>
        </p:spPr>
        <p:txBody>
          <a:bodyPr>
            <a:noAutofit/>
          </a:bodyPr>
          <a:lstStyle/>
          <a:p>
            <a:pPr algn="ctr"/>
            <a:r>
              <a:rPr lang="el-GR" sz="4000" dirty="0" smtClean="0"/>
              <a:t>Απόλαυσε την εφηβεία!</a:t>
            </a:r>
            <a:endParaRPr lang="el-GR" sz="4000" dirty="0"/>
          </a:p>
        </p:txBody>
      </p:sp>
      <p:pic>
        <p:nvPicPr>
          <p:cNvPr id="3074" name="Picture 2" descr="Skateboarder, Skateboard, Ράμπα, Υπαίθρια, Διασκέδα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629400" cy="4754563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228600" y="6627168"/>
            <a:ext cx="5376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https://pixabay.com/el/skateboarder-skateboard-%CF%81%CE%AC%CE%BC%CF%80%CE%B1-378926/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Έναρξη και διάρκεια αλλαγών</a:t>
            </a:r>
            <a:endParaRPr lang="el-G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9415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>
                <a:latin typeface="+mj-lt"/>
              </a:rPr>
              <a:t>Σε κάποια αγόρια οι αλλαγές στο σώμα </a:t>
            </a:r>
            <a:endParaRPr lang="en-US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ξεκινούν νωρίτερα </a:t>
            </a:r>
            <a:endParaRPr lang="en-US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σε άλλα αργότερα </a:t>
            </a:r>
            <a:endParaRPr lang="en-US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σε άλλα γίνονται ταχύτερα </a:t>
            </a:r>
            <a:endParaRPr lang="en-US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σε άλλα πιο σταδιακά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                     </a:t>
            </a:r>
          </a:p>
          <a:p>
            <a:pPr>
              <a:buNone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 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Όλα είναι  φυσιολογικά! 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73216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70C0"/>
                </a:solidFill>
                <a:latin typeface="+mj-lt"/>
              </a:rPr>
              <a:t>Όλοι είμαστε διαφορετικοί!!!  </a:t>
            </a:r>
            <a:endParaRPr lang="en-US" sz="28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l-GR" sz="2800" b="1" dirty="0" smtClean="0">
                <a:solidFill>
                  <a:srgbClr val="0070C0"/>
                </a:solidFill>
                <a:latin typeface="+mj-lt"/>
              </a:rPr>
              <a:t>Είσαι μοναδικός!!!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Εφηβεία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Content Placeholder 3"/>
          <p:cNvGrpSpPr>
            <a:grpSpLocks noGrp="1"/>
          </p:cNvGrpSpPr>
          <p:nvPr/>
        </p:nvGrpSpPr>
        <p:grpSpPr>
          <a:xfrm>
            <a:off x="838201" y="1935163"/>
            <a:ext cx="7391398" cy="4389437"/>
            <a:chOff x="1605004" y="1412776"/>
            <a:chExt cx="5303254" cy="4608512"/>
          </a:xfrm>
        </p:grpSpPr>
        <p:sp>
          <p:nvSpPr>
            <p:cNvPr id="5" name="4 - Έλλειψη"/>
            <p:cNvSpPr/>
            <p:nvPr/>
          </p:nvSpPr>
          <p:spPr>
            <a:xfrm>
              <a:off x="1605004" y="2204863"/>
              <a:ext cx="2102900" cy="237626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latin typeface="+mj-lt"/>
                </a:rPr>
                <a:t>Αλλαγές στις</a:t>
              </a:r>
            </a:p>
            <a:p>
              <a:pPr algn="ctr"/>
              <a:r>
                <a:rPr lang="el-GR" dirty="0" smtClean="0">
                  <a:latin typeface="+mj-lt"/>
                </a:rPr>
                <a:t>σχέσεις με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l-GR" dirty="0" smtClean="0">
                  <a:latin typeface="+mj-lt"/>
                </a:rPr>
                <a:t>γονείς και συνομήλικους</a:t>
              </a:r>
              <a:endParaRPr lang="el-GR" dirty="0">
                <a:latin typeface="+mj-lt"/>
              </a:endParaRPr>
            </a:p>
          </p:txBody>
        </p:sp>
        <p:sp>
          <p:nvSpPr>
            <p:cNvPr id="6" name="5 - Έλλειψη"/>
            <p:cNvSpPr/>
            <p:nvPr/>
          </p:nvSpPr>
          <p:spPr>
            <a:xfrm>
              <a:off x="4571999" y="2204863"/>
              <a:ext cx="2336259" cy="2426568"/>
            </a:xfrm>
            <a:prstGeom prst="ellipse">
              <a:avLst/>
            </a:prstGeom>
            <a:solidFill>
              <a:srgbClr val="E692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 smtClean="0">
                  <a:latin typeface="+mj-lt"/>
                </a:rPr>
                <a:t>         </a:t>
              </a:r>
              <a:r>
                <a:rPr lang="el-GR" dirty="0" smtClean="0">
                  <a:latin typeface="+mj-lt"/>
                </a:rPr>
                <a:t>Συναισθηματικές αλλαγές</a:t>
              </a:r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3299859" y="3356992"/>
              <a:ext cx="1968219" cy="26642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latin typeface="+mj-lt"/>
                </a:rPr>
                <a:t>Σεξουαλικότητα</a:t>
              </a:r>
              <a:endParaRPr lang="el-GR" dirty="0">
                <a:latin typeface="+mj-lt"/>
              </a:endParaRPr>
            </a:p>
          </p:txBody>
        </p:sp>
        <p:sp>
          <p:nvSpPr>
            <p:cNvPr id="8" name="3 - Έλλειψη"/>
            <p:cNvSpPr/>
            <p:nvPr/>
          </p:nvSpPr>
          <p:spPr>
            <a:xfrm>
              <a:off x="3026494" y="1412776"/>
              <a:ext cx="2460273" cy="230425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latin typeface="+mj-lt"/>
                </a:rPr>
                <a:t>Αλλαγές στο σώμα</a:t>
              </a:r>
              <a:endParaRPr lang="el-GR" sz="24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200400" cy="114300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Ορμόνες!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86800" cy="3779520"/>
          </a:xfrm>
        </p:spPr>
        <p:txBody>
          <a:bodyPr/>
          <a:lstStyle/>
          <a:p>
            <a:r>
              <a:rPr lang="el-GR" sz="2400" dirty="0" smtClean="0">
                <a:latin typeface="+mj-lt"/>
              </a:rPr>
              <a:t>Όλα ξεκινούν από τον εγκέφαλο.</a:t>
            </a:r>
          </a:p>
          <a:p>
            <a:r>
              <a:rPr lang="el-GR" sz="2400" dirty="0" smtClean="0">
                <a:latin typeface="+mj-lt"/>
              </a:rPr>
              <a:t>Εκεί βρίσκεται ένας αδένας, η υπόφυση.</a:t>
            </a:r>
          </a:p>
          <a:p>
            <a:r>
              <a:rPr lang="el-GR" sz="2400" dirty="0" smtClean="0">
                <a:latin typeface="+mj-lt"/>
              </a:rPr>
              <a:t>Ξυπνάει στην εφηβεία και παράγει ορμόνες!</a:t>
            </a:r>
            <a:endParaRPr lang="el-GR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Διεγείρουν τους </a:t>
            </a:r>
            <a:r>
              <a:rPr lang="el-GR" sz="2400" dirty="0" smtClean="0">
                <a:solidFill>
                  <a:srgbClr val="002060"/>
                </a:solidFill>
                <a:latin typeface="+mj-lt"/>
              </a:rPr>
              <a:t>όρχεις </a:t>
            </a:r>
            <a:r>
              <a:rPr lang="el-GR" sz="2400" dirty="0" smtClean="0">
                <a:latin typeface="+mj-lt"/>
              </a:rPr>
              <a:t>(αγόρια) και τις </a:t>
            </a:r>
            <a:r>
              <a:rPr lang="el-GR" sz="2400" dirty="0" smtClean="0">
                <a:solidFill>
                  <a:srgbClr val="FF33CC"/>
                </a:solidFill>
                <a:latin typeface="+mj-lt"/>
              </a:rPr>
              <a:t>ωοθήκες</a:t>
            </a:r>
            <a:r>
              <a:rPr lang="el-GR" sz="2400" dirty="0" smtClean="0">
                <a:latin typeface="+mj-lt"/>
              </a:rPr>
              <a:t>(κορίτσια) να παράγουν </a:t>
            </a:r>
            <a:r>
              <a:rPr lang="el-GR" sz="2400" dirty="0" smtClean="0">
                <a:solidFill>
                  <a:srgbClr val="002060"/>
                </a:solidFill>
                <a:latin typeface="+mj-lt"/>
              </a:rPr>
              <a:t>τεστοστερόνη</a:t>
            </a:r>
            <a:r>
              <a:rPr lang="el-GR" sz="2400" dirty="0" smtClean="0">
                <a:latin typeface="+mj-lt"/>
              </a:rPr>
              <a:t> (αγόρια) και </a:t>
            </a:r>
            <a:r>
              <a:rPr lang="el-GR" sz="2400" dirty="0" smtClean="0">
                <a:solidFill>
                  <a:srgbClr val="FF33CC"/>
                </a:solidFill>
                <a:latin typeface="+mj-lt"/>
              </a:rPr>
              <a:t>οιστρογόνα </a:t>
            </a:r>
            <a:r>
              <a:rPr lang="el-GR" sz="2400" dirty="0" smtClean="0">
                <a:latin typeface="+mj-lt"/>
              </a:rPr>
              <a:t>(κορίτσια).</a:t>
            </a:r>
          </a:p>
          <a:p>
            <a:r>
              <a:rPr lang="el-GR" sz="2400" dirty="0" smtClean="0">
                <a:latin typeface="+mj-lt"/>
              </a:rPr>
              <a:t>Οι ορμόνες κυκλοφορούν σε όλο το σώμα και δρουν σε συγκεκριμένους στόχους.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33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  <a:latin typeface="+mj-lt"/>
              </a:rPr>
              <a:t>Έτσι ξεκινούν οι αλλαγές στο σώμα μας!!!</a:t>
            </a:r>
          </a:p>
        </p:txBody>
      </p:sp>
      <p:pic>
        <p:nvPicPr>
          <p:cNvPr id="20482" name="Picture 2" descr="Εγκέφαλο, Στέλεχος, Εγκεφάλου, Νωτιαίου Μυελ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85800"/>
            <a:ext cx="3552825" cy="25146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81000" y="6553200"/>
            <a:ext cx="7135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3"/>
              </a:rPr>
              <a:t>https://pixabay.com/el/%CE%B5%CE%B3%CE%BA%CE%AD%CF%86%CE%B1%CE%BB%CE%BF-%CF%83%CF%84%CE%AD%CE%BB%CE%B5%CF%87%</a:t>
            </a:r>
            <a:endParaRPr lang="en-US" sz="800" dirty="0" smtClean="0"/>
          </a:p>
          <a:p>
            <a:r>
              <a:rPr lang="en-US" sz="800" dirty="0" smtClean="0"/>
              <a:t>CE%BF%CF%82-%CE%B5%CE%B3%CE%BA%CE%B5%CF%86%CE%AC%CE%BB%CE%BF%CF%85-305774/</a:t>
            </a:r>
            <a:endParaRPr lang="el-GR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Ποιες αλλαγές συμβαίνουν στα αγόρια;</a:t>
            </a:r>
            <a:r>
              <a:rPr lang="el-GR" sz="3100" b="1" dirty="0" smtClean="0">
                <a:solidFill>
                  <a:schemeClr val="accent2">
                    <a:lumMod val="75000"/>
                  </a:schemeClr>
                </a:solidFill>
              </a:rPr>
              <a:t>(1)</a:t>
            </a:r>
            <a:endParaRPr lang="el-GR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943600" cy="35814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+mj-lt"/>
              </a:rPr>
              <a:t>Αύξηση του βάρους και του μεγέθους των οστών 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→ αύξηση βάρους και ύψους του σώματος</a:t>
            </a:r>
          </a:p>
          <a:p>
            <a:r>
              <a:rPr lang="el-GR" sz="2400" dirty="0" smtClean="0">
                <a:latin typeface="+mj-lt"/>
              </a:rPr>
              <a:t>Μεγαλώνει το κεφάλι, η μύτη, τα αυτιά, το σαγόνι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 → το πρόσωπο γίνεται μακρόστενο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(οβάλ)</a:t>
            </a:r>
          </a:p>
          <a:p>
            <a:r>
              <a:rPr lang="el-GR" sz="2400" dirty="0" smtClean="0">
                <a:latin typeface="+mj-lt"/>
              </a:rPr>
              <a:t>Αυξάνονται και δυναμώνουν σταδιακά οι μύες</a:t>
            </a:r>
            <a:endParaRPr lang="en-US" sz="2400" dirty="0" smtClean="0">
              <a:latin typeface="+mj-lt"/>
            </a:endParaRPr>
          </a:p>
        </p:txBody>
      </p:sp>
      <p:pic>
        <p:nvPicPr>
          <p:cNvPr id="16386" name="Picture 2" descr="Μυών, Βραχίονας, Εικονίδι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438400" cy="3048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419600" y="6248400"/>
            <a:ext cx="4724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https://pixabay.com/el/%CE%BC%CF%85%CF%8E%CE%BD-%CE%B2%CF%81%CE%B1%CF%87%CE%AF%CE%BF%CE%BD%CE%B1%CF%82-%CE%B5%CE%B9%CE%BA%CE%BF%CE%BD%CE%AF%CE%B4%CE%B9%CE%BF-1085672/</a:t>
            </a:r>
            <a:endParaRPr lang="el-GR" sz="700" dirty="0"/>
          </a:p>
        </p:txBody>
      </p:sp>
      <p:pic>
        <p:nvPicPr>
          <p:cNvPr id="16388" name="Picture 4" descr="Άσκηση, Αλτήρες, Fitness, Προπόνηση, Γυμναστήρι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14800"/>
            <a:ext cx="2533650" cy="24384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419600" y="571500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/>
              <a:t>https://pixabay.com/el/%CE%AC%CF%83%CE%BA%CE%B7%CF%83%CE%B7-%CE%B1%CE%BB%CF%84%CE%AE%CF%81%CE%B5%CF%82-fitness-%CF%80%CF%81%CE%BF%CF%80%CF%8C%CE%BD%CE%B7%CF%83%CE%B7-29285/</a:t>
            </a:r>
            <a:endParaRPr lang="el-G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Ποιες αλλαγές συμβαίνουν στα αγόρια;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(2)</a:t>
            </a:r>
            <a:endParaRPr lang="el-G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4191000"/>
          </a:xfrm>
        </p:spPr>
        <p:txBody>
          <a:bodyPr>
            <a:normAutofit fontScale="92500"/>
          </a:bodyPr>
          <a:lstStyle/>
          <a:p>
            <a:r>
              <a:rPr lang="el-GR" sz="2400" b="1" dirty="0" smtClean="0">
                <a:latin typeface="+mj-lt"/>
              </a:rPr>
              <a:t>Τρίχες</a:t>
            </a:r>
            <a:r>
              <a:rPr lang="el-GR" sz="2400" dirty="0" smtClean="0">
                <a:latin typeface="+mj-lt"/>
              </a:rPr>
              <a:t> εμφανίζονται και μεγαλώνουν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→ πρόσωπο (γένια), μασχάλες, θώρακα, χέρια, πόδια</a:t>
            </a:r>
          </a:p>
          <a:p>
            <a:pPr>
              <a:buNone/>
            </a:pPr>
            <a:r>
              <a:rPr lang="el-GR" sz="2400" dirty="0" smtClean="0">
                <a:latin typeface="+mj-lt"/>
              </a:rPr>
              <a:t>	→ γεννητική περιοχή (εφήβαιο)</a:t>
            </a:r>
          </a:p>
          <a:p>
            <a:pPr>
              <a:buNone/>
            </a:pPr>
            <a:endParaRPr lang="el-GR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Αλλαγή στο </a:t>
            </a:r>
            <a:r>
              <a:rPr lang="el-GR" sz="2400" b="1" dirty="0" smtClean="0">
                <a:latin typeface="+mj-lt"/>
              </a:rPr>
              <a:t>σχήμα</a:t>
            </a:r>
            <a:r>
              <a:rPr lang="el-GR" sz="2400" dirty="0" smtClean="0">
                <a:latin typeface="+mj-lt"/>
              </a:rPr>
              <a:t> του προσώπου από στρογγυλό σε οβάλ</a:t>
            </a:r>
          </a:p>
          <a:p>
            <a:pPr>
              <a:buNone/>
            </a:pPr>
            <a:endParaRPr lang="el-GR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Οι τρίχες και το δέρμα γίνονται πιο </a:t>
            </a:r>
            <a:r>
              <a:rPr lang="el-GR" sz="2400" b="1" dirty="0" smtClean="0">
                <a:latin typeface="+mj-lt"/>
              </a:rPr>
              <a:t>λιπαρά </a:t>
            </a:r>
            <a:r>
              <a:rPr lang="el-GR" sz="2400" dirty="0" smtClean="0">
                <a:latin typeface="+mj-lt"/>
              </a:rPr>
              <a:t/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→ σπυράκια, ακμή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→ ιδρώνεις περισσότερο (δυσάρεστη οσμή)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5486400" y="5867400"/>
            <a:ext cx="2590800" cy="6553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Ξύρισμα</a:t>
            </a:r>
            <a:endParaRPr lang="el-GR" sz="28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1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638800" y="4572000"/>
            <a:ext cx="335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4"/>
              </a:rPr>
              <a:t>https://www.dreamstime.com/royalty-free-stock-photos-</a:t>
            </a:r>
            <a:endParaRPr lang="en-US" sz="1000" dirty="0" smtClean="0"/>
          </a:p>
          <a:p>
            <a:r>
              <a:rPr lang="en-US" sz="1000" dirty="0" smtClean="0"/>
              <a:t>boy-puberty-acne-illustration-image30015768</a:t>
            </a:r>
            <a:endParaRPr lang="el-G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Ποιες αλλαγές συμβαίνουν στα αγόρια; </a:t>
            </a:r>
            <a:r>
              <a:rPr lang="el-GR" sz="3100" b="1" dirty="0" smtClean="0">
                <a:solidFill>
                  <a:schemeClr val="accent2">
                    <a:lumMod val="75000"/>
                  </a:schemeClr>
                </a:solidFill>
              </a:rPr>
              <a:t>(3)</a:t>
            </a:r>
            <a:endParaRPr lang="el-GR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4114800" cy="438912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+mj-lt"/>
              </a:rPr>
              <a:t>Μεταβάλλεται η χροιά της φωνής: η φωνή γίνεται πιο βαθιά  </a:t>
            </a:r>
            <a:endParaRPr lang="en-US" sz="2400" dirty="0" smtClean="0">
              <a:latin typeface="+mj-lt"/>
            </a:endParaRPr>
          </a:p>
          <a:p>
            <a:endParaRPr lang="en-US" sz="1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Πρήξιμο ή πόνος στο στήθος, γύρω από τις θηλές</a:t>
            </a:r>
            <a:endParaRPr lang="en-US" sz="2400" dirty="0" smtClean="0">
              <a:latin typeface="+mj-lt"/>
            </a:endParaRPr>
          </a:p>
          <a:p>
            <a:endParaRPr lang="el-GR" sz="18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Μεγαλώνουν οι όρχεις, το όσχεο και το πέος</a:t>
            </a:r>
          </a:p>
          <a:p>
            <a:endParaRPr lang="el-GR" sz="2400" dirty="0"/>
          </a:p>
        </p:txBody>
      </p:sp>
      <p:pic>
        <p:nvPicPr>
          <p:cNvPr id="12294" name="Picture 6" descr="Άνθρωπος, Πρόσωπο, Avatar, Κεφάλι, Πορτραίτο, Γυαλ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962400" cy="358140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457200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https://pixabay.com/el/%CE%AC%CE%BD%CE%B8%CF%81%CF%89%CF%80%CE%BF%CF%82-%CF%80%CF%81%CF%8C%CF%83%CF%89%CF%80%CE%BF-avatar-%CE%BA%CE%B5%CF%86%CE%AC%CE%BB%CE%B9-156584/</a:t>
            </a:r>
            <a:endParaRPr lang="el-G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1416</Words>
  <Application>Microsoft Office PowerPoint</Application>
  <PresentationFormat>Προβολή στην οθόνη (4:3)</PresentationFormat>
  <Paragraphs>298</Paragraphs>
  <Slides>31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Σεξουαλική αγωγή για αγόρια</vt:lpstr>
      <vt:lpstr>Θα μιλήσουμε για:</vt:lpstr>
      <vt:lpstr>Τι ονομάζουμε ήβη;</vt:lpstr>
      <vt:lpstr>Έναρξη και διάρκεια αλλαγών</vt:lpstr>
      <vt:lpstr>Εφηβεία</vt:lpstr>
      <vt:lpstr>Ορμόνες!</vt:lpstr>
      <vt:lpstr>Ποιες αλλαγές συμβαίνουν στα αγόρια;(1)</vt:lpstr>
      <vt:lpstr>Ποιες αλλαγές συμβαίνουν στα αγόρια; (2)</vt:lpstr>
      <vt:lpstr>Ποιες αλλαγές συμβαίνουν στα αγόρια; (3)</vt:lpstr>
      <vt:lpstr>Εξωτερικά και εσωτερικά γεννητικά όργανα</vt:lpstr>
      <vt:lpstr>Ειδικότερα θέματα:</vt:lpstr>
      <vt:lpstr>Μηχανισμός της στύσης (1)</vt:lpstr>
      <vt:lpstr>Μηχανισμός της στύσης (2)</vt:lpstr>
      <vt:lpstr> Αλλαγές στο σώμα συμβαίνουν φυσικά και στα κορίτσια…. </vt:lpstr>
      <vt:lpstr> Ποιές αλλαγές συμβαίνουν στα κορίτσια;(1) </vt:lpstr>
      <vt:lpstr> Ποιές αλλαγές συμβαίνουν στα κορίτσια; (2) </vt:lpstr>
      <vt:lpstr>Γυναικεία γεννητικά όργανα</vt:lpstr>
      <vt:lpstr>Κάθε πότε έρχεται η περίοδος;</vt:lpstr>
      <vt:lpstr>Συναισθηματικές αλλαγές για κορίτσια και αγόρια</vt:lpstr>
      <vt:lpstr>Σχέσεις με γονείς και συνομηλίκους</vt:lpstr>
      <vt:lpstr>Σχέσεις με το άλλο φύλο</vt:lpstr>
      <vt:lpstr> Όμως αναρωτιέσαι: </vt:lpstr>
      <vt:lpstr>Τι είναι η σεξουαλικότητα;</vt:lpstr>
      <vt:lpstr>Ποια είναι η ιδανική ηλικία  για την έναρξη σεξουαλικών επαφών; (1) </vt:lpstr>
      <vt:lpstr>Ποια είναι η ιδανική ηλικία  για την έναρξη σεξουαλικών επαφών; (2)</vt:lpstr>
      <vt:lpstr>Αν όμως αποφασίσεις ότι κάποια χρονική στιγμή νωρίτερα από αυτές τις ηλικίες είναι για σένα                              η κατάλληλη στιγμή, θυμήσου ότι, πριν ξεκινήσεις,    είναι σημαντικό να έχεις ενημερωθεί για:</vt:lpstr>
      <vt:lpstr>Σεξουαλικώς μεταδιδόμενες λοιμώξεις </vt:lpstr>
      <vt:lpstr>Μέθοδοι αντισύλληψης</vt:lpstr>
      <vt:lpstr>Σωστή χρήση του προφυλακτικού</vt:lpstr>
      <vt:lpstr>Διαφάνεια 30</vt:lpstr>
      <vt:lpstr>Απόλαυσε την εφηβεία!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Σεξουαλική αγωγή για αγόρια</dc:title>
  <dc:creator>Dell</dc:creator>
  <cp:lastModifiedBy>user1</cp:lastModifiedBy>
  <cp:revision>72</cp:revision>
  <dcterms:created xsi:type="dcterms:W3CDTF">2017-05-08T08:11:09Z</dcterms:created>
  <dcterms:modified xsi:type="dcterms:W3CDTF">2017-06-16T10:32:38Z</dcterms:modified>
</cp:coreProperties>
</file>