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56" r:id="rId3"/>
    <p:sldId id="257" r:id="rId4"/>
    <p:sldId id="258" r:id="rId5"/>
    <p:sldId id="259" r:id="rId6"/>
    <p:sldId id="268" r:id="rId7"/>
    <p:sldId id="260" r:id="rId8"/>
    <p:sldId id="271" r:id="rId9"/>
    <p:sldId id="262" r:id="rId10"/>
    <p:sldId id="263" r:id="rId11"/>
    <p:sldId id="275" r:id="rId12"/>
    <p:sldId id="274" r:id="rId13"/>
    <p:sldId id="272" r:id="rId14"/>
    <p:sldId id="27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AA429-B732-4F10-92CC-96CF25D4ECB7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20F273-B6AB-4503-A228-02BDD725FB92}">
      <dgm:prSet/>
      <dgm:spPr>
        <a:solidFill>
          <a:srgbClr val="F87508"/>
        </a:solidFill>
      </dgm:spPr>
      <dgm:t>
        <a:bodyPr/>
        <a:lstStyle/>
        <a:p>
          <a:r>
            <a:rPr lang="el-GR" dirty="0"/>
            <a:t>Τερηδόνα</a:t>
          </a:r>
          <a:endParaRPr lang="en-US" dirty="0"/>
        </a:p>
      </dgm:t>
    </dgm:pt>
    <dgm:pt modelId="{0A60024E-AD7F-4A0A-9D7D-CC33DCF6AFF9}" type="parTrans" cxnId="{81F74D42-94FD-47BE-BB61-E4C56BA7DB41}">
      <dgm:prSet/>
      <dgm:spPr/>
      <dgm:t>
        <a:bodyPr/>
        <a:lstStyle/>
        <a:p>
          <a:endParaRPr lang="en-US"/>
        </a:p>
      </dgm:t>
    </dgm:pt>
    <dgm:pt modelId="{230786C9-B185-4E3E-AD27-3EF53E457474}" type="sibTrans" cxnId="{81F74D42-94FD-47BE-BB61-E4C56BA7DB41}">
      <dgm:prSet/>
      <dgm:spPr/>
      <dgm:t>
        <a:bodyPr/>
        <a:lstStyle/>
        <a:p>
          <a:endParaRPr lang="en-US"/>
        </a:p>
      </dgm:t>
    </dgm:pt>
    <dgm:pt modelId="{755E5D73-6CC9-4282-AE5F-59F96392FD8F}">
      <dgm:prSet/>
      <dgm:spPr/>
      <dgm:t>
        <a:bodyPr/>
        <a:lstStyle/>
        <a:p>
          <a:r>
            <a:rPr lang="el-GR" dirty="0"/>
            <a:t>Καρδιολογικά προβλήμα</a:t>
          </a:r>
          <a:endParaRPr lang="en-US" dirty="0"/>
        </a:p>
      </dgm:t>
    </dgm:pt>
    <dgm:pt modelId="{DF6242F4-1AE5-42E4-A0B1-EDF27E3B39B0}" type="parTrans" cxnId="{F887E084-FF08-4AD2-8DBC-342F153942BB}">
      <dgm:prSet/>
      <dgm:spPr/>
      <dgm:t>
        <a:bodyPr/>
        <a:lstStyle/>
        <a:p>
          <a:endParaRPr lang="en-US"/>
        </a:p>
      </dgm:t>
    </dgm:pt>
    <dgm:pt modelId="{EAD2E8D0-D8B1-4145-921E-4A5EF1E7B583}" type="sibTrans" cxnId="{F887E084-FF08-4AD2-8DBC-342F153942BB}">
      <dgm:prSet/>
      <dgm:spPr/>
      <dgm:t>
        <a:bodyPr/>
        <a:lstStyle/>
        <a:p>
          <a:endParaRPr lang="en-US"/>
        </a:p>
      </dgm:t>
    </dgm:pt>
    <dgm:pt modelId="{0D9E656C-7999-4F00-A434-E79EB9D340B2}">
      <dgm:prSet/>
      <dgm:spPr/>
      <dgm:t>
        <a:bodyPr/>
        <a:lstStyle/>
        <a:p>
          <a:r>
            <a:rPr lang="el-GR" dirty="0"/>
            <a:t>Παχυσαρκία</a:t>
          </a:r>
          <a:endParaRPr lang="en-US" dirty="0"/>
        </a:p>
      </dgm:t>
    </dgm:pt>
    <dgm:pt modelId="{0836F845-9E48-4470-817A-433A17FF728A}" type="parTrans" cxnId="{2E370771-25D0-4F83-937F-45422D1767B8}">
      <dgm:prSet/>
      <dgm:spPr/>
      <dgm:t>
        <a:bodyPr/>
        <a:lstStyle/>
        <a:p>
          <a:endParaRPr lang="el-GR"/>
        </a:p>
      </dgm:t>
    </dgm:pt>
    <dgm:pt modelId="{C83E31FF-C0EE-4CCD-BD82-FDCA170D6720}" type="sibTrans" cxnId="{2E370771-25D0-4F83-937F-45422D1767B8}">
      <dgm:prSet/>
      <dgm:spPr/>
      <dgm:t>
        <a:bodyPr/>
        <a:lstStyle/>
        <a:p>
          <a:endParaRPr lang="el-GR"/>
        </a:p>
      </dgm:t>
    </dgm:pt>
    <dgm:pt modelId="{46FAA5E8-1BF1-4453-922D-837FA3BE71EA}">
      <dgm:prSet/>
      <dgm:spPr>
        <a:solidFill>
          <a:srgbClr val="F87508"/>
        </a:solidFill>
      </dgm:spPr>
      <dgm:t>
        <a:bodyPr/>
        <a:lstStyle/>
        <a:p>
          <a:r>
            <a:rPr lang="el-GR" dirty="0"/>
            <a:t>Διαβρώσεις</a:t>
          </a:r>
          <a:endParaRPr lang="en-US" dirty="0"/>
        </a:p>
      </dgm:t>
    </dgm:pt>
    <dgm:pt modelId="{0179E14B-359E-4964-9630-E911187CA1F4}" type="parTrans" cxnId="{787DA337-D706-435E-9870-800940200EC9}">
      <dgm:prSet/>
      <dgm:spPr/>
      <dgm:t>
        <a:bodyPr/>
        <a:lstStyle/>
        <a:p>
          <a:endParaRPr lang="el-GR"/>
        </a:p>
      </dgm:t>
    </dgm:pt>
    <dgm:pt modelId="{48D7AB4B-975D-4D60-8584-48BCDE75472A}" type="sibTrans" cxnId="{787DA337-D706-435E-9870-800940200EC9}">
      <dgm:prSet/>
      <dgm:spPr/>
      <dgm:t>
        <a:bodyPr/>
        <a:lstStyle/>
        <a:p>
          <a:endParaRPr lang="el-GR"/>
        </a:p>
      </dgm:t>
    </dgm:pt>
    <dgm:pt modelId="{B7159CDA-5B45-4C0E-8AD1-43F5B1F5A047}">
      <dgm:prSet/>
      <dgm:spPr/>
      <dgm:t>
        <a:bodyPr/>
        <a:lstStyle/>
        <a:p>
          <a:r>
            <a:rPr lang="el-GR" dirty="0"/>
            <a:t>Διαβήτης</a:t>
          </a:r>
          <a:endParaRPr lang="en-US" dirty="0"/>
        </a:p>
      </dgm:t>
    </dgm:pt>
    <dgm:pt modelId="{3423FC99-C911-4898-BA7C-263C9C739495}" type="parTrans" cxnId="{49AC08E9-B581-4A36-8CC9-EEE8ABE0AF87}">
      <dgm:prSet/>
      <dgm:spPr/>
      <dgm:t>
        <a:bodyPr/>
        <a:lstStyle/>
        <a:p>
          <a:endParaRPr lang="el-GR"/>
        </a:p>
      </dgm:t>
    </dgm:pt>
    <dgm:pt modelId="{76911EBB-5802-4717-88F4-582B69B5AC4B}" type="sibTrans" cxnId="{49AC08E9-B581-4A36-8CC9-EEE8ABE0AF87}">
      <dgm:prSet/>
      <dgm:spPr/>
      <dgm:t>
        <a:bodyPr/>
        <a:lstStyle/>
        <a:p>
          <a:endParaRPr lang="el-GR"/>
        </a:p>
      </dgm:t>
    </dgm:pt>
    <dgm:pt modelId="{0A3E7A01-2B6A-49D9-8F2F-C2A4D48DEE82}" type="pres">
      <dgm:prSet presAssocID="{81CAA429-B732-4F10-92CC-96CF25D4ECB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D61BF4-6532-4D33-A9FA-1750CF4E3210}" type="pres">
      <dgm:prSet presAssocID="{F020F273-B6AB-4503-A228-02BDD725FB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0ADD2-016A-40E5-866F-931E11798667}" type="pres">
      <dgm:prSet presAssocID="{F020F273-B6AB-4503-A228-02BDD725FB92}" presName="spNode" presStyleCnt="0"/>
      <dgm:spPr/>
    </dgm:pt>
    <dgm:pt modelId="{3B573F8B-2069-4561-B4CF-6AD025FC098F}" type="pres">
      <dgm:prSet presAssocID="{230786C9-B185-4E3E-AD27-3EF53E457474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2AF8E31-A537-4A32-9BE2-1587C710B33F}" type="pres">
      <dgm:prSet presAssocID="{46FAA5E8-1BF1-4453-922D-837FA3BE71EA}" presName="node" presStyleLbl="node1" presStyleIdx="1" presStyleCnt="5" custRadScaleRad="102189" custRadScaleInc="-43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B625C-15A2-4AEA-A10B-0334D43C56FF}" type="pres">
      <dgm:prSet presAssocID="{46FAA5E8-1BF1-4453-922D-837FA3BE71EA}" presName="spNode" presStyleCnt="0"/>
      <dgm:spPr/>
    </dgm:pt>
    <dgm:pt modelId="{23BA4AA9-083B-410F-8287-B872F661F0F1}" type="pres">
      <dgm:prSet presAssocID="{48D7AB4B-975D-4D60-8584-48BCDE75472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52A336C0-C927-487F-B633-337E55D66440}" type="pres">
      <dgm:prSet presAssocID="{0D9E656C-7999-4F00-A434-E79EB9D340B2}" presName="node" presStyleLbl="node1" presStyleIdx="2" presStyleCnt="5" custRadScaleRad="89317" custRadScaleInc="-802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EDB92-0A9F-4A2A-A8FF-470D1121E649}" type="pres">
      <dgm:prSet presAssocID="{0D9E656C-7999-4F00-A434-E79EB9D340B2}" presName="spNode" presStyleCnt="0"/>
      <dgm:spPr/>
    </dgm:pt>
    <dgm:pt modelId="{B7FCE293-0017-4C56-AE60-868FF4FADA9A}" type="pres">
      <dgm:prSet presAssocID="{C83E31FF-C0EE-4CCD-BD82-FDCA170D672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B1860FD-AD47-4F4F-9B06-76C66220C4D1}" type="pres">
      <dgm:prSet presAssocID="{755E5D73-6CC9-4282-AE5F-59F96392FD8F}" presName="node" presStyleLbl="node1" presStyleIdx="3" presStyleCnt="5" custRadScaleRad="94957" custRadScaleInc="87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32E3E-8BC0-4517-B550-F8B1CAC18EDD}" type="pres">
      <dgm:prSet presAssocID="{755E5D73-6CC9-4282-AE5F-59F96392FD8F}" presName="spNode" presStyleCnt="0"/>
      <dgm:spPr/>
    </dgm:pt>
    <dgm:pt modelId="{C33A1076-2696-4563-BDE6-7E23D17A716F}" type="pres">
      <dgm:prSet presAssocID="{EAD2E8D0-D8B1-4145-921E-4A5EF1E7B58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0FA13EFB-6418-462B-A3B0-C24FDE9E0013}" type="pres">
      <dgm:prSet presAssocID="{B7159CDA-5B45-4C0E-8AD1-43F5B1F5A04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24E74-3C05-4987-8DC4-F0E10B3DD1E7}" type="pres">
      <dgm:prSet presAssocID="{B7159CDA-5B45-4C0E-8AD1-43F5B1F5A047}" presName="spNode" presStyleCnt="0"/>
      <dgm:spPr/>
    </dgm:pt>
    <dgm:pt modelId="{B396C4C3-D7C0-446E-8CC9-38E2F263DA53}" type="pres">
      <dgm:prSet presAssocID="{76911EBB-5802-4717-88F4-582B69B5AC4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E3D800F-6CEA-4BAC-9F35-520E376EEF38}" type="presOf" srcId="{EAD2E8D0-D8B1-4145-921E-4A5EF1E7B583}" destId="{C33A1076-2696-4563-BDE6-7E23D17A716F}" srcOrd="0" destOrd="0" presId="urn:microsoft.com/office/officeart/2005/8/layout/cycle6"/>
    <dgm:cxn modelId="{BE227AB0-B518-4FC4-A78D-3461D69466FE}" type="presOf" srcId="{76911EBB-5802-4717-88F4-582B69B5AC4B}" destId="{B396C4C3-D7C0-446E-8CC9-38E2F263DA53}" srcOrd="0" destOrd="0" presId="urn:microsoft.com/office/officeart/2005/8/layout/cycle6"/>
    <dgm:cxn modelId="{81F74D42-94FD-47BE-BB61-E4C56BA7DB41}" srcId="{81CAA429-B732-4F10-92CC-96CF25D4ECB7}" destId="{F020F273-B6AB-4503-A228-02BDD725FB92}" srcOrd="0" destOrd="0" parTransId="{0A60024E-AD7F-4A0A-9D7D-CC33DCF6AFF9}" sibTransId="{230786C9-B185-4E3E-AD27-3EF53E457474}"/>
    <dgm:cxn modelId="{3DC0E95F-52BA-4F97-84D6-07365DDBB03F}" type="presOf" srcId="{0D9E656C-7999-4F00-A434-E79EB9D340B2}" destId="{52A336C0-C927-487F-B633-337E55D66440}" srcOrd="0" destOrd="0" presId="urn:microsoft.com/office/officeart/2005/8/layout/cycle6"/>
    <dgm:cxn modelId="{D3591C2C-BB95-4E25-8BCD-59C13C307E48}" type="presOf" srcId="{C83E31FF-C0EE-4CCD-BD82-FDCA170D6720}" destId="{B7FCE293-0017-4C56-AE60-868FF4FADA9A}" srcOrd="0" destOrd="0" presId="urn:microsoft.com/office/officeart/2005/8/layout/cycle6"/>
    <dgm:cxn modelId="{E3EB7B6A-57A8-443A-8666-846192B13875}" type="presOf" srcId="{230786C9-B185-4E3E-AD27-3EF53E457474}" destId="{3B573F8B-2069-4561-B4CF-6AD025FC098F}" srcOrd="0" destOrd="0" presId="urn:microsoft.com/office/officeart/2005/8/layout/cycle6"/>
    <dgm:cxn modelId="{2E370771-25D0-4F83-937F-45422D1767B8}" srcId="{81CAA429-B732-4F10-92CC-96CF25D4ECB7}" destId="{0D9E656C-7999-4F00-A434-E79EB9D340B2}" srcOrd="2" destOrd="0" parTransId="{0836F845-9E48-4470-817A-433A17FF728A}" sibTransId="{C83E31FF-C0EE-4CCD-BD82-FDCA170D6720}"/>
    <dgm:cxn modelId="{49AC08E9-B581-4A36-8CC9-EEE8ABE0AF87}" srcId="{81CAA429-B732-4F10-92CC-96CF25D4ECB7}" destId="{B7159CDA-5B45-4C0E-8AD1-43F5B1F5A047}" srcOrd="4" destOrd="0" parTransId="{3423FC99-C911-4898-BA7C-263C9C739495}" sibTransId="{76911EBB-5802-4717-88F4-582B69B5AC4B}"/>
    <dgm:cxn modelId="{EB634B86-CA27-476F-B09E-C699675A008C}" type="presOf" srcId="{46FAA5E8-1BF1-4453-922D-837FA3BE71EA}" destId="{52AF8E31-A537-4A32-9BE2-1587C710B33F}" srcOrd="0" destOrd="0" presId="urn:microsoft.com/office/officeart/2005/8/layout/cycle6"/>
    <dgm:cxn modelId="{787DA337-D706-435E-9870-800940200EC9}" srcId="{81CAA429-B732-4F10-92CC-96CF25D4ECB7}" destId="{46FAA5E8-1BF1-4453-922D-837FA3BE71EA}" srcOrd="1" destOrd="0" parTransId="{0179E14B-359E-4964-9630-E911187CA1F4}" sibTransId="{48D7AB4B-975D-4D60-8584-48BCDE75472A}"/>
    <dgm:cxn modelId="{F1EB5124-D6C9-4D64-AA2D-C0B01F5DCEAB}" type="presOf" srcId="{81CAA429-B732-4F10-92CC-96CF25D4ECB7}" destId="{0A3E7A01-2B6A-49D9-8F2F-C2A4D48DEE82}" srcOrd="0" destOrd="0" presId="urn:microsoft.com/office/officeart/2005/8/layout/cycle6"/>
    <dgm:cxn modelId="{240D9CF8-F631-4E6D-8BDB-E406973AEE79}" type="presOf" srcId="{F020F273-B6AB-4503-A228-02BDD725FB92}" destId="{F1D61BF4-6532-4D33-A9FA-1750CF4E3210}" srcOrd="0" destOrd="0" presId="urn:microsoft.com/office/officeart/2005/8/layout/cycle6"/>
    <dgm:cxn modelId="{1F089A98-3DE8-4408-BD80-DEF89F498DED}" type="presOf" srcId="{B7159CDA-5B45-4C0E-8AD1-43F5B1F5A047}" destId="{0FA13EFB-6418-462B-A3B0-C24FDE9E0013}" srcOrd="0" destOrd="0" presId="urn:microsoft.com/office/officeart/2005/8/layout/cycle6"/>
    <dgm:cxn modelId="{CD7256F0-C4EF-4D72-BD05-11D32D0A9402}" type="presOf" srcId="{48D7AB4B-975D-4D60-8584-48BCDE75472A}" destId="{23BA4AA9-083B-410F-8287-B872F661F0F1}" srcOrd="0" destOrd="0" presId="urn:microsoft.com/office/officeart/2005/8/layout/cycle6"/>
    <dgm:cxn modelId="{BB4F78F4-6092-4832-AA6B-28087E9D1377}" type="presOf" srcId="{755E5D73-6CC9-4282-AE5F-59F96392FD8F}" destId="{DB1860FD-AD47-4F4F-9B06-76C66220C4D1}" srcOrd="0" destOrd="0" presId="urn:microsoft.com/office/officeart/2005/8/layout/cycle6"/>
    <dgm:cxn modelId="{F887E084-FF08-4AD2-8DBC-342F153942BB}" srcId="{81CAA429-B732-4F10-92CC-96CF25D4ECB7}" destId="{755E5D73-6CC9-4282-AE5F-59F96392FD8F}" srcOrd="3" destOrd="0" parTransId="{DF6242F4-1AE5-42E4-A0B1-EDF27E3B39B0}" sibTransId="{EAD2E8D0-D8B1-4145-921E-4A5EF1E7B583}"/>
    <dgm:cxn modelId="{B49AC974-DC4E-437C-9B45-65FD136496F9}" type="presParOf" srcId="{0A3E7A01-2B6A-49D9-8F2F-C2A4D48DEE82}" destId="{F1D61BF4-6532-4D33-A9FA-1750CF4E3210}" srcOrd="0" destOrd="0" presId="urn:microsoft.com/office/officeart/2005/8/layout/cycle6"/>
    <dgm:cxn modelId="{47882182-C8FD-4B67-AA5E-D7B5B0FFA1CF}" type="presParOf" srcId="{0A3E7A01-2B6A-49D9-8F2F-C2A4D48DEE82}" destId="{B7F0ADD2-016A-40E5-866F-931E11798667}" srcOrd="1" destOrd="0" presId="urn:microsoft.com/office/officeart/2005/8/layout/cycle6"/>
    <dgm:cxn modelId="{D328FF3F-BE3E-44F8-9DCC-13DD96452DD7}" type="presParOf" srcId="{0A3E7A01-2B6A-49D9-8F2F-C2A4D48DEE82}" destId="{3B573F8B-2069-4561-B4CF-6AD025FC098F}" srcOrd="2" destOrd="0" presId="urn:microsoft.com/office/officeart/2005/8/layout/cycle6"/>
    <dgm:cxn modelId="{60FE31B1-A5D9-495C-B229-771E410D1F03}" type="presParOf" srcId="{0A3E7A01-2B6A-49D9-8F2F-C2A4D48DEE82}" destId="{52AF8E31-A537-4A32-9BE2-1587C710B33F}" srcOrd="3" destOrd="0" presId="urn:microsoft.com/office/officeart/2005/8/layout/cycle6"/>
    <dgm:cxn modelId="{38224F4F-C0F1-4853-A4A8-2762CCCB8BAC}" type="presParOf" srcId="{0A3E7A01-2B6A-49D9-8F2F-C2A4D48DEE82}" destId="{24FB625C-15A2-4AEA-A10B-0334D43C56FF}" srcOrd="4" destOrd="0" presId="urn:microsoft.com/office/officeart/2005/8/layout/cycle6"/>
    <dgm:cxn modelId="{6D4F805F-6555-4889-A9C7-EC12E4F02BAA}" type="presParOf" srcId="{0A3E7A01-2B6A-49D9-8F2F-C2A4D48DEE82}" destId="{23BA4AA9-083B-410F-8287-B872F661F0F1}" srcOrd="5" destOrd="0" presId="urn:microsoft.com/office/officeart/2005/8/layout/cycle6"/>
    <dgm:cxn modelId="{8EDA39DF-5338-4356-895D-F5FC80080C47}" type="presParOf" srcId="{0A3E7A01-2B6A-49D9-8F2F-C2A4D48DEE82}" destId="{52A336C0-C927-487F-B633-337E55D66440}" srcOrd="6" destOrd="0" presId="urn:microsoft.com/office/officeart/2005/8/layout/cycle6"/>
    <dgm:cxn modelId="{DBF80B5F-D6E3-45B9-9564-0013A450034E}" type="presParOf" srcId="{0A3E7A01-2B6A-49D9-8F2F-C2A4D48DEE82}" destId="{0C0EDB92-0A9F-4A2A-A8FF-470D1121E649}" srcOrd="7" destOrd="0" presId="urn:microsoft.com/office/officeart/2005/8/layout/cycle6"/>
    <dgm:cxn modelId="{379DC0E2-081C-4C68-944A-7562EBE439B7}" type="presParOf" srcId="{0A3E7A01-2B6A-49D9-8F2F-C2A4D48DEE82}" destId="{B7FCE293-0017-4C56-AE60-868FF4FADA9A}" srcOrd="8" destOrd="0" presId="urn:microsoft.com/office/officeart/2005/8/layout/cycle6"/>
    <dgm:cxn modelId="{CA0EA485-1529-47C3-ABAB-BB233032CD22}" type="presParOf" srcId="{0A3E7A01-2B6A-49D9-8F2F-C2A4D48DEE82}" destId="{DB1860FD-AD47-4F4F-9B06-76C66220C4D1}" srcOrd="9" destOrd="0" presId="urn:microsoft.com/office/officeart/2005/8/layout/cycle6"/>
    <dgm:cxn modelId="{1664F172-FA58-42D2-A583-D9BCDFD3E7E6}" type="presParOf" srcId="{0A3E7A01-2B6A-49D9-8F2F-C2A4D48DEE82}" destId="{15C32E3E-8BC0-4517-B550-F8B1CAC18EDD}" srcOrd="10" destOrd="0" presId="urn:microsoft.com/office/officeart/2005/8/layout/cycle6"/>
    <dgm:cxn modelId="{0D48C3F4-2D61-45DF-BAE0-4FC499F5C31E}" type="presParOf" srcId="{0A3E7A01-2B6A-49D9-8F2F-C2A4D48DEE82}" destId="{C33A1076-2696-4563-BDE6-7E23D17A716F}" srcOrd="11" destOrd="0" presId="urn:microsoft.com/office/officeart/2005/8/layout/cycle6"/>
    <dgm:cxn modelId="{C3185EAE-651E-4F7D-A59F-3A7B2DAAB148}" type="presParOf" srcId="{0A3E7A01-2B6A-49D9-8F2F-C2A4D48DEE82}" destId="{0FA13EFB-6418-462B-A3B0-C24FDE9E0013}" srcOrd="12" destOrd="0" presId="urn:microsoft.com/office/officeart/2005/8/layout/cycle6"/>
    <dgm:cxn modelId="{7840E698-2958-43F4-81FA-0EF2D0595C9C}" type="presParOf" srcId="{0A3E7A01-2B6A-49D9-8F2F-C2A4D48DEE82}" destId="{D5A24E74-3C05-4987-8DC4-F0E10B3DD1E7}" srcOrd="13" destOrd="0" presId="urn:microsoft.com/office/officeart/2005/8/layout/cycle6"/>
    <dgm:cxn modelId="{2DF3A370-652A-4CF0-B303-3CA2490CD63E}" type="presParOf" srcId="{0A3E7A01-2B6A-49D9-8F2F-C2A4D48DEE82}" destId="{B396C4C3-D7C0-446E-8CC9-38E2F263DA5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CA5578-D3EE-4EFA-8F48-4B091FAF2109}" type="doc">
      <dgm:prSet loTypeId="urn:microsoft.com/office/officeart/2005/8/layout/matrix3" loCatId="matrix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06612AE-08B4-4AD4-BF71-7208F454043D}">
      <dgm:prSet/>
      <dgm:spPr>
        <a:solidFill>
          <a:srgbClr val="00B0F0"/>
        </a:solidFill>
      </dgm:spPr>
      <dgm:t>
        <a:bodyPr/>
        <a:lstStyle/>
        <a:p>
          <a:r>
            <a:rPr lang="el-GR" dirty="0"/>
            <a:t>Νερό</a:t>
          </a:r>
          <a:endParaRPr lang="en-US" dirty="0"/>
        </a:p>
      </dgm:t>
    </dgm:pt>
    <dgm:pt modelId="{6CBAC1AF-B01E-4C33-A7A5-FF67612F6CD4}" type="parTrans" cxnId="{719838F8-1C96-4B78-9594-EC32735FB8A0}">
      <dgm:prSet/>
      <dgm:spPr/>
      <dgm:t>
        <a:bodyPr/>
        <a:lstStyle/>
        <a:p>
          <a:endParaRPr lang="en-US"/>
        </a:p>
      </dgm:t>
    </dgm:pt>
    <dgm:pt modelId="{6622806E-EAFB-4FDA-AEE0-446E7BE39763}" type="sibTrans" cxnId="{719838F8-1C96-4B78-9594-EC32735FB8A0}">
      <dgm:prSet phldrT="1"/>
      <dgm:spPr/>
      <dgm:t>
        <a:bodyPr/>
        <a:lstStyle/>
        <a:p>
          <a:endParaRPr lang="el-GR"/>
        </a:p>
      </dgm:t>
    </dgm:pt>
    <dgm:pt modelId="{22048952-9813-464D-BBDF-ECAF70B41AA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l-GR" dirty="0"/>
            <a:t>Αναψυκτικό</a:t>
          </a:r>
          <a:endParaRPr lang="en-US" dirty="0"/>
        </a:p>
      </dgm:t>
    </dgm:pt>
    <dgm:pt modelId="{2B9A3E55-C59B-4753-A82B-2A3C94CF097E}" type="parTrans" cxnId="{63D3D70C-C797-4F3E-90F3-0E86C5ACED45}">
      <dgm:prSet/>
      <dgm:spPr/>
      <dgm:t>
        <a:bodyPr/>
        <a:lstStyle/>
        <a:p>
          <a:endParaRPr lang="en-US"/>
        </a:p>
      </dgm:t>
    </dgm:pt>
    <dgm:pt modelId="{2A1CF821-5C6D-4FCE-938D-B742184BEAF4}" type="sibTrans" cxnId="{63D3D70C-C797-4F3E-90F3-0E86C5ACED45}">
      <dgm:prSet phldrT="4"/>
      <dgm:spPr/>
      <dgm:t>
        <a:bodyPr/>
        <a:lstStyle/>
        <a:p>
          <a:endParaRPr lang="el-GR"/>
        </a:p>
      </dgm:t>
    </dgm:pt>
    <dgm:pt modelId="{B36B102C-74B4-40EF-8D02-A4620D57B340}">
      <dgm:prSet/>
      <dgm:spPr>
        <a:solidFill>
          <a:srgbClr val="F87508"/>
        </a:solidFill>
      </dgm:spPr>
      <dgm:t>
        <a:bodyPr/>
        <a:lstStyle/>
        <a:p>
          <a:r>
            <a:rPr lang="el-GR" dirty="0"/>
            <a:t>Χυμό</a:t>
          </a:r>
          <a:endParaRPr lang="en-US" dirty="0"/>
        </a:p>
      </dgm:t>
    </dgm:pt>
    <dgm:pt modelId="{D38C63BA-686A-455D-9A02-EF817C44432C}" type="parTrans" cxnId="{4616DACE-85A6-45A5-B39C-D840C0D00D5D}">
      <dgm:prSet/>
      <dgm:spPr/>
      <dgm:t>
        <a:bodyPr/>
        <a:lstStyle/>
        <a:p>
          <a:endParaRPr lang="el-GR"/>
        </a:p>
      </dgm:t>
    </dgm:pt>
    <dgm:pt modelId="{35D42BD8-81EA-4E8F-AE9E-462DA2B80443}" type="sibTrans" cxnId="{4616DACE-85A6-45A5-B39C-D840C0D00D5D}">
      <dgm:prSet phldrT="3"/>
      <dgm:spPr/>
      <dgm:t>
        <a:bodyPr/>
        <a:lstStyle/>
        <a:p>
          <a:endParaRPr lang="el-GR"/>
        </a:p>
      </dgm:t>
    </dgm:pt>
    <dgm:pt modelId="{4023CEEC-742E-45C3-82D1-08AD4B3A464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Γάλα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79AD94-6FE7-4A6A-BA30-CD7A922618C8}" type="parTrans" cxnId="{94BC9FA8-0078-4B7C-AEB9-9C9B8D150B68}">
      <dgm:prSet/>
      <dgm:spPr/>
      <dgm:t>
        <a:bodyPr/>
        <a:lstStyle/>
        <a:p>
          <a:endParaRPr lang="el-GR"/>
        </a:p>
      </dgm:t>
    </dgm:pt>
    <dgm:pt modelId="{6E4BD2DE-54F0-4804-944F-0FC10E2A8A08}" type="sibTrans" cxnId="{94BC9FA8-0078-4B7C-AEB9-9C9B8D150B68}">
      <dgm:prSet phldrT="2"/>
      <dgm:spPr/>
      <dgm:t>
        <a:bodyPr/>
        <a:lstStyle/>
        <a:p>
          <a:endParaRPr lang="el-GR"/>
        </a:p>
      </dgm:t>
    </dgm:pt>
    <dgm:pt modelId="{9758492B-BA98-4AB8-8EE3-87C39AAE8A92}" type="pres">
      <dgm:prSet presAssocID="{DFCA5578-D3EE-4EFA-8F48-4B091FAF210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1DB9D6-B4EA-49CF-945A-8CD2BFE0F5D7}" type="pres">
      <dgm:prSet presAssocID="{DFCA5578-D3EE-4EFA-8F48-4B091FAF2109}" presName="diamond" presStyleLbl="bgShp" presStyleIdx="0" presStyleCnt="1"/>
      <dgm:spPr>
        <a:solidFill>
          <a:schemeClr val="tx1">
            <a:lumMod val="50000"/>
            <a:lumOff val="50000"/>
          </a:schemeClr>
        </a:solidFill>
      </dgm:spPr>
    </dgm:pt>
    <dgm:pt modelId="{868AB8A0-B880-4719-B78C-07FBC43556FA}" type="pres">
      <dgm:prSet presAssocID="{DFCA5578-D3EE-4EFA-8F48-4B091FAF2109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CAD94-903D-4DAD-8F47-D1C0CB4E6752}" type="pres">
      <dgm:prSet presAssocID="{DFCA5578-D3EE-4EFA-8F48-4B091FAF2109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09109-E355-4D91-9F1E-43A77A165E4C}" type="pres">
      <dgm:prSet presAssocID="{DFCA5578-D3EE-4EFA-8F48-4B091FAF2109}" presName="quad3" presStyleLbl="node1" presStyleIdx="2" presStyleCnt="4" custLinFactX="9404" custLinFactNeighborX="100000" custLinFactNeighborY="45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283F18-21F8-471C-AF38-5A2E3109126D}" type="pres">
      <dgm:prSet presAssocID="{DFCA5578-D3EE-4EFA-8F48-4B091FAF2109}" presName="quad4" presStyleLbl="node1" presStyleIdx="3" presStyleCnt="4" custLinFactX="-7894" custLinFactNeighborX="-100000" custLinFactNeighborY="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16DACE-85A6-45A5-B39C-D840C0D00D5D}" srcId="{DFCA5578-D3EE-4EFA-8F48-4B091FAF2109}" destId="{B36B102C-74B4-40EF-8D02-A4620D57B340}" srcOrd="2" destOrd="0" parTransId="{D38C63BA-686A-455D-9A02-EF817C44432C}" sibTransId="{35D42BD8-81EA-4E8F-AE9E-462DA2B80443}"/>
    <dgm:cxn modelId="{719838F8-1C96-4B78-9594-EC32735FB8A0}" srcId="{DFCA5578-D3EE-4EFA-8F48-4B091FAF2109}" destId="{B06612AE-08B4-4AD4-BF71-7208F454043D}" srcOrd="0" destOrd="0" parTransId="{6CBAC1AF-B01E-4C33-A7A5-FF67612F6CD4}" sibTransId="{6622806E-EAFB-4FDA-AEE0-446E7BE39763}"/>
    <dgm:cxn modelId="{63D3D70C-C797-4F3E-90F3-0E86C5ACED45}" srcId="{DFCA5578-D3EE-4EFA-8F48-4B091FAF2109}" destId="{22048952-9813-464D-BBDF-ECAF70B41AA5}" srcOrd="3" destOrd="0" parTransId="{2B9A3E55-C59B-4753-A82B-2A3C94CF097E}" sibTransId="{2A1CF821-5C6D-4FCE-938D-B742184BEAF4}"/>
    <dgm:cxn modelId="{94BC9FA8-0078-4B7C-AEB9-9C9B8D150B68}" srcId="{DFCA5578-D3EE-4EFA-8F48-4B091FAF2109}" destId="{4023CEEC-742E-45C3-82D1-08AD4B3A464A}" srcOrd="1" destOrd="0" parTransId="{2C79AD94-6FE7-4A6A-BA30-CD7A922618C8}" sibTransId="{6E4BD2DE-54F0-4804-944F-0FC10E2A8A08}"/>
    <dgm:cxn modelId="{190E6174-C58A-42DC-8E63-548BEE1361D1}" type="presOf" srcId="{DFCA5578-D3EE-4EFA-8F48-4B091FAF2109}" destId="{9758492B-BA98-4AB8-8EE3-87C39AAE8A92}" srcOrd="0" destOrd="0" presId="urn:microsoft.com/office/officeart/2005/8/layout/matrix3"/>
    <dgm:cxn modelId="{AF4C1E39-C2F9-46C6-9276-07A8E332C8D2}" type="presOf" srcId="{B36B102C-74B4-40EF-8D02-A4620D57B340}" destId="{CE409109-E355-4D91-9F1E-43A77A165E4C}" srcOrd="0" destOrd="0" presId="urn:microsoft.com/office/officeart/2005/8/layout/matrix3"/>
    <dgm:cxn modelId="{9902DAB3-172E-4335-A007-962831FAEA41}" type="presOf" srcId="{B06612AE-08B4-4AD4-BF71-7208F454043D}" destId="{868AB8A0-B880-4719-B78C-07FBC43556FA}" srcOrd="0" destOrd="0" presId="urn:microsoft.com/office/officeart/2005/8/layout/matrix3"/>
    <dgm:cxn modelId="{AC1AE036-4962-4051-BA51-9A6E6417D417}" type="presOf" srcId="{4023CEEC-742E-45C3-82D1-08AD4B3A464A}" destId="{3F7CAD94-903D-4DAD-8F47-D1C0CB4E6752}" srcOrd="0" destOrd="0" presId="urn:microsoft.com/office/officeart/2005/8/layout/matrix3"/>
    <dgm:cxn modelId="{436A2A7A-6397-4BAF-B2B6-B19DCD5FBDAE}" type="presOf" srcId="{22048952-9813-464D-BBDF-ECAF70B41AA5}" destId="{57283F18-21F8-471C-AF38-5A2E3109126D}" srcOrd="0" destOrd="0" presId="urn:microsoft.com/office/officeart/2005/8/layout/matrix3"/>
    <dgm:cxn modelId="{D7888ED5-76FA-43BD-902E-9E066BFBD8D1}" type="presParOf" srcId="{9758492B-BA98-4AB8-8EE3-87C39AAE8A92}" destId="{E41DB9D6-B4EA-49CF-945A-8CD2BFE0F5D7}" srcOrd="0" destOrd="0" presId="urn:microsoft.com/office/officeart/2005/8/layout/matrix3"/>
    <dgm:cxn modelId="{E302D6B8-14DA-4E0C-8407-D47B89D3106C}" type="presParOf" srcId="{9758492B-BA98-4AB8-8EE3-87C39AAE8A92}" destId="{868AB8A0-B880-4719-B78C-07FBC43556FA}" srcOrd="1" destOrd="0" presId="urn:microsoft.com/office/officeart/2005/8/layout/matrix3"/>
    <dgm:cxn modelId="{2BC14FCC-2DB5-4083-9918-3EEF406B4859}" type="presParOf" srcId="{9758492B-BA98-4AB8-8EE3-87C39AAE8A92}" destId="{3F7CAD94-903D-4DAD-8F47-D1C0CB4E6752}" srcOrd="2" destOrd="0" presId="urn:microsoft.com/office/officeart/2005/8/layout/matrix3"/>
    <dgm:cxn modelId="{DFDD4DD9-B0DF-4BAC-BCA1-C1D291A6264D}" type="presParOf" srcId="{9758492B-BA98-4AB8-8EE3-87C39AAE8A92}" destId="{CE409109-E355-4D91-9F1E-43A77A165E4C}" srcOrd="3" destOrd="0" presId="urn:microsoft.com/office/officeart/2005/8/layout/matrix3"/>
    <dgm:cxn modelId="{E484C233-A248-4A76-851F-DBF2C89A5AAF}" type="presParOf" srcId="{9758492B-BA98-4AB8-8EE3-87C39AAE8A92}" destId="{57283F18-21F8-471C-AF38-5A2E3109126D}" srcOrd="4" destOrd="0" presId="urn:microsoft.com/office/officeart/2005/8/layout/matrix3"/>
  </dgm:cxnLst>
  <dgm:bg>
    <a:solidFill>
      <a:schemeClr val="bg1"/>
    </a:solidFill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61BF4-6532-4D33-A9FA-1750CF4E3210}">
      <dsp:nvSpPr>
        <dsp:cNvPr id="0" name=""/>
        <dsp:cNvSpPr/>
      </dsp:nvSpPr>
      <dsp:spPr>
        <a:xfrm>
          <a:off x="1631718" y="435752"/>
          <a:ext cx="1320595" cy="858386"/>
        </a:xfrm>
        <a:prstGeom prst="roundRect">
          <a:avLst/>
        </a:prstGeom>
        <a:solidFill>
          <a:srgbClr val="F8750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Τερηδόνα</a:t>
          </a:r>
          <a:endParaRPr lang="en-US" sz="1500" kern="1200" dirty="0"/>
        </a:p>
      </dsp:txBody>
      <dsp:txXfrm>
        <a:off x="1631718" y="435752"/>
        <a:ext cx="1320595" cy="858386"/>
      </dsp:txXfrm>
    </dsp:sp>
    <dsp:sp modelId="{3B573F8B-2069-4561-B4CF-6AD025FC098F}">
      <dsp:nvSpPr>
        <dsp:cNvPr id="0" name=""/>
        <dsp:cNvSpPr/>
      </dsp:nvSpPr>
      <dsp:spPr>
        <a:xfrm>
          <a:off x="672790" y="901670"/>
          <a:ext cx="3430567" cy="3430567"/>
        </a:xfrm>
        <a:custGeom>
          <a:avLst/>
          <a:gdLst/>
          <a:ahLst/>
          <a:cxnLst/>
          <a:rect l="0" t="0" r="0" b="0"/>
          <a:pathLst>
            <a:path>
              <a:moveTo>
                <a:pt x="2285572" y="97579"/>
              </a:moveTo>
              <a:arcTo wR="1715283" hR="1715283" stAng="17365145" swAng="12667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AF8E31-A537-4A32-9BE2-1587C710B33F}">
      <dsp:nvSpPr>
        <dsp:cNvPr id="0" name=""/>
        <dsp:cNvSpPr/>
      </dsp:nvSpPr>
      <dsp:spPr>
        <a:xfrm>
          <a:off x="3173647" y="1317446"/>
          <a:ext cx="1320595" cy="858386"/>
        </a:xfrm>
        <a:prstGeom prst="roundRect">
          <a:avLst/>
        </a:prstGeom>
        <a:solidFill>
          <a:srgbClr val="F8750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Διαβρώσεις</a:t>
          </a:r>
          <a:endParaRPr lang="en-US" sz="1500" kern="1200" dirty="0"/>
        </a:p>
      </dsp:txBody>
      <dsp:txXfrm>
        <a:off x="3173647" y="1317446"/>
        <a:ext cx="1320595" cy="858386"/>
      </dsp:txXfrm>
    </dsp:sp>
    <dsp:sp modelId="{23BA4AA9-083B-410F-8287-B872F661F0F1}">
      <dsp:nvSpPr>
        <dsp:cNvPr id="0" name=""/>
        <dsp:cNvSpPr/>
      </dsp:nvSpPr>
      <dsp:spPr>
        <a:xfrm>
          <a:off x="567187" y="434718"/>
          <a:ext cx="3430567" cy="3430567"/>
        </a:xfrm>
        <a:custGeom>
          <a:avLst/>
          <a:gdLst/>
          <a:ahLst/>
          <a:cxnLst/>
          <a:rect l="0" t="0" r="0" b="0"/>
          <a:pathLst>
            <a:path>
              <a:moveTo>
                <a:pt x="3430217" y="1749926"/>
              </a:moveTo>
              <a:arcTo wR="1715283" hR="1715283" stAng="69435" swAng="175095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A336C0-C927-487F-B633-337E55D66440}">
      <dsp:nvSpPr>
        <dsp:cNvPr id="0" name=""/>
        <dsp:cNvSpPr/>
      </dsp:nvSpPr>
      <dsp:spPr>
        <a:xfrm>
          <a:off x="2890696" y="3024031"/>
          <a:ext cx="1320595" cy="8583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Παχυσαρκία</a:t>
          </a:r>
          <a:endParaRPr lang="en-US" sz="1500" kern="1200" dirty="0"/>
        </a:p>
      </dsp:txBody>
      <dsp:txXfrm>
        <a:off x="2890696" y="3024031"/>
        <a:ext cx="1320595" cy="858386"/>
      </dsp:txXfrm>
    </dsp:sp>
    <dsp:sp modelId="{B7FCE293-0017-4C56-AE60-868FF4FADA9A}">
      <dsp:nvSpPr>
        <dsp:cNvPr id="0" name=""/>
        <dsp:cNvSpPr/>
      </dsp:nvSpPr>
      <dsp:spPr>
        <a:xfrm>
          <a:off x="489037" y="703749"/>
          <a:ext cx="3430567" cy="3430567"/>
        </a:xfrm>
        <a:custGeom>
          <a:avLst/>
          <a:gdLst/>
          <a:ahLst/>
          <a:cxnLst/>
          <a:rect l="0" t="0" r="0" b="0"/>
          <a:pathLst>
            <a:path>
              <a:moveTo>
                <a:pt x="2594974" y="3187813"/>
              </a:moveTo>
              <a:arcTo wR="1715283" hR="1715283" stAng="3548751" swAng="36511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860FD-AD47-4F4F-9B06-76C66220C4D1}">
      <dsp:nvSpPr>
        <dsp:cNvPr id="0" name=""/>
        <dsp:cNvSpPr/>
      </dsp:nvSpPr>
      <dsp:spPr>
        <a:xfrm>
          <a:off x="265116" y="3037224"/>
          <a:ext cx="1320595" cy="8583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Καρδιολογικά προβλήμα</a:t>
          </a:r>
          <a:endParaRPr lang="en-US" sz="1500" kern="1200" dirty="0"/>
        </a:p>
      </dsp:txBody>
      <dsp:txXfrm>
        <a:off x="265116" y="3037224"/>
        <a:ext cx="1320595" cy="858386"/>
      </dsp:txXfrm>
    </dsp:sp>
    <dsp:sp modelId="{C33A1076-2696-4563-BDE6-7E23D17A716F}">
      <dsp:nvSpPr>
        <dsp:cNvPr id="0" name=""/>
        <dsp:cNvSpPr/>
      </dsp:nvSpPr>
      <dsp:spPr>
        <a:xfrm>
          <a:off x="572474" y="606814"/>
          <a:ext cx="3430567" cy="3430567"/>
        </a:xfrm>
        <a:custGeom>
          <a:avLst/>
          <a:gdLst/>
          <a:ahLst/>
          <a:cxnLst/>
          <a:rect l="0" t="0" r="0" b="0"/>
          <a:pathLst>
            <a:path>
              <a:moveTo>
                <a:pt x="153785" y="2425157"/>
              </a:moveTo>
              <a:arcTo wR="1715283" hR="1715283" stAng="9333176" swAng="11396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13EFB-6418-462B-A3B0-C24FDE9E0013}">
      <dsp:nvSpPr>
        <dsp:cNvPr id="0" name=""/>
        <dsp:cNvSpPr/>
      </dsp:nvSpPr>
      <dsp:spPr>
        <a:xfrm>
          <a:off x="386" y="1620984"/>
          <a:ext cx="1320595" cy="8583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Διαβήτης</a:t>
          </a:r>
          <a:endParaRPr lang="en-US" sz="1500" kern="1200" dirty="0"/>
        </a:p>
      </dsp:txBody>
      <dsp:txXfrm>
        <a:off x="386" y="1620984"/>
        <a:ext cx="1320595" cy="858386"/>
      </dsp:txXfrm>
    </dsp:sp>
    <dsp:sp modelId="{B396C4C3-D7C0-446E-8CC9-38E2F263DA53}">
      <dsp:nvSpPr>
        <dsp:cNvPr id="0" name=""/>
        <dsp:cNvSpPr/>
      </dsp:nvSpPr>
      <dsp:spPr>
        <a:xfrm>
          <a:off x="576732" y="864945"/>
          <a:ext cx="3430567" cy="3430567"/>
        </a:xfrm>
        <a:custGeom>
          <a:avLst/>
          <a:gdLst/>
          <a:ahLst/>
          <a:cxnLst/>
          <a:rect l="0" t="0" r="0" b="0"/>
          <a:pathLst>
            <a:path>
              <a:moveTo>
                <a:pt x="298826" y="747892"/>
              </a:moveTo>
              <a:arcTo wR="1715283" hR="1715283" stAng="12859904" swAng="19619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1DB9D6-B4EA-49CF-945A-8CD2BFE0F5D7}">
      <dsp:nvSpPr>
        <dsp:cNvPr id="0" name=""/>
        <dsp:cNvSpPr/>
      </dsp:nvSpPr>
      <dsp:spPr>
        <a:xfrm>
          <a:off x="0" y="500111"/>
          <a:ext cx="4885203" cy="4885203"/>
        </a:xfrm>
        <a:prstGeom prst="diamond">
          <a:avLst/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AB8A0-B880-4719-B78C-07FBC43556FA}">
      <dsp:nvSpPr>
        <dsp:cNvPr id="0" name=""/>
        <dsp:cNvSpPr/>
      </dsp:nvSpPr>
      <dsp:spPr>
        <a:xfrm>
          <a:off x="464094" y="964205"/>
          <a:ext cx="1905229" cy="1905229"/>
        </a:xfrm>
        <a:prstGeom prst="roundRect">
          <a:avLst/>
        </a:prstGeom>
        <a:solidFill>
          <a:srgbClr val="00B0F0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/>
            <a:t>Νερό</a:t>
          </a:r>
          <a:endParaRPr lang="en-US" sz="2400" kern="1200" dirty="0"/>
        </a:p>
      </dsp:txBody>
      <dsp:txXfrm>
        <a:off x="464094" y="964205"/>
        <a:ext cx="1905229" cy="1905229"/>
      </dsp:txXfrm>
    </dsp:sp>
    <dsp:sp modelId="{3F7CAD94-903D-4DAD-8F47-D1C0CB4E6752}">
      <dsp:nvSpPr>
        <dsp:cNvPr id="0" name=""/>
        <dsp:cNvSpPr/>
      </dsp:nvSpPr>
      <dsp:spPr>
        <a:xfrm>
          <a:off x="2515879" y="964205"/>
          <a:ext cx="1905229" cy="1905229"/>
        </a:xfrm>
        <a:prstGeom prst="roundRect">
          <a:avLst/>
        </a:prstGeom>
        <a:solidFill>
          <a:schemeClr val="bg1">
            <a:lumMod val="75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Γάλα</a:t>
          </a:r>
          <a:endParaRPr lang="en-US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15879" y="964205"/>
        <a:ext cx="1905229" cy="1905229"/>
      </dsp:txXfrm>
    </dsp:sp>
    <dsp:sp modelId="{CE409109-E355-4D91-9F1E-43A77A165E4C}">
      <dsp:nvSpPr>
        <dsp:cNvPr id="0" name=""/>
        <dsp:cNvSpPr/>
      </dsp:nvSpPr>
      <dsp:spPr>
        <a:xfrm>
          <a:off x="2548491" y="3102088"/>
          <a:ext cx="1905229" cy="1905229"/>
        </a:xfrm>
        <a:prstGeom prst="roundRect">
          <a:avLst/>
        </a:prstGeom>
        <a:solidFill>
          <a:srgbClr val="F87508"/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/>
            <a:t>Χυμό</a:t>
          </a:r>
          <a:endParaRPr lang="en-US" sz="2400" kern="1200" dirty="0"/>
        </a:p>
      </dsp:txBody>
      <dsp:txXfrm>
        <a:off x="2548491" y="3102088"/>
        <a:ext cx="1905229" cy="1905229"/>
      </dsp:txXfrm>
    </dsp:sp>
    <dsp:sp modelId="{57283F18-21F8-471C-AF38-5A2E3109126D}">
      <dsp:nvSpPr>
        <dsp:cNvPr id="0" name=""/>
        <dsp:cNvSpPr/>
      </dsp:nvSpPr>
      <dsp:spPr>
        <a:xfrm>
          <a:off x="460251" y="3030089"/>
          <a:ext cx="1905229" cy="1905229"/>
        </a:xfrm>
        <a:prstGeom prst="roundRect">
          <a:avLst/>
        </a:prstGeom>
        <a:solidFill>
          <a:schemeClr val="accent2">
            <a:lumMod val="75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/>
            <a:t>Αναψυκτικό</a:t>
          </a:r>
          <a:endParaRPr lang="en-US" sz="2400" kern="1200" dirty="0"/>
        </a:p>
      </dsp:txBody>
      <dsp:txXfrm>
        <a:off x="460251" y="3030089"/>
        <a:ext cx="1905229" cy="1905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4CCD3-F1F8-44E6-AA0D-A048537BE353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1D203-ACE1-4E3E-A174-FC12C9ED4C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8271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κατανάλωση προϊόντων με προστιθέμενα σάκχαρα πάνω από 4 φορές ημερησίως αυξάνει τον κίνδυνο εμφάνισης τερηδόνας. Επίσης, η κατανάλωση</a:t>
            </a:r>
          </a:p>
          <a:p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προστιθέμενης ζάχαρης σε επίπεδα πάνω από 60 γραμμάρια την ημέρα για τους εφήβους και 30 γραμμάρια την ημέρα για τα μικρότερα παιδιά οδηγεί σε αύξηση</a:t>
            </a:r>
          </a:p>
          <a:p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του κινδύνου εμφάνισης τερηδόνας (Sheiham et al.,2001)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B5E00-29F3-433F-A0A0-89AC2216352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39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κατανάλωση προϊόντων με προστιθέμενα σάκχαρα πάνω από 4 φορές ημερησίως αυξάνει τον κίνδυνο εμφάνισης τερηδόνας. Επίσης, η κατανάλωση</a:t>
            </a:r>
          </a:p>
          <a:p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προστιθέμενης ζάχαρης σε επίπεδα πάνω από 60 γραμμάρια την ημέρα για τους εφήβους και 30 γραμμάρια την ημέρα για τα μικρότερα παιδιά οδηγεί σε αύξηση</a:t>
            </a:r>
          </a:p>
          <a:p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του κινδύνου εμφάνισης τερηδόνας (Sheiham et al.,2001)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B5E00-29F3-433F-A0A0-89AC2216352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884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5A5F-DBB5-46EC-940D-246830AC6769}" type="datetimeFigureOut">
              <a:rPr lang="el-GR" smtClean="0"/>
              <a:pPr/>
              <a:t>3/6/2019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55712-1B4C-460E-ABDC-AE2B65044A0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s.uk/change4life/food-facts/food-labels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s://en.wikipedia.org/wiki/Public_Health_England" TargetMode="External"/><Relationship Id="rId4" Type="http://schemas.openxmlformats.org/officeDocument/2006/relationships/hyperlink" Target="https://en.wikipedia.org/wiki/Public_healt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l-GR" sz="1900" b="1" dirty="0" smtClean="0">
              <a:solidFill>
                <a:srgbClr val="000046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endParaRPr lang="el-GR" sz="1900" b="1" dirty="0">
              <a:solidFill>
                <a:srgbClr val="000046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19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ΣΤΟΜΑΤΙΚΗ  </a:t>
            </a:r>
            <a:r>
              <a:rPr lang="el-GR" sz="1900" b="1" dirty="0">
                <a:solidFill>
                  <a:srgbClr val="000046"/>
                </a:solidFill>
                <a:latin typeface="Bookman Old Style" panose="02050604050505020204" pitchFamily="18" charset="0"/>
              </a:rPr>
              <a:t>ΥΓΕΙΑ και ΔΙΑΤΡΟΦΗ</a:t>
            </a:r>
          </a:p>
          <a:p>
            <a:pPr marL="0" indent="0" algn="ctr">
              <a:buNone/>
            </a:pPr>
            <a:r>
              <a:rPr lang="el-GR" sz="1900" b="1" dirty="0">
                <a:solidFill>
                  <a:srgbClr val="000046"/>
                </a:solidFill>
                <a:latin typeface="Bookman Old Style" panose="02050604050505020204" pitchFamily="18" charset="0"/>
              </a:rPr>
              <a:t>Νόσοι δοντιών και διατροφή</a:t>
            </a:r>
          </a:p>
          <a:p>
            <a:pPr marL="0" indent="0" algn="ctr">
              <a:buNone/>
            </a:pPr>
            <a:endParaRPr lang="el-GR" sz="1900" b="1" dirty="0">
              <a:solidFill>
                <a:srgbClr val="000046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1900" b="1" dirty="0">
                <a:solidFill>
                  <a:srgbClr val="000046"/>
                </a:solidFill>
                <a:latin typeface="Bookman Old Style" panose="02050604050505020204" pitchFamily="18" charset="0"/>
              </a:rPr>
              <a:t>Ηλικίες </a:t>
            </a:r>
            <a:r>
              <a:rPr lang="el-GR" sz="19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8-12 </a:t>
            </a:r>
            <a:r>
              <a:rPr lang="el-GR" sz="1900" b="1" dirty="0">
                <a:solidFill>
                  <a:srgbClr val="000046"/>
                </a:solidFill>
                <a:latin typeface="Bookman Old Style" panose="02050604050505020204" pitchFamily="18" charset="0"/>
              </a:rPr>
              <a:t>ετών</a:t>
            </a: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endParaRPr lang="el-GR" sz="14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r>
              <a:rPr lang="en-US" sz="1700" b="1" dirty="0" smtClean="0">
                <a:solidFill>
                  <a:srgbClr val="000046"/>
                </a:solidFill>
              </a:rPr>
              <a:t>		</a:t>
            </a:r>
            <a:r>
              <a:rPr lang="el-GR" sz="1700" b="1" dirty="0" smtClean="0">
                <a:solidFill>
                  <a:srgbClr val="000046"/>
                </a:solidFill>
              </a:rPr>
              <a:t>	</a:t>
            </a:r>
            <a:r>
              <a:rPr lang="el-GR" sz="1700" b="1" dirty="0" smtClean="0">
                <a:solidFill>
                  <a:srgbClr val="000046"/>
                </a:solidFill>
              </a:rPr>
              <a:t>       </a:t>
            </a:r>
            <a:r>
              <a:rPr lang="el-GR" sz="1700" b="1" dirty="0" smtClean="0">
                <a:solidFill>
                  <a:srgbClr val="000046"/>
                </a:solidFill>
              </a:rPr>
              <a:t>ΑΓΩΓΗ </a:t>
            </a:r>
            <a:r>
              <a:rPr lang="el-GR" sz="1700" b="1" dirty="0">
                <a:solidFill>
                  <a:srgbClr val="000046"/>
                </a:solidFill>
              </a:rPr>
              <a:t>ΥΓΕΙΑΣ</a:t>
            </a:r>
          </a:p>
          <a:p>
            <a:pPr marL="0" indent="0">
              <a:buNone/>
            </a:pPr>
            <a:r>
              <a:rPr lang="en-US" sz="1700" b="1" dirty="0" smtClean="0">
                <a:solidFill>
                  <a:srgbClr val="000046"/>
                </a:solidFill>
              </a:rPr>
              <a:t>		</a:t>
            </a:r>
            <a:r>
              <a:rPr lang="el-GR" sz="1700" b="1" dirty="0" smtClean="0">
                <a:solidFill>
                  <a:srgbClr val="000046"/>
                </a:solidFill>
              </a:rPr>
              <a:t>	  ΥΠΟΥΡΓΕΙΟ  ΥΓΕΙΑΣ</a:t>
            </a:r>
            <a:endParaRPr lang="el-GR" sz="1700" b="1" dirty="0">
              <a:solidFill>
                <a:srgbClr val="000046"/>
              </a:solidFill>
            </a:endParaRPr>
          </a:p>
          <a:p>
            <a:pPr marL="0" indent="0">
              <a:buNone/>
            </a:pPr>
            <a:r>
              <a:rPr lang="el-GR" sz="1500" b="1" dirty="0" smtClean="0">
                <a:solidFill>
                  <a:srgbClr val="000046"/>
                </a:solidFill>
              </a:rPr>
              <a:t>                                                                              Αθήνα  </a:t>
            </a:r>
            <a:r>
              <a:rPr lang="el-GR" sz="1500" b="1" dirty="0" smtClean="0">
                <a:solidFill>
                  <a:srgbClr val="000046"/>
                </a:solidFill>
              </a:rPr>
              <a:t>2019</a:t>
            </a:r>
            <a:endParaRPr lang="el-GR" sz="1500" b="1" dirty="0">
              <a:solidFill>
                <a:srgbClr val="000046"/>
              </a:solidFill>
            </a:endParaRPr>
          </a:p>
          <a:p>
            <a:endParaRPr lang="el-GR" dirty="0"/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ΕΛΛΗΝΙΚΗ </a:t>
            </a: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ΟΔΟΝΤΙΑΤΡΙΚΗ ΟΜΟΣΠΟΝΔΙΑ </a:t>
            </a: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			</a:t>
            </a: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 </a:t>
            </a: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               </a:t>
            </a: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ΥΠΟΥΡΓΕΙΟ </a:t>
            </a: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ΥΓΕΙΑΣ</a:t>
            </a:r>
            <a:b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</a:br>
            <a:r>
              <a:rPr lang="el-GR" sz="1200" b="1" dirty="0">
                <a:solidFill>
                  <a:srgbClr val="000046"/>
                </a:solidFill>
                <a:latin typeface="Bookman Old Style" panose="02050604050505020204" pitchFamily="18" charset="0"/>
              </a:rPr>
              <a:t/>
            </a:r>
            <a:br>
              <a:rPr lang="el-GR" sz="1200" b="1" dirty="0">
                <a:solidFill>
                  <a:srgbClr val="000046"/>
                </a:solidFill>
                <a:latin typeface="Bookman Old Style" panose="02050604050505020204" pitchFamily="18" charset="0"/>
              </a:rPr>
            </a:b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/>
            </a:r>
            <a:b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</a:br>
            <a:r>
              <a:rPr lang="el-GR" sz="1200" b="1" dirty="0" smtClean="0">
                <a:solidFill>
                  <a:srgbClr val="000046"/>
                </a:solidFill>
                <a:latin typeface="Bookman Old Style" panose="02050604050505020204" pitchFamily="18" charset="0"/>
              </a:rPr>
              <a:t>             </a:t>
            </a:r>
            <a:endParaRPr lang="el-GR" sz="1200" b="1" dirty="0">
              <a:solidFill>
                <a:srgbClr val="000046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2464551"/>
              </p:ext>
            </p:extLst>
          </p:nvPr>
        </p:nvGraphicFramePr>
        <p:xfrm>
          <a:off x="251520" y="670719"/>
          <a:ext cx="800100" cy="838200"/>
        </p:xfrm>
        <a:graphic>
          <a:graphicData uri="http://schemas.openxmlformats.org/presentationml/2006/ole">
            <p:oleObj spid="_x0000_s1027" name="Picture" r:id="rId3" imgW="559308" imgH="787908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2108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Συμβουλές για μείωση της βλαπτικής δράσης των τροφών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216" y="177281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l-GR" dirty="0"/>
              <a:t>Περιορίζω την  ποσότητα και τη συχνότητα των τροφίμων και ποτών, που περιέχουν ζάχαρη.</a:t>
            </a:r>
          </a:p>
          <a:p>
            <a:r>
              <a:rPr lang="el-GR" dirty="0"/>
              <a:t>Καταναλώνω τρόφιμα και τα ποτά με ζάχαρη μόνο στις ώρες του κυρίως γεύματος, αλλά καθόλου μεταξύ γευμάτων.</a:t>
            </a:r>
          </a:p>
          <a:p>
            <a:r>
              <a:rPr lang="el-GR" dirty="0"/>
              <a:t>Αποφύγετε τα τρόφιμα και τα ποτά που περιέχουν ζάχαρη πριν το ύπνο.</a:t>
            </a:r>
          </a:p>
          <a:p>
            <a:r>
              <a:rPr lang="el-GR" dirty="0"/>
              <a:t>Το νερό της βρύσης ανάμεσα στα γεύματα, είναι το ιδανικό αναψυκτικό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011238"/>
            <a:ext cx="2562225" cy="4795837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l-G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Όταν Διψάσεις Σκέψου</a:t>
            </a:r>
            <a:br>
              <a:rPr lang="el-G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Θα Πιείς</a:t>
            </a:r>
          </a:p>
        </p:txBody>
      </p:sp>
      <p:graphicFrame>
        <p:nvGraphicFramePr>
          <p:cNvPr id="10" name="Content Placeholder 7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rved Down Arrow 4"/>
          <p:cNvSpPr/>
          <p:nvPr/>
        </p:nvSpPr>
        <p:spPr>
          <a:xfrm rot="3946730">
            <a:off x="5073737" y="1985216"/>
            <a:ext cx="2519362" cy="146618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29249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48691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7884368" y="28529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7884368" y="49411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CBA9B1-7FB6-4590-B4B9-B9F326BE0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131094"/>
            <a:ext cx="7886700" cy="99417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Τι τρώω ανάμεσα στα γεύματα;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59D4C62F-3F31-49BC-9775-0CA4AC19CA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236471"/>
            <a:ext cx="3887391" cy="3263027"/>
          </a:xfrm>
        </p:spPr>
        <p:txBody>
          <a:bodyPr/>
          <a:lstStyle/>
          <a:p>
            <a:r>
              <a:rPr lang="el-GR" b="1" dirty="0">
                <a:solidFill>
                  <a:srgbClr val="0070C0"/>
                </a:solidFill>
              </a:rPr>
              <a:t>Φρούτα </a:t>
            </a:r>
          </a:p>
          <a:p>
            <a:r>
              <a:rPr lang="el-GR" b="1" dirty="0">
                <a:solidFill>
                  <a:srgbClr val="0070C0"/>
                </a:solidFill>
              </a:rPr>
              <a:t>Λαχανικά </a:t>
            </a:r>
          </a:p>
          <a:p>
            <a:r>
              <a:rPr lang="el-GR" b="1" dirty="0">
                <a:solidFill>
                  <a:srgbClr val="0070C0"/>
                </a:solidFill>
              </a:rPr>
              <a:t>Τοστ </a:t>
            </a:r>
          </a:p>
          <a:p>
            <a:r>
              <a:rPr lang="el-GR" b="1" dirty="0">
                <a:solidFill>
                  <a:srgbClr val="0070C0"/>
                </a:solidFill>
              </a:rPr>
              <a:t>Γιαούρτι άσπρο</a:t>
            </a:r>
          </a:p>
          <a:p>
            <a:r>
              <a:rPr lang="el-GR" b="1" dirty="0">
                <a:solidFill>
                  <a:srgbClr val="0070C0"/>
                </a:solidFill>
              </a:rPr>
              <a:t>Τυρί</a:t>
            </a:r>
          </a:p>
          <a:p>
            <a:r>
              <a:rPr lang="el-GR" b="1" dirty="0">
                <a:solidFill>
                  <a:srgbClr val="0070C0"/>
                </a:solidFill>
              </a:rPr>
              <a:t>Κουλούρι </a:t>
            </a:r>
          </a:p>
        </p:txBody>
      </p:sp>
      <p:pic>
        <p:nvPicPr>
          <p:cNvPr id="3076" name="Picture 4" descr="http://www.somethingfishy.ie/resources/image_resources/image_food_pyramid.jpg">
            <a:extLst>
              <a:ext uri="{FF2B5EF4-FFF2-40B4-BE49-F238E27FC236}">
                <a16:creationId xmlns:a16="http://schemas.microsoft.com/office/drawing/2014/main" xmlns="" id="{8C483BCD-30B6-4F2C-B140-C81A9F1FA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596" y="2000250"/>
            <a:ext cx="3851912" cy="364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235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0075" y="-4763"/>
            <a:ext cx="2500312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9F1ECA66-4F17-4AB6-9BE2-A45F5024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51" y="232647"/>
            <a:ext cx="2319759" cy="2376264"/>
          </a:xfr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400" b="1" dirty="0" err="1">
                <a:solidFill>
                  <a:srgbClr val="FFC000"/>
                </a:solidFill>
              </a:rPr>
              <a:t>Πόση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 err="1">
                <a:solidFill>
                  <a:srgbClr val="FFC000"/>
                </a:solidFill>
              </a:rPr>
              <a:t>ζάχ</a:t>
            </a:r>
            <a:r>
              <a:rPr lang="en-US" sz="2400" b="1" dirty="0">
                <a:solidFill>
                  <a:srgbClr val="FFC000"/>
                </a:solidFill>
              </a:rPr>
              <a:t>αρη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μπορώ να καταναλώνω;</a:t>
            </a:r>
            <a:br>
              <a:rPr lang="en-US" sz="2400" b="1" dirty="0">
                <a:solidFill>
                  <a:srgbClr val="FFC000"/>
                </a:solidFill>
              </a:rPr>
            </a:b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296E7BB-4E4C-4462-8C4B-0678FA5551F0}"/>
              </a:ext>
            </a:extLst>
          </p:cNvPr>
          <p:cNvSpPr/>
          <p:nvPr/>
        </p:nvSpPr>
        <p:spPr>
          <a:xfrm>
            <a:off x="569195" y="4437112"/>
            <a:ext cx="7973914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l-GR" sz="3200" dirty="0">
                <a:solidFill>
                  <a:srgbClr val="FFC000"/>
                </a:solidFill>
              </a:rPr>
              <a:t>λιγότερο από το 10% των ημερησίων </a:t>
            </a:r>
            <a:r>
              <a:rPr lang="el-GR" sz="2800" dirty="0">
                <a:solidFill>
                  <a:srgbClr val="FFC000"/>
                </a:solidFill>
              </a:rPr>
              <a:t>θερμίδων</a:t>
            </a:r>
            <a:r>
              <a:rPr lang="el-GR" sz="3200" dirty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65300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9F1ECA66-4F17-4AB6-9BE2-A45F5024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2" y="1012004"/>
            <a:ext cx="2889000" cy="5141388"/>
          </a:xfrm>
          <a:solidFill>
            <a:schemeClr val="tx1">
              <a:lumMod val="65000"/>
              <a:lumOff val="35000"/>
            </a:schemeClr>
          </a:solidFill>
        </p:spPr>
        <p:txBody>
          <a:bodyPr lIns="252000" rIns="468000">
            <a:noAutofit/>
          </a:bodyPr>
          <a:lstStyle/>
          <a:p>
            <a:pPr algn="r"/>
            <a:r>
              <a:rPr lang="el-GR" sz="2800" b="1" dirty="0">
                <a:solidFill>
                  <a:srgbClr val="F87508"/>
                </a:solidFill>
              </a:rPr>
              <a:t>Πόση </a:t>
            </a:r>
            <a:br>
              <a:rPr lang="el-GR" sz="2800" b="1" dirty="0">
                <a:solidFill>
                  <a:srgbClr val="F87508"/>
                </a:solidFill>
              </a:rPr>
            </a:br>
            <a:r>
              <a:rPr lang="el-GR" sz="2800" b="1" dirty="0">
                <a:solidFill>
                  <a:srgbClr val="F87508"/>
                </a:solidFill>
              </a:rPr>
              <a:t>ζάχαρη</a:t>
            </a:r>
            <a:br>
              <a:rPr lang="el-GR" sz="2800" b="1" dirty="0">
                <a:solidFill>
                  <a:srgbClr val="F87508"/>
                </a:solidFill>
              </a:rPr>
            </a:br>
            <a:r>
              <a:rPr lang="el-GR" sz="2800" b="1" dirty="0">
                <a:solidFill>
                  <a:srgbClr val="F87508"/>
                </a:solidFill>
              </a:rPr>
              <a:t>μπορώ να καταναλώνω;</a:t>
            </a:r>
            <a:br>
              <a:rPr lang="el-GR" sz="2800" b="1" dirty="0">
                <a:solidFill>
                  <a:srgbClr val="F87508"/>
                </a:solidFill>
              </a:rPr>
            </a:br>
            <a:r>
              <a:rPr lang="el-GR" sz="2800" b="1" dirty="0">
                <a:solidFill>
                  <a:srgbClr val="F87508"/>
                </a:solidFill>
              </a:rPr>
              <a:t/>
            </a:r>
            <a:br>
              <a:rPr lang="el-GR" sz="2800" b="1" dirty="0">
                <a:solidFill>
                  <a:srgbClr val="F87508"/>
                </a:solidFill>
              </a:rPr>
            </a:br>
            <a:r>
              <a:rPr lang="el-GR" sz="2800" b="1" dirty="0">
                <a:solidFill>
                  <a:srgbClr val="F87508"/>
                </a:solidFill>
              </a:rPr>
              <a:t/>
            </a:r>
            <a:br>
              <a:rPr lang="el-GR" sz="2800" b="1" dirty="0">
                <a:solidFill>
                  <a:srgbClr val="F87508"/>
                </a:solidFill>
              </a:rPr>
            </a:br>
            <a:r>
              <a:rPr lang="el-GR" sz="2800" b="1" dirty="0">
                <a:solidFill>
                  <a:srgbClr val="F87508"/>
                </a:solidFill>
              </a:rPr>
              <a:t/>
            </a:r>
            <a:br>
              <a:rPr lang="el-GR" sz="2800" b="1" dirty="0">
                <a:solidFill>
                  <a:srgbClr val="F87508"/>
                </a:solidFill>
              </a:rPr>
            </a:br>
            <a:r>
              <a:rPr lang="el-GR" sz="1100" b="1" dirty="0">
                <a:solidFill>
                  <a:srgbClr val="F87508"/>
                </a:solidFill>
              </a:rPr>
              <a:t>(8-12 ετών)</a:t>
            </a: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xmlns="" id="{039547A2-E8CF-4B30-A2FE-688D6C43B36A}"/>
              </a:ext>
            </a:extLst>
          </p:cNvPr>
          <p:cNvGrpSpPr/>
          <p:nvPr/>
        </p:nvGrpSpPr>
        <p:grpSpPr>
          <a:xfrm>
            <a:off x="4386439" y="2696222"/>
            <a:ext cx="1515755" cy="801623"/>
            <a:chOff x="5865884" y="2858446"/>
            <a:chExt cx="2021007" cy="80162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C121A295-6B41-4CFF-B11B-7DDFC6F4F5A1}"/>
                </a:ext>
              </a:extLst>
            </p:cNvPr>
            <p:cNvSpPr/>
            <p:nvPr/>
          </p:nvSpPr>
          <p:spPr>
            <a:xfrm>
              <a:off x="6050366" y="2883609"/>
              <a:ext cx="538928" cy="340281"/>
            </a:xfrm>
            <a:custGeom>
              <a:avLst/>
              <a:gdLst>
                <a:gd name="connsiteX0" fmla="*/ 16975 w 638195"/>
                <a:gd name="connsiteY0" fmla="*/ 356461 h 402956"/>
                <a:gd name="connsiteX1" fmla="*/ 94466 w 638195"/>
                <a:gd name="connsiteY1" fmla="*/ 232474 h 402956"/>
                <a:gd name="connsiteX2" fmla="*/ 140961 w 638195"/>
                <a:gd name="connsiteY2" fmla="*/ 185980 h 402956"/>
                <a:gd name="connsiteX3" fmla="*/ 249450 w 638195"/>
                <a:gd name="connsiteY3" fmla="*/ 46495 h 402956"/>
                <a:gd name="connsiteX4" fmla="*/ 342439 w 638195"/>
                <a:gd name="connsiteY4" fmla="*/ 15498 h 402956"/>
                <a:gd name="connsiteX5" fmla="*/ 388934 w 638195"/>
                <a:gd name="connsiteY5" fmla="*/ 0 h 402956"/>
                <a:gd name="connsiteX6" fmla="*/ 450928 w 638195"/>
                <a:gd name="connsiteY6" fmla="*/ 15498 h 402956"/>
                <a:gd name="connsiteX7" fmla="*/ 512921 w 638195"/>
                <a:gd name="connsiteY7" fmla="*/ 108488 h 402956"/>
                <a:gd name="connsiteX8" fmla="*/ 543917 w 638195"/>
                <a:gd name="connsiteY8" fmla="*/ 154983 h 402956"/>
                <a:gd name="connsiteX9" fmla="*/ 574914 w 638195"/>
                <a:gd name="connsiteY9" fmla="*/ 201478 h 402956"/>
                <a:gd name="connsiteX10" fmla="*/ 605911 w 638195"/>
                <a:gd name="connsiteY10" fmla="*/ 263471 h 402956"/>
                <a:gd name="connsiteX11" fmla="*/ 621409 w 638195"/>
                <a:gd name="connsiteY11" fmla="*/ 325464 h 402956"/>
                <a:gd name="connsiteX12" fmla="*/ 636907 w 638195"/>
                <a:gd name="connsiteY12" fmla="*/ 371959 h 402956"/>
                <a:gd name="connsiteX13" fmla="*/ 590412 w 638195"/>
                <a:gd name="connsiteY13" fmla="*/ 402956 h 402956"/>
                <a:gd name="connsiteX14" fmla="*/ 202955 w 638195"/>
                <a:gd name="connsiteY14" fmla="*/ 387458 h 402956"/>
                <a:gd name="connsiteX15" fmla="*/ 16975 w 638195"/>
                <a:gd name="connsiteY15" fmla="*/ 356461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8195" h="402956">
                  <a:moveTo>
                    <a:pt x="16975" y="356461"/>
                  </a:moveTo>
                  <a:cubicBezTo>
                    <a:pt x="-1106" y="330630"/>
                    <a:pt x="60003" y="266936"/>
                    <a:pt x="94466" y="232474"/>
                  </a:cubicBezTo>
                  <a:cubicBezTo>
                    <a:pt x="109964" y="216976"/>
                    <a:pt x="127505" y="203281"/>
                    <a:pt x="140961" y="185980"/>
                  </a:cubicBezTo>
                  <a:cubicBezTo>
                    <a:pt x="161518" y="159550"/>
                    <a:pt x="208145" y="69442"/>
                    <a:pt x="249450" y="46495"/>
                  </a:cubicBezTo>
                  <a:cubicBezTo>
                    <a:pt x="278011" y="30627"/>
                    <a:pt x="311443" y="25830"/>
                    <a:pt x="342439" y="15498"/>
                  </a:cubicBezTo>
                  <a:lnTo>
                    <a:pt x="388934" y="0"/>
                  </a:lnTo>
                  <a:cubicBezTo>
                    <a:pt x="409599" y="5166"/>
                    <a:pt x="434898" y="1471"/>
                    <a:pt x="450928" y="15498"/>
                  </a:cubicBezTo>
                  <a:cubicBezTo>
                    <a:pt x="478964" y="40029"/>
                    <a:pt x="492257" y="77491"/>
                    <a:pt x="512921" y="108488"/>
                  </a:cubicBezTo>
                  <a:lnTo>
                    <a:pt x="543917" y="154983"/>
                  </a:lnTo>
                  <a:cubicBezTo>
                    <a:pt x="554249" y="170481"/>
                    <a:pt x="566584" y="184818"/>
                    <a:pt x="574914" y="201478"/>
                  </a:cubicBezTo>
                  <a:lnTo>
                    <a:pt x="605911" y="263471"/>
                  </a:lnTo>
                  <a:cubicBezTo>
                    <a:pt x="611077" y="284135"/>
                    <a:pt x="615557" y="304983"/>
                    <a:pt x="621409" y="325464"/>
                  </a:cubicBezTo>
                  <a:cubicBezTo>
                    <a:pt x="625897" y="341172"/>
                    <a:pt x="642974" y="356791"/>
                    <a:pt x="636907" y="371959"/>
                  </a:cubicBezTo>
                  <a:cubicBezTo>
                    <a:pt x="629989" y="389253"/>
                    <a:pt x="605910" y="392624"/>
                    <a:pt x="590412" y="402956"/>
                  </a:cubicBezTo>
                  <a:lnTo>
                    <a:pt x="202955" y="387458"/>
                  </a:lnTo>
                  <a:cubicBezTo>
                    <a:pt x="-106579" y="371167"/>
                    <a:pt x="35056" y="382292"/>
                    <a:pt x="16975" y="35646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" name="Group 1">
              <a:extLst>
                <a:ext uri="{FF2B5EF4-FFF2-40B4-BE49-F238E27FC236}">
                  <a16:creationId xmlns:a16="http://schemas.microsoft.com/office/drawing/2014/main" xmlns="" id="{2243F333-8076-4F4E-8A5C-93E9456F37D5}"/>
                </a:ext>
              </a:extLst>
            </p:cNvPr>
            <p:cNvGrpSpPr/>
            <p:nvPr/>
          </p:nvGrpSpPr>
          <p:grpSpPr>
            <a:xfrm>
              <a:off x="5865884" y="2858446"/>
              <a:ext cx="2021007" cy="801623"/>
              <a:chOff x="5865884" y="2858446"/>
              <a:chExt cx="2021007" cy="801623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xmlns="" id="{77ACB785-D4B7-4738-99F6-E1BC1457998D}"/>
                  </a:ext>
                </a:extLst>
              </p:cNvPr>
              <p:cNvSpPr/>
              <p:nvPr/>
            </p:nvSpPr>
            <p:spPr>
              <a:xfrm>
                <a:off x="7738673" y="2858446"/>
                <a:ext cx="121602" cy="15200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xmlns="" id="{B540671C-7D3A-4DBD-AF6D-D033548F74C6}"/>
                  </a:ext>
                </a:extLst>
              </p:cNvPr>
              <p:cNvSpPr/>
              <p:nvPr/>
            </p:nvSpPr>
            <p:spPr>
              <a:xfrm rot="10800000">
                <a:off x="5865884" y="2883608"/>
                <a:ext cx="876872" cy="776461"/>
              </a:xfrm>
              <a:prstGeom prst="blockArc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xmlns="" id="{A19021FA-CD92-4F6B-8745-9266A149B3BC}"/>
                  </a:ext>
                </a:extLst>
              </p:cNvPr>
              <p:cNvSpPr/>
              <p:nvPr/>
            </p:nvSpPr>
            <p:spPr>
              <a:xfrm rot="20415804">
                <a:off x="6643510" y="3065652"/>
                <a:ext cx="1243381" cy="9324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xmlns="" id="{18DC46C4-A2A9-4C4B-8AA2-3DC191529A53}"/>
                  </a:ext>
                </a:extLst>
              </p:cNvPr>
              <p:cNvSpPr/>
              <p:nvPr/>
            </p:nvSpPr>
            <p:spPr>
              <a:xfrm>
                <a:off x="6034855" y="3271838"/>
                <a:ext cx="538928" cy="23721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240" name="TextBox 239">
            <a:extLst>
              <a:ext uri="{FF2B5EF4-FFF2-40B4-BE49-F238E27FC236}">
                <a16:creationId xmlns:a16="http://schemas.microsoft.com/office/drawing/2014/main" xmlns="" id="{5D901B2E-A2FC-45CF-A707-C4256DC2BA32}"/>
              </a:ext>
            </a:extLst>
          </p:cNvPr>
          <p:cNvSpPr txBox="1"/>
          <p:nvPr/>
        </p:nvSpPr>
        <p:spPr>
          <a:xfrm>
            <a:off x="4225057" y="1071449"/>
            <a:ext cx="47566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>
                    <a:lumMod val="50000"/>
                  </a:schemeClr>
                </a:solidFill>
              </a:rPr>
              <a:t>ΜΕΧΡΙ </a:t>
            </a:r>
            <a:r>
              <a:rPr lang="el-GR" sz="6000" b="1" dirty="0">
                <a:solidFill>
                  <a:srgbClr val="F87508"/>
                </a:solidFill>
              </a:rPr>
              <a:t>6</a:t>
            </a:r>
            <a:r>
              <a:rPr lang="el-GR" sz="2800" dirty="0">
                <a:solidFill>
                  <a:schemeClr val="bg1">
                    <a:lumMod val="50000"/>
                  </a:schemeClr>
                </a:solidFill>
              </a:rPr>
              <a:t> ΚΟΥΤΑΛΑΚΙΑ ΤΗΝ ΗΜΕΡΑ</a:t>
            </a:r>
          </a:p>
        </p:txBody>
      </p:sp>
      <p:grpSp>
        <p:nvGrpSpPr>
          <p:cNvPr id="4" name="Group 107">
            <a:extLst>
              <a:ext uri="{FF2B5EF4-FFF2-40B4-BE49-F238E27FC236}">
                <a16:creationId xmlns:a16="http://schemas.microsoft.com/office/drawing/2014/main" xmlns="" id="{40F80F4D-716F-478C-B5B8-F02BC0BAB9D0}"/>
              </a:ext>
            </a:extLst>
          </p:cNvPr>
          <p:cNvGrpSpPr/>
          <p:nvPr/>
        </p:nvGrpSpPr>
        <p:grpSpPr>
          <a:xfrm>
            <a:off x="6730937" y="2696222"/>
            <a:ext cx="1515755" cy="801623"/>
            <a:chOff x="5865884" y="2858446"/>
            <a:chExt cx="2021007" cy="801623"/>
          </a:xfrm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B1E76C35-99CB-4904-B3D2-E5C76436164F}"/>
                </a:ext>
              </a:extLst>
            </p:cNvPr>
            <p:cNvSpPr/>
            <p:nvPr/>
          </p:nvSpPr>
          <p:spPr>
            <a:xfrm>
              <a:off x="6050366" y="2883609"/>
              <a:ext cx="538928" cy="340281"/>
            </a:xfrm>
            <a:custGeom>
              <a:avLst/>
              <a:gdLst>
                <a:gd name="connsiteX0" fmla="*/ 16975 w 638195"/>
                <a:gd name="connsiteY0" fmla="*/ 356461 h 402956"/>
                <a:gd name="connsiteX1" fmla="*/ 94466 w 638195"/>
                <a:gd name="connsiteY1" fmla="*/ 232474 h 402956"/>
                <a:gd name="connsiteX2" fmla="*/ 140961 w 638195"/>
                <a:gd name="connsiteY2" fmla="*/ 185980 h 402956"/>
                <a:gd name="connsiteX3" fmla="*/ 249450 w 638195"/>
                <a:gd name="connsiteY3" fmla="*/ 46495 h 402956"/>
                <a:gd name="connsiteX4" fmla="*/ 342439 w 638195"/>
                <a:gd name="connsiteY4" fmla="*/ 15498 h 402956"/>
                <a:gd name="connsiteX5" fmla="*/ 388934 w 638195"/>
                <a:gd name="connsiteY5" fmla="*/ 0 h 402956"/>
                <a:gd name="connsiteX6" fmla="*/ 450928 w 638195"/>
                <a:gd name="connsiteY6" fmla="*/ 15498 h 402956"/>
                <a:gd name="connsiteX7" fmla="*/ 512921 w 638195"/>
                <a:gd name="connsiteY7" fmla="*/ 108488 h 402956"/>
                <a:gd name="connsiteX8" fmla="*/ 543917 w 638195"/>
                <a:gd name="connsiteY8" fmla="*/ 154983 h 402956"/>
                <a:gd name="connsiteX9" fmla="*/ 574914 w 638195"/>
                <a:gd name="connsiteY9" fmla="*/ 201478 h 402956"/>
                <a:gd name="connsiteX10" fmla="*/ 605911 w 638195"/>
                <a:gd name="connsiteY10" fmla="*/ 263471 h 402956"/>
                <a:gd name="connsiteX11" fmla="*/ 621409 w 638195"/>
                <a:gd name="connsiteY11" fmla="*/ 325464 h 402956"/>
                <a:gd name="connsiteX12" fmla="*/ 636907 w 638195"/>
                <a:gd name="connsiteY12" fmla="*/ 371959 h 402956"/>
                <a:gd name="connsiteX13" fmla="*/ 590412 w 638195"/>
                <a:gd name="connsiteY13" fmla="*/ 402956 h 402956"/>
                <a:gd name="connsiteX14" fmla="*/ 202955 w 638195"/>
                <a:gd name="connsiteY14" fmla="*/ 387458 h 402956"/>
                <a:gd name="connsiteX15" fmla="*/ 16975 w 638195"/>
                <a:gd name="connsiteY15" fmla="*/ 356461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8195" h="402956">
                  <a:moveTo>
                    <a:pt x="16975" y="356461"/>
                  </a:moveTo>
                  <a:cubicBezTo>
                    <a:pt x="-1106" y="330630"/>
                    <a:pt x="60003" y="266936"/>
                    <a:pt x="94466" y="232474"/>
                  </a:cubicBezTo>
                  <a:cubicBezTo>
                    <a:pt x="109964" y="216976"/>
                    <a:pt x="127505" y="203281"/>
                    <a:pt x="140961" y="185980"/>
                  </a:cubicBezTo>
                  <a:cubicBezTo>
                    <a:pt x="161518" y="159550"/>
                    <a:pt x="208145" y="69442"/>
                    <a:pt x="249450" y="46495"/>
                  </a:cubicBezTo>
                  <a:cubicBezTo>
                    <a:pt x="278011" y="30627"/>
                    <a:pt x="311443" y="25830"/>
                    <a:pt x="342439" y="15498"/>
                  </a:cubicBezTo>
                  <a:lnTo>
                    <a:pt x="388934" y="0"/>
                  </a:lnTo>
                  <a:cubicBezTo>
                    <a:pt x="409599" y="5166"/>
                    <a:pt x="434898" y="1471"/>
                    <a:pt x="450928" y="15498"/>
                  </a:cubicBezTo>
                  <a:cubicBezTo>
                    <a:pt x="478964" y="40029"/>
                    <a:pt x="492257" y="77491"/>
                    <a:pt x="512921" y="108488"/>
                  </a:cubicBezTo>
                  <a:lnTo>
                    <a:pt x="543917" y="154983"/>
                  </a:lnTo>
                  <a:cubicBezTo>
                    <a:pt x="554249" y="170481"/>
                    <a:pt x="566584" y="184818"/>
                    <a:pt x="574914" y="201478"/>
                  </a:cubicBezTo>
                  <a:lnTo>
                    <a:pt x="605911" y="263471"/>
                  </a:lnTo>
                  <a:cubicBezTo>
                    <a:pt x="611077" y="284135"/>
                    <a:pt x="615557" y="304983"/>
                    <a:pt x="621409" y="325464"/>
                  </a:cubicBezTo>
                  <a:cubicBezTo>
                    <a:pt x="625897" y="341172"/>
                    <a:pt x="642974" y="356791"/>
                    <a:pt x="636907" y="371959"/>
                  </a:cubicBezTo>
                  <a:cubicBezTo>
                    <a:pt x="629989" y="389253"/>
                    <a:pt x="605910" y="392624"/>
                    <a:pt x="590412" y="402956"/>
                  </a:cubicBezTo>
                  <a:lnTo>
                    <a:pt x="202955" y="387458"/>
                  </a:lnTo>
                  <a:cubicBezTo>
                    <a:pt x="-106579" y="371167"/>
                    <a:pt x="35056" y="382292"/>
                    <a:pt x="16975" y="35646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" name="Group 109">
              <a:extLst>
                <a:ext uri="{FF2B5EF4-FFF2-40B4-BE49-F238E27FC236}">
                  <a16:creationId xmlns:a16="http://schemas.microsoft.com/office/drawing/2014/main" xmlns="" id="{82E3C027-F790-4644-BF60-D4ED46E1F3C2}"/>
                </a:ext>
              </a:extLst>
            </p:cNvPr>
            <p:cNvGrpSpPr/>
            <p:nvPr/>
          </p:nvGrpSpPr>
          <p:grpSpPr>
            <a:xfrm>
              <a:off x="5865884" y="2858446"/>
              <a:ext cx="2021007" cy="801623"/>
              <a:chOff x="5865884" y="2858446"/>
              <a:chExt cx="2021007" cy="801623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xmlns="" id="{F569F93F-E9B7-4C6E-9BC7-86D4EB030FBB}"/>
                  </a:ext>
                </a:extLst>
              </p:cNvPr>
              <p:cNvSpPr/>
              <p:nvPr/>
            </p:nvSpPr>
            <p:spPr>
              <a:xfrm>
                <a:off x="7738673" y="2858446"/>
                <a:ext cx="121602" cy="15200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2" name="Block Arc 111">
                <a:extLst>
                  <a:ext uri="{FF2B5EF4-FFF2-40B4-BE49-F238E27FC236}">
                    <a16:creationId xmlns:a16="http://schemas.microsoft.com/office/drawing/2014/main" xmlns="" id="{7047D5E5-D4BC-418B-B870-F875129D2E6E}"/>
                  </a:ext>
                </a:extLst>
              </p:cNvPr>
              <p:cNvSpPr/>
              <p:nvPr/>
            </p:nvSpPr>
            <p:spPr>
              <a:xfrm rot="10800000">
                <a:off x="5865884" y="2883608"/>
                <a:ext cx="876872" cy="776461"/>
              </a:xfrm>
              <a:prstGeom prst="blockArc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xmlns="" id="{BDAC0991-1EF1-4388-BA50-719E908ADE50}"/>
                  </a:ext>
                </a:extLst>
              </p:cNvPr>
              <p:cNvSpPr/>
              <p:nvPr/>
            </p:nvSpPr>
            <p:spPr>
              <a:xfrm rot="20415804">
                <a:off x="6643510" y="3065652"/>
                <a:ext cx="1243381" cy="9324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xmlns="" id="{33D43DC5-D31F-4111-96E8-3D41899612A3}"/>
                  </a:ext>
                </a:extLst>
              </p:cNvPr>
              <p:cNvSpPr/>
              <p:nvPr/>
            </p:nvSpPr>
            <p:spPr>
              <a:xfrm>
                <a:off x="6034855" y="3271838"/>
                <a:ext cx="538928" cy="23721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6" name="Group 114">
            <a:extLst>
              <a:ext uri="{FF2B5EF4-FFF2-40B4-BE49-F238E27FC236}">
                <a16:creationId xmlns:a16="http://schemas.microsoft.com/office/drawing/2014/main" xmlns="" id="{3D03BCFD-5304-45C9-A608-2995D2B8C57A}"/>
              </a:ext>
            </a:extLst>
          </p:cNvPr>
          <p:cNvGrpSpPr/>
          <p:nvPr/>
        </p:nvGrpSpPr>
        <p:grpSpPr>
          <a:xfrm>
            <a:off x="6793231" y="4006268"/>
            <a:ext cx="1515755" cy="801623"/>
            <a:chOff x="5865884" y="2858446"/>
            <a:chExt cx="2021007" cy="801623"/>
          </a:xfrm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7B028EA0-486E-4B27-A408-2106BCC158F3}"/>
                </a:ext>
              </a:extLst>
            </p:cNvPr>
            <p:cNvSpPr/>
            <p:nvPr/>
          </p:nvSpPr>
          <p:spPr>
            <a:xfrm>
              <a:off x="6050366" y="2883609"/>
              <a:ext cx="538928" cy="340281"/>
            </a:xfrm>
            <a:custGeom>
              <a:avLst/>
              <a:gdLst>
                <a:gd name="connsiteX0" fmla="*/ 16975 w 638195"/>
                <a:gd name="connsiteY0" fmla="*/ 356461 h 402956"/>
                <a:gd name="connsiteX1" fmla="*/ 94466 w 638195"/>
                <a:gd name="connsiteY1" fmla="*/ 232474 h 402956"/>
                <a:gd name="connsiteX2" fmla="*/ 140961 w 638195"/>
                <a:gd name="connsiteY2" fmla="*/ 185980 h 402956"/>
                <a:gd name="connsiteX3" fmla="*/ 249450 w 638195"/>
                <a:gd name="connsiteY3" fmla="*/ 46495 h 402956"/>
                <a:gd name="connsiteX4" fmla="*/ 342439 w 638195"/>
                <a:gd name="connsiteY4" fmla="*/ 15498 h 402956"/>
                <a:gd name="connsiteX5" fmla="*/ 388934 w 638195"/>
                <a:gd name="connsiteY5" fmla="*/ 0 h 402956"/>
                <a:gd name="connsiteX6" fmla="*/ 450928 w 638195"/>
                <a:gd name="connsiteY6" fmla="*/ 15498 h 402956"/>
                <a:gd name="connsiteX7" fmla="*/ 512921 w 638195"/>
                <a:gd name="connsiteY7" fmla="*/ 108488 h 402956"/>
                <a:gd name="connsiteX8" fmla="*/ 543917 w 638195"/>
                <a:gd name="connsiteY8" fmla="*/ 154983 h 402956"/>
                <a:gd name="connsiteX9" fmla="*/ 574914 w 638195"/>
                <a:gd name="connsiteY9" fmla="*/ 201478 h 402956"/>
                <a:gd name="connsiteX10" fmla="*/ 605911 w 638195"/>
                <a:gd name="connsiteY10" fmla="*/ 263471 h 402956"/>
                <a:gd name="connsiteX11" fmla="*/ 621409 w 638195"/>
                <a:gd name="connsiteY11" fmla="*/ 325464 h 402956"/>
                <a:gd name="connsiteX12" fmla="*/ 636907 w 638195"/>
                <a:gd name="connsiteY12" fmla="*/ 371959 h 402956"/>
                <a:gd name="connsiteX13" fmla="*/ 590412 w 638195"/>
                <a:gd name="connsiteY13" fmla="*/ 402956 h 402956"/>
                <a:gd name="connsiteX14" fmla="*/ 202955 w 638195"/>
                <a:gd name="connsiteY14" fmla="*/ 387458 h 402956"/>
                <a:gd name="connsiteX15" fmla="*/ 16975 w 638195"/>
                <a:gd name="connsiteY15" fmla="*/ 356461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8195" h="402956">
                  <a:moveTo>
                    <a:pt x="16975" y="356461"/>
                  </a:moveTo>
                  <a:cubicBezTo>
                    <a:pt x="-1106" y="330630"/>
                    <a:pt x="60003" y="266936"/>
                    <a:pt x="94466" y="232474"/>
                  </a:cubicBezTo>
                  <a:cubicBezTo>
                    <a:pt x="109964" y="216976"/>
                    <a:pt x="127505" y="203281"/>
                    <a:pt x="140961" y="185980"/>
                  </a:cubicBezTo>
                  <a:cubicBezTo>
                    <a:pt x="161518" y="159550"/>
                    <a:pt x="208145" y="69442"/>
                    <a:pt x="249450" y="46495"/>
                  </a:cubicBezTo>
                  <a:cubicBezTo>
                    <a:pt x="278011" y="30627"/>
                    <a:pt x="311443" y="25830"/>
                    <a:pt x="342439" y="15498"/>
                  </a:cubicBezTo>
                  <a:lnTo>
                    <a:pt x="388934" y="0"/>
                  </a:lnTo>
                  <a:cubicBezTo>
                    <a:pt x="409599" y="5166"/>
                    <a:pt x="434898" y="1471"/>
                    <a:pt x="450928" y="15498"/>
                  </a:cubicBezTo>
                  <a:cubicBezTo>
                    <a:pt x="478964" y="40029"/>
                    <a:pt x="492257" y="77491"/>
                    <a:pt x="512921" y="108488"/>
                  </a:cubicBezTo>
                  <a:lnTo>
                    <a:pt x="543917" y="154983"/>
                  </a:lnTo>
                  <a:cubicBezTo>
                    <a:pt x="554249" y="170481"/>
                    <a:pt x="566584" y="184818"/>
                    <a:pt x="574914" y="201478"/>
                  </a:cubicBezTo>
                  <a:lnTo>
                    <a:pt x="605911" y="263471"/>
                  </a:lnTo>
                  <a:cubicBezTo>
                    <a:pt x="611077" y="284135"/>
                    <a:pt x="615557" y="304983"/>
                    <a:pt x="621409" y="325464"/>
                  </a:cubicBezTo>
                  <a:cubicBezTo>
                    <a:pt x="625897" y="341172"/>
                    <a:pt x="642974" y="356791"/>
                    <a:pt x="636907" y="371959"/>
                  </a:cubicBezTo>
                  <a:cubicBezTo>
                    <a:pt x="629989" y="389253"/>
                    <a:pt x="605910" y="392624"/>
                    <a:pt x="590412" y="402956"/>
                  </a:cubicBezTo>
                  <a:lnTo>
                    <a:pt x="202955" y="387458"/>
                  </a:lnTo>
                  <a:cubicBezTo>
                    <a:pt x="-106579" y="371167"/>
                    <a:pt x="35056" y="382292"/>
                    <a:pt x="16975" y="35646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8" name="Group 116">
              <a:extLst>
                <a:ext uri="{FF2B5EF4-FFF2-40B4-BE49-F238E27FC236}">
                  <a16:creationId xmlns:a16="http://schemas.microsoft.com/office/drawing/2014/main" xmlns="" id="{A9AA5891-3645-4FEE-A8E9-180D6B401742}"/>
                </a:ext>
              </a:extLst>
            </p:cNvPr>
            <p:cNvGrpSpPr/>
            <p:nvPr/>
          </p:nvGrpSpPr>
          <p:grpSpPr>
            <a:xfrm>
              <a:off x="5865884" y="2858446"/>
              <a:ext cx="2021007" cy="801623"/>
              <a:chOff x="5865884" y="2858446"/>
              <a:chExt cx="2021007" cy="801623"/>
            </a:xfrm>
          </p:grpSpPr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xmlns="" id="{FEF1D565-EDEC-409F-B98C-7F8FFF3466F7}"/>
                  </a:ext>
                </a:extLst>
              </p:cNvPr>
              <p:cNvSpPr/>
              <p:nvPr/>
            </p:nvSpPr>
            <p:spPr>
              <a:xfrm>
                <a:off x="7738673" y="2858446"/>
                <a:ext cx="121602" cy="15200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9" name="Block Arc 118">
                <a:extLst>
                  <a:ext uri="{FF2B5EF4-FFF2-40B4-BE49-F238E27FC236}">
                    <a16:creationId xmlns:a16="http://schemas.microsoft.com/office/drawing/2014/main" xmlns="" id="{78FB86F6-29BF-4616-8E49-11EE8BC36048}"/>
                  </a:ext>
                </a:extLst>
              </p:cNvPr>
              <p:cNvSpPr/>
              <p:nvPr/>
            </p:nvSpPr>
            <p:spPr>
              <a:xfrm rot="10800000">
                <a:off x="5865884" y="2883608"/>
                <a:ext cx="876872" cy="776461"/>
              </a:xfrm>
              <a:prstGeom prst="blockArc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xmlns="" id="{CB24CF0A-978D-438E-B3A5-4892F27091C8}"/>
                  </a:ext>
                </a:extLst>
              </p:cNvPr>
              <p:cNvSpPr/>
              <p:nvPr/>
            </p:nvSpPr>
            <p:spPr>
              <a:xfrm rot="20415804">
                <a:off x="6643510" y="3065652"/>
                <a:ext cx="1243381" cy="9324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1" name="Rectangle: Rounded Corners 120">
                <a:extLst>
                  <a:ext uri="{FF2B5EF4-FFF2-40B4-BE49-F238E27FC236}">
                    <a16:creationId xmlns:a16="http://schemas.microsoft.com/office/drawing/2014/main" xmlns="" id="{FC9E3E3A-E44C-42BC-BE92-8F671646F6DA}"/>
                  </a:ext>
                </a:extLst>
              </p:cNvPr>
              <p:cNvSpPr/>
              <p:nvPr/>
            </p:nvSpPr>
            <p:spPr>
              <a:xfrm>
                <a:off x="6034855" y="3271838"/>
                <a:ext cx="538928" cy="23721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9" name="Group 121">
            <a:extLst>
              <a:ext uri="{FF2B5EF4-FFF2-40B4-BE49-F238E27FC236}">
                <a16:creationId xmlns:a16="http://schemas.microsoft.com/office/drawing/2014/main" xmlns="" id="{9019DACC-4E5C-4420-8C5F-8A2584CCA7F1}"/>
              </a:ext>
            </a:extLst>
          </p:cNvPr>
          <p:cNvGrpSpPr/>
          <p:nvPr/>
        </p:nvGrpSpPr>
        <p:grpSpPr>
          <a:xfrm>
            <a:off x="4275246" y="4006268"/>
            <a:ext cx="1515755" cy="801623"/>
            <a:chOff x="5865884" y="2858446"/>
            <a:chExt cx="2021007" cy="801623"/>
          </a:xfrm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E097347E-3761-4B41-896D-97BAA8814259}"/>
                </a:ext>
              </a:extLst>
            </p:cNvPr>
            <p:cNvSpPr/>
            <p:nvPr/>
          </p:nvSpPr>
          <p:spPr>
            <a:xfrm>
              <a:off x="6050366" y="2883609"/>
              <a:ext cx="538928" cy="340281"/>
            </a:xfrm>
            <a:custGeom>
              <a:avLst/>
              <a:gdLst>
                <a:gd name="connsiteX0" fmla="*/ 16975 w 638195"/>
                <a:gd name="connsiteY0" fmla="*/ 356461 h 402956"/>
                <a:gd name="connsiteX1" fmla="*/ 94466 w 638195"/>
                <a:gd name="connsiteY1" fmla="*/ 232474 h 402956"/>
                <a:gd name="connsiteX2" fmla="*/ 140961 w 638195"/>
                <a:gd name="connsiteY2" fmla="*/ 185980 h 402956"/>
                <a:gd name="connsiteX3" fmla="*/ 249450 w 638195"/>
                <a:gd name="connsiteY3" fmla="*/ 46495 h 402956"/>
                <a:gd name="connsiteX4" fmla="*/ 342439 w 638195"/>
                <a:gd name="connsiteY4" fmla="*/ 15498 h 402956"/>
                <a:gd name="connsiteX5" fmla="*/ 388934 w 638195"/>
                <a:gd name="connsiteY5" fmla="*/ 0 h 402956"/>
                <a:gd name="connsiteX6" fmla="*/ 450928 w 638195"/>
                <a:gd name="connsiteY6" fmla="*/ 15498 h 402956"/>
                <a:gd name="connsiteX7" fmla="*/ 512921 w 638195"/>
                <a:gd name="connsiteY7" fmla="*/ 108488 h 402956"/>
                <a:gd name="connsiteX8" fmla="*/ 543917 w 638195"/>
                <a:gd name="connsiteY8" fmla="*/ 154983 h 402956"/>
                <a:gd name="connsiteX9" fmla="*/ 574914 w 638195"/>
                <a:gd name="connsiteY9" fmla="*/ 201478 h 402956"/>
                <a:gd name="connsiteX10" fmla="*/ 605911 w 638195"/>
                <a:gd name="connsiteY10" fmla="*/ 263471 h 402956"/>
                <a:gd name="connsiteX11" fmla="*/ 621409 w 638195"/>
                <a:gd name="connsiteY11" fmla="*/ 325464 h 402956"/>
                <a:gd name="connsiteX12" fmla="*/ 636907 w 638195"/>
                <a:gd name="connsiteY12" fmla="*/ 371959 h 402956"/>
                <a:gd name="connsiteX13" fmla="*/ 590412 w 638195"/>
                <a:gd name="connsiteY13" fmla="*/ 402956 h 402956"/>
                <a:gd name="connsiteX14" fmla="*/ 202955 w 638195"/>
                <a:gd name="connsiteY14" fmla="*/ 387458 h 402956"/>
                <a:gd name="connsiteX15" fmla="*/ 16975 w 638195"/>
                <a:gd name="connsiteY15" fmla="*/ 356461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8195" h="402956">
                  <a:moveTo>
                    <a:pt x="16975" y="356461"/>
                  </a:moveTo>
                  <a:cubicBezTo>
                    <a:pt x="-1106" y="330630"/>
                    <a:pt x="60003" y="266936"/>
                    <a:pt x="94466" y="232474"/>
                  </a:cubicBezTo>
                  <a:cubicBezTo>
                    <a:pt x="109964" y="216976"/>
                    <a:pt x="127505" y="203281"/>
                    <a:pt x="140961" y="185980"/>
                  </a:cubicBezTo>
                  <a:cubicBezTo>
                    <a:pt x="161518" y="159550"/>
                    <a:pt x="208145" y="69442"/>
                    <a:pt x="249450" y="46495"/>
                  </a:cubicBezTo>
                  <a:cubicBezTo>
                    <a:pt x="278011" y="30627"/>
                    <a:pt x="311443" y="25830"/>
                    <a:pt x="342439" y="15498"/>
                  </a:cubicBezTo>
                  <a:lnTo>
                    <a:pt x="388934" y="0"/>
                  </a:lnTo>
                  <a:cubicBezTo>
                    <a:pt x="409599" y="5166"/>
                    <a:pt x="434898" y="1471"/>
                    <a:pt x="450928" y="15498"/>
                  </a:cubicBezTo>
                  <a:cubicBezTo>
                    <a:pt x="478964" y="40029"/>
                    <a:pt x="492257" y="77491"/>
                    <a:pt x="512921" y="108488"/>
                  </a:cubicBezTo>
                  <a:lnTo>
                    <a:pt x="543917" y="154983"/>
                  </a:lnTo>
                  <a:cubicBezTo>
                    <a:pt x="554249" y="170481"/>
                    <a:pt x="566584" y="184818"/>
                    <a:pt x="574914" y="201478"/>
                  </a:cubicBezTo>
                  <a:lnTo>
                    <a:pt x="605911" y="263471"/>
                  </a:lnTo>
                  <a:cubicBezTo>
                    <a:pt x="611077" y="284135"/>
                    <a:pt x="615557" y="304983"/>
                    <a:pt x="621409" y="325464"/>
                  </a:cubicBezTo>
                  <a:cubicBezTo>
                    <a:pt x="625897" y="341172"/>
                    <a:pt x="642974" y="356791"/>
                    <a:pt x="636907" y="371959"/>
                  </a:cubicBezTo>
                  <a:cubicBezTo>
                    <a:pt x="629989" y="389253"/>
                    <a:pt x="605910" y="392624"/>
                    <a:pt x="590412" y="402956"/>
                  </a:cubicBezTo>
                  <a:lnTo>
                    <a:pt x="202955" y="387458"/>
                  </a:lnTo>
                  <a:cubicBezTo>
                    <a:pt x="-106579" y="371167"/>
                    <a:pt x="35056" y="382292"/>
                    <a:pt x="16975" y="35646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0" name="Group 123">
              <a:extLst>
                <a:ext uri="{FF2B5EF4-FFF2-40B4-BE49-F238E27FC236}">
                  <a16:creationId xmlns:a16="http://schemas.microsoft.com/office/drawing/2014/main" xmlns="" id="{3C21CEA4-150D-4F83-9BAE-8AADDAC3124E}"/>
                </a:ext>
              </a:extLst>
            </p:cNvPr>
            <p:cNvGrpSpPr/>
            <p:nvPr/>
          </p:nvGrpSpPr>
          <p:grpSpPr>
            <a:xfrm>
              <a:off x="5865884" y="2858446"/>
              <a:ext cx="2021007" cy="801623"/>
              <a:chOff x="5865884" y="2858446"/>
              <a:chExt cx="2021007" cy="801623"/>
            </a:xfrm>
          </p:grpSpPr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xmlns="" id="{DE9377FF-AC7D-41F6-8957-C62B91C28FFC}"/>
                  </a:ext>
                </a:extLst>
              </p:cNvPr>
              <p:cNvSpPr/>
              <p:nvPr/>
            </p:nvSpPr>
            <p:spPr>
              <a:xfrm>
                <a:off x="7738673" y="2858446"/>
                <a:ext cx="121602" cy="15200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6" name="Block Arc 125">
                <a:extLst>
                  <a:ext uri="{FF2B5EF4-FFF2-40B4-BE49-F238E27FC236}">
                    <a16:creationId xmlns:a16="http://schemas.microsoft.com/office/drawing/2014/main" xmlns="" id="{85762BF2-C4B5-450E-8165-0AC069CB3DF0}"/>
                  </a:ext>
                </a:extLst>
              </p:cNvPr>
              <p:cNvSpPr/>
              <p:nvPr/>
            </p:nvSpPr>
            <p:spPr>
              <a:xfrm rot="10800000">
                <a:off x="5865884" y="2883608"/>
                <a:ext cx="876872" cy="776461"/>
              </a:xfrm>
              <a:prstGeom prst="blockArc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xmlns="" id="{44B20AB3-55CD-45C1-8747-AA8C71D04F04}"/>
                  </a:ext>
                </a:extLst>
              </p:cNvPr>
              <p:cNvSpPr/>
              <p:nvPr/>
            </p:nvSpPr>
            <p:spPr>
              <a:xfrm rot="20415804">
                <a:off x="6643510" y="3065652"/>
                <a:ext cx="1243381" cy="9324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8" name="Rectangle: Rounded Corners 127">
                <a:extLst>
                  <a:ext uri="{FF2B5EF4-FFF2-40B4-BE49-F238E27FC236}">
                    <a16:creationId xmlns:a16="http://schemas.microsoft.com/office/drawing/2014/main" xmlns="" id="{A294287A-BA59-408F-9688-5193A8D9B47C}"/>
                  </a:ext>
                </a:extLst>
              </p:cNvPr>
              <p:cNvSpPr/>
              <p:nvPr/>
            </p:nvSpPr>
            <p:spPr>
              <a:xfrm>
                <a:off x="6034855" y="3271838"/>
                <a:ext cx="538928" cy="23721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11" name="Group 128">
            <a:extLst>
              <a:ext uri="{FF2B5EF4-FFF2-40B4-BE49-F238E27FC236}">
                <a16:creationId xmlns:a16="http://schemas.microsoft.com/office/drawing/2014/main" xmlns="" id="{F1ACC1A9-5D09-415A-B0D1-170DA1B34B45}"/>
              </a:ext>
            </a:extLst>
          </p:cNvPr>
          <p:cNvGrpSpPr/>
          <p:nvPr/>
        </p:nvGrpSpPr>
        <p:grpSpPr>
          <a:xfrm>
            <a:off x="6732152" y="5148911"/>
            <a:ext cx="1515755" cy="801623"/>
            <a:chOff x="5865884" y="2858446"/>
            <a:chExt cx="2021007" cy="801623"/>
          </a:xfrm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xmlns="" id="{C1738CEE-C684-413B-9CB4-59912E113DA6}"/>
                </a:ext>
              </a:extLst>
            </p:cNvPr>
            <p:cNvSpPr/>
            <p:nvPr/>
          </p:nvSpPr>
          <p:spPr>
            <a:xfrm>
              <a:off x="6050366" y="2883609"/>
              <a:ext cx="538928" cy="340281"/>
            </a:xfrm>
            <a:custGeom>
              <a:avLst/>
              <a:gdLst>
                <a:gd name="connsiteX0" fmla="*/ 16975 w 638195"/>
                <a:gd name="connsiteY0" fmla="*/ 356461 h 402956"/>
                <a:gd name="connsiteX1" fmla="*/ 94466 w 638195"/>
                <a:gd name="connsiteY1" fmla="*/ 232474 h 402956"/>
                <a:gd name="connsiteX2" fmla="*/ 140961 w 638195"/>
                <a:gd name="connsiteY2" fmla="*/ 185980 h 402956"/>
                <a:gd name="connsiteX3" fmla="*/ 249450 w 638195"/>
                <a:gd name="connsiteY3" fmla="*/ 46495 h 402956"/>
                <a:gd name="connsiteX4" fmla="*/ 342439 w 638195"/>
                <a:gd name="connsiteY4" fmla="*/ 15498 h 402956"/>
                <a:gd name="connsiteX5" fmla="*/ 388934 w 638195"/>
                <a:gd name="connsiteY5" fmla="*/ 0 h 402956"/>
                <a:gd name="connsiteX6" fmla="*/ 450928 w 638195"/>
                <a:gd name="connsiteY6" fmla="*/ 15498 h 402956"/>
                <a:gd name="connsiteX7" fmla="*/ 512921 w 638195"/>
                <a:gd name="connsiteY7" fmla="*/ 108488 h 402956"/>
                <a:gd name="connsiteX8" fmla="*/ 543917 w 638195"/>
                <a:gd name="connsiteY8" fmla="*/ 154983 h 402956"/>
                <a:gd name="connsiteX9" fmla="*/ 574914 w 638195"/>
                <a:gd name="connsiteY9" fmla="*/ 201478 h 402956"/>
                <a:gd name="connsiteX10" fmla="*/ 605911 w 638195"/>
                <a:gd name="connsiteY10" fmla="*/ 263471 h 402956"/>
                <a:gd name="connsiteX11" fmla="*/ 621409 w 638195"/>
                <a:gd name="connsiteY11" fmla="*/ 325464 h 402956"/>
                <a:gd name="connsiteX12" fmla="*/ 636907 w 638195"/>
                <a:gd name="connsiteY12" fmla="*/ 371959 h 402956"/>
                <a:gd name="connsiteX13" fmla="*/ 590412 w 638195"/>
                <a:gd name="connsiteY13" fmla="*/ 402956 h 402956"/>
                <a:gd name="connsiteX14" fmla="*/ 202955 w 638195"/>
                <a:gd name="connsiteY14" fmla="*/ 387458 h 402956"/>
                <a:gd name="connsiteX15" fmla="*/ 16975 w 638195"/>
                <a:gd name="connsiteY15" fmla="*/ 356461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8195" h="402956">
                  <a:moveTo>
                    <a:pt x="16975" y="356461"/>
                  </a:moveTo>
                  <a:cubicBezTo>
                    <a:pt x="-1106" y="330630"/>
                    <a:pt x="60003" y="266936"/>
                    <a:pt x="94466" y="232474"/>
                  </a:cubicBezTo>
                  <a:cubicBezTo>
                    <a:pt x="109964" y="216976"/>
                    <a:pt x="127505" y="203281"/>
                    <a:pt x="140961" y="185980"/>
                  </a:cubicBezTo>
                  <a:cubicBezTo>
                    <a:pt x="161518" y="159550"/>
                    <a:pt x="208145" y="69442"/>
                    <a:pt x="249450" y="46495"/>
                  </a:cubicBezTo>
                  <a:cubicBezTo>
                    <a:pt x="278011" y="30627"/>
                    <a:pt x="311443" y="25830"/>
                    <a:pt x="342439" y="15498"/>
                  </a:cubicBezTo>
                  <a:lnTo>
                    <a:pt x="388934" y="0"/>
                  </a:lnTo>
                  <a:cubicBezTo>
                    <a:pt x="409599" y="5166"/>
                    <a:pt x="434898" y="1471"/>
                    <a:pt x="450928" y="15498"/>
                  </a:cubicBezTo>
                  <a:cubicBezTo>
                    <a:pt x="478964" y="40029"/>
                    <a:pt x="492257" y="77491"/>
                    <a:pt x="512921" y="108488"/>
                  </a:cubicBezTo>
                  <a:lnTo>
                    <a:pt x="543917" y="154983"/>
                  </a:lnTo>
                  <a:cubicBezTo>
                    <a:pt x="554249" y="170481"/>
                    <a:pt x="566584" y="184818"/>
                    <a:pt x="574914" y="201478"/>
                  </a:cubicBezTo>
                  <a:lnTo>
                    <a:pt x="605911" y="263471"/>
                  </a:lnTo>
                  <a:cubicBezTo>
                    <a:pt x="611077" y="284135"/>
                    <a:pt x="615557" y="304983"/>
                    <a:pt x="621409" y="325464"/>
                  </a:cubicBezTo>
                  <a:cubicBezTo>
                    <a:pt x="625897" y="341172"/>
                    <a:pt x="642974" y="356791"/>
                    <a:pt x="636907" y="371959"/>
                  </a:cubicBezTo>
                  <a:cubicBezTo>
                    <a:pt x="629989" y="389253"/>
                    <a:pt x="605910" y="392624"/>
                    <a:pt x="590412" y="402956"/>
                  </a:cubicBezTo>
                  <a:lnTo>
                    <a:pt x="202955" y="387458"/>
                  </a:lnTo>
                  <a:cubicBezTo>
                    <a:pt x="-106579" y="371167"/>
                    <a:pt x="35056" y="382292"/>
                    <a:pt x="16975" y="35646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2" name="Group 130">
              <a:extLst>
                <a:ext uri="{FF2B5EF4-FFF2-40B4-BE49-F238E27FC236}">
                  <a16:creationId xmlns:a16="http://schemas.microsoft.com/office/drawing/2014/main" xmlns="" id="{8F17565D-3A4F-474C-81A5-7BBFB8D15274}"/>
                </a:ext>
              </a:extLst>
            </p:cNvPr>
            <p:cNvGrpSpPr/>
            <p:nvPr/>
          </p:nvGrpSpPr>
          <p:grpSpPr>
            <a:xfrm>
              <a:off x="5865884" y="2858446"/>
              <a:ext cx="2021007" cy="801623"/>
              <a:chOff x="5865884" y="2858446"/>
              <a:chExt cx="2021007" cy="801623"/>
            </a:xfrm>
          </p:grpSpPr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xmlns="" id="{8C65DDC2-8FAB-4A3C-A22B-B2BC4F9B07EF}"/>
                  </a:ext>
                </a:extLst>
              </p:cNvPr>
              <p:cNvSpPr/>
              <p:nvPr/>
            </p:nvSpPr>
            <p:spPr>
              <a:xfrm>
                <a:off x="7738673" y="2858446"/>
                <a:ext cx="121602" cy="15200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3" name="Block Arc 132">
                <a:extLst>
                  <a:ext uri="{FF2B5EF4-FFF2-40B4-BE49-F238E27FC236}">
                    <a16:creationId xmlns:a16="http://schemas.microsoft.com/office/drawing/2014/main" xmlns="" id="{EEEAEFCB-7F2A-4B94-BED4-CA5FCEF78D32}"/>
                  </a:ext>
                </a:extLst>
              </p:cNvPr>
              <p:cNvSpPr/>
              <p:nvPr/>
            </p:nvSpPr>
            <p:spPr>
              <a:xfrm rot="10800000">
                <a:off x="5865884" y="2883608"/>
                <a:ext cx="876872" cy="776461"/>
              </a:xfrm>
              <a:prstGeom prst="blockArc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Rectangle: Rounded Corners 133">
                <a:extLst>
                  <a:ext uri="{FF2B5EF4-FFF2-40B4-BE49-F238E27FC236}">
                    <a16:creationId xmlns:a16="http://schemas.microsoft.com/office/drawing/2014/main" xmlns="" id="{E70C84B2-D602-4181-B085-5F5F62BE4A47}"/>
                  </a:ext>
                </a:extLst>
              </p:cNvPr>
              <p:cNvSpPr/>
              <p:nvPr/>
            </p:nvSpPr>
            <p:spPr>
              <a:xfrm rot="20415804">
                <a:off x="6643510" y="3065652"/>
                <a:ext cx="1243381" cy="9324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5" name="Rectangle: Rounded Corners 134">
                <a:extLst>
                  <a:ext uri="{FF2B5EF4-FFF2-40B4-BE49-F238E27FC236}">
                    <a16:creationId xmlns:a16="http://schemas.microsoft.com/office/drawing/2014/main" xmlns="" id="{22C4913B-9214-4BD4-9491-959A7E6A6D80}"/>
                  </a:ext>
                </a:extLst>
              </p:cNvPr>
              <p:cNvSpPr/>
              <p:nvPr/>
            </p:nvSpPr>
            <p:spPr>
              <a:xfrm>
                <a:off x="6034855" y="3271838"/>
                <a:ext cx="538928" cy="23721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13" name="Group 135">
            <a:extLst>
              <a:ext uri="{FF2B5EF4-FFF2-40B4-BE49-F238E27FC236}">
                <a16:creationId xmlns:a16="http://schemas.microsoft.com/office/drawing/2014/main" xmlns="" id="{0FA45FDC-0F7E-402B-ADB7-993C1CA52F06}"/>
              </a:ext>
            </a:extLst>
          </p:cNvPr>
          <p:cNvGrpSpPr/>
          <p:nvPr/>
        </p:nvGrpSpPr>
        <p:grpSpPr>
          <a:xfrm>
            <a:off x="4255284" y="5359067"/>
            <a:ext cx="1515755" cy="801623"/>
            <a:chOff x="5865884" y="2858446"/>
            <a:chExt cx="2021007" cy="801623"/>
          </a:xfrm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14CF1F5D-97FD-4886-ADC1-B2F4961D6916}"/>
                </a:ext>
              </a:extLst>
            </p:cNvPr>
            <p:cNvSpPr/>
            <p:nvPr/>
          </p:nvSpPr>
          <p:spPr>
            <a:xfrm>
              <a:off x="6050366" y="2883609"/>
              <a:ext cx="538928" cy="340281"/>
            </a:xfrm>
            <a:custGeom>
              <a:avLst/>
              <a:gdLst>
                <a:gd name="connsiteX0" fmla="*/ 16975 w 638195"/>
                <a:gd name="connsiteY0" fmla="*/ 356461 h 402956"/>
                <a:gd name="connsiteX1" fmla="*/ 94466 w 638195"/>
                <a:gd name="connsiteY1" fmla="*/ 232474 h 402956"/>
                <a:gd name="connsiteX2" fmla="*/ 140961 w 638195"/>
                <a:gd name="connsiteY2" fmla="*/ 185980 h 402956"/>
                <a:gd name="connsiteX3" fmla="*/ 249450 w 638195"/>
                <a:gd name="connsiteY3" fmla="*/ 46495 h 402956"/>
                <a:gd name="connsiteX4" fmla="*/ 342439 w 638195"/>
                <a:gd name="connsiteY4" fmla="*/ 15498 h 402956"/>
                <a:gd name="connsiteX5" fmla="*/ 388934 w 638195"/>
                <a:gd name="connsiteY5" fmla="*/ 0 h 402956"/>
                <a:gd name="connsiteX6" fmla="*/ 450928 w 638195"/>
                <a:gd name="connsiteY6" fmla="*/ 15498 h 402956"/>
                <a:gd name="connsiteX7" fmla="*/ 512921 w 638195"/>
                <a:gd name="connsiteY7" fmla="*/ 108488 h 402956"/>
                <a:gd name="connsiteX8" fmla="*/ 543917 w 638195"/>
                <a:gd name="connsiteY8" fmla="*/ 154983 h 402956"/>
                <a:gd name="connsiteX9" fmla="*/ 574914 w 638195"/>
                <a:gd name="connsiteY9" fmla="*/ 201478 h 402956"/>
                <a:gd name="connsiteX10" fmla="*/ 605911 w 638195"/>
                <a:gd name="connsiteY10" fmla="*/ 263471 h 402956"/>
                <a:gd name="connsiteX11" fmla="*/ 621409 w 638195"/>
                <a:gd name="connsiteY11" fmla="*/ 325464 h 402956"/>
                <a:gd name="connsiteX12" fmla="*/ 636907 w 638195"/>
                <a:gd name="connsiteY12" fmla="*/ 371959 h 402956"/>
                <a:gd name="connsiteX13" fmla="*/ 590412 w 638195"/>
                <a:gd name="connsiteY13" fmla="*/ 402956 h 402956"/>
                <a:gd name="connsiteX14" fmla="*/ 202955 w 638195"/>
                <a:gd name="connsiteY14" fmla="*/ 387458 h 402956"/>
                <a:gd name="connsiteX15" fmla="*/ 16975 w 638195"/>
                <a:gd name="connsiteY15" fmla="*/ 356461 h 40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38195" h="402956">
                  <a:moveTo>
                    <a:pt x="16975" y="356461"/>
                  </a:moveTo>
                  <a:cubicBezTo>
                    <a:pt x="-1106" y="330630"/>
                    <a:pt x="60003" y="266936"/>
                    <a:pt x="94466" y="232474"/>
                  </a:cubicBezTo>
                  <a:cubicBezTo>
                    <a:pt x="109964" y="216976"/>
                    <a:pt x="127505" y="203281"/>
                    <a:pt x="140961" y="185980"/>
                  </a:cubicBezTo>
                  <a:cubicBezTo>
                    <a:pt x="161518" y="159550"/>
                    <a:pt x="208145" y="69442"/>
                    <a:pt x="249450" y="46495"/>
                  </a:cubicBezTo>
                  <a:cubicBezTo>
                    <a:pt x="278011" y="30627"/>
                    <a:pt x="311443" y="25830"/>
                    <a:pt x="342439" y="15498"/>
                  </a:cubicBezTo>
                  <a:lnTo>
                    <a:pt x="388934" y="0"/>
                  </a:lnTo>
                  <a:cubicBezTo>
                    <a:pt x="409599" y="5166"/>
                    <a:pt x="434898" y="1471"/>
                    <a:pt x="450928" y="15498"/>
                  </a:cubicBezTo>
                  <a:cubicBezTo>
                    <a:pt x="478964" y="40029"/>
                    <a:pt x="492257" y="77491"/>
                    <a:pt x="512921" y="108488"/>
                  </a:cubicBezTo>
                  <a:lnTo>
                    <a:pt x="543917" y="154983"/>
                  </a:lnTo>
                  <a:cubicBezTo>
                    <a:pt x="554249" y="170481"/>
                    <a:pt x="566584" y="184818"/>
                    <a:pt x="574914" y="201478"/>
                  </a:cubicBezTo>
                  <a:lnTo>
                    <a:pt x="605911" y="263471"/>
                  </a:lnTo>
                  <a:cubicBezTo>
                    <a:pt x="611077" y="284135"/>
                    <a:pt x="615557" y="304983"/>
                    <a:pt x="621409" y="325464"/>
                  </a:cubicBezTo>
                  <a:cubicBezTo>
                    <a:pt x="625897" y="341172"/>
                    <a:pt x="642974" y="356791"/>
                    <a:pt x="636907" y="371959"/>
                  </a:cubicBezTo>
                  <a:cubicBezTo>
                    <a:pt x="629989" y="389253"/>
                    <a:pt x="605910" y="392624"/>
                    <a:pt x="590412" y="402956"/>
                  </a:cubicBezTo>
                  <a:lnTo>
                    <a:pt x="202955" y="387458"/>
                  </a:lnTo>
                  <a:cubicBezTo>
                    <a:pt x="-106579" y="371167"/>
                    <a:pt x="35056" y="382292"/>
                    <a:pt x="16975" y="35646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5" name="Group 137">
              <a:extLst>
                <a:ext uri="{FF2B5EF4-FFF2-40B4-BE49-F238E27FC236}">
                  <a16:creationId xmlns:a16="http://schemas.microsoft.com/office/drawing/2014/main" xmlns="" id="{CB74A9D8-163B-4922-866E-156916CADD52}"/>
                </a:ext>
              </a:extLst>
            </p:cNvPr>
            <p:cNvGrpSpPr/>
            <p:nvPr/>
          </p:nvGrpSpPr>
          <p:grpSpPr>
            <a:xfrm>
              <a:off x="5865884" y="2858446"/>
              <a:ext cx="2021007" cy="801623"/>
              <a:chOff x="5865884" y="2858446"/>
              <a:chExt cx="2021007" cy="801623"/>
            </a:xfrm>
          </p:grpSpPr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xmlns="" id="{159C6FDA-0A6E-4178-B363-DD16FDCE9817}"/>
                  </a:ext>
                </a:extLst>
              </p:cNvPr>
              <p:cNvSpPr/>
              <p:nvPr/>
            </p:nvSpPr>
            <p:spPr>
              <a:xfrm>
                <a:off x="7738673" y="2858446"/>
                <a:ext cx="121602" cy="15200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0" name="Block Arc 139">
                <a:extLst>
                  <a:ext uri="{FF2B5EF4-FFF2-40B4-BE49-F238E27FC236}">
                    <a16:creationId xmlns:a16="http://schemas.microsoft.com/office/drawing/2014/main" xmlns="" id="{1EBFAC9E-43FC-4C6A-9AEE-FEF1FA2044DD}"/>
                  </a:ext>
                </a:extLst>
              </p:cNvPr>
              <p:cNvSpPr/>
              <p:nvPr/>
            </p:nvSpPr>
            <p:spPr>
              <a:xfrm rot="10800000">
                <a:off x="5865884" y="2883608"/>
                <a:ext cx="876872" cy="776461"/>
              </a:xfrm>
              <a:prstGeom prst="blockArc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Rectangle: Rounded Corners 140">
                <a:extLst>
                  <a:ext uri="{FF2B5EF4-FFF2-40B4-BE49-F238E27FC236}">
                    <a16:creationId xmlns:a16="http://schemas.microsoft.com/office/drawing/2014/main" xmlns="" id="{7581E7BC-3473-4BE8-9764-D34C43E525EA}"/>
                  </a:ext>
                </a:extLst>
              </p:cNvPr>
              <p:cNvSpPr/>
              <p:nvPr/>
            </p:nvSpPr>
            <p:spPr>
              <a:xfrm rot="20415804">
                <a:off x="6643510" y="3065652"/>
                <a:ext cx="1243381" cy="93249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2" name="Rectangle: Rounded Corners 141">
                <a:extLst>
                  <a:ext uri="{FF2B5EF4-FFF2-40B4-BE49-F238E27FC236}">
                    <a16:creationId xmlns:a16="http://schemas.microsoft.com/office/drawing/2014/main" xmlns="" id="{E8F5E5C9-CDE1-4D3A-81B6-52FEF85A673C}"/>
                  </a:ext>
                </a:extLst>
              </p:cNvPr>
              <p:cNvSpPr/>
              <p:nvPr/>
            </p:nvSpPr>
            <p:spPr>
              <a:xfrm>
                <a:off x="6034855" y="3271838"/>
                <a:ext cx="538928" cy="23721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94795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l-GR" dirty="0"/>
              <a:t>Νόσοι των δοντιών που σχετίζονται με τη διατροφή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/>
          <a:lstStyle/>
          <a:p>
            <a:r>
              <a:rPr lang="el-GR" dirty="0"/>
              <a:t>Τερηδόνα</a:t>
            </a:r>
          </a:p>
          <a:p>
            <a:r>
              <a:rPr lang="el-GR" dirty="0"/>
              <a:t>Διάβρωση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Τερηδόνα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2548880"/>
          </a:xfrm>
        </p:spPr>
        <p:txBody>
          <a:bodyPr/>
          <a:lstStyle/>
          <a:p>
            <a:r>
              <a:rPr lang="el-GR" dirty="0"/>
              <a:t>Είναι η φθορά του  δοντιού που οφείλεται σε μικρόβια που τρέφονται με ζάχαρη.</a:t>
            </a:r>
          </a:p>
          <a:p>
            <a:r>
              <a:rPr lang="el-GR" dirty="0"/>
              <a:t>Η τερηδόνα εμφανίζεται με αλλαγή χρώματος του δοντιού ή την εμφάνιση τρύπας.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>
            <a:normAutofit/>
          </a:bodyPr>
          <a:lstStyle/>
          <a:p>
            <a:r>
              <a:rPr lang="el-GR" b="1" dirty="0" smtClean="0"/>
              <a:t>Διάβρωση</a:t>
            </a:r>
            <a:endParaRPr lang="el-GR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896"/>
            <a:ext cx="6707088" cy="3268960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Είναι η απώλεια οδοντικής ουσίας που δεν οφείλεται σε μικρόβια, αλλά σε βλαβερές  ουσίες της  διατροφής.</a:t>
            </a:r>
          </a:p>
          <a:p>
            <a:r>
              <a:rPr lang="el-GR" sz="2800" dirty="0"/>
              <a:t>Η διάβρωση εμφανίζεται και αυτή σαν φθορά του δοντιού, ενώ πολλές φορές παρουσιάζεται πόνος και ευαισθησία των δοντιών, όταν πίνουμε ή τρώμε κάτι. </a:t>
            </a:r>
          </a:p>
        </p:txBody>
      </p:sp>
      <p:pic>
        <p:nvPicPr>
          <p:cNvPr id="4" name="Picture 3" descr="eros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88640"/>
            <a:ext cx="2407573" cy="22471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Ποιές τροφές προκαλούν εμφάνιση τερηδόνας;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268960"/>
          </a:xfrm>
        </p:spPr>
        <p:txBody>
          <a:bodyPr>
            <a:normAutofit/>
          </a:bodyPr>
          <a:lstStyle/>
          <a:p>
            <a:r>
              <a:rPr lang="el-GR" dirty="0"/>
              <a:t>Κύρια  η ζάχαρη, που βρίσκεται σε διάφορες  τροφές και ποτά όπως </a:t>
            </a:r>
            <a:r>
              <a:rPr lang="el-GR" dirty="0" err="1"/>
              <a:t>γκοφρέττες</a:t>
            </a:r>
            <a:r>
              <a:rPr lang="el-GR" dirty="0"/>
              <a:t>, σοκολάτες, μπισκότα, </a:t>
            </a:r>
            <a:r>
              <a:rPr lang="el-GR" dirty="0" err="1"/>
              <a:t>γλυφιτζούρια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 err="1"/>
              <a:t>κράκερς</a:t>
            </a:r>
            <a:r>
              <a:rPr lang="en-US" dirty="0"/>
              <a:t>, </a:t>
            </a:r>
            <a:r>
              <a:rPr lang="el-GR" dirty="0"/>
              <a:t>τσιπς</a:t>
            </a:r>
            <a:r>
              <a:rPr lang="en-US" dirty="0"/>
              <a:t>, </a:t>
            </a:r>
            <a:r>
              <a:rPr lang="el-GR" dirty="0"/>
              <a:t>δημητριακά</a:t>
            </a:r>
            <a:r>
              <a:rPr lang="en-US" dirty="0"/>
              <a:t>, </a:t>
            </a:r>
            <a:r>
              <a:rPr lang="el-GR" dirty="0"/>
              <a:t>ψωμί</a:t>
            </a:r>
            <a:r>
              <a:rPr lang="en-US" dirty="0"/>
              <a:t>, </a:t>
            </a:r>
            <a:r>
              <a:rPr lang="el-GR" dirty="0"/>
              <a:t>φρούτα</a:t>
            </a:r>
            <a:r>
              <a:rPr lang="en-US" dirty="0"/>
              <a:t>, </a:t>
            </a:r>
            <a:r>
              <a:rPr lang="el-GR" dirty="0"/>
              <a:t>συσκευασμένοι φρουτοχυμοί, γλυκά, αναψυκτικά και  καραμέλες.</a:t>
            </a:r>
          </a:p>
        </p:txBody>
      </p:sp>
      <p:pic>
        <p:nvPicPr>
          <p:cNvPr id="5" name="4 - Εικόνα" descr="IMG_E2088.JPG"/>
          <p:cNvPicPr>
            <a:picLocks noChangeAspect="1"/>
          </p:cNvPicPr>
          <p:nvPr/>
        </p:nvPicPr>
        <p:blipFill>
          <a:blip r:embed="rId2" cstate="print"/>
          <a:srcRect l="12500" t="10507" r="12500" b="13798"/>
          <a:stretch>
            <a:fillRect/>
          </a:stretch>
        </p:blipFill>
        <p:spPr>
          <a:xfrm>
            <a:off x="357158" y="5143512"/>
            <a:ext cx="2832622" cy="1357298"/>
          </a:xfrm>
          <a:prstGeom prst="rect">
            <a:avLst/>
          </a:prstGeom>
        </p:spPr>
      </p:pic>
      <p:pic>
        <p:nvPicPr>
          <p:cNvPr id="6" name="5 - Εικόνα" descr="IMG_E2091.JPG"/>
          <p:cNvPicPr>
            <a:picLocks noChangeAspect="1"/>
          </p:cNvPicPr>
          <p:nvPr/>
        </p:nvPicPr>
        <p:blipFill>
          <a:blip r:embed="rId3" cstate="print"/>
          <a:srcRect t="21429" b="7143"/>
          <a:stretch>
            <a:fillRect/>
          </a:stretch>
        </p:blipFill>
        <p:spPr>
          <a:xfrm>
            <a:off x="3500430" y="5072074"/>
            <a:ext cx="2000264" cy="1428760"/>
          </a:xfrm>
          <a:prstGeom prst="rect">
            <a:avLst/>
          </a:prstGeom>
        </p:spPr>
      </p:pic>
      <p:pic>
        <p:nvPicPr>
          <p:cNvPr id="7" name="6 - Εικόνα" descr="IMG_E2093.JPG"/>
          <p:cNvPicPr>
            <a:picLocks noChangeAspect="1"/>
          </p:cNvPicPr>
          <p:nvPr/>
        </p:nvPicPr>
        <p:blipFill>
          <a:blip r:embed="rId4" cstate="print"/>
          <a:srcRect l="10416" t="35417" r="6250" b="25000"/>
          <a:stretch>
            <a:fillRect/>
          </a:stretch>
        </p:blipFill>
        <p:spPr>
          <a:xfrm>
            <a:off x="5786446" y="5143512"/>
            <a:ext cx="2643206" cy="125552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Ποιες τροφές και ποτά προκαλούν διάβρωση;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1252736"/>
          </a:xfrm>
        </p:spPr>
        <p:txBody>
          <a:bodyPr/>
          <a:lstStyle/>
          <a:p>
            <a:r>
              <a:rPr lang="el-GR" dirty="0"/>
              <a:t>Χυμοί φρούτων, αθλητικά και ενεργειακά ποτά, έτοιμο τσάι.</a:t>
            </a:r>
          </a:p>
        </p:txBody>
      </p:sp>
      <p:pic>
        <p:nvPicPr>
          <p:cNvPr id="5" name="Picture 4" descr="ORANGE  JUICE.jpg"/>
          <p:cNvPicPr>
            <a:picLocks noChangeAspect="1"/>
          </p:cNvPicPr>
          <p:nvPr/>
        </p:nvPicPr>
        <p:blipFill>
          <a:blip r:embed="rId2" cstate="print"/>
          <a:srcRect l="34880" t="15224"/>
          <a:stretch>
            <a:fillRect/>
          </a:stretch>
        </p:blipFill>
        <p:spPr>
          <a:xfrm>
            <a:off x="5940152" y="4149080"/>
            <a:ext cx="2572628" cy="20932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Όλες οι τροφές βλάπτουν το ίδιο τα δόντια;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352" y="1844824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/>
              <a:t>Οι τροφές σε υγρή μορφή καθαρίζονται γρήγορα, ενώ αυτές που κολλάνε στα δόντια μεγαλώνουν τον κίνδυνο για τερηδόνα.</a:t>
            </a:r>
          </a:p>
          <a:p>
            <a:r>
              <a:rPr lang="el-GR" dirty="0"/>
              <a:t>Τα συχνά γεύματα και τα </a:t>
            </a:r>
            <a:r>
              <a:rPr lang="el-GR" dirty="0" err="1"/>
              <a:t>σνακς</a:t>
            </a:r>
            <a:r>
              <a:rPr lang="el-GR" dirty="0"/>
              <a:t> μεγαλώνουν και αυτά  τον κίνδυνο για τερηδόνα.</a:t>
            </a:r>
          </a:p>
          <a:p>
            <a:r>
              <a:rPr lang="el-GR" dirty="0"/>
              <a:t>Το τυρί ή το γάλα στο τέλος του γεύματος προστατεύουν  τα δόντια  από την τερηδόνα.</a:t>
            </a:r>
          </a:p>
        </p:txBody>
      </p:sp>
      <p:pic>
        <p:nvPicPr>
          <p:cNvPr id="4" name="3 - Εικόνα" descr="IMG_E20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928670"/>
            <a:ext cx="1285884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9F1ECA66-4F17-4AB6-9BE2-A45F5024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2" y="1012004"/>
            <a:ext cx="2562119" cy="4795408"/>
          </a:xfrm>
        </p:spPr>
        <p:txBody>
          <a:bodyPr>
            <a:normAutofit/>
          </a:bodyPr>
          <a:lstStyle/>
          <a:p>
            <a:pPr algn="r"/>
            <a:r>
              <a:rPr lang="en-US" b="1" dirty="0" err="1">
                <a:solidFill>
                  <a:srgbClr val="F87508"/>
                </a:solidFill>
              </a:rPr>
              <a:t>Τι</a:t>
            </a:r>
            <a:r>
              <a:rPr lang="en-US" b="1" dirty="0">
                <a:solidFill>
                  <a:srgbClr val="F87508"/>
                </a:solidFill>
              </a:rPr>
              <a:t> </a:t>
            </a:r>
            <a:r>
              <a:rPr lang="en-US" b="1" dirty="0" err="1">
                <a:solidFill>
                  <a:srgbClr val="F87508"/>
                </a:solidFill>
              </a:rPr>
              <a:t>κάνει</a:t>
            </a:r>
            <a:r>
              <a:rPr lang="en-US" b="1" dirty="0">
                <a:solidFill>
                  <a:srgbClr val="F87508"/>
                </a:solidFill>
              </a:rPr>
              <a:t/>
            </a:r>
            <a:br>
              <a:rPr lang="en-US" b="1" dirty="0">
                <a:solidFill>
                  <a:srgbClr val="F87508"/>
                </a:solidFill>
              </a:rPr>
            </a:br>
            <a:r>
              <a:rPr lang="en-US" b="1" dirty="0">
                <a:solidFill>
                  <a:srgbClr val="F87508"/>
                </a:solidFill>
              </a:rPr>
              <a:t>η </a:t>
            </a:r>
            <a:br>
              <a:rPr lang="en-US" b="1" dirty="0">
                <a:solidFill>
                  <a:srgbClr val="F87508"/>
                </a:solidFill>
              </a:rPr>
            </a:br>
            <a:r>
              <a:rPr lang="en-US" b="1" dirty="0" err="1">
                <a:solidFill>
                  <a:srgbClr val="F87508"/>
                </a:solidFill>
              </a:rPr>
              <a:t>ζάχ</a:t>
            </a:r>
            <a:r>
              <a:rPr lang="en-US" b="1" dirty="0">
                <a:solidFill>
                  <a:srgbClr val="F87508"/>
                </a:solidFill>
              </a:rPr>
              <a:t>αρη </a:t>
            </a:r>
            <a:br>
              <a:rPr lang="en-US" b="1" dirty="0">
                <a:solidFill>
                  <a:srgbClr val="F87508"/>
                </a:solidFill>
              </a:rPr>
            </a:br>
            <a:r>
              <a:rPr lang="en-US" b="1" dirty="0">
                <a:solidFill>
                  <a:srgbClr val="F87508"/>
                </a:solidFill>
              </a:rPr>
              <a:t>στο σώμα </a:t>
            </a:r>
            <a:br>
              <a:rPr lang="en-US" b="1" dirty="0">
                <a:solidFill>
                  <a:srgbClr val="F87508"/>
                </a:solidFill>
              </a:rPr>
            </a:br>
            <a:r>
              <a:rPr lang="en-US" b="1" dirty="0">
                <a:solidFill>
                  <a:srgbClr val="F87508"/>
                </a:solidFill>
              </a:rPr>
              <a:t>και στο </a:t>
            </a:r>
            <a:br>
              <a:rPr lang="en-US" b="1" dirty="0">
                <a:solidFill>
                  <a:srgbClr val="F87508"/>
                </a:solidFill>
              </a:rPr>
            </a:br>
            <a:r>
              <a:rPr lang="en-US" b="1" dirty="0">
                <a:solidFill>
                  <a:srgbClr val="F87508"/>
                </a:solidFill>
              </a:rPr>
              <a:t>στόμα;</a:t>
            </a:r>
            <a:endParaRPr lang="el-GR" dirty="0">
              <a:solidFill>
                <a:srgbClr val="FFFFFF"/>
              </a:solidFill>
            </a:endParaRPr>
          </a:p>
        </p:txBody>
      </p:sp>
      <p:graphicFrame>
        <p:nvGraphicFramePr>
          <p:cNvPr id="8" name="Text Placeholder 4">
            <a:extLst>
              <a:ext uri="{FF2B5EF4-FFF2-40B4-BE49-F238E27FC236}">
                <a16:creationId xmlns:a16="http://schemas.microsoft.com/office/drawing/2014/main" xmlns="" id="{E4AE4E1B-CD45-43A0-829A-349E68FA4E2C}"/>
              </a:ext>
            </a:extLst>
          </p:cNvPr>
          <p:cNvGraphicFramePr/>
          <p:nvPr>
            <p:extLst/>
          </p:nvPr>
        </p:nvGraphicFramePr>
        <p:xfrm>
          <a:off x="4196896" y="917676"/>
          <a:ext cx="4584032" cy="4889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7548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Κρυφή ζάχαρη; φωτογραφία</a:t>
            </a:r>
          </a:p>
        </p:txBody>
      </p:sp>
      <p:pic>
        <p:nvPicPr>
          <p:cNvPr id="6" name="Content Placeholder 5" descr="CAND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3429000"/>
            <a:ext cx="2520279" cy="1654071"/>
          </a:xfrm>
          <a:ln>
            <a:solidFill>
              <a:schemeClr val="accent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323528" y="5517232"/>
            <a:ext cx="820891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 smtClean="0">
                <a:solidFill>
                  <a:schemeClr val="tx2">
                    <a:lumMod val="75000"/>
                  </a:schemeClr>
                </a:solidFill>
              </a:rPr>
              <a:t>Μπορείτε να  αναζητήσετε περισσότερες πληροφορίες  στους παρακάτω </a:t>
            </a:r>
            <a:r>
              <a:rPr lang="el-GR" sz="1100" dirty="0" err="1" smtClean="0">
                <a:solidFill>
                  <a:schemeClr val="tx2">
                    <a:lumMod val="75000"/>
                  </a:schemeClr>
                </a:solidFill>
              </a:rPr>
              <a:t>ιστότοπους</a:t>
            </a:r>
            <a:endParaRPr lang="el-GR" sz="1100" dirty="0" smtClean="0">
              <a:solidFill>
                <a:schemeClr val="tx2">
                  <a:lumMod val="75000"/>
                </a:schemeClr>
              </a:solidFill>
              <a:hlinkClick r:id="rId3"/>
            </a:endParaRPr>
          </a:p>
          <a:p>
            <a:endParaRPr lang="el-GR" sz="1100" dirty="0" smtClean="0">
              <a:hlinkClick r:id="rId3"/>
            </a:endParaRPr>
          </a:p>
          <a:p>
            <a:r>
              <a:rPr lang="en-US" sz="1200" u="sng" dirty="0" smtClean="0">
                <a:hlinkClick r:id="rId3"/>
              </a:rPr>
              <a:t>https</a:t>
            </a:r>
            <a:r>
              <a:rPr lang="en-US" sz="1200" u="sng" dirty="0">
                <a:hlinkClick r:id="rId3"/>
              </a:rPr>
              <a:t>://www.nhs.uk/change4life/food-facts/food-labels</a:t>
            </a:r>
            <a:r>
              <a:rPr lang="en-US" sz="1200" dirty="0"/>
              <a:t> *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*</a:t>
            </a:r>
            <a:r>
              <a:rPr lang="en-US" sz="1200" b="1" dirty="0"/>
              <a:t>Change4Life</a:t>
            </a:r>
            <a:r>
              <a:rPr lang="en-US" sz="1200" dirty="0"/>
              <a:t> </a:t>
            </a:r>
            <a:r>
              <a:rPr lang="el-GR" sz="1200" dirty="0" smtClean="0"/>
              <a:t> ε</a:t>
            </a:r>
            <a:r>
              <a:rPr lang="el-GR" sz="1200" dirty="0" smtClean="0">
                <a:hlinkClick r:id="rId4"/>
              </a:rPr>
              <a:t>ί</a:t>
            </a:r>
            <a:r>
              <a:rPr lang="el-GR" sz="1200" dirty="0" smtClean="0"/>
              <a:t>ναι  ένα πρόγραμμα  δημόσιας υγείας  στο </a:t>
            </a:r>
            <a:r>
              <a:rPr lang="el-GR" sz="1200" dirty="0" err="1" smtClean="0"/>
              <a:t>Ηνωμ.Βασίλει</a:t>
            </a:r>
            <a:r>
              <a:rPr lang="el-GR" sz="1200" dirty="0" smtClean="0"/>
              <a:t> που  </a:t>
            </a:r>
            <a:r>
              <a:rPr lang="el-GR" sz="1200" dirty="0" err="1" smtClean="0"/>
              <a:t>ξεκίνηση</a:t>
            </a:r>
            <a:r>
              <a:rPr lang="el-GR" sz="1200" dirty="0" smtClean="0"/>
              <a:t>  τον Ιανουάριο του 2009( </a:t>
            </a:r>
            <a:r>
              <a:rPr lang="en-US" sz="1200" u="sng" dirty="0" smtClean="0">
                <a:hlinkClick r:id="rId4"/>
              </a:rPr>
              <a:t>public </a:t>
            </a:r>
            <a:r>
              <a:rPr lang="en-US" sz="1200" u="sng" dirty="0">
                <a:hlinkClick r:id="rId4"/>
              </a:rPr>
              <a:t>health</a:t>
            </a:r>
            <a:r>
              <a:rPr lang="en-US" sz="1200" dirty="0"/>
              <a:t> </a:t>
            </a:r>
            <a:r>
              <a:rPr lang="en-US" sz="1200" u="sng" dirty="0" smtClean="0">
                <a:hlinkClick r:id="rId5"/>
              </a:rPr>
              <a:t>Public </a:t>
            </a:r>
            <a:r>
              <a:rPr lang="en-US" sz="1200" u="sng" dirty="0">
                <a:hlinkClick r:id="rId5"/>
              </a:rPr>
              <a:t>Health </a:t>
            </a:r>
            <a:r>
              <a:rPr lang="en-US" sz="1200" u="sng" dirty="0" smtClean="0">
                <a:hlinkClick r:id="rId5"/>
              </a:rPr>
              <a:t>England</a:t>
            </a:r>
            <a:r>
              <a:rPr lang="el-GR" sz="1200" dirty="0" smtClean="0"/>
              <a:t>)</a:t>
            </a:r>
            <a:endParaRPr lang="el-GR" sz="1200" dirty="0"/>
          </a:p>
        </p:txBody>
      </p:sp>
      <p:pic>
        <p:nvPicPr>
          <p:cNvPr id="5" name="Picture 10" descr="https://www.oneman.gr/keimena/diabasma/listes/article4471353.ece/BINARY/w620/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2636912"/>
            <a:ext cx="2486731" cy="16561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" name="Picture 12" descr="https://www.oneman.gr/memo/article4472153.ece/BINARY/w620/1.jpg"/>
          <p:cNvPicPr>
            <a:picLocks noChangeAspect="1" noChangeArrowheads="1"/>
          </p:cNvPicPr>
          <p:nvPr/>
        </p:nvPicPr>
        <p:blipFill>
          <a:blip r:embed="rId7" cstate="print"/>
          <a:srcRect l="17273"/>
          <a:stretch>
            <a:fillRect/>
          </a:stretch>
        </p:blipFill>
        <p:spPr bwMode="auto">
          <a:xfrm>
            <a:off x="251520" y="1628800"/>
            <a:ext cx="2427891" cy="165124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457</Words>
  <Application>Microsoft Office PowerPoint</Application>
  <PresentationFormat>Προβολή στην οθόνη (4:3)</PresentationFormat>
  <Paragraphs>80</Paragraphs>
  <Slides>14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6" baseType="lpstr">
      <vt:lpstr>Office Theme</vt:lpstr>
      <vt:lpstr>Picture</vt:lpstr>
      <vt:lpstr>ΕΛΛΗΝΙΚΗ ΟΔΟΝΤΙΑΤΡΙΚΗ ΟΜΟΣΠΟΝΔΙΑ                    ΥΠΟΥΡΓΕΙΟ ΥΓΕΙΑΣ                </vt:lpstr>
      <vt:lpstr>  Νόσοι των δοντιών που σχετίζονται με τη διατροφή</vt:lpstr>
      <vt:lpstr>Τερηδόνα</vt:lpstr>
      <vt:lpstr>Διάβρωση</vt:lpstr>
      <vt:lpstr>Ποιές τροφές προκαλούν εμφάνιση τερηδόνας;</vt:lpstr>
      <vt:lpstr>Ποιες τροφές και ποτά προκαλούν διάβρωση;</vt:lpstr>
      <vt:lpstr>Όλες οι τροφές βλάπτουν το ίδιο τα δόντια;</vt:lpstr>
      <vt:lpstr>Τι κάνει η  ζάχαρη  στο σώμα  και στο  στόμα;</vt:lpstr>
      <vt:lpstr>Κρυφή ζάχαρη; φωτογραφία</vt:lpstr>
      <vt:lpstr>Συμβουλές για μείωση της βλαπτικής δράσης των τροφών</vt:lpstr>
      <vt:lpstr>Όταν Διψάσεις Σκέψου Τι Θα Πιείς</vt:lpstr>
      <vt:lpstr>Τι τρώω ανάμεσα στα γεύματα; </vt:lpstr>
      <vt:lpstr>Πόση  ζάχαρη μπορώ να καταναλώνω; </vt:lpstr>
      <vt:lpstr>Πόση  ζάχαρη μπορώ να καταναλώνω;    (8-12 ετών)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Νόσοι των δοντιών που σχετίζονται με τη διατροφή</dc:title>
  <dc:creator>Xristos</dc:creator>
  <cp:lastModifiedBy>chatzicharalampouse</cp:lastModifiedBy>
  <cp:revision>39</cp:revision>
  <dcterms:created xsi:type="dcterms:W3CDTF">2019-02-04T07:06:04Z</dcterms:created>
  <dcterms:modified xsi:type="dcterms:W3CDTF">2019-06-03T10:50:34Z</dcterms:modified>
</cp:coreProperties>
</file>