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304920"/>
          </a:xfrm>
          <a:prstGeom prst="rect">
            <a:avLst/>
          </a:prstGeom>
        </p:spPr>
        <p:txBody>
          <a:bodyPr lIns="0" rIns="0" tIns="0" bIns="0">
            <a:normAutofit fontScale="64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1869480"/>
            <a:ext cx="4039920" cy="304920"/>
          </a:xfrm>
          <a:prstGeom prst="rect">
            <a:avLst/>
          </a:prstGeom>
        </p:spPr>
        <p:txBody>
          <a:bodyPr lIns="0" rIns="0" tIns="0" bIns="0">
            <a:normAutofit fontScale="64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186948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823400" y="153504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3189240" y="153504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86948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1823400" y="186948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3189240" y="1869480"/>
            <a:ext cx="1300680" cy="30492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971360" cy="639360"/>
          </a:xfrm>
          <a:prstGeom prst="rect">
            <a:avLst/>
          </a:prstGeom>
        </p:spPr>
        <p:txBody>
          <a:bodyPr lIns="0" rIns="0" tIns="0" bIns="0">
            <a:normAutofit fontScale="68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</p:spPr>
        <p:txBody>
          <a:bodyPr lIns="0" rIns="0" tIns="0" bIns="0">
            <a:normAutofit fontScale="68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</p:spPr>
        <p:txBody>
          <a:bodyPr lIns="0" rIns="0" tIns="0" bIns="0">
            <a:normAutofit fontScale="68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186948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971360" cy="639360"/>
          </a:xfrm>
          <a:prstGeom prst="rect">
            <a:avLst/>
          </a:prstGeom>
        </p:spPr>
        <p:txBody>
          <a:bodyPr lIns="0" rIns="0" tIns="0" bIns="0">
            <a:normAutofit fontScale="68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2527560" y="186948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2527560" y="1535040"/>
            <a:ext cx="1971360" cy="304920"/>
          </a:xfrm>
          <a:prstGeom prst="rect">
            <a:avLst/>
          </a:prstGeom>
        </p:spPr>
        <p:txBody>
          <a:bodyPr lIns="0" rIns="0" tIns="0" bIns="0">
            <a:normAutofit fontScale="22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1869480"/>
            <a:ext cx="4039920" cy="304920"/>
          </a:xfrm>
          <a:prstGeom prst="rect">
            <a:avLst/>
          </a:prstGeom>
        </p:spPr>
        <p:txBody>
          <a:bodyPr lIns="0" rIns="0" tIns="0" bIns="0">
            <a:normAutofit fontScale="64000"/>
          </a:bodyPr>
          <a:p>
            <a:endParaRPr b="0" lang="el-GR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Στυλ κύριου τίτλου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Στυλ υποδείγματος κειμένου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Στυλ υποδείγματος κειμένου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Δεύτερου επιπέδου</a:t>
            </a:r>
            <a:endParaRPr b="0" lang="el-GR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</a:rPr>
              <a:t>Τρίτου επιπέδου</a:t>
            </a:r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l-GR" sz="1600" spc="-1" strike="noStrike">
                <a:solidFill>
                  <a:srgbClr val="000000"/>
                </a:solidFill>
                <a:latin typeface="Calibri"/>
              </a:rPr>
              <a:t>Τέταρτου επιπέδου</a:t>
            </a:r>
            <a:endParaRPr b="0" lang="el-GR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l-GR" sz="1600" spc="-1" strike="noStrike">
                <a:solidFill>
                  <a:srgbClr val="000000"/>
                </a:solidFill>
                <a:latin typeface="Calibri"/>
              </a:rPr>
              <a:t>Πέμπτου επιπέδου</a:t>
            </a:r>
            <a:endParaRPr b="0" lang="el-GR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Στυλ υποδείγματος κειμένου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2400" spc="-1" strike="noStrike">
                <a:solidFill>
                  <a:srgbClr val="000000"/>
                </a:solidFill>
                <a:latin typeface="Calibri"/>
              </a:rPr>
              <a:t>Στυλ υποδείγματος κειμένου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l-GR" sz="2000" spc="-1" strike="noStrike">
                <a:solidFill>
                  <a:srgbClr val="000000"/>
                </a:solidFill>
                <a:latin typeface="Calibri"/>
              </a:rPr>
              <a:t>Δεύτερου επιπέδου</a:t>
            </a:r>
            <a:endParaRPr b="0" lang="el-GR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l-GR" sz="1800" spc="-1" strike="noStrike">
                <a:solidFill>
                  <a:srgbClr val="000000"/>
                </a:solidFill>
                <a:latin typeface="Calibri"/>
              </a:rPr>
              <a:t>Τρίτου επιπέδου</a:t>
            </a:r>
            <a:endParaRPr b="0" lang="el-GR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l-GR" sz="1600" spc="-1" strike="noStrike">
                <a:solidFill>
                  <a:srgbClr val="000000"/>
                </a:solidFill>
                <a:latin typeface="Calibri"/>
              </a:rPr>
              <a:t>Τέταρτου επιπέδου</a:t>
            </a:r>
            <a:endParaRPr b="0" lang="el-GR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l-GR" sz="1600" spc="-1" strike="noStrike">
                <a:solidFill>
                  <a:srgbClr val="000000"/>
                </a:solidFill>
                <a:latin typeface="Calibri"/>
              </a:rPr>
              <a:t>Πέμπτου επιπέδου</a:t>
            </a:r>
            <a:endParaRPr b="0" lang="el-GR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84CBEB9-A5BB-4846-825B-3C825B792475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3/31/20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22C5051-D7C0-4619-97C0-C64CE581537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jpe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image" Target="../media/image22.jpe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image" Target="../media/image24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image" Target="../media/image14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image" Target="../media/image16.jpe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18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SHORT - HIGH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EIFFEL TOWER - PARIS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731520" y="2363040"/>
            <a:ext cx="2286000" cy="2989440"/>
          </a:xfrm>
          <a:prstGeom prst="rect">
            <a:avLst/>
          </a:prstGeom>
          <a:ln>
            <a:noFill/>
          </a:ln>
        </p:spPr>
      </p:pic>
      <p:sp>
        <p:nvSpPr>
          <p:cNvPr id="47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STATUE OF LIBERTY – N.Y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8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5364000" y="2565000"/>
            <a:ext cx="1859760" cy="2827800"/>
          </a:xfrm>
          <a:prstGeom prst="rect">
            <a:avLst/>
          </a:prstGeom>
          <a:ln>
            <a:noFill/>
          </a:ln>
        </p:spPr>
      </p:pic>
      <p:sp>
        <p:nvSpPr>
          <p:cNvPr id="49" name="TextShape 4"/>
          <p:cNvSpPr txBox="1"/>
          <p:nvPr/>
        </p:nvSpPr>
        <p:spPr>
          <a:xfrm>
            <a:off x="822960" y="5760720"/>
            <a:ext cx="658368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Eiffel tower is  _________________ than the Statue of Liberty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POPULATED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CHINA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0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659880" y="2174400"/>
            <a:ext cx="2997720" cy="3168000"/>
          </a:xfrm>
          <a:prstGeom prst="rect">
            <a:avLst/>
          </a:prstGeom>
          <a:ln>
            <a:noFill/>
          </a:ln>
        </p:spPr>
      </p:pic>
      <p:sp>
        <p:nvSpPr>
          <p:cNvPr id="101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INDIA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5029200" y="2174400"/>
            <a:ext cx="2993760" cy="2952000"/>
          </a:xfrm>
          <a:prstGeom prst="rect">
            <a:avLst/>
          </a:prstGeom>
          <a:ln>
            <a:noFill/>
          </a:ln>
        </p:spPr>
      </p:pic>
      <p:sp>
        <p:nvSpPr>
          <p:cNvPr id="103" name="TextShape 4"/>
          <p:cNvSpPr txBox="1"/>
          <p:nvPr/>
        </p:nvSpPr>
        <p:spPr>
          <a:xfrm>
            <a:off x="731520" y="5577840"/>
            <a:ext cx="740664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India is ______   ___________________ than China. It has only 1 billion people!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HOT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SEYCHELLES - AFRICA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6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539640" y="2221200"/>
            <a:ext cx="3672000" cy="2808000"/>
          </a:xfrm>
          <a:prstGeom prst="rect">
            <a:avLst/>
          </a:prstGeom>
          <a:ln>
            <a:noFill/>
          </a:ln>
        </p:spPr>
      </p:pic>
      <p:sp>
        <p:nvSpPr>
          <p:cNvPr id="107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NORWAY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8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950720" y="2254320"/>
            <a:ext cx="3096000" cy="2592000"/>
          </a:xfrm>
          <a:prstGeom prst="rect">
            <a:avLst/>
          </a:prstGeom>
          <a:ln>
            <a:noFill/>
          </a:ln>
        </p:spPr>
      </p:pic>
      <p:sp>
        <p:nvSpPr>
          <p:cNvPr id="109" name="TextShape 4"/>
          <p:cNvSpPr txBox="1"/>
          <p:nvPr/>
        </p:nvSpPr>
        <p:spPr>
          <a:xfrm>
            <a:off x="640080" y="5394960"/>
            <a:ext cx="74980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Norway can never be as _____________  ________ Seychelles.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DANGEROUS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COBRA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2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548640" y="2286000"/>
            <a:ext cx="3312000" cy="2880000"/>
          </a:xfrm>
          <a:prstGeom prst="rect">
            <a:avLst/>
          </a:prstGeom>
          <a:ln>
            <a:noFill/>
          </a:ln>
        </p:spPr>
      </p:pic>
      <p:sp>
        <p:nvSpPr>
          <p:cNvPr id="113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VIPER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4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932000" y="2377440"/>
            <a:ext cx="3312000" cy="2808000"/>
          </a:xfrm>
          <a:prstGeom prst="rect">
            <a:avLst/>
          </a:prstGeom>
          <a:ln>
            <a:noFill/>
          </a:ln>
        </p:spPr>
      </p:pic>
      <p:sp>
        <p:nvSpPr>
          <p:cNvPr id="115" name="TextShape 4"/>
          <p:cNvSpPr txBox="1"/>
          <p:nvPr/>
        </p:nvSpPr>
        <p:spPr>
          <a:xfrm>
            <a:off x="640080" y="5486400"/>
            <a:ext cx="786384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cobra is ____________   _________________    _______  the viper.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LONG - SHORT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MISSISSIPPI RIVER - USA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2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755640" y="2637000"/>
            <a:ext cx="3384000" cy="3024000"/>
          </a:xfrm>
          <a:prstGeom prst="rect">
            <a:avLst/>
          </a:prstGeom>
          <a:ln>
            <a:noFill/>
          </a:ln>
        </p:spPr>
      </p:pic>
      <p:sp>
        <p:nvSpPr>
          <p:cNvPr id="53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THE NILE - EGYPT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4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5148000" y="2637000"/>
            <a:ext cx="2489040" cy="3096000"/>
          </a:xfrm>
          <a:prstGeom prst="rect">
            <a:avLst/>
          </a:prstGeom>
          <a:ln>
            <a:noFill/>
          </a:ln>
        </p:spPr>
      </p:pic>
      <p:sp>
        <p:nvSpPr>
          <p:cNvPr id="55" name="TextShape 4"/>
          <p:cNvSpPr txBox="1"/>
          <p:nvPr/>
        </p:nvSpPr>
        <p:spPr>
          <a:xfrm>
            <a:off x="548640" y="5943600"/>
            <a:ext cx="740664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Mississippi river is ___________   ________ the Nile.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HIGH - SHORT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EVEREST- HIMALAYA- ASIA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8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827640" y="2709000"/>
            <a:ext cx="3168000" cy="3024000"/>
          </a:xfrm>
          <a:prstGeom prst="rect">
            <a:avLst/>
          </a:prstGeom>
          <a:ln>
            <a:noFill/>
          </a:ln>
        </p:spPr>
      </p:pic>
      <p:sp>
        <p:nvSpPr>
          <p:cNvPr id="59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4000"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MATTERHORN – ALPS - SWITZERLAND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0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932000" y="2709000"/>
            <a:ext cx="3456000" cy="2952000"/>
          </a:xfrm>
          <a:prstGeom prst="rect">
            <a:avLst/>
          </a:prstGeom>
          <a:ln>
            <a:noFill/>
          </a:ln>
        </p:spPr>
      </p:pic>
      <p:sp>
        <p:nvSpPr>
          <p:cNvPr id="61" name="TextShape 4"/>
          <p:cNvSpPr txBox="1"/>
          <p:nvPr/>
        </p:nvSpPr>
        <p:spPr>
          <a:xfrm>
            <a:off x="548640" y="6035040"/>
            <a:ext cx="81381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Matterhorn is not as ______________ as the Everest.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BIG – SMALL/  DRY (ξηρό)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SAHARA DESERT - AFRICA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4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611640" y="2318400"/>
            <a:ext cx="3294000" cy="3168000"/>
          </a:xfrm>
          <a:prstGeom prst="rect">
            <a:avLst/>
          </a:prstGeom>
          <a:ln>
            <a:noFill/>
          </a:ln>
        </p:spPr>
      </p:pic>
      <p:sp>
        <p:nvSpPr>
          <p:cNvPr id="65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4000"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ATAKAMA DESERT – SOUTH AMERICA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6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788000" y="2351520"/>
            <a:ext cx="3196800" cy="2952000"/>
          </a:xfrm>
          <a:prstGeom prst="rect">
            <a:avLst/>
          </a:prstGeom>
          <a:ln>
            <a:noFill/>
          </a:ln>
        </p:spPr>
      </p:pic>
      <p:sp>
        <p:nvSpPr>
          <p:cNvPr id="67" name="TextShape 4"/>
          <p:cNvSpPr txBox="1"/>
          <p:nvPr/>
        </p:nvSpPr>
        <p:spPr>
          <a:xfrm>
            <a:off x="640080" y="5852160"/>
            <a:ext cx="777240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Sahara desert is __________   ______ Atakama desert, but Atakama is the __________________ of all deserts.  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OLD - NEW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COLOSSEUM – ROME - ITALY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0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835920" y="2286000"/>
            <a:ext cx="3096000" cy="3024000"/>
          </a:xfrm>
          <a:prstGeom prst="rect">
            <a:avLst/>
          </a:prstGeom>
          <a:ln>
            <a:noFill/>
          </a:ln>
        </p:spPr>
      </p:pic>
      <p:sp>
        <p:nvSpPr>
          <p:cNvPr id="71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THE PARTHENON - ATHENS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2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5015880" y="2174400"/>
            <a:ext cx="3122280" cy="2952000"/>
          </a:xfrm>
          <a:prstGeom prst="rect">
            <a:avLst/>
          </a:prstGeom>
          <a:ln>
            <a:noFill/>
          </a:ln>
        </p:spPr>
      </p:pic>
      <p:sp>
        <p:nvSpPr>
          <p:cNvPr id="73" name="TextShape 4"/>
          <p:cNvSpPr txBox="1"/>
          <p:nvPr/>
        </p:nvSpPr>
        <p:spPr>
          <a:xfrm>
            <a:off x="822960" y="5760720"/>
            <a:ext cx="667512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Colosseum isn’t so ______________   ______ the Parthenon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EXPENSIVE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DIAMOND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6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737280" y="2174400"/>
            <a:ext cx="2920320" cy="3096000"/>
          </a:xfrm>
          <a:prstGeom prst="rect">
            <a:avLst/>
          </a:prstGeom>
          <a:ln>
            <a:noFill/>
          </a:ln>
        </p:spPr>
      </p:pic>
      <p:sp>
        <p:nvSpPr>
          <p:cNvPr id="77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EMERALD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8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644000" y="2174400"/>
            <a:ext cx="3069360" cy="3168000"/>
          </a:xfrm>
          <a:prstGeom prst="rect">
            <a:avLst/>
          </a:prstGeom>
          <a:ln>
            <a:noFill/>
          </a:ln>
        </p:spPr>
      </p:pic>
      <p:sp>
        <p:nvSpPr>
          <p:cNvPr id="79" name="TextShape 4"/>
          <p:cNvSpPr txBox="1"/>
          <p:nvPr/>
        </p:nvSpPr>
        <p:spPr>
          <a:xfrm>
            <a:off x="731520" y="5577840"/>
            <a:ext cx="70408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diamond is _______  ________________ than the emerald.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DEEP - SHALLOW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ATLANTIC OCEAN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2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731520" y="2279520"/>
            <a:ext cx="2952000" cy="3024000"/>
          </a:xfrm>
          <a:prstGeom prst="rect">
            <a:avLst/>
          </a:prstGeom>
          <a:ln>
            <a:noFill/>
          </a:ln>
        </p:spPr>
      </p:pic>
      <p:sp>
        <p:nvSpPr>
          <p:cNvPr id="83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PACIFIC OCEAN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4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682160" y="2207520"/>
            <a:ext cx="3456000" cy="3096000"/>
          </a:xfrm>
          <a:prstGeom prst="rect">
            <a:avLst/>
          </a:prstGeom>
          <a:ln>
            <a:noFill/>
          </a:ln>
        </p:spPr>
      </p:pic>
      <p:sp>
        <p:nvSpPr>
          <p:cNvPr id="85" name="TextShape 4"/>
          <p:cNvSpPr txBox="1"/>
          <p:nvPr/>
        </p:nvSpPr>
        <p:spPr>
          <a:xfrm>
            <a:off x="640080" y="5577840"/>
            <a:ext cx="76809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Pacific Ocean is _______________  _________ the Atlantic.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COLD - HOT/WARM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North Pole 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8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417600" y="2221200"/>
            <a:ext cx="3240000" cy="2808000"/>
          </a:xfrm>
          <a:prstGeom prst="rect">
            <a:avLst/>
          </a:prstGeom>
          <a:ln>
            <a:noFill/>
          </a:ln>
        </p:spPr>
      </p:pic>
      <p:sp>
        <p:nvSpPr>
          <p:cNvPr id="89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South Pole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0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645080" y="2174400"/>
            <a:ext cx="3266640" cy="2952000"/>
          </a:xfrm>
          <a:prstGeom prst="rect">
            <a:avLst/>
          </a:prstGeom>
          <a:ln>
            <a:noFill/>
          </a:ln>
        </p:spPr>
      </p:pic>
      <p:sp>
        <p:nvSpPr>
          <p:cNvPr id="91" name="TextShape 4"/>
          <p:cNvSpPr txBox="1"/>
          <p:nvPr/>
        </p:nvSpPr>
        <p:spPr>
          <a:xfrm>
            <a:off x="548640" y="5394960"/>
            <a:ext cx="749808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The North Pole isn’t ____  ________ as the South Pole. Actually the South Pole is the ________________ place on Earth.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l-GR" sz="4400" spc="-1" strike="noStrike">
                <a:solidFill>
                  <a:srgbClr val="000000"/>
                </a:solidFill>
                <a:latin typeface="Calibri"/>
              </a:rPr>
              <a:t>LARGE</a:t>
            </a:r>
            <a:endParaRPr b="0" lang="el-G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ASIA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4" name="Θέση περιεχομένου 6" descr=""/>
          <p:cNvPicPr/>
          <p:nvPr/>
        </p:nvPicPr>
        <p:blipFill>
          <a:blip r:embed="rId1"/>
          <a:stretch/>
        </p:blipFill>
        <p:spPr>
          <a:xfrm>
            <a:off x="639360" y="2174400"/>
            <a:ext cx="3384000" cy="2952000"/>
          </a:xfrm>
          <a:prstGeom prst="rect">
            <a:avLst/>
          </a:prstGeom>
          <a:ln>
            <a:noFill/>
          </a:ln>
        </p:spPr>
      </p:pic>
      <p:sp>
        <p:nvSpPr>
          <p:cNvPr id="95" name="TextShape 3"/>
          <p:cNvSpPr txBox="1"/>
          <p:nvPr/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el-GR" sz="2400" spc="-1" strike="noStrike">
                <a:solidFill>
                  <a:srgbClr val="000000"/>
                </a:solidFill>
                <a:latin typeface="Calibri"/>
              </a:rPr>
              <a:t>EUROPE</a:t>
            </a:r>
            <a:endParaRPr b="0" lang="el-GR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6" name="Θέση περιεχομένου 7" descr=""/>
          <p:cNvPicPr/>
          <p:nvPr/>
        </p:nvPicPr>
        <p:blipFill>
          <a:blip r:embed="rId2"/>
          <a:stretch/>
        </p:blipFill>
        <p:spPr>
          <a:xfrm>
            <a:off x="4846320" y="2188080"/>
            <a:ext cx="3384000" cy="3024000"/>
          </a:xfrm>
          <a:prstGeom prst="rect">
            <a:avLst/>
          </a:prstGeom>
          <a:ln>
            <a:noFill/>
          </a:ln>
        </p:spPr>
      </p:pic>
      <p:sp>
        <p:nvSpPr>
          <p:cNvPr id="97" name="TextShape 4"/>
          <p:cNvSpPr txBox="1"/>
          <p:nvPr/>
        </p:nvSpPr>
        <p:spPr>
          <a:xfrm>
            <a:off x="640080" y="5486400"/>
            <a:ext cx="7406640" cy="602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en-US" sz="1800" spc="-1" strike="noStrike">
                <a:latin typeface="Arial"/>
              </a:rPr>
              <a:t>Asia is _______________  ________ Europe. Actually, Asia is _____   ______________ continent in the world.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Application>LibreOffice/6.2.3.2$Windows_X86_64 LibreOffice_project/aecc05fe267cc68dde00352a451aa867b3b546ac</Application>
  <Words>75</Words>
  <Paragraphs>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2014-02-25T06:54:20Z</dcterms:created>
  <dc:creator>Teacher</dc:creator>
  <dc:description/>
  <dc:language>en-US</dc:language>
  <cp:lastModifiedBy/>
  <dcterms:modified xsi:type="dcterms:W3CDTF">2020-03-31T15:42:52Z</dcterms:modified>
  <cp:revision>5</cp:revision>
  <dc:subject/>
  <dc:title>HIGH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