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9" r:id="rId3"/>
    <p:sldId id="261" r:id="rId4"/>
    <p:sldId id="260" r:id="rId5"/>
    <p:sldId id="263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2D1DFF"/>
    <a:srgbClr val="157FFF"/>
    <a:srgbClr val="F7E289"/>
    <a:srgbClr val="FF9E1D"/>
    <a:srgbClr val="D68B1C"/>
    <a:srgbClr val="D09622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6370338" cy="1563703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2DAA122-5C40-4308-9E1A-53830D698005}" type="datetimeFigureOut">
              <a:rPr lang="en-GB"/>
              <a:pPr>
                <a:defRPr/>
              </a:pPr>
              <a:t>26/03/2021</a:t>
            </a:fld>
            <a:endParaRPr lang="en-GB"/>
          </a:p>
        </p:txBody>
      </p:sp>
      <p:sp>
        <p:nvSpPr>
          <p:cNvPr id="1536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GB" noProof="0" smtClean="0"/>
              <a:t>Δεύτερου επιπέδου</a:t>
            </a:r>
          </a:p>
          <a:p>
            <a:pPr lvl="2"/>
            <a:r>
              <a:rPr lang="en-GB" noProof="0" smtClean="0"/>
              <a:t>Τρίτου επιπέδου</a:t>
            </a:r>
          </a:p>
          <a:p>
            <a:pPr lvl="3"/>
            <a:r>
              <a:rPr lang="en-GB" noProof="0" smtClean="0"/>
              <a:t>Τέταρτου επιπέδου</a:t>
            </a:r>
          </a:p>
          <a:p>
            <a:pPr lvl="4"/>
            <a:r>
              <a:rPr lang="en-GB" noProof="0" smtClean="0"/>
              <a:t>Πέμπτου επιπέδου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FD32D8-2E06-4CF8-A856-54DB68119A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956050"/>
            <a:ext cx="8093365" cy="458115"/>
          </a:xfrm>
          <a:effectLst>
            <a:outerShdw blurRad="50800" dist="25400" dir="2700000" algn="tl" rotWithShape="0">
              <a:prstClr val="black">
                <a:alpha val="61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566870"/>
            <a:ext cx="6400800" cy="458115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C70BA-37D7-4CE5-9066-0B2A410D8E6A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28D51-5AE0-4B66-9531-5549435D6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37F5F-C6D3-4868-BA37-DE7F2EAC86A2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F3176-655B-435C-AB6D-82408F4B58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889E5-DB50-4D91-93C2-DCB054B5405D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B0887-07E0-436D-9109-FA849E444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23708-539B-460B-B4F9-1A5136AE8B79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F132E-D174-420A-BFF3-4AF6E921B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1A5B9-059D-46BF-844D-34A93784A493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28E74-0EBC-4DD0-B26F-C8A8A4140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443835"/>
            <a:ext cx="855148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260" y="2054654"/>
            <a:ext cx="8551480" cy="442844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8F2F3-C973-45D6-8CDB-7F7AFF828F21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453B0-6928-48A3-B3B9-DF0AAEE32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64904-D2EA-42BC-BB74-2F23E6A87461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DB919-75A2-421C-AF25-366802E2F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21C7-4636-4C40-B489-796E904C5A30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3C0646-D5FD-4E4D-8C09-57BB08C4E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9C2C77-6017-4FBE-94CF-4C49B74286B5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FD6B9E-54E0-40DB-9C2B-0520B7B37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38230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FF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73696"/>
            <a:ext cx="4275740" cy="620719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275740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4" y="2073696"/>
            <a:ext cx="4123035" cy="620719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4" y="2684517"/>
            <a:ext cx="4123035" cy="318776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A1757-B5C2-48CC-8797-53A2F34878C8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84C2F-1B3F-4D90-A181-2B0F724F5B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094DB-87F5-4EE6-AB1B-BD0303DA9339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7FFD-95A3-4AAD-AEB7-66D8F74DF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7E887-C289-4EAF-909F-FC849FB7FE58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051DC-73D2-432E-9B83-B1088F59F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EB9AA-E9F3-42F8-96B2-9D91E3A130D9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F7ED8-D0D1-4330-87B6-0EACB20B9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D68489-26CA-4480-BF35-8DDFBC2605EB}" type="datetimeFigureOut">
              <a:rPr lang="en-US"/>
              <a:pPr>
                <a:defRPr/>
              </a:pPr>
              <a:t>3/26/2021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639D8A-4F2B-4CBF-81FA-F1DF121D82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463" y="4956175"/>
            <a:ext cx="8094662" cy="4572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smtClean="0"/>
              <a:t>COMPARATIVE-SUPERLATIVE FORMS OF ADJECTIVES</a:t>
            </a:r>
          </a:p>
        </p:txBody>
      </p:sp>
      <p:sp>
        <p:nvSpPr>
          <p:cNvPr id="16387" name="Subtitle 2"/>
          <p:cNvSpPr>
            <a:spLocks noGrp="1"/>
          </p:cNvSpPr>
          <p:nvPr>
            <p:ph type="subTitle" idx="1"/>
          </p:nvPr>
        </p:nvSpPr>
        <p:spPr>
          <a:xfrm>
            <a:off x="1824038" y="6024563"/>
            <a:ext cx="6400800" cy="457200"/>
          </a:xfrm>
        </p:spPr>
        <p:txBody>
          <a:bodyPr/>
          <a:lstStyle/>
          <a:p>
            <a:pPr algn="r" eaLnBrk="1" hangingPunct="1">
              <a:lnSpc>
                <a:spcPct val="90000"/>
              </a:lnSpc>
            </a:pPr>
            <a:r>
              <a:rPr lang="en-US" sz="1800" smtClean="0"/>
              <a:t>Anna Xanthou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lstStyle/>
          <a:p>
            <a:pPr algn="ctr"/>
            <a:r>
              <a:rPr lang="en-GB" sz="4400" smtClean="0"/>
              <a:t>Examples</a:t>
            </a:r>
          </a:p>
        </p:txBody>
      </p:sp>
      <p:sp>
        <p:nvSpPr>
          <p:cNvPr id="26626" name="Rectangle 3"/>
          <p:cNvSpPr>
            <a:spLocks noGrp="1"/>
          </p:cNvSpPr>
          <p:nvPr>
            <p:ph type="body" idx="1"/>
          </p:nvPr>
        </p:nvSpPr>
        <p:spPr>
          <a:xfrm>
            <a:off x="457200" y="2513013"/>
            <a:ext cx="8229600" cy="13747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Jim is the tallest student </a:t>
            </a:r>
            <a:r>
              <a:rPr lang="en-GB" sz="3200" b="1" smtClean="0">
                <a:solidFill>
                  <a:schemeClr val="tx1"/>
                </a:solidFill>
              </a:rPr>
              <a:t>in his class</a:t>
            </a:r>
            <a:r>
              <a:rPr lang="en-GB" sz="320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Mike is the best singer </a:t>
            </a:r>
            <a:r>
              <a:rPr lang="en-GB" sz="3200" b="1" smtClean="0">
                <a:solidFill>
                  <a:schemeClr val="tx1"/>
                </a:solidFill>
              </a:rPr>
              <a:t>in his family</a:t>
            </a:r>
            <a:r>
              <a:rPr lang="en-GB" sz="3200" smtClean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6627" name="Picture 4" descr="tall shor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063" y="4344988"/>
            <a:ext cx="1306512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5" descr="112004232-boy-singing-happily-hobby-child-wearing-t-shirt-with-note-print-hilding-microphone-in-hand-and-smil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30788" y="4192588"/>
            <a:ext cx="1954212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lstStyle/>
          <a:p>
            <a:pPr algn="ctr"/>
            <a:r>
              <a:rPr lang="en-GB" sz="4400" smtClean="0"/>
              <a:t>Examples</a:t>
            </a:r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457200" y="2513013"/>
            <a:ext cx="8229600" cy="1374775"/>
          </a:xfrm>
        </p:spPr>
        <p:txBody>
          <a:bodyPr/>
          <a:lstStyle/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T-Rex was the most dangerous dinosaur </a:t>
            </a:r>
            <a:r>
              <a:rPr lang="en-GB" b="1" smtClean="0">
                <a:solidFill>
                  <a:schemeClr val="tx1"/>
                </a:solidFill>
              </a:rPr>
              <a:t>of all.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en-GB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Brachiosaurus was the heaviest dinosaur </a:t>
            </a:r>
            <a:r>
              <a:rPr lang="en-GB" b="1" smtClean="0">
                <a:solidFill>
                  <a:schemeClr val="tx1"/>
                </a:solidFill>
              </a:rPr>
              <a:t>in the world.</a:t>
            </a:r>
          </a:p>
        </p:txBody>
      </p:sp>
      <p:pic>
        <p:nvPicPr>
          <p:cNvPr id="27651" name="Picture 6" descr="Re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063" y="4192588"/>
            <a:ext cx="2362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Picture 7" descr="dinosaursizecomparisons_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4192588"/>
            <a:ext cx="32385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FF00"/>
                </a:solidFill>
              </a:rPr>
              <a:t>Activity-Complete the gaps</a:t>
            </a:r>
          </a:p>
        </p:txBody>
      </p:sp>
      <p:graphicFrame>
        <p:nvGraphicFramePr>
          <p:cNvPr id="35181" name="Group 365"/>
          <p:cNvGraphicFramePr>
            <a:graphicFrameLocks noGrp="1"/>
          </p:cNvGraphicFramePr>
          <p:nvPr/>
        </p:nvGraphicFramePr>
        <p:xfrm>
          <a:off x="1524000" y="1397000"/>
          <a:ext cx="6713538" cy="4064000"/>
        </p:xfrm>
        <a:graphic>
          <a:graphicData uri="http://schemas.openxmlformats.org/drawingml/2006/table">
            <a:tbl>
              <a:tblPr/>
              <a:tblGrid>
                <a:gridCol w="2032000"/>
                <a:gridCol w="2238375"/>
                <a:gridCol w="2443163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more exciting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fattest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hardest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FF00"/>
                </a:solidFill>
              </a:rPr>
              <a:t>Activity-Complete the gaps</a:t>
            </a:r>
          </a:p>
        </p:txBody>
      </p:sp>
      <p:graphicFrame>
        <p:nvGraphicFramePr>
          <p:cNvPr id="35873" name="Group 33"/>
          <p:cNvGraphicFramePr>
            <a:graphicFrameLocks noGrp="1"/>
          </p:cNvGraphicFramePr>
          <p:nvPr/>
        </p:nvGraphicFramePr>
        <p:xfrm>
          <a:off x="1524000" y="1397000"/>
          <a:ext cx="6713538" cy="4332288"/>
        </p:xfrm>
        <a:graphic>
          <a:graphicData uri="http://schemas.openxmlformats.org/drawingml/2006/table">
            <a:tbl>
              <a:tblPr/>
              <a:tblGrid>
                <a:gridCol w="2032000"/>
                <a:gridCol w="2238375"/>
                <a:gridCol w="2443163"/>
              </a:tblGrid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shorter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shortest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exciting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more exciting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most exciting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fatter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fattest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tidy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tidier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tidiest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harder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the hardest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FF00"/>
                </a:solidFill>
              </a:rPr>
              <a:t>Activity-Complete the gaps</a:t>
            </a:r>
            <a:br>
              <a:rPr lang="en-US" sz="3600" smtClean="0">
                <a:solidFill>
                  <a:srgbClr val="FFFF00"/>
                </a:solidFill>
              </a:rPr>
            </a:br>
            <a:r>
              <a:rPr lang="en-US" sz="3600" smtClean="0">
                <a:solidFill>
                  <a:srgbClr val="FFFF00"/>
                </a:solidFill>
              </a:rPr>
              <a:t>with </a:t>
            </a:r>
            <a:r>
              <a:rPr lang="en-US" sz="3600" b="1" smtClean="0">
                <a:solidFill>
                  <a:srgbClr val="FFFF00"/>
                </a:solidFill>
              </a:rPr>
              <a:t>in/of/than</a:t>
            </a:r>
          </a:p>
        </p:txBody>
      </p:sp>
      <p:sp>
        <p:nvSpPr>
          <p:cNvPr id="30753" name="Text Box 33"/>
          <p:cNvSpPr txBox="1">
            <a:spLocks noChangeArrowheads="1"/>
          </p:cNvSpPr>
          <p:nvPr/>
        </p:nvSpPr>
        <p:spPr bwMode="auto">
          <a:xfrm>
            <a:off x="1976438" y="2054225"/>
            <a:ext cx="68707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Ironman is older….......... Superman.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Robin is younger …….. Batman.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tallest……. 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Flash is the fastest superhero ……. the world.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Captain America is stronger………. Batman.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Hulk is the strongest …….. 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Who is the smartest hero……… the world?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oldest superhero …….. 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en-GB"/>
          </a:p>
          <a:p>
            <a:pPr marL="342900" indent="-342900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FF00"/>
                </a:solidFill>
              </a:rPr>
              <a:t>Activity-Complete the gaps</a:t>
            </a:r>
            <a:br>
              <a:rPr lang="en-US" sz="3600" smtClean="0">
                <a:solidFill>
                  <a:srgbClr val="FFFF00"/>
                </a:solidFill>
              </a:rPr>
            </a:br>
            <a:r>
              <a:rPr lang="en-US" sz="3600" smtClean="0">
                <a:solidFill>
                  <a:srgbClr val="FFFF00"/>
                </a:solidFill>
              </a:rPr>
              <a:t>with </a:t>
            </a:r>
            <a:r>
              <a:rPr lang="en-US" sz="3600" b="1" smtClean="0">
                <a:solidFill>
                  <a:srgbClr val="FFFF00"/>
                </a:solidFill>
              </a:rPr>
              <a:t>in/of/than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976438" y="2054225"/>
            <a:ext cx="6870700" cy="4081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Ironman is older…..</a:t>
            </a:r>
            <a:r>
              <a:rPr lang="en-GB">
                <a:solidFill>
                  <a:srgbClr val="FF0000"/>
                </a:solidFill>
              </a:rPr>
              <a:t>than</a:t>
            </a:r>
            <a:r>
              <a:rPr lang="en-GB"/>
              <a:t>..... Superman.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Robin is younger … </a:t>
            </a:r>
            <a:r>
              <a:rPr lang="en-GB">
                <a:solidFill>
                  <a:srgbClr val="FF0000"/>
                </a:solidFill>
              </a:rPr>
              <a:t>than</a:t>
            </a:r>
            <a:r>
              <a:rPr lang="en-GB"/>
              <a:t> ….. Batman.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tallest… </a:t>
            </a:r>
            <a:r>
              <a:rPr lang="en-GB">
                <a:solidFill>
                  <a:srgbClr val="FF0000"/>
                </a:solidFill>
              </a:rPr>
              <a:t>of</a:t>
            </a:r>
            <a:r>
              <a:rPr lang="en-GB"/>
              <a:t>…. 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Flash is the fastest superhero …</a:t>
            </a:r>
            <a:r>
              <a:rPr lang="en-GB">
                <a:solidFill>
                  <a:srgbClr val="FF0000"/>
                </a:solidFill>
              </a:rPr>
              <a:t>in</a:t>
            </a:r>
            <a:r>
              <a:rPr lang="en-GB"/>
              <a:t>…. the world.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Captain America is stronger… </a:t>
            </a:r>
            <a:r>
              <a:rPr lang="en-GB">
                <a:solidFill>
                  <a:srgbClr val="FF0000"/>
                </a:solidFill>
              </a:rPr>
              <a:t>than</a:t>
            </a:r>
            <a:r>
              <a:rPr lang="en-GB"/>
              <a:t>…. Batman.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Hulk is the strongest … </a:t>
            </a:r>
            <a:r>
              <a:rPr lang="en-GB">
                <a:solidFill>
                  <a:srgbClr val="FF0000"/>
                </a:solidFill>
              </a:rPr>
              <a:t>of</a:t>
            </a:r>
            <a:r>
              <a:rPr lang="en-GB"/>
              <a:t> ….. 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Who is the smartest hero…</a:t>
            </a:r>
            <a:r>
              <a:rPr lang="en-GB">
                <a:solidFill>
                  <a:srgbClr val="FF0000"/>
                </a:solidFill>
              </a:rPr>
              <a:t>in</a:t>
            </a:r>
            <a:r>
              <a:rPr lang="en-GB"/>
              <a:t>… the world?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GB"/>
              <a:t>Superman is the oldest superhero … </a:t>
            </a:r>
            <a:r>
              <a:rPr lang="en-GB">
                <a:solidFill>
                  <a:srgbClr val="FF0000"/>
                </a:solidFill>
              </a:rPr>
              <a:t>of</a:t>
            </a:r>
            <a:r>
              <a:rPr lang="en-GB"/>
              <a:t>.. all.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en-GB"/>
          </a:p>
          <a:p>
            <a:pPr marL="342900" indent="-342900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3"/>
          <p:cNvSpPr>
            <a:spLocks noGrp="1"/>
          </p:cNvSpPr>
          <p:nvPr>
            <p:ph type="title" idx="4294967295"/>
          </p:nvPr>
        </p:nvSpPr>
        <p:spPr>
          <a:xfrm>
            <a:off x="1824038" y="527050"/>
            <a:ext cx="7015162" cy="685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FFFF00"/>
                </a:solidFill>
              </a:rPr>
              <a:t>Activity-Compare</a:t>
            </a:r>
            <a:endParaRPr lang="en-US" sz="3600" b="1" smtClean="0">
              <a:solidFill>
                <a:srgbClr val="FFFF00"/>
              </a:solidFill>
            </a:endParaRPr>
          </a:p>
        </p:txBody>
      </p:sp>
      <p:pic>
        <p:nvPicPr>
          <p:cNvPr id="32772" name="Picture 4" descr="animal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3613" y="2970213"/>
            <a:ext cx="3524250" cy="3065462"/>
          </a:xfrm>
          <a:prstGeom prst="rect">
            <a:avLst/>
          </a:prstGeom>
          <a:noFill/>
        </p:spPr>
      </p:pic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976438" y="1443038"/>
            <a:ext cx="6565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/>
              <a:t>Use the following adjectives: </a:t>
            </a:r>
            <a:r>
              <a:rPr lang="en-GB" sz="2000">
                <a:solidFill>
                  <a:srgbClr val="FF0000"/>
                </a:solidFill>
              </a:rPr>
              <a:t>fast/slow, clever, funny, tall/short, friendly, dangerous, heavy/light, big/small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1824038" y="527050"/>
            <a:ext cx="7015162" cy="685800"/>
          </a:xfrm>
        </p:spPr>
        <p:txBody>
          <a:bodyPr/>
          <a:lstStyle/>
          <a:p>
            <a:pPr eaLnBrk="1" hangingPunct="1"/>
            <a:r>
              <a:rPr lang="el-GR" smtClean="0"/>
              <a:t>Χρήση Συγκριτικού Βαθμού (</a:t>
            </a:r>
            <a:r>
              <a:rPr lang="en-GB" smtClean="0"/>
              <a:t>Comparative)</a:t>
            </a:r>
            <a:endParaRPr lang="en-US" smtClean="0"/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1976438" y="2054225"/>
            <a:ext cx="6718300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/>
              <a:t>Χρησιμοποιούμε </a:t>
            </a:r>
            <a:r>
              <a:rPr lang="en-GB" sz="2400"/>
              <a:t>comparative form </a:t>
            </a:r>
            <a:r>
              <a:rPr lang="el-GR" sz="2400"/>
              <a:t>για να συγκρίνουμε δύο πρόσωπα, ζώα, αντικείμενα, μέρη, κλπ.</a:t>
            </a:r>
          </a:p>
          <a:p>
            <a:pPr>
              <a:spcBef>
                <a:spcPct val="50000"/>
              </a:spcBef>
            </a:pPr>
            <a:endParaRPr lang="el-GR"/>
          </a:p>
          <a:p>
            <a:pPr algn="ctr">
              <a:spcBef>
                <a:spcPct val="50000"/>
              </a:spcBef>
            </a:pPr>
            <a:r>
              <a:rPr lang="en-GB" sz="2400"/>
              <a:t>Obelix is taller and stronger than Asterix.</a:t>
            </a:r>
          </a:p>
        </p:txBody>
      </p:sp>
      <p:pic>
        <p:nvPicPr>
          <p:cNvPr id="17412" name="Picture 5" descr="asterix obelix"/>
          <p:cNvPicPr>
            <a:picLocks noChangeAspect="1" noChangeArrowheads="1"/>
          </p:cNvPicPr>
          <p:nvPr>
            <p:ph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2128838" y="4249738"/>
            <a:ext cx="2901950" cy="1624012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xfrm>
            <a:off x="1517650" y="274638"/>
            <a:ext cx="7169150" cy="1143000"/>
          </a:xfrm>
        </p:spPr>
        <p:txBody>
          <a:bodyPr/>
          <a:lstStyle/>
          <a:p>
            <a:pPr algn="ctr" eaLnBrk="1" hangingPunct="1"/>
            <a:r>
              <a:rPr lang="el-GR" smtClean="0"/>
              <a:t>Χρήση Υπερθετικού Βαθμού (</a:t>
            </a:r>
            <a:r>
              <a:rPr lang="en-GB" smtClean="0"/>
              <a:t>Superlative)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>
          <a:xfrm>
            <a:off x="1976438" y="1600200"/>
            <a:ext cx="6710362" cy="33559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l-GR" sz="3200" smtClean="0">
                <a:solidFill>
                  <a:schemeClr val="tx1"/>
                </a:solidFill>
              </a:rPr>
              <a:t>Χρησιμοποιούμε </a:t>
            </a:r>
            <a:r>
              <a:rPr lang="en-GB" sz="3200" smtClean="0">
                <a:solidFill>
                  <a:schemeClr val="tx1"/>
                </a:solidFill>
              </a:rPr>
              <a:t>superlative form </a:t>
            </a:r>
            <a:r>
              <a:rPr lang="el-GR" sz="3200" smtClean="0">
                <a:solidFill>
                  <a:schemeClr val="tx1"/>
                </a:solidFill>
              </a:rPr>
              <a:t>για να συγκρίνουμε ένα πρόσωπο, ζώο, αντικείμενο, μέρος, κλπ., με πολλά της ίδιας ομάδας.</a:t>
            </a:r>
            <a:endParaRPr lang="en-GB" sz="32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l-GR" sz="320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The cheetah is the fastest animal in the world</a:t>
            </a:r>
          </a:p>
          <a:p>
            <a:pPr eaLnBrk="1" hangingPunct="1">
              <a:lnSpc>
                <a:spcPct val="90000"/>
              </a:lnSpc>
              <a:buFont typeface="Arial" charset="0"/>
              <a:buNone/>
            </a:pPr>
            <a:endParaRPr lang="en-GB" sz="3200" smtClean="0">
              <a:solidFill>
                <a:schemeClr val="tx1"/>
              </a:solidFill>
            </a:endParaRPr>
          </a:p>
        </p:txBody>
      </p:sp>
      <p:pic>
        <p:nvPicPr>
          <p:cNvPr id="18436" name="Picture 4" descr="3040131-poster-p-1-the-fastest-animal-on-earth-is-not-a-cheetah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7225" y="5260975"/>
            <a:ext cx="2195513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>
          <a:xfrm>
            <a:off x="601663" y="1597025"/>
            <a:ext cx="8229600" cy="1143000"/>
          </a:xfrm>
        </p:spPr>
        <p:txBody>
          <a:bodyPr/>
          <a:lstStyle/>
          <a:p>
            <a:pPr algn="ctr" eaLnBrk="1" hangingPunct="1"/>
            <a:r>
              <a:rPr lang="el-GR" sz="4000" smtClean="0">
                <a:latin typeface="Arial" charset="0"/>
              </a:rPr>
              <a:t>Σχηματισμός Συγκριτικού-</a:t>
            </a:r>
            <a:r>
              <a:rPr lang="el-GR" sz="4000" smtClean="0"/>
              <a:t> Υπερθετικού </a:t>
            </a:r>
            <a:endParaRPr lang="en-GB" sz="4000" smtClean="0"/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>
          <a:xfrm>
            <a:off x="449263" y="3344863"/>
            <a:ext cx="8229600" cy="3513137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  <a:latin typeface="Arial" charset="0"/>
              </a:rPr>
              <a:t>Ο Συγκριτικός σχηματίζεται με την κατάληξη –</a:t>
            </a:r>
            <a:r>
              <a:rPr lang="en-GB" b="1" smtClean="0">
                <a:solidFill>
                  <a:srgbClr val="FF0000"/>
                </a:solidFill>
                <a:latin typeface="Arial" charset="0"/>
              </a:rPr>
              <a:t>er</a:t>
            </a:r>
            <a:r>
              <a:rPr lang="en-GB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l-GR" smtClean="0">
                <a:solidFill>
                  <a:schemeClr val="tx1"/>
                </a:solidFill>
                <a:latin typeface="Arial" charset="0"/>
              </a:rPr>
              <a:t>και ο Υπερθετικός με την κατάληξη –</a:t>
            </a:r>
            <a:r>
              <a:rPr lang="en-GB" b="1" smtClean="0">
                <a:solidFill>
                  <a:srgbClr val="FF0000"/>
                </a:solidFill>
                <a:latin typeface="Arial" charset="0"/>
              </a:rPr>
              <a:t>est </a:t>
            </a:r>
            <a:r>
              <a:rPr lang="en-GB" b="1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l-GR" b="1" smtClean="0">
                <a:solidFill>
                  <a:schemeClr val="tx1"/>
                </a:solidFill>
                <a:latin typeface="Arial" charset="0"/>
              </a:rPr>
              <a:t>σε επίθετα μονοσύλλαβα και δισύλλαβα </a:t>
            </a:r>
            <a:endParaRPr lang="en-GB" b="1" smtClean="0">
              <a:solidFill>
                <a:schemeClr val="tx1"/>
              </a:solidFill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en-GB" b="1" smtClean="0">
              <a:solidFill>
                <a:srgbClr val="FF0000"/>
              </a:solidFill>
              <a:latin typeface="Arial" charset="0"/>
            </a:endParaRPr>
          </a:p>
          <a:p>
            <a:pPr algn="ctr" eaLnBrk="1" hangingPunct="1">
              <a:buFont typeface="Arial" charset="0"/>
              <a:buNone/>
            </a:pPr>
            <a:r>
              <a:rPr lang="en-GB" b="1" smtClean="0">
                <a:solidFill>
                  <a:schemeClr val="tx1"/>
                </a:solidFill>
                <a:latin typeface="Arial" charset="0"/>
              </a:rPr>
              <a:t> tall-taller-the tallest</a:t>
            </a:r>
            <a:endParaRPr lang="en-GB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296863" y="1443038"/>
            <a:ext cx="8229600" cy="1143000"/>
          </a:xfrm>
        </p:spPr>
        <p:txBody>
          <a:bodyPr/>
          <a:lstStyle/>
          <a:p>
            <a:pPr algn="ctr"/>
            <a:r>
              <a:rPr lang="el-GR" sz="4000" smtClean="0">
                <a:latin typeface="Arial" charset="0"/>
              </a:rPr>
              <a:t>Σχηματισμός Συγκριτικού-</a:t>
            </a:r>
            <a:r>
              <a:rPr lang="el-GR" sz="4000" smtClean="0"/>
              <a:t> Υπερθετικού</a:t>
            </a:r>
            <a:endParaRPr lang="en-GB" sz="4000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2665413"/>
            <a:ext cx="8229600" cy="3460750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el-GR" sz="3200" smtClean="0">
                <a:solidFill>
                  <a:schemeClr val="tx1"/>
                </a:solidFill>
              </a:rPr>
              <a:t>Τα </a:t>
            </a:r>
            <a:r>
              <a:rPr lang="el-GR" sz="3200" b="1" smtClean="0">
                <a:solidFill>
                  <a:schemeClr val="tx1"/>
                </a:solidFill>
              </a:rPr>
              <a:t>πολυσύλλαβα</a:t>
            </a:r>
            <a:r>
              <a:rPr lang="el-GR" sz="3200" smtClean="0">
                <a:solidFill>
                  <a:schemeClr val="tx1"/>
                </a:solidFill>
              </a:rPr>
              <a:t> επίθετα σχηματίζουν τον συγκριτικό και υπερθετικό βαθμό με τις λέξεις </a:t>
            </a:r>
            <a:r>
              <a:rPr lang="en-GB" sz="3200" smtClean="0">
                <a:solidFill>
                  <a:srgbClr val="FF0000"/>
                </a:solidFill>
              </a:rPr>
              <a:t>more</a:t>
            </a:r>
            <a:r>
              <a:rPr lang="en-GB" sz="3200" smtClean="0">
                <a:solidFill>
                  <a:schemeClr val="tx1"/>
                </a:solidFill>
              </a:rPr>
              <a:t> </a:t>
            </a:r>
            <a:r>
              <a:rPr lang="el-GR" sz="3200" smtClean="0">
                <a:solidFill>
                  <a:schemeClr val="tx1"/>
                </a:solidFill>
              </a:rPr>
              <a:t>και </a:t>
            </a:r>
            <a:r>
              <a:rPr lang="en-GB" sz="3200" smtClean="0">
                <a:solidFill>
                  <a:srgbClr val="FF0000"/>
                </a:solidFill>
              </a:rPr>
              <a:t>the most</a:t>
            </a:r>
            <a:r>
              <a:rPr lang="en-GB" sz="3200" smtClean="0">
                <a:solidFill>
                  <a:schemeClr val="tx1"/>
                </a:solidFill>
              </a:rPr>
              <a:t>.</a:t>
            </a:r>
          </a:p>
          <a:p>
            <a:pPr>
              <a:buFont typeface="Arial" charset="0"/>
              <a:buNone/>
            </a:pPr>
            <a:endParaRPr lang="en-GB" sz="3200" smtClean="0">
              <a:solidFill>
                <a:schemeClr val="tx1"/>
              </a:solidFill>
            </a:endParaRPr>
          </a:p>
          <a:p>
            <a:pPr algn="ctr"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beautiful- </a:t>
            </a:r>
            <a:r>
              <a:rPr lang="en-GB" sz="3200" smtClean="0">
                <a:solidFill>
                  <a:srgbClr val="FF0000"/>
                </a:solidFill>
              </a:rPr>
              <a:t>more</a:t>
            </a:r>
            <a:r>
              <a:rPr lang="en-GB" sz="3200" smtClean="0">
                <a:solidFill>
                  <a:schemeClr val="tx1"/>
                </a:solidFill>
              </a:rPr>
              <a:t> beautiful- </a:t>
            </a:r>
            <a:r>
              <a:rPr lang="en-GB" sz="3200" smtClean="0">
                <a:solidFill>
                  <a:srgbClr val="FF0000"/>
                </a:solidFill>
              </a:rPr>
              <a:t>the most</a:t>
            </a:r>
            <a:r>
              <a:rPr lang="en-GB" sz="3200" smtClean="0">
                <a:solidFill>
                  <a:schemeClr val="tx1"/>
                </a:solidFill>
              </a:rPr>
              <a:t> beautiful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>
          <a:xfrm>
            <a:off x="449263" y="1290638"/>
            <a:ext cx="8229600" cy="1143000"/>
          </a:xfrm>
        </p:spPr>
        <p:txBody>
          <a:bodyPr/>
          <a:lstStyle/>
          <a:p>
            <a:pPr algn="ctr"/>
            <a:r>
              <a:rPr lang="el-GR" sz="2800" smtClean="0">
                <a:latin typeface="Arial" charset="0"/>
              </a:rPr>
              <a:t>Κάποια επίθετα σχηματίζουν Συγκριτικό-Υπερθετικό και με τους δύο τρόπους</a:t>
            </a:r>
            <a:endParaRPr lang="en-GB" sz="2800" smtClean="0">
              <a:latin typeface="Arial" charset="0"/>
            </a:endParaRPr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449263" y="2665413"/>
            <a:ext cx="8229600" cy="3460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clever- cleverer- the cleverest    or         </a:t>
            </a:r>
          </a:p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clever- more clever – the most clever</a:t>
            </a:r>
          </a:p>
          <a:p>
            <a:pPr>
              <a:buFont typeface="Arial" charset="0"/>
              <a:buNone/>
            </a:pPr>
            <a:endParaRPr lang="en-GB" sz="3200" smtClean="0">
              <a:solidFill>
                <a:schemeClr val="tx1"/>
              </a:solidFill>
            </a:endParaRPr>
          </a:p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friendly- friendlier – the friendliest   or</a:t>
            </a:r>
          </a:p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friendly – more friendly – the most friendly</a:t>
            </a:r>
          </a:p>
          <a:p>
            <a:pPr>
              <a:buFont typeface="Arial" charset="0"/>
              <a:buNone/>
            </a:pPr>
            <a:endParaRPr lang="en-GB" sz="3200" smtClean="0">
              <a:solidFill>
                <a:schemeClr val="tx1"/>
              </a:solidFill>
            </a:endParaRPr>
          </a:p>
        </p:txBody>
      </p:sp>
      <p:pic>
        <p:nvPicPr>
          <p:cNvPr id="21507" name="Picture 4" descr="brain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7563" y="2360613"/>
            <a:ext cx="968375" cy="1881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lstStyle/>
          <a:p>
            <a:pPr algn="ctr"/>
            <a:r>
              <a:rPr lang="en-GB" sz="4400" smtClean="0"/>
              <a:t>Spelling</a:t>
            </a: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457200" y="2360613"/>
            <a:ext cx="8229600" cy="3765550"/>
          </a:xfrm>
        </p:spPr>
        <p:txBody>
          <a:bodyPr/>
          <a:lstStyle/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</a:rPr>
              <a:t>Τα επίθετα που τελειώνουν σε –</a:t>
            </a:r>
            <a:r>
              <a:rPr lang="en-GB" smtClean="0">
                <a:solidFill>
                  <a:srgbClr val="FF0000"/>
                </a:solidFill>
              </a:rPr>
              <a:t>y</a:t>
            </a:r>
            <a:r>
              <a:rPr lang="en-GB" smtClean="0">
                <a:solidFill>
                  <a:schemeClr val="tx1"/>
                </a:solidFill>
              </a:rPr>
              <a:t>,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 </a:t>
            </a:r>
            <a:r>
              <a:rPr lang="el-GR" smtClean="0">
                <a:solidFill>
                  <a:schemeClr val="tx1"/>
                </a:solidFill>
              </a:rPr>
              <a:t>παίρνουν –</a:t>
            </a:r>
            <a:r>
              <a:rPr lang="en-GB" smtClean="0">
                <a:solidFill>
                  <a:srgbClr val="FF0000"/>
                </a:solidFill>
              </a:rPr>
              <a:t>ier</a:t>
            </a:r>
            <a:r>
              <a:rPr lang="en-GB" smtClean="0">
                <a:solidFill>
                  <a:schemeClr val="tx1"/>
                </a:solidFill>
              </a:rPr>
              <a:t> / -</a:t>
            </a:r>
            <a:r>
              <a:rPr lang="en-GB" smtClean="0">
                <a:solidFill>
                  <a:srgbClr val="FF0000"/>
                </a:solidFill>
              </a:rPr>
              <a:t>iest</a:t>
            </a:r>
            <a:r>
              <a:rPr lang="en-GB" smtClean="0">
                <a:solidFill>
                  <a:schemeClr val="tx1"/>
                </a:solidFill>
              </a:rPr>
              <a:t>: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n-GB" smtClean="0">
                <a:solidFill>
                  <a:schemeClr val="tx1"/>
                </a:solidFill>
              </a:rPr>
              <a:t> prett</a:t>
            </a:r>
            <a:r>
              <a:rPr lang="en-GB" smtClean="0">
                <a:solidFill>
                  <a:srgbClr val="FF0000"/>
                </a:solidFill>
              </a:rPr>
              <a:t>y</a:t>
            </a:r>
            <a:r>
              <a:rPr lang="en-GB" smtClean="0">
                <a:solidFill>
                  <a:schemeClr val="tx1"/>
                </a:solidFill>
              </a:rPr>
              <a:t>- prett</a:t>
            </a:r>
            <a:r>
              <a:rPr lang="en-GB" smtClean="0">
                <a:solidFill>
                  <a:srgbClr val="FF0000"/>
                </a:solidFill>
              </a:rPr>
              <a:t>ier</a:t>
            </a:r>
            <a:r>
              <a:rPr lang="en-GB" smtClean="0">
                <a:solidFill>
                  <a:schemeClr val="tx1"/>
                </a:solidFill>
              </a:rPr>
              <a:t> – the prett</a:t>
            </a:r>
            <a:r>
              <a:rPr lang="en-GB" smtClean="0">
                <a:solidFill>
                  <a:srgbClr val="FF0000"/>
                </a:solidFill>
              </a:rPr>
              <a:t>iest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endParaRPr lang="en-GB" smtClean="0">
              <a:solidFill>
                <a:schemeClr val="tx1"/>
              </a:solidFill>
            </a:endParaRP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</a:rPr>
              <a:t>Τα επίθετα που τελειώνουν σε </a:t>
            </a:r>
            <a:r>
              <a:rPr lang="el-GR" b="1" smtClean="0">
                <a:solidFill>
                  <a:schemeClr val="tx1"/>
                </a:solidFill>
              </a:rPr>
              <a:t>σύμφωνο-</a:t>
            </a:r>
            <a:r>
              <a:rPr lang="el-GR" smtClean="0">
                <a:solidFill>
                  <a:schemeClr val="tx1"/>
                </a:solidFill>
              </a:rPr>
              <a:t> </a:t>
            </a:r>
            <a:r>
              <a:rPr lang="el-GR" b="1" smtClean="0">
                <a:solidFill>
                  <a:schemeClr val="tx1"/>
                </a:solidFill>
              </a:rPr>
              <a:t>φωνήεν που τονίζεται – σύμφωνο</a:t>
            </a:r>
            <a:r>
              <a:rPr lang="el-GR" smtClean="0">
                <a:solidFill>
                  <a:schemeClr val="tx1"/>
                </a:solidFill>
              </a:rPr>
              <a:t>, διπλασιάζουν το τελευταίο σύμφωνο: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el-GR" smtClean="0">
                <a:solidFill>
                  <a:schemeClr val="tx1"/>
                </a:solidFill>
              </a:rPr>
              <a:t> </a:t>
            </a:r>
            <a:r>
              <a:rPr lang="en-GB" smtClean="0">
                <a:solidFill>
                  <a:schemeClr val="tx1"/>
                </a:solidFill>
              </a:rPr>
              <a:t>thin- thi</a:t>
            </a:r>
            <a:r>
              <a:rPr lang="en-GB" smtClean="0">
                <a:solidFill>
                  <a:srgbClr val="FF0000"/>
                </a:solidFill>
              </a:rPr>
              <a:t>nner</a:t>
            </a:r>
            <a:r>
              <a:rPr lang="en-GB" smtClean="0">
                <a:solidFill>
                  <a:schemeClr val="tx1"/>
                </a:solidFill>
              </a:rPr>
              <a:t>- the thi</a:t>
            </a:r>
            <a:r>
              <a:rPr lang="en-GB" smtClean="0">
                <a:solidFill>
                  <a:srgbClr val="FF0000"/>
                </a:solidFill>
              </a:rPr>
              <a:t>nnest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>
          <a:xfrm>
            <a:off x="449263" y="1290638"/>
            <a:ext cx="8229600" cy="1143000"/>
          </a:xfrm>
        </p:spPr>
        <p:txBody>
          <a:bodyPr/>
          <a:lstStyle/>
          <a:p>
            <a:r>
              <a:rPr lang="en-GB" smtClean="0">
                <a:solidFill>
                  <a:srgbClr val="FFFF00"/>
                </a:solidFill>
              </a:rPr>
              <a:t>Irregular forms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z="2800" smtClean="0"/>
              <a:t> </a:t>
            </a:r>
          </a:p>
        </p:txBody>
      </p:sp>
      <p:graphicFrame>
        <p:nvGraphicFramePr>
          <p:cNvPr id="23595" name="Group 43"/>
          <p:cNvGraphicFramePr>
            <a:graphicFrameLocks noGrp="1"/>
          </p:cNvGraphicFramePr>
          <p:nvPr>
            <p:ph sz="half" idx="2"/>
          </p:nvPr>
        </p:nvGraphicFramePr>
        <p:xfrm>
          <a:off x="1212850" y="2206625"/>
          <a:ext cx="7473950" cy="4418013"/>
        </p:xfrm>
        <a:graphic>
          <a:graphicData uri="http://schemas.openxmlformats.org/drawingml/2006/table">
            <a:tbl>
              <a:tblPr/>
              <a:tblGrid>
                <a:gridCol w="2625725"/>
                <a:gridCol w="2222500"/>
                <a:gridCol w="2625725"/>
              </a:tblGrid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Good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Better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best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Bad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Worse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worst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Farther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/further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farthest/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furthest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07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A lot of/ much/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many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More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most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Little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Less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</a:rPr>
                        <a:t>The least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449263" y="1443038"/>
            <a:ext cx="8229600" cy="1143000"/>
          </a:xfrm>
        </p:spPr>
        <p:txBody>
          <a:bodyPr/>
          <a:lstStyle/>
          <a:p>
            <a:pPr algn="ctr"/>
            <a:r>
              <a:rPr lang="en-GB" sz="4400" smtClean="0"/>
              <a:t>Examples</a:t>
            </a:r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57200" y="2665413"/>
            <a:ext cx="8229600" cy="18319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Taygetos is a high mountain.</a:t>
            </a:r>
          </a:p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Parnassos is higher </a:t>
            </a:r>
            <a:r>
              <a:rPr lang="en-GB" sz="3200" b="1" smtClean="0">
                <a:solidFill>
                  <a:schemeClr val="tx1"/>
                </a:solidFill>
              </a:rPr>
              <a:t>than</a:t>
            </a:r>
            <a:r>
              <a:rPr lang="en-GB" sz="3200" smtClean="0">
                <a:solidFill>
                  <a:schemeClr val="tx1"/>
                </a:solidFill>
              </a:rPr>
              <a:t> Taygetos.</a:t>
            </a:r>
          </a:p>
          <a:p>
            <a:pPr>
              <a:buFont typeface="Arial" charset="0"/>
              <a:buNone/>
            </a:pPr>
            <a:r>
              <a:rPr lang="en-GB" sz="3200" smtClean="0">
                <a:solidFill>
                  <a:schemeClr val="tx1"/>
                </a:solidFill>
              </a:rPr>
              <a:t>Olympus is the highest mountain </a:t>
            </a:r>
            <a:r>
              <a:rPr lang="en-GB" sz="3200" b="1" smtClean="0">
                <a:solidFill>
                  <a:schemeClr val="tx1"/>
                </a:solidFill>
              </a:rPr>
              <a:t>in Greece.</a:t>
            </a:r>
          </a:p>
        </p:txBody>
      </p:sp>
      <p:pic>
        <p:nvPicPr>
          <p:cNvPr id="25603" name="Picture 4" descr="moun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5250" y="4497388"/>
            <a:ext cx="3908425" cy="195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407</Words>
  <Application>Microsoft Office PowerPoint</Application>
  <PresentationFormat>Προβολή στην οθόνη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Πρότυπο σχεδίασης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COMPARATIVE-SUPERLATIVE FORMS OF ADJECTIVES</vt:lpstr>
      <vt:lpstr>Χρήση Συγκριτικού Βαθμού (Comparative)</vt:lpstr>
      <vt:lpstr>Χρήση Υπερθετικού Βαθμού (Superlative)</vt:lpstr>
      <vt:lpstr>Σχηματισμός Συγκριτικού- Υπερθετικού </vt:lpstr>
      <vt:lpstr>Σχηματισμός Συγκριτικού- Υπερθετικού</vt:lpstr>
      <vt:lpstr>Κάποια επίθετα σχηματίζουν Συγκριτικό-Υπερθετικό και με τους δύο τρόπους</vt:lpstr>
      <vt:lpstr>Spelling</vt:lpstr>
      <vt:lpstr>Irregular forms</vt:lpstr>
      <vt:lpstr>Examples</vt:lpstr>
      <vt:lpstr>Examples</vt:lpstr>
      <vt:lpstr>Examples</vt:lpstr>
      <vt:lpstr>Activity-Complete the gaps</vt:lpstr>
      <vt:lpstr>Activity-Complete the gaps</vt:lpstr>
      <vt:lpstr>Activity-Complete the gaps with in/of/than</vt:lpstr>
      <vt:lpstr>Activity-Complete the gaps with in/of/than</vt:lpstr>
      <vt:lpstr>Activity-Compare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Anna</cp:lastModifiedBy>
  <cp:revision>40</cp:revision>
  <dcterms:created xsi:type="dcterms:W3CDTF">2013-08-21T19:17:07Z</dcterms:created>
  <dcterms:modified xsi:type="dcterms:W3CDTF">2021-03-26T21:02:32Z</dcterms:modified>
</cp:coreProperties>
</file>