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3" r:id="rId6"/>
    <p:sldId id="262" r:id="rId7"/>
    <p:sldId id="264" r:id="rId8"/>
    <p:sldId id="265" r:id="rId9"/>
    <p:sldId id="258" r:id="rId10"/>
    <p:sldId id="266" r:id="rId11"/>
    <p:sldId id="267" r:id="rId12"/>
    <p:sldId id="268" r:id="rId13"/>
    <p:sldId id="269" r:id="rId14"/>
    <p:sldId id="270" r:id="rId15"/>
    <p:sldId id="271" r:id="rId16"/>
    <p:sldId id="275" r:id="rId17"/>
    <p:sldId id="272" r:id="rId18"/>
    <p:sldId id="274" r:id="rId19"/>
    <p:sldId id="273" r:id="rId20"/>
    <p:sldId id="276" r:id="rId21"/>
    <p:sldId id="26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2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7AFD-F2C7-4FCB-B6A4-D7AD09378C7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6A98-31E1-463A-83F4-ED853B09D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7AFD-F2C7-4FCB-B6A4-D7AD09378C7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6A98-31E1-463A-83F4-ED853B09D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7AFD-F2C7-4FCB-B6A4-D7AD09378C7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6A98-31E1-463A-83F4-ED853B09D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7AFD-F2C7-4FCB-B6A4-D7AD09378C7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6A98-31E1-463A-83F4-ED853B09D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7AFD-F2C7-4FCB-B6A4-D7AD09378C7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6A98-31E1-463A-83F4-ED853B09D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7AFD-F2C7-4FCB-B6A4-D7AD09378C7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6A98-31E1-463A-83F4-ED853B09D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7AFD-F2C7-4FCB-B6A4-D7AD09378C7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6A98-31E1-463A-83F4-ED853B09D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7AFD-F2C7-4FCB-B6A4-D7AD09378C7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6A98-31E1-463A-83F4-ED853B09D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7AFD-F2C7-4FCB-B6A4-D7AD09378C7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6A98-31E1-463A-83F4-ED853B09D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7AFD-F2C7-4FCB-B6A4-D7AD09378C7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6A98-31E1-463A-83F4-ED853B09D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67AFD-F2C7-4FCB-B6A4-D7AD09378C7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5C6A98-31E1-463A-83F4-ED853B09D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67AFD-F2C7-4FCB-B6A4-D7AD09378C71}" type="datetimeFigureOut">
              <a:rPr lang="en-US" smtClean="0"/>
              <a:pPr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C6A98-31E1-463A-83F4-ED853B09DE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dpuzzle.com/media/5ec27268b1bc853f58f320d1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s://learnenglish.britishcouncil.org/english-grammar-reference/present-perfect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edpuzzle.com/media/5ec8187ae967853f0d0ba418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english.britishcouncil.org/english-grammar-reference/present-perfect" TargetMode="External"/><Relationship Id="rId2" Type="http://schemas.openxmlformats.org/officeDocument/2006/relationships/hyperlink" Target="https://www.youtube.com/watch?v=xBfpZISWnEs&amp;list=PLePCB0Qg9Jw3DH-4IfK_lHL1tCvRtwG6S&amp;index=22&amp;t=0s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books.edu.gr/modules/ebook/show.php/DSDIM-F101/441/2928,11609/extras/Edugames/U7L2_MC3_PRESENT/MultipleChoice3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photodentro.edu.gr/v/item/video/8522/786" TargetMode="External"/><Relationship Id="rId3" Type="http://schemas.openxmlformats.org/officeDocument/2006/relationships/hyperlink" Target="https://www.youtube.com/watch?v=xBfpZISWnEs&amp;list=PLePCB0Qg9Jw3DH-4IfK_lHL1tCvRtwG6S&amp;index=22&amp;t=0s" TargetMode="External"/><Relationship Id="rId7" Type="http://schemas.openxmlformats.org/officeDocument/2006/relationships/hyperlink" Target="https://edpuzzle.com/media/5ec27268b1bc853f58f320d1" TargetMode="External"/><Relationship Id="rId2" Type="http://schemas.openxmlformats.org/officeDocument/2006/relationships/hyperlink" Target="https://en.wikipedia.org/wiki/List_of_world_records_in_athletic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books.edu.gr/modules/ebook/show.php/DSDIM-F101/441/2928,11608/" TargetMode="External"/><Relationship Id="rId5" Type="http://schemas.openxmlformats.org/officeDocument/2006/relationships/hyperlink" Target="https://learnenglish.britishcouncil.org/english-grammar-reference/present-perfect" TargetMode="External"/><Relationship Id="rId4" Type="http://schemas.openxmlformats.org/officeDocument/2006/relationships/hyperlink" Target="https://www.theguardian.com/culture/2015/aug/21/the-10-best-world-records-paula-radcliffe-zeus-dog" TargetMode="External"/><Relationship Id="rId9" Type="http://schemas.openxmlformats.org/officeDocument/2006/relationships/hyperlink" Target="https://www.google.g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photodentro.edu.gr/v/item/video/8522/786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hotodentro.edu.gr/v/item/ds/8521/6711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books.edu.gr/modules/ebook/show.php/DSDIM-F101/441/2928,11608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571480"/>
            <a:ext cx="7215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Watch a video with a collection of scenes </a:t>
            </a:r>
            <a:r>
              <a:rPr lang="en-US" dirty="0" smtClean="0"/>
              <a:t>from </a:t>
            </a:r>
            <a:r>
              <a:rPr lang="en-US" dirty="0" smtClean="0"/>
              <a:t>popular films and be ready to answer my questions.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5786" y="1285860"/>
            <a:ext cx="6929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https://edpuzzle.com/media/5ec27268b1bc853f58f320d1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1785926"/>
            <a:ext cx="692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Present Perfect (Simple): </a:t>
            </a:r>
            <a:r>
              <a:rPr lang="en-US" dirty="0" smtClean="0"/>
              <a:t>So what did we learn about the Present Perfect Simple in this video (Form &amp; Use)?</a:t>
            </a:r>
            <a:endParaRPr lang="en-US" dirty="0"/>
          </a:p>
        </p:txBody>
      </p:sp>
      <p:pic>
        <p:nvPicPr>
          <p:cNvPr id="7" name="Picture 6" descr="For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2428868"/>
            <a:ext cx="6643734" cy="38532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sent Perfe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47674" y="0"/>
            <a:ext cx="424865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y words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500042"/>
            <a:ext cx="6572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Study the example sentences below. When do we use the Present Perfect Simple and when the Past Simple tense? What do you think? Fill in the rule:</a:t>
            </a:r>
            <a:endParaRPr lang="en-US" dirty="0"/>
          </a:p>
        </p:txBody>
      </p:sp>
      <p:pic>
        <p:nvPicPr>
          <p:cNvPr id="3" name="Picture 2" descr="Pres Perf Past Simpl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7786742" cy="48577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57752" y="471488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1400" b="1" dirty="0" smtClean="0"/>
              <a:t>don’t know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15074" y="4714884"/>
            <a:ext cx="1779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we are not interested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5715016"/>
            <a:ext cx="11674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know exactly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y words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4348" y="1214422"/>
            <a:ext cx="7858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https://learnenglish.britishcouncil.org/english-grammar-reference/present-perfect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85852" y="642918"/>
            <a:ext cx="71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to </a:t>
            </a:r>
            <a:r>
              <a:rPr lang="en-US" dirty="0" err="1" smtClean="0"/>
              <a:t>practise</a:t>
            </a:r>
            <a:r>
              <a:rPr lang="en-US" dirty="0" smtClean="0"/>
              <a:t> what we’ve learnt so far!!!</a:t>
            </a:r>
            <a:endParaRPr lang="en-US" dirty="0"/>
          </a:p>
        </p:txBody>
      </p:sp>
      <p:pic>
        <p:nvPicPr>
          <p:cNvPr id="1026" name="Picture 2" descr="C:\Users\Dimitra\AppData\Local\Microsoft\Windows\INetCache\IE\C7WBRIWY\diary[1]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3" y="2071678"/>
            <a:ext cx="1428760" cy="10001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71736" y="2285992"/>
            <a:ext cx="27124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pc="300" dirty="0" smtClean="0"/>
              <a:t>Homework Time 2</a:t>
            </a:r>
            <a:endParaRPr lang="en-US" sz="2000" b="1" spc="300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3143248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Before our next meeting you will work on some exercises in our </a:t>
            </a:r>
            <a:r>
              <a:rPr lang="en-US" b="1" dirty="0" smtClean="0"/>
              <a:t>e class</a:t>
            </a:r>
            <a:r>
              <a:rPr lang="el-GR" dirty="0" smtClean="0"/>
              <a:t>.</a:t>
            </a:r>
            <a:r>
              <a:rPr lang="en-US" dirty="0" smtClean="0"/>
              <a:t> Click on </a:t>
            </a:r>
            <a:r>
              <a:rPr lang="en-US" b="1" dirty="0" smtClean="0"/>
              <a:t>St Class </a:t>
            </a:r>
            <a:r>
              <a:rPr lang="en-US" dirty="0" smtClean="0"/>
              <a:t>and then on </a:t>
            </a:r>
            <a:r>
              <a:rPr lang="en-US" b="1" dirty="0" smtClean="0"/>
              <a:t>Famous World Records.</a:t>
            </a:r>
          </a:p>
          <a:p>
            <a:pPr algn="just">
              <a:buFont typeface="Arial" pitchFamily="34" charset="0"/>
              <a:buChar char="•"/>
            </a:pPr>
            <a:r>
              <a:rPr lang="en-US" b="1" dirty="0" smtClean="0"/>
              <a:t> </a:t>
            </a:r>
            <a:r>
              <a:rPr lang="en-US" dirty="0" smtClean="0"/>
              <a:t>Do </a:t>
            </a:r>
            <a:r>
              <a:rPr lang="en-US" u="sng" dirty="0" smtClean="0"/>
              <a:t>Ex 3</a:t>
            </a:r>
            <a:r>
              <a:rPr lang="en-US" dirty="0" smtClean="0"/>
              <a:t> : Grammar is Everywhere (please print the completed text)</a:t>
            </a:r>
          </a:p>
          <a:p>
            <a:pPr algn="just">
              <a:buFont typeface="Arial" pitchFamily="34" charset="0"/>
              <a:buChar char="•"/>
            </a:pPr>
            <a:r>
              <a:rPr lang="en-US" b="1" u="sng" dirty="0" smtClean="0"/>
              <a:t> </a:t>
            </a:r>
            <a:r>
              <a:rPr lang="en-US" dirty="0" smtClean="0"/>
              <a:t>Do </a:t>
            </a:r>
            <a:r>
              <a:rPr lang="en-US" u="sng" dirty="0" smtClean="0"/>
              <a:t>Ex </a:t>
            </a:r>
            <a:r>
              <a:rPr lang="en-US" u="sng" dirty="0" smtClean="0"/>
              <a:t>4 </a:t>
            </a:r>
            <a:r>
              <a:rPr lang="en-US" dirty="0" smtClean="0"/>
              <a:t> : Present Perfect Simple </a:t>
            </a:r>
            <a:r>
              <a:rPr lang="en-US" dirty="0" err="1" smtClean="0"/>
              <a:t>vs</a:t>
            </a:r>
            <a:r>
              <a:rPr lang="en-US" dirty="0" smtClean="0"/>
              <a:t> Past Simple</a:t>
            </a:r>
            <a:endParaRPr lang="en-US" u="sng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428604"/>
            <a:ext cx="56637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I’ve been</a:t>
            </a:r>
            <a:r>
              <a:rPr lang="en-US" dirty="0" smtClean="0"/>
              <a:t> wait</a:t>
            </a:r>
            <a:r>
              <a:rPr lang="en-US" b="1" dirty="0" smtClean="0"/>
              <a:t>ing</a:t>
            </a:r>
            <a:r>
              <a:rPr lang="en-US" dirty="0" smtClean="0"/>
              <a:t> for such a long time to see you again!!! </a:t>
            </a:r>
          </a:p>
          <a:p>
            <a:endParaRPr lang="en-US" dirty="0" smtClean="0"/>
          </a:p>
          <a:p>
            <a:r>
              <a:rPr lang="en-US" dirty="0" smtClean="0"/>
              <a:t>Let’s watch a video about another form of Present Perfect.</a:t>
            </a:r>
          </a:p>
          <a:p>
            <a:r>
              <a:rPr lang="en-US" dirty="0" smtClean="0"/>
              <a:t>Watch the video and be ready to answer some questions. </a:t>
            </a:r>
            <a:endParaRPr lang="en-US" dirty="0"/>
          </a:p>
        </p:txBody>
      </p:sp>
      <p:sp>
        <p:nvSpPr>
          <p:cNvPr id="3" name="Smiley Face 2"/>
          <p:cNvSpPr/>
          <p:nvPr/>
        </p:nvSpPr>
        <p:spPr>
          <a:xfrm>
            <a:off x="6786578" y="357166"/>
            <a:ext cx="428628" cy="500066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071538" y="1857364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https://edpuzzle.com/media/5ec8187ae967853f0d0ba418</a:t>
            </a:r>
            <a:endParaRPr lang="en-US" dirty="0"/>
          </a:p>
        </p:txBody>
      </p:sp>
      <p:sp>
        <p:nvSpPr>
          <p:cNvPr id="1026" name="AutoShape 2" descr="Present Perfect Continuous Tense in... - English Vocabulary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ppcO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3000372"/>
            <a:ext cx="3953427" cy="2695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Verb Tenses: English Tenses Chart With Useful Rules &amp; Example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785818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0034" y="714356"/>
            <a:ext cx="8286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Read the following dialogues and think about the use of </a:t>
            </a:r>
            <a:r>
              <a:rPr lang="en-US" b="1" dirty="0" smtClean="0"/>
              <a:t>for</a:t>
            </a:r>
            <a:r>
              <a:rPr lang="en-US" dirty="0" smtClean="0"/>
              <a:t> and </a:t>
            </a:r>
            <a:r>
              <a:rPr lang="en-US" b="1" dirty="0" smtClean="0"/>
              <a:t>since.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When do we use them?</a:t>
            </a:r>
            <a:endParaRPr lang="en-US" b="1" dirty="0"/>
          </a:p>
        </p:txBody>
      </p:sp>
      <p:pic>
        <p:nvPicPr>
          <p:cNvPr id="3" name="Picture 2" descr="ppcONT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071678"/>
            <a:ext cx="4039164" cy="2667372"/>
          </a:xfrm>
          <a:prstGeom prst="rect">
            <a:avLst/>
          </a:prstGeom>
        </p:spPr>
      </p:pic>
      <p:pic>
        <p:nvPicPr>
          <p:cNvPr id="4" name="Picture 3" descr="ppcO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2285992"/>
            <a:ext cx="3953427" cy="26959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5357826"/>
            <a:ext cx="61943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use _______ with a period of time.  </a:t>
            </a:r>
          </a:p>
          <a:p>
            <a:r>
              <a:rPr lang="en-US" dirty="0" smtClean="0"/>
              <a:t>We use _______ with a point in time (e.g. year, day, month etc)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714480" y="528638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for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5572140"/>
            <a:ext cx="662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since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4000504"/>
            <a:ext cx="6703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how do we know whether to use the Present Perfect Simple or </a:t>
            </a:r>
          </a:p>
          <a:p>
            <a:r>
              <a:rPr lang="en-US" dirty="0" smtClean="0"/>
              <a:t>the Present Perfect Continuous? Watch the video for some useful tips.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2976" y="5214950"/>
            <a:ext cx="6715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https://www.youtube.com/watch?v=xBfpZISWnEs&amp;list=PLePCB0Qg9Jw3DH-4IfK_lHL1tCvRtwG6S&amp;index=22&amp;t=0s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2976" y="2928934"/>
            <a:ext cx="7429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https://learnenglish.britishcouncil.org/english-grammar-reference/present-perfect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2976" y="571480"/>
            <a:ext cx="255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Let’s have some practice!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2976" y="1500174"/>
            <a:ext cx="72866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http://ebooks.edu.gr/modules/ebook/show.php/DSDIM-F101/441/2928,11609/extras/Edugames/U7L2_MC3_PRESENT/MultipleChoice3.html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eus the great D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214291"/>
            <a:ext cx="3571900" cy="2143140"/>
          </a:xfrm>
          <a:prstGeom prst="rect">
            <a:avLst/>
          </a:prstGeom>
          <a:noFill/>
        </p:spPr>
      </p:pic>
      <p:pic>
        <p:nvPicPr>
          <p:cNvPr id="4100" name="Picture 4" descr="Paula Radcliffe in 2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810"/>
            <a:ext cx="4238625" cy="25431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44" y="192880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Tallest dog ever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521495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Fastest women’s marathon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102" name="Picture 6" descr="https://upload.wikimedia.org/wikipedia/commons/thumb/f/f1/100_m_final_Berlin_2009.JPG/220px-100_m_final_Berlin_2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286124"/>
            <a:ext cx="3429024" cy="16049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628" y="4857760"/>
            <a:ext cx="371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Usain </a:t>
            </a:r>
            <a:r>
              <a:rPr lang="en-US" dirty="0" smtClean="0"/>
              <a:t>Bolt</a:t>
            </a:r>
            <a:r>
              <a:rPr lang="en-US" dirty="0"/>
              <a:t> </a:t>
            </a:r>
            <a:r>
              <a:rPr lang="en-US" dirty="0" smtClean="0"/>
              <a:t>sets </a:t>
            </a:r>
            <a:r>
              <a:rPr lang="en-US" dirty="0"/>
              <a:t>a 100 m world record at the 2009 World Championships in Athletics in Berlin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14810" y="1142984"/>
            <a:ext cx="4286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300" dirty="0" smtClean="0">
                <a:latin typeface="Arial Black" pitchFamily="34" charset="0"/>
              </a:rPr>
              <a:t>FAMOUS RECORD HOLDERS</a:t>
            </a:r>
            <a:endParaRPr lang="en-US" sz="2400" spc="3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3" descr="C:\Users\Dimitra\AppData\Local\Microsoft\Windows\INetCache\IE\1434OA2K\diary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3"/>
            <a:ext cx="1000132" cy="10001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714612" y="928670"/>
            <a:ext cx="3207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300" dirty="0" smtClean="0"/>
              <a:t>Homework Time  3</a:t>
            </a:r>
            <a:endParaRPr lang="en-US" sz="2400" b="1" spc="300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643050"/>
            <a:ext cx="7643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Before our next meeting you will work on some exercises in our </a:t>
            </a:r>
            <a:r>
              <a:rPr lang="en-US" b="1" dirty="0" smtClean="0"/>
              <a:t>e class</a:t>
            </a:r>
            <a:r>
              <a:rPr lang="el-GR" dirty="0" smtClean="0"/>
              <a:t>.</a:t>
            </a:r>
            <a:r>
              <a:rPr lang="en-US" dirty="0" smtClean="0"/>
              <a:t> Click on </a:t>
            </a:r>
            <a:r>
              <a:rPr lang="en-US" b="1" dirty="0" smtClean="0"/>
              <a:t>St Class </a:t>
            </a:r>
            <a:r>
              <a:rPr lang="en-US" dirty="0" smtClean="0"/>
              <a:t>and then on </a:t>
            </a:r>
            <a:r>
              <a:rPr lang="en-US" b="1" dirty="0" smtClean="0"/>
              <a:t>Famous World Records</a:t>
            </a:r>
            <a:r>
              <a:rPr lang="en-US" b="1" dirty="0" smtClean="0"/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en-US" smtClean="0"/>
              <a:t> Do Ex </a:t>
            </a:r>
            <a:endParaRPr lang="en-US" dirty="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4572008"/>
            <a:ext cx="74923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Wikipedia  </a:t>
            </a:r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en.wikipedia.org/wiki/List_of_world_records_in_athletics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YouTube  </a:t>
            </a:r>
            <a:r>
              <a:rPr lang="en-US" dirty="0" smtClean="0">
                <a:hlinkClick r:id="rId3"/>
              </a:rPr>
              <a:t>https://www.youtube.com/watch?v=xBfpZISWnEs&amp;list=PLePCB0Qg9Jw3DH-4IfK_lHL1tCvRtwG6S&amp;index=22&amp;t=0s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3500438"/>
            <a:ext cx="8429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Guardian</a:t>
            </a:r>
          </a:p>
          <a:p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https://www.theguardian.com/culture/2015/aug/21/the-10-best-world-records-paula-radcliffe-zeus-dog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285728"/>
            <a:ext cx="850112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British Council  </a:t>
            </a:r>
            <a:r>
              <a:rPr lang="en-US" dirty="0" smtClean="0">
                <a:hlinkClick r:id="rId5"/>
              </a:rPr>
              <a:t>https://learnenglish.britishcouncil.org/english-grammar-reference/present-perfect</a:t>
            </a:r>
            <a:endParaRPr lang="en-US" dirty="0" smtClean="0"/>
          </a:p>
          <a:p>
            <a:endParaRPr lang="en-US" dirty="0" smtClean="0"/>
          </a:p>
          <a:p>
            <a:r>
              <a:rPr lang="el-GR" dirty="0" err="1" smtClean="0"/>
              <a:t>Διαδραστικά</a:t>
            </a:r>
            <a:r>
              <a:rPr lang="el-GR" dirty="0" smtClean="0"/>
              <a:t> </a:t>
            </a:r>
            <a:r>
              <a:rPr lang="el-GR" dirty="0" smtClean="0"/>
              <a:t>Σχολικά Βιβλία </a:t>
            </a:r>
          </a:p>
          <a:p>
            <a:r>
              <a:rPr lang="en-US" dirty="0" smtClean="0">
                <a:hlinkClick r:id="rId6"/>
              </a:rPr>
              <a:t>http://ebooks.edu.gr/modules/ebook/show.php/DSDIM-F101/441/2928,11608</a:t>
            </a:r>
            <a:r>
              <a:rPr lang="en-US" dirty="0" smtClean="0">
                <a:hlinkClick r:id="rId6"/>
              </a:rPr>
              <a:t>/</a:t>
            </a:r>
            <a:endParaRPr lang="el-GR" dirty="0" smtClean="0"/>
          </a:p>
          <a:p>
            <a:endParaRPr lang="el-GR" dirty="0" smtClean="0"/>
          </a:p>
          <a:p>
            <a:r>
              <a:rPr lang="en-US" dirty="0" smtClean="0"/>
              <a:t>Edpuzzle  </a:t>
            </a:r>
            <a:r>
              <a:rPr lang="en-US" dirty="0" smtClean="0">
                <a:hlinkClick r:id="rId7"/>
              </a:rPr>
              <a:t>https://edpuzzle.com/media/5ec27268b1bc853f58f320d1</a:t>
            </a:r>
            <a:endParaRPr lang="en-US" dirty="0" smtClean="0"/>
          </a:p>
          <a:p>
            <a:endParaRPr lang="el-GR" dirty="0" smtClean="0"/>
          </a:p>
          <a:p>
            <a:r>
              <a:rPr lang="el-GR" dirty="0" smtClean="0"/>
              <a:t>ΦΩΤΟΔΕΝΤΡΟ  </a:t>
            </a:r>
            <a:r>
              <a:rPr lang="en-US" dirty="0" smtClean="0">
                <a:hlinkClick r:id="rId8"/>
              </a:rPr>
              <a:t>http://photodentro.edu.gr/v/item/video/8522/786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2928934"/>
            <a:ext cx="3333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Google </a:t>
            </a:r>
            <a:r>
              <a:rPr lang="en-US" dirty="0" smtClean="0">
                <a:hlinkClick r:id="rId9"/>
              </a:rPr>
              <a:t>https://www.google.gr/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Ian THOR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Ian THOR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Ian THOR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286100"/>
            <a:ext cx="3071834" cy="3571900"/>
          </a:xfrm>
          <a:prstGeom prst="rect">
            <a:avLst/>
          </a:prstGeom>
          <a:noFill/>
        </p:spPr>
      </p:pic>
      <p:pic>
        <p:nvPicPr>
          <p:cNvPr id="2056" name="Picture 8" descr="Ian Thorpe competes at the ACT open championships - ABC News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786190"/>
            <a:ext cx="3929090" cy="271464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85786" y="42860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you know who this is?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1071546"/>
            <a:ext cx="77317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</a:t>
            </a:r>
            <a:r>
              <a:rPr lang="en-US" b="1" dirty="0" smtClean="0"/>
              <a:t>Ian Thorpe, </a:t>
            </a:r>
            <a:r>
              <a:rPr lang="en-US" dirty="0" smtClean="0"/>
              <a:t>nicknamed </a:t>
            </a:r>
            <a:r>
              <a:rPr lang="en-US" b="1" i="1" dirty="0" smtClean="0"/>
              <a:t>‘Thorpedo</a:t>
            </a:r>
            <a:r>
              <a:rPr lang="en-US" dirty="0" smtClean="0"/>
              <a:t>’, who has been an Olympic Gold Medal</a:t>
            </a:r>
          </a:p>
          <a:p>
            <a:r>
              <a:rPr lang="en-US" dirty="0" smtClean="0"/>
              <a:t>Swimmer and one of the world’s best-ever middle-distance swimmers.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500042"/>
            <a:ext cx="7954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 at the pictures of different swimming styles and match them with their name.</a:t>
            </a:r>
            <a:endParaRPr lang="en-US" dirty="0"/>
          </a:p>
        </p:txBody>
      </p:sp>
      <p:pic>
        <p:nvPicPr>
          <p:cNvPr id="3" name="Picture 2" descr="Swimmin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928670"/>
            <a:ext cx="7500990" cy="13146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00694" y="2500306"/>
            <a:ext cx="1191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backstroke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71802" y="250030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breaststroke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72396" y="257174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freestyle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5720" y="242886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relay race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2428868"/>
            <a:ext cx="999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butterfly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3000372"/>
            <a:ext cx="74295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Watch the video about Ian Thorpe and answer the following questions:</a:t>
            </a:r>
          </a:p>
          <a:p>
            <a:pPr marL="342900" indent="-342900">
              <a:buAutoNum type="arabicPeriod"/>
            </a:pPr>
            <a:r>
              <a:rPr lang="en-US" dirty="0" smtClean="0"/>
              <a:t>Where has Thorpe won gold medals?</a:t>
            </a:r>
          </a:p>
          <a:p>
            <a:pPr marL="342900" indent="-342900"/>
            <a:r>
              <a:rPr lang="en-US" dirty="0"/>
              <a:t> </a:t>
            </a:r>
            <a:r>
              <a:rPr lang="en-US" dirty="0" smtClean="0"/>
              <a:t>      a) Olympic Games                       b) World Championships</a:t>
            </a:r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 startAt="2"/>
            </a:pPr>
            <a:r>
              <a:rPr lang="en-US" dirty="0" smtClean="0"/>
              <a:t>Which of these races does Thorpe hold record for?</a:t>
            </a:r>
          </a:p>
          <a:p>
            <a:pPr marL="342900" indent="-342900"/>
            <a:r>
              <a:rPr lang="en-US" dirty="0" smtClean="0"/>
              <a:t>       a) 200m freestyle                      b) 800m freestyle             c) 100m freestyle</a:t>
            </a:r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 startAt="3"/>
            </a:pPr>
            <a:r>
              <a:rPr lang="en-US" dirty="0" smtClean="0"/>
              <a:t>How many gold medals has Ian Thorpe won?</a:t>
            </a:r>
          </a:p>
          <a:p>
            <a:pPr marL="342900" indent="-342900"/>
            <a:r>
              <a:rPr lang="en-US" dirty="0"/>
              <a:t> </a:t>
            </a:r>
            <a:r>
              <a:rPr lang="en-US" dirty="0" smtClean="0"/>
              <a:t>      a) five                                          b) seven                             c) twenty -two</a:t>
            </a:r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642910" y="3643314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286116" y="4500570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42910" y="5286388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85852" y="5929330"/>
            <a:ext cx="5786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http://photodentro.edu.gr/v/item/video/8522/786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43316 -0.2098 " pathEditMode="relative" ptsTypes="AA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66 0.0037 L -0.05348 -0.1431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8 -0.03817 L 0.28924 -0.2375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53 -0.01712 L -0.14879 -0.1114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2195E-6 L 0.38386 -0.1783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4" grpId="1" build="allAtOnce"/>
      <p:bldP spid="5" grpId="0" build="allAtOnce"/>
      <p:bldP spid="5" grpId="1" build="allAtOnce"/>
      <p:bldP spid="6" grpId="0" build="allAtOnce"/>
      <p:bldP spid="6" grpId="1" build="allAtOnce"/>
      <p:bldP spid="7" grpId="0" build="allAtOnce"/>
      <p:bldP spid="7" grpId="1" build="allAtOnce"/>
      <p:bldP spid="8" grpId="0" build="allAtOnce"/>
      <p:bldP spid="8" grpId="1" build="allAtOnce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TO-The-Shows-Must-Go-On-2_1600x1000_acf_cropped-1600x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71612"/>
            <a:ext cx="9144000" cy="52863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214290"/>
            <a:ext cx="87868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the picture of a popular Broadway show.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What is the name of the show?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Do you know what kind of a show it is? </a:t>
            </a:r>
          </a:p>
          <a:p>
            <a:r>
              <a:rPr lang="en-US" dirty="0" smtClean="0"/>
              <a:t>   a)  musical     b)  comedy     c) drama     d) opera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285728"/>
            <a:ext cx="81439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Read the text carefully and note down the answers to the following questions: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1. What record has the Phantom of the Opera broken?</a:t>
            </a:r>
          </a:p>
          <a:p>
            <a:r>
              <a:rPr lang="en-US" dirty="0" smtClean="0"/>
              <a:t>  2. How much has the Titanic most probably made compared to the Phantom of the  </a:t>
            </a:r>
          </a:p>
          <a:p>
            <a:r>
              <a:rPr lang="en-US" dirty="0"/>
              <a:t> </a:t>
            </a:r>
            <a:r>
              <a:rPr lang="en-US" dirty="0" smtClean="0"/>
              <a:t>     Opera?</a:t>
            </a:r>
          </a:p>
          <a:p>
            <a:r>
              <a:rPr lang="en-US" dirty="0" smtClean="0"/>
              <a:t>  3. Which </a:t>
            </a:r>
            <a:r>
              <a:rPr lang="en-US" smtClean="0"/>
              <a:t>musical had </a:t>
            </a:r>
            <a:r>
              <a:rPr lang="en-US" dirty="0" smtClean="0"/>
              <a:t>the record for ‘the longest-running show’ before the  </a:t>
            </a:r>
          </a:p>
          <a:p>
            <a:r>
              <a:rPr lang="en-US" dirty="0"/>
              <a:t> </a:t>
            </a:r>
            <a:r>
              <a:rPr lang="en-US" dirty="0" smtClean="0"/>
              <a:t>     Phantom of the Opera?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85786" y="2428868"/>
            <a:ext cx="7429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http://photodentro.edu.gr/v/item/ds/8521/6711</a:t>
            </a:r>
            <a:endParaRPr lang="en-US" dirty="0"/>
          </a:p>
        </p:txBody>
      </p:sp>
      <p:pic>
        <p:nvPicPr>
          <p:cNvPr id="7" name="Picture 6" descr="phant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97783"/>
            <a:ext cx="9144000" cy="33602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357166"/>
            <a:ext cx="77867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Here are some synonyms/definitions of words in the texts. Read the definitions/ synonyms and match them to the correct word.</a:t>
            </a:r>
          </a:p>
          <a:p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Had a leading position, the most important position</a:t>
            </a:r>
          </a:p>
          <a:p>
            <a:pPr marL="342900" indent="-342900">
              <a:buAutoNum type="arabicPeriod"/>
            </a:pPr>
            <a:r>
              <a:rPr lang="en-US" dirty="0" smtClean="0"/>
              <a:t>Extraordinary, great</a:t>
            </a:r>
          </a:p>
          <a:p>
            <a:pPr marL="342900" indent="-34290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A swimming race between two or more teams during which each member of a team swims part of the total distance</a:t>
            </a:r>
          </a:p>
          <a:p>
            <a:pPr marL="342900" indent="-342900">
              <a:buAutoNum type="arabicPeriod"/>
            </a:pPr>
            <a:r>
              <a:rPr lang="en-US" dirty="0" smtClean="0"/>
              <a:t>The play with the most performances</a:t>
            </a:r>
          </a:p>
          <a:p>
            <a:pPr marL="342900" indent="-342900">
              <a:buAutoNum type="arabicPeriod"/>
            </a:pPr>
            <a:r>
              <a:rPr lang="en-US" dirty="0" smtClean="0"/>
              <a:t>Good and bad articles about something</a:t>
            </a:r>
          </a:p>
          <a:p>
            <a:pPr marL="342900" indent="-34290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Full of people / spectators</a:t>
            </a:r>
          </a:p>
          <a:p>
            <a:pPr marL="342900" indent="-342900">
              <a:buAutoNum type="arabicPeriod"/>
            </a:pPr>
            <a:r>
              <a:rPr lang="en-US" dirty="0"/>
              <a:t> </a:t>
            </a:r>
            <a:r>
              <a:rPr lang="en-US" dirty="0" smtClean="0"/>
              <a:t>Celebration after the performance</a:t>
            </a:r>
          </a:p>
          <a:p>
            <a:pPr marL="342900" indent="-342900">
              <a:buAutoNum type="arabicPeriod"/>
            </a:pPr>
            <a:r>
              <a:rPr lang="en-US" dirty="0" smtClean="0"/>
              <a:t>Theatrical plays with songs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5786" y="4500570"/>
            <a:ext cx="79296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http://ebooks.edu.gr/modules/ebook/show.php/DSDIM-F101/441/2928,11608/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Dimitra\AppData\Local\Microsoft\Windows\INetCache\IE\6E8CQ1DS\diary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1357322" cy="121444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14678" y="785794"/>
            <a:ext cx="350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2000" b="1" spc="300" dirty="0" smtClean="0"/>
              <a:t>Homework Time 1</a:t>
            </a:r>
            <a:endParaRPr lang="en-US" sz="2000" b="1" spc="300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1928802"/>
            <a:ext cx="77867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Before our next meeting you will work on some exercises in our </a:t>
            </a:r>
            <a:r>
              <a:rPr lang="en-US" b="1" dirty="0" smtClean="0"/>
              <a:t>e class</a:t>
            </a:r>
            <a:r>
              <a:rPr lang="el-GR" dirty="0" smtClean="0"/>
              <a:t>.</a:t>
            </a:r>
            <a:r>
              <a:rPr lang="en-US" dirty="0" smtClean="0"/>
              <a:t> Click on </a:t>
            </a:r>
            <a:r>
              <a:rPr lang="en-US" b="1" dirty="0" smtClean="0"/>
              <a:t>St Class </a:t>
            </a:r>
            <a:r>
              <a:rPr lang="en-US" dirty="0" smtClean="0"/>
              <a:t>and then on </a:t>
            </a:r>
            <a:r>
              <a:rPr lang="en-US" b="1" dirty="0" smtClean="0"/>
              <a:t>Famous World Records.</a:t>
            </a:r>
          </a:p>
          <a:p>
            <a:pPr algn="just"/>
            <a:endParaRPr lang="en-US" b="1" dirty="0"/>
          </a:p>
          <a:p>
            <a:pPr algn="just">
              <a:buFont typeface="Arial" pitchFamily="34" charset="0"/>
              <a:buChar char="•"/>
            </a:pPr>
            <a:r>
              <a:rPr lang="en-US" dirty="0" smtClean="0"/>
              <a:t> Do Ex 1 – Matching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Do Ex 2 - Listening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071546"/>
            <a:ext cx="67151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Let’s talk about experiences. Have you ever had any </a:t>
            </a:r>
          </a:p>
          <a:p>
            <a:pPr marL="342900" indent="-342900"/>
            <a:r>
              <a:rPr lang="en-US" dirty="0" smtClean="0"/>
              <a:t>of these experiences?</a:t>
            </a:r>
          </a:p>
          <a:p>
            <a:pPr marL="342900" indent="-342900"/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Have you ever gone skiing?  </a:t>
            </a:r>
            <a:r>
              <a:rPr lang="en-US" dirty="0" smtClean="0">
                <a:sym typeface="Wingdings" pitchFamily="2" charset="2"/>
              </a:rPr>
              <a:t> </a:t>
            </a:r>
          </a:p>
          <a:p>
            <a:pPr marL="342900" indent="-342900">
              <a:buAutoNum type="arabicPeriod"/>
            </a:pPr>
            <a:r>
              <a:rPr lang="en-US" dirty="0" smtClean="0">
                <a:sym typeface="Wingdings" pitchFamily="2" charset="2"/>
              </a:rPr>
              <a:t>Have you ever done something silly?  </a:t>
            </a:r>
          </a:p>
          <a:p>
            <a:pPr marL="342900" indent="-342900">
              <a:buAutoNum type="arabicPeriod"/>
            </a:pPr>
            <a:r>
              <a:rPr lang="en-US" dirty="0" smtClean="0">
                <a:sym typeface="Wingdings" pitchFamily="2" charset="2"/>
              </a:rPr>
              <a:t>Have you ever eaten frog legs or Chinese food? </a:t>
            </a:r>
          </a:p>
          <a:p>
            <a:pPr marL="342900" indent="-342900">
              <a:buAutoNum type="arabicPeriod"/>
            </a:pPr>
            <a:r>
              <a:rPr lang="en-US" dirty="0" smtClean="0">
                <a:sym typeface="Wingdings" pitchFamily="2" charset="2"/>
              </a:rPr>
              <a:t>Have you ever fallen down the stairs? </a:t>
            </a:r>
          </a:p>
          <a:p>
            <a:pPr marL="342900" indent="-342900">
              <a:buAutoNum type="arabicPeriod"/>
            </a:pPr>
            <a:r>
              <a:rPr lang="en-US" dirty="0" smtClean="0">
                <a:sym typeface="Wingdings" pitchFamily="2" charset="2"/>
              </a:rPr>
              <a:t>Have you ever been on TV? </a:t>
            </a:r>
          </a:p>
          <a:p>
            <a:pPr marL="342900" indent="-342900">
              <a:buAutoNum type="arabicPeriod"/>
            </a:pPr>
            <a:r>
              <a:rPr lang="en-US" dirty="0" smtClean="0">
                <a:sym typeface="Wingdings" pitchFamily="2" charset="2"/>
              </a:rPr>
              <a:t>Have you ever ridden a horse? </a:t>
            </a:r>
          </a:p>
          <a:p>
            <a:pPr marL="342900" indent="-342900">
              <a:buAutoNum type="arabicPeriod"/>
            </a:pPr>
            <a:r>
              <a:rPr lang="en-US" dirty="0" smtClean="0">
                <a:sym typeface="Wingdings" pitchFamily="2" charset="2"/>
              </a:rPr>
              <a:t>Have you ever swum in a river? </a:t>
            </a:r>
          </a:p>
          <a:p>
            <a:pPr marL="342900" indent="-342900">
              <a:buAutoNum type="arabicPeriod"/>
            </a:pPr>
            <a:r>
              <a:rPr lang="en-US" dirty="0" smtClean="0">
                <a:sym typeface="Wingdings" pitchFamily="2" charset="2"/>
              </a:rPr>
              <a:t>Have you ever seen a car accident? </a:t>
            </a:r>
          </a:p>
          <a:p>
            <a:pPr marL="342900" indent="-342900">
              <a:buAutoNum type="arabicPeriod"/>
            </a:pPr>
            <a:r>
              <a:rPr lang="en-US" dirty="0" smtClean="0">
                <a:sym typeface="Wingdings" pitchFamily="2" charset="2"/>
              </a:rPr>
              <a:t>Have you ever had an electricity blackout </a:t>
            </a:r>
          </a:p>
          <a:p>
            <a:pPr marL="342900" indent="-342900"/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  while taking a shower? </a:t>
            </a:r>
          </a:p>
          <a:p>
            <a:pPr marL="342900" indent="-342900"/>
            <a:r>
              <a:rPr lang="en-US" dirty="0" smtClean="0">
                <a:sym typeface="Wingdings" pitchFamily="2" charset="2"/>
              </a:rPr>
              <a:t>10. Have you ever shaken hands with a monkey? </a:t>
            </a:r>
          </a:p>
          <a:p>
            <a:pPr marL="342900" indent="-342900"/>
            <a:endParaRPr lang="en-US" dirty="0"/>
          </a:p>
        </p:txBody>
      </p:sp>
      <p:pic>
        <p:nvPicPr>
          <p:cNvPr id="3" name="Picture 2" descr="World record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5295682"/>
            <a:ext cx="5310901" cy="1562318"/>
          </a:xfrm>
          <a:prstGeom prst="rect">
            <a:avLst/>
          </a:prstGeom>
        </p:spPr>
      </p:pic>
      <p:pic>
        <p:nvPicPr>
          <p:cNvPr id="4" name="Picture 3" descr="World records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0523" y="0"/>
            <a:ext cx="2343477" cy="237205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846</Words>
  <Application>Microsoft Office PowerPoint</Application>
  <PresentationFormat>On-screen Show (4:3)</PresentationFormat>
  <Paragraphs>112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62</cp:revision>
  <dcterms:created xsi:type="dcterms:W3CDTF">2020-05-17T16:28:59Z</dcterms:created>
  <dcterms:modified xsi:type="dcterms:W3CDTF">2020-05-22T21:07:01Z</dcterms:modified>
</cp:coreProperties>
</file>