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59" r:id="rId4"/>
    <p:sldId id="260" r:id="rId5"/>
    <p:sldId id="261" r:id="rId6"/>
    <p:sldId id="262" r:id="rId7"/>
    <p:sldId id="263" r:id="rId8"/>
    <p:sldId id="256" r:id="rId9"/>
    <p:sldId id="264" r:id="rId10"/>
    <p:sldId id="265" r:id="rId11"/>
    <p:sldId id="257" r:id="rId12"/>
    <p:sldId id="268"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224"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09D0A-5E24-489E-92C9-68D9C0F819D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09D0A-5E24-489E-92C9-68D9C0F819D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09D0A-5E24-489E-92C9-68D9C0F819D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09D0A-5E24-489E-92C9-68D9C0F819D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09D0A-5E24-489E-92C9-68D9C0F819D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09D0A-5E24-489E-92C9-68D9C0F819D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09D0A-5E24-489E-92C9-68D9C0F819DC}"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09D0A-5E24-489E-92C9-68D9C0F819DC}"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09D0A-5E24-489E-92C9-68D9C0F819DC}"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09D0A-5E24-489E-92C9-68D9C0F819D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09D0A-5E24-489E-92C9-68D9C0F819D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AD104-3E06-40C6-AD65-1F3D56A575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09D0A-5E24-489E-92C9-68D9C0F819DC}" type="datetimeFigureOut">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AD104-3E06-40C6-AD65-1F3D56A575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readwritethink.org/files/resources/interactives/Printing_Pres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englishkids.britishcouncil.org/" TargetMode="External"/><Relationship Id="rId2" Type="http://schemas.openxmlformats.org/officeDocument/2006/relationships/hyperlink" Target="http://ebooks.edu.gr/modules/ebook/show.php/DSDIM-F101/441/2926,11603/" TargetMode="External"/><Relationship Id="rId1" Type="http://schemas.openxmlformats.org/officeDocument/2006/relationships/slideLayout" Target="../slideLayouts/slideLayout7.xml"/><Relationship Id="rId6" Type="http://schemas.openxmlformats.org/officeDocument/2006/relationships/hyperlink" Target="http://www.readwritethink.org/parent-afterschool-resources/activities-projects/design-travel-brochure-30297.html?main-tab=2#tabs" TargetMode="External"/><Relationship Id="rId5" Type="http://schemas.openxmlformats.org/officeDocument/2006/relationships/hyperlink" Target="http://www.readwritethink.org/files/resources/interactives/Printing_Press/" TargetMode="External"/><Relationship Id="rId4" Type="http://schemas.openxmlformats.org/officeDocument/2006/relationships/hyperlink" Target="https://www.google.g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books.edu.gr/modules/ebook/show.php/DSDIM-F101/441/2926,11603/"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books.edu.gr/modules/ebook/show.php/DSDIM-F101/441/2926,11603/"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earnenglishteens.britishcouncil.org/skills/listening/elementary-a2-listening/giving-direction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earnenglishteens.britishcouncil.org/skills/reading/elementary-a2-reading/my-cit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learnenglishteens.britishcouncil.org/skills/reading/elementary-a2-reading/my-city"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ebooks.edu.gr/modules/ebook/show.php/DSDIM-F101/441/2926,116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Library of picture library travelling png files ▻▻▻ Clipart Art ..."/>
          <p:cNvPicPr>
            <a:picLocks noChangeAspect="1" noChangeArrowheads="1"/>
          </p:cNvPicPr>
          <p:nvPr/>
        </p:nvPicPr>
        <p:blipFill>
          <a:blip r:embed="rId3" cstate="print"/>
          <a:srcRect/>
          <a:stretch>
            <a:fillRect/>
          </a:stretch>
        </p:blipFill>
        <p:spPr bwMode="auto">
          <a:xfrm>
            <a:off x="857224" y="142852"/>
            <a:ext cx="6786610" cy="650085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00100" y="214290"/>
            <a:ext cx="7643866" cy="707886"/>
          </a:xfrm>
          <a:prstGeom prst="rect">
            <a:avLst/>
          </a:prstGeom>
        </p:spPr>
        <p:txBody>
          <a:bodyPr wrap="square">
            <a:spAutoFit/>
          </a:bodyPr>
          <a:lstStyle/>
          <a:p>
            <a:pPr algn="just">
              <a:buFont typeface="Arial" pitchFamily="34" charset="0"/>
              <a:buChar char="•"/>
            </a:pPr>
            <a:r>
              <a:rPr lang="en-US" dirty="0" smtClean="0"/>
              <a:t> </a:t>
            </a:r>
            <a:r>
              <a:rPr lang="en-US" sz="2000" dirty="0" smtClean="0"/>
              <a:t>Let’s have a look at what information we can include in a good </a:t>
            </a:r>
          </a:p>
          <a:p>
            <a:pPr algn="just"/>
            <a:r>
              <a:rPr lang="en-US" sz="2000" dirty="0" smtClean="0"/>
              <a:t>   travel brochure / leaflet:  </a:t>
            </a:r>
            <a:endParaRPr lang="en-US" sz="2000" dirty="0"/>
          </a:p>
        </p:txBody>
      </p:sp>
      <p:pic>
        <p:nvPicPr>
          <p:cNvPr id="6" name="Picture 5" descr="Brochures.png"/>
          <p:cNvPicPr>
            <a:picLocks noChangeAspect="1"/>
          </p:cNvPicPr>
          <p:nvPr/>
        </p:nvPicPr>
        <p:blipFill>
          <a:blip r:embed="rId3" cstate="print"/>
          <a:stretch>
            <a:fillRect/>
          </a:stretch>
        </p:blipFill>
        <p:spPr>
          <a:xfrm>
            <a:off x="1142976" y="928670"/>
            <a:ext cx="6429420" cy="56436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928662" y="571480"/>
            <a:ext cx="7358114" cy="1600438"/>
          </a:xfrm>
          <a:prstGeom prst="rect">
            <a:avLst/>
          </a:prstGeom>
          <a:noFill/>
        </p:spPr>
        <p:txBody>
          <a:bodyPr wrap="square" rtlCol="0">
            <a:spAutoFit/>
          </a:bodyPr>
          <a:lstStyle/>
          <a:p>
            <a:r>
              <a:rPr lang="en-US" sz="2000" dirty="0" smtClean="0"/>
              <a:t>Think of a place of interest (a city, a landmark, a museum etc.) in your country or in another part of the world that you would like to visit. Search the internet for useful information, pictures, maps etc. and prepare a travel brochure / leaflet to promote this place. (</a:t>
            </a:r>
            <a:r>
              <a:rPr lang="en-US" dirty="0" smtClean="0"/>
              <a:t>You can try the </a:t>
            </a:r>
            <a:r>
              <a:rPr lang="en-US" b="1" u="sng" dirty="0" smtClean="0"/>
              <a:t>Online Printing Press</a:t>
            </a:r>
            <a:r>
              <a:rPr lang="en-US" dirty="0" smtClean="0"/>
              <a:t> to create your brochure / leaflet on line!!!)</a:t>
            </a:r>
            <a:endParaRPr lang="en-US" sz="2000" b="1" u="sng" dirty="0"/>
          </a:p>
        </p:txBody>
      </p:sp>
      <p:sp>
        <p:nvSpPr>
          <p:cNvPr id="4" name="Rectangle 3"/>
          <p:cNvSpPr/>
          <p:nvPr/>
        </p:nvSpPr>
        <p:spPr>
          <a:xfrm>
            <a:off x="1000100" y="2786058"/>
            <a:ext cx="6715172" cy="646331"/>
          </a:xfrm>
          <a:prstGeom prst="rect">
            <a:avLst/>
          </a:prstGeom>
        </p:spPr>
        <p:txBody>
          <a:bodyPr wrap="square">
            <a:spAutoFit/>
          </a:bodyPr>
          <a:lstStyle/>
          <a:p>
            <a:r>
              <a:rPr lang="en-US" dirty="0" smtClean="0">
                <a:hlinkClick r:id="rId2"/>
              </a:rPr>
              <a:t>http://www.readwritethink.org/files/resources/interactives/Printing_Press/</a:t>
            </a:r>
            <a:endParaRPr lang="en-US" dirty="0"/>
          </a:p>
        </p:txBody>
      </p:sp>
      <p:sp>
        <p:nvSpPr>
          <p:cNvPr id="5" name="Rectangle 4"/>
          <p:cNvSpPr/>
          <p:nvPr/>
        </p:nvSpPr>
        <p:spPr>
          <a:xfrm>
            <a:off x="1000100" y="2285992"/>
            <a:ext cx="2225417" cy="369332"/>
          </a:xfrm>
          <a:prstGeom prst="rect">
            <a:avLst/>
          </a:prstGeom>
        </p:spPr>
        <p:txBody>
          <a:bodyPr wrap="none">
            <a:spAutoFit/>
          </a:bodyPr>
          <a:lstStyle/>
          <a:p>
            <a:r>
              <a:rPr lang="en-US" b="1" dirty="0" smtClean="0"/>
              <a:t>Online Printing Press</a:t>
            </a:r>
            <a:r>
              <a:rPr lang="en-US" dirty="0" smtClean="0"/>
              <a:t> </a:t>
            </a:r>
            <a:endParaRPr lang="en-US" dirty="0"/>
          </a:p>
        </p:txBody>
      </p:sp>
      <p:pic>
        <p:nvPicPr>
          <p:cNvPr id="6" name="Picture 5" descr="Readwritethink.png"/>
          <p:cNvPicPr>
            <a:picLocks noChangeAspect="1"/>
          </p:cNvPicPr>
          <p:nvPr/>
        </p:nvPicPr>
        <p:blipFill>
          <a:blip r:embed="rId3" cstate="print"/>
          <a:stretch>
            <a:fillRect/>
          </a:stretch>
        </p:blipFill>
        <p:spPr>
          <a:xfrm>
            <a:off x="0" y="3571876"/>
            <a:ext cx="9144000" cy="32861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e Most Inspiring Travel Quot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857232"/>
            <a:ext cx="8358246" cy="3200876"/>
          </a:xfrm>
          <a:prstGeom prst="rect">
            <a:avLst/>
          </a:prstGeom>
          <a:noFill/>
        </p:spPr>
        <p:txBody>
          <a:bodyPr wrap="square" rtlCol="0">
            <a:spAutoFit/>
          </a:bodyPr>
          <a:lstStyle/>
          <a:p>
            <a:r>
              <a:rPr lang="en-US" sz="2400" b="1" dirty="0" smtClean="0"/>
              <a:t>Sources</a:t>
            </a:r>
          </a:p>
          <a:p>
            <a:endParaRPr lang="en-US" sz="1400" dirty="0" smtClean="0"/>
          </a:p>
          <a:p>
            <a:r>
              <a:rPr lang="el-GR" sz="1400" dirty="0" smtClean="0"/>
              <a:t>ΔΙΑΔΡΑΣΤΙΚΑ ΣΧΟΛΙΚΑ ΒΙΒΛΙΑ</a:t>
            </a:r>
            <a:r>
              <a:rPr lang="en-US" sz="1400" dirty="0" smtClean="0"/>
              <a:t> </a:t>
            </a:r>
            <a:r>
              <a:rPr lang="el-GR" sz="1400" dirty="0" smtClean="0"/>
              <a:t> </a:t>
            </a:r>
            <a:r>
              <a:rPr lang="en-US" sz="1400" dirty="0" smtClean="0">
                <a:hlinkClick r:id="rId2"/>
              </a:rPr>
              <a:t>http://ebooks.edu.gr/modules/ebook/show.php/DSDIM-F101/441/2926,11603/</a:t>
            </a:r>
            <a:endParaRPr lang="el-GR" sz="1400" dirty="0" smtClean="0"/>
          </a:p>
          <a:p>
            <a:endParaRPr lang="en-US" sz="1400" dirty="0" smtClean="0"/>
          </a:p>
          <a:p>
            <a:r>
              <a:rPr lang="en-US" sz="1400" dirty="0" smtClean="0"/>
              <a:t>British Council   </a:t>
            </a:r>
            <a:r>
              <a:rPr lang="en-US" sz="1400" dirty="0" smtClean="0">
                <a:hlinkClick r:id="rId3"/>
              </a:rPr>
              <a:t>https://learnenglishkids.britishcouncil.org/</a:t>
            </a:r>
            <a:endParaRPr lang="en-US" sz="1400" dirty="0" smtClean="0"/>
          </a:p>
          <a:p>
            <a:endParaRPr lang="en-US" sz="1400" dirty="0" smtClean="0"/>
          </a:p>
          <a:p>
            <a:r>
              <a:rPr lang="en-US" sz="1400" dirty="0" smtClean="0"/>
              <a:t>GOOGLE   </a:t>
            </a:r>
            <a:r>
              <a:rPr lang="en-US" sz="1400" dirty="0" smtClean="0">
                <a:hlinkClick r:id="rId4"/>
              </a:rPr>
              <a:t>https://www.google.gr/</a:t>
            </a:r>
            <a:endParaRPr lang="en-US" sz="1400" dirty="0" smtClean="0"/>
          </a:p>
          <a:p>
            <a:endParaRPr lang="en-US" sz="1400" dirty="0" smtClean="0"/>
          </a:p>
          <a:p>
            <a:r>
              <a:rPr lang="en-US" sz="1400" dirty="0" smtClean="0"/>
              <a:t>Printing Press   </a:t>
            </a:r>
            <a:r>
              <a:rPr lang="en-US" sz="1400" dirty="0" smtClean="0">
                <a:hlinkClick r:id="rId5"/>
              </a:rPr>
              <a:t>http://www.readwritethink.org/files/resources/interactives/Printing_Press/</a:t>
            </a:r>
            <a:endParaRPr lang="en-US" sz="1400" dirty="0" smtClean="0"/>
          </a:p>
          <a:p>
            <a:endParaRPr lang="en-US" sz="1400" dirty="0" smtClean="0"/>
          </a:p>
          <a:p>
            <a:r>
              <a:rPr lang="en-US" sz="1400" dirty="0" err="1" smtClean="0"/>
              <a:t>ReadWriteThink</a:t>
            </a:r>
            <a:r>
              <a:rPr lang="en-US" sz="1400" dirty="0" smtClean="0"/>
              <a:t>   </a:t>
            </a:r>
            <a:r>
              <a:rPr lang="en-US" sz="1400" dirty="0" smtClean="0">
                <a:hlinkClick r:id="rId6"/>
              </a:rPr>
              <a:t>http://www.readwritethink.org/parent-afterschool-resources/activities-projects/design-travel- </a:t>
            </a:r>
          </a:p>
          <a:p>
            <a:r>
              <a:rPr lang="en-US" sz="1400" dirty="0" smtClean="0">
                <a:hlinkClick r:id="rId6"/>
              </a:rPr>
              <a:t>brochure-30297.html?main-tab=2#tabs</a:t>
            </a:r>
            <a:endParaRPr lang="en-US" sz="1400" dirty="0" smtClean="0"/>
          </a:p>
          <a:p>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e Most Inspiring Travel Quot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14282" y="2214554"/>
            <a:ext cx="2714644" cy="646331"/>
          </a:xfrm>
          <a:prstGeom prst="rect">
            <a:avLst/>
          </a:prstGeom>
          <a:noFill/>
        </p:spPr>
        <p:txBody>
          <a:bodyPr wrap="square" rtlCol="0">
            <a:spAutoFit/>
          </a:bodyPr>
          <a:lstStyle/>
          <a:p>
            <a:r>
              <a:rPr lang="en-US" dirty="0" smtClean="0">
                <a:solidFill>
                  <a:schemeClr val="bg1"/>
                </a:solidFill>
              </a:rPr>
              <a:t>What do you think this quote means?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descr="Hangman.png"/>
          <p:cNvPicPr>
            <a:picLocks noChangeAspect="1"/>
          </p:cNvPicPr>
          <p:nvPr/>
        </p:nvPicPr>
        <p:blipFill>
          <a:blip r:embed="rId2" cstate="print"/>
          <a:stretch>
            <a:fillRect/>
          </a:stretch>
        </p:blipFill>
        <p:spPr>
          <a:xfrm>
            <a:off x="2190417" y="1000108"/>
            <a:ext cx="4763165" cy="5857891"/>
          </a:xfrm>
          <a:prstGeom prst="rect">
            <a:avLst/>
          </a:prstGeom>
        </p:spPr>
      </p:pic>
      <p:sp>
        <p:nvSpPr>
          <p:cNvPr id="3" name="Rectangle 2"/>
          <p:cNvSpPr/>
          <p:nvPr/>
        </p:nvSpPr>
        <p:spPr>
          <a:xfrm>
            <a:off x="2285984" y="214290"/>
            <a:ext cx="4572000" cy="646331"/>
          </a:xfrm>
          <a:prstGeom prst="rect">
            <a:avLst/>
          </a:prstGeom>
        </p:spPr>
        <p:txBody>
          <a:bodyPr>
            <a:spAutoFit/>
          </a:bodyPr>
          <a:lstStyle/>
          <a:p>
            <a:r>
              <a:rPr lang="en-US" dirty="0" smtClean="0">
                <a:hlinkClick r:id="rId3"/>
              </a:rPr>
              <a:t>http://ebooks.edu.gr/modules/ebook/show.php/DSDIM-F101/441/2926,11603/</a:t>
            </a:r>
            <a:endParaRPr lang="en-US" dirty="0"/>
          </a:p>
        </p:txBody>
      </p:sp>
      <p:sp>
        <p:nvSpPr>
          <p:cNvPr id="4" name="TextBox 3"/>
          <p:cNvSpPr txBox="1"/>
          <p:nvPr/>
        </p:nvSpPr>
        <p:spPr>
          <a:xfrm>
            <a:off x="571472" y="1500174"/>
            <a:ext cx="2928958" cy="646331"/>
          </a:xfrm>
          <a:prstGeom prst="rect">
            <a:avLst/>
          </a:prstGeom>
          <a:noFill/>
        </p:spPr>
        <p:txBody>
          <a:bodyPr wrap="square" rtlCol="0">
            <a:spAutoFit/>
          </a:bodyPr>
          <a:lstStyle/>
          <a:p>
            <a:r>
              <a:rPr lang="en-US" dirty="0" smtClean="0">
                <a:solidFill>
                  <a:schemeClr val="bg1"/>
                </a:solidFill>
              </a:rPr>
              <a:t>Let’s play with some ‘travel’ words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Giving Directions.png"/>
          <p:cNvPicPr>
            <a:picLocks noChangeAspect="1"/>
          </p:cNvPicPr>
          <p:nvPr/>
        </p:nvPicPr>
        <p:blipFill>
          <a:blip r:embed="rId2" cstate="print"/>
          <a:stretch>
            <a:fillRect/>
          </a:stretch>
        </p:blipFill>
        <p:spPr>
          <a:xfrm>
            <a:off x="1428728" y="3214686"/>
            <a:ext cx="5643602" cy="3214710"/>
          </a:xfrm>
          <a:prstGeom prst="rect">
            <a:avLst/>
          </a:prstGeom>
        </p:spPr>
      </p:pic>
      <p:sp>
        <p:nvSpPr>
          <p:cNvPr id="2" name="TextBox 1"/>
          <p:cNvSpPr txBox="1"/>
          <p:nvPr/>
        </p:nvSpPr>
        <p:spPr>
          <a:xfrm>
            <a:off x="500034" y="500042"/>
            <a:ext cx="7215238" cy="1938992"/>
          </a:xfrm>
          <a:prstGeom prst="rect">
            <a:avLst/>
          </a:prstGeom>
          <a:noFill/>
        </p:spPr>
        <p:txBody>
          <a:bodyPr wrap="square" rtlCol="0">
            <a:spAutoFit/>
          </a:bodyPr>
          <a:lstStyle/>
          <a:p>
            <a:pPr>
              <a:buFont typeface="Arial" pitchFamily="34" charset="0"/>
              <a:buChar char="•"/>
            </a:pPr>
            <a:r>
              <a:rPr lang="en-US" sz="2400" dirty="0" smtClean="0"/>
              <a:t> Do you like travelling?</a:t>
            </a:r>
          </a:p>
          <a:p>
            <a:pPr>
              <a:buFont typeface="Arial" pitchFamily="34" charset="0"/>
              <a:buChar char="•"/>
            </a:pPr>
            <a:r>
              <a:rPr lang="en-US" sz="2400" dirty="0" smtClean="0"/>
              <a:t> Is there a place (city or tourist attraction) that you </a:t>
            </a:r>
          </a:p>
          <a:p>
            <a:r>
              <a:rPr lang="en-US" sz="2400" dirty="0" smtClean="0"/>
              <a:t>   would like to visit? Why?</a:t>
            </a:r>
          </a:p>
          <a:p>
            <a:pPr>
              <a:buFont typeface="Arial" pitchFamily="34" charset="0"/>
              <a:buChar char="•"/>
            </a:pPr>
            <a:r>
              <a:rPr lang="en-US" sz="2400" dirty="0" smtClean="0"/>
              <a:t> How can you find your way around an area you do not  </a:t>
            </a:r>
          </a:p>
          <a:p>
            <a:r>
              <a:rPr lang="en-US" sz="2400" dirty="0" smtClean="0"/>
              <a:t>   know?</a:t>
            </a:r>
            <a:endParaRPr lang="en-US" sz="2400" dirty="0"/>
          </a:p>
        </p:txBody>
      </p:sp>
      <p:sp>
        <p:nvSpPr>
          <p:cNvPr id="4" name="Rectangle 3"/>
          <p:cNvSpPr/>
          <p:nvPr/>
        </p:nvSpPr>
        <p:spPr>
          <a:xfrm>
            <a:off x="785786" y="2428868"/>
            <a:ext cx="6858048" cy="646331"/>
          </a:xfrm>
          <a:prstGeom prst="rect">
            <a:avLst/>
          </a:prstGeom>
        </p:spPr>
        <p:txBody>
          <a:bodyPr wrap="square">
            <a:spAutoFit/>
          </a:bodyPr>
          <a:lstStyle/>
          <a:p>
            <a:r>
              <a:rPr lang="en-US" dirty="0" smtClean="0">
                <a:hlinkClick r:id="rId3"/>
              </a:rPr>
              <a:t>http://ebooks.edu.gr/modules/ebook/show.php/DSDIM-F101/441/2926,11603/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928662" y="714356"/>
            <a:ext cx="6500858" cy="1200329"/>
          </a:xfrm>
          <a:prstGeom prst="rect">
            <a:avLst/>
          </a:prstGeom>
          <a:noFill/>
        </p:spPr>
        <p:txBody>
          <a:bodyPr wrap="square" rtlCol="0">
            <a:spAutoFit/>
          </a:bodyPr>
          <a:lstStyle/>
          <a:p>
            <a:pPr algn="just"/>
            <a:r>
              <a:rPr lang="en-US" dirty="0" smtClean="0"/>
              <a:t>Now let’s  play </a:t>
            </a:r>
            <a:r>
              <a:rPr lang="en-US" b="1" dirty="0" smtClean="0"/>
              <a:t>a game</a:t>
            </a:r>
            <a:r>
              <a:rPr lang="en-US" dirty="0" smtClean="0"/>
              <a:t>. Choose a place on the map below. This is where you are. You want to meet your friends, who are at the traffic lights in Bond Street. Give them directions to where you are so that they come to see you. Good luck !</a:t>
            </a:r>
            <a:endParaRPr lang="en-US" dirty="0"/>
          </a:p>
        </p:txBody>
      </p:sp>
      <p:sp>
        <p:nvSpPr>
          <p:cNvPr id="3" name="Smiley Face 2"/>
          <p:cNvSpPr/>
          <p:nvPr/>
        </p:nvSpPr>
        <p:spPr>
          <a:xfrm>
            <a:off x="5000628" y="1571612"/>
            <a:ext cx="285752" cy="214314"/>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00100" y="2000240"/>
            <a:ext cx="6429420" cy="646331"/>
          </a:xfrm>
          <a:prstGeom prst="rect">
            <a:avLst/>
          </a:prstGeom>
        </p:spPr>
        <p:txBody>
          <a:bodyPr wrap="square">
            <a:spAutoFit/>
          </a:bodyPr>
          <a:lstStyle/>
          <a:p>
            <a:r>
              <a:rPr lang="en-US" dirty="0" smtClean="0">
                <a:hlinkClick r:id="rId2"/>
              </a:rPr>
              <a:t>https://learnenglishteens.britishcouncil.org/skills/listening/elementary-a2-listening/giving-directions</a:t>
            </a:r>
            <a:endParaRPr lang="en-US" dirty="0"/>
          </a:p>
        </p:txBody>
      </p:sp>
      <p:pic>
        <p:nvPicPr>
          <p:cNvPr id="5" name="Picture 4" descr="Map.png"/>
          <p:cNvPicPr>
            <a:picLocks noChangeAspect="1"/>
          </p:cNvPicPr>
          <p:nvPr/>
        </p:nvPicPr>
        <p:blipFill>
          <a:blip r:embed="rId3" cstate="print"/>
          <a:stretch>
            <a:fillRect/>
          </a:stretch>
        </p:blipFill>
        <p:spPr>
          <a:xfrm>
            <a:off x="1000100" y="2714620"/>
            <a:ext cx="6625515" cy="37532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000100" y="500042"/>
            <a:ext cx="7286676" cy="4093428"/>
          </a:xfrm>
          <a:prstGeom prst="rect">
            <a:avLst/>
          </a:prstGeom>
          <a:noFill/>
        </p:spPr>
        <p:txBody>
          <a:bodyPr wrap="square" rtlCol="0">
            <a:spAutoFit/>
          </a:bodyPr>
          <a:lstStyle/>
          <a:p>
            <a:pPr>
              <a:buFont typeface="Arial" pitchFamily="34" charset="0"/>
              <a:buChar char="•"/>
            </a:pPr>
            <a:r>
              <a:rPr lang="en-US" sz="2000" dirty="0" smtClean="0"/>
              <a:t> Do you know where Liverpool is?</a:t>
            </a:r>
          </a:p>
          <a:p>
            <a:pPr>
              <a:buFont typeface="Arial" pitchFamily="34" charset="0"/>
              <a:buChar char="•"/>
            </a:pPr>
            <a:r>
              <a:rPr lang="en-US" sz="2000" dirty="0" smtClean="0"/>
              <a:t> What do you know about Liverpool?</a:t>
            </a:r>
          </a:p>
          <a:p>
            <a:pPr>
              <a:buFont typeface="Arial" pitchFamily="34" charset="0"/>
              <a:buChar char="•"/>
            </a:pPr>
            <a:r>
              <a:rPr lang="en-US" sz="2000" dirty="0" smtClean="0"/>
              <a:t> Look at the following text. What is it?  </a:t>
            </a:r>
          </a:p>
          <a:p>
            <a:pPr>
              <a:buFont typeface="Arial" pitchFamily="34" charset="0"/>
              <a:buChar char="•"/>
            </a:pPr>
            <a:r>
              <a:rPr lang="en-US" sz="2000" dirty="0" smtClean="0"/>
              <a:t> Where can you find a text like this?</a:t>
            </a:r>
          </a:p>
          <a:p>
            <a:pPr>
              <a:buFont typeface="Arial" pitchFamily="34" charset="0"/>
              <a:buChar char="•"/>
            </a:pPr>
            <a:r>
              <a:rPr lang="en-US" sz="2000" dirty="0" smtClean="0"/>
              <a:t> Read it and note down the following  information about the places  </a:t>
            </a:r>
          </a:p>
          <a:p>
            <a:r>
              <a:rPr lang="en-US" sz="2000" dirty="0" smtClean="0"/>
              <a:t>  of interest mentioned in the text: </a:t>
            </a:r>
          </a:p>
          <a:p>
            <a:endParaRPr lang="en-US" sz="2000" b="1" dirty="0" smtClean="0"/>
          </a:p>
          <a:p>
            <a:r>
              <a:rPr lang="en-US" sz="2000" b="1" dirty="0" smtClean="0"/>
              <a:t>Location</a:t>
            </a:r>
          </a:p>
          <a:p>
            <a:r>
              <a:rPr lang="en-US" sz="2000" b="1" dirty="0" smtClean="0"/>
              <a:t>Admission Fee </a:t>
            </a:r>
            <a:r>
              <a:rPr lang="en-US" dirty="0" smtClean="0"/>
              <a:t> (adults – children – children under 5)</a:t>
            </a:r>
          </a:p>
          <a:p>
            <a:r>
              <a:rPr lang="en-US" sz="2000" b="1" dirty="0" smtClean="0"/>
              <a:t>Opening Hours</a:t>
            </a:r>
          </a:p>
          <a:p>
            <a:endParaRPr lang="en-US" sz="2000" b="1" dirty="0" smtClean="0"/>
          </a:p>
          <a:p>
            <a:pPr>
              <a:buFont typeface="Arial" pitchFamily="34" charset="0"/>
              <a:buChar char="•"/>
            </a:pPr>
            <a:r>
              <a:rPr lang="en-US" sz="2000" b="1" dirty="0" smtClean="0"/>
              <a:t> </a:t>
            </a:r>
            <a:r>
              <a:rPr lang="en-US" sz="2000" dirty="0" smtClean="0"/>
              <a:t>Then use your notes to do the </a:t>
            </a:r>
            <a:r>
              <a:rPr lang="en-US" sz="2000" u="sng" dirty="0" smtClean="0"/>
              <a:t>Check Your Understanding </a:t>
            </a:r>
            <a:r>
              <a:rPr lang="en-US" sz="2000" dirty="0" smtClean="0"/>
              <a:t>activities </a:t>
            </a:r>
          </a:p>
          <a:p>
            <a:r>
              <a:rPr lang="en-US" sz="2000" dirty="0" smtClean="0"/>
              <a:t>   that follow.</a:t>
            </a:r>
            <a:endParaRPr lang="en-US" sz="2000" b="1" dirty="0"/>
          </a:p>
        </p:txBody>
      </p:sp>
      <p:pic>
        <p:nvPicPr>
          <p:cNvPr id="4" name="Picture 3" descr="Annotation 2020-04-21 211320.png"/>
          <p:cNvPicPr>
            <a:picLocks noChangeAspect="1"/>
          </p:cNvPicPr>
          <p:nvPr/>
        </p:nvPicPr>
        <p:blipFill>
          <a:blip r:embed="rId2" cstate="print"/>
          <a:stretch>
            <a:fillRect/>
          </a:stretch>
        </p:blipFill>
        <p:spPr>
          <a:xfrm>
            <a:off x="0" y="4572008"/>
            <a:ext cx="9144000" cy="22859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500034" y="500043"/>
            <a:ext cx="8215370" cy="646331"/>
          </a:xfrm>
          <a:prstGeom prst="rect">
            <a:avLst/>
          </a:prstGeom>
        </p:spPr>
        <p:txBody>
          <a:bodyPr wrap="square">
            <a:spAutoFit/>
          </a:bodyPr>
          <a:lstStyle/>
          <a:p>
            <a:r>
              <a:rPr lang="en-US" dirty="0" smtClean="0">
                <a:hlinkClick r:id="rId2"/>
              </a:rPr>
              <a:t>https://learnenglishteens.britishcouncil.org/skills/reading/elementary-a2-reading/my-city</a:t>
            </a:r>
            <a:endParaRPr lang="en-US" dirty="0"/>
          </a:p>
        </p:txBody>
      </p:sp>
      <p:pic>
        <p:nvPicPr>
          <p:cNvPr id="3" name="Picture 2" descr="LiverpoolReading.png"/>
          <p:cNvPicPr>
            <a:picLocks noChangeAspect="1"/>
          </p:cNvPicPr>
          <p:nvPr/>
        </p:nvPicPr>
        <p:blipFill>
          <a:blip r:embed="rId3" cstate="print"/>
          <a:stretch>
            <a:fillRect/>
          </a:stretch>
        </p:blipFill>
        <p:spPr>
          <a:xfrm>
            <a:off x="0" y="1142984"/>
            <a:ext cx="9215469" cy="57150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857224" y="500042"/>
            <a:ext cx="7072362" cy="1938992"/>
          </a:xfrm>
          <a:prstGeom prst="rect">
            <a:avLst/>
          </a:prstGeom>
          <a:noFill/>
        </p:spPr>
        <p:txBody>
          <a:bodyPr wrap="square" rtlCol="0">
            <a:spAutoFit/>
          </a:bodyPr>
          <a:lstStyle/>
          <a:p>
            <a:pPr algn="just"/>
            <a:r>
              <a:rPr lang="en-US" sz="2000" dirty="0" smtClean="0"/>
              <a:t>Look at the travel brochure about Liverpool again. </a:t>
            </a:r>
          </a:p>
          <a:p>
            <a:pPr algn="just">
              <a:buFont typeface="Arial" pitchFamily="34" charset="0"/>
              <a:buChar char="•"/>
            </a:pPr>
            <a:r>
              <a:rPr lang="en-US" sz="2000" dirty="0" smtClean="0"/>
              <a:t>What  does it look like?</a:t>
            </a:r>
          </a:p>
          <a:p>
            <a:pPr algn="just">
              <a:buFont typeface="Arial" pitchFamily="34" charset="0"/>
              <a:buChar char="•"/>
            </a:pPr>
            <a:r>
              <a:rPr lang="en-US" sz="2000" dirty="0" smtClean="0"/>
              <a:t>What information does it include?  </a:t>
            </a:r>
          </a:p>
          <a:p>
            <a:pPr algn="just">
              <a:buFont typeface="Arial" pitchFamily="34" charset="0"/>
              <a:buChar char="•"/>
            </a:pPr>
            <a:r>
              <a:rPr lang="en-US" sz="2000" dirty="0" smtClean="0"/>
              <a:t> How is the information presented (e.g. paragraphs, bulleted lists </a:t>
            </a:r>
          </a:p>
          <a:p>
            <a:pPr algn="just"/>
            <a:r>
              <a:rPr lang="en-US" sz="2000" dirty="0" smtClean="0"/>
              <a:t>   etc.)?</a:t>
            </a:r>
          </a:p>
          <a:p>
            <a:pPr algn="just">
              <a:buFont typeface="Arial" pitchFamily="34" charset="0"/>
              <a:buChar char="•"/>
            </a:pPr>
            <a:r>
              <a:rPr lang="en-US" sz="2000" dirty="0" smtClean="0"/>
              <a:t> What kind of language / vocabulary is used?</a:t>
            </a:r>
            <a:endParaRPr lang="en-US" sz="2000" dirty="0"/>
          </a:p>
        </p:txBody>
      </p:sp>
      <p:sp>
        <p:nvSpPr>
          <p:cNvPr id="7" name="Rectangle 6"/>
          <p:cNvSpPr/>
          <p:nvPr/>
        </p:nvSpPr>
        <p:spPr>
          <a:xfrm>
            <a:off x="928662" y="2928934"/>
            <a:ext cx="6858048" cy="646331"/>
          </a:xfrm>
          <a:prstGeom prst="rect">
            <a:avLst/>
          </a:prstGeom>
        </p:spPr>
        <p:txBody>
          <a:bodyPr wrap="square">
            <a:spAutoFit/>
          </a:bodyPr>
          <a:lstStyle/>
          <a:p>
            <a:r>
              <a:rPr lang="en-US" dirty="0" smtClean="0">
                <a:hlinkClick r:id="rId3"/>
              </a:rPr>
              <a:t>https://learnenglishteens.britishcouncil.org/skills/reading/elementary-a2-reading/my-city</a:t>
            </a:r>
            <a:endParaRPr lang="en-US" dirty="0"/>
          </a:p>
        </p:txBody>
      </p:sp>
      <p:pic>
        <p:nvPicPr>
          <p:cNvPr id="4098" name="Picture 2" descr="Online Travel Brochures, Request Free Travel Brochure ..."/>
          <p:cNvPicPr>
            <a:picLocks noChangeAspect="1" noChangeArrowheads="1"/>
          </p:cNvPicPr>
          <p:nvPr/>
        </p:nvPicPr>
        <p:blipFill>
          <a:blip r:embed="rId4" cstate="print"/>
          <a:srcRect/>
          <a:stretch>
            <a:fillRect/>
          </a:stretch>
        </p:blipFill>
        <p:spPr bwMode="auto">
          <a:xfrm>
            <a:off x="285720" y="4071942"/>
            <a:ext cx="8429684" cy="25003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642910" y="642918"/>
            <a:ext cx="7786742" cy="1477328"/>
          </a:xfrm>
          <a:prstGeom prst="rect">
            <a:avLst/>
          </a:prstGeom>
          <a:noFill/>
        </p:spPr>
        <p:txBody>
          <a:bodyPr wrap="square" rtlCol="0">
            <a:spAutoFit/>
          </a:bodyPr>
          <a:lstStyle/>
          <a:p>
            <a:pPr algn="just"/>
            <a:r>
              <a:rPr lang="en-US" dirty="0" smtClean="0"/>
              <a:t>Now look through the  Transport Museum leaflet and answer the same questions: </a:t>
            </a:r>
          </a:p>
          <a:p>
            <a:pPr algn="just">
              <a:buFont typeface="Arial" pitchFamily="34" charset="0"/>
              <a:buChar char="•"/>
            </a:pPr>
            <a:r>
              <a:rPr lang="en-US" dirty="0" smtClean="0"/>
              <a:t>What  does it look like?</a:t>
            </a:r>
          </a:p>
          <a:p>
            <a:pPr algn="just">
              <a:buFont typeface="Arial" pitchFamily="34" charset="0"/>
              <a:buChar char="•"/>
            </a:pPr>
            <a:r>
              <a:rPr lang="en-US" dirty="0" smtClean="0"/>
              <a:t>What information does it include?  </a:t>
            </a:r>
          </a:p>
          <a:p>
            <a:pPr algn="just">
              <a:buFont typeface="Arial" pitchFamily="34" charset="0"/>
              <a:buChar char="•"/>
            </a:pPr>
            <a:r>
              <a:rPr lang="en-US" dirty="0" smtClean="0"/>
              <a:t> How is the information presented (e.g. paragraphs, bulleted lists etc.)?</a:t>
            </a:r>
          </a:p>
          <a:p>
            <a:pPr algn="just">
              <a:buFont typeface="Arial" pitchFamily="34" charset="0"/>
              <a:buChar char="•"/>
            </a:pPr>
            <a:r>
              <a:rPr lang="en-US" dirty="0" smtClean="0"/>
              <a:t> What kind of language / vocabulary is used? </a:t>
            </a:r>
            <a:endParaRPr lang="en-US" dirty="0"/>
          </a:p>
        </p:txBody>
      </p:sp>
      <p:pic>
        <p:nvPicPr>
          <p:cNvPr id="4" name="Picture 3" descr="leaflet.png"/>
          <p:cNvPicPr>
            <a:picLocks noChangeAspect="1"/>
          </p:cNvPicPr>
          <p:nvPr/>
        </p:nvPicPr>
        <p:blipFill>
          <a:blip r:embed="rId3" cstate="print"/>
          <a:stretch>
            <a:fillRect/>
          </a:stretch>
        </p:blipFill>
        <p:spPr>
          <a:xfrm>
            <a:off x="857224" y="2571744"/>
            <a:ext cx="7500990" cy="4000528"/>
          </a:xfrm>
          <a:prstGeom prst="rect">
            <a:avLst/>
          </a:prstGeom>
        </p:spPr>
      </p:pic>
      <p:sp>
        <p:nvSpPr>
          <p:cNvPr id="5" name="Rectangle 4"/>
          <p:cNvSpPr/>
          <p:nvPr/>
        </p:nvSpPr>
        <p:spPr>
          <a:xfrm>
            <a:off x="714348" y="2143116"/>
            <a:ext cx="7786742" cy="369332"/>
          </a:xfrm>
          <a:prstGeom prst="rect">
            <a:avLst/>
          </a:prstGeom>
        </p:spPr>
        <p:txBody>
          <a:bodyPr wrap="square">
            <a:spAutoFit/>
          </a:bodyPr>
          <a:lstStyle/>
          <a:p>
            <a:r>
              <a:rPr lang="en-US" dirty="0" smtClean="0">
                <a:hlinkClick r:id="rId4"/>
              </a:rPr>
              <a:t>http://ebooks.edu.gr/modules/ebook/show.php/DSDIM-F101/441/2926,11604/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452</Words>
  <Application>Microsoft Office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81</cp:revision>
  <dcterms:created xsi:type="dcterms:W3CDTF">2020-04-20T17:52:07Z</dcterms:created>
  <dcterms:modified xsi:type="dcterms:W3CDTF">2020-05-14T12:11:39Z</dcterms:modified>
</cp:coreProperties>
</file>