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6858000" cx="9144000"/>
  <p:notesSz cx="6858000" cy="9144000"/>
  <p:embeddedFontLst>
    <p:embeddedFont>
      <p:font typeface="Century Schoolbook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8" roundtripDataSignature="AMtx7mgBzOoEhOWO+Z4WmWydGWf70SoD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9030D37-6ADF-4C8F-B597-CEFCB4651AFE}">
  <a:tblStyle styleId="{99030D37-6ADF-4C8F-B597-CEFCB4651AF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CenturySchoolbook-regular.fntdata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CenturySchoolbook-italic.fntdata"/><Relationship Id="rId25" Type="http://schemas.openxmlformats.org/officeDocument/2006/relationships/font" Target="fonts/CenturySchoolbook-bold.fntdata"/><Relationship Id="rId28" Type="http://customschemas.google.com/relationships/presentationmetadata" Target="metadata"/><Relationship Id="rId27" Type="http://schemas.openxmlformats.org/officeDocument/2006/relationships/font" Target="fonts/CenturySchoolbook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/>
          <p:nvPr>
            <p:ph type="ctrTitle"/>
          </p:nvPr>
        </p:nvSpPr>
        <p:spPr>
          <a:xfrm>
            <a:off x="907080" y="4956050"/>
            <a:ext cx="8093365" cy="458115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25400">
              <a:srgbClr val="000000">
                <a:alpha val="60784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Calibri"/>
              <a:buNone/>
              <a:defRPr sz="3600">
                <a:solidFill>
                  <a:srgbClr val="FFFF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9"/>
          <p:cNvSpPr txBox="1"/>
          <p:nvPr>
            <p:ph idx="1" type="subTitle"/>
          </p:nvPr>
        </p:nvSpPr>
        <p:spPr>
          <a:xfrm>
            <a:off x="907080" y="5566870"/>
            <a:ext cx="6400800" cy="458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2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Calibri"/>
              <a:buNone/>
              <a:defRPr sz="3600">
                <a:solidFill>
                  <a:srgbClr val="FFFF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>
                <a:solidFill>
                  <a:schemeClr val="lt1"/>
                </a:solidFill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>
                <a:solidFill>
                  <a:schemeClr val="lt1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/>
          <p:nvPr>
            <p:ph type="title"/>
          </p:nvPr>
        </p:nvSpPr>
        <p:spPr>
          <a:xfrm>
            <a:off x="1823310" y="527605"/>
            <a:ext cx="7016195" cy="6848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Calibri"/>
              <a:buNone/>
              <a:defRPr sz="3600">
                <a:solidFill>
                  <a:srgbClr val="FFFF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" type="body"/>
          </p:nvPr>
        </p:nvSpPr>
        <p:spPr>
          <a:xfrm>
            <a:off x="1823310" y="1443835"/>
            <a:ext cx="7016195" cy="4275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>
                <a:solidFill>
                  <a:schemeClr val="lt1"/>
                </a:solidFill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>
                <a:solidFill>
                  <a:schemeClr val="lt1"/>
                </a:solidFill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>
                <a:solidFill>
                  <a:schemeClr val="lt1"/>
                </a:solidFill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2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4"/>
          <p:cNvSpPr txBox="1"/>
          <p:nvPr>
            <p:ph type="title"/>
          </p:nvPr>
        </p:nvSpPr>
        <p:spPr>
          <a:xfrm>
            <a:off x="448965" y="1522475"/>
            <a:ext cx="8382305" cy="532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Calibri"/>
              <a:buNone/>
              <a:defRPr sz="3600">
                <a:solidFill>
                  <a:srgbClr val="FFFF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" type="body"/>
          </p:nvPr>
        </p:nvSpPr>
        <p:spPr>
          <a:xfrm>
            <a:off x="448965" y="2073696"/>
            <a:ext cx="4275740" cy="6207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4"/>
          <p:cNvSpPr txBox="1"/>
          <p:nvPr>
            <p:ph idx="2" type="body"/>
          </p:nvPr>
        </p:nvSpPr>
        <p:spPr>
          <a:xfrm>
            <a:off x="448965" y="2684517"/>
            <a:ext cx="4275740" cy="31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>
                <a:solidFill>
                  <a:schemeClr val="lt1"/>
                </a:solidFill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>
                <a:solidFill>
                  <a:schemeClr val="lt1"/>
                </a:solidFill>
              </a:defRPr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>
                <a:solidFill>
                  <a:schemeClr val="lt1"/>
                </a:solidFill>
              </a:defRPr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4"/>
          <p:cNvSpPr txBox="1"/>
          <p:nvPr>
            <p:ph idx="3" type="body"/>
          </p:nvPr>
        </p:nvSpPr>
        <p:spPr>
          <a:xfrm>
            <a:off x="4724704" y="2073696"/>
            <a:ext cx="4123035" cy="6207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4"/>
          <p:cNvSpPr txBox="1"/>
          <p:nvPr>
            <p:ph idx="4" type="body"/>
          </p:nvPr>
        </p:nvSpPr>
        <p:spPr>
          <a:xfrm>
            <a:off x="4724704" y="2684517"/>
            <a:ext cx="4123035" cy="3187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>
                <a:solidFill>
                  <a:schemeClr val="lt1"/>
                </a:solidFill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>
                <a:solidFill>
                  <a:schemeClr val="lt1"/>
                </a:solidFill>
              </a:defRPr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>
                <a:solidFill>
                  <a:schemeClr val="lt1"/>
                </a:solidFill>
              </a:defRPr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2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gif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907080" y="3140968"/>
            <a:ext cx="8093365" cy="2273197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25400">
              <a:srgbClr val="000000">
                <a:alpha val="60784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7200"/>
              <a:buFont typeface="Calibri"/>
              <a:buNone/>
            </a:pPr>
            <a:r>
              <a:rPr lang="en-US" sz="7200"/>
              <a:t>STATIVE VERBS</a:t>
            </a:r>
            <a:endParaRPr sz="7200"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907080" y="5566870"/>
            <a:ext cx="6400800" cy="458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2600"/>
              <a:buNone/>
            </a:pPr>
            <a:r>
              <a:rPr lang="en-US">
                <a:solidFill>
                  <a:srgbClr val="C2D59B"/>
                </a:solidFill>
              </a:rPr>
              <a:t>ΡΗΜΑΤΑ ΚΑΤΑΣΤΑΣΗΣ</a:t>
            </a:r>
            <a:endParaRPr>
              <a:solidFill>
                <a:srgbClr val="C2D59B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Century Schoolbook"/>
              <a:buNone/>
            </a:pPr>
            <a:r>
              <a:rPr lang="en-US" sz="3200">
                <a:latin typeface="Century Schoolbook"/>
                <a:ea typeface="Century Schoolbook"/>
                <a:cs typeface="Century Schoolbook"/>
                <a:sym typeface="Century Schoolbook"/>
              </a:rPr>
              <a:t>Αρέσκεια/δυσαρέσκεια και συναισθήματα</a:t>
            </a:r>
            <a:endParaRPr sz="32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52" name="Google Shape;152;p10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love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hate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like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dislike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envy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feel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care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miss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C:\Users\Olga\AppData\Local\Microsoft\Windows\Temporary Internet Files\Content.IE5\1PDGPYSI\SMirC-love.svg[1].png" id="153" name="Google Shape;15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250307">
            <a:off x="2483768" y="2204864"/>
            <a:ext cx="28575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Olga\AppData\Local\Microsoft\Windows\Temporary Internet Files\Content.IE5\1PDGPYSI\i_hate_monday_by_7thplanetout-d5eemg0[1].png" id="154" name="Google Shape;15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260036">
            <a:off x="5436096" y="3717032"/>
            <a:ext cx="2515543" cy="2261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/>
              <a:t> </a:t>
            </a:r>
            <a:r>
              <a:rPr lang="en-US" sz="4400">
                <a:latin typeface="Century Schoolbook"/>
                <a:ea typeface="Century Schoolbook"/>
                <a:cs typeface="Century Schoolbook"/>
                <a:sym typeface="Century Schoolbook"/>
              </a:rPr>
              <a:t>Αντίληψη / Γνώμη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0" name="Google Shape;160;p11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know		      believe</a:t>
            </a:r>
            <a:endParaRPr sz="36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Understand     realize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remember	      mean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forget	 	     suppose</a:t>
            </a:r>
            <a:endParaRPr sz="36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think	       	     recognize</a:t>
            </a:r>
            <a:endParaRPr sz="36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hope		     mind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C:\Users\Olga\AppData\Local\Microsoft\Windows\Temporary Internet Files\Content.IE5\1PDGPYSI\i_believe_i_can_fly_by_geistgirl-d4a9l6g[1].jpg" id="161" name="Google Shape;16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84168" y="2564904"/>
            <a:ext cx="2808312" cy="2402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7" name="Google Shape;167;p12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Κάποια ρήματα βέβαια μπορούν να μπουν σε Continuous χρόνους (δηλ. </a:t>
            </a:r>
            <a:r>
              <a:rPr lang="en-US" sz="32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με –ing</a:t>
            </a: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) ανάλογα με τη σημασία τους. 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These flowers </a:t>
            </a:r>
            <a:r>
              <a:rPr lang="en-US" sz="32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smell</a:t>
            </a: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good.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αλλά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He </a:t>
            </a:r>
            <a:r>
              <a:rPr lang="en-US" sz="32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is smelling </a:t>
            </a: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flowers. 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Calibri"/>
              <a:buNone/>
            </a:pPr>
            <a:r>
              <a:rPr lang="en-US" sz="2800"/>
              <a:t>Οπότε πότε κάποια ρήματα μπαίνουν σε Απλό χρόνο και πότε σε διαρκή?</a:t>
            </a:r>
            <a:endParaRPr sz="2800"/>
          </a:p>
        </p:txBody>
      </p:sp>
      <p:graphicFrame>
        <p:nvGraphicFramePr>
          <p:cNvPr id="173" name="Google Shape;173;p13"/>
          <p:cNvGraphicFramePr/>
          <p:nvPr/>
        </p:nvGraphicFramePr>
        <p:xfrm>
          <a:off x="251520" y="27089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{99030D37-6ADF-4C8F-B597-CEFCB4651AFE}</a:tableStyleId>
              </a:tblPr>
              <a:tblGrid>
                <a:gridCol w="4275150"/>
                <a:gridCol w="42751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Simple Present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Present Continuous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εκφράζουν κάτι που γίνετα άθελά μας.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I </a:t>
                      </a: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see</a:t>
                      </a:r>
                      <a:r>
                        <a:rPr lang="en-US" sz="1800"/>
                        <a:t> you.(βλέπω)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food </a:t>
                      </a: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tastes</a:t>
                      </a:r>
                      <a:r>
                        <a:rPr lang="en-US" sz="1800"/>
                        <a:t> delicious.(έχει νόστιμη γεύση)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It’s spring. Flowers </a:t>
                      </a: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smell</a:t>
                      </a:r>
                      <a:r>
                        <a:rPr lang="en-US" sz="1800"/>
                        <a:t> so good now.(έχουν ωραία μυρωδιά)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εκφράζουν κάτι που γίνεται ηθελημένα.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  </a:t>
                      </a:r>
                      <a:r>
                        <a:rPr lang="en-US" sz="1800">
                          <a:solidFill>
                            <a:srgbClr val="00B050"/>
                          </a:solidFill>
                        </a:rPr>
                        <a:t>am seeing     </a:t>
                      </a:r>
                      <a:r>
                        <a:rPr lang="en-US" sz="1800"/>
                        <a:t>the doctor today.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(am meeting)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He  </a:t>
                      </a:r>
                      <a:r>
                        <a:rPr lang="en-US" sz="1800">
                          <a:solidFill>
                            <a:srgbClr val="00B050"/>
                          </a:solidFill>
                        </a:rPr>
                        <a:t>is seeing    </a:t>
                      </a:r>
                      <a:r>
                        <a:rPr lang="en-US" sz="1800"/>
                        <a:t>the sights of the city.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(is visiting)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She </a:t>
                      </a:r>
                      <a:r>
                        <a:rPr lang="en-US" sz="1800">
                          <a:solidFill>
                            <a:srgbClr val="00B050"/>
                          </a:solidFill>
                        </a:rPr>
                        <a:t>is tasting </a:t>
                      </a:r>
                      <a:r>
                        <a:rPr lang="en-US" sz="1800"/>
                        <a:t>the food now.(δοκιμάζει)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child </a:t>
                      </a:r>
                      <a:r>
                        <a:rPr lang="en-US" sz="1800">
                          <a:solidFill>
                            <a:srgbClr val="00B050"/>
                          </a:solidFill>
                        </a:rPr>
                        <a:t>is smelling </a:t>
                      </a:r>
                      <a:r>
                        <a:rPr lang="en-US" sz="1800"/>
                        <a:t>the flowers in the garden now.(μυρίζει)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179" name="Google Shape;179;p14"/>
          <p:cNvGraphicFramePr/>
          <p:nvPr/>
        </p:nvGraphicFramePr>
        <p:xfrm>
          <a:off x="296863" y="20542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{99030D37-6ADF-4C8F-B597-CEFCB4651AFE}</a:tableStyleId>
              </a:tblPr>
              <a:tblGrid>
                <a:gridCol w="4275150"/>
                <a:gridCol w="42751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Simple Present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Present Continuous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εκφράζουν γνώμη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</a:t>
                      </a: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feel</a:t>
                      </a:r>
                      <a:r>
                        <a:rPr lang="en-US" sz="1800"/>
                        <a:t> (πιστεύω) that we have to prevent erosion.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</a:t>
                      </a: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think</a:t>
                      </a:r>
                      <a:r>
                        <a:rPr lang="en-US" sz="1800"/>
                        <a:t>(νομίζω) it’s important to plant trees.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people at the shelter </a:t>
                      </a:r>
                      <a:r>
                        <a:rPr lang="en-US" sz="1800">
                          <a:solidFill>
                            <a:srgbClr val="C00000"/>
                          </a:solidFill>
                        </a:rPr>
                        <a:t>appear / seem </a:t>
                      </a:r>
                      <a:r>
                        <a:rPr lang="en-US" sz="1800"/>
                        <a:t>(φαίνονται) sick.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εκφράζουν ιατρική κατάσταση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</a:t>
                      </a:r>
                      <a:r>
                        <a:rPr lang="en-US" sz="1800">
                          <a:solidFill>
                            <a:srgbClr val="538CD5"/>
                          </a:solidFill>
                        </a:rPr>
                        <a:t>am feeling </a:t>
                      </a:r>
                      <a:r>
                        <a:rPr lang="en-US" sz="1800"/>
                        <a:t>better today.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δεν εκφράζουν γνώμη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</a:t>
                      </a:r>
                      <a:r>
                        <a:rPr lang="en-US" sz="1800">
                          <a:solidFill>
                            <a:srgbClr val="538CD5"/>
                          </a:solidFill>
                        </a:rPr>
                        <a:t>am thinking </a:t>
                      </a:r>
                      <a:r>
                        <a:rPr lang="en-US" sz="1800"/>
                        <a:t>about my friend.(σκέφτομα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Mother </a:t>
                      </a:r>
                      <a:r>
                        <a:rPr lang="en-US" sz="1800">
                          <a:solidFill>
                            <a:srgbClr val="538CD5"/>
                          </a:solidFill>
                        </a:rPr>
                        <a:t>is feeling </a:t>
                      </a:r>
                      <a:r>
                        <a:rPr lang="en-US" sz="1800"/>
                        <a:t>the baby’s head to see if he has temperature.(αγγίζει)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She </a:t>
                      </a:r>
                      <a:r>
                        <a:rPr lang="en-US" sz="1800">
                          <a:solidFill>
                            <a:srgbClr val="538CD5"/>
                          </a:solidFill>
                        </a:rPr>
                        <a:t>is appearing </a:t>
                      </a:r>
                      <a:r>
                        <a:rPr lang="en-US" sz="1800"/>
                        <a:t>at Odeon Theater.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(εμφανίζεται σε παράσταση)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185" name="Google Shape;185;p15"/>
          <p:cNvGraphicFramePr/>
          <p:nvPr/>
        </p:nvGraphicFramePr>
        <p:xfrm>
          <a:off x="296863" y="20542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{99030D37-6ADF-4C8F-B597-CEFCB4651AFE}</a:tableStyleId>
              </a:tblPr>
              <a:tblGrid>
                <a:gridCol w="4275150"/>
                <a:gridCol w="42751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Simple Present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Present Continuous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δείχνουν κτήση (ό,τι κάτι ανήκει σε κάποιον)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</a:t>
                      </a: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en-US" sz="1800"/>
                        <a:t> a brother.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δεν δείχνουν κτήση (δηλ. ότι έχω κάτι)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 </a:t>
                      </a:r>
                      <a:r>
                        <a:rPr lang="en-US" sz="1800">
                          <a:solidFill>
                            <a:srgbClr val="00B0F0"/>
                          </a:solidFill>
                        </a:rPr>
                        <a:t>am having </a:t>
                      </a:r>
                      <a:r>
                        <a:rPr lang="en-US" sz="1800"/>
                        <a:t>a good time.(περνάω καλά)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people in the shelter </a:t>
                      </a:r>
                      <a:r>
                        <a:rPr lang="en-US" sz="1800">
                          <a:solidFill>
                            <a:srgbClr val="00B0F0"/>
                          </a:solidFill>
                        </a:rPr>
                        <a:t>are having </a:t>
                      </a:r>
                      <a:r>
                        <a:rPr lang="en-US" sz="1800"/>
                        <a:t>some tea.(πίνουν τσάι)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t/>
            </a:r>
            <a:endParaRPr/>
          </a:p>
        </p:txBody>
      </p:sp>
      <p:graphicFrame>
        <p:nvGraphicFramePr>
          <p:cNvPr id="191" name="Google Shape;191;p16"/>
          <p:cNvGraphicFramePr/>
          <p:nvPr/>
        </p:nvGraphicFramePr>
        <p:xfrm>
          <a:off x="296863" y="20542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{99030D37-6ADF-4C8F-B597-CEFCB4651AFE}</a:tableStyleId>
              </a:tblPr>
              <a:tblGrid>
                <a:gridCol w="4275150"/>
                <a:gridCol w="42751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Simple Present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Present Continuous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δείχνουν βάρος ή μέγεθος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room </a:t>
                      </a: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measures</a:t>
                      </a:r>
                      <a:r>
                        <a:rPr lang="en-US" sz="1800"/>
                        <a:t> 3 by 5 meters.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(έχει .....μέγεθος)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rock </a:t>
                      </a: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weighs</a:t>
                      </a:r>
                      <a:r>
                        <a:rPr lang="en-US" sz="1800"/>
                        <a:t> 50 kilos.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  ((έχει ....βάρος)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 u="sng"/>
                        <a:t>Όταν δείχνουν την πράξη για να βρω το μέγεθος ή το βάρος.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builder </a:t>
                      </a:r>
                      <a:r>
                        <a:rPr lang="en-US" sz="1800">
                          <a:solidFill>
                            <a:srgbClr val="0070C0"/>
                          </a:solidFill>
                        </a:rPr>
                        <a:t>is measuring </a:t>
                      </a:r>
                      <a:r>
                        <a:rPr lang="en-US" sz="1800"/>
                        <a:t>the room.(μετράει)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 nurse </a:t>
                      </a:r>
                      <a:r>
                        <a:rPr lang="en-US" sz="1800">
                          <a:solidFill>
                            <a:srgbClr val="0070C0"/>
                          </a:solidFill>
                        </a:rPr>
                        <a:t>is weighing </a:t>
                      </a:r>
                      <a:r>
                        <a:rPr lang="en-US" sz="1800"/>
                        <a:t>the baby now. (ζυγίζει)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       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C:\Users\Olga\AppData\Local\Microsoft\Windows\Temporary Internet Files\Content.IE5\1PDGPYSI\thankyou_snoopy[1].gif" id="198" name="Google Shape;19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250" y="1388800"/>
            <a:ext cx="8464300" cy="509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>
              <a:solidFill>
                <a:srgbClr val="C2D59B"/>
              </a:solidFill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Υπάρχουν κάποια ρήματα στην Αγγλική γλώσσα που δεν μπορούν να μπουν σε Continuous χρόνους γιατί </a:t>
            </a:r>
            <a:r>
              <a:rPr b="1" lang="en-US" sz="36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δεν</a:t>
            </a:r>
            <a:r>
              <a:rPr b="1"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μπορούν να πάρουν την κατάληξη </a:t>
            </a:r>
            <a:r>
              <a:rPr b="1" lang="en-US" sz="36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–ing</a:t>
            </a: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 Αυτά τα ρήματα τα ονομάζουμε </a:t>
            </a:r>
            <a:r>
              <a:rPr b="1" lang="en-US" sz="3600" u="sng">
                <a:solidFill>
                  <a:srgbClr val="0F243E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stative</a:t>
            </a: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ή </a:t>
            </a:r>
            <a:r>
              <a:rPr b="1" lang="en-US" sz="3600" u="sng">
                <a:solidFill>
                  <a:srgbClr val="0F243E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state verbs</a:t>
            </a: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sz="36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entury Schoolbook"/>
              <a:buNone/>
            </a:pPr>
            <a:r>
              <a:rPr lang="en-US">
                <a:latin typeface="Century Schoolbook"/>
                <a:ea typeface="Century Schoolbook"/>
                <a:cs typeface="Century Schoolbook"/>
                <a:sym typeface="Century Schoolbook"/>
              </a:rPr>
              <a:t>Γιατί ονομάζονται έτσι?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επειδή δηλώνουν μια κατάσταση που δεν αλλάζει κι όχι μια ενέργεια. 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Π.χ. το ρήμα eat = τρώω δηλώνει μια ενέργεια (κάτι κάνω) ενώ το ρήμα believe = πιστεύω δηλώνει μια κατάσταση (δεν κάνω κάτι)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libri"/>
              <a:buNone/>
            </a:pPr>
            <a:r>
              <a:rPr lang="en-US"/>
              <a:t>Προσοχή!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3600"/>
              <a:buChar char="•"/>
            </a:pPr>
            <a:r>
              <a:rPr lang="en-US" sz="36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Αυτά τα ρήματα μπαίνουν μόνο σε Απλούς (Simple) χρόνους, πχ. σε Present Simple όχι σε Present Continuous. 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C:\Program Files (x86)\Microsoft Office\MEDIA\CAGCAT10\j0297707.wmf" id="110" name="Google Shape;1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11960" y="4077072"/>
            <a:ext cx="2808312" cy="2304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entury Schoolbook"/>
              <a:buNone/>
            </a:pPr>
            <a:r>
              <a:rPr lang="en-US">
                <a:latin typeface="Century Schoolbook"/>
                <a:ea typeface="Century Schoolbook"/>
                <a:cs typeface="Century Schoolbook"/>
                <a:sym typeface="Century Schoolbook"/>
              </a:rPr>
              <a:t>Παραδείγματα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They hope you love them now.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Somebody wants to talk to you right now.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I like this book.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t/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 sz="3200">
                <a:solidFill>
                  <a:srgbClr val="FF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Δεν</a:t>
            </a:r>
            <a:r>
              <a:rPr lang="en-US" sz="32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μπορείτε να πείτε: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 strike="sngStrike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 am wanting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C2D59B"/>
              </a:buClr>
              <a:buSzPts val="3200"/>
              <a:buChar char="•"/>
            </a:pPr>
            <a:r>
              <a:rPr lang="en-US" sz="3200" strike="sngStrike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 am liking</a:t>
            </a:r>
            <a:endParaRPr sz="32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C:\Program Files (x86)\Microsoft Office\MEDIA\CAGCAT10\j0230876.wmf" id="117" name="Google Shape;11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0232" y="1556792"/>
            <a:ext cx="1144050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Font typeface="Century Schoolbook"/>
              <a:buNone/>
            </a:pPr>
            <a:r>
              <a:rPr lang="en-US" sz="4000">
                <a:latin typeface="Century Schoolbook"/>
                <a:ea typeface="Century Schoolbook"/>
                <a:cs typeface="Century Schoolbook"/>
                <a:sym typeface="Century Schoolbook"/>
              </a:rPr>
              <a:t>Ποια είναι αυτά τα ρήματα?</a:t>
            </a:r>
            <a:endParaRPr sz="40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635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t/>
            </a:r>
            <a:endParaRPr sz="4400"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>
                <a:latin typeface="Century Schoolbook"/>
                <a:ea typeface="Century Schoolbook"/>
                <a:cs typeface="Century Schoolbook"/>
                <a:sym typeface="Century Schoolbook"/>
              </a:rPr>
              <a:t>Όσα εκφράζουν ή </a:t>
            </a:r>
            <a:endParaRPr/>
          </a:p>
          <a:p>
            <a:pPr indent="0" lvl="0" marL="0" rtl="0" algn="l"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n-US" sz="4400">
                <a:latin typeface="Century Schoolbook"/>
                <a:ea typeface="Century Schoolbook"/>
                <a:cs typeface="Century Schoolbook"/>
                <a:sym typeface="Century Schoolbook"/>
              </a:rPr>
              <a:t>έχουν σχέση με.....</a:t>
            </a:r>
            <a:endParaRPr sz="44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C:\Program Files (x86)\Microsoft Office\MEDIA\OFFICE14\Bullets\BD21298_.gif" id="124" name="Google Shape;1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8895" y="3212976"/>
            <a:ext cx="2737521" cy="1748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entury Schoolbook"/>
              <a:buNone/>
            </a:pPr>
            <a:r>
              <a:rPr lang="en-US" sz="4400">
                <a:latin typeface="Century Schoolbook"/>
                <a:ea typeface="Century Schoolbook"/>
                <a:cs typeface="Century Schoolbook"/>
                <a:sym typeface="Century Schoolbook"/>
              </a:rPr>
              <a:t>αισθήσεις</a:t>
            </a:r>
            <a:endParaRPr sz="44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30" name="Google Shape;130;p7"/>
          <p:cNvSpPr txBox="1"/>
          <p:nvPr>
            <p:ph idx="1" type="body"/>
          </p:nvPr>
        </p:nvSpPr>
        <p:spPr>
          <a:xfrm>
            <a:off x="179512" y="2060848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2D59B"/>
              </a:buClr>
              <a:buSzPts val="4400"/>
              <a:buChar char="•"/>
            </a:pPr>
            <a:r>
              <a:rPr lang="en-US" sz="44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see</a:t>
            </a:r>
            <a:endParaRPr/>
          </a:p>
          <a:p>
            <a:pPr indent="-342900" lvl="0" marL="342900" rtl="0" algn="l">
              <a:spcBef>
                <a:spcPts val="880"/>
              </a:spcBef>
              <a:spcAft>
                <a:spcPts val="0"/>
              </a:spcAft>
              <a:buClr>
                <a:srgbClr val="C2D59B"/>
              </a:buClr>
              <a:buSzPts val="4400"/>
              <a:buChar char="•"/>
            </a:pPr>
            <a:r>
              <a:rPr lang="en-US" sz="44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hear</a:t>
            </a:r>
            <a:endParaRPr/>
          </a:p>
          <a:p>
            <a:pPr indent="-342900" lvl="0" marL="342900" rtl="0" algn="l">
              <a:spcBef>
                <a:spcPts val="880"/>
              </a:spcBef>
              <a:spcAft>
                <a:spcPts val="0"/>
              </a:spcAft>
              <a:buClr>
                <a:srgbClr val="C2D59B"/>
              </a:buClr>
              <a:buSzPts val="4400"/>
              <a:buChar char="•"/>
            </a:pPr>
            <a:r>
              <a:rPr lang="en-US" sz="44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smell</a:t>
            </a:r>
            <a:endParaRPr/>
          </a:p>
          <a:p>
            <a:pPr indent="-342900" lvl="0" marL="342900" rtl="0" algn="l">
              <a:spcBef>
                <a:spcPts val="880"/>
              </a:spcBef>
              <a:spcAft>
                <a:spcPts val="0"/>
              </a:spcAft>
              <a:buClr>
                <a:srgbClr val="C2D59B"/>
              </a:buClr>
              <a:buSzPts val="4400"/>
              <a:buChar char="•"/>
            </a:pPr>
            <a:r>
              <a:rPr lang="en-US" sz="44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taste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C:\Program Files (x86)\Microsoft Office\MEDIA\CAGCAT10\j0090070.wmf" id="131" name="Google Shape;13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198674">
            <a:off x="3624564" y="2663034"/>
            <a:ext cx="3461447" cy="2201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entury Schoolbook"/>
              <a:buNone/>
            </a:pPr>
            <a:r>
              <a:rPr lang="en-US" sz="4400">
                <a:latin typeface="Century Schoolbook"/>
                <a:ea typeface="Century Schoolbook"/>
                <a:cs typeface="Century Schoolbook"/>
                <a:sym typeface="Century Schoolbook"/>
              </a:rPr>
              <a:t>επιθυμία</a:t>
            </a:r>
            <a:endParaRPr sz="44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37" name="Google Shape;137;p8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C2D59B"/>
              </a:buClr>
              <a:buSzPts val="4000"/>
              <a:buChar char="•"/>
            </a:pPr>
            <a:r>
              <a:rPr lang="en-US" sz="40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prefer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C2D59B"/>
              </a:buClr>
              <a:buSzPts val="4000"/>
              <a:buChar char="•"/>
            </a:pPr>
            <a:r>
              <a:rPr lang="en-US" sz="40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desire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C2D59B"/>
              </a:buClr>
              <a:buSzPts val="4000"/>
              <a:buChar char="•"/>
            </a:pPr>
            <a:r>
              <a:rPr lang="en-US" sz="40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Need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C2D59B"/>
              </a:buClr>
              <a:buSzPts val="4000"/>
              <a:buChar char="•"/>
            </a:pPr>
            <a:r>
              <a:rPr lang="en-US" sz="4000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want</a:t>
            </a:r>
            <a:endParaRPr sz="4000"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C:\Users\Olga\AppData\Local\Microsoft\Windows\Temporary Internet Files\Content.IE5\1PDGPYSI\Theory_of_Need_and_Want[1].png" id="138" name="Google Shape;1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3888" y="2348880"/>
            <a:ext cx="3458058" cy="2762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>
            <p:ph type="title"/>
          </p:nvPr>
        </p:nvSpPr>
        <p:spPr>
          <a:xfrm>
            <a:off x="296260" y="1443835"/>
            <a:ext cx="8551480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entury Schoolbook"/>
              <a:buNone/>
            </a:pPr>
            <a:r>
              <a:rPr lang="en-US" sz="4400">
                <a:latin typeface="Century Schoolbook"/>
                <a:ea typeface="Century Schoolbook"/>
                <a:cs typeface="Century Schoolbook"/>
                <a:sym typeface="Century Schoolbook"/>
              </a:rPr>
              <a:t>κτήση</a:t>
            </a:r>
            <a:endParaRPr sz="44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4" name="Google Shape;144;p9"/>
          <p:cNvSpPr txBox="1"/>
          <p:nvPr>
            <p:ph idx="1" type="body"/>
          </p:nvPr>
        </p:nvSpPr>
        <p:spPr>
          <a:xfrm>
            <a:off x="296260" y="2054654"/>
            <a:ext cx="8551480" cy="442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belong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possess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own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C2D59B"/>
              </a:buClr>
              <a:buSzPts val="2800"/>
              <a:buChar char="•"/>
            </a:pPr>
            <a:r>
              <a:rPr lang="en-US">
                <a:solidFill>
                  <a:srgbClr val="C2D59B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have</a:t>
            </a:r>
            <a:endParaRPr>
              <a:solidFill>
                <a:srgbClr val="C2D59B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C:\Users\Olga\AppData\Local\Microsoft\Windows\Temporary Internet Files\Content.IE5\S2VRSPQ0\belong[1].jpg" id="145" name="Google Shape;14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445122">
            <a:off x="5039602" y="2129214"/>
            <a:ext cx="3420145" cy="26474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Olga\AppData\Local\Microsoft\Windows\Temporary Internet Files\Content.IE5\16DOB0D9\istock_000003572413xsmall[1].jpg" id="146" name="Google Shape;146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20567" y="3452938"/>
            <a:ext cx="1776993" cy="2661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encil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2016-11-17T12:48:08Z</dcterms:created>
  <dc:creator>Olga</dc:creator>
</cp:coreProperties>
</file>