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8" r:id="rId2"/>
    <p:sldId id="260" r:id="rId3"/>
    <p:sldId id="266" r:id="rId4"/>
    <p:sldId id="268" r:id="rId5"/>
    <p:sldId id="271" r:id="rId6"/>
    <p:sldId id="269" r:id="rId7"/>
    <p:sldId id="270" r:id="rId8"/>
    <p:sldId id="273" r:id="rId9"/>
    <p:sldId id="272" r:id="rId10"/>
    <p:sldId id="274" r:id="rId11"/>
    <p:sldId id="275" r:id="rId12"/>
    <p:sldId id="277" r:id="rId13"/>
    <p:sldId id="301" r:id="rId14"/>
    <p:sldId id="278" r:id="rId15"/>
    <p:sldId id="276" r:id="rId16"/>
    <p:sldId id="279" r:id="rId17"/>
    <p:sldId id="280" r:id="rId18"/>
    <p:sldId id="281" r:id="rId19"/>
    <p:sldId id="282" r:id="rId20"/>
    <p:sldId id="283" r:id="rId21"/>
    <p:sldId id="284" r:id="rId22"/>
    <p:sldId id="299" r:id="rId23"/>
    <p:sldId id="285" r:id="rId24"/>
    <p:sldId id="288" r:id="rId25"/>
    <p:sldId id="289" r:id="rId26"/>
    <p:sldId id="290" r:id="rId27"/>
    <p:sldId id="291" r:id="rId28"/>
    <p:sldId id="292" r:id="rId29"/>
    <p:sldId id="300" r:id="rId30"/>
    <p:sldId id="286" r:id="rId31"/>
    <p:sldId id="293" r:id="rId32"/>
    <p:sldId id="294" r:id="rId33"/>
    <p:sldId id="295" r:id="rId34"/>
    <p:sldId id="296" r:id="rId35"/>
    <p:sldId id="297" r:id="rId36"/>
    <p:sldId id="298" r:id="rId37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ina diak" initials="ad" lastIdx="1" clrIdx="0">
    <p:extLst>
      <p:ext uri="{19B8F6BF-5375-455C-9EA6-DF929625EA0E}">
        <p15:presenceInfo xmlns:p15="http://schemas.microsoft.com/office/powerpoint/2012/main" userId="faa78e04e8dc5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FF9900"/>
    <a:srgbClr val="000099"/>
    <a:srgbClr val="0000CC"/>
    <a:srgbClr val="CC6600"/>
    <a:srgbClr val="FFCC66"/>
    <a:srgbClr val="FFFF66"/>
    <a:srgbClr val="006699"/>
    <a:srgbClr val="008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0F0030A-2540-46C9-8E2F-E60769DE5E62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85144B-4551-49E0-B998-678B018A831F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0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556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225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9084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l-GR" smtClean="0"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531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 bwMode="black">
          <a:xfrm>
            <a:off x="3175199" y="1700784"/>
            <a:ext cx="8500062" cy="2630658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  <p:sp>
        <p:nvSpPr>
          <p:cNvPr id="11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63C7445-6C58-44E3-9F57-6C4688003FBB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12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13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0C9008-FD63-4C0C-BABD-825EB40954A9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BE970655-416C-4531-9EC4-F6D989E8CD43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CE8913-4E6A-45CC-9BB7-65498C03418C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Κεφαλίδα ενότητας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E34041-F9AF-40B9-B0DE-43BE020EF30D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5ADA88-D8D9-4379-9772-9852095DF5EC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FE0F5-B457-4713-979C-F38CFC02D1AE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B9F303-AE07-4B36-ABB2-E03140A58CF0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περιεχομένου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E2A9F9-D895-4046-BE2C-7AF4A1EECEC1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εικόνας 2" descr="Ένα κενό πλαίσι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39B4BE-C158-4AB2-B501-81A6745A4A4F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dirty="0"/>
              <a:t>Κάντε κλικ για να επεξεργαστείτε το 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  <a:p>
            <a:pPr lvl="5" rtl="0"/>
            <a:r>
              <a:rPr lang="el-GR" dirty="0"/>
              <a:t>Έκτου</a:t>
            </a:r>
          </a:p>
          <a:p>
            <a:pPr lvl="6" rtl="0"/>
            <a:r>
              <a:rPr lang="el-GR" dirty="0"/>
              <a:t>Έβδομου</a:t>
            </a:r>
          </a:p>
          <a:p>
            <a:pPr lvl="7" rtl="0"/>
            <a:r>
              <a:rPr lang="el-GR" dirty="0"/>
              <a:t>Όγδοου</a:t>
            </a:r>
          </a:p>
          <a:p>
            <a:pPr lvl="8" rtl="0"/>
            <a:r>
              <a:rPr lang="el-GR" dirty="0"/>
              <a:t>Ένατου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60745E4E-2F92-43E0-9625-65E832776AD1}" type="datetime1">
              <a:rPr lang="el-GR" smtClean="0"/>
              <a:t>27/4/2020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45.png"/><Relationship Id="rId2" Type="http://schemas.openxmlformats.org/officeDocument/2006/relationships/image" Target="../media/image37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25843" y="1936010"/>
            <a:ext cx="8500062" cy="1492990"/>
          </a:xfrm>
        </p:spPr>
        <p:txBody>
          <a:bodyPr rtlCol="0"/>
          <a:lstStyle/>
          <a:p>
            <a:pPr algn="ctr" rtl="0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Γεωγραφία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175199" y="4770783"/>
            <a:ext cx="8500062" cy="633197"/>
          </a:xfrm>
        </p:spPr>
        <p:txBody>
          <a:bodyPr rtlCol="0"/>
          <a:lstStyle/>
          <a:p>
            <a:pPr algn="ctr" rtl="0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Μαθαίνω για τον Καιρό και το Κλίμα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20A84FC-4BA1-4C65-BF68-F0B57A46B1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4608" y="1361255"/>
            <a:ext cx="2959583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ED463FB-BEDA-45D2-912F-E12D4E38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Παράγοντες που επηρεάζουν το κλίμα μιας περιοχής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C6C963-F31F-4F6E-BE7F-C38313335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714" y="1944914"/>
            <a:ext cx="5878286" cy="474617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ποιες πόλεις κατά τον μήνα Ιανουάριο παρατηρείται μεγάλη διαφορά στις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μέσες θερμοκρασίες μεταξύ τους;;</a:t>
            </a:r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E39896-A060-4C77-A124-4E5F9B9E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886" y="1845431"/>
            <a:ext cx="5806358" cy="496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8F0A14F-AED3-4BC5-B8CD-CD1DD7FC42EB}"/>
              </a:ext>
            </a:extLst>
          </p:cNvPr>
          <p:cNvSpPr/>
          <p:nvPr/>
        </p:nvSpPr>
        <p:spPr>
          <a:xfrm>
            <a:off x="7158605" y="3846559"/>
            <a:ext cx="1364567" cy="407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117F638C-70CD-4400-A116-6103FE033B47}"/>
              </a:ext>
            </a:extLst>
          </p:cNvPr>
          <p:cNvSpPr/>
          <p:nvPr/>
        </p:nvSpPr>
        <p:spPr>
          <a:xfrm>
            <a:off x="7158605" y="4947608"/>
            <a:ext cx="1209821" cy="4079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D6ED6175-ED27-4B56-830D-F52DE7FFE350}"/>
              </a:ext>
            </a:extLst>
          </p:cNvPr>
          <p:cNvSpPr/>
          <p:nvPr/>
        </p:nvSpPr>
        <p:spPr>
          <a:xfrm>
            <a:off x="9846379" y="3662725"/>
            <a:ext cx="394900" cy="611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456F99DD-19F3-4B29-9764-102483AE9726}"/>
              </a:ext>
            </a:extLst>
          </p:cNvPr>
          <p:cNvSpPr/>
          <p:nvPr/>
        </p:nvSpPr>
        <p:spPr>
          <a:xfrm>
            <a:off x="9846379" y="4922287"/>
            <a:ext cx="394900" cy="611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17" name="Φυσαλίδα σκέψης: Σύννεφο 16">
            <a:extLst>
              <a:ext uri="{FF2B5EF4-FFF2-40B4-BE49-F238E27FC236}">
                <a16:creationId xmlns:a16="http://schemas.microsoft.com/office/drawing/2014/main" id="{4FD6DA13-F808-4A9A-9F1E-E7F046F2EA86}"/>
              </a:ext>
            </a:extLst>
          </p:cNvPr>
          <p:cNvSpPr/>
          <p:nvPr/>
        </p:nvSpPr>
        <p:spPr>
          <a:xfrm>
            <a:off x="3054851" y="3262489"/>
            <a:ext cx="2589593" cy="1535289"/>
          </a:xfrm>
          <a:prstGeom prst="cloudCallout">
            <a:avLst>
              <a:gd name="adj1" fmla="val -88116"/>
              <a:gd name="adj2" fmla="val 51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Γιατί συμβαίνει αυτό;;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3F95F6C-919D-4B79-8D3F-D00573F5D2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01" y="4589748"/>
            <a:ext cx="2288664" cy="24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Πάπυρος: Οριζόντιος 16">
            <a:extLst>
              <a:ext uri="{FF2B5EF4-FFF2-40B4-BE49-F238E27FC236}">
                <a16:creationId xmlns:a16="http://schemas.microsoft.com/office/drawing/2014/main" id="{79D745C2-7A31-47AE-88D5-88454CE58896}"/>
              </a:ext>
            </a:extLst>
          </p:cNvPr>
          <p:cNvSpPr/>
          <p:nvPr/>
        </p:nvSpPr>
        <p:spPr>
          <a:xfrm>
            <a:off x="439982" y="4920512"/>
            <a:ext cx="5297819" cy="165496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60915EEA-4B86-41C6-87C9-34B022A9DC4F}"/>
              </a:ext>
            </a:extLst>
          </p:cNvPr>
          <p:cNvSpPr/>
          <p:nvPr/>
        </p:nvSpPr>
        <p:spPr>
          <a:xfrm>
            <a:off x="343344" y="2834789"/>
            <a:ext cx="3526794" cy="463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Απόσταση από θάλασσα: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430 μ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5DFD016D-7C07-4CEB-987E-8A5F7596FD17}"/>
              </a:ext>
            </a:extLst>
          </p:cNvPr>
          <p:cNvSpPr/>
          <p:nvPr/>
        </p:nvSpPr>
        <p:spPr>
          <a:xfrm>
            <a:off x="343344" y="2077903"/>
            <a:ext cx="3526794" cy="462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Απόσταση από θάλασσα: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χλμ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85C2B17-5CDD-4260-AA27-7205ADBE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anchor="ctr">
            <a:normAutofit/>
          </a:bodyPr>
          <a:lstStyle/>
          <a:p>
            <a:pPr algn="ctr"/>
            <a:r>
              <a:rPr lang="el-GR" sz="4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Απόσταση από τη θάλασσα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5E0FD3E-6EF3-45CD-940E-8B51D7C1C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3" t="12636" r="26361"/>
          <a:stretch/>
        </p:blipFill>
        <p:spPr>
          <a:xfrm>
            <a:off x="6094476" y="1820423"/>
            <a:ext cx="5980931" cy="5029544"/>
          </a:xfrm>
          <a:prstGeom prst="rect">
            <a:avLst/>
          </a:prstGeom>
          <a:noFill/>
        </p:spPr>
      </p:pic>
      <p:sp>
        <p:nvSpPr>
          <p:cNvPr id="6" name="Οβάλ 5">
            <a:extLst>
              <a:ext uri="{FF2B5EF4-FFF2-40B4-BE49-F238E27FC236}">
                <a16:creationId xmlns:a16="http://schemas.microsoft.com/office/drawing/2014/main" id="{BEDC2559-2FBB-48BD-85ED-53A60E484C2D}"/>
              </a:ext>
            </a:extLst>
          </p:cNvPr>
          <p:cNvSpPr/>
          <p:nvPr/>
        </p:nvSpPr>
        <p:spPr>
          <a:xfrm>
            <a:off x="10283475" y="6316399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171CBF5-A81E-49A0-A1D0-2C6FDAEFA91E}"/>
              </a:ext>
            </a:extLst>
          </p:cNvPr>
          <p:cNvSpPr/>
          <p:nvPr/>
        </p:nvSpPr>
        <p:spPr>
          <a:xfrm>
            <a:off x="10251538" y="6020971"/>
            <a:ext cx="1108819" cy="320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Ηράκλειο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C1C54B4-6551-4E29-AE50-368A42202F95}"/>
              </a:ext>
            </a:extLst>
          </p:cNvPr>
          <p:cNvSpPr/>
          <p:nvPr/>
        </p:nvSpPr>
        <p:spPr>
          <a:xfrm>
            <a:off x="7650472" y="2839332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7EE3F66-C0FB-4089-9AAF-61E0B9B7587D}"/>
              </a:ext>
            </a:extLst>
          </p:cNvPr>
          <p:cNvSpPr/>
          <p:nvPr/>
        </p:nvSpPr>
        <p:spPr>
          <a:xfrm>
            <a:off x="7413673" y="2475119"/>
            <a:ext cx="1083213" cy="48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Κοζάνη</a:t>
            </a:r>
          </a:p>
        </p:txBody>
      </p: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20E5E505-5C94-456A-B025-E8B849A1AE9D}"/>
              </a:ext>
            </a:extLst>
          </p:cNvPr>
          <p:cNvCxnSpPr>
            <a:cxnSpLocks/>
          </p:cNvCxnSpPr>
          <p:nvPr/>
        </p:nvCxnSpPr>
        <p:spPr>
          <a:xfrm flipH="1" flipV="1">
            <a:off x="3995225" y="2400414"/>
            <a:ext cx="3655249" cy="5469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E50CE720-1474-48CD-921E-E7339A84DC93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3870138" y="3066527"/>
            <a:ext cx="6381400" cy="3290194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51AF6C60-A069-4A74-863E-4AB9EA24E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281" y="5230207"/>
            <a:ext cx="4825220" cy="1258105"/>
          </a:xfrm>
        </p:spPr>
        <p:txBody>
          <a:bodyPr>
            <a:normAutofit/>
          </a:bodyPr>
          <a:lstStyle/>
          <a:p>
            <a:r>
              <a:rPr lang="el-GR" dirty="0"/>
              <a:t> </a:t>
            </a:r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Μία περιοχή που βρίσκεται κοντά στη θάλασσα έχει πιο ήπιο χειμώνα από μια άλλη που βρίσκεται μακριά από τη θάλασσα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005063E3-279D-4A90-8F34-8200E2CC7526}"/>
              </a:ext>
            </a:extLst>
          </p:cNvPr>
          <p:cNvSpPr/>
          <p:nvPr/>
        </p:nvSpPr>
        <p:spPr>
          <a:xfrm>
            <a:off x="2106741" y="3729283"/>
            <a:ext cx="1615465" cy="6862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Συμπέρασμα </a:t>
            </a:r>
          </a:p>
        </p:txBody>
      </p:sp>
      <p:sp>
        <p:nvSpPr>
          <p:cNvPr id="27" name="Βέλος: Κάτω 26">
            <a:extLst>
              <a:ext uri="{FF2B5EF4-FFF2-40B4-BE49-F238E27FC236}">
                <a16:creationId xmlns:a16="http://schemas.microsoft.com/office/drawing/2014/main" id="{7BD63F65-AE30-47C0-BF96-D0A6BD59993A}"/>
              </a:ext>
            </a:extLst>
          </p:cNvPr>
          <p:cNvSpPr/>
          <p:nvPr/>
        </p:nvSpPr>
        <p:spPr>
          <a:xfrm>
            <a:off x="2672157" y="4522666"/>
            <a:ext cx="484632" cy="5526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99DA5-5B0C-4147-A05E-B0413053184B}"/>
              </a:ext>
            </a:extLst>
          </p:cNvPr>
          <p:cNvSpPr txBox="1"/>
          <p:nvPr/>
        </p:nvSpPr>
        <p:spPr>
          <a:xfrm>
            <a:off x="4008240" y="6542592"/>
            <a:ext cx="24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l-GR" dirty="0"/>
              <a:t>Πηγή:</a:t>
            </a:r>
            <a:r>
              <a:rPr lang="en-US" dirty="0"/>
              <a:t> Google Earth)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1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1" grpId="0" build="p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FC0EE4-9975-48A4-9A1E-35BD1527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069145"/>
            <a:ext cx="10543032" cy="759311"/>
          </a:xfrm>
        </p:spPr>
        <p:txBody>
          <a:bodyPr>
            <a:no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Ποιες πόλεις παρουσιάζουν τις χαμηλότερες θερμοκρασίες;;</a:t>
            </a:r>
            <a:b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99FAA74-0464-4E2D-B0C6-AFC1F19A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732" y="1828455"/>
            <a:ext cx="5805268" cy="5029544"/>
          </a:xfrm>
          <a:prstGeom prst="rect">
            <a:avLst/>
          </a:prstGeom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id="{7BC2E4D2-590F-4376-81F0-7FE248551011}"/>
              </a:ext>
            </a:extLst>
          </p:cNvPr>
          <p:cNvSpPr/>
          <p:nvPr/>
        </p:nvSpPr>
        <p:spPr>
          <a:xfrm>
            <a:off x="9833317" y="3643532"/>
            <a:ext cx="562708" cy="566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5FA46B8A-66FF-4F7F-A5E9-697EF045F91F}"/>
              </a:ext>
            </a:extLst>
          </p:cNvPr>
          <p:cNvSpPr/>
          <p:nvPr/>
        </p:nvSpPr>
        <p:spPr>
          <a:xfrm>
            <a:off x="9833317" y="4392636"/>
            <a:ext cx="562708" cy="566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3132D59-96D1-42E0-93A2-BF36D3B9845E}"/>
              </a:ext>
            </a:extLst>
          </p:cNvPr>
          <p:cNvSpPr/>
          <p:nvPr/>
        </p:nvSpPr>
        <p:spPr>
          <a:xfrm>
            <a:off x="7230794" y="3643531"/>
            <a:ext cx="1448972" cy="56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9238E38-8A38-4D42-A729-169BFAEA7F3F}"/>
              </a:ext>
            </a:extLst>
          </p:cNvPr>
          <p:cNvSpPr/>
          <p:nvPr/>
        </p:nvSpPr>
        <p:spPr>
          <a:xfrm>
            <a:off x="7230794" y="4392636"/>
            <a:ext cx="1448972" cy="56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Picture 4" descr="Thinking,imagination,creative,thoughts,ideas - free image from ...">
            <a:extLst>
              <a:ext uri="{FF2B5EF4-FFF2-40B4-BE49-F238E27FC236}">
                <a16:creationId xmlns:a16="http://schemas.microsoft.com/office/drawing/2014/main" id="{EAC11FB7-025A-410B-AD31-1892D40F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7C050"/>
              </a:clrFrom>
              <a:clrTo>
                <a:srgbClr val="C7C0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6672"/>
            <a:ext cx="1728193" cy="2094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Φυσαλίδα σκέψης: Σύννεφο 18">
            <a:extLst>
              <a:ext uri="{FF2B5EF4-FFF2-40B4-BE49-F238E27FC236}">
                <a16:creationId xmlns:a16="http://schemas.microsoft.com/office/drawing/2014/main" id="{1A21AB1F-13D4-4F7F-BB52-EDA4BC110C1D}"/>
              </a:ext>
            </a:extLst>
          </p:cNvPr>
          <p:cNvSpPr/>
          <p:nvPr/>
        </p:nvSpPr>
        <p:spPr>
          <a:xfrm>
            <a:off x="1322363" y="1828454"/>
            <a:ext cx="5064369" cy="2483902"/>
          </a:xfrm>
          <a:prstGeom prst="cloudCallout">
            <a:avLst>
              <a:gd name="adj1" fmla="val -33945"/>
              <a:gd name="adj2" fmla="val 93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Γιατί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 Χανιά και στην Αθήνα παρατηρούμε τόση μεγάλη διαφορά στην ελάχιστη θερμοκρασία σε σχέση με τις 2 προηγούμενες πόλεις;;</a:t>
            </a:r>
          </a:p>
        </p:txBody>
      </p:sp>
    </p:spTree>
    <p:extLst>
      <p:ext uri="{BB962C8B-B14F-4D97-AF65-F5344CB8AC3E}">
        <p14:creationId xmlns:p14="http://schemas.microsoft.com/office/powerpoint/2010/main" val="31270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FEFE49-EAAA-49FB-BC1F-53FD06E6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Ας τις δούμε στον χάρτη…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B3CD43F-17E0-405B-A2AC-A27B7E35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77" y="1828457"/>
            <a:ext cx="7828665" cy="5029543"/>
          </a:xfrm>
          <a:prstGeom prst="rect">
            <a:avLst/>
          </a:prstGeom>
          <a:noFill/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0DD2A-0E56-45DA-821D-83CFB2D3D0DE}"/>
              </a:ext>
            </a:extLst>
          </p:cNvPr>
          <p:cNvSpPr/>
          <p:nvPr/>
        </p:nvSpPr>
        <p:spPr>
          <a:xfrm>
            <a:off x="6470109" y="5898905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Χανιά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2E68803-053F-4448-9617-E76891D8D3D7}"/>
              </a:ext>
            </a:extLst>
          </p:cNvPr>
          <p:cNvSpPr/>
          <p:nvPr/>
        </p:nvSpPr>
        <p:spPr>
          <a:xfrm>
            <a:off x="5845264" y="3923917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Αθήνα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8972D30-F109-468D-9DFD-9D8EF8420EFD}"/>
              </a:ext>
            </a:extLst>
          </p:cNvPr>
          <p:cNvSpPr/>
          <p:nvPr/>
        </p:nvSpPr>
        <p:spPr>
          <a:xfrm>
            <a:off x="5904909" y="2284436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Σέρρες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58BDC3D7-D5FF-4543-A99C-6B8FB86BF02E}"/>
              </a:ext>
            </a:extLst>
          </p:cNvPr>
          <p:cNvSpPr/>
          <p:nvPr/>
        </p:nvSpPr>
        <p:spPr>
          <a:xfrm>
            <a:off x="3829926" y="3373625"/>
            <a:ext cx="2074983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Καρπενήσι</a:t>
            </a: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1407DA45-FB52-41F8-95CA-109FAC4C7C82}"/>
              </a:ext>
            </a:extLst>
          </p:cNvPr>
          <p:cNvSpPr/>
          <p:nvPr/>
        </p:nvSpPr>
        <p:spPr>
          <a:xfrm>
            <a:off x="6254109" y="2214769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A4C950BE-D5DB-40A5-9125-672AE7898593}"/>
              </a:ext>
            </a:extLst>
          </p:cNvPr>
          <p:cNvSpPr/>
          <p:nvPr/>
        </p:nvSpPr>
        <p:spPr>
          <a:xfrm>
            <a:off x="4569647" y="381591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53C22912-CE1F-4611-968C-FB3A619FBF0F}"/>
              </a:ext>
            </a:extLst>
          </p:cNvPr>
          <p:cNvSpPr/>
          <p:nvPr/>
        </p:nvSpPr>
        <p:spPr>
          <a:xfrm>
            <a:off x="6146109" y="427743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163E8D52-EA1C-43B5-87A4-667968AA8DFD}"/>
              </a:ext>
            </a:extLst>
          </p:cNvPr>
          <p:cNvSpPr/>
          <p:nvPr/>
        </p:nvSpPr>
        <p:spPr>
          <a:xfrm>
            <a:off x="6819309" y="6238163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43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C4B390-CDAA-41C1-8174-4E4641B4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2" y="466343"/>
            <a:ext cx="9628632" cy="1362113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Γεωγραφικό πλάτος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13A36DD-6984-48E6-BEF0-9DB1F1F6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7591" y="4194093"/>
            <a:ext cx="522913" cy="40377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0°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3C650A6-0BC0-4AC9-9A38-AF062D8E9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" t="9710" r="55149" b="13837"/>
          <a:stretch/>
        </p:blipFill>
        <p:spPr>
          <a:xfrm>
            <a:off x="6766560" y="1828456"/>
            <a:ext cx="5312898" cy="5029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A4C193-2834-41C6-A088-C8D6B8A8568A}"/>
              </a:ext>
            </a:extLst>
          </p:cNvPr>
          <p:cNvSpPr txBox="1"/>
          <p:nvPr/>
        </p:nvSpPr>
        <p:spPr>
          <a:xfrm>
            <a:off x="6309193" y="2955247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30°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B364A-C3FD-463F-BB6E-94456DB5ECE7}"/>
              </a:ext>
            </a:extLst>
          </p:cNvPr>
          <p:cNvSpPr txBox="1"/>
          <p:nvPr/>
        </p:nvSpPr>
        <p:spPr>
          <a:xfrm>
            <a:off x="6306657" y="194863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F601AF-6853-4CAF-BA69-34AF251522FE}"/>
              </a:ext>
            </a:extLst>
          </p:cNvPr>
          <p:cNvSpPr txBox="1"/>
          <p:nvPr/>
        </p:nvSpPr>
        <p:spPr>
          <a:xfrm>
            <a:off x="6306657" y="352885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15</a:t>
            </a:r>
            <a:r>
              <a:rPr lang="en-US" dirty="0"/>
              <a:t>°</a:t>
            </a:r>
            <a:endParaRPr lang="el-G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B77BA7-5653-4F9B-938E-3AD79B5432BB}"/>
              </a:ext>
            </a:extLst>
          </p:cNvPr>
          <p:cNvSpPr txBox="1"/>
          <p:nvPr/>
        </p:nvSpPr>
        <p:spPr>
          <a:xfrm>
            <a:off x="6311490" y="2442347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45</a:t>
            </a:r>
            <a:r>
              <a:rPr lang="en-US" dirty="0"/>
              <a:t>°</a:t>
            </a:r>
            <a:endParaRPr lang="el-GR" dirty="0"/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D3B4E141-5F8A-4B78-8A85-68B2FB1F784A}"/>
              </a:ext>
            </a:extLst>
          </p:cNvPr>
          <p:cNvSpPr/>
          <p:nvPr/>
        </p:nvSpPr>
        <p:spPr>
          <a:xfrm>
            <a:off x="560128" y="5375994"/>
            <a:ext cx="5302422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Αυτό συμβαίνει γιατί οι ακτίνες του Ήλιου δεν πέφτουν σε όλη την επιφάνεια της Γης με την ίδια γωνία.</a:t>
            </a:r>
            <a:endParaRPr lang="el-GR" sz="2000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3BF3F6-1442-4088-BF2B-ADEF72FF1376}"/>
              </a:ext>
            </a:extLst>
          </p:cNvPr>
          <p:cNvSpPr txBox="1"/>
          <p:nvPr/>
        </p:nvSpPr>
        <p:spPr>
          <a:xfrm>
            <a:off x="560128" y="3668453"/>
            <a:ext cx="5302422" cy="1015663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Όσο πιο </a:t>
            </a:r>
            <a:r>
              <a:rPr lang="el-G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κοντά στον Ισημερινό </a:t>
            </a:r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μια περιοχή τόσο πιο </a:t>
            </a:r>
            <a:r>
              <a:rPr lang="el-G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θερμό κλίμα </a:t>
            </a:r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έχει, ενώ όσο πιο </a:t>
            </a:r>
            <a:r>
              <a:rPr lang="el-G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μακριά</a:t>
            </a:r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βρίσκεται τόσο </a:t>
            </a:r>
            <a:r>
              <a:rPr lang="el-GR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ψυχρότερο κλίμα</a:t>
            </a:r>
            <a:r>
              <a:rPr lang="el-G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έχει.</a:t>
            </a:r>
          </a:p>
        </p:txBody>
      </p: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F52CCAF4-0225-408B-B780-4D50901293AC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5862550" y="4176285"/>
            <a:ext cx="2228344" cy="1315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6555E06C-D1DD-486E-BFB5-7686D516F96A}"/>
              </a:ext>
            </a:extLst>
          </p:cNvPr>
          <p:cNvSpPr/>
          <p:nvPr/>
        </p:nvSpPr>
        <p:spPr>
          <a:xfrm>
            <a:off x="7896682" y="3880957"/>
            <a:ext cx="1550897" cy="515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Ισημερινός</a:t>
            </a:r>
            <a:r>
              <a:rPr lang="el-GR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3C116-8F36-480F-ACCC-AF16C2F24005}"/>
              </a:ext>
            </a:extLst>
          </p:cNvPr>
          <p:cNvSpPr txBox="1"/>
          <p:nvPr/>
        </p:nvSpPr>
        <p:spPr>
          <a:xfrm>
            <a:off x="560128" y="2203944"/>
            <a:ext cx="5302422" cy="830997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πόσο κοντά ή πόσο μακριά βρίσκεται ο τόπος αυτός από τον Ισημερινό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0A6081-D5FE-4C36-BB26-AB5202E44205}"/>
              </a:ext>
            </a:extLst>
          </p:cNvPr>
          <p:cNvSpPr txBox="1"/>
          <p:nvPr/>
        </p:nvSpPr>
        <p:spPr>
          <a:xfrm>
            <a:off x="6269308" y="4734232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15</a:t>
            </a:r>
            <a:r>
              <a:rPr lang="en-US" dirty="0"/>
              <a:t>°</a:t>
            </a:r>
            <a:endParaRPr lang="el-GR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35967F-44C6-45BB-9DB1-EB295FE6A559}"/>
              </a:ext>
            </a:extLst>
          </p:cNvPr>
          <p:cNvSpPr txBox="1"/>
          <p:nvPr/>
        </p:nvSpPr>
        <p:spPr>
          <a:xfrm>
            <a:off x="6318450" y="5290422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30°</a:t>
            </a:r>
            <a:endParaRPr lang="el-G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944335-15B3-4CF3-AAB7-70479B0D5AC6}"/>
              </a:ext>
            </a:extLst>
          </p:cNvPr>
          <p:cNvSpPr txBox="1"/>
          <p:nvPr/>
        </p:nvSpPr>
        <p:spPr>
          <a:xfrm>
            <a:off x="6306657" y="578490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45</a:t>
            </a:r>
            <a:r>
              <a:rPr lang="en-US" dirty="0"/>
              <a:t>°</a:t>
            </a:r>
            <a:endParaRPr lang="el-G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7719DC-756F-47C0-8360-FBF896E75225}"/>
              </a:ext>
            </a:extLst>
          </p:cNvPr>
          <p:cNvSpPr txBox="1"/>
          <p:nvPr/>
        </p:nvSpPr>
        <p:spPr>
          <a:xfrm>
            <a:off x="6306657" y="622142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  <a:endParaRPr lang="el-GR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42F1BB3B-0DA4-4426-98DD-EB97BBEC783B}"/>
              </a:ext>
            </a:extLst>
          </p:cNvPr>
          <p:cNvSpPr/>
          <p:nvPr/>
        </p:nvSpPr>
        <p:spPr>
          <a:xfrm>
            <a:off x="6868728" y="3190569"/>
            <a:ext cx="155089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Βόρειο Ημισφαίριο</a:t>
            </a:r>
          </a:p>
        </p:txBody>
      </p:sp>
      <p:sp>
        <p:nvSpPr>
          <p:cNvPr id="39" name="Ορθογώνιο: Στρογγύλεμα γωνιών 38">
            <a:extLst>
              <a:ext uri="{FF2B5EF4-FFF2-40B4-BE49-F238E27FC236}">
                <a16:creationId xmlns:a16="http://schemas.microsoft.com/office/drawing/2014/main" id="{AB5A42BC-9829-4FAB-98DA-1D2B23F546D3}"/>
              </a:ext>
            </a:extLst>
          </p:cNvPr>
          <p:cNvSpPr/>
          <p:nvPr/>
        </p:nvSpPr>
        <p:spPr>
          <a:xfrm>
            <a:off x="6906129" y="4472860"/>
            <a:ext cx="155089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Νότιο Ημισφαίριο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D9C274D-83EE-431C-96CC-07A1588E96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640281">
            <a:off x="8307227" y="1004964"/>
            <a:ext cx="860980" cy="11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B60BF39-2DE0-4ABB-9D61-F7D4FDE2D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Παρατήρησε το γεωγραφικό πλάτος των πόλεων του προηγούμενου πίνακα…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1652D6-7DB1-4181-8D9C-3FA51BB7E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6" y="1828455"/>
            <a:ext cx="5917808" cy="5029545"/>
          </a:xfrm>
          <a:prstGeom prst="rect">
            <a:avLst/>
          </a:prstGeom>
          <a:noFill/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C8FD57D-EC66-4E92-AA9E-13B103A1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699" y="3815770"/>
            <a:ext cx="121931" cy="11583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D7EE906-227A-4C7D-8527-0EE4224EE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939" y="2264635"/>
            <a:ext cx="121931" cy="11583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9E07352-6A65-4AD5-9A6D-8F025056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905" y="4343228"/>
            <a:ext cx="121931" cy="115834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10FDB12-3048-4BC3-B5DA-4F7F281E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451" y="6303959"/>
            <a:ext cx="121931" cy="115834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35A1EA1D-E16B-4E13-885F-FFF810CFBFC8}"/>
              </a:ext>
            </a:extLst>
          </p:cNvPr>
          <p:cNvSpPr/>
          <p:nvPr/>
        </p:nvSpPr>
        <p:spPr>
          <a:xfrm>
            <a:off x="9362043" y="5936566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Χανιά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85BBD99-C485-4F54-B41C-DFA577FB831D}"/>
              </a:ext>
            </a:extLst>
          </p:cNvPr>
          <p:cNvSpPr/>
          <p:nvPr/>
        </p:nvSpPr>
        <p:spPr>
          <a:xfrm>
            <a:off x="8719636" y="4046174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Αθήνα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1E2CA1A1-ACC7-4367-B6CF-BCC32CE55015}"/>
              </a:ext>
            </a:extLst>
          </p:cNvPr>
          <p:cNvSpPr/>
          <p:nvPr/>
        </p:nvSpPr>
        <p:spPr>
          <a:xfrm>
            <a:off x="8719636" y="2322769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Σέρρες</a:t>
            </a: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2B5B9F58-4FA9-41A5-B16B-0338E950CFF2}"/>
              </a:ext>
            </a:extLst>
          </p:cNvPr>
          <p:cNvSpPr/>
          <p:nvPr/>
        </p:nvSpPr>
        <p:spPr>
          <a:xfrm>
            <a:off x="7287060" y="3476660"/>
            <a:ext cx="2074983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Καρπενήσι</a:t>
            </a:r>
          </a:p>
        </p:txBody>
      </p: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24F0CB17-C000-4743-8426-B7091C7A0A38}"/>
              </a:ext>
            </a:extLst>
          </p:cNvPr>
          <p:cNvCxnSpPr>
            <a:cxnSpLocks/>
          </p:cNvCxnSpPr>
          <p:nvPr/>
        </p:nvCxnSpPr>
        <p:spPr>
          <a:xfrm>
            <a:off x="6156966" y="4401145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AF963909-169E-4580-99A9-E2AAF3E910F8}"/>
              </a:ext>
            </a:extLst>
          </p:cNvPr>
          <p:cNvCxnSpPr>
            <a:cxnSpLocks/>
          </p:cNvCxnSpPr>
          <p:nvPr/>
        </p:nvCxnSpPr>
        <p:spPr>
          <a:xfrm>
            <a:off x="6156966" y="2318886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F73CBEAB-1426-4299-A557-3AB532306105}"/>
              </a:ext>
            </a:extLst>
          </p:cNvPr>
          <p:cNvCxnSpPr>
            <a:cxnSpLocks/>
          </p:cNvCxnSpPr>
          <p:nvPr/>
        </p:nvCxnSpPr>
        <p:spPr>
          <a:xfrm>
            <a:off x="6156966" y="3881022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53BCB12D-0ED2-46FD-B631-248EB324D662}"/>
              </a:ext>
            </a:extLst>
          </p:cNvPr>
          <p:cNvCxnSpPr>
            <a:cxnSpLocks/>
          </p:cNvCxnSpPr>
          <p:nvPr/>
        </p:nvCxnSpPr>
        <p:spPr>
          <a:xfrm>
            <a:off x="6156966" y="6380935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60DC05E-A0D6-4204-A796-3C9FCC6FD8D7}"/>
              </a:ext>
            </a:extLst>
          </p:cNvPr>
          <p:cNvSpPr txBox="1"/>
          <p:nvPr/>
        </p:nvSpPr>
        <p:spPr>
          <a:xfrm>
            <a:off x="5758356" y="37458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C6630F-F4C4-453A-B968-C052529A1067}"/>
              </a:ext>
            </a:extLst>
          </p:cNvPr>
          <p:cNvSpPr txBox="1"/>
          <p:nvPr/>
        </p:nvSpPr>
        <p:spPr>
          <a:xfrm>
            <a:off x="5725541" y="6229905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F895A7-469D-455C-8493-F7CC27DB889A}"/>
              </a:ext>
            </a:extLst>
          </p:cNvPr>
          <p:cNvSpPr txBox="1"/>
          <p:nvPr/>
        </p:nvSpPr>
        <p:spPr>
          <a:xfrm>
            <a:off x="5758356" y="424461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74D462-7107-4A2E-9379-DA1B09C38430}"/>
              </a:ext>
            </a:extLst>
          </p:cNvPr>
          <p:cNvSpPr txBox="1"/>
          <p:nvPr/>
        </p:nvSpPr>
        <p:spPr>
          <a:xfrm>
            <a:off x="5725540" y="219580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445CA74C-27C4-43A8-9EEA-53C0C1E211A3}"/>
              </a:ext>
            </a:extLst>
          </p:cNvPr>
          <p:cNvSpPr/>
          <p:nvPr/>
        </p:nvSpPr>
        <p:spPr>
          <a:xfrm>
            <a:off x="2004317" y="4244614"/>
            <a:ext cx="1711911" cy="46686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Συμπέρασμα </a:t>
            </a:r>
          </a:p>
        </p:txBody>
      </p:sp>
      <p:sp>
        <p:nvSpPr>
          <p:cNvPr id="36" name="Βέλος: Κάτω 35">
            <a:extLst>
              <a:ext uri="{FF2B5EF4-FFF2-40B4-BE49-F238E27FC236}">
                <a16:creationId xmlns:a16="http://schemas.microsoft.com/office/drawing/2014/main" id="{4B63AE98-B115-4D02-AE17-A1E095D4CDC5}"/>
              </a:ext>
            </a:extLst>
          </p:cNvPr>
          <p:cNvSpPr/>
          <p:nvPr/>
        </p:nvSpPr>
        <p:spPr>
          <a:xfrm>
            <a:off x="2674139" y="4791008"/>
            <a:ext cx="372265" cy="4097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Πάπυρος: Οριζόντιος 36">
            <a:extLst>
              <a:ext uri="{FF2B5EF4-FFF2-40B4-BE49-F238E27FC236}">
                <a16:creationId xmlns:a16="http://schemas.microsoft.com/office/drawing/2014/main" id="{47762595-2A8B-420F-92AC-4EB4FB50F334}"/>
              </a:ext>
            </a:extLst>
          </p:cNvPr>
          <p:cNvSpPr/>
          <p:nvPr/>
        </p:nvSpPr>
        <p:spPr>
          <a:xfrm>
            <a:off x="228417" y="5128608"/>
            <a:ext cx="5297819" cy="1615915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γεωγραφικό πλάτος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μιας περιοχής αποτελεί σημαντικό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παράγοντα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διαμόρφωσης του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κλίματός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της.</a:t>
            </a:r>
          </a:p>
        </p:txBody>
      </p:sp>
      <p:sp>
        <p:nvSpPr>
          <p:cNvPr id="38" name="Ορθογώνιο: Διπλωμένη γωνία 37">
            <a:extLst>
              <a:ext uri="{FF2B5EF4-FFF2-40B4-BE49-F238E27FC236}">
                <a16:creationId xmlns:a16="http://schemas.microsoft.com/office/drawing/2014/main" id="{B153437D-1639-4D13-8B9B-C9D399E29240}"/>
              </a:ext>
            </a:extLst>
          </p:cNvPr>
          <p:cNvSpPr/>
          <p:nvPr/>
        </p:nvSpPr>
        <p:spPr>
          <a:xfrm>
            <a:off x="986185" y="2069436"/>
            <a:ext cx="4120438" cy="204571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Σέρρες και το Καρπενήσι βρίσκονται πιο μακριά από τον Ισημερινό (βορειότερα) σε σχέση με την Αθήνα και τα Χανιά, συνεπώς δικαιολογείται το ψυχρότερο κλίμα τους.</a:t>
            </a:r>
            <a:endParaRPr lang="el-GR" dirty="0"/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20C59A4A-2336-47A5-B1D0-73734FA75E84}"/>
              </a:ext>
            </a:extLst>
          </p:cNvPr>
          <p:cNvSpPr/>
          <p:nvPr/>
        </p:nvSpPr>
        <p:spPr>
          <a:xfrm>
            <a:off x="7759985" y="3157152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FA9E4901-FFDD-4B42-9D54-B1EF5D8F4371}"/>
              </a:ext>
            </a:extLst>
          </p:cNvPr>
          <p:cNvSpPr/>
          <p:nvPr/>
        </p:nvSpPr>
        <p:spPr>
          <a:xfrm>
            <a:off x="8046723" y="2290959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05EF0E48-F49D-4032-9C89-4D7F61BDD16C}"/>
              </a:ext>
            </a:extLst>
          </p:cNvPr>
          <p:cNvSpPr/>
          <p:nvPr/>
        </p:nvSpPr>
        <p:spPr>
          <a:xfrm>
            <a:off x="8947908" y="5685264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Ορθογώνιο 41">
            <a:extLst>
              <a:ext uri="{FF2B5EF4-FFF2-40B4-BE49-F238E27FC236}">
                <a16:creationId xmlns:a16="http://schemas.microsoft.com/office/drawing/2014/main" id="{C11DC567-8C22-416F-B700-0CA62AF1EF58}"/>
              </a:ext>
            </a:extLst>
          </p:cNvPr>
          <p:cNvSpPr/>
          <p:nvPr/>
        </p:nvSpPr>
        <p:spPr>
          <a:xfrm>
            <a:off x="9022354" y="3794873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Ορθογώνιο 43">
            <a:extLst>
              <a:ext uri="{FF2B5EF4-FFF2-40B4-BE49-F238E27FC236}">
                <a16:creationId xmlns:a16="http://schemas.microsoft.com/office/drawing/2014/main" id="{99141A1B-B14D-4174-A8B1-59315447DC05}"/>
              </a:ext>
            </a:extLst>
          </p:cNvPr>
          <p:cNvSpPr/>
          <p:nvPr/>
        </p:nvSpPr>
        <p:spPr>
          <a:xfrm>
            <a:off x="6959503" y="6347806"/>
            <a:ext cx="1201138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Ισημερινός</a:t>
            </a:r>
          </a:p>
        </p:txBody>
      </p:sp>
      <p:cxnSp>
        <p:nvCxnSpPr>
          <p:cNvPr id="46" name="Ευθύγραμμο βέλος σύνδεσης 45">
            <a:extLst>
              <a:ext uri="{FF2B5EF4-FFF2-40B4-BE49-F238E27FC236}">
                <a16:creationId xmlns:a16="http://schemas.microsoft.com/office/drawing/2014/main" id="{491E684E-2994-4B5D-AD4A-50B375E438C4}"/>
              </a:ext>
            </a:extLst>
          </p:cNvPr>
          <p:cNvCxnSpPr>
            <a:cxnSpLocks/>
          </p:cNvCxnSpPr>
          <p:nvPr/>
        </p:nvCxnSpPr>
        <p:spPr>
          <a:xfrm>
            <a:off x="6953123" y="6447164"/>
            <a:ext cx="0" cy="339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1EF1326-D012-41E7-B476-204462F68691}"/>
              </a:ext>
            </a:extLst>
          </p:cNvPr>
          <p:cNvSpPr txBox="1"/>
          <p:nvPr/>
        </p:nvSpPr>
        <p:spPr>
          <a:xfrm>
            <a:off x="4008240" y="6542592"/>
            <a:ext cx="24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Πηγή: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Earth)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48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C3F859-7AA5-4C44-92A9-13B3936D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Καρπενήσι και η Αθήνα έχουν το ίδιο γεωγραφικό πλάτος. Πώς εξηγείς τη διαφορά θερμοκρασίας;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829F253-8E1A-4D39-B26F-F87761CF0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67" y="1828455"/>
            <a:ext cx="5917808" cy="5029545"/>
          </a:xfrm>
          <a:prstGeom prst="rect">
            <a:avLst/>
          </a:prstGeom>
          <a:noFill/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4AD6258-A226-49AE-B0E3-A471876DD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939" y="2264635"/>
            <a:ext cx="121931" cy="11583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F4BEFC8-D2D1-44B9-98C0-CE918682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905" y="4343228"/>
            <a:ext cx="121931" cy="115834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14AC6D5-F33E-4068-9AC2-317106BED47A}"/>
              </a:ext>
            </a:extLst>
          </p:cNvPr>
          <p:cNvSpPr/>
          <p:nvPr/>
        </p:nvSpPr>
        <p:spPr>
          <a:xfrm>
            <a:off x="9362043" y="5936566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Χανιά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4FA3CE5F-9CA4-4DFC-A1C4-745156EE76F1}"/>
              </a:ext>
            </a:extLst>
          </p:cNvPr>
          <p:cNvSpPr/>
          <p:nvPr/>
        </p:nvSpPr>
        <p:spPr>
          <a:xfrm>
            <a:off x="8719636" y="2322769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Σέρρες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41672950-F8A5-4758-9E45-E1E74F705518}"/>
              </a:ext>
            </a:extLst>
          </p:cNvPr>
          <p:cNvCxnSpPr>
            <a:cxnSpLocks/>
          </p:cNvCxnSpPr>
          <p:nvPr/>
        </p:nvCxnSpPr>
        <p:spPr>
          <a:xfrm>
            <a:off x="6156966" y="4401145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AA013B3F-08EC-47AA-B5DE-54CB92403728}"/>
              </a:ext>
            </a:extLst>
          </p:cNvPr>
          <p:cNvCxnSpPr>
            <a:cxnSpLocks/>
          </p:cNvCxnSpPr>
          <p:nvPr/>
        </p:nvCxnSpPr>
        <p:spPr>
          <a:xfrm>
            <a:off x="6156966" y="3881022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4E935377-7035-416A-9FED-E297D6DD1984}"/>
              </a:ext>
            </a:extLst>
          </p:cNvPr>
          <p:cNvCxnSpPr>
            <a:cxnSpLocks/>
          </p:cNvCxnSpPr>
          <p:nvPr/>
        </p:nvCxnSpPr>
        <p:spPr>
          <a:xfrm>
            <a:off x="6167667" y="6326280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3606D2-AE20-4D18-9ED0-B24122DEE113}"/>
              </a:ext>
            </a:extLst>
          </p:cNvPr>
          <p:cNvSpPr txBox="1"/>
          <p:nvPr/>
        </p:nvSpPr>
        <p:spPr>
          <a:xfrm>
            <a:off x="5631199" y="369635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BB5070F8-C257-4B1A-A82D-BCCFAC2DD334}"/>
              </a:ext>
            </a:extLst>
          </p:cNvPr>
          <p:cNvSpPr/>
          <p:nvPr/>
        </p:nvSpPr>
        <p:spPr>
          <a:xfrm>
            <a:off x="7759985" y="3157152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5658194A-2445-426B-BEF9-02C4B34DEF10}"/>
              </a:ext>
            </a:extLst>
          </p:cNvPr>
          <p:cNvSpPr/>
          <p:nvPr/>
        </p:nvSpPr>
        <p:spPr>
          <a:xfrm>
            <a:off x="8046723" y="2290959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523160B2-F4BA-495F-AFF4-1DA26FE2AF41}"/>
              </a:ext>
            </a:extLst>
          </p:cNvPr>
          <p:cNvSpPr/>
          <p:nvPr/>
        </p:nvSpPr>
        <p:spPr>
          <a:xfrm>
            <a:off x="8947908" y="5685264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40964BF6-D601-48E2-A88E-6D7D388F9407}"/>
              </a:ext>
            </a:extLst>
          </p:cNvPr>
          <p:cNvSpPr/>
          <p:nvPr/>
        </p:nvSpPr>
        <p:spPr>
          <a:xfrm>
            <a:off x="9022354" y="3794873"/>
            <a:ext cx="914400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l-GR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D920FF68-C4C0-4938-8AF9-017E4DB25E97}"/>
              </a:ext>
            </a:extLst>
          </p:cNvPr>
          <p:cNvSpPr/>
          <p:nvPr/>
        </p:nvSpPr>
        <p:spPr>
          <a:xfrm>
            <a:off x="6959503" y="6347806"/>
            <a:ext cx="1201138" cy="50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Ισημερινός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4A3B2D32-D209-4F1D-9937-38CADE9EE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263" y="3823105"/>
            <a:ext cx="121931" cy="115834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017C30E4-2811-4E5C-9C54-54661352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839" y="6268363"/>
            <a:ext cx="121931" cy="115834"/>
          </a:xfrm>
          <a:prstGeom prst="rect">
            <a:avLst/>
          </a:prstGeom>
        </p:spPr>
      </p:pic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CEB16870-9737-4FBA-A605-972989A500F0}"/>
              </a:ext>
            </a:extLst>
          </p:cNvPr>
          <p:cNvCxnSpPr>
            <a:cxnSpLocks/>
          </p:cNvCxnSpPr>
          <p:nvPr/>
        </p:nvCxnSpPr>
        <p:spPr>
          <a:xfrm>
            <a:off x="6156966" y="2311813"/>
            <a:ext cx="5917808" cy="0"/>
          </a:xfrm>
          <a:prstGeom prst="line">
            <a:avLst/>
          </a:prstGeom>
          <a:ln w="9525"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54566005-1747-4234-AFC1-5E4E32D59F84}"/>
              </a:ext>
            </a:extLst>
          </p:cNvPr>
          <p:cNvSpPr/>
          <p:nvPr/>
        </p:nvSpPr>
        <p:spPr>
          <a:xfrm>
            <a:off x="7287060" y="3476660"/>
            <a:ext cx="2074983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Καρπενήσι</a:t>
            </a:r>
          </a:p>
        </p:txBody>
      </p: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4FA10202-AB35-48D2-B83A-3CBD8D25A9CE}"/>
              </a:ext>
            </a:extLst>
          </p:cNvPr>
          <p:cNvCxnSpPr>
            <a:cxnSpLocks/>
          </p:cNvCxnSpPr>
          <p:nvPr/>
        </p:nvCxnSpPr>
        <p:spPr>
          <a:xfrm>
            <a:off x="6953123" y="6447164"/>
            <a:ext cx="0" cy="339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1BD58C00-7692-4192-B1C3-430A3C99B6DF}"/>
              </a:ext>
            </a:extLst>
          </p:cNvPr>
          <p:cNvSpPr/>
          <p:nvPr/>
        </p:nvSpPr>
        <p:spPr>
          <a:xfrm>
            <a:off x="8719636" y="4046174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Αθήνα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53896C-E4F2-479B-9DCC-0E0F48D58C56}"/>
              </a:ext>
            </a:extLst>
          </p:cNvPr>
          <p:cNvSpPr txBox="1"/>
          <p:nvPr/>
        </p:nvSpPr>
        <p:spPr>
          <a:xfrm>
            <a:off x="5631198" y="213788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667746-9E4A-4A92-BCCB-F6FBDB780250}"/>
              </a:ext>
            </a:extLst>
          </p:cNvPr>
          <p:cNvSpPr txBox="1"/>
          <p:nvPr/>
        </p:nvSpPr>
        <p:spPr>
          <a:xfrm>
            <a:off x="5631198" y="421647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96C133-A84A-4D1E-B28B-6E55A9BBB1E9}"/>
              </a:ext>
            </a:extLst>
          </p:cNvPr>
          <p:cNvSpPr txBox="1"/>
          <p:nvPr/>
        </p:nvSpPr>
        <p:spPr>
          <a:xfrm>
            <a:off x="5631197" y="616314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l-GR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14FB2DAA-49D6-428F-B31B-E46C77163F12}"/>
              </a:ext>
            </a:extLst>
          </p:cNvPr>
          <p:cNvSpPr/>
          <p:nvPr/>
        </p:nvSpPr>
        <p:spPr>
          <a:xfrm>
            <a:off x="657225" y="5219700"/>
            <a:ext cx="622935" cy="716866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EFB30255-5D88-438F-9F9E-CD955FCF1E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41971"/>
            <a:ext cx="1799204" cy="1940285"/>
          </a:xfrm>
          <a:prstGeom prst="rect">
            <a:avLst/>
          </a:prstGeom>
        </p:spPr>
      </p:pic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B075AD3E-1D78-40D9-A696-A8E21BEDC09A}"/>
              </a:ext>
            </a:extLst>
          </p:cNvPr>
          <p:cNvSpPr/>
          <p:nvPr/>
        </p:nvSpPr>
        <p:spPr>
          <a:xfrm>
            <a:off x="171349" y="3002278"/>
            <a:ext cx="2445538" cy="162727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Θα μπορούσε να είναι η απόσταση από τη θάλασσα!</a:t>
            </a:r>
          </a:p>
        </p:txBody>
      </p:sp>
      <p:sp>
        <p:nvSpPr>
          <p:cNvPr id="37" name="Βέλος: Επάνω 36">
            <a:extLst>
              <a:ext uri="{FF2B5EF4-FFF2-40B4-BE49-F238E27FC236}">
                <a16:creationId xmlns:a16="http://schemas.microsoft.com/office/drawing/2014/main" id="{095A064E-BDCC-4698-8716-129EA9A023F6}"/>
              </a:ext>
            </a:extLst>
          </p:cNvPr>
          <p:cNvSpPr/>
          <p:nvPr/>
        </p:nvSpPr>
        <p:spPr>
          <a:xfrm>
            <a:off x="3221710" y="2276752"/>
            <a:ext cx="484632" cy="32762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Βέλος: Επάνω 37">
            <a:extLst>
              <a:ext uri="{FF2B5EF4-FFF2-40B4-BE49-F238E27FC236}">
                <a16:creationId xmlns:a16="http://schemas.microsoft.com/office/drawing/2014/main" id="{146DFFEA-B41D-48D6-BB77-B998E043BFD5}"/>
              </a:ext>
            </a:extLst>
          </p:cNvPr>
          <p:cNvSpPr/>
          <p:nvPr/>
        </p:nvSpPr>
        <p:spPr>
          <a:xfrm>
            <a:off x="4253346" y="4809550"/>
            <a:ext cx="484632" cy="737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4CA9BBFB-6FD0-4E87-8A0D-11BA2E926F21}"/>
              </a:ext>
            </a:extLst>
          </p:cNvPr>
          <p:cNvSpPr/>
          <p:nvPr/>
        </p:nvSpPr>
        <p:spPr>
          <a:xfrm>
            <a:off x="2454551" y="5572857"/>
            <a:ext cx="2074983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Καρπενήσι</a:t>
            </a: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0828DFBF-3344-40E5-B3C2-257A7294D2C9}"/>
              </a:ext>
            </a:extLst>
          </p:cNvPr>
          <p:cNvSpPr/>
          <p:nvPr/>
        </p:nvSpPr>
        <p:spPr>
          <a:xfrm>
            <a:off x="4153697" y="5572857"/>
            <a:ext cx="914400" cy="33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Αθήνα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DA2002-A3F1-41C0-98DC-4EB5F7ACF359}"/>
              </a:ext>
            </a:extLst>
          </p:cNvPr>
          <p:cNvSpPr txBox="1"/>
          <p:nvPr/>
        </p:nvSpPr>
        <p:spPr>
          <a:xfrm>
            <a:off x="4242810" y="445906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μ.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0260C8-0819-4ABA-ADEC-631E89CBFD92}"/>
              </a:ext>
            </a:extLst>
          </p:cNvPr>
          <p:cNvSpPr txBox="1"/>
          <p:nvPr/>
        </p:nvSpPr>
        <p:spPr>
          <a:xfrm>
            <a:off x="3105559" y="190742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 μ.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8655EF-ED46-4580-8209-10858220333E}"/>
              </a:ext>
            </a:extLst>
          </p:cNvPr>
          <p:cNvSpPr txBox="1"/>
          <p:nvPr/>
        </p:nvSpPr>
        <p:spPr>
          <a:xfrm>
            <a:off x="2931207" y="5880264"/>
            <a:ext cx="2124714" cy="369332"/>
          </a:xfrm>
          <a:prstGeom prst="rect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ΥΨΟΜΕΤΡΟ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324391-1BE2-4F89-9B64-457BEF3CDA17}"/>
              </a:ext>
            </a:extLst>
          </p:cNvPr>
          <p:cNvSpPr txBox="1"/>
          <p:nvPr/>
        </p:nvSpPr>
        <p:spPr>
          <a:xfrm>
            <a:off x="4008240" y="6542592"/>
            <a:ext cx="24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Πηγή: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Earth)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38" grpId="0" animBg="1"/>
      <p:bldP spid="39" grpId="0"/>
      <p:bldP spid="41" grpId="0"/>
      <p:bldP spid="42" grpId="0"/>
      <p:bldP spid="43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Διάγραμμα ροής: Γραμμή σύνδεσης 46">
            <a:extLst>
              <a:ext uri="{FF2B5EF4-FFF2-40B4-BE49-F238E27FC236}">
                <a16:creationId xmlns:a16="http://schemas.microsoft.com/office/drawing/2014/main" id="{15CEDEFF-4E2D-4F0E-8F4F-35945F466B68}"/>
              </a:ext>
            </a:extLst>
          </p:cNvPr>
          <p:cNvSpPr/>
          <p:nvPr/>
        </p:nvSpPr>
        <p:spPr>
          <a:xfrm>
            <a:off x="779275" y="4509036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43" name="Ορθογώνιο 1042">
            <a:extLst>
              <a:ext uri="{FF2B5EF4-FFF2-40B4-BE49-F238E27FC236}">
                <a16:creationId xmlns:a16="http://schemas.microsoft.com/office/drawing/2014/main" id="{B05CB017-88DA-4CA5-B002-6D8D9775A924}"/>
              </a:ext>
            </a:extLst>
          </p:cNvPr>
          <p:cNvSpPr/>
          <p:nvPr/>
        </p:nvSpPr>
        <p:spPr>
          <a:xfrm>
            <a:off x="4485950" y="6218807"/>
            <a:ext cx="7706049" cy="621126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5" name="Γραφικό 84" descr="Μεγεθυντικός φακός">
            <a:extLst>
              <a:ext uri="{FF2B5EF4-FFF2-40B4-BE49-F238E27FC236}">
                <a16:creationId xmlns:a16="http://schemas.microsoft.com/office/drawing/2014/main" id="{CFE92C9B-647E-4B59-A599-EA34A63C5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54762">
            <a:off x="5328109" y="1416258"/>
            <a:ext cx="2780440" cy="2429713"/>
          </a:xfrm>
          <a:prstGeom prst="rect">
            <a:avLst/>
          </a:prstGeom>
        </p:spPr>
      </p:pic>
      <p:pic>
        <p:nvPicPr>
          <p:cNvPr id="66" name="Γραφικό 65" descr="Μεγεθυντικός φακός">
            <a:extLst>
              <a:ext uri="{FF2B5EF4-FFF2-40B4-BE49-F238E27FC236}">
                <a16:creationId xmlns:a16="http://schemas.microsoft.com/office/drawing/2014/main" id="{C2E5BE9E-A4C4-4682-B851-B2942BA9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140980">
            <a:off x="-38968" y="3678043"/>
            <a:ext cx="3186178" cy="2784270"/>
          </a:xfrm>
          <a:prstGeom prst="rect">
            <a:avLst/>
          </a:prstGeom>
        </p:spPr>
      </p:pic>
      <p:sp>
        <p:nvSpPr>
          <p:cNvPr id="17" name="Ισοσκελές τρίγωνο 16">
            <a:extLst>
              <a:ext uri="{FF2B5EF4-FFF2-40B4-BE49-F238E27FC236}">
                <a16:creationId xmlns:a16="http://schemas.microsoft.com/office/drawing/2014/main" id="{0D19A943-8121-4A8D-8C5C-5FCBDCA35A1F}"/>
              </a:ext>
            </a:extLst>
          </p:cNvPr>
          <p:cNvSpPr/>
          <p:nvPr/>
        </p:nvSpPr>
        <p:spPr>
          <a:xfrm>
            <a:off x="9194636" y="2735971"/>
            <a:ext cx="3003030" cy="3484897"/>
          </a:xfrm>
          <a:prstGeom prst="triangle">
            <a:avLst>
              <a:gd name="adj" fmla="val 45760"/>
            </a:avLst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0669ABB3-EFAB-4828-8CEF-1856FF22A8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68529">
            <a:off x="10608873" y="1495525"/>
            <a:ext cx="605934" cy="568063"/>
          </a:xfrm>
          <a:prstGeom prst="rect">
            <a:avLst/>
          </a:prstGeom>
        </p:spPr>
      </p:pic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5168419-B656-4609-856E-46042338B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33926" y="5070179"/>
            <a:ext cx="1324450" cy="577234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Ταΰγετος</a:t>
            </a:r>
            <a:r>
              <a:rPr lang="el-GR" dirty="0"/>
              <a:t> </a:t>
            </a:r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2497820E-2F61-4B9E-8308-DBAB743B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Γιατί όσο αυξάνεται το υψόμετρο μειώνεται η θερμοκρασία;;</a:t>
            </a:r>
          </a:p>
        </p:txBody>
      </p:sp>
      <p:pic>
        <p:nvPicPr>
          <p:cNvPr id="10" name="Γραφικό 9" descr="Δελφίνι">
            <a:extLst>
              <a:ext uri="{FF2B5EF4-FFF2-40B4-BE49-F238E27FC236}">
                <a16:creationId xmlns:a16="http://schemas.microsoft.com/office/drawing/2014/main" id="{3707D585-24B4-4260-9706-76F18CA46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42955" flipH="1">
            <a:off x="6743956" y="5574986"/>
            <a:ext cx="764497" cy="982943"/>
          </a:xfrm>
          <a:prstGeom prst="rect">
            <a:avLst/>
          </a:prstGeom>
        </p:spPr>
      </p:pic>
      <p:pic>
        <p:nvPicPr>
          <p:cNvPr id="12" name="Γραφικό 11" descr="Ψάρι">
            <a:extLst>
              <a:ext uri="{FF2B5EF4-FFF2-40B4-BE49-F238E27FC236}">
                <a16:creationId xmlns:a16="http://schemas.microsoft.com/office/drawing/2014/main" id="{01D79055-F5D9-4022-852C-028FFF6CE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8331" y="6238461"/>
            <a:ext cx="503750" cy="610505"/>
          </a:xfrm>
          <a:prstGeom prst="rect">
            <a:avLst/>
          </a:prstGeom>
        </p:spPr>
      </p:pic>
      <p:pic>
        <p:nvPicPr>
          <p:cNvPr id="13" name="Γραφικό 12" descr="Ψάρι">
            <a:extLst>
              <a:ext uri="{FF2B5EF4-FFF2-40B4-BE49-F238E27FC236}">
                <a16:creationId xmlns:a16="http://schemas.microsoft.com/office/drawing/2014/main" id="{8149E2E4-08F8-42A8-8390-753E75B5B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308087" y="6066457"/>
            <a:ext cx="503751" cy="610505"/>
          </a:xfrm>
          <a:prstGeom prst="rect">
            <a:avLst/>
          </a:prstGeom>
        </p:spPr>
      </p:pic>
      <p:sp>
        <p:nvSpPr>
          <p:cNvPr id="19" name="Ισοσκελές τρίγωνο 18">
            <a:extLst>
              <a:ext uri="{FF2B5EF4-FFF2-40B4-BE49-F238E27FC236}">
                <a16:creationId xmlns:a16="http://schemas.microsoft.com/office/drawing/2014/main" id="{66394530-85E9-44CE-A9FA-96999EC578E3}"/>
              </a:ext>
            </a:extLst>
          </p:cNvPr>
          <p:cNvSpPr/>
          <p:nvPr/>
        </p:nvSpPr>
        <p:spPr>
          <a:xfrm>
            <a:off x="10170213" y="1920293"/>
            <a:ext cx="892527" cy="1810266"/>
          </a:xfrm>
          <a:prstGeom prst="triangle">
            <a:avLst>
              <a:gd name="adj" fmla="val 45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4A9654CE-BC66-4605-9D4F-5AB3816194B6}"/>
              </a:ext>
            </a:extLst>
          </p:cNvPr>
          <p:cNvSpPr/>
          <p:nvPr/>
        </p:nvSpPr>
        <p:spPr>
          <a:xfrm>
            <a:off x="9239978" y="2233063"/>
            <a:ext cx="947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/>
              <a:t>2.407 μ.</a:t>
            </a:r>
          </a:p>
        </p:txBody>
      </p:sp>
      <p:pic>
        <p:nvPicPr>
          <p:cNvPr id="33" name="Γραφικό 32" descr="Σβήσιμο (μεσαίος ήλιος)">
            <a:extLst>
              <a:ext uri="{FF2B5EF4-FFF2-40B4-BE49-F238E27FC236}">
                <a16:creationId xmlns:a16="http://schemas.microsoft.com/office/drawing/2014/main" id="{3B099222-66C4-4D30-95FC-8D21474C21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493" y="1789376"/>
            <a:ext cx="914400" cy="914400"/>
          </a:xfrm>
          <a:prstGeom prst="rect">
            <a:avLst/>
          </a:prstGeom>
        </p:spPr>
      </p:pic>
      <p:sp>
        <p:nvSpPr>
          <p:cNvPr id="34" name="Διάγραμμα ροής: Γραμμή σύνδεσης 33">
            <a:extLst>
              <a:ext uri="{FF2B5EF4-FFF2-40B4-BE49-F238E27FC236}">
                <a16:creationId xmlns:a16="http://schemas.microsoft.com/office/drawing/2014/main" id="{D393D84F-6BD4-46B9-8B3F-46D21AB22652}"/>
              </a:ext>
            </a:extLst>
          </p:cNvPr>
          <p:cNvSpPr/>
          <p:nvPr/>
        </p:nvSpPr>
        <p:spPr>
          <a:xfrm>
            <a:off x="1125658" y="529209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Διάγραμμα ροής: Γραμμή σύνδεσης 34">
            <a:extLst>
              <a:ext uri="{FF2B5EF4-FFF2-40B4-BE49-F238E27FC236}">
                <a16:creationId xmlns:a16="http://schemas.microsoft.com/office/drawing/2014/main" id="{41342E19-1844-4586-9F39-F429B4358493}"/>
              </a:ext>
            </a:extLst>
          </p:cNvPr>
          <p:cNvSpPr/>
          <p:nvPr/>
        </p:nvSpPr>
        <p:spPr>
          <a:xfrm>
            <a:off x="1399654" y="513969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Διάγραμμα ροής: Γραμμή σύνδεσης 35">
            <a:extLst>
              <a:ext uri="{FF2B5EF4-FFF2-40B4-BE49-F238E27FC236}">
                <a16:creationId xmlns:a16="http://schemas.microsoft.com/office/drawing/2014/main" id="{6D26ACB7-CFE1-4A57-8B6E-A51F0A31CF4D}"/>
              </a:ext>
            </a:extLst>
          </p:cNvPr>
          <p:cNvSpPr/>
          <p:nvPr/>
        </p:nvSpPr>
        <p:spPr>
          <a:xfrm>
            <a:off x="1141321" y="497769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Διάγραμμα ροής: Γραμμή σύνδεσης 36">
            <a:extLst>
              <a:ext uri="{FF2B5EF4-FFF2-40B4-BE49-F238E27FC236}">
                <a16:creationId xmlns:a16="http://schemas.microsoft.com/office/drawing/2014/main" id="{FA6604C1-D11C-4CCB-AC86-1E4078E04350}"/>
              </a:ext>
            </a:extLst>
          </p:cNvPr>
          <p:cNvSpPr/>
          <p:nvPr/>
        </p:nvSpPr>
        <p:spPr>
          <a:xfrm>
            <a:off x="1321341" y="5487776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Διάγραμμα ροής: Γραμμή σύνδεσης 37">
            <a:extLst>
              <a:ext uri="{FF2B5EF4-FFF2-40B4-BE49-F238E27FC236}">
                <a16:creationId xmlns:a16="http://schemas.microsoft.com/office/drawing/2014/main" id="{304E0D60-4866-4C00-8AD3-F3741FAC0EA1}"/>
              </a:ext>
            </a:extLst>
          </p:cNvPr>
          <p:cNvSpPr/>
          <p:nvPr/>
        </p:nvSpPr>
        <p:spPr>
          <a:xfrm>
            <a:off x="1533404" y="4710780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Διάγραμμα ροής: Γραμμή σύνδεσης 38">
            <a:extLst>
              <a:ext uri="{FF2B5EF4-FFF2-40B4-BE49-F238E27FC236}">
                <a16:creationId xmlns:a16="http://schemas.microsoft.com/office/drawing/2014/main" id="{B44DC9D4-3EF4-4DD2-8093-7BC83A9C7614}"/>
              </a:ext>
            </a:extLst>
          </p:cNvPr>
          <p:cNvSpPr/>
          <p:nvPr/>
        </p:nvSpPr>
        <p:spPr>
          <a:xfrm>
            <a:off x="1353517" y="475910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Διάγραμμα ροής: Γραμμή σύνδεσης 39">
            <a:extLst>
              <a:ext uri="{FF2B5EF4-FFF2-40B4-BE49-F238E27FC236}">
                <a16:creationId xmlns:a16="http://schemas.microsoft.com/office/drawing/2014/main" id="{321672EA-2184-4058-AC78-10A219786413}"/>
              </a:ext>
            </a:extLst>
          </p:cNvPr>
          <p:cNvSpPr/>
          <p:nvPr/>
        </p:nvSpPr>
        <p:spPr>
          <a:xfrm>
            <a:off x="1545303" y="5352243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Διάγραμμα ροής: Γραμμή σύνδεσης 40">
            <a:extLst>
              <a:ext uri="{FF2B5EF4-FFF2-40B4-BE49-F238E27FC236}">
                <a16:creationId xmlns:a16="http://schemas.microsoft.com/office/drawing/2014/main" id="{D9B0F80B-1D63-402D-A613-53C1C1A09A76}"/>
              </a:ext>
            </a:extLst>
          </p:cNvPr>
          <p:cNvSpPr/>
          <p:nvPr/>
        </p:nvSpPr>
        <p:spPr>
          <a:xfrm>
            <a:off x="1118931" y="5527374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Διάγραμμα ροής: Γραμμή σύνδεσης 41">
            <a:extLst>
              <a:ext uri="{FF2B5EF4-FFF2-40B4-BE49-F238E27FC236}">
                <a16:creationId xmlns:a16="http://schemas.microsoft.com/office/drawing/2014/main" id="{C2397C8E-B3D7-4F00-A745-D8F8375DEB57}"/>
              </a:ext>
            </a:extLst>
          </p:cNvPr>
          <p:cNvSpPr/>
          <p:nvPr/>
        </p:nvSpPr>
        <p:spPr>
          <a:xfrm>
            <a:off x="895340" y="5550481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Διάγραμμα ροής: Γραμμή σύνδεσης 42">
            <a:extLst>
              <a:ext uri="{FF2B5EF4-FFF2-40B4-BE49-F238E27FC236}">
                <a16:creationId xmlns:a16="http://schemas.microsoft.com/office/drawing/2014/main" id="{48B1FCD9-E49D-4753-BB24-E918EDCC659A}"/>
              </a:ext>
            </a:extLst>
          </p:cNvPr>
          <p:cNvSpPr/>
          <p:nvPr/>
        </p:nvSpPr>
        <p:spPr>
          <a:xfrm>
            <a:off x="1568567" y="5045451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Διάγραμμα ροής: Γραμμή σύνδεσης 43">
            <a:extLst>
              <a:ext uri="{FF2B5EF4-FFF2-40B4-BE49-F238E27FC236}">
                <a16:creationId xmlns:a16="http://schemas.microsoft.com/office/drawing/2014/main" id="{7E606C64-E5D2-4B15-A639-4D9E713147A8}"/>
              </a:ext>
            </a:extLst>
          </p:cNvPr>
          <p:cNvSpPr/>
          <p:nvPr/>
        </p:nvSpPr>
        <p:spPr>
          <a:xfrm>
            <a:off x="917221" y="4892806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Διάγραμμα ροής: Γραμμή σύνδεσης 44">
            <a:extLst>
              <a:ext uri="{FF2B5EF4-FFF2-40B4-BE49-F238E27FC236}">
                <a16:creationId xmlns:a16="http://schemas.microsoft.com/office/drawing/2014/main" id="{E94D8A80-2EAB-4EB4-9448-69644E5E4C06}"/>
              </a:ext>
            </a:extLst>
          </p:cNvPr>
          <p:cNvSpPr/>
          <p:nvPr/>
        </p:nvSpPr>
        <p:spPr>
          <a:xfrm>
            <a:off x="1205241" y="4816310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Διάγραμμα ροής: Γραμμή σύνδεσης 45">
            <a:extLst>
              <a:ext uri="{FF2B5EF4-FFF2-40B4-BE49-F238E27FC236}">
                <a16:creationId xmlns:a16="http://schemas.microsoft.com/office/drawing/2014/main" id="{9ED56F5B-17AC-48BF-B09D-CFB7E97D569D}"/>
              </a:ext>
            </a:extLst>
          </p:cNvPr>
          <p:cNvSpPr/>
          <p:nvPr/>
        </p:nvSpPr>
        <p:spPr>
          <a:xfrm>
            <a:off x="1669769" y="494955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Διάγραμμα ροής: Γραμμή σύνδεσης 47">
            <a:extLst>
              <a:ext uri="{FF2B5EF4-FFF2-40B4-BE49-F238E27FC236}">
                <a16:creationId xmlns:a16="http://schemas.microsoft.com/office/drawing/2014/main" id="{010E53B6-57B4-407A-B1FA-382BA6EBA293}"/>
              </a:ext>
            </a:extLst>
          </p:cNvPr>
          <p:cNvSpPr/>
          <p:nvPr/>
        </p:nvSpPr>
        <p:spPr>
          <a:xfrm>
            <a:off x="926009" y="521878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Διάγραμμα ροής: Γραμμή σύνδεσης 49">
            <a:extLst>
              <a:ext uri="{FF2B5EF4-FFF2-40B4-BE49-F238E27FC236}">
                <a16:creationId xmlns:a16="http://schemas.microsoft.com/office/drawing/2014/main" id="{154B256E-027F-4AAE-B327-B9E778E3F42D}"/>
              </a:ext>
            </a:extLst>
          </p:cNvPr>
          <p:cNvSpPr/>
          <p:nvPr/>
        </p:nvSpPr>
        <p:spPr>
          <a:xfrm>
            <a:off x="635238" y="4907819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Διάγραμμα ροής: Γραμμή σύνδεσης 50">
            <a:extLst>
              <a:ext uri="{FF2B5EF4-FFF2-40B4-BE49-F238E27FC236}">
                <a16:creationId xmlns:a16="http://schemas.microsoft.com/office/drawing/2014/main" id="{730CCC3D-7A87-492A-9A1C-7B89701CD70D}"/>
              </a:ext>
            </a:extLst>
          </p:cNvPr>
          <p:cNvSpPr/>
          <p:nvPr/>
        </p:nvSpPr>
        <p:spPr>
          <a:xfrm>
            <a:off x="434693" y="490000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Διάγραμμα ροής: Γραμμή σύνδεσης 51">
            <a:extLst>
              <a:ext uri="{FF2B5EF4-FFF2-40B4-BE49-F238E27FC236}">
                <a16:creationId xmlns:a16="http://schemas.microsoft.com/office/drawing/2014/main" id="{48B51862-E93A-484D-9F43-95B8EE1A4348}"/>
              </a:ext>
            </a:extLst>
          </p:cNvPr>
          <p:cNvSpPr/>
          <p:nvPr/>
        </p:nvSpPr>
        <p:spPr>
          <a:xfrm>
            <a:off x="738898" y="535266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Διάγραμμα ροής: Γραμμή σύνδεσης 52">
            <a:extLst>
              <a:ext uri="{FF2B5EF4-FFF2-40B4-BE49-F238E27FC236}">
                <a16:creationId xmlns:a16="http://schemas.microsoft.com/office/drawing/2014/main" id="{DA9124BC-2059-40CC-B74F-C97FB103D34F}"/>
              </a:ext>
            </a:extLst>
          </p:cNvPr>
          <p:cNvSpPr/>
          <p:nvPr/>
        </p:nvSpPr>
        <p:spPr>
          <a:xfrm>
            <a:off x="549897" y="505755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4" name="Διάγραμμα ροής: Γραμμή σύνδεσης 53">
            <a:extLst>
              <a:ext uri="{FF2B5EF4-FFF2-40B4-BE49-F238E27FC236}">
                <a16:creationId xmlns:a16="http://schemas.microsoft.com/office/drawing/2014/main" id="{6DBEAE4B-E4AE-4708-B4E6-3313FDA4D94F}"/>
              </a:ext>
            </a:extLst>
          </p:cNvPr>
          <p:cNvSpPr/>
          <p:nvPr/>
        </p:nvSpPr>
        <p:spPr>
          <a:xfrm>
            <a:off x="1151241" y="453375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Διάγραμμα ροής: Γραμμή σύνδεσης 54">
            <a:extLst>
              <a:ext uri="{FF2B5EF4-FFF2-40B4-BE49-F238E27FC236}">
                <a16:creationId xmlns:a16="http://schemas.microsoft.com/office/drawing/2014/main" id="{AB7D48B7-9B63-48B8-949A-8C319AFE5AFE}"/>
              </a:ext>
            </a:extLst>
          </p:cNvPr>
          <p:cNvSpPr/>
          <p:nvPr/>
        </p:nvSpPr>
        <p:spPr>
          <a:xfrm>
            <a:off x="1375341" y="4934094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Διάγραμμα ροής: Γραμμή σύνδεσης 55">
            <a:extLst>
              <a:ext uri="{FF2B5EF4-FFF2-40B4-BE49-F238E27FC236}">
                <a16:creationId xmlns:a16="http://schemas.microsoft.com/office/drawing/2014/main" id="{BBD2CD4A-78D1-4E68-8831-6D5571A77948}"/>
              </a:ext>
            </a:extLst>
          </p:cNvPr>
          <p:cNvSpPr/>
          <p:nvPr/>
        </p:nvSpPr>
        <p:spPr>
          <a:xfrm>
            <a:off x="961692" y="4732103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7" name="Διάγραμμα ροής: Γραμμή σύνδεσης 56">
            <a:extLst>
              <a:ext uri="{FF2B5EF4-FFF2-40B4-BE49-F238E27FC236}">
                <a16:creationId xmlns:a16="http://schemas.microsoft.com/office/drawing/2014/main" id="{7396CCE7-E7FB-4C7A-9EC5-82A26A8E34E3}"/>
              </a:ext>
            </a:extLst>
          </p:cNvPr>
          <p:cNvSpPr/>
          <p:nvPr/>
        </p:nvSpPr>
        <p:spPr>
          <a:xfrm>
            <a:off x="781851" y="474774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Διάγραμμα ροής: Γραμμή σύνδεσης 57">
            <a:extLst>
              <a:ext uri="{FF2B5EF4-FFF2-40B4-BE49-F238E27FC236}">
                <a16:creationId xmlns:a16="http://schemas.microsoft.com/office/drawing/2014/main" id="{D2E76118-BC04-4D9D-A5FA-B3D8DE55F5DA}"/>
              </a:ext>
            </a:extLst>
          </p:cNvPr>
          <p:cNvSpPr/>
          <p:nvPr/>
        </p:nvSpPr>
        <p:spPr>
          <a:xfrm>
            <a:off x="719396" y="517551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9" name="Διάγραμμα ροής: Γραμμή σύνδεσης 58">
            <a:extLst>
              <a:ext uri="{FF2B5EF4-FFF2-40B4-BE49-F238E27FC236}">
                <a16:creationId xmlns:a16="http://schemas.microsoft.com/office/drawing/2014/main" id="{F1FFEAD6-FE13-4B47-8310-76461890AED1}"/>
              </a:ext>
            </a:extLst>
          </p:cNvPr>
          <p:cNvSpPr/>
          <p:nvPr/>
        </p:nvSpPr>
        <p:spPr>
          <a:xfrm>
            <a:off x="1341605" y="4624989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0" name="Διάγραμμα ροής: Γραμμή σύνδεσης 59">
            <a:extLst>
              <a:ext uri="{FF2B5EF4-FFF2-40B4-BE49-F238E27FC236}">
                <a16:creationId xmlns:a16="http://schemas.microsoft.com/office/drawing/2014/main" id="{F26662BE-102B-4D49-81E0-A8935D602101}"/>
              </a:ext>
            </a:extLst>
          </p:cNvPr>
          <p:cNvSpPr/>
          <p:nvPr/>
        </p:nvSpPr>
        <p:spPr>
          <a:xfrm>
            <a:off x="1035270" y="4355285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1" name="Διάγραμμα ροής: Γραμμή σύνδεσης 60">
            <a:extLst>
              <a:ext uri="{FF2B5EF4-FFF2-40B4-BE49-F238E27FC236}">
                <a16:creationId xmlns:a16="http://schemas.microsoft.com/office/drawing/2014/main" id="{949C7FB4-E0E8-4BB7-A7BB-69AA793ED0B9}"/>
              </a:ext>
            </a:extLst>
          </p:cNvPr>
          <p:cNvSpPr/>
          <p:nvPr/>
        </p:nvSpPr>
        <p:spPr>
          <a:xfrm>
            <a:off x="527238" y="4643243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2" name="Διάγραμμα ροής: Γραμμή σύνδεσης 61">
            <a:extLst>
              <a:ext uri="{FF2B5EF4-FFF2-40B4-BE49-F238E27FC236}">
                <a16:creationId xmlns:a16="http://schemas.microsoft.com/office/drawing/2014/main" id="{3FBDC648-A680-473D-BF76-37D20B4E19F4}"/>
              </a:ext>
            </a:extLst>
          </p:cNvPr>
          <p:cNvSpPr/>
          <p:nvPr/>
        </p:nvSpPr>
        <p:spPr>
          <a:xfrm>
            <a:off x="1172765" y="5114326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Διάγραμμα ροής: Γραμμή σύνδεσης 67">
            <a:extLst>
              <a:ext uri="{FF2B5EF4-FFF2-40B4-BE49-F238E27FC236}">
                <a16:creationId xmlns:a16="http://schemas.microsoft.com/office/drawing/2014/main" id="{BDE00BED-5E23-4F08-B5FC-23BD73579883}"/>
              </a:ext>
            </a:extLst>
          </p:cNvPr>
          <p:cNvSpPr/>
          <p:nvPr/>
        </p:nvSpPr>
        <p:spPr>
          <a:xfrm>
            <a:off x="1640195" y="4595884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9" name="Διάγραμμα ροής: Γραμμή σύνδεσης 68">
            <a:extLst>
              <a:ext uri="{FF2B5EF4-FFF2-40B4-BE49-F238E27FC236}">
                <a16:creationId xmlns:a16="http://schemas.microsoft.com/office/drawing/2014/main" id="{D1E156C3-0C3E-4881-92DD-89803E1A4FBC}"/>
              </a:ext>
            </a:extLst>
          </p:cNvPr>
          <p:cNvSpPr/>
          <p:nvPr/>
        </p:nvSpPr>
        <p:spPr>
          <a:xfrm>
            <a:off x="1446121" y="528249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0" name="Διάγραμμα ροής: Γραμμή σύνδεσης 69">
            <a:extLst>
              <a:ext uri="{FF2B5EF4-FFF2-40B4-BE49-F238E27FC236}">
                <a16:creationId xmlns:a16="http://schemas.microsoft.com/office/drawing/2014/main" id="{9A8F9D9F-806C-4C1A-9C2C-3CA62819DF4C}"/>
              </a:ext>
            </a:extLst>
          </p:cNvPr>
          <p:cNvSpPr/>
          <p:nvPr/>
        </p:nvSpPr>
        <p:spPr>
          <a:xfrm>
            <a:off x="1446121" y="4463285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2" name="Διάγραμμα ροής: Γραμμή σύνδεσης 71">
            <a:extLst>
              <a:ext uri="{FF2B5EF4-FFF2-40B4-BE49-F238E27FC236}">
                <a16:creationId xmlns:a16="http://schemas.microsoft.com/office/drawing/2014/main" id="{C13855D7-014F-4F1D-B165-842B7A1E0326}"/>
              </a:ext>
            </a:extLst>
          </p:cNvPr>
          <p:cNvSpPr/>
          <p:nvPr/>
        </p:nvSpPr>
        <p:spPr>
          <a:xfrm>
            <a:off x="1254208" y="438833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3" name="Διάγραμμα ροής: Γραμμή σύνδεσης 72">
            <a:extLst>
              <a:ext uri="{FF2B5EF4-FFF2-40B4-BE49-F238E27FC236}">
                <a16:creationId xmlns:a16="http://schemas.microsoft.com/office/drawing/2014/main" id="{3167A1E8-005C-4A2A-BEDD-67F0F9BDAC7C}"/>
              </a:ext>
            </a:extLst>
          </p:cNvPr>
          <p:cNvSpPr/>
          <p:nvPr/>
        </p:nvSpPr>
        <p:spPr>
          <a:xfrm>
            <a:off x="989128" y="454026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4" name="Διάγραμμα ροής: Γραμμή σύνδεσης 73">
            <a:extLst>
              <a:ext uri="{FF2B5EF4-FFF2-40B4-BE49-F238E27FC236}">
                <a16:creationId xmlns:a16="http://schemas.microsoft.com/office/drawing/2014/main" id="{0EDDE71D-11E0-4599-B08F-F2C5367D0A88}"/>
              </a:ext>
            </a:extLst>
          </p:cNvPr>
          <p:cNvSpPr/>
          <p:nvPr/>
        </p:nvSpPr>
        <p:spPr>
          <a:xfrm>
            <a:off x="550064" y="5396821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5" name="Διάγραμμα ροής: Γραμμή σύνδεσης 74">
            <a:extLst>
              <a:ext uri="{FF2B5EF4-FFF2-40B4-BE49-F238E27FC236}">
                <a16:creationId xmlns:a16="http://schemas.microsoft.com/office/drawing/2014/main" id="{7AD6BE83-AE5F-4EF9-80E6-B42EBAA3643C}"/>
              </a:ext>
            </a:extLst>
          </p:cNvPr>
          <p:cNvSpPr/>
          <p:nvPr/>
        </p:nvSpPr>
        <p:spPr>
          <a:xfrm>
            <a:off x="665396" y="465424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6" name="Διάγραμμα ροής: Γραμμή σύνδεσης 75">
            <a:extLst>
              <a:ext uri="{FF2B5EF4-FFF2-40B4-BE49-F238E27FC236}">
                <a16:creationId xmlns:a16="http://schemas.microsoft.com/office/drawing/2014/main" id="{D2364FD3-F057-4122-886D-B6E597CE3211}"/>
              </a:ext>
            </a:extLst>
          </p:cNvPr>
          <p:cNvSpPr/>
          <p:nvPr/>
        </p:nvSpPr>
        <p:spPr>
          <a:xfrm>
            <a:off x="1694195" y="478783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7" name="Διάγραμμα ροής: Γραμμή σύνδεσης 76">
            <a:extLst>
              <a:ext uri="{FF2B5EF4-FFF2-40B4-BE49-F238E27FC236}">
                <a16:creationId xmlns:a16="http://schemas.microsoft.com/office/drawing/2014/main" id="{D07FCD43-3091-4F4A-863A-A0530A8C1C39}"/>
              </a:ext>
            </a:extLst>
          </p:cNvPr>
          <p:cNvSpPr/>
          <p:nvPr/>
        </p:nvSpPr>
        <p:spPr>
          <a:xfrm>
            <a:off x="1694195" y="5224786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8" name="Διάγραμμα ροής: Γραμμή σύνδεσης 77">
            <a:extLst>
              <a:ext uri="{FF2B5EF4-FFF2-40B4-BE49-F238E27FC236}">
                <a16:creationId xmlns:a16="http://schemas.microsoft.com/office/drawing/2014/main" id="{15CCB35A-C67C-4F2E-BE45-E11F64DF65AA}"/>
              </a:ext>
            </a:extLst>
          </p:cNvPr>
          <p:cNvSpPr/>
          <p:nvPr/>
        </p:nvSpPr>
        <p:spPr>
          <a:xfrm>
            <a:off x="417530" y="5170133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9" name="Διάγραμμα ροής: Γραμμή σύνδεσης 78">
            <a:extLst>
              <a:ext uri="{FF2B5EF4-FFF2-40B4-BE49-F238E27FC236}">
                <a16:creationId xmlns:a16="http://schemas.microsoft.com/office/drawing/2014/main" id="{C94FD7B1-67E8-444D-A1F4-F00F7691F320}"/>
              </a:ext>
            </a:extLst>
          </p:cNvPr>
          <p:cNvSpPr/>
          <p:nvPr/>
        </p:nvSpPr>
        <p:spPr>
          <a:xfrm>
            <a:off x="1007136" y="5415215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0" name="Διάγραμμα ροής: Γραμμή σύνδεσης 79">
            <a:extLst>
              <a:ext uri="{FF2B5EF4-FFF2-40B4-BE49-F238E27FC236}">
                <a16:creationId xmlns:a16="http://schemas.microsoft.com/office/drawing/2014/main" id="{A3DE3602-43A1-45C9-8C07-606B5CC9EA9A}"/>
              </a:ext>
            </a:extLst>
          </p:cNvPr>
          <p:cNvSpPr/>
          <p:nvPr/>
        </p:nvSpPr>
        <p:spPr>
          <a:xfrm>
            <a:off x="704003" y="5550481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1" name="Διάγραμμα ροής: Γραμμή σύνδεσης 80">
            <a:extLst>
              <a:ext uri="{FF2B5EF4-FFF2-40B4-BE49-F238E27FC236}">
                <a16:creationId xmlns:a16="http://schemas.microsoft.com/office/drawing/2014/main" id="{47A3BFEE-8BBB-47A5-81C5-107A9EF96E2B}"/>
              </a:ext>
            </a:extLst>
          </p:cNvPr>
          <p:cNvSpPr/>
          <p:nvPr/>
        </p:nvSpPr>
        <p:spPr>
          <a:xfrm>
            <a:off x="743123" y="497769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2" name="Διάγραμμα ροής: Γραμμή σύνδεσης 81">
            <a:extLst>
              <a:ext uri="{FF2B5EF4-FFF2-40B4-BE49-F238E27FC236}">
                <a16:creationId xmlns:a16="http://schemas.microsoft.com/office/drawing/2014/main" id="{91076835-1E35-4A7D-A8A3-C18D735392DB}"/>
              </a:ext>
            </a:extLst>
          </p:cNvPr>
          <p:cNvSpPr/>
          <p:nvPr/>
        </p:nvSpPr>
        <p:spPr>
          <a:xfrm>
            <a:off x="1007858" y="507304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3" name="Διάγραμμα ροής: Γραμμή σύνδεσης 82">
            <a:extLst>
              <a:ext uri="{FF2B5EF4-FFF2-40B4-BE49-F238E27FC236}">
                <a16:creationId xmlns:a16="http://schemas.microsoft.com/office/drawing/2014/main" id="{F7CFF17C-597C-48D9-AEC4-C9CCE85FF13E}"/>
              </a:ext>
            </a:extLst>
          </p:cNvPr>
          <p:cNvSpPr/>
          <p:nvPr/>
        </p:nvSpPr>
        <p:spPr>
          <a:xfrm>
            <a:off x="6599073" y="2671984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4" name="Διάγραμμα ροής: Γραμμή σύνδεσης 83">
            <a:extLst>
              <a:ext uri="{FF2B5EF4-FFF2-40B4-BE49-F238E27FC236}">
                <a16:creationId xmlns:a16="http://schemas.microsoft.com/office/drawing/2014/main" id="{BBC7779C-B3A7-4349-B439-6FDB7EBF0B09}"/>
              </a:ext>
            </a:extLst>
          </p:cNvPr>
          <p:cNvSpPr/>
          <p:nvPr/>
        </p:nvSpPr>
        <p:spPr>
          <a:xfrm>
            <a:off x="5956120" y="2390720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6" name="Διάγραμμα ροής: Γραμμή σύνδεσης 85">
            <a:extLst>
              <a:ext uri="{FF2B5EF4-FFF2-40B4-BE49-F238E27FC236}">
                <a16:creationId xmlns:a16="http://schemas.microsoft.com/office/drawing/2014/main" id="{A2AA8CF3-1195-41F0-8E8B-0014F4A72C7B}"/>
              </a:ext>
            </a:extLst>
          </p:cNvPr>
          <p:cNvSpPr/>
          <p:nvPr/>
        </p:nvSpPr>
        <p:spPr>
          <a:xfrm>
            <a:off x="6539846" y="3035195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7" name="Διάγραμμα ροής: Γραμμή σύνδεσης 86">
            <a:extLst>
              <a:ext uri="{FF2B5EF4-FFF2-40B4-BE49-F238E27FC236}">
                <a16:creationId xmlns:a16="http://schemas.microsoft.com/office/drawing/2014/main" id="{42D64347-CCBE-4B7F-B955-7871449A06B1}"/>
              </a:ext>
            </a:extLst>
          </p:cNvPr>
          <p:cNvSpPr/>
          <p:nvPr/>
        </p:nvSpPr>
        <p:spPr>
          <a:xfrm>
            <a:off x="6060485" y="2856091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8" name="Διάγραμμα ροής: Γραμμή σύνδεσης 87">
            <a:extLst>
              <a:ext uri="{FF2B5EF4-FFF2-40B4-BE49-F238E27FC236}">
                <a16:creationId xmlns:a16="http://schemas.microsoft.com/office/drawing/2014/main" id="{A8C95AEC-2B2A-404C-A2F0-952338CADA88}"/>
              </a:ext>
            </a:extLst>
          </p:cNvPr>
          <p:cNvSpPr/>
          <p:nvPr/>
        </p:nvSpPr>
        <p:spPr>
          <a:xfrm>
            <a:off x="5776435" y="2649776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9" name="Διάγραμμα ροής: Γραμμή σύνδεσης 88">
            <a:extLst>
              <a:ext uri="{FF2B5EF4-FFF2-40B4-BE49-F238E27FC236}">
                <a16:creationId xmlns:a16="http://schemas.microsoft.com/office/drawing/2014/main" id="{2F6C47B4-D016-42A3-8BFF-BEDD9BD8E5AF}"/>
              </a:ext>
            </a:extLst>
          </p:cNvPr>
          <p:cNvSpPr/>
          <p:nvPr/>
        </p:nvSpPr>
        <p:spPr>
          <a:xfrm>
            <a:off x="6760832" y="2401085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0" name="Διάγραμμα ροής: Γραμμή σύνδεσης 89">
            <a:extLst>
              <a:ext uri="{FF2B5EF4-FFF2-40B4-BE49-F238E27FC236}">
                <a16:creationId xmlns:a16="http://schemas.microsoft.com/office/drawing/2014/main" id="{50266ECB-D5B9-4D35-95A5-369D2B151EC7}"/>
              </a:ext>
            </a:extLst>
          </p:cNvPr>
          <p:cNvSpPr/>
          <p:nvPr/>
        </p:nvSpPr>
        <p:spPr>
          <a:xfrm>
            <a:off x="6207312" y="2631114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1" name="Διάγραμμα ροής: Γραμμή σύνδεσης 90">
            <a:extLst>
              <a:ext uri="{FF2B5EF4-FFF2-40B4-BE49-F238E27FC236}">
                <a16:creationId xmlns:a16="http://schemas.microsoft.com/office/drawing/2014/main" id="{87A65E1F-118B-45AD-AEE5-E1BC525FD3CD}"/>
              </a:ext>
            </a:extLst>
          </p:cNvPr>
          <p:cNvSpPr/>
          <p:nvPr/>
        </p:nvSpPr>
        <p:spPr>
          <a:xfrm>
            <a:off x="6327620" y="206586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2" name="Διάγραμμα ροής: Γραμμή σύνδεσης 91">
            <a:extLst>
              <a:ext uri="{FF2B5EF4-FFF2-40B4-BE49-F238E27FC236}">
                <a16:creationId xmlns:a16="http://schemas.microsoft.com/office/drawing/2014/main" id="{04BD3985-1B0C-4864-BCED-F787F17393EE}"/>
              </a:ext>
            </a:extLst>
          </p:cNvPr>
          <p:cNvSpPr/>
          <p:nvPr/>
        </p:nvSpPr>
        <p:spPr>
          <a:xfrm>
            <a:off x="6334321" y="2363729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30" name="Δεξί άγκιστρο 1029">
            <a:extLst>
              <a:ext uri="{FF2B5EF4-FFF2-40B4-BE49-F238E27FC236}">
                <a16:creationId xmlns:a16="http://schemas.microsoft.com/office/drawing/2014/main" id="{6E2E058A-E37E-45C2-901D-540463EDC329}"/>
              </a:ext>
            </a:extLst>
          </p:cNvPr>
          <p:cNvSpPr/>
          <p:nvPr/>
        </p:nvSpPr>
        <p:spPr>
          <a:xfrm>
            <a:off x="8941404" y="1920293"/>
            <a:ext cx="547438" cy="4272128"/>
          </a:xfrm>
          <a:prstGeom prst="rightBrace">
            <a:avLst>
              <a:gd name="adj1" fmla="val 0"/>
              <a:gd name="adj2" fmla="val 5100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Ορθογώνιο 116">
            <a:extLst>
              <a:ext uri="{FF2B5EF4-FFF2-40B4-BE49-F238E27FC236}">
                <a16:creationId xmlns:a16="http://schemas.microsoft.com/office/drawing/2014/main" id="{236C5790-13BC-47C9-AE80-3C35FBAF639C}"/>
              </a:ext>
            </a:extLst>
          </p:cNvPr>
          <p:cNvSpPr/>
          <p:nvPr/>
        </p:nvSpPr>
        <p:spPr>
          <a:xfrm>
            <a:off x="0" y="6210487"/>
            <a:ext cx="4480283" cy="64751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45" name="Γραφικό 1044" descr="Φοινικόδεντρο">
            <a:extLst>
              <a:ext uri="{FF2B5EF4-FFF2-40B4-BE49-F238E27FC236}">
                <a16:creationId xmlns:a16="http://schemas.microsoft.com/office/drawing/2014/main" id="{21E84409-FB69-4C66-81D9-E25A9DB50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74452" y="5378165"/>
            <a:ext cx="914400" cy="914400"/>
          </a:xfrm>
          <a:prstGeom prst="rect">
            <a:avLst/>
          </a:prstGeom>
        </p:spPr>
      </p:pic>
      <p:pic>
        <p:nvPicPr>
          <p:cNvPr id="1047" name="Γραφικό 1046" descr="Πρόβατο">
            <a:extLst>
              <a:ext uri="{FF2B5EF4-FFF2-40B4-BE49-F238E27FC236}">
                <a16:creationId xmlns:a16="http://schemas.microsoft.com/office/drawing/2014/main" id="{ABF4A2C4-8796-4E2E-AAF5-D2F7663E68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7443" y="5599021"/>
            <a:ext cx="741925" cy="741925"/>
          </a:xfrm>
          <a:prstGeom prst="rect">
            <a:avLst/>
          </a:prstGeom>
        </p:spPr>
      </p:pic>
      <p:cxnSp>
        <p:nvCxnSpPr>
          <p:cNvPr id="1049" name="Ευθύγραμμο βέλος σύνδεσης 1048">
            <a:extLst>
              <a:ext uri="{FF2B5EF4-FFF2-40B4-BE49-F238E27FC236}">
                <a16:creationId xmlns:a16="http://schemas.microsoft.com/office/drawing/2014/main" id="{92E76F78-EAC7-4954-94C8-2B89B997AFD1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030206" y="5193464"/>
            <a:ext cx="3104509" cy="104499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Ευθύγραμμο βέλος σύνδεσης 126">
            <a:extLst>
              <a:ext uri="{FF2B5EF4-FFF2-40B4-BE49-F238E27FC236}">
                <a16:creationId xmlns:a16="http://schemas.microsoft.com/office/drawing/2014/main" id="{D61653B8-454A-451C-8CF4-D7D0F0688C8D}"/>
              </a:ext>
            </a:extLst>
          </p:cNvPr>
          <p:cNvCxnSpPr>
            <a:cxnSpLocks/>
          </p:cNvCxnSpPr>
          <p:nvPr/>
        </p:nvCxnSpPr>
        <p:spPr>
          <a:xfrm flipH="1" flipV="1">
            <a:off x="4003399" y="4702220"/>
            <a:ext cx="2603008" cy="21738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Ευθύγραμμο βέλος σύνδεσης 130">
            <a:extLst>
              <a:ext uri="{FF2B5EF4-FFF2-40B4-BE49-F238E27FC236}">
                <a16:creationId xmlns:a16="http://schemas.microsoft.com/office/drawing/2014/main" id="{65C6116F-02DB-49E0-96B5-0540DADE07BB}"/>
              </a:ext>
            </a:extLst>
          </p:cNvPr>
          <p:cNvCxnSpPr>
            <a:cxnSpLocks/>
          </p:cNvCxnSpPr>
          <p:nvPr/>
        </p:nvCxnSpPr>
        <p:spPr>
          <a:xfrm>
            <a:off x="916276" y="2499361"/>
            <a:ext cx="4247380" cy="36732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Ευθύγραμμο βέλος σύνδεσης 131">
            <a:extLst>
              <a:ext uri="{FF2B5EF4-FFF2-40B4-BE49-F238E27FC236}">
                <a16:creationId xmlns:a16="http://schemas.microsoft.com/office/drawing/2014/main" id="{7C83E001-2D6F-40C3-A7F0-43BFE78E9933}"/>
              </a:ext>
            </a:extLst>
          </p:cNvPr>
          <p:cNvCxnSpPr>
            <a:cxnSpLocks/>
          </p:cNvCxnSpPr>
          <p:nvPr/>
        </p:nvCxnSpPr>
        <p:spPr>
          <a:xfrm flipV="1">
            <a:off x="5185278" y="5214783"/>
            <a:ext cx="1597928" cy="95785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Ευθύγραμμο βέλος σύνδεσης 134">
            <a:extLst>
              <a:ext uri="{FF2B5EF4-FFF2-40B4-BE49-F238E27FC236}">
                <a16:creationId xmlns:a16="http://schemas.microsoft.com/office/drawing/2014/main" id="{467ECD5A-4FAA-43AE-AB0C-3990A190A532}"/>
              </a:ext>
            </a:extLst>
          </p:cNvPr>
          <p:cNvCxnSpPr>
            <a:cxnSpLocks/>
          </p:cNvCxnSpPr>
          <p:nvPr/>
        </p:nvCxnSpPr>
        <p:spPr>
          <a:xfrm flipH="1" flipV="1">
            <a:off x="3654432" y="3593281"/>
            <a:ext cx="2892307" cy="315028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Γραφικό 117" descr="Θερμόμετρο">
            <a:extLst>
              <a:ext uri="{FF2B5EF4-FFF2-40B4-BE49-F238E27FC236}">
                <a16:creationId xmlns:a16="http://schemas.microsoft.com/office/drawing/2014/main" id="{D99F766D-6C84-4DE1-A518-5D05AAB61B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16599" y="5487776"/>
            <a:ext cx="587864" cy="587864"/>
          </a:xfrm>
          <a:prstGeom prst="rect">
            <a:avLst/>
          </a:prstGeom>
        </p:spPr>
      </p:pic>
      <p:pic>
        <p:nvPicPr>
          <p:cNvPr id="157" name="Γραφικό 156" descr="Θερμόμετρο">
            <a:extLst>
              <a:ext uri="{FF2B5EF4-FFF2-40B4-BE49-F238E27FC236}">
                <a16:creationId xmlns:a16="http://schemas.microsoft.com/office/drawing/2014/main" id="{9ABBA7BD-2D29-481F-8E74-74C857CB16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81584" y="1982192"/>
            <a:ext cx="630424" cy="587864"/>
          </a:xfrm>
          <a:prstGeom prst="rect">
            <a:avLst/>
          </a:prstGeom>
        </p:spPr>
      </p:pic>
      <p:cxnSp>
        <p:nvCxnSpPr>
          <p:cNvPr id="158" name="Ευθύγραμμο βέλος σύνδεσης 157">
            <a:extLst>
              <a:ext uri="{FF2B5EF4-FFF2-40B4-BE49-F238E27FC236}">
                <a16:creationId xmlns:a16="http://schemas.microsoft.com/office/drawing/2014/main" id="{3F566877-A272-416C-863A-66AC9D5CF7C4}"/>
              </a:ext>
            </a:extLst>
          </p:cNvPr>
          <p:cNvCxnSpPr>
            <a:cxnSpLocks/>
          </p:cNvCxnSpPr>
          <p:nvPr/>
        </p:nvCxnSpPr>
        <p:spPr>
          <a:xfrm flipH="1" flipV="1">
            <a:off x="3183154" y="5835365"/>
            <a:ext cx="1592192" cy="102263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5165E2B-EA1B-495D-8B17-34B305028406}"/>
              </a:ext>
            </a:extLst>
          </p:cNvPr>
          <p:cNvSpPr txBox="1"/>
          <p:nvPr/>
        </p:nvSpPr>
        <p:spPr>
          <a:xfrm>
            <a:off x="1943942" y="4217102"/>
            <a:ext cx="10667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Μόρια αέρα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2DB618F-7316-4425-BAD7-450DD02F082D}"/>
              </a:ext>
            </a:extLst>
          </p:cNvPr>
          <p:cNvSpPr txBox="1"/>
          <p:nvPr/>
        </p:nvSpPr>
        <p:spPr>
          <a:xfrm>
            <a:off x="4020470" y="1853294"/>
            <a:ext cx="1367991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Πιο αραιή ατμόσφαιρα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89E5BCB-5439-4FA9-BAAE-4CC0227778DD}"/>
              </a:ext>
            </a:extLst>
          </p:cNvPr>
          <p:cNvSpPr txBox="1"/>
          <p:nvPr/>
        </p:nvSpPr>
        <p:spPr>
          <a:xfrm>
            <a:off x="5359403" y="3616691"/>
            <a:ext cx="2576885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Λιγότερη θερμική ενέργεια «παγιδεύεται»</a:t>
            </a:r>
          </a:p>
        </p:txBody>
      </p:sp>
      <p:cxnSp>
        <p:nvCxnSpPr>
          <p:cNvPr id="5" name="Γραμμή σύνδεσης: Γωνιώδης 4">
            <a:extLst>
              <a:ext uri="{FF2B5EF4-FFF2-40B4-BE49-F238E27FC236}">
                <a16:creationId xmlns:a16="http://schemas.microsoft.com/office/drawing/2014/main" id="{E2D81774-25A2-45CB-8E60-5DE793AAA484}"/>
              </a:ext>
            </a:extLst>
          </p:cNvPr>
          <p:cNvCxnSpPr>
            <a:cxnSpLocks/>
            <a:stCxn id="93" idx="2"/>
          </p:cNvCxnSpPr>
          <p:nvPr/>
        </p:nvCxnSpPr>
        <p:spPr>
          <a:xfrm rot="16200000" flipH="1">
            <a:off x="4558522" y="2645569"/>
            <a:ext cx="1093656" cy="801768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595C377-2BD0-4873-9DAA-77177C6B6B22}"/>
              </a:ext>
            </a:extLst>
          </p:cNvPr>
          <p:cNvSpPr txBox="1"/>
          <p:nvPr/>
        </p:nvSpPr>
        <p:spPr>
          <a:xfrm>
            <a:off x="138417" y="3394639"/>
            <a:ext cx="139581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Πυκνή ατμόσφαιρα</a:t>
            </a:r>
          </a:p>
        </p:txBody>
      </p:sp>
      <p:sp>
        <p:nvSpPr>
          <p:cNvPr id="22" name="Βέλος: Καμπύλο προς τα δεξιά 21">
            <a:extLst>
              <a:ext uri="{FF2B5EF4-FFF2-40B4-BE49-F238E27FC236}">
                <a16:creationId xmlns:a16="http://schemas.microsoft.com/office/drawing/2014/main" id="{D4892B4B-B367-46B9-BB73-415C757FC3F5}"/>
              </a:ext>
            </a:extLst>
          </p:cNvPr>
          <p:cNvSpPr/>
          <p:nvPr/>
        </p:nvSpPr>
        <p:spPr>
          <a:xfrm rot="6472161">
            <a:off x="1852747" y="3434042"/>
            <a:ext cx="463984" cy="1020397"/>
          </a:xfrm>
          <a:prstGeom prst="curvedRightArrow">
            <a:avLst>
              <a:gd name="adj1" fmla="val 25000"/>
              <a:gd name="adj2" fmla="val 148339"/>
              <a:gd name="adj3" fmla="val 25000"/>
            </a:avLst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1" name="Διάγραμμα ροής: Γραμμή σύνδεσης 100">
            <a:extLst>
              <a:ext uri="{FF2B5EF4-FFF2-40B4-BE49-F238E27FC236}">
                <a16:creationId xmlns:a16="http://schemas.microsoft.com/office/drawing/2014/main" id="{D5FBE6AE-CAF2-44F9-BBF3-8873D2D14986}"/>
              </a:ext>
            </a:extLst>
          </p:cNvPr>
          <p:cNvSpPr/>
          <p:nvPr/>
        </p:nvSpPr>
        <p:spPr>
          <a:xfrm>
            <a:off x="1083253" y="529209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2" name="Διάγραμμα ροής: Γραμμή σύνδεσης 101">
            <a:extLst>
              <a:ext uri="{FF2B5EF4-FFF2-40B4-BE49-F238E27FC236}">
                <a16:creationId xmlns:a16="http://schemas.microsoft.com/office/drawing/2014/main" id="{44CC77AD-FB67-4B01-8B7D-465978D7028F}"/>
              </a:ext>
            </a:extLst>
          </p:cNvPr>
          <p:cNvSpPr/>
          <p:nvPr/>
        </p:nvSpPr>
        <p:spPr>
          <a:xfrm>
            <a:off x="1627364" y="494955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3" name="Διάγραμμα ροής: Γραμμή σύνδεσης 102">
            <a:extLst>
              <a:ext uri="{FF2B5EF4-FFF2-40B4-BE49-F238E27FC236}">
                <a16:creationId xmlns:a16="http://schemas.microsoft.com/office/drawing/2014/main" id="{BA14BFA5-F1D8-4FD7-B098-02D543EF4654}"/>
              </a:ext>
            </a:extLst>
          </p:cNvPr>
          <p:cNvSpPr/>
          <p:nvPr/>
        </p:nvSpPr>
        <p:spPr>
          <a:xfrm>
            <a:off x="392288" y="490000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4" name="Διάγραμμα ροής: Γραμμή σύνδεσης 103">
            <a:extLst>
              <a:ext uri="{FF2B5EF4-FFF2-40B4-BE49-F238E27FC236}">
                <a16:creationId xmlns:a16="http://schemas.microsoft.com/office/drawing/2014/main" id="{9636C970-F69D-42B2-8563-1D85F7602845}"/>
              </a:ext>
            </a:extLst>
          </p:cNvPr>
          <p:cNvSpPr/>
          <p:nvPr/>
        </p:nvSpPr>
        <p:spPr>
          <a:xfrm>
            <a:off x="507492" y="5057552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5" name="Διάγραμμα ροής: Γραμμή σύνδεσης 104">
            <a:extLst>
              <a:ext uri="{FF2B5EF4-FFF2-40B4-BE49-F238E27FC236}">
                <a16:creationId xmlns:a16="http://schemas.microsoft.com/office/drawing/2014/main" id="{66189A78-0196-4E72-AD1C-CC62C8726997}"/>
              </a:ext>
            </a:extLst>
          </p:cNvPr>
          <p:cNvSpPr/>
          <p:nvPr/>
        </p:nvSpPr>
        <p:spPr>
          <a:xfrm>
            <a:off x="1403716" y="4463285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6" name="Διάγραμμα ροής: Γραμμή σύνδεσης 105">
            <a:extLst>
              <a:ext uri="{FF2B5EF4-FFF2-40B4-BE49-F238E27FC236}">
                <a16:creationId xmlns:a16="http://schemas.microsoft.com/office/drawing/2014/main" id="{6E94E2C1-9C47-461E-AACA-737A77EFC482}"/>
              </a:ext>
            </a:extLst>
          </p:cNvPr>
          <p:cNvSpPr/>
          <p:nvPr/>
        </p:nvSpPr>
        <p:spPr>
          <a:xfrm>
            <a:off x="1651790" y="4787837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7" name="Διάγραμμα ροής: Γραμμή σύνδεσης 106">
            <a:extLst>
              <a:ext uri="{FF2B5EF4-FFF2-40B4-BE49-F238E27FC236}">
                <a16:creationId xmlns:a16="http://schemas.microsoft.com/office/drawing/2014/main" id="{19031EED-D6A0-4897-95F0-644B79D6F788}"/>
              </a:ext>
            </a:extLst>
          </p:cNvPr>
          <p:cNvSpPr/>
          <p:nvPr/>
        </p:nvSpPr>
        <p:spPr>
          <a:xfrm>
            <a:off x="965453" y="5073048"/>
            <a:ext cx="108000" cy="108000"/>
          </a:xfrm>
          <a:prstGeom prst="flowChartConnector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F49AE-9F88-4A2F-BB30-8DE1D046308A}"/>
              </a:ext>
            </a:extLst>
          </p:cNvPr>
          <p:cNvSpPr txBox="1"/>
          <p:nvPr/>
        </p:nvSpPr>
        <p:spPr>
          <a:xfrm>
            <a:off x="4554320" y="5344910"/>
            <a:ext cx="182950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Διάχυση ηλιακής ακτινοβολίας</a:t>
            </a:r>
          </a:p>
        </p:txBody>
      </p:sp>
    </p:spTree>
    <p:extLst>
      <p:ext uri="{BB962C8B-B14F-4D97-AF65-F5344CB8AC3E}">
        <p14:creationId xmlns:p14="http://schemas.microsoft.com/office/powerpoint/2010/main" val="4571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30" grpId="0" animBg="1"/>
      <p:bldP spid="2" grpId="0"/>
      <p:bldP spid="93" grpId="0" animBg="1"/>
      <p:bldP spid="94" grpId="0" animBg="1"/>
      <p:bldP spid="95" grpId="0" animBg="1"/>
      <p:bldP spid="22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0AAD09-DCBB-4369-A65B-F5155415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Υψόμετρο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45EBEAF-0F5B-444B-91E0-3580B912C4B7}"/>
              </a:ext>
            </a:extLst>
          </p:cNvPr>
          <p:cNvSpPr/>
          <p:nvPr/>
        </p:nvSpPr>
        <p:spPr>
          <a:xfrm>
            <a:off x="5240045" y="2079295"/>
            <a:ext cx="1711911" cy="46686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Συμπέρασμα </a:t>
            </a:r>
          </a:p>
        </p:txBody>
      </p:sp>
      <p:sp>
        <p:nvSpPr>
          <p:cNvPr id="6" name="Πάπυρος: Οριζόντιος 5">
            <a:extLst>
              <a:ext uri="{FF2B5EF4-FFF2-40B4-BE49-F238E27FC236}">
                <a16:creationId xmlns:a16="http://schemas.microsoft.com/office/drawing/2014/main" id="{CB07AEB6-22F7-42E7-9AE9-174D3D1A6033}"/>
              </a:ext>
            </a:extLst>
          </p:cNvPr>
          <p:cNvSpPr/>
          <p:nvPr/>
        </p:nvSpPr>
        <p:spPr>
          <a:xfrm>
            <a:off x="3008244" y="3602996"/>
            <a:ext cx="6175513" cy="244867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υψόμετρο μιας περιοχής αποτελεί σημαντικό παράγοντα διαμόρφωσης του κλίματός της.</a:t>
            </a:r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6435D9FF-F25F-488C-8B39-BE6518665819}"/>
              </a:ext>
            </a:extLst>
          </p:cNvPr>
          <p:cNvSpPr/>
          <p:nvPr/>
        </p:nvSpPr>
        <p:spPr>
          <a:xfrm>
            <a:off x="5889044" y="2673956"/>
            <a:ext cx="413912" cy="90710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7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73BED6A-E1AB-4181-8366-4EA4B3839CED}"/>
              </a:ext>
            </a:extLst>
          </p:cNvPr>
          <p:cNvSpPr/>
          <p:nvPr/>
        </p:nvSpPr>
        <p:spPr>
          <a:xfrm>
            <a:off x="9240000" y="5324190"/>
            <a:ext cx="2952000" cy="62221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FDE7BA6-5619-4BF4-A479-3D2ABD3A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53" y="585117"/>
            <a:ext cx="11849694" cy="924209"/>
          </a:xfrm>
        </p:spPr>
        <p:txBody>
          <a:bodyPr>
            <a:noAutofit/>
          </a:bodyPr>
          <a:lstStyle/>
          <a:p>
            <a:pPr algn="ctr"/>
            <a:r>
              <a:rPr lang="el-G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Ειδικές Τοπικές Συνθήκες (</a:t>
            </a:r>
            <a:r>
              <a:rPr lang="el-GR" sz="3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Οροσειρά Πίνδου</a:t>
            </a:r>
            <a:r>
              <a:rPr lang="el-G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D36C393-3AE5-46A0-ABAC-38D423AF0B16}"/>
              </a:ext>
            </a:extLst>
          </p:cNvPr>
          <p:cNvSpPr/>
          <p:nvPr/>
        </p:nvSpPr>
        <p:spPr>
          <a:xfrm>
            <a:off x="1" y="5934457"/>
            <a:ext cx="2778414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Ιόνιο Πέλαγος</a:t>
            </a:r>
          </a:p>
          <a:p>
            <a:pPr algn="ctr"/>
            <a:endParaRPr lang="el-GR" dirty="0"/>
          </a:p>
        </p:txBody>
      </p:sp>
      <p:pic>
        <p:nvPicPr>
          <p:cNvPr id="4" name="Γραφικό 3" descr="Σβήσιμο (μεσαίος ήλιος)">
            <a:extLst>
              <a:ext uri="{FF2B5EF4-FFF2-40B4-BE49-F238E27FC236}">
                <a16:creationId xmlns:a16="http://schemas.microsoft.com/office/drawing/2014/main" id="{E1D30E0B-FB34-454A-B4D8-A087FA582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612" y="1803500"/>
            <a:ext cx="914400" cy="914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C65E016-7927-4337-BA00-8CFEFD548FDE}"/>
              </a:ext>
            </a:extLst>
          </p:cNvPr>
          <p:cNvSpPr txBox="1"/>
          <p:nvPr/>
        </p:nvSpPr>
        <p:spPr>
          <a:xfrm>
            <a:off x="2778416" y="5432112"/>
            <a:ext cx="281993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Δυτική Ηπειρωτική Ελλάδα</a:t>
            </a:r>
          </a:p>
          <a:p>
            <a:pPr algn="ctr"/>
            <a:r>
              <a:rPr lang="el-GR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(περιοχή κοντά στη θάλασσα)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46B09F5-66B9-42BE-9D03-8365906FB140}"/>
              </a:ext>
            </a:extLst>
          </p:cNvPr>
          <p:cNvSpPr/>
          <p:nvPr/>
        </p:nvSpPr>
        <p:spPr>
          <a:xfrm>
            <a:off x="2778415" y="5934457"/>
            <a:ext cx="9413585" cy="91440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Έδαφος </a:t>
            </a:r>
          </a:p>
          <a:p>
            <a:pPr algn="ctr"/>
            <a:endParaRPr lang="el-GR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639F574C-A398-4692-9524-6F468A9D3BD8}"/>
              </a:ext>
            </a:extLst>
          </p:cNvPr>
          <p:cNvCxnSpPr>
            <a:cxnSpLocks/>
          </p:cNvCxnSpPr>
          <p:nvPr/>
        </p:nvCxnSpPr>
        <p:spPr>
          <a:xfrm>
            <a:off x="377196" y="2710735"/>
            <a:ext cx="296525" cy="30973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75C505E-4075-4614-822C-DF393FF31214}"/>
              </a:ext>
            </a:extLst>
          </p:cNvPr>
          <p:cNvSpPr txBox="1"/>
          <p:nvPr/>
        </p:nvSpPr>
        <p:spPr>
          <a:xfrm>
            <a:off x="9070980" y="4826365"/>
            <a:ext cx="312280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Ανατολική Ηπειρωτική Ελλάδα</a:t>
            </a:r>
          </a:p>
          <a:p>
            <a:pPr algn="ctr"/>
            <a:r>
              <a:rPr lang="el-GR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(περιοχή με υψόμετρο)</a:t>
            </a:r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040747F4-6A08-492D-A96C-83D19D0C7ABF}"/>
              </a:ext>
            </a:extLst>
          </p:cNvPr>
          <p:cNvSpPr/>
          <p:nvPr/>
        </p:nvSpPr>
        <p:spPr>
          <a:xfrm>
            <a:off x="5256898" y="1857947"/>
            <a:ext cx="3750365" cy="4071248"/>
          </a:xfrm>
          <a:prstGeom prst="triangle">
            <a:avLst>
              <a:gd name="adj" fmla="val 613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B01D7674-BF3F-4022-AA2F-CF818018564A}"/>
              </a:ext>
            </a:extLst>
          </p:cNvPr>
          <p:cNvSpPr/>
          <p:nvPr/>
        </p:nvSpPr>
        <p:spPr>
          <a:xfrm>
            <a:off x="5768377" y="2132559"/>
            <a:ext cx="3750365" cy="3796635"/>
          </a:xfrm>
          <a:prstGeom prst="triangle">
            <a:avLst>
              <a:gd name="adj" fmla="val 6378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Οροσειρά </a:t>
            </a:r>
          </a:p>
          <a:p>
            <a:pPr algn="ctr"/>
            <a:r>
              <a:rPr lang="el-GR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Πίνδου</a:t>
            </a:r>
          </a:p>
        </p:txBody>
      </p:sp>
      <p:pic>
        <p:nvPicPr>
          <p:cNvPr id="43" name="Picture 8" descr="Νερό, Κύμα, Πτώση, Θάλασσα, Παραλία, Κύμα Δομή, Ροή">
            <a:extLst>
              <a:ext uri="{FF2B5EF4-FFF2-40B4-BE49-F238E27FC236}">
                <a16:creationId xmlns:a16="http://schemas.microsoft.com/office/drawing/2014/main" id="{B9F4786A-A94F-4DF8-A59E-E538CC76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8275">
            <a:off x="2189176" y="2527580"/>
            <a:ext cx="83216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Νερό, Κύμα, Πτώση, Θάλασσα, Παραλία, Κύμα Δομή, Ροή">
            <a:extLst>
              <a:ext uri="{FF2B5EF4-FFF2-40B4-BE49-F238E27FC236}">
                <a16:creationId xmlns:a16="http://schemas.microsoft.com/office/drawing/2014/main" id="{399DDF31-AEC1-4D77-BA22-778DD799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8856">
            <a:off x="4024811" y="2286457"/>
            <a:ext cx="83216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Νερό, Κύμα, Πτώση, Θάλασσα, Παραλία, Κύμα Δομή, Ροή">
            <a:extLst>
              <a:ext uri="{FF2B5EF4-FFF2-40B4-BE49-F238E27FC236}">
                <a16:creationId xmlns:a16="http://schemas.microsoft.com/office/drawing/2014/main" id="{5E710E0D-BD2A-4DD6-83CF-EC068C4E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4540">
            <a:off x="5886335" y="2005408"/>
            <a:ext cx="83216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Σύννεφο 35">
            <a:extLst>
              <a:ext uri="{FF2B5EF4-FFF2-40B4-BE49-F238E27FC236}">
                <a16:creationId xmlns:a16="http://schemas.microsoft.com/office/drawing/2014/main" id="{1C7E2595-6DB0-4D61-B76B-DA77DE2BA67F}"/>
              </a:ext>
            </a:extLst>
          </p:cNvPr>
          <p:cNvSpPr/>
          <p:nvPr/>
        </p:nvSpPr>
        <p:spPr>
          <a:xfrm>
            <a:off x="4087400" y="2378524"/>
            <a:ext cx="2301863" cy="120104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Σύννεφο 37">
            <a:extLst>
              <a:ext uri="{FF2B5EF4-FFF2-40B4-BE49-F238E27FC236}">
                <a16:creationId xmlns:a16="http://schemas.microsoft.com/office/drawing/2014/main" id="{A74FD416-841E-4DC9-A5FD-296E10795EE9}"/>
              </a:ext>
            </a:extLst>
          </p:cNvPr>
          <p:cNvSpPr/>
          <p:nvPr/>
        </p:nvSpPr>
        <p:spPr>
          <a:xfrm>
            <a:off x="4910057" y="1832762"/>
            <a:ext cx="2228201" cy="1011805"/>
          </a:xfrm>
          <a:prstGeom prst="cloud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Σύννεφο 38">
            <a:extLst>
              <a:ext uri="{FF2B5EF4-FFF2-40B4-BE49-F238E27FC236}">
                <a16:creationId xmlns:a16="http://schemas.microsoft.com/office/drawing/2014/main" id="{008A596E-26C3-43E0-952B-2C05BF79AF5B}"/>
              </a:ext>
            </a:extLst>
          </p:cNvPr>
          <p:cNvSpPr/>
          <p:nvPr/>
        </p:nvSpPr>
        <p:spPr>
          <a:xfrm>
            <a:off x="2999302" y="1813838"/>
            <a:ext cx="2228201" cy="101180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Σύννεφο 39">
            <a:extLst>
              <a:ext uri="{FF2B5EF4-FFF2-40B4-BE49-F238E27FC236}">
                <a16:creationId xmlns:a16="http://schemas.microsoft.com/office/drawing/2014/main" id="{FF104509-2CF9-44B3-8ADB-38BEE4AD3472}"/>
              </a:ext>
            </a:extLst>
          </p:cNvPr>
          <p:cNvSpPr/>
          <p:nvPr/>
        </p:nvSpPr>
        <p:spPr>
          <a:xfrm>
            <a:off x="1625738" y="1813837"/>
            <a:ext cx="2228201" cy="1011805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Σύννεφο 40">
            <a:extLst>
              <a:ext uri="{FF2B5EF4-FFF2-40B4-BE49-F238E27FC236}">
                <a16:creationId xmlns:a16="http://schemas.microsoft.com/office/drawing/2014/main" id="{E72F0081-6496-47DF-AB5B-91ADE09ED61B}"/>
              </a:ext>
            </a:extLst>
          </p:cNvPr>
          <p:cNvSpPr/>
          <p:nvPr/>
        </p:nvSpPr>
        <p:spPr>
          <a:xfrm>
            <a:off x="2145711" y="2519462"/>
            <a:ext cx="2228201" cy="1011805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8" name="Picture 4" descr="Δεν Υπάρχει Καταχώρηση, Να Σταματήσει, Επιχειρήσεων">
            <a:extLst>
              <a:ext uri="{FF2B5EF4-FFF2-40B4-BE49-F238E27FC236}">
                <a16:creationId xmlns:a16="http://schemas.microsoft.com/office/drawing/2014/main" id="{6ADE9A31-FFEA-44BD-9510-45B578B3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85" y="1289653"/>
            <a:ext cx="1169162" cy="10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κουαρέλα, Βροχή, Καιρός, Ζωγραφίσει, Απεικονίζονται">
            <a:extLst>
              <a:ext uri="{FF2B5EF4-FFF2-40B4-BE49-F238E27FC236}">
                <a16:creationId xmlns:a16="http://schemas.microsoft.com/office/drawing/2014/main" id="{BEB38D45-7A89-4605-B473-773B441F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82" y="3501423"/>
            <a:ext cx="3334103" cy="18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Νερό, Κύμα, Πτώση, Θάλασσα, Παραλία, Κύμα Δομή, Ροή">
            <a:extLst>
              <a:ext uri="{FF2B5EF4-FFF2-40B4-BE49-F238E27FC236}">
                <a16:creationId xmlns:a16="http://schemas.microsoft.com/office/drawing/2014/main" id="{6339C189-A626-465E-BF82-21E4896D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9752" y="4675878"/>
            <a:ext cx="83216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Γραφικό 45" descr="Δυνατός άνεμος">
            <a:extLst>
              <a:ext uri="{FF2B5EF4-FFF2-40B4-BE49-F238E27FC236}">
                <a16:creationId xmlns:a16="http://schemas.microsoft.com/office/drawing/2014/main" id="{FB467E16-46DA-4AE8-A480-E0995946A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538775">
            <a:off x="8416606" y="2134467"/>
            <a:ext cx="1181313" cy="934331"/>
          </a:xfrm>
          <a:prstGeom prst="rect">
            <a:avLst/>
          </a:prstGeom>
        </p:spPr>
      </p:pic>
      <p:pic>
        <p:nvPicPr>
          <p:cNvPr id="48" name="Γραφικό 47" descr="Χιόνι">
            <a:extLst>
              <a:ext uri="{FF2B5EF4-FFF2-40B4-BE49-F238E27FC236}">
                <a16:creationId xmlns:a16="http://schemas.microsoft.com/office/drawing/2014/main" id="{46D3D097-39B8-4EF0-8665-62606FD96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9294" y="1772140"/>
            <a:ext cx="1180521" cy="1268697"/>
          </a:xfrm>
          <a:prstGeom prst="rect">
            <a:avLst/>
          </a:prstGeom>
        </p:spPr>
      </p:pic>
      <p:pic>
        <p:nvPicPr>
          <p:cNvPr id="56" name="Γραφικό 55" descr="Χιόνι">
            <a:extLst>
              <a:ext uri="{FF2B5EF4-FFF2-40B4-BE49-F238E27FC236}">
                <a16:creationId xmlns:a16="http://schemas.microsoft.com/office/drawing/2014/main" id="{55425C01-850E-49ED-998F-F4FA1D878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08792" y="1687436"/>
            <a:ext cx="1180521" cy="1268697"/>
          </a:xfrm>
          <a:prstGeom prst="rect">
            <a:avLst/>
          </a:prstGeom>
        </p:spPr>
      </p:pic>
      <p:pic>
        <p:nvPicPr>
          <p:cNvPr id="51" name="Γραφικό 50" descr="Χιόνι">
            <a:extLst>
              <a:ext uri="{FF2B5EF4-FFF2-40B4-BE49-F238E27FC236}">
                <a16:creationId xmlns:a16="http://schemas.microsoft.com/office/drawing/2014/main" id="{FE9B3D2A-813D-4A88-A92A-020B982F2D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85871" y="1772140"/>
            <a:ext cx="1067888" cy="1058636"/>
          </a:xfrm>
          <a:prstGeom prst="rect">
            <a:avLst/>
          </a:prstGeom>
        </p:spPr>
      </p:pic>
      <p:pic>
        <p:nvPicPr>
          <p:cNvPr id="53" name="Γραφικό 52" descr="Νιφάδα χιονιού">
            <a:extLst>
              <a:ext uri="{FF2B5EF4-FFF2-40B4-BE49-F238E27FC236}">
                <a16:creationId xmlns:a16="http://schemas.microsoft.com/office/drawing/2014/main" id="{4DF96B16-66B4-477B-8417-29F3084ABD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33151" y="3044223"/>
            <a:ext cx="327559" cy="327559"/>
          </a:xfrm>
          <a:prstGeom prst="rect">
            <a:avLst/>
          </a:prstGeom>
        </p:spPr>
      </p:pic>
      <p:pic>
        <p:nvPicPr>
          <p:cNvPr id="55" name="Γραφικό 54" descr="Νιφάδα χιονιού">
            <a:extLst>
              <a:ext uri="{FF2B5EF4-FFF2-40B4-BE49-F238E27FC236}">
                <a16:creationId xmlns:a16="http://schemas.microsoft.com/office/drawing/2014/main" id="{FB555315-E31A-483C-AF26-F96472BA70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43913" y="3014726"/>
            <a:ext cx="327559" cy="327559"/>
          </a:xfrm>
          <a:prstGeom prst="rect">
            <a:avLst/>
          </a:prstGeom>
        </p:spPr>
      </p:pic>
      <p:pic>
        <p:nvPicPr>
          <p:cNvPr id="63" name="Γραφικό 62" descr="Νιφάδα χιονιού">
            <a:extLst>
              <a:ext uri="{FF2B5EF4-FFF2-40B4-BE49-F238E27FC236}">
                <a16:creationId xmlns:a16="http://schemas.microsoft.com/office/drawing/2014/main" id="{61633DE8-18CE-4657-A69D-E0F67510EB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99829" y="3941230"/>
            <a:ext cx="327559" cy="327559"/>
          </a:xfrm>
          <a:prstGeom prst="rect">
            <a:avLst/>
          </a:prstGeom>
        </p:spPr>
      </p:pic>
      <p:pic>
        <p:nvPicPr>
          <p:cNvPr id="64" name="Γραφικό 63" descr="Νιφάδα χιονιού">
            <a:extLst>
              <a:ext uri="{FF2B5EF4-FFF2-40B4-BE49-F238E27FC236}">
                <a16:creationId xmlns:a16="http://schemas.microsoft.com/office/drawing/2014/main" id="{523452C9-1C79-4A77-B01E-DA94A09052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27811" y="3966428"/>
            <a:ext cx="327559" cy="327559"/>
          </a:xfrm>
          <a:prstGeom prst="rect">
            <a:avLst/>
          </a:prstGeom>
        </p:spPr>
      </p:pic>
      <p:pic>
        <p:nvPicPr>
          <p:cNvPr id="65" name="Γραφικό 64" descr="Νιφάδα χιονιού">
            <a:extLst>
              <a:ext uri="{FF2B5EF4-FFF2-40B4-BE49-F238E27FC236}">
                <a16:creationId xmlns:a16="http://schemas.microsoft.com/office/drawing/2014/main" id="{35D004E5-11E3-4653-A91A-AB1AB78595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3803" y="2988464"/>
            <a:ext cx="327559" cy="327559"/>
          </a:xfrm>
          <a:prstGeom prst="rect">
            <a:avLst/>
          </a:prstGeom>
        </p:spPr>
      </p:pic>
      <p:pic>
        <p:nvPicPr>
          <p:cNvPr id="66" name="Γραφικό 65" descr="Νιφάδα χιονιού">
            <a:extLst>
              <a:ext uri="{FF2B5EF4-FFF2-40B4-BE49-F238E27FC236}">
                <a16:creationId xmlns:a16="http://schemas.microsoft.com/office/drawing/2014/main" id="{E783DC21-2B20-4CE5-92D1-B323A155D6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23051" y="2956133"/>
            <a:ext cx="327559" cy="3275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CA72C46-BFC4-47E1-8952-36C7EAB7AA81}"/>
              </a:ext>
            </a:extLst>
          </p:cNvPr>
          <p:cNvSpPr txBox="1"/>
          <p:nvPr/>
        </p:nvSpPr>
        <p:spPr>
          <a:xfrm>
            <a:off x="8897532" y="1940614"/>
            <a:ext cx="51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</a:t>
            </a:r>
          </a:p>
        </p:txBody>
      </p:sp>
      <p:pic>
        <p:nvPicPr>
          <p:cNvPr id="68" name="Γραφικό 67" descr="Νιφάδα χιονιού">
            <a:extLst>
              <a:ext uri="{FF2B5EF4-FFF2-40B4-BE49-F238E27FC236}">
                <a16:creationId xmlns:a16="http://schemas.microsoft.com/office/drawing/2014/main" id="{B77C961D-2B65-44CE-B01A-89DA5C0A2C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92256" y="3460760"/>
            <a:ext cx="327559" cy="327559"/>
          </a:xfrm>
          <a:prstGeom prst="rect">
            <a:avLst/>
          </a:prstGeom>
        </p:spPr>
      </p:pic>
      <p:pic>
        <p:nvPicPr>
          <p:cNvPr id="69" name="Γραφικό 68" descr="Νιφάδα χιονιού">
            <a:extLst>
              <a:ext uri="{FF2B5EF4-FFF2-40B4-BE49-F238E27FC236}">
                <a16:creationId xmlns:a16="http://schemas.microsoft.com/office/drawing/2014/main" id="{3C43F2B8-AAC2-4F42-85CF-32D5EF4EE4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88773" y="3695405"/>
            <a:ext cx="327559" cy="327559"/>
          </a:xfrm>
          <a:prstGeom prst="rect">
            <a:avLst/>
          </a:prstGeom>
        </p:spPr>
      </p:pic>
      <p:pic>
        <p:nvPicPr>
          <p:cNvPr id="70" name="Γραφικό 69" descr="Νιφάδα χιονιού">
            <a:extLst>
              <a:ext uri="{FF2B5EF4-FFF2-40B4-BE49-F238E27FC236}">
                <a16:creationId xmlns:a16="http://schemas.microsoft.com/office/drawing/2014/main" id="{91732117-3BE6-4B5E-A78F-2A6F3F265D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0416" y="4389436"/>
            <a:ext cx="327559" cy="327559"/>
          </a:xfrm>
          <a:prstGeom prst="rect">
            <a:avLst/>
          </a:prstGeom>
        </p:spPr>
      </p:pic>
      <p:pic>
        <p:nvPicPr>
          <p:cNvPr id="71" name="Γραφικό 70" descr="Νιφάδα χιονιού">
            <a:extLst>
              <a:ext uri="{FF2B5EF4-FFF2-40B4-BE49-F238E27FC236}">
                <a16:creationId xmlns:a16="http://schemas.microsoft.com/office/drawing/2014/main" id="{5BA78AF9-099E-49A8-B1C2-F1A1F45626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69371" y="4048238"/>
            <a:ext cx="327559" cy="327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ABB19-E1FF-4146-A5D1-09C66979CBE9}"/>
              </a:ext>
            </a:extLst>
          </p:cNvPr>
          <p:cNvSpPr txBox="1"/>
          <p:nvPr/>
        </p:nvSpPr>
        <p:spPr>
          <a:xfrm>
            <a:off x="871164" y="5557143"/>
            <a:ext cx="106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Εξάτμιση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CBFBDA-B734-4BD4-93D3-6054D1C7D00C}"/>
              </a:ext>
            </a:extLst>
          </p:cNvPr>
          <p:cNvSpPr txBox="1"/>
          <p:nvPr/>
        </p:nvSpPr>
        <p:spPr>
          <a:xfrm>
            <a:off x="4508116" y="2782669"/>
            <a:ext cx="1303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σύννεφων</a:t>
            </a:r>
          </a:p>
        </p:txBody>
      </p:sp>
      <p:pic>
        <p:nvPicPr>
          <p:cNvPr id="42" name="Γραφικό 41" descr="Δυνατός άνεμος">
            <a:extLst>
              <a:ext uri="{FF2B5EF4-FFF2-40B4-BE49-F238E27FC236}">
                <a16:creationId xmlns:a16="http://schemas.microsoft.com/office/drawing/2014/main" id="{0566FA49-C9DA-4E6F-B5A2-80C1EB455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868883" flipH="1">
            <a:off x="672166" y="2914807"/>
            <a:ext cx="1107411" cy="886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58AF2-0E00-4993-B6EC-554C47CE8ECF}"/>
              </a:ext>
            </a:extLst>
          </p:cNvPr>
          <p:cNvSpPr txBox="1"/>
          <p:nvPr/>
        </p:nvSpPr>
        <p:spPr>
          <a:xfrm>
            <a:off x="770247" y="2733677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ΒΔ</a:t>
            </a:r>
          </a:p>
        </p:txBody>
      </p:sp>
      <p:pic>
        <p:nvPicPr>
          <p:cNvPr id="47" name="Picture 8" descr="Νερό, Κύμα, Πτώση, Θάλασσα, Παραλία, Κύμα Δομή, Ροή">
            <a:extLst>
              <a:ext uri="{FF2B5EF4-FFF2-40B4-BE49-F238E27FC236}">
                <a16:creationId xmlns:a16="http://schemas.microsoft.com/office/drawing/2014/main" id="{5C18411A-6F51-402F-B808-C43A6B88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6045">
            <a:off x="7991715" y="1725148"/>
            <a:ext cx="832166" cy="7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Γραφικό 48" descr="Θερμόμετρο">
            <a:extLst>
              <a:ext uri="{FF2B5EF4-FFF2-40B4-BE49-F238E27FC236}">
                <a16:creationId xmlns:a16="http://schemas.microsoft.com/office/drawing/2014/main" id="{045804C3-B484-4F63-9CFA-349A17B182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83598" y="1832762"/>
            <a:ext cx="487246" cy="4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 animBg="1"/>
      <p:bldP spid="57" grpId="0"/>
      <p:bldP spid="5" grpId="0"/>
      <p:bldP spid="3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Μετά την ολοκλήρωση της διδασκαλίας χρειάζεται να γνωρίζω:</a:t>
            </a:r>
          </a:p>
        </p:txBody>
      </p:sp>
      <p:sp>
        <p:nvSpPr>
          <p:cNvPr id="14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251792" y="1828457"/>
            <a:ext cx="8097078" cy="5029544"/>
          </a:xfrm>
        </p:spPr>
        <p:txBody>
          <a:bodyPr rtlCol="0">
            <a:normAutofit/>
          </a:bodyPr>
          <a:lstStyle/>
          <a:p>
            <a:pPr rtl="0"/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έννοια του «καιρού».</a:t>
            </a:r>
          </a:p>
          <a:p>
            <a:pPr rtl="0"/>
            <a:endParaRPr lang="el-GR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έννοια του «κλίματος».</a:t>
            </a:r>
          </a:p>
          <a:p>
            <a:pPr marL="0" indent="0" rtl="0">
              <a:buNone/>
            </a:pPr>
            <a:endParaRPr lang="el-GR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Τις διαφορές μεταξύ καιρού και κλίματος.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χαρακτηριστικά του κλίματος της Ελλάδας.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παράγοντες που διαμορφώνουν το κλίμα μιας περιοχής.</a:t>
            </a:r>
          </a:p>
          <a:p>
            <a:pPr marL="0" indent="0" rtl="0">
              <a:buNone/>
            </a:pPr>
            <a:endParaRPr lang="el-GR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EB1729D-4A0F-4C1F-B170-1FA99F28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866" y="1979953"/>
            <a:ext cx="23532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861BD908-79AF-4BBF-A418-F05AB3C7EBA6}"/>
              </a:ext>
            </a:extLst>
          </p:cNvPr>
          <p:cNvSpPr/>
          <p:nvPr/>
        </p:nvSpPr>
        <p:spPr>
          <a:xfrm>
            <a:off x="9359674" y="2933305"/>
            <a:ext cx="2381751" cy="49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31A1647F-4094-4BEF-9182-A066F8DBB2EB}"/>
              </a:ext>
            </a:extLst>
          </p:cNvPr>
          <p:cNvSpPr/>
          <p:nvPr/>
        </p:nvSpPr>
        <p:spPr>
          <a:xfrm>
            <a:off x="9590696" y="1828456"/>
            <a:ext cx="1728814" cy="490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93AD48-CE65-4249-97D8-4DB970B77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8"/>
          <a:stretch/>
        </p:blipFill>
        <p:spPr>
          <a:xfrm>
            <a:off x="2459902" y="1828456"/>
            <a:ext cx="6408860" cy="50295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BF895-2815-4A1E-9993-D7D2F4660189}"/>
              </a:ext>
            </a:extLst>
          </p:cNvPr>
          <p:cNvSpPr txBox="1"/>
          <p:nvPr/>
        </p:nvSpPr>
        <p:spPr>
          <a:xfrm>
            <a:off x="9154" y="6162297"/>
            <a:ext cx="256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Υγρό και ζεστό κλίμα το καλοκαίρι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8F2A2C0-A2DF-4C78-B62B-D5189D30110A}"/>
              </a:ext>
            </a:extLst>
          </p:cNvPr>
          <p:cNvSpPr/>
          <p:nvPr/>
        </p:nvSpPr>
        <p:spPr>
          <a:xfrm rot="20255855">
            <a:off x="2943372" y="2989522"/>
            <a:ext cx="709652" cy="209384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43BCE-2D42-4AED-B8F5-7EC031CEFB71}"/>
              </a:ext>
            </a:extLst>
          </p:cNvPr>
          <p:cNvSpPr txBox="1"/>
          <p:nvPr/>
        </p:nvSpPr>
        <p:spPr>
          <a:xfrm>
            <a:off x="314180" y="5708068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Νησιά Ιονίου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2DD806-A69E-45B5-AC27-5A6523E63891}"/>
              </a:ext>
            </a:extLst>
          </p:cNvPr>
          <p:cNvSpPr txBox="1"/>
          <p:nvPr/>
        </p:nvSpPr>
        <p:spPr>
          <a:xfrm>
            <a:off x="2459902" y="5403639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Ιόνιο Πέλαγος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A3F5B-1BA8-4FB8-B45E-E57A5798C312}"/>
              </a:ext>
            </a:extLst>
          </p:cNvPr>
          <p:cNvSpPr txBox="1"/>
          <p:nvPr/>
        </p:nvSpPr>
        <p:spPr>
          <a:xfrm>
            <a:off x="5028891" y="5772971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Αιγαίο Πέλαγος</a:t>
            </a:r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AE96BB5D-7E80-4D6F-BE4A-2BEA6957CE1F}"/>
              </a:ext>
            </a:extLst>
          </p:cNvPr>
          <p:cNvSpPr/>
          <p:nvPr/>
        </p:nvSpPr>
        <p:spPr>
          <a:xfrm>
            <a:off x="5028891" y="1996603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C1CF55A5-629D-488C-B527-098259EC9429}"/>
              </a:ext>
            </a:extLst>
          </p:cNvPr>
          <p:cNvSpPr/>
          <p:nvPr/>
        </p:nvSpPr>
        <p:spPr>
          <a:xfrm>
            <a:off x="5475335" y="3146006"/>
            <a:ext cx="196596" cy="483174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2090CACE-E721-4DA2-9999-FB814B619DA7}"/>
              </a:ext>
            </a:extLst>
          </p:cNvPr>
          <p:cNvSpPr/>
          <p:nvPr/>
        </p:nvSpPr>
        <p:spPr>
          <a:xfrm rot="20620932">
            <a:off x="5784067" y="3964113"/>
            <a:ext cx="192664" cy="4913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1" name="Βέλος: Κάτω 20">
            <a:extLst>
              <a:ext uri="{FF2B5EF4-FFF2-40B4-BE49-F238E27FC236}">
                <a16:creationId xmlns:a16="http://schemas.microsoft.com/office/drawing/2014/main" id="{E0CA3DB2-E42B-4B14-B859-94F596EE0B2B}"/>
              </a:ext>
            </a:extLst>
          </p:cNvPr>
          <p:cNvSpPr/>
          <p:nvPr/>
        </p:nvSpPr>
        <p:spPr>
          <a:xfrm rot="847974">
            <a:off x="5976731" y="2180150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5" name="Βέλος: Κάτω 24">
            <a:extLst>
              <a:ext uri="{FF2B5EF4-FFF2-40B4-BE49-F238E27FC236}">
                <a16:creationId xmlns:a16="http://schemas.microsoft.com/office/drawing/2014/main" id="{8F9F98B3-BF43-4DC6-8792-798A9933D214}"/>
              </a:ext>
            </a:extLst>
          </p:cNvPr>
          <p:cNvSpPr/>
          <p:nvPr/>
        </p:nvSpPr>
        <p:spPr>
          <a:xfrm rot="20112994">
            <a:off x="4658072" y="2662469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6" name="Βέλος: Κάτω 25">
            <a:extLst>
              <a:ext uri="{FF2B5EF4-FFF2-40B4-BE49-F238E27FC236}">
                <a16:creationId xmlns:a16="http://schemas.microsoft.com/office/drawing/2014/main" id="{6C86B8ED-F0EF-41D0-BB11-E27362D7D1CD}"/>
              </a:ext>
            </a:extLst>
          </p:cNvPr>
          <p:cNvSpPr/>
          <p:nvPr/>
        </p:nvSpPr>
        <p:spPr>
          <a:xfrm rot="877852">
            <a:off x="6114758" y="2888181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7" name="Βέλος: Κάτω 26">
            <a:extLst>
              <a:ext uri="{FF2B5EF4-FFF2-40B4-BE49-F238E27FC236}">
                <a16:creationId xmlns:a16="http://schemas.microsoft.com/office/drawing/2014/main" id="{857B835A-57E4-4D06-BF71-D965A92D62B9}"/>
              </a:ext>
            </a:extLst>
          </p:cNvPr>
          <p:cNvSpPr/>
          <p:nvPr/>
        </p:nvSpPr>
        <p:spPr>
          <a:xfrm rot="19544378">
            <a:off x="5442616" y="4672396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8" name="Βέλος: Κάτω 27">
            <a:extLst>
              <a:ext uri="{FF2B5EF4-FFF2-40B4-BE49-F238E27FC236}">
                <a16:creationId xmlns:a16="http://schemas.microsoft.com/office/drawing/2014/main" id="{6AEEE3A6-3328-481A-BAA3-D9117A0809CE}"/>
              </a:ext>
            </a:extLst>
          </p:cNvPr>
          <p:cNvSpPr/>
          <p:nvPr/>
        </p:nvSpPr>
        <p:spPr>
          <a:xfrm rot="20180372">
            <a:off x="5945940" y="3484546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9" name="Βέλος: Κάτω 28">
            <a:extLst>
              <a:ext uri="{FF2B5EF4-FFF2-40B4-BE49-F238E27FC236}">
                <a16:creationId xmlns:a16="http://schemas.microsoft.com/office/drawing/2014/main" id="{81C06550-1B9F-47DF-82E2-E3749A44D157}"/>
              </a:ext>
            </a:extLst>
          </p:cNvPr>
          <p:cNvSpPr/>
          <p:nvPr/>
        </p:nvSpPr>
        <p:spPr>
          <a:xfrm rot="19596099">
            <a:off x="6503422" y="4865248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0" name="Βέλος: Κάτω 29">
            <a:extLst>
              <a:ext uri="{FF2B5EF4-FFF2-40B4-BE49-F238E27FC236}">
                <a16:creationId xmlns:a16="http://schemas.microsoft.com/office/drawing/2014/main" id="{59F3F082-C938-4736-9DC6-736A739CF718}"/>
              </a:ext>
            </a:extLst>
          </p:cNvPr>
          <p:cNvSpPr/>
          <p:nvPr/>
        </p:nvSpPr>
        <p:spPr>
          <a:xfrm>
            <a:off x="6075928" y="4387757"/>
            <a:ext cx="205718" cy="5486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52B098-33B3-4482-A029-CD1D25A18556}"/>
              </a:ext>
            </a:extLst>
          </p:cNvPr>
          <p:cNvSpPr txBox="1"/>
          <p:nvPr/>
        </p:nvSpPr>
        <p:spPr>
          <a:xfrm>
            <a:off x="5361956" y="20851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7C3789-14F7-4837-AB70-EF7E7AD647FF}"/>
              </a:ext>
            </a:extLst>
          </p:cNvPr>
          <p:cNvSpPr txBox="1"/>
          <p:nvPr/>
        </p:nvSpPr>
        <p:spPr>
          <a:xfrm>
            <a:off x="5002491" y="322898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AE5EB9-EA77-47AF-92CF-F025E2D51908}"/>
              </a:ext>
            </a:extLst>
          </p:cNvPr>
          <p:cNvSpPr txBox="1"/>
          <p:nvPr/>
        </p:nvSpPr>
        <p:spPr>
          <a:xfrm>
            <a:off x="6150131" y="377034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E14F50-D6A4-41AD-BDE2-8DE6BE01EE2C}"/>
              </a:ext>
            </a:extLst>
          </p:cNvPr>
          <p:cNvSpPr txBox="1"/>
          <p:nvPr/>
        </p:nvSpPr>
        <p:spPr>
          <a:xfrm>
            <a:off x="5013738" y="502649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6Β</a:t>
            </a:r>
          </a:p>
        </p:txBody>
      </p:sp>
      <p:cxnSp>
        <p:nvCxnSpPr>
          <p:cNvPr id="36" name="Γραμμή σύνδεσης: Γωνιώδης 35">
            <a:extLst>
              <a:ext uri="{FF2B5EF4-FFF2-40B4-BE49-F238E27FC236}">
                <a16:creationId xmlns:a16="http://schemas.microsoft.com/office/drawing/2014/main" id="{B8778064-DF99-4FD0-A814-8F0B0AD30B9C}"/>
              </a:ext>
            </a:extLst>
          </p:cNvPr>
          <p:cNvCxnSpPr>
            <a:cxnSpLocks/>
          </p:cNvCxnSpPr>
          <p:nvPr/>
        </p:nvCxnSpPr>
        <p:spPr>
          <a:xfrm rot="5400000">
            <a:off x="1243743" y="4087849"/>
            <a:ext cx="1709128" cy="16362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7320801-50AE-4777-8B28-044DA243719C}"/>
              </a:ext>
            </a:extLst>
          </p:cNvPr>
          <p:cNvSpPr txBox="1"/>
          <p:nvPr/>
        </p:nvSpPr>
        <p:spPr>
          <a:xfrm>
            <a:off x="9022270" y="1882613"/>
            <a:ext cx="30214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ΕΜΦΑΝΙΣΗ</a:t>
            </a:r>
          </a:p>
          <a:p>
            <a:pPr algn="ctr"/>
            <a:endParaRPr lang="el-GR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(Μάιος</a:t>
            </a:r>
            <a:r>
              <a:rPr lang="en-US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Σεπτέμβριος)</a:t>
            </a:r>
          </a:p>
          <a:p>
            <a:pPr algn="ctr"/>
            <a:endParaRPr lang="el-GR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ΕΝΤΑΣΗ &gt; 8 μποφόρ</a:t>
            </a:r>
          </a:p>
          <a:p>
            <a:pPr algn="ctr"/>
            <a:endParaRPr lang="el-GR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(Ιούλιο</a:t>
            </a:r>
            <a:r>
              <a:rPr lang="en-US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Αύγουστο)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4647-4B10-4E63-A492-BE171E70435C}"/>
              </a:ext>
            </a:extLst>
          </p:cNvPr>
          <p:cNvSpPr txBox="1"/>
          <p:nvPr/>
        </p:nvSpPr>
        <p:spPr>
          <a:xfrm>
            <a:off x="9082712" y="4387757"/>
            <a:ext cx="3021495" cy="2308324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Πνέουν από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Βορρά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μεταφέρουν ψυχρές αέριες μάζες από τις πολικές περιοχές, γι' αυτό και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διαμορφώνουν το κλίμα 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 νησιά του Αιγαίου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μετριάζοντας τη ζέστη του καλοκαιριού.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57F7C-599E-49FB-8FC0-EB77BBCC4E70}"/>
              </a:ext>
            </a:extLst>
          </p:cNvPr>
          <p:cNvSpPr txBox="1"/>
          <p:nvPr/>
        </p:nvSpPr>
        <p:spPr>
          <a:xfrm>
            <a:off x="0" y="2144223"/>
            <a:ext cx="24064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[...] Πνέεις, λούζεις, ραίνεις τα χρυσά νησιά</a:t>
            </a:r>
          </a:p>
          <a:p>
            <a:pPr lvl="0"/>
            <a:r>
              <a:rPr lang="el-GR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κι' όλα τ' ανασταίνεις μέσα στη δροσιά.</a:t>
            </a:r>
          </a:p>
          <a:p>
            <a:pPr lvl="0"/>
            <a:r>
              <a:rPr lang="el-GR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 τη φλόγα παίρνεις, τη χαρά συ φέρνεις [...]</a:t>
            </a:r>
          </a:p>
          <a:p>
            <a:pPr lvl="0"/>
            <a:endParaRPr lang="el-GR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el-GR" sz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Απόσπασμα από το ποίημα "Μελτέμι" του Αριστομένη Προβελέγγιου</a:t>
            </a:r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8F86E1F7-373D-44E4-A6A3-87A6A67F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468" y="312333"/>
            <a:ext cx="7601064" cy="1362113"/>
          </a:xfrm>
        </p:spPr>
        <p:txBody>
          <a:bodyPr>
            <a:normAutofit/>
          </a:bodyPr>
          <a:lstStyle/>
          <a:p>
            <a:pPr algn="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Ειδικές Τοπικές Συνθήκες (</a:t>
            </a:r>
            <a:r>
              <a:rPr lang="el-GR" sz="40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Μελτέμι</a:t>
            </a:r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6" grpId="0"/>
      <p:bldP spid="7" grpId="0" animBg="1"/>
      <p:bldP spid="8" grpId="0"/>
      <p:bldP spid="17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42" grpId="0"/>
      <p:bldP spid="9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19820B45-E972-406C-B4C0-51C35C40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Ας συνοψίσουμε…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7132C791-510C-46FD-944A-C08FF22B9727}"/>
              </a:ext>
            </a:extLst>
          </p:cNvPr>
          <p:cNvCxnSpPr>
            <a:cxnSpLocks/>
          </p:cNvCxnSpPr>
          <p:nvPr/>
        </p:nvCxnSpPr>
        <p:spPr>
          <a:xfrm flipH="1">
            <a:off x="1510748" y="2845905"/>
            <a:ext cx="4343402" cy="1816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AE1D6B33-0E84-432C-AFC6-0B9AC77575B7}"/>
              </a:ext>
            </a:extLst>
          </p:cNvPr>
          <p:cNvSpPr/>
          <p:nvPr/>
        </p:nvSpPr>
        <p:spPr>
          <a:xfrm>
            <a:off x="583254" y="4732951"/>
            <a:ext cx="1987826" cy="117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Απόσταση από θάλασσα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BF56EFFC-146D-466E-90D8-6AF513B4ECA5}"/>
              </a:ext>
            </a:extLst>
          </p:cNvPr>
          <p:cNvSpPr/>
          <p:nvPr/>
        </p:nvSpPr>
        <p:spPr>
          <a:xfrm>
            <a:off x="3513372" y="4732951"/>
            <a:ext cx="1987826" cy="117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Γεωγραφικό Πλάτος</a:t>
            </a:r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3EA7CF11-62D5-4EAA-A4AF-30E46D617595}"/>
              </a:ext>
            </a:extLst>
          </p:cNvPr>
          <p:cNvSpPr/>
          <p:nvPr/>
        </p:nvSpPr>
        <p:spPr>
          <a:xfrm>
            <a:off x="6443490" y="4732951"/>
            <a:ext cx="1987826" cy="117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Υψόμετρο </a:t>
            </a:r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CABA34C7-0686-480E-8B1B-5E35CD7C132E}"/>
              </a:ext>
            </a:extLst>
          </p:cNvPr>
          <p:cNvSpPr/>
          <p:nvPr/>
        </p:nvSpPr>
        <p:spPr>
          <a:xfrm>
            <a:off x="9373608" y="4732951"/>
            <a:ext cx="1987826" cy="117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Ειδικές τοπικές συνθήκες</a:t>
            </a:r>
          </a:p>
        </p:txBody>
      </p: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B41FC551-1209-490F-872A-4E00D1348BF9}"/>
              </a:ext>
            </a:extLst>
          </p:cNvPr>
          <p:cNvCxnSpPr>
            <a:cxnSpLocks/>
          </p:cNvCxnSpPr>
          <p:nvPr/>
        </p:nvCxnSpPr>
        <p:spPr>
          <a:xfrm flipH="1">
            <a:off x="5006012" y="3258215"/>
            <a:ext cx="1028626" cy="12985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BDD61800-9E53-45E5-B60E-B8487ED4DC25}"/>
              </a:ext>
            </a:extLst>
          </p:cNvPr>
          <p:cNvCxnSpPr>
            <a:cxnSpLocks/>
          </p:cNvCxnSpPr>
          <p:nvPr/>
        </p:nvCxnSpPr>
        <p:spPr>
          <a:xfrm>
            <a:off x="7086602" y="2845905"/>
            <a:ext cx="3448876" cy="1816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08A5CB85-CCC7-4EA8-9445-C984A096B0E4}"/>
              </a:ext>
            </a:extLst>
          </p:cNvPr>
          <p:cNvCxnSpPr>
            <a:cxnSpLocks/>
          </p:cNvCxnSpPr>
          <p:nvPr/>
        </p:nvCxnSpPr>
        <p:spPr>
          <a:xfrm>
            <a:off x="6906114" y="3258215"/>
            <a:ext cx="531289" cy="14045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Σύννεφο 41">
            <a:extLst>
              <a:ext uri="{FF2B5EF4-FFF2-40B4-BE49-F238E27FC236}">
                <a16:creationId xmlns:a16="http://schemas.microsoft.com/office/drawing/2014/main" id="{4B24E7E4-56EF-4A1E-A688-AE6421F9E8F5}"/>
              </a:ext>
            </a:extLst>
          </p:cNvPr>
          <p:cNvSpPr/>
          <p:nvPr/>
        </p:nvSpPr>
        <p:spPr>
          <a:xfrm>
            <a:off x="4507285" y="1828456"/>
            <a:ext cx="4186141" cy="1887046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Παράγοντες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διαμόρφωσης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00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DD6B8084-BC45-45C0-B77B-76CEEB08EDAE}"/>
              </a:ext>
            </a:extLst>
          </p:cNvPr>
          <p:cNvSpPr/>
          <p:nvPr/>
        </p:nvSpPr>
        <p:spPr>
          <a:xfrm>
            <a:off x="1080867" y="1030459"/>
            <a:ext cx="10030265" cy="47970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B8C38D0C-C191-4F0A-89EF-5EFCAA323706}"/>
              </a:ext>
            </a:extLst>
          </p:cNvPr>
          <p:cNvSpPr/>
          <p:nvPr/>
        </p:nvSpPr>
        <p:spPr>
          <a:xfrm>
            <a:off x="1406769" y="1392701"/>
            <a:ext cx="9326880" cy="403742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Δραστηριότητα 1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41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5791AF-3DCE-4495-8187-7F6B5838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47" y="605968"/>
            <a:ext cx="11549576" cy="953156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BA059-8B01-43AE-88EA-2485C5564E00}"/>
              </a:ext>
            </a:extLst>
          </p:cNvPr>
          <p:cNvSpPr txBox="1"/>
          <p:nvPr/>
        </p:nvSpPr>
        <p:spPr>
          <a:xfrm>
            <a:off x="1012947" y="2767280"/>
            <a:ext cx="10166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απόγευμα θα εκδηλωθούν σποραδικές βροχοπτώσεις στην Αττική. </a:t>
            </a: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764DFCE6-F7D9-4AB0-899B-DB89B9040E5C}"/>
              </a:ext>
            </a:extLst>
          </p:cNvPr>
          <p:cNvSpPr/>
          <p:nvPr/>
        </p:nvSpPr>
        <p:spPr>
          <a:xfrm>
            <a:off x="5148811" y="4462007"/>
            <a:ext cx="1894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Καιρός </a:t>
            </a:r>
          </a:p>
        </p:txBody>
      </p:sp>
      <p:pic>
        <p:nvPicPr>
          <p:cNvPr id="1026" name="Picture 2" descr="Brain training | Public domain vectors">
            <a:extLst>
              <a:ext uri="{FF2B5EF4-FFF2-40B4-BE49-F238E27FC236}">
                <a16:creationId xmlns:a16="http://schemas.microsoft.com/office/drawing/2014/main" id="{74C83793-A820-4CF1-BCAF-FB0359EC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5" y="4815950"/>
            <a:ext cx="2833560" cy="1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F21C265-354E-41BB-9884-279BC95C391F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59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5791AF-3DCE-4495-8187-7F6B5838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47" y="605968"/>
            <a:ext cx="11549576" cy="953156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0653-5078-4D02-A7DB-F8716074B2DA}"/>
              </a:ext>
            </a:extLst>
          </p:cNvPr>
          <p:cNvSpPr txBox="1"/>
          <p:nvPr/>
        </p:nvSpPr>
        <p:spPr>
          <a:xfrm>
            <a:off x="567396" y="2767280"/>
            <a:ext cx="11057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Στις ορεινές περιοχές κάνει περισσότερο ψύχρα σε σχέση με τις πεδινές περιοχές.</a:t>
            </a: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2F5B3B6-78D8-43D0-856E-DE804D219C1E}"/>
              </a:ext>
            </a:extLst>
          </p:cNvPr>
          <p:cNvSpPr/>
          <p:nvPr/>
        </p:nvSpPr>
        <p:spPr>
          <a:xfrm>
            <a:off x="4578740" y="4590989"/>
            <a:ext cx="1822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</a:t>
            </a:r>
          </a:p>
        </p:txBody>
      </p:sp>
      <p:pic>
        <p:nvPicPr>
          <p:cNvPr id="19" name="Picture 2" descr="Brain training | Public domain vectors">
            <a:extLst>
              <a:ext uri="{FF2B5EF4-FFF2-40B4-BE49-F238E27FC236}">
                <a16:creationId xmlns:a16="http://schemas.microsoft.com/office/drawing/2014/main" id="{3AF3420B-F2BA-43BF-A483-233E81C9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5" y="4815950"/>
            <a:ext cx="2833560" cy="1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5A66FA1-91EC-4D83-8611-A17451B2E1C4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2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5791AF-3DCE-4495-8187-7F6B5838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47" y="605968"/>
            <a:ext cx="11549576" cy="953156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DFD6615-B922-4B12-BA85-C3A74798A2C3}"/>
              </a:ext>
            </a:extLst>
          </p:cNvPr>
          <p:cNvSpPr/>
          <p:nvPr/>
        </p:nvSpPr>
        <p:spPr>
          <a:xfrm>
            <a:off x="1165274" y="2767281"/>
            <a:ext cx="9861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Έκαναν την παρουσία τους τα πρώτα Μελτέμια στο Αιγαίο.</a:t>
            </a:r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4A2715C8-2F74-461C-949D-11AD1C0609A5}"/>
              </a:ext>
            </a:extLst>
          </p:cNvPr>
          <p:cNvSpPr/>
          <p:nvPr/>
        </p:nvSpPr>
        <p:spPr>
          <a:xfrm>
            <a:off x="5197723" y="4453273"/>
            <a:ext cx="1796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</a:t>
            </a:r>
          </a:p>
        </p:txBody>
      </p:sp>
      <p:pic>
        <p:nvPicPr>
          <p:cNvPr id="19" name="Picture 2" descr="Brain training | Public domain vectors">
            <a:extLst>
              <a:ext uri="{FF2B5EF4-FFF2-40B4-BE49-F238E27FC236}">
                <a16:creationId xmlns:a16="http://schemas.microsoft.com/office/drawing/2014/main" id="{D24AAB67-5111-4748-9D6E-5673C2DB7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5" y="4815950"/>
            <a:ext cx="2833560" cy="1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30B21E7-1FE1-4AAE-9EFE-567A22985440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98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5791AF-3DCE-4495-8187-7F6B5838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47" y="605968"/>
            <a:ext cx="11549576" cy="953156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320616F-1738-4FD9-9241-2BE7C2D11391}"/>
              </a:ext>
            </a:extLst>
          </p:cNvPr>
          <p:cNvSpPr/>
          <p:nvPr/>
        </p:nvSpPr>
        <p:spPr>
          <a:xfrm>
            <a:off x="1805354" y="2767281"/>
            <a:ext cx="85812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θερμοκρασία αύριο στη Θεσσαλονίκη δε θα ξεπεράσει τους 10</a:t>
            </a:r>
            <a:r>
              <a:rPr lang="el-GR" sz="4000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A7D39633-53A8-438F-BCE5-E1166B5CE297}"/>
              </a:ext>
            </a:extLst>
          </p:cNvPr>
          <p:cNvSpPr/>
          <p:nvPr/>
        </p:nvSpPr>
        <p:spPr>
          <a:xfrm>
            <a:off x="5199954" y="4411844"/>
            <a:ext cx="1792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Καιρός </a:t>
            </a:r>
          </a:p>
        </p:txBody>
      </p:sp>
      <p:pic>
        <p:nvPicPr>
          <p:cNvPr id="19" name="Picture 2" descr="Brain training | Public domain vectors">
            <a:extLst>
              <a:ext uri="{FF2B5EF4-FFF2-40B4-BE49-F238E27FC236}">
                <a16:creationId xmlns:a16="http://schemas.microsoft.com/office/drawing/2014/main" id="{187AC73B-C5A1-4AFD-94E3-48206CF4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5" y="4815950"/>
            <a:ext cx="2833560" cy="1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9977FD4-182B-41FC-B04D-23F10F622242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5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5791AF-3DCE-4495-8187-7F6B5838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47" y="605968"/>
            <a:ext cx="11549576" cy="953156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4E6817EA-6EB5-4942-9C63-9A4622D4C7C0}"/>
              </a:ext>
            </a:extLst>
          </p:cNvPr>
          <p:cNvSpPr/>
          <p:nvPr/>
        </p:nvSpPr>
        <p:spPr>
          <a:xfrm>
            <a:off x="1838801" y="2767281"/>
            <a:ext cx="8514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παραθαλάσσιες περιοχές εμφανίζουν αρκετή υγρασία.</a:t>
            </a: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9C119693-C1BB-4D5E-96B6-2CBE3A8EBBC9}"/>
              </a:ext>
            </a:extLst>
          </p:cNvPr>
          <p:cNvSpPr/>
          <p:nvPr/>
        </p:nvSpPr>
        <p:spPr>
          <a:xfrm>
            <a:off x="5260910" y="4590991"/>
            <a:ext cx="1726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</a:t>
            </a:r>
          </a:p>
        </p:txBody>
      </p:sp>
      <p:pic>
        <p:nvPicPr>
          <p:cNvPr id="19" name="Picture 2" descr="Brain training | Public domain vectors">
            <a:extLst>
              <a:ext uri="{FF2B5EF4-FFF2-40B4-BE49-F238E27FC236}">
                <a16:creationId xmlns:a16="http://schemas.microsoft.com/office/drawing/2014/main" id="{5010D328-39C1-4FF4-8272-82A2241B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5" y="4815950"/>
            <a:ext cx="2833560" cy="1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D868899-9FF8-4D44-8BF3-F1488DD9E7C2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5791AF-3DCE-4495-8187-7F6B5838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47" y="605968"/>
            <a:ext cx="11549576" cy="953156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επίλεξε εάν αναφέρεται στην έννοια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καιρού</a:t>
            </a:r>
            <a:r>
              <a:rPr lang="el-G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του </a:t>
            </a:r>
            <a:r>
              <a:rPr lang="el-GR" sz="2800" b="1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κλίματος</a:t>
            </a:r>
            <a:r>
              <a:rPr lang="el-GR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6B0F5C3A-1BD2-44D2-BEBF-5B42A81EAC35}"/>
              </a:ext>
            </a:extLst>
          </p:cNvPr>
          <p:cNvSpPr/>
          <p:nvPr/>
        </p:nvSpPr>
        <p:spPr>
          <a:xfrm>
            <a:off x="391550" y="2767281"/>
            <a:ext cx="11408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Ισχυρές χιονοπτώσεις αναμένουμε τις επόμενες μέρες στο μεγαλύτερο μέρος της χώρας.</a:t>
            </a: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06F911F8-8F23-4D9E-9EA2-2A65FE9A0158}"/>
              </a:ext>
            </a:extLst>
          </p:cNvPr>
          <p:cNvSpPr/>
          <p:nvPr/>
        </p:nvSpPr>
        <p:spPr>
          <a:xfrm>
            <a:off x="5197425" y="4386874"/>
            <a:ext cx="1797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Καιρός </a:t>
            </a:r>
          </a:p>
        </p:txBody>
      </p:sp>
      <p:pic>
        <p:nvPicPr>
          <p:cNvPr id="19" name="Picture 2" descr="Brain training | Public domain vectors">
            <a:extLst>
              <a:ext uri="{FF2B5EF4-FFF2-40B4-BE49-F238E27FC236}">
                <a16:creationId xmlns:a16="http://schemas.microsoft.com/office/drawing/2014/main" id="{1818F88A-4B76-481F-84B4-9F9FA2E9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5" y="4815950"/>
            <a:ext cx="2833560" cy="1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4F1DF7F-A4FB-4F4B-ADB4-2E4A60A68328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DD6B8084-BC45-45C0-B77B-76CEEB08EDAE}"/>
              </a:ext>
            </a:extLst>
          </p:cNvPr>
          <p:cNvSpPr/>
          <p:nvPr/>
        </p:nvSpPr>
        <p:spPr>
          <a:xfrm>
            <a:off x="1080867" y="1030459"/>
            <a:ext cx="10030265" cy="47970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B8C38D0C-C191-4F0A-89EF-5EFCAA323706}"/>
              </a:ext>
            </a:extLst>
          </p:cNvPr>
          <p:cNvSpPr/>
          <p:nvPr/>
        </p:nvSpPr>
        <p:spPr>
          <a:xfrm>
            <a:off x="1406769" y="1392701"/>
            <a:ext cx="9326880" cy="403742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Δραστηριότητα 2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</a:t>
            </a:r>
            <a:r>
              <a:rPr lang="el-G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Σωστό</a:t>
            </a: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</a:t>
            </a:r>
            <a:r>
              <a:rPr lang="el-GR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Λάθος</a:t>
            </a:r>
          </a:p>
        </p:txBody>
      </p:sp>
    </p:spTree>
    <p:extLst>
      <p:ext uri="{BB962C8B-B14F-4D97-AF65-F5344CB8AC3E}">
        <p14:creationId xmlns:p14="http://schemas.microsoft.com/office/powerpoint/2010/main" val="22465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Δελτίο Καιρού και Σύμβολα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E39353-CC87-4436-A60F-0C8F309BB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609" y="1859916"/>
            <a:ext cx="3716521" cy="53457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Μας δίνουν πληροφορίες: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τη</a:t>
            </a:r>
            <a:r>
              <a:rPr lang="el-GR" sz="2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θερμοκρασία</a:t>
            </a:r>
            <a:r>
              <a:rPr lang="el-GR" sz="23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δηλαδή το πόσο ζεστός ή κρύος είναι ο καιρός σε μια περιοχή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τις </a:t>
            </a:r>
            <a:r>
              <a:rPr lang="el-GR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βροχές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</a:t>
            </a:r>
            <a:r>
              <a:rPr lang="el-GR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υγρασία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τους </a:t>
            </a:r>
            <a:r>
              <a:rPr lang="el-GR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ανέμους</a:t>
            </a:r>
            <a:r>
              <a:rPr lang="el-GR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παρουσιάζονται στην περιοχή αυτή </a:t>
            </a:r>
            <a:r>
              <a:rPr lang="el-GR" sz="2300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 τα επόμενα εικοσιτετράωρα.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35BADC4-5E89-41B4-9DF2-D88737401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70" y="1828456"/>
            <a:ext cx="5671929" cy="5029543"/>
          </a:xfrm>
          <a:prstGeom prst="rect">
            <a:avLst/>
          </a:prstGeom>
          <a:noFill/>
        </p:spPr>
      </p:pic>
      <p:sp>
        <p:nvSpPr>
          <p:cNvPr id="5" name="Δεξί άγκιστρο 4">
            <a:extLst>
              <a:ext uri="{FF2B5EF4-FFF2-40B4-BE49-F238E27FC236}">
                <a16:creationId xmlns:a16="http://schemas.microsoft.com/office/drawing/2014/main" id="{3D5CE064-BEBE-4E38-B293-1A133E2DF522}"/>
              </a:ext>
            </a:extLst>
          </p:cNvPr>
          <p:cNvSpPr/>
          <p:nvPr/>
        </p:nvSpPr>
        <p:spPr>
          <a:xfrm>
            <a:off x="3604591" y="2473719"/>
            <a:ext cx="940906" cy="2734385"/>
          </a:xfrm>
          <a:prstGeom prst="rightBrace">
            <a:avLst>
              <a:gd name="adj1" fmla="val 57629"/>
              <a:gd name="adj2" fmla="val 46372"/>
            </a:avLst>
          </a:prstGeom>
          <a:ln>
            <a:solidFill>
              <a:srgbClr val="CC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D8A70982-9245-462E-9AF4-0B4D53701C0F}"/>
              </a:ext>
            </a:extLst>
          </p:cNvPr>
          <p:cNvSpPr/>
          <p:nvPr/>
        </p:nvSpPr>
        <p:spPr>
          <a:xfrm>
            <a:off x="4670474" y="3286539"/>
            <a:ext cx="184959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Καιρικές Συνθήκες</a:t>
            </a:r>
          </a:p>
        </p:txBody>
      </p:sp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FD180C-A043-4151-9278-A9703E7B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66343"/>
            <a:ext cx="9431684" cy="136211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A2EFE8F-A76D-4670-920E-D16F369CB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914" y="2772000"/>
            <a:ext cx="9741878" cy="404516"/>
          </a:xfrm>
        </p:spPr>
        <p:txBody>
          <a:bodyPr>
            <a:noAutofit/>
          </a:bodyPr>
          <a:lstStyle/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υψόμετρο ενός τόπου το μετράμε από την επιφάνεια της θάλασσας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F0240-EC3B-401F-A589-F590B2A59F51}"/>
              </a:ext>
            </a:extLst>
          </p:cNvPr>
          <p:cNvSpPr txBox="1"/>
          <p:nvPr/>
        </p:nvSpPr>
        <p:spPr>
          <a:xfrm>
            <a:off x="5260754" y="4500740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Σωστό</a:t>
            </a:r>
          </a:p>
        </p:txBody>
      </p:sp>
      <p:pic>
        <p:nvPicPr>
          <p:cNvPr id="3074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F9F27979-768C-49A1-B5D8-B2CD4B19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09B99ED-5AEB-4378-AB5A-7A6D530039F1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34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2">
            <a:extLst>
              <a:ext uri="{FF2B5EF4-FFF2-40B4-BE49-F238E27FC236}">
                <a16:creationId xmlns:a16="http://schemas.microsoft.com/office/drawing/2014/main" id="{8C57766F-55C8-435F-97A2-A86E9BCE0D3C}"/>
              </a:ext>
            </a:extLst>
          </p:cNvPr>
          <p:cNvSpPr txBox="1">
            <a:spLocks/>
          </p:cNvSpPr>
          <p:nvPr/>
        </p:nvSpPr>
        <p:spPr>
          <a:xfrm>
            <a:off x="1281684" y="2772000"/>
            <a:ext cx="9628632" cy="40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4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/>
            </a:lvl2pPr>
            <a:lvl3pPr indent="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/>
            </a:lvl3pPr>
            <a:lvl4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4pPr>
            <a:lvl5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5pPr>
            <a:lvl6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6pPr>
            <a:lvl7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7pPr>
            <a:lvl8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8pPr>
            <a:lvl9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9pPr>
          </a:lstStyle>
          <a:p>
            <a:r>
              <a:rPr lang="el-GR" dirty="0"/>
              <a:t>Η Ελλάδα έχει εύκρατο μεσογειακό κλίμα</a:t>
            </a:r>
            <a:r>
              <a:rPr lang="en-US" dirty="0"/>
              <a:t>.</a:t>
            </a:r>
            <a:r>
              <a:rPr lang="el-GR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9ADC95-87AD-446A-B497-DC0224E0A459}"/>
              </a:ext>
            </a:extLst>
          </p:cNvPr>
          <p:cNvSpPr txBox="1"/>
          <p:nvPr/>
        </p:nvSpPr>
        <p:spPr>
          <a:xfrm>
            <a:off x="5262278" y="4500000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Σωστό</a:t>
            </a:r>
          </a:p>
        </p:txBody>
      </p:sp>
      <p:pic>
        <p:nvPicPr>
          <p:cNvPr id="20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2828F0C1-EBEB-4737-9AC0-0F994F55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Τίτλος 1">
            <a:extLst>
              <a:ext uri="{FF2B5EF4-FFF2-40B4-BE49-F238E27FC236}">
                <a16:creationId xmlns:a16="http://schemas.microsoft.com/office/drawing/2014/main" id="{1AE36845-943C-45AC-866F-79654142E72A}"/>
              </a:ext>
            </a:extLst>
          </p:cNvPr>
          <p:cNvSpPr txBox="1">
            <a:spLocks/>
          </p:cNvSpPr>
          <p:nvPr/>
        </p:nvSpPr>
        <p:spPr bwMode="black">
          <a:xfrm>
            <a:off x="1477108" y="466343"/>
            <a:ext cx="9431684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45F8DEF-3FF9-4BED-8AA5-9ACD42DC9B43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01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κειμένου 2">
            <a:extLst>
              <a:ext uri="{FF2B5EF4-FFF2-40B4-BE49-F238E27FC236}">
                <a16:creationId xmlns:a16="http://schemas.microsoft.com/office/drawing/2014/main" id="{AEF29B33-251B-422B-BB45-C0FD2CA4A3D9}"/>
              </a:ext>
            </a:extLst>
          </p:cNvPr>
          <p:cNvSpPr txBox="1">
            <a:spLocks/>
          </p:cNvSpPr>
          <p:nvPr/>
        </p:nvSpPr>
        <p:spPr>
          <a:xfrm>
            <a:off x="1381799" y="2772000"/>
            <a:ext cx="9425354" cy="40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απόσταση μιας περιοχής από τη θάλασσα δεν επηρεάζει το κλίμα της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058F73-8683-4576-9B2D-7C5EC7522304}"/>
              </a:ext>
            </a:extLst>
          </p:cNvPr>
          <p:cNvSpPr txBox="1"/>
          <p:nvPr/>
        </p:nvSpPr>
        <p:spPr>
          <a:xfrm>
            <a:off x="5304837" y="4500000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Λάθος</a:t>
            </a:r>
          </a:p>
        </p:txBody>
      </p:sp>
      <p:pic>
        <p:nvPicPr>
          <p:cNvPr id="20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A5F25993-AC6D-47C8-8FA7-7114720CE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Τίτλος 1">
            <a:extLst>
              <a:ext uri="{FF2B5EF4-FFF2-40B4-BE49-F238E27FC236}">
                <a16:creationId xmlns:a16="http://schemas.microsoft.com/office/drawing/2014/main" id="{2F8A4731-3105-4A80-A378-080E3051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66343"/>
            <a:ext cx="9431684" cy="136211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pic>
        <p:nvPicPr>
          <p:cNvPr id="5" name="Γραφικό 4" descr="Προσθήκη">
            <a:extLst>
              <a:ext uri="{FF2B5EF4-FFF2-40B4-BE49-F238E27FC236}">
                <a16:creationId xmlns:a16="http://schemas.microsoft.com/office/drawing/2014/main" id="{F814C2CD-7C67-4C3D-BF77-11F23FEC9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27711">
            <a:off x="2977277" y="3218529"/>
            <a:ext cx="1239457" cy="1239457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ACB316-4BBD-4858-96A0-B43D4081EA0D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72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2">
            <a:extLst>
              <a:ext uri="{FF2B5EF4-FFF2-40B4-BE49-F238E27FC236}">
                <a16:creationId xmlns:a16="http://schemas.microsoft.com/office/drawing/2014/main" id="{DD06AAEC-4C0E-47A3-A386-E2B5603372F3}"/>
              </a:ext>
            </a:extLst>
          </p:cNvPr>
          <p:cNvSpPr txBox="1">
            <a:spLocks/>
          </p:cNvSpPr>
          <p:nvPr/>
        </p:nvSpPr>
        <p:spPr>
          <a:xfrm>
            <a:off x="1445104" y="2772000"/>
            <a:ext cx="9298744" cy="40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rtl="0">
              <a:defRPr lang="el-gr"/>
            </a:defPPr>
            <a:lvl1pPr indent="0"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4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/>
            </a:lvl2pPr>
            <a:lvl3pPr indent="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/>
            </a:lvl3pPr>
            <a:lvl4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4pPr>
            <a:lvl5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5pPr>
            <a:lvl6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6pPr>
            <a:lvl7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7pPr>
            <a:lvl8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8pPr>
            <a:lvl9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9pPr>
          </a:lstStyle>
          <a:p>
            <a:r>
              <a:rPr lang="el-GR" dirty="0"/>
              <a:t>Τα Μελτέμια διαμορφώνουν ένα δροσερό κλίμα στα νησιά του Ιονίου</a:t>
            </a:r>
            <a:r>
              <a:rPr lang="en-US" dirty="0"/>
              <a:t>.</a:t>
            </a:r>
            <a:r>
              <a:rPr lang="el-GR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3C940F-A14A-47BA-99F4-2E56A20340FF}"/>
              </a:ext>
            </a:extLst>
          </p:cNvPr>
          <p:cNvSpPr txBox="1"/>
          <p:nvPr/>
        </p:nvSpPr>
        <p:spPr>
          <a:xfrm>
            <a:off x="5304837" y="4500000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el-gr"/>
            </a:defPPr>
            <a:lvl1pPr>
              <a:defRPr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l-GR" dirty="0"/>
              <a:t>Λάθος</a:t>
            </a:r>
          </a:p>
        </p:txBody>
      </p:sp>
      <p:pic>
        <p:nvPicPr>
          <p:cNvPr id="20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493DAA5F-1C25-4A68-8C15-481B88E6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Τίτλος 1">
            <a:extLst>
              <a:ext uri="{FF2B5EF4-FFF2-40B4-BE49-F238E27FC236}">
                <a16:creationId xmlns:a16="http://schemas.microsoft.com/office/drawing/2014/main" id="{23E515A9-BA87-4818-91A0-76363A9A6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66343"/>
            <a:ext cx="9431684" cy="136211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pic>
        <p:nvPicPr>
          <p:cNvPr id="6" name="Γραφικό 5" descr="Προσθήκη">
            <a:extLst>
              <a:ext uri="{FF2B5EF4-FFF2-40B4-BE49-F238E27FC236}">
                <a16:creationId xmlns:a16="http://schemas.microsoft.com/office/drawing/2014/main" id="{6E53E2B6-E090-49D2-BDFB-F64916ED5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27711">
            <a:off x="7521141" y="3218529"/>
            <a:ext cx="1239457" cy="1239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F7B31-AC1F-4A6F-876D-835E94C3C54E}"/>
              </a:ext>
            </a:extLst>
          </p:cNvPr>
          <p:cNvSpPr txBox="1"/>
          <p:nvPr/>
        </p:nvSpPr>
        <p:spPr>
          <a:xfrm>
            <a:off x="8996254" y="3449893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Αιγαίου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581263D-BC58-4582-8F42-9B84E1590AEE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92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κειμένου 2">
            <a:extLst>
              <a:ext uri="{FF2B5EF4-FFF2-40B4-BE49-F238E27FC236}">
                <a16:creationId xmlns:a16="http://schemas.microsoft.com/office/drawing/2014/main" id="{3536FE3E-A725-4F5C-BFB7-6D7E530402D3}"/>
              </a:ext>
            </a:extLst>
          </p:cNvPr>
          <p:cNvSpPr txBox="1">
            <a:spLocks/>
          </p:cNvSpPr>
          <p:nvPr/>
        </p:nvSpPr>
        <p:spPr>
          <a:xfrm>
            <a:off x="1831965" y="2772000"/>
            <a:ext cx="8525022" cy="40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rtl="0">
              <a:defRPr lang="el-gr"/>
            </a:defPPr>
            <a:lvl1pPr indent="0"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4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/>
            </a:lvl2pPr>
            <a:lvl3pPr indent="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/>
            </a:lvl3pPr>
            <a:lvl4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4pPr>
            <a:lvl5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5pPr>
            <a:lvl6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6pPr>
            <a:lvl7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7pPr>
            <a:lvl8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8pPr>
            <a:lvl9pPr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/>
            </a:lvl9pPr>
          </a:lstStyle>
          <a:p>
            <a:r>
              <a:rPr lang="el-GR" dirty="0"/>
              <a:t>Το γεωγραφικό πλάτος καθορίζει το κλίμα μιας περιοχής</a:t>
            </a:r>
            <a:r>
              <a:rPr lang="en-US" dirty="0"/>
              <a:t>.</a:t>
            </a:r>
            <a:r>
              <a:rPr lang="el-GR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697CA5-55FC-43A8-99E7-B3CD93880C2D}"/>
              </a:ext>
            </a:extLst>
          </p:cNvPr>
          <p:cNvSpPr txBox="1"/>
          <p:nvPr/>
        </p:nvSpPr>
        <p:spPr>
          <a:xfrm>
            <a:off x="5260754" y="4500000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Σωστό</a:t>
            </a:r>
          </a:p>
        </p:txBody>
      </p:sp>
      <p:pic>
        <p:nvPicPr>
          <p:cNvPr id="20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F87ABB52-27B3-4C05-8B5B-17CACB53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Τίτλος 1">
            <a:extLst>
              <a:ext uri="{FF2B5EF4-FFF2-40B4-BE49-F238E27FC236}">
                <a16:creationId xmlns:a16="http://schemas.microsoft.com/office/drawing/2014/main" id="{BD71DD78-7F03-47D3-A906-0504F042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66343"/>
            <a:ext cx="9431684" cy="136211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CB94775-6EA5-488F-A0B1-05A8C07B418A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9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Θέση κειμένου 2">
            <a:extLst>
              <a:ext uri="{FF2B5EF4-FFF2-40B4-BE49-F238E27FC236}">
                <a16:creationId xmlns:a16="http://schemas.microsoft.com/office/drawing/2014/main" id="{082796F3-A068-4254-B57E-6F12DC7953D5}"/>
              </a:ext>
            </a:extLst>
          </p:cNvPr>
          <p:cNvSpPr txBox="1">
            <a:spLocks/>
          </p:cNvSpPr>
          <p:nvPr/>
        </p:nvSpPr>
        <p:spPr>
          <a:xfrm>
            <a:off x="622495" y="2772000"/>
            <a:ext cx="10943961" cy="40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περιοχές κοντά στον Ισημερινό επικρατούν πολικές θερμοκρασίες τον χειμώνα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1BF49B-AD15-4EFC-9278-20862C00A8CC}"/>
              </a:ext>
            </a:extLst>
          </p:cNvPr>
          <p:cNvSpPr txBox="1"/>
          <p:nvPr/>
        </p:nvSpPr>
        <p:spPr>
          <a:xfrm>
            <a:off x="5304837" y="4500000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el-gr"/>
            </a:defPPr>
            <a:lvl1pPr>
              <a:defRPr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l-GR" dirty="0"/>
              <a:t>Λάθος</a:t>
            </a:r>
          </a:p>
        </p:txBody>
      </p:sp>
      <p:pic>
        <p:nvPicPr>
          <p:cNvPr id="34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D2CE8282-E665-4C16-A14D-FB8871BCF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Τίτλος 1">
            <a:extLst>
              <a:ext uri="{FF2B5EF4-FFF2-40B4-BE49-F238E27FC236}">
                <a16:creationId xmlns:a16="http://schemas.microsoft.com/office/drawing/2014/main" id="{A2059582-787A-4E9A-8A77-2A9677DB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66343"/>
            <a:ext cx="9431684" cy="136211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pic>
        <p:nvPicPr>
          <p:cNvPr id="6" name="Γραφικό 5" descr="Προσθήκη">
            <a:extLst>
              <a:ext uri="{FF2B5EF4-FFF2-40B4-BE49-F238E27FC236}">
                <a16:creationId xmlns:a16="http://schemas.microsoft.com/office/drawing/2014/main" id="{B92AA350-3566-4C54-9132-4D4BFC602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27711">
            <a:off x="2583381" y="3218530"/>
            <a:ext cx="1239457" cy="1239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DF3650-9BB8-43FE-BCE5-07167FF7D721}"/>
              </a:ext>
            </a:extLst>
          </p:cNvPr>
          <p:cNvSpPr txBox="1"/>
          <p:nvPr/>
        </p:nvSpPr>
        <p:spPr>
          <a:xfrm>
            <a:off x="1261823" y="3429000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ήπιες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AD31E0B-F589-45E2-A19B-F6866E8B66B3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46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κειμένου 2">
            <a:extLst>
              <a:ext uri="{FF2B5EF4-FFF2-40B4-BE49-F238E27FC236}">
                <a16:creationId xmlns:a16="http://schemas.microsoft.com/office/drawing/2014/main" id="{4C06846A-BFA4-4673-B0E3-BF6BAEFF3790}"/>
              </a:ext>
            </a:extLst>
          </p:cNvPr>
          <p:cNvSpPr txBox="1">
            <a:spLocks/>
          </p:cNvSpPr>
          <p:nvPr/>
        </p:nvSpPr>
        <p:spPr>
          <a:xfrm>
            <a:off x="497057" y="2772000"/>
            <a:ext cx="11197885" cy="40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οροσειρά της Πίνδου οφείλεται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σημαντικό βαθμό για τις συχνές βροχοπτώσεις της δυτικής Ελλάδας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33CA23-BE99-4DD4-A19B-EBBCCCC865E4}"/>
              </a:ext>
            </a:extLst>
          </p:cNvPr>
          <p:cNvSpPr txBox="1"/>
          <p:nvPr/>
        </p:nvSpPr>
        <p:spPr>
          <a:xfrm>
            <a:off x="5632570" y="4500000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Σωστό</a:t>
            </a:r>
          </a:p>
        </p:txBody>
      </p:sp>
      <p:pic>
        <p:nvPicPr>
          <p:cNvPr id="20" name="Picture 2" descr="Scribbling, Γραφής, Φοιτητής, Αποστολή">
            <a:extLst>
              <a:ext uri="{FF2B5EF4-FFF2-40B4-BE49-F238E27FC236}">
                <a16:creationId xmlns:a16="http://schemas.microsoft.com/office/drawing/2014/main" id="{775815C4-5230-4075-89F3-3AEA5A6A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1" y="4096224"/>
            <a:ext cx="3832744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B622821D-85AC-4114-B1A2-3E609088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66343"/>
            <a:ext cx="9431684" cy="136211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</a:pPr>
            <a:r>
              <a:rPr lang="el-GR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Μελέτησε προσεκτικά το περιεχόμενο των παρακάτω προτάσεων και χαρακτήρισέ το Σωστό ή Λάθος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92DFDAE-B554-441A-9795-6D6BB393B9FF}"/>
              </a:ext>
            </a:extLst>
          </p:cNvPr>
          <p:cNvSpPr/>
          <p:nvPr/>
        </p:nvSpPr>
        <p:spPr>
          <a:xfrm>
            <a:off x="0" y="6515539"/>
            <a:ext cx="12192000" cy="23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92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l-GR" sz="4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λοιπόν ο καιρός;;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7D72D1-3BB3-4EA3-BCD3-FE38B4A2C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745" y="1941343"/>
            <a:ext cx="6668086" cy="4797082"/>
          </a:xfrm>
        </p:spPr>
        <p:txBody>
          <a:bodyPr/>
          <a:lstStyle/>
          <a:p>
            <a:pPr algn="ctr"/>
            <a:r>
              <a:rPr lang="el-GR" dirty="0"/>
              <a:t> 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CBD29CA-0608-404C-9074-15A856F6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405" y="1828456"/>
            <a:ext cx="4353953" cy="5029544"/>
          </a:xfrm>
          <a:prstGeom prst="rect">
            <a:avLst/>
          </a:prstGeom>
          <a:noFill/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7640F67-51D8-4BF3-ADD2-031CC685EF4A}"/>
              </a:ext>
            </a:extLst>
          </p:cNvPr>
          <p:cNvSpPr/>
          <p:nvPr/>
        </p:nvSpPr>
        <p:spPr>
          <a:xfrm>
            <a:off x="1957753" y="2227972"/>
            <a:ext cx="3094893" cy="914400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3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ΚΑΙΡΟΣ</a:t>
            </a:r>
          </a:p>
        </p:txBody>
      </p:sp>
      <p:sp>
        <p:nvSpPr>
          <p:cNvPr id="16" name="Επεξήγηση: Επάνω βέλος 15">
            <a:extLst>
              <a:ext uri="{FF2B5EF4-FFF2-40B4-BE49-F238E27FC236}">
                <a16:creationId xmlns:a16="http://schemas.microsoft.com/office/drawing/2014/main" id="{28E381A0-D76E-451B-9E72-7CF190A6BB90}"/>
              </a:ext>
            </a:extLst>
          </p:cNvPr>
          <p:cNvSpPr/>
          <p:nvPr/>
        </p:nvSpPr>
        <p:spPr>
          <a:xfrm>
            <a:off x="1280159" y="3429000"/>
            <a:ext cx="4600135" cy="3112477"/>
          </a:xfrm>
          <a:prstGeom prst="upArrowCallout">
            <a:avLst/>
          </a:prstGeom>
          <a:solidFill>
            <a:srgbClr val="FFCC66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καιρικές συνθήκες (θερμοκρασία, βροχές, άνεμοι, υγρασία), που επικρατούν σε </a:t>
            </a:r>
            <a:r>
              <a:rPr lang="el-GR" sz="2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μια περιοχή για ένα μικρό χρονικό διάστημα. </a:t>
            </a:r>
          </a:p>
        </p:txBody>
      </p:sp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B3EA5D-1CD7-4595-AB44-83161072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Μερικά παραδείγματα…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AC2D485-A824-4409-A1B9-97A773BE5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608" y="1894644"/>
            <a:ext cx="6548889" cy="883222"/>
          </a:xfrm>
        </p:spPr>
        <p:txBody>
          <a:bodyPr>
            <a:noAutofit/>
          </a:bodyPr>
          <a:lstStyle/>
          <a:p>
            <a:r>
              <a:rPr lang="el-GR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Αύριο</a:t>
            </a:r>
            <a:r>
              <a:rPr lang="el-GR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στην Πελοπόννησο θα επικρατήσει ηλιοφάνεια με αραιές νεφώσεις»</a:t>
            </a:r>
          </a:p>
          <a:p>
            <a:endParaRPr lang="en-US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33A1E838-A30E-4B20-9CF8-4218F89782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041" r="4041"/>
          <a:stretch>
            <a:fillRect/>
          </a:stretch>
        </p:blipFill>
        <p:spPr>
          <a:xfrm>
            <a:off x="6675497" y="1828456"/>
            <a:ext cx="5389895" cy="502954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44FE519-568A-408A-BAC0-1E593DD209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EDCD"/>
              </a:clrFrom>
              <a:clrTo>
                <a:srgbClr val="FFEDC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3218" y="4915751"/>
            <a:ext cx="1772530" cy="194224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97E0E17-F0E6-4A41-84EA-794E50F9AEF4}"/>
              </a:ext>
            </a:extLst>
          </p:cNvPr>
          <p:cNvSpPr/>
          <p:nvPr/>
        </p:nvSpPr>
        <p:spPr>
          <a:xfrm>
            <a:off x="126608" y="306035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μεσημέρι </a:t>
            </a:r>
            <a:r>
              <a:rPr lang="el-GR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Αττική το θερμόμετρο θα αγγίξει τους 37 βαθμούς Κελσίου»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8BD67A4-5C1F-4EF5-A56A-152ED8F6B60B}"/>
              </a:ext>
            </a:extLst>
          </p:cNvPr>
          <p:cNvSpPr/>
          <p:nvPr/>
        </p:nvSpPr>
        <p:spPr>
          <a:xfrm>
            <a:off x="126609" y="4217768"/>
            <a:ext cx="6548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Σήμερα τις πρωινές ώρες </a:t>
            </a:r>
            <a:r>
              <a:rPr lang="el-GR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 νοτιοανατολικό Αιγαίο θα πνέουν βόρειοι-βορειοδυτικοί άνεμοι εντάσεως 5-6 μποφόρ»</a:t>
            </a:r>
          </a:p>
        </p:txBody>
      </p:sp>
    </p:spTree>
    <p:extLst>
      <p:ext uri="{BB962C8B-B14F-4D97-AF65-F5344CB8AC3E}">
        <p14:creationId xmlns:p14="http://schemas.microsoft.com/office/powerpoint/2010/main" val="40985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κλίμα;;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DBA07288-FE59-49E1-AB2C-16B68E3521A0}"/>
              </a:ext>
            </a:extLst>
          </p:cNvPr>
          <p:cNvSpPr/>
          <p:nvPr/>
        </p:nvSpPr>
        <p:spPr>
          <a:xfrm>
            <a:off x="8149884" y="1974881"/>
            <a:ext cx="4058478" cy="632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Καιρικές συνθήκες ενός τόπου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2C96667-81AE-44FB-8C60-D0C074DCA150}"/>
              </a:ext>
            </a:extLst>
          </p:cNvPr>
          <p:cNvSpPr/>
          <p:nvPr/>
        </p:nvSpPr>
        <p:spPr>
          <a:xfrm>
            <a:off x="8170120" y="3542666"/>
            <a:ext cx="4055726" cy="632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Επαναλαμβάνονται 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CAE55B5-A350-4275-9A93-DAB408DCEA50}"/>
              </a:ext>
            </a:extLst>
          </p:cNvPr>
          <p:cNvSpPr/>
          <p:nvPr/>
        </p:nvSpPr>
        <p:spPr>
          <a:xfrm>
            <a:off x="8170120" y="4321204"/>
            <a:ext cx="4055726" cy="632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πολλά χρόνια 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BAFBB45-188F-42D5-B614-9504160D3D96}"/>
              </a:ext>
            </a:extLst>
          </p:cNvPr>
          <p:cNvSpPr/>
          <p:nvPr/>
        </p:nvSpPr>
        <p:spPr>
          <a:xfrm>
            <a:off x="8170120" y="2751099"/>
            <a:ext cx="4035490" cy="632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 εποχή</a:t>
            </a:r>
          </a:p>
        </p:txBody>
      </p:sp>
      <p:sp>
        <p:nvSpPr>
          <p:cNvPr id="4" name="Βέλος: Κυκλικό 3">
            <a:extLst>
              <a:ext uri="{FF2B5EF4-FFF2-40B4-BE49-F238E27FC236}">
                <a16:creationId xmlns:a16="http://schemas.microsoft.com/office/drawing/2014/main" id="{9F8483B3-5DF1-4860-9B0C-0BD24614F283}"/>
              </a:ext>
            </a:extLst>
          </p:cNvPr>
          <p:cNvSpPr/>
          <p:nvPr/>
        </p:nvSpPr>
        <p:spPr>
          <a:xfrm rot="5400000" flipV="1">
            <a:off x="7520180" y="2075138"/>
            <a:ext cx="897802" cy="92236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Βέλος: Κυκλικό 9">
            <a:extLst>
              <a:ext uri="{FF2B5EF4-FFF2-40B4-BE49-F238E27FC236}">
                <a16:creationId xmlns:a16="http://schemas.microsoft.com/office/drawing/2014/main" id="{4EC08134-BEF5-48AC-A670-F22A2D51812D}"/>
              </a:ext>
            </a:extLst>
          </p:cNvPr>
          <p:cNvSpPr/>
          <p:nvPr/>
        </p:nvSpPr>
        <p:spPr>
          <a:xfrm rot="5400000" flipV="1">
            <a:off x="7579243" y="2956668"/>
            <a:ext cx="897802" cy="92236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8176D99-581C-4404-9739-FC73AAF36BA2}"/>
              </a:ext>
            </a:extLst>
          </p:cNvPr>
          <p:cNvSpPr/>
          <p:nvPr/>
        </p:nvSpPr>
        <p:spPr>
          <a:xfrm>
            <a:off x="0" y="5029545"/>
            <a:ext cx="1824695" cy="18284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υκλικό 10">
            <a:extLst>
              <a:ext uri="{FF2B5EF4-FFF2-40B4-BE49-F238E27FC236}">
                <a16:creationId xmlns:a16="http://schemas.microsoft.com/office/drawing/2014/main" id="{6DA77ECC-B6AB-4139-85BE-4EFC4C431591}"/>
              </a:ext>
            </a:extLst>
          </p:cNvPr>
          <p:cNvSpPr/>
          <p:nvPr/>
        </p:nvSpPr>
        <p:spPr>
          <a:xfrm rot="5400000" flipV="1">
            <a:off x="7627030" y="3804069"/>
            <a:ext cx="897802" cy="92236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026" name="Picture 2" descr="Scientist using telescope image - Free stock photo - Public Domain ...">
            <a:extLst>
              <a:ext uri="{FF2B5EF4-FFF2-40B4-BE49-F238E27FC236}">
                <a16:creationId xmlns:a16="http://schemas.microsoft.com/office/drawing/2014/main" id="{4A862710-5F11-47A3-B2EF-361E263FB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E9EBE3"/>
              </a:clrFrom>
              <a:clrTo>
                <a:srgbClr val="E9E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5416" r="9063"/>
          <a:stretch/>
        </p:blipFill>
        <p:spPr bwMode="auto">
          <a:xfrm>
            <a:off x="-147" y="5065138"/>
            <a:ext cx="1824842" cy="18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4FE90BA-82D2-4131-AF47-0247B848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89" y="1968338"/>
            <a:ext cx="5338683" cy="37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D2505C7D-B72D-4348-8499-FA5D879D2E3E}"/>
              </a:ext>
            </a:extLst>
          </p:cNvPr>
          <p:cNvSpPr/>
          <p:nvPr/>
        </p:nvSpPr>
        <p:spPr>
          <a:xfrm>
            <a:off x="9945549" y="5003633"/>
            <a:ext cx="484632" cy="521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B283C26D-928D-48EA-AAAD-6AD1F80ED801}"/>
              </a:ext>
            </a:extLst>
          </p:cNvPr>
          <p:cNvSpPr/>
          <p:nvPr/>
        </p:nvSpPr>
        <p:spPr>
          <a:xfrm>
            <a:off x="9615408" y="5592655"/>
            <a:ext cx="1293383" cy="7990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</a:t>
            </a:r>
          </a:p>
        </p:txBody>
      </p:sp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4" grpId="0" animBg="1"/>
      <p:bldP spid="10" grpId="0" animBg="1"/>
      <p:bldP spid="11" grpId="0" animBg="1"/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4F55C5-2C0B-499E-95F0-E8583D69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Μερικά παραδείγματα…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223969CF-0EF2-47FD-88CF-68B2FC9E91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59962" y="1828456"/>
            <a:ext cx="5532038" cy="502954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A1E5C4D-D224-40BB-BD05-6012BB6475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0750" y="3615586"/>
            <a:ext cx="303184" cy="48509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62BFA3-1F48-4719-B029-E2DAB3127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8904">
            <a:off x="8852000" y="4842779"/>
            <a:ext cx="414564" cy="548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B7B817-1102-4685-A67A-CBED925705A9}"/>
              </a:ext>
            </a:extLst>
          </p:cNvPr>
          <p:cNvSpPr txBox="1"/>
          <p:nvPr/>
        </p:nvSpPr>
        <p:spPr>
          <a:xfrm>
            <a:off x="384517" y="5622216"/>
            <a:ext cx="6275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χειμώνες στο χωριό Γεωργίτσι είναι ψυχρότεροι σε σχέση με την πόλη του Γυθείου.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AC7FBD-5533-4B47-9533-6A0E48BBE213}"/>
              </a:ext>
            </a:extLst>
          </p:cNvPr>
          <p:cNvSpPr/>
          <p:nvPr/>
        </p:nvSpPr>
        <p:spPr>
          <a:xfrm>
            <a:off x="8045935" y="3242414"/>
            <a:ext cx="1252188" cy="485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Γεωργίτσι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B11A2400-5F5E-491E-B04A-6CB538B82017}"/>
              </a:ext>
            </a:extLst>
          </p:cNvPr>
          <p:cNvSpPr/>
          <p:nvPr/>
        </p:nvSpPr>
        <p:spPr>
          <a:xfrm>
            <a:off x="8606719" y="5220245"/>
            <a:ext cx="1252188" cy="485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Γύθειο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69972-181F-41E0-B3C7-687742647557}"/>
              </a:ext>
            </a:extLst>
          </p:cNvPr>
          <p:cNvSpPr txBox="1"/>
          <p:nvPr/>
        </p:nvSpPr>
        <p:spPr>
          <a:xfrm>
            <a:off x="384517" y="1892224"/>
            <a:ext cx="5866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Κρήτη έχει ήπιους χειμώνες και θερμά, ξηρά καλοκαίρια.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D165E-B5CE-4634-A80C-D539A7640480}"/>
              </a:ext>
            </a:extLst>
          </p:cNvPr>
          <p:cNvSpPr txBox="1"/>
          <p:nvPr/>
        </p:nvSpPr>
        <p:spPr>
          <a:xfrm>
            <a:off x="409449" y="2943405"/>
            <a:ext cx="5233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 Λονδίνο παρουσιάζονται ισχυρές βροχοπτώσεις όλο τον χρόνο.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35A87-718E-4107-AF80-A37DC303C892}"/>
              </a:ext>
            </a:extLst>
          </p:cNvPr>
          <p:cNvSpPr txBox="1"/>
          <p:nvPr/>
        </p:nvSpPr>
        <p:spPr>
          <a:xfrm>
            <a:off x="409449" y="4295624"/>
            <a:ext cx="5000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Longyearbyen</a:t>
            </a:r>
            <a:r>
              <a:rPr lang="el-GR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παρουσιάζει 4 μήνες ημέρα και 4 μήνες πολική νύχτα.</a:t>
            </a:r>
          </a:p>
        </p:txBody>
      </p:sp>
    </p:spTree>
    <p:extLst>
      <p:ext uri="{BB962C8B-B14F-4D97-AF65-F5344CB8AC3E}">
        <p14:creationId xmlns:p14="http://schemas.microsoft.com/office/powerpoint/2010/main" val="240183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1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0A0D9C-0D1F-4657-B9B1-A064AF35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anchor="ctr"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Ελλάδας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7261872-8922-4522-8CDD-942F45A47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891" y="2782768"/>
            <a:ext cx="1024217" cy="129246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E71C5C5-B893-4646-90BA-604EC9137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16" y="1787500"/>
            <a:ext cx="5307882" cy="5029544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Ελλάδα είναι χώρα μεσογειακή. Βρέχεται από θάλασσα από τα ανατολικά, νότια και δυτικά, γεγονός που επηρεάζει σημαντικά το κλίμα της. </a:t>
            </a: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χώρα μας, γενικά, </a:t>
            </a:r>
            <a:r>
              <a:rPr lang="el-GR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έχει ήπιους, υγρούς χειμώνες και θερμά, ξηρά καλοκαίρια. </a:t>
            </a: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3C6E9F85-AF78-4F2A-B7FB-610D520D8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6597" y="1838125"/>
            <a:ext cx="6635403" cy="5029544"/>
          </a:xfrm>
          <a:prstGeom prst="rect">
            <a:avLst/>
          </a:prstGeom>
        </p:spPr>
      </p:pic>
      <p:sp>
        <p:nvSpPr>
          <p:cNvPr id="12" name="Οβάλ 11">
            <a:extLst>
              <a:ext uri="{FF2B5EF4-FFF2-40B4-BE49-F238E27FC236}">
                <a16:creationId xmlns:a16="http://schemas.microsoft.com/office/drawing/2014/main" id="{4168248B-AFD8-4D6C-8466-5F687DBB0A21}"/>
              </a:ext>
            </a:extLst>
          </p:cNvPr>
          <p:cNvSpPr/>
          <p:nvPr/>
        </p:nvSpPr>
        <p:spPr>
          <a:xfrm>
            <a:off x="9129931" y="4075232"/>
            <a:ext cx="323557" cy="299820"/>
          </a:xfrm>
          <a:prstGeom prst="ellipse">
            <a:avLst/>
          </a:prstGeom>
          <a:noFill/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Επεξήγηση: Επάνω βέλος 4">
            <a:extLst>
              <a:ext uri="{FF2B5EF4-FFF2-40B4-BE49-F238E27FC236}">
                <a16:creationId xmlns:a16="http://schemas.microsoft.com/office/drawing/2014/main" id="{9F1D11BC-18A6-4EE8-A594-5C8312AD7514}"/>
              </a:ext>
            </a:extLst>
          </p:cNvPr>
          <p:cNvSpPr/>
          <p:nvPr/>
        </p:nvSpPr>
        <p:spPr>
          <a:xfrm>
            <a:off x="649295" y="5190978"/>
            <a:ext cx="4431323" cy="1214747"/>
          </a:xfrm>
          <a:prstGeom prst="upArrowCallout">
            <a:avLst>
              <a:gd name="adj1" fmla="val 20292"/>
              <a:gd name="adj2" fmla="val 23511"/>
              <a:gd name="adj3" fmla="val 13089"/>
              <a:gd name="adj4" fmla="val 522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Εύκρατο Μεσογειακό</a:t>
            </a:r>
          </a:p>
        </p:txBody>
      </p:sp>
    </p:spTree>
    <p:extLst>
      <p:ext uri="{BB962C8B-B14F-4D97-AF65-F5344CB8AC3E}">
        <p14:creationId xmlns:p14="http://schemas.microsoft.com/office/powerpoint/2010/main" val="3740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9195FA-2F90-4BE4-BE59-60FF680F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4"/>
            <a:ext cx="9628632" cy="1038900"/>
          </a:xfrm>
        </p:spPr>
        <p:txBody>
          <a:bodyPr anchor="ctr">
            <a:normAutofit/>
          </a:bodyPr>
          <a:lstStyle/>
          <a:p>
            <a:pPr algn="ctr"/>
            <a:r>
              <a:rPr lang="el-GR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Τύποι κλίματος Ελλάδας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5127E86-BCD5-4A70-B239-DDDB55CD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52"/>
          <a:stretch/>
        </p:blipFill>
        <p:spPr>
          <a:xfrm>
            <a:off x="6094476" y="1839058"/>
            <a:ext cx="5952158" cy="5018942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316B29E-09A6-478B-B58F-B29A34B0E951}"/>
              </a:ext>
            </a:extLst>
          </p:cNvPr>
          <p:cNvSpPr/>
          <p:nvPr/>
        </p:nvSpPr>
        <p:spPr>
          <a:xfrm>
            <a:off x="145366" y="2096085"/>
            <a:ext cx="600222" cy="281353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21FB6-3CB9-4E03-83E2-D56926A6EADB}"/>
              </a:ext>
            </a:extLst>
          </p:cNvPr>
          <p:cNvSpPr txBox="1"/>
          <p:nvPr/>
        </p:nvSpPr>
        <p:spPr>
          <a:xfrm>
            <a:off x="778031" y="1929424"/>
            <a:ext cx="505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ορεινό με ψυχρούς χειμώνες, δροσερά καλοκαίρια και βροχές όλο τον χρόνο.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65AC23F3-12B1-45BF-BD30-7CD4437AAB32}"/>
              </a:ext>
            </a:extLst>
          </p:cNvPr>
          <p:cNvSpPr/>
          <p:nvPr/>
        </p:nvSpPr>
        <p:spPr>
          <a:xfrm>
            <a:off x="145366" y="3003472"/>
            <a:ext cx="600222" cy="28135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1F86C0-EC77-405F-B3C7-D0E155A89100}"/>
              </a:ext>
            </a:extLst>
          </p:cNvPr>
          <p:cNvSpPr txBox="1"/>
          <p:nvPr/>
        </p:nvSpPr>
        <p:spPr>
          <a:xfrm>
            <a:off x="775306" y="2831161"/>
            <a:ext cx="461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με χειμώνες πιο ψυχρούς απ' ό,τι στις ακτές και ξηρά καλοκαίρια.</a:t>
            </a: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FBAF98C7-C6EF-4427-867A-5FE85EB61E5C}"/>
              </a:ext>
            </a:extLst>
          </p:cNvPr>
          <p:cNvSpPr/>
          <p:nvPr/>
        </p:nvSpPr>
        <p:spPr>
          <a:xfrm>
            <a:off x="126608" y="3940144"/>
            <a:ext cx="600222" cy="281353"/>
          </a:xfrm>
          <a:prstGeom prst="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7DB29-D863-4D86-B47D-523B9DBF97BB}"/>
              </a:ext>
            </a:extLst>
          </p:cNvPr>
          <p:cNvSpPr txBox="1"/>
          <p:nvPr/>
        </p:nvSpPr>
        <p:spPr>
          <a:xfrm>
            <a:off x="745588" y="3780360"/>
            <a:ext cx="519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υγρό με πολλές βροχές, ήπιους χειμώνες και δροσερά καλοκαίρια.</a:t>
            </a: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0FDB767A-755D-4C02-9668-51DCF2DADE2F}"/>
              </a:ext>
            </a:extLst>
          </p:cNvPr>
          <p:cNvSpPr/>
          <p:nvPr/>
        </p:nvSpPr>
        <p:spPr>
          <a:xfrm>
            <a:off x="145366" y="4922226"/>
            <a:ext cx="600222" cy="281353"/>
          </a:xfrm>
          <a:prstGeom prst="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0516B5-C09C-47F5-B01C-C0381A330F49}"/>
              </a:ext>
            </a:extLst>
          </p:cNvPr>
          <p:cNvSpPr txBox="1"/>
          <p:nvPr/>
        </p:nvSpPr>
        <p:spPr>
          <a:xfrm>
            <a:off x="745588" y="4739736"/>
            <a:ext cx="478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 με μέτριες βροχές, ήπιους χειμώνες και ξερά καλοκαίρια.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CAE23-9E32-4827-8615-05C8A7F81531}"/>
              </a:ext>
            </a:extLst>
          </p:cNvPr>
          <p:cNvSpPr txBox="1"/>
          <p:nvPr/>
        </p:nvSpPr>
        <p:spPr>
          <a:xfrm>
            <a:off x="257529" y="5694597"/>
            <a:ext cx="4750569" cy="70788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Πού πιστεύεις οφείλεται το διαφορετικό κλίμα στη Φλώρινα και στη Χαλκίδα;</a:t>
            </a:r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98F359DB-0F76-4DA4-AAFA-D9D4E1FBCD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952" y="5062901"/>
            <a:ext cx="1609552" cy="16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Εκπαιδευτικά θέματα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417_TF03462902_TF03462902" id="{83FC9EF6-3E43-452E-AFB3-D075EF265CD9}" vid="{6594177A-2A4C-4CF8-9AD4-A89940E56309}"/>
    </a:ext>
  </a:extLst>
</a:theme>
</file>

<file path=ppt/theme/theme2.xml><?xml version="1.0" encoding="utf-8"?>
<a:theme xmlns:a="http://schemas.openxmlformats.org/drawingml/2006/main" name="Θέμα του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1306</Words>
  <Application>Microsoft Office PowerPoint</Application>
  <PresentationFormat>Ευρεία οθόνη</PresentationFormat>
  <Paragraphs>234</Paragraphs>
  <Slides>36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0" baseType="lpstr">
      <vt:lpstr>Calibri</vt:lpstr>
      <vt:lpstr>Times New Roman</vt:lpstr>
      <vt:lpstr>Wingdings</vt:lpstr>
      <vt:lpstr>Εκπαιδευτικά θέματα 16x9</vt:lpstr>
      <vt:lpstr>Γεωγραφία</vt:lpstr>
      <vt:lpstr>Μετά την ολοκλήρωση της διδασκαλίας χρειάζεται να γνωρίζω:</vt:lpstr>
      <vt:lpstr>Δελτίο Καιρού και Σύμβολα</vt:lpstr>
      <vt:lpstr>Τι είναι λοιπόν ο καιρός;;</vt:lpstr>
      <vt:lpstr>Μερικά παραδείγματα…</vt:lpstr>
      <vt:lpstr>Τι είναι κλίμα;;</vt:lpstr>
      <vt:lpstr>Μερικά παραδείγματα…</vt:lpstr>
      <vt:lpstr>Κλίμα Ελλάδας</vt:lpstr>
      <vt:lpstr>Τύποι κλίματος Ελλάδας</vt:lpstr>
      <vt:lpstr>Παράγοντες που επηρεάζουν το κλίμα μιας περιοχής</vt:lpstr>
      <vt:lpstr>1) Απόσταση από τη θάλασσα</vt:lpstr>
      <vt:lpstr>Ποιες πόλεις παρουσιάζουν τις χαμηλότερες θερμοκρασίες;; </vt:lpstr>
      <vt:lpstr>Ας τις δούμε στον χάρτη…</vt:lpstr>
      <vt:lpstr>2) Γεωγραφικό πλάτος</vt:lpstr>
      <vt:lpstr>Παρατήρησε το γεωγραφικό πλάτος των πόλεων του προηγούμενου πίνακα…</vt:lpstr>
      <vt:lpstr>Το Καρπενήσι και η Αθήνα έχουν το ίδιο γεωγραφικό πλάτος. Πώς εξηγείς τη διαφορά θερμοκρασίας;</vt:lpstr>
      <vt:lpstr>Γιατί όσο αυξάνεται το υψόμετρο μειώνεται η θερμοκρασία;;</vt:lpstr>
      <vt:lpstr>3) Υψόμετρο</vt:lpstr>
      <vt:lpstr>4) Ειδικές Τοπικές Συνθήκες (Οροσειρά Πίνδου)</vt:lpstr>
      <vt:lpstr>Ειδικές Τοπικές Συνθήκες (Μελτέμι)</vt:lpstr>
      <vt:lpstr>Ας συνοψίσουμε…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Μελέτησε προσεκτικά το περιεχόμενο των παρακάτω προτάσεων και χαρακτήρισέ το Σωστό ή Λάθος</vt:lpstr>
      <vt:lpstr>Παρουσίαση του PowerPoint</vt:lpstr>
      <vt:lpstr>Μελέτησε προσεκτικά το περιεχόμενο των παρακάτω προτάσεων και χαρακτήρισέ το Σωστό ή Λάθος</vt:lpstr>
      <vt:lpstr>Μελέτησε προσεκτικά το περιεχόμενο των παρακάτω προτάσεων και χαρακτήρισέ το Σωστό ή Λάθος</vt:lpstr>
      <vt:lpstr>Μελέτησε προσεκτικά το περιεχόμενο των παρακάτω προτάσεων και χαρακτήρισέ το Σωστό ή Λάθος</vt:lpstr>
      <vt:lpstr>Μελέτησε προσεκτικά το περιεχόμενο των παρακάτω προτάσεων και χαρακτήρισέ το Σωστό ή Λάθος</vt:lpstr>
      <vt:lpstr>Μελέτησε προσεκτικά το περιεχόμενο των παρακάτω προτάσεων και χαρακτήρισέ το Σωστό ή Λάθος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Γεωγραφία</dc:title>
  <dc:creator>angelina diak</dc:creator>
  <cp:lastModifiedBy>angelina diak</cp:lastModifiedBy>
  <cp:revision>188</cp:revision>
  <dcterms:created xsi:type="dcterms:W3CDTF">2020-04-22T07:41:59Z</dcterms:created>
  <dcterms:modified xsi:type="dcterms:W3CDTF">2020-04-27T09:54:47Z</dcterms:modified>
</cp:coreProperties>
</file>