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81" r:id="rId5"/>
    <p:sldId id="287" r:id="rId6"/>
    <p:sldId id="257" r:id="rId7"/>
    <p:sldId id="260" r:id="rId8"/>
    <p:sldId id="264" r:id="rId9"/>
    <p:sldId id="282" r:id="rId10"/>
    <p:sldId id="283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4" r:id="rId23"/>
    <p:sldId id="307" r:id="rId24"/>
    <p:sldId id="309" r:id="rId25"/>
    <p:sldId id="308" r:id="rId26"/>
    <p:sldId id="310" r:id="rId27"/>
    <p:sldId id="312" r:id="rId28"/>
    <p:sldId id="295" r:id="rId29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E98"/>
    <a:srgbClr val="248CD2"/>
    <a:srgbClr val="AB678E"/>
    <a:srgbClr val="731F1C"/>
    <a:srgbClr val="CA929B"/>
    <a:srgbClr val="0D3047"/>
    <a:srgbClr val="0B2B41"/>
    <a:srgbClr val="114263"/>
    <a:srgbClr val="401918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4A721-16C5-4445-981D-33C8B19AFAF1}" v="38" dt="2024-11-10T07:48:08.421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9" autoAdjust="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68236-446A-4D47-ADF1-C31DC149DBB0}" type="datetime1">
              <a:rPr lang="el-GR" smtClean="0"/>
              <a:t>11/11/2024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3D57C9-54A6-4BAA-A5CD-C535F9370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7113F8-DB9E-4C5D-9B17-558920758AB5}" type="datetime1">
              <a:rPr lang="el-GR" noProof="0" smtClean="0"/>
              <a:t>11/11/2024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F82289-BCFD-4053-9D06-A9140C63A457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95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1894D-9DDA-A600-A69F-6451B3D43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6353DE92-4FC6-6697-0DD0-583F5989C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19F826A-CE40-BD67-EC72-C04DF6FF6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0C10D1F-32B2-F200-AC4E-C0450D199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10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15183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0E619-FD1A-FC51-05C4-C81924D4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A6C315EF-6635-AF5E-AFC2-14EFA1AF3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42C8A8E2-2AE0-7BD7-6473-E043ED19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C293628-54DF-3FFC-1FF2-85BFFBFB6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7835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A9094-403D-5EEE-6D83-7DC2275A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7DC28C1-D7DD-40C1-FB9B-2CE67A0F3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7F9124C0-918E-EDB7-19F9-2D934AB01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2FB567F-8241-FE04-3D50-D4B2B4AFE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04403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BB0D-3258-0340-95D8-9DF763792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F980618-533A-47C9-744C-7A1DDA053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FAB24A1-9508-460B-461B-4F6A0C626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AAACC3-DFC0-33E0-078F-9FCDBB424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01717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4FCE0-8BD5-4744-42C1-29F1EA455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2B66738-B4E8-45D3-9C24-D2DB46A94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30CAED60-6B4F-71B2-7DA9-21998E4E6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AAB08E-9BED-4592-DDD0-A632566A8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496329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6526B-7BE0-965D-B11A-3BF9ED753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3AD6FFBA-64DA-4D28-00BA-C2905FA00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546FC45-A134-934A-25F1-3F0078433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E9CDC5-03D4-7758-AEF3-27F326BB7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8377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EC91B-8F2B-4665-9EB8-E09DD88EA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B2E1854-2D36-62C9-9CE8-A24689907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5BABB0B1-DB94-41BF-E647-232951BFE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FEBD4D2-356E-39CE-F9E7-BEA63BEC5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69233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B63D5-0E58-99C4-3372-BEEBC83BE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68AEA24-53EC-5F8C-BC8A-7340612705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E385DC0-E55A-F56A-9564-37AD4741D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1396487-F876-55E7-EBE8-F8D49DEC7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9567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CE39-ED93-44C3-68D2-AA226DD2E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E46C60A-BC1A-69F0-C5FA-21E3FA2E8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6231B198-09A3-8934-24BC-16D45E1F7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0511C52-9572-75D9-9ECF-E54A2CB39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30171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19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484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990159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583FD-101A-B111-9313-2C8A894EA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43872A56-091C-A63E-D567-126AFCF8D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0CBDEB8-8E5E-6CB3-3E72-43CC986D4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F9C36C2-80CA-D664-9A6B-1C28F57F3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20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519990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E84C-C09A-DC58-5522-F636A0C0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24C1DF3-CC54-4AB0-3EB7-D9D82639D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5CAC392-FB6F-B8EE-ADB7-36C70C64B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E828994-25E2-A695-D774-08016D281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726924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1709B-3837-4325-AECE-E6FC8D2E7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47AE394-F1BF-F63D-3617-5416CC6C1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1B60F6F2-D2BB-E9F0-FE03-0DEDB1135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3D5826E-B94B-9165-D833-BDD2D0D49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78647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DDCCB-0FA0-228D-16B7-96318D87B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9786560-0809-12C5-B637-1D9A33466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BF15D5B0-9620-933B-61EB-08360929A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EC95C3A-72A3-1EF3-BCBE-3B7E08998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74486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69AD-3A8C-9AEF-7549-A5BA74090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E5D9B3BB-BBDC-EB8A-ACB6-260E991A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81D6F3B2-D167-2F4B-7050-137235512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243104-4E9F-A430-316C-1D8B9333D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925644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25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607590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9092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17150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5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48074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54760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1781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485B-B034-1446-2110-A6CF7640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63C8BFF-BA30-925B-CEF5-A9A034773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52F89CB-167C-60EE-6012-57A630F97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12DF39E-E0A2-9516-93BF-4948549DE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91196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1470-A085-1AB2-4260-1B8C70E5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232888B7-EB65-5DAB-063E-2963DF1E7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F31EC59F-9CAE-94AC-5014-AA49A19C1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89A4A3-0435-992C-0E8D-CE3243E91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BF82289-BCFD-4053-9D06-A9140C63A457}" type="slidenum">
              <a:rPr lang="el-GR" noProof="0" smtClean="0"/>
              <a:t>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4748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ο σχήμα: Σχήμα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/>
          </a:p>
        </p:txBody>
      </p:sp>
      <p:sp>
        <p:nvSpPr>
          <p:cNvPr id="12" name="Θέση εικόνας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Εισαγωγή εικόνας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l-GR" noProof="0"/>
              <a:t>ΤΙΤΛΟΣ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l-GR" noProof="0"/>
              <a:t>Υπότιτλος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8" name="Έλλειψη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9" name="Έλλειψη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11" name="Έλλειψη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Εικόνες_Σημαντικό κείμενο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εικόνας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noProof="0"/>
              <a:t>Εισαγωγή εικόνας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7" name="Θέση εικόνας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l-GR" noProof="0"/>
              <a:t>Εισαγωγή εικόνας</a:t>
            </a:r>
          </a:p>
        </p:txBody>
      </p:sp>
      <p:sp>
        <p:nvSpPr>
          <p:cNvPr id="20" name="Θέση αριθμού διαφάνειας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Ορθογώνιο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6" name="Έλλειψη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5" name="Θέση αριθμού διαφάνειας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λείσιμ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εικόνας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/>
              <a:t>Εισαγωγή εικόνας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el-GR" noProof="0"/>
              <a:t>ΤΙΤΛΟΣ</a:t>
            </a:r>
          </a:p>
        </p:txBody>
      </p:sp>
      <p:sp>
        <p:nvSpPr>
          <p:cNvPr id="17" name="Θέση κειμένου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Όνομα</a:t>
            </a:r>
          </a:p>
        </p:txBody>
      </p:sp>
      <p:sp>
        <p:nvSpPr>
          <p:cNvPr id="18" name="Θέση κειμένου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Τηλέφωνο</a:t>
            </a:r>
          </a:p>
        </p:txBody>
      </p:sp>
      <p:sp>
        <p:nvSpPr>
          <p:cNvPr id="19" name="Θέση κειμένου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Διεύθυνση ηλεκτρονικού ταχυδρομείου</a:t>
            </a:r>
          </a:p>
        </p:txBody>
      </p:sp>
      <p:sp>
        <p:nvSpPr>
          <p:cNvPr id="20" name="Θέση κειμένου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Τοποθεσία web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28" name="Θέση περιεχομένου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29" name="Θέση περιεχομένου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30" name="Θέση περιεχομένου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l-GR" noProof="0"/>
              <a:t>ΤΙΤΛΟΣ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l-GR" noProof="0"/>
              <a:t>Υπότιτλος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8" name="Έλλειψη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9" name="Έλλειψη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11" name="Έλλειψη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13" name="Ελεύθερο σχήμα: Σχήμα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ο σχήμα: Σχήμα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l-GR" noProof="0"/>
              <a:t>ΤΙΤΛΟΣ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l-GR" noProof="0"/>
              <a:t>Υπότιτλος</a:t>
            </a:r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8" name="Έλλειψη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9" name="Έλλειψη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11" name="Έλλειψη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10" name="Θέση περιεχομένου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  <p:sp>
        <p:nvSpPr>
          <p:cNvPr id="9" name="Θέση κειμένου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0" name="Θέση κειμένου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12" name="Θέση περιεχομένου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  <p:sp>
        <p:nvSpPr>
          <p:cNvPr id="9" name="Θέση κειμένου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11" name="Τίτλος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ο σχήμα: Σχήμα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l-GR" noProof="0"/>
          </a:p>
        </p:txBody>
      </p:sp>
      <p:sp>
        <p:nvSpPr>
          <p:cNvPr id="12" name="Θέση εικόνας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Εισαγωγή εικόνας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l-GR" noProof="0"/>
              <a:t>ΤΙΤΛΟΣ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l-GR" noProof="0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7" name="Έλλειψη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0" name="Θέση κειμένου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1" name="Θέση εικόνας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μια εικόνα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εικόνας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/>
              <a:t>Εισαγωγή εικόνας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el-GR" noProof="0"/>
              <a:t>ΤΙΤΛΟΣ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 με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εικόνας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/>
              <a:t>Εισαγωγή εικόνας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l-GR" noProof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τήλη 01 Περιεχόμενο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εικόνας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 dirty="0"/>
              <a:t>Εισαγωγή εικόνας</a:t>
            </a:r>
          </a:p>
        </p:txBody>
      </p:sp>
      <p:sp>
        <p:nvSpPr>
          <p:cNvPr id="14" name="Θέση κειμένου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17" name="Θέση περιεχομένου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18" name="Θέση αριθμού διαφάνειας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τήλη 02 Περιεχόμενο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εικόνας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/>
              <a:t>Εισαγωγή εικόνας</a:t>
            </a:r>
          </a:p>
        </p:txBody>
      </p:sp>
      <p:sp>
        <p:nvSpPr>
          <p:cNvPr id="14" name="Θέση κειμένου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17" name="Θέση περιεχομένου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8" name="Θέση κειμένου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0" name="Θέση περιεχομένου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11" name="Θέση αριθμού διαφάνειας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ατακόρυφη στήλη 03 Περιεχόμενο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εικόνας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/>
              <a:t>Εισαγωγή εικόνας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11" name="Θέση κειμένου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12" name="Θέση περιεχομένου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15" name="Θέση αριθμού διαφάνειας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τήλη 04 Περιεχόμενο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εικόνας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l-GR" noProof="0" dirty="0"/>
              <a:t>Εισαγωγή εικόνας</a:t>
            </a:r>
          </a:p>
        </p:txBody>
      </p:sp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16" name="Θέση περιεχομένου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l-GR" noProof="0"/>
              <a:t>Εικονίδιο</a:t>
            </a:r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Ορθογώνιο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  <p:sp>
          <p:nvSpPr>
            <p:cNvPr id="14" name="Έλλειψη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noProof="0"/>
            </a:p>
          </p:txBody>
        </p:sp>
      </p:grpSp>
      <p:sp>
        <p:nvSpPr>
          <p:cNvPr id="15" name="Θέση αριθμού διαφάνειας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l-G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el-GR" noProof="0" smtClean="0"/>
              <a:pPr algn="ctr"/>
              <a:t>‹#›</a:t>
            </a:fld>
            <a:endParaRPr lang="el-GR" noProof="0"/>
          </a:p>
        </p:txBody>
      </p:sp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ebook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hotodentro.edu.gr/lo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s://e-me.edu.gr/s/eme/main/manual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lass.sch.gr/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Υπότιτλος 11" descr="υπότιτλος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Ιωάννης Παρκοσίδης</a:t>
            </a:r>
          </a:p>
          <a:p>
            <a:pPr rtl="0"/>
            <a:r>
              <a:rPr lang="el-GR" dirty="0"/>
              <a:t>Σύμβουλος Εκπ/σης ΠΕ70 Δ΄ Αθήνας</a:t>
            </a:r>
          </a:p>
        </p:txBody>
      </p:sp>
      <p:pic>
        <p:nvPicPr>
          <p:cNvPr id="14" name="Θέση εικόνας 13" descr="Τρία άτομα κάθονται σε τραπέζι πικ-νικ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40" y="0"/>
            <a:ext cx="6676568" cy="6858000"/>
          </a:xfrm>
        </p:spPr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Ελεύθερη σχεδίαση: Σχήμα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3" name="Title 3">
            <a:extLst>
              <a:ext uri="{FF2B5EF4-FFF2-40B4-BE49-F238E27FC236}">
                <a16:creationId xmlns:a16="http://schemas.microsoft.com/office/drawing/2014/main" id="{E7E1FB1D-280D-EE53-1CD9-C3A342562ECE}"/>
              </a:ext>
            </a:extLst>
          </p:cNvPr>
          <p:cNvSpPr txBox="1">
            <a:spLocks/>
          </p:cNvSpPr>
          <p:nvPr/>
        </p:nvSpPr>
        <p:spPr>
          <a:xfrm>
            <a:off x="6955688" y="955676"/>
            <a:ext cx="4612199" cy="1470025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5400" dirty="0"/>
              <a:t>Συστήματα Διαχείρισης Μάθησης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21D8AC-9AE3-CD0B-3A15-424521B1E6A6}"/>
              </a:ext>
            </a:extLst>
          </p:cNvPr>
          <p:cNvSpPr txBox="1">
            <a:spLocks/>
          </p:cNvSpPr>
          <p:nvPr/>
        </p:nvSpPr>
        <p:spPr>
          <a:xfrm>
            <a:off x="7416064" y="2679700"/>
            <a:ext cx="3691445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kern="1200" dirty="0">
                <a:solidFill>
                  <a:srgbClr val="B2606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sz="4000" b="1" dirty="0"/>
              <a:t>Ψηφιακές Πλατφόρμες:</a:t>
            </a:r>
          </a:p>
          <a:p>
            <a:r>
              <a:rPr lang="en-GB" altLang="el-GR" sz="4000" b="1" dirty="0"/>
              <a:t>e-class </a:t>
            </a:r>
            <a:r>
              <a:rPr lang="el-GR" altLang="el-GR" sz="4000" b="1" dirty="0"/>
              <a:t>και </a:t>
            </a:r>
            <a:r>
              <a:rPr lang="en-GB" altLang="el-GR" sz="4000" b="1" dirty="0"/>
              <a:t>e-me</a:t>
            </a: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82900-B097-737D-2A2D-3EFD36B60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FB9573A-875E-A34A-C383-29B9F07D9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1B868D39-1B2D-86D0-834A-1A27F13DF09C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04182455-52FA-BEE6-31E2-9DCAA1A196C8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3C0BE03E-C763-C312-69A8-632A53A9F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0854785-6BC5-0293-17A0-E503D9D04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74CEF936-2CC0-7786-F1D2-A3A2233B9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386F768E-1A1A-886E-1139-3A53E3835A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10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0F98CA20-22CE-F4F1-AAA9-B177AEC7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25" y="189122"/>
            <a:ext cx="8214323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Χρήσιμες Συμβουλές για τη δημιουργία μαθημάτων στην e-class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(2/</a:t>
            </a:r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altLang="el-GR" sz="3600" b="1" dirty="0">
              <a:solidFill>
                <a:srgbClr val="AB678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2 - Θέση περιεχομένου">
            <a:extLst>
              <a:ext uri="{FF2B5EF4-FFF2-40B4-BE49-F238E27FC236}">
                <a16:creationId xmlns:a16="http://schemas.microsoft.com/office/drawing/2014/main" id="{8F935BB8-6F8A-0272-F694-D56EA74A9820}"/>
              </a:ext>
            </a:extLst>
          </p:cNvPr>
          <p:cNvSpPr txBox="1">
            <a:spLocks/>
          </p:cNvSpPr>
          <p:nvPr/>
        </p:nvSpPr>
        <p:spPr>
          <a:xfrm>
            <a:off x="538125" y="1497752"/>
            <a:ext cx="111157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Ενισχύστε</a:t>
            </a: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τη συνεργασία χρησιμοποιώντας τα εργαλεία του “Τοίχου” και του “</a:t>
            </a:r>
            <a:r>
              <a:rPr lang="el-GR" alt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Ιστολογίου</a:t>
            </a: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και ενισχύστε</a:t>
            </a:r>
            <a:r>
              <a:rPr lang="el-GR" alt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τη λειτουργία συνεργατικών κοινοτήτων μάθησης/εργαλείο “Συζητήσεις” ή το εργαλεία “Συνομιλία”.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Αξιοποιήστε</a:t>
            </a:r>
            <a:r>
              <a:rPr lang="el-GR" alt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το εργαλείο “Ομάδες Χρηστών” για ανάθεση και διαχείριση ομαδικών εργασιών και projects.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Εμπλουτίστε το μάθημα σας με εικόνες και εκπαιδευτικά βίντεο. </a:t>
            </a:r>
            <a:r>
              <a:rPr lang="el-GR" altLang="el-GR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Αποφύγετε όμως τις υπερβολές </a:t>
            </a: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και προσέξτε τα πνευματικά δικαιώματα, ειδικά για τις εικόνες που βρίσκετε στο διαδίκτυο.</a:t>
            </a:r>
          </a:p>
        </p:txBody>
      </p:sp>
    </p:spTree>
    <p:extLst>
      <p:ext uri="{BB962C8B-B14F-4D97-AF65-F5344CB8AC3E}">
        <p14:creationId xmlns:p14="http://schemas.microsoft.com/office/powerpoint/2010/main" val="81822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94804-4BD0-A07B-061A-7EEF0ADE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43DE16C-6C71-120E-6596-E042CA4D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85C4CC69-5BA2-7B3C-D6B9-03242B1CF188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31191FB3-1FF2-7D27-1614-60B807FB7F77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D03120EE-26D3-3785-AE3A-7FE8C0119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5EDF4F4-0346-08C1-CC05-D2BFDB08E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94DB9876-EAF5-8C4F-DF01-5C02F5DE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6D323A22-9EAB-85F0-6FF6-88E1200684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11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C7BE488E-4EB1-61ED-B874-549D545D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25" y="189122"/>
            <a:ext cx="8214323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Χρήσιμες Συμβουλές για τη δημιουργία μαθημάτων στην e-class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(3/</a:t>
            </a:r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altLang="el-GR" sz="3600" b="1" dirty="0">
              <a:solidFill>
                <a:srgbClr val="AB678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2 - Θέση περιεχομένου">
            <a:extLst>
              <a:ext uri="{FF2B5EF4-FFF2-40B4-BE49-F238E27FC236}">
                <a16:creationId xmlns:a16="http://schemas.microsoft.com/office/drawing/2014/main" id="{5F7B1BE2-2337-3EF5-918A-BA8C5B996C33}"/>
              </a:ext>
            </a:extLst>
          </p:cNvPr>
          <p:cNvSpPr txBox="1">
            <a:spLocks/>
          </p:cNvSpPr>
          <p:nvPr/>
        </p:nvSpPr>
        <p:spPr>
          <a:xfrm>
            <a:off x="538125" y="1497752"/>
            <a:ext cx="11115750" cy="4949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8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Αξιοποιήστε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 τον ενσωματωμένο κειμενογράφο του eclass για τη συγγραφή πολυμορφικού εκπαιδευτικού περιεχομένου (μαθηματικά σύμβολα, χημικά σύμβολα, </a:t>
            </a:r>
            <a:r>
              <a:rPr lang="el-GR" altLang="el-G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8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Προτιμήστε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 την ανάρτηση αρχείων τύπου </a:t>
            </a:r>
            <a:r>
              <a:rPr lang="el-GR" altLang="el-G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 (αντί αρχείων </a:t>
            </a:r>
            <a:r>
              <a:rPr lang="el-GR" altLang="el-G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doc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, ppt, </a:t>
            </a:r>
            <a:r>
              <a:rPr lang="el-GR" altLang="el-G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xls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) για λόγους συμβατότητας.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8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Αξιοποιήστε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 στα μαθήματα σας διαθέσιμους/αναρτημένους εκπαιδευτικούς πόρους (online ψηφιακά βιβλία </a:t>
            </a:r>
            <a:r>
              <a:rPr lang="el-GR" altLang="el-GR" sz="2800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http://ebooks.edu.gr/ebooks/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, ψηφιακοί εκπαιδευτικοί πόροι </a:t>
            </a:r>
            <a:r>
              <a:rPr lang="el-GR" altLang="el-GR" sz="2800" dirty="0">
                <a:solidFill>
                  <a:srgbClr val="1155CC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http://photodentro.edu.gr/lor/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altLang="el-GR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κλπ</a:t>
            </a:r>
            <a:r>
              <a:rPr lang="el-GR" altLang="el-GR" sz="2800" dirty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3860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8370D-00E2-1FC3-E795-BE7670F51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FE467F2-961A-C2AD-61A8-7F785E58F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320EF3CE-5557-4442-0079-7912E4281AAA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85DB0AAE-2605-E4BD-5D88-664C44E08CAF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8BB5AB02-2CCA-CB02-0ECC-847FA6857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184936A-B264-E1D9-2CD7-F6B90155A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18EAE196-A565-9ADC-8829-04680B4FB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896232A8-9A63-EAEC-DADA-7F814321D7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12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0AD66B17-97F4-2C29-B5A3-454F6913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25" y="189122"/>
            <a:ext cx="8214323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Χρήσιμες Συμβουλές για τη δημιουργία μαθημάτων στην e-class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(4/</a:t>
            </a:r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altLang="el-GR" sz="3600" b="1" dirty="0">
              <a:solidFill>
                <a:srgbClr val="AB678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2 - Θέση περιεχομένου">
            <a:extLst>
              <a:ext uri="{FF2B5EF4-FFF2-40B4-BE49-F238E27FC236}">
                <a16:creationId xmlns:a16="http://schemas.microsoft.com/office/drawing/2014/main" id="{E7B12F94-856C-94C2-6848-EE7FD505B713}"/>
              </a:ext>
            </a:extLst>
          </p:cNvPr>
          <p:cNvSpPr txBox="1">
            <a:spLocks/>
          </p:cNvSpPr>
          <p:nvPr/>
        </p:nvSpPr>
        <p:spPr>
          <a:xfrm>
            <a:off x="538125" y="1497752"/>
            <a:ext cx="11115750" cy="4949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Διατηρήστε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 επαφή/επικοινωνία με τους μαθητές σας και φροντίστε να τους ενημερώνετε για κάθε νέο υλικό που ανεβάζετε.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Συνδυάστε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 το Ηλεκτρονικό σας Μάθημα της eclass με σύγχρονη τηλεκπαίδευση. </a:t>
            </a:r>
          </a:p>
          <a:p>
            <a:pPr eaLnBrk="1" hangingPunct="1"/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Στο τέλος της σχολικής χρονιάς 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τα ηλεκτρονικά σας μαθήματα </a:t>
            </a: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απενεργοποιούνται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, το υλικό τους όμως παραμένει διαθέσιμο για μελλοντική χρήση.</a:t>
            </a:r>
            <a:endParaRPr lang="en-US" altLang="el-G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3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39D8D-1519-FA37-1A84-E234E4B4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κοντινό πλάνο σελίδων σε ένα βιβλίο">
            <a:extLst>
              <a:ext uri="{FF2B5EF4-FFF2-40B4-BE49-F238E27FC236}">
                <a16:creationId xmlns:a16="http://schemas.microsoft.com/office/drawing/2014/main" id="{193D6ED3-6AD0-D9D6-1643-E0E0DD9010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C95C280F-78FF-3726-72DB-C7074DF04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Ελεύθερο σχήμα: Σχήμα 21">
              <a:extLst>
                <a:ext uri="{FF2B5EF4-FFF2-40B4-BE49-F238E27FC236}">
                  <a16:creationId xmlns:a16="http://schemas.microsoft.com/office/drawing/2014/main" id="{438A829F-F885-3CD4-87CB-4A6B1CB8FDC1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18" name="Ελεύθερο σχήμα: Σχήμα 17">
              <a:extLst>
                <a:ext uri="{FF2B5EF4-FFF2-40B4-BE49-F238E27FC236}">
                  <a16:creationId xmlns:a16="http://schemas.microsoft.com/office/drawing/2014/main" id="{D15C9EFE-2B77-2E79-10C1-C4C05D058282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FADAD7BC-4C50-DBD5-AC0A-18961BB6EE6C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E38DDB3C-56A2-9858-B3F6-6BB43ED9FD10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34" name="Τίτλος 33" descr="τίτλος">
            <a:extLst>
              <a:ext uri="{FF2B5EF4-FFF2-40B4-BE49-F238E27FC236}">
                <a16:creationId xmlns:a16="http://schemas.microsoft.com/office/drawing/2014/main" id="{1ADF29D6-51CF-2637-D689-3CFE2F69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33" y="2549406"/>
            <a:ext cx="6592824" cy="2852737"/>
          </a:xfrm>
        </p:spPr>
        <p:txBody>
          <a:bodyPr rtlCol="0"/>
          <a:lstStyle/>
          <a:p>
            <a:pPr rtl="0"/>
            <a:r>
              <a:rPr lang="el-GR" altLang="el-GR" sz="8000" dirty="0"/>
              <a:t>Ηλεκτρονική σχολική τάξη, </a:t>
            </a:r>
            <a:br>
              <a:rPr lang="en-US" altLang="el-GR" sz="8000" dirty="0"/>
            </a:br>
            <a:r>
              <a:rPr lang="en-US" altLang="el-GR" sz="8000" dirty="0"/>
              <a:t>e-me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159478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95F95-9DBE-1F4B-D28F-B4998017B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48A33EDA-E6AE-6F43-38B4-0FF204F519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A81CA687-55D6-D057-02A2-7B5D9F843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ADEF5DF7-A5F4-DDA0-5ECF-FE175AF5B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4E99527E-B31C-1A95-9C8F-4E9A3DD72B86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AB43A818-DEDA-FA11-8ED8-0D0680CF605C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D54B659E-A264-86F6-3F59-B1BAED45A32B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E381657A-2387-E687-A39C-C1AE8F367588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A56F5067-1BB7-0D7A-9EFE-CC131F7A67FF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">
            <a:extLst>
              <a:ext uri="{FF2B5EF4-FFF2-40B4-BE49-F238E27FC236}">
                <a16:creationId xmlns:a16="http://schemas.microsoft.com/office/drawing/2014/main" id="{5EDA4BA8-925B-DF4E-6AA0-9A6C413E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altLang="el-GR" sz="4800" dirty="0"/>
              <a:t>Ηλεκτρονική σχολική τάξη, </a:t>
            </a:r>
            <a:r>
              <a:rPr lang="en-US" altLang="el-GR" sz="4800" dirty="0"/>
              <a:t>e-me</a:t>
            </a:r>
            <a:endParaRPr lang="el-GR" sz="4800" dirty="0"/>
          </a:p>
        </p:txBody>
      </p:sp>
      <p:pic>
        <p:nvPicPr>
          <p:cNvPr id="83" name="Θέση περιεχομένου 82" descr="Κουδούνι">
            <a:extLst>
              <a:ext uri="{FF2B5EF4-FFF2-40B4-BE49-F238E27FC236}">
                <a16:creationId xmlns:a16="http://schemas.microsoft.com/office/drawing/2014/main" id="{18432AD1-9562-EE0D-90FE-06FB2ADA67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3511" y="1554851"/>
            <a:ext cx="548640" cy="548640"/>
          </a:xfrm>
        </p:spPr>
      </p:pic>
      <p:sp>
        <p:nvSpPr>
          <p:cNvPr id="87" name="Θέση κειμένου 86" descr="τμήμα περιεχομένου 1">
            <a:extLst>
              <a:ext uri="{FF2B5EF4-FFF2-40B4-BE49-F238E27FC236}">
                <a16:creationId xmlns:a16="http://schemas.microsoft.com/office/drawing/2014/main" id="{F74B6925-CA3E-0ABA-584F-D74A4BDC23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51" y="2285841"/>
            <a:ext cx="9478201" cy="4064293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sz="4000" dirty="0"/>
              <a:t>Η Ψηφιακή Εκπαιδευτική Πλατφόρμα e-me για μαθητές και εκπαιδευτικούς είναι ένα ασφαλές ολοκληρωμένο ψηφιακό περιβάλλον, για τη μάθηση, τη συνεργασία, την επικοινωνία και τη δικτύωση όλων των μελών της σχολικής κοινότητας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8A398170-6DC7-693A-8FF2-7FD926D6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BCB742B0-4282-F3A0-FAAD-E78F8F355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71F4D5A5-3C12-B825-B8EB-11F1584875B8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3A48C084-E1A7-BA5F-5C65-F1789AC7E8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14</a:t>
            </a:fld>
            <a:endParaRPr lang="el-G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5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8D61F-870A-D478-DD4B-3334DFB65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εικόνας 9" descr="βιβλία σε ράφι">
            <a:extLst>
              <a:ext uri="{FF2B5EF4-FFF2-40B4-BE49-F238E27FC236}">
                <a16:creationId xmlns:a16="http://schemas.microsoft.com/office/drawing/2014/main" id="{F08A44FE-7F2E-2E72-AE7E-3A5F49D27C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2EE463BF-84A7-EFD4-5FD7-9D808989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Ελεύθερο σχήμα: Σχήμα 21">
              <a:extLst>
                <a:ext uri="{FF2B5EF4-FFF2-40B4-BE49-F238E27FC236}">
                  <a16:creationId xmlns:a16="http://schemas.microsoft.com/office/drawing/2014/main" id="{87B7ACE8-6C26-8B6D-5A15-67AB73A35610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8" name="Ελεύθερο σχήμα: Σχήμα 17">
              <a:extLst>
                <a:ext uri="{FF2B5EF4-FFF2-40B4-BE49-F238E27FC236}">
                  <a16:creationId xmlns:a16="http://schemas.microsoft.com/office/drawing/2014/main" id="{C1C66BA7-FFB2-21AA-315F-C67E0904A784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E75C72E4-3282-423C-90AD-EDCC8D588EEF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E069BC6F-2F9D-96C1-41A6-E75F5D207CC6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pic>
        <p:nvPicPr>
          <p:cNvPr id="2" name="Εικόνα 3">
            <a:extLst>
              <a:ext uri="{FF2B5EF4-FFF2-40B4-BE49-F238E27FC236}">
                <a16:creationId xmlns:a16="http://schemas.microsoft.com/office/drawing/2014/main" id="{BF298C0B-8098-89C5-8C33-CBC61435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302"/>
            <a:ext cx="12192002" cy="58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4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D3FA6-A514-D407-FC1B-B162E7C7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αγόρι που περπατάει με μια τσάντα βιβλίων και ένα ποδήλατο">
            <a:extLst>
              <a:ext uri="{FF2B5EF4-FFF2-40B4-BE49-F238E27FC236}">
                <a16:creationId xmlns:a16="http://schemas.microsoft.com/office/drawing/2014/main" id="{55F81E2F-6737-BC91-8F0C-FB0389F64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E0552AC2-7868-6EFF-7401-B7DEED66B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B6363AD5-F6F7-BD10-5F8B-623DDBAADD63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056BEAA3-BAE5-BD9C-4FF9-858F7E7F8ADC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9E742606-78DD-2F9D-7668-14C952AD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81AD5F9-26A8-3D39-4F2A-ADF2B3940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0B94FA51-CDA5-BB24-9D92-C4698B2F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11891417-8A44-96D3-93BC-6825C5AE76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16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4CC6F3A8-F1EC-C7C0-C072-6315A6288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77" y="342899"/>
            <a:ext cx="7138988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Χρησιμότητα της </a:t>
            </a:r>
            <a:r>
              <a:rPr lang="en-US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e-me (1/2)</a:t>
            </a:r>
            <a:endParaRPr lang="el-GR" altLang="el-GR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0BFB7137-7ED9-770E-E62D-7A760CCF59F6}"/>
              </a:ext>
            </a:extLst>
          </p:cNvPr>
          <p:cNvSpPr txBox="1">
            <a:spLocks/>
          </p:cNvSpPr>
          <p:nvPr/>
        </p:nvSpPr>
        <p:spPr>
          <a:xfrm>
            <a:off x="663677" y="1417638"/>
            <a:ext cx="7782233" cy="4525963"/>
          </a:xfrm>
          <a:prstGeom prst="rect">
            <a:avLst/>
          </a:prstGeom>
          <a:solidFill>
            <a:srgbClr val="C88E98">
              <a:alpha val="20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altLang="el-GR" sz="3600" b="1" dirty="0">
                <a:solidFill>
                  <a:srgbClr val="248CD2"/>
                </a:solidFill>
              </a:rPr>
              <a:t>Αναπτύχθηκε για να αποτελέσει: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altLang="el-GR" sz="3600" dirty="0"/>
          </a:p>
          <a:p>
            <a:pPr marL="0" indent="0"/>
            <a:r>
              <a:rPr lang="el-GR" altLang="el-GR" sz="3600" dirty="0"/>
              <a:t>το προσωπικό περιβάλλον εργασίας κάθε μαθητή και εκπαιδευτικού</a:t>
            </a:r>
          </a:p>
          <a:p>
            <a:pPr marL="0" indent="0"/>
            <a:r>
              <a:rPr lang="el-GR" altLang="el-GR" sz="3600" dirty="0"/>
              <a:t>έναν ασφαλή χώρο συνεργασίας, επικοινωνίας, ανταλλαγής αρχείων και περιεχομένου</a:t>
            </a:r>
          </a:p>
          <a:p>
            <a:pPr marL="0" indent="0"/>
            <a:endParaRPr lang="el-GR" alt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4891524-9C11-3D70-B470-F86790F7DC0A}"/>
              </a:ext>
            </a:extLst>
          </p:cNvPr>
          <p:cNvSpPr/>
          <p:nvPr/>
        </p:nvSpPr>
        <p:spPr>
          <a:xfrm>
            <a:off x="0" y="0"/>
            <a:ext cx="10196052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94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EC8C6-6388-3B86-53EA-583EA4AFD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αγόρι που περπατάει με μια τσάντα βιβλίων και ένα ποδήλατο">
            <a:extLst>
              <a:ext uri="{FF2B5EF4-FFF2-40B4-BE49-F238E27FC236}">
                <a16:creationId xmlns:a16="http://schemas.microsoft.com/office/drawing/2014/main" id="{003B905E-01D6-259A-5D05-349B89DDC1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79CFCC6-51FC-40BB-01E4-1B8F39732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B2F211DF-D075-D82D-A5F4-9283AB96185C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8305EBFE-D8F3-91DB-3DFD-AA863A471652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4E71F453-50B6-1A0A-859F-A9C8402891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A01F3D8-092E-07AA-871E-1142BC677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31086604-7A5A-5531-2BDC-92DC72C16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3D2913B6-32B4-5522-F3B2-028B3DC0B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17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9BC5F0C5-88C6-18B4-99C6-04A6D285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77" y="342899"/>
            <a:ext cx="7138988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Χρησιμότητα της </a:t>
            </a:r>
            <a:r>
              <a:rPr lang="en-US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e-me (2/2)</a:t>
            </a:r>
            <a:endParaRPr lang="el-GR" altLang="el-GR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7E1B0B75-AD97-0F7E-13BC-7F695983197A}"/>
              </a:ext>
            </a:extLst>
          </p:cNvPr>
          <p:cNvSpPr txBox="1">
            <a:spLocks/>
          </p:cNvSpPr>
          <p:nvPr/>
        </p:nvSpPr>
        <p:spPr>
          <a:xfrm>
            <a:off x="677551" y="1085945"/>
            <a:ext cx="7782233" cy="5269815"/>
          </a:xfrm>
          <a:prstGeom prst="rect">
            <a:avLst/>
          </a:prstGeom>
          <a:solidFill>
            <a:srgbClr val="C88E98">
              <a:alpha val="20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l-GR" sz="4000" dirty="0"/>
              <a:t>ένα χώρο για κοινωνική δικτύωση μαθητών και εκπαιδευτικών</a:t>
            </a:r>
          </a:p>
          <a:p>
            <a:pPr eaLnBrk="1" hangingPunct="1"/>
            <a:r>
              <a:rPr lang="el-GR" altLang="el-GR" sz="4000" dirty="0"/>
              <a:t>ένα πλαίσιο για υποδοχή εξωτερικών εργαλείων και εφαρμογών (</a:t>
            </a:r>
            <a:r>
              <a:rPr lang="el-GR" altLang="el-GR" sz="4000" dirty="0" err="1"/>
              <a:t>apps</a:t>
            </a:r>
            <a:r>
              <a:rPr lang="el-GR" altLang="el-GR" sz="4000" dirty="0"/>
              <a:t>)</a:t>
            </a:r>
          </a:p>
          <a:p>
            <a:pPr eaLnBrk="1" hangingPunct="1"/>
            <a:r>
              <a:rPr lang="el-GR" altLang="el-GR" sz="4000" dirty="0"/>
              <a:t>ένα χώρο για δημοσιοποίηση και ανάδειξη της δουλειάς των μαθητών, των εκπαιδευτικών και των σχολείων</a:t>
            </a:r>
          </a:p>
          <a:p>
            <a:pPr marL="0" indent="0"/>
            <a:endParaRPr lang="el-GR" altLang="el-GR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4195739-4587-B5BC-08E4-A1075569DE99}"/>
              </a:ext>
            </a:extLst>
          </p:cNvPr>
          <p:cNvSpPr/>
          <p:nvPr/>
        </p:nvSpPr>
        <p:spPr>
          <a:xfrm>
            <a:off x="0" y="0"/>
            <a:ext cx="10196052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89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12BBA-24A6-364C-5119-7365522D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C5B2EAE1-7E91-C0B0-5245-FC280DD1AA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9C8D5AD5-73F5-6B32-38CC-DC9ABB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47E8E644-7AB9-9843-C76D-B505B6DD7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DF7BDE82-BD59-7A7E-272D-431AC2900AB4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A14DC195-8732-8715-DCB0-69298E0BD409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B0DA3351-A928-FD4F-62AD-E1DC26373467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AD9D9387-8CA5-5B61-1767-8267364B5FB5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E12476C5-83A3-5CB2-569F-00A57030F107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">
            <a:extLst>
              <a:ext uri="{FF2B5EF4-FFF2-40B4-BE49-F238E27FC236}">
                <a16:creationId xmlns:a16="http://schemas.microsoft.com/office/drawing/2014/main" id="{3CD4757E-C884-A6D9-19A4-D9BE6CFD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sz="4800" b="1" dirty="0"/>
              <a:t>Κυψέλες – Χαρακτηριστικά </a:t>
            </a:r>
          </a:p>
        </p:txBody>
      </p:sp>
      <p:pic>
        <p:nvPicPr>
          <p:cNvPr id="83" name="Θέση περιεχομένου 82" descr="Κουδούνι">
            <a:extLst>
              <a:ext uri="{FF2B5EF4-FFF2-40B4-BE49-F238E27FC236}">
                <a16:creationId xmlns:a16="http://schemas.microsoft.com/office/drawing/2014/main" id="{E36681E5-2420-F5D3-96F1-928AE74BCB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2805" y="1417201"/>
            <a:ext cx="548640" cy="548640"/>
          </a:xfrm>
        </p:spPr>
      </p:pic>
      <p:sp>
        <p:nvSpPr>
          <p:cNvPr id="87" name="Θέση κειμένου 86" descr="τμήμα περιεχομένου 1">
            <a:extLst>
              <a:ext uri="{FF2B5EF4-FFF2-40B4-BE49-F238E27FC236}">
                <a16:creationId xmlns:a16="http://schemas.microsoft.com/office/drawing/2014/main" id="{75A15008-CB56-5C4F-31AC-E309344B49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9132" y="2148191"/>
            <a:ext cx="3686997" cy="2649953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Υπεύθυνος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Βοηθοί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Μέλη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Ακόλουθοι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endParaRPr lang="en-US" altLang="el-G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Θέση κειμένου 87" descr="τμήμα περιεχομένου 2">
            <a:extLst>
              <a:ext uri="{FF2B5EF4-FFF2-40B4-BE49-F238E27FC236}">
                <a16:creationId xmlns:a16="http://schemas.microsoft.com/office/drawing/2014/main" id="{32D3B7D3-55E6-F97E-5D5A-67F99AD2D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7625" y="2148191"/>
            <a:ext cx="4409584" cy="3337057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Περιβάλλον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Τοίχος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Εφαρμογές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l-GR" sz="4000" dirty="0"/>
              <a:t>Χώρος αποθήκευσης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A652A516-50D1-5AAB-F998-03A95E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290E7420-8868-5C6E-318F-E560485362D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AB83358A-953C-44BF-D5BA-E852FE1B64B9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2E4E273B-C6EE-7EB1-228D-2FBDDB5ED6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18</a:t>
            </a:fld>
            <a:endParaRPr lang="el-GR" sz="1200">
              <a:solidFill>
                <a:schemeClr val="bg1"/>
              </a:solidFill>
            </a:endParaRPr>
          </a:p>
        </p:txBody>
      </p:sp>
      <p:pic>
        <p:nvPicPr>
          <p:cNvPr id="2" name="Θέση περιεχομένου 82" descr="Κουδούνι">
            <a:extLst>
              <a:ext uri="{FF2B5EF4-FFF2-40B4-BE49-F238E27FC236}">
                <a16:creationId xmlns:a16="http://schemas.microsoft.com/office/drawing/2014/main" id="{F7050B56-E05A-A6C9-2DCF-7D5DCC373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173" y="146491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7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ομάδα μαθητών που πετάνε τα κασκέτα αποφοίτησής τους στον αέρα το ηλιοβασίλεμα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340A7491-C312-4D36-BA63-6F859CD81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 διαφάνειας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116" y="300265"/>
            <a:ext cx="2300939" cy="830997"/>
          </a:xfrm>
        </p:spPr>
        <p:txBody>
          <a:bodyPr rtlCol="0"/>
          <a:lstStyle/>
          <a:p>
            <a:pPr rtl="0"/>
            <a:r>
              <a:rPr lang="el-GR" sz="4400" b="1" dirty="0"/>
              <a:t>Κυψέλες</a:t>
            </a:r>
          </a:p>
        </p:txBody>
      </p:sp>
      <p:pic>
        <p:nvPicPr>
          <p:cNvPr id="80" name="Θέση περιεχομένου 79" descr="Ανοιχτό βιβλίο">
            <a:extLst>
              <a:ext uri="{FF2B5EF4-FFF2-40B4-BE49-F238E27FC236}">
                <a16:creationId xmlns:a16="http://schemas.microsoft.com/office/drawing/2014/main" id="{1198805C-69FE-4129-96D0-B3F35CB641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585" y="1281007"/>
            <a:ext cx="547688" cy="547688"/>
          </a:xfrm>
        </p:spPr>
      </p:pic>
      <p:pic>
        <p:nvPicPr>
          <p:cNvPr id="95" name="Θέση περιεχομένου 94" descr="Μικροσκόπι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141" y="2278419"/>
            <a:ext cx="547688" cy="547688"/>
          </a:xfr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8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19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4F6391E4-5A58-15A1-72F7-D0981E47EB75}"/>
              </a:ext>
            </a:extLst>
          </p:cNvPr>
          <p:cNvSpPr txBox="1">
            <a:spLocks/>
          </p:cNvSpPr>
          <p:nvPr/>
        </p:nvSpPr>
        <p:spPr>
          <a:xfrm>
            <a:off x="1918673" y="1265903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l-GR" altLang="el-GR" sz="3600" dirty="0">
                <a:solidFill>
                  <a:schemeClr val="bg1"/>
                </a:solidFill>
              </a:rPr>
              <a:t>Είναι ο  βασικός χώρος εργασίας στην e-me 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endParaRPr lang="el-GR" altLang="el-GR" sz="3600" dirty="0">
              <a:solidFill>
                <a:schemeClr val="bg1"/>
              </a:solidFill>
            </a:endParaRP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l-GR" altLang="el-GR" sz="3600" dirty="0">
                <a:solidFill>
                  <a:schemeClr val="bg1"/>
                </a:solidFill>
              </a:rPr>
              <a:t>Οι χρήστες μπορούν:</a:t>
            </a:r>
          </a:p>
          <a:p>
            <a:pPr marL="342900" lvl="1" indent="-342900"/>
            <a:r>
              <a:rPr lang="el-GR" altLang="el-GR" sz="3600" dirty="0">
                <a:solidFill>
                  <a:schemeClr val="bg1"/>
                </a:solidFill>
              </a:rPr>
              <a:t>Να συμμετάσχουν σε κυψέλη (εφόσον αυτή το επιτρέπει) </a:t>
            </a:r>
          </a:p>
          <a:p>
            <a:r>
              <a:rPr lang="el-GR" altLang="el-GR" sz="4000" dirty="0">
                <a:solidFill>
                  <a:schemeClr val="bg1"/>
                </a:solidFill>
              </a:rPr>
              <a:t>Να ακολουθήσουν μια κυψέλη </a:t>
            </a:r>
            <a:r>
              <a:rPr lang="en-US" altLang="el-GR" sz="4000" dirty="0">
                <a:solidFill>
                  <a:schemeClr val="bg1"/>
                </a:solidFill>
              </a:rPr>
              <a:t>(followers)</a:t>
            </a:r>
          </a:p>
          <a:p>
            <a:r>
              <a:rPr lang="el-GR" altLang="el-GR" sz="4000" dirty="0">
                <a:solidFill>
                  <a:schemeClr val="bg1"/>
                </a:solidFill>
              </a:rPr>
              <a:t>Να δημιουργήσουν μια κυψέλη</a:t>
            </a:r>
            <a:endParaRPr lang="en-US" altLang="el-GR" sz="4000" dirty="0">
              <a:solidFill>
                <a:schemeClr val="bg1"/>
              </a:solidFill>
            </a:endParaRP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7112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descr="τίτλος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079" y="944391"/>
            <a:ext cx="4379976" cy="3222523"/>
          </a:xfrm>
        </p:spPr>
        <p:txBody>
          <a:bodyPr rtlCol="0"/>
          <a:lstStyle/>
          <a:p>
            <a:pPr rtl="0"/>
            <a:r>
              <a:rPr lang="el-GR" altLang="el-GR" sz="5400" dirty="0"/>
              <a:t>Συστήματα διαχείρισης της μάθησης (</a:t>
            </a:r>
            <a:r>
              <a:rPr lang="en-GB" altLang="el-GR" sz="5400" dirty="0"/>
              <a:t>LMS</a:t>
            </a:r>
            <a:r>
              <a:rPr lang="el-GR" altLang="el-GR" sz="5400" dirty="0"/>
              <a:t>)</a:t>
            </a:r>
            <a:endParaRPr lang="el-GR" sz="5400" dirty="0"/>
          </a:p>
        </p:txBody>
      </p:sp>
      <p:sp>
        <p:nvSpPr>
          <p:cNvPr id="12" name="Υπότιτλος 11" descr="υπότιτλος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sz="4000" dirty="0"/>
              <a:t>Τι είναι;</a:t>
            </a:r>
          </a:p>
        </p:txBody>
      </p:sp>
      <p:pic>
        <p:nvPicPr>
          <p:cNvPr id="14" name="Θέση εικόνας 13" descr="δωμάτιο με κόκκινες καρέκλες μπροστά από ένα παράθυρο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Ελεύθερη σχεδίαση: Σχήμα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9" name="Ορθογώνιο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AFE64-F435-4CAD-C4C5-8D64B2953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ομάδα μαθητών που πετάνε τα κασκέτα αποφοίτησής τους στον αέρα το ηλιοβασίλεμα">
            <a:extLst>
              <a:ext uri="{FF2B5EF4-FFF2-40B4-BE49-F238E27FC236}">
                <a16:creationId xmlns:a16="http://schemas.microsoft.com/office/drawing/2014/main" id="{DEDE687E-8A67-8526-D009-0E5BE7B049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58A7530E-75B0-34DA-1763-7E469E3FE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1252"/>
            <a:ext cx="12191999" cy="6852374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ECD902E-7734-A7B3-41AE-A4135F17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990B19AB-2894-4A3B-E0DB-51CFF3C95216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01672B4B-595E-8F48-9532-3729E06A4165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5456DD53-C9CA-C8DD-5711-1F94BC50CB32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A3E08F67-46A3-3F48-4A63-EA923CD4AA72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AAFFD3F4-6B8C-8979-BD23-5AD0BF7CAD86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 διαφάνειας">
            <a:extLst>
              <a:ext uri="{FF2B5EF4-FFF2-40B4-BE49-F238E27FC236}">
                <a16:creationId xmlns:a16="http://schemas.microsoft.com/office/drawing/2014/main" id="{4CEBF136-01AB-67AA-7505-88F2B75F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116" y="300265"/>
            <a:ext cx="7101716" cy="830997"/>
          </a:xfrm>
        </p:spPr>
        <p:txBody>
          <a:bodyPr rtlCol="0"/>
          <a:lstStyle/>
          <a:p>
            <a:pPr rtl="0"/>
            <a:r>
              <a:rPr lang="el-GR" sz="4400" b="1" dirty="0"/>
              <a:t>Αναλυτικές οδηγίες χρήσης 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0E9E23A4-BD21-4044-49A8-593B675F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A7ED7D11-1825-8771-A73C-5D177192585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F9ACB080-079E-0DAB-5B79-CAA96A8D827E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8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50A4824E-6B24-6278-D315-AB3C907F1B83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20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E29DFE25-7029-2211-E23A-70B0EF153E74}"/>
              </a:ext>
            </a:extLst>
          </p:cNvPr>
          <p:cNvSpPr txBox="1">
            <a:spLocks/>
          </p:cNvSpPr>
          <p:nvPr/>
        </p:nvSpPr>
        <p:spPr>
          <a:xfrm>
            <a:off x="133625" y="4779174"/>
            <a:ext cx="10839674" cy="1410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altLang="el-GR" sz="4000" dirty="0">
                <a:solidFill>
                  <a:schemeClr val="bg1"/>
                </a:solidFill>
              </a:rPr>
              <a:t>Μπορούν να αναζητηθούν </a:t>
            </a:r>
            <a:r>
              <a:rPr lang="en-US" altLang="el-GR" sz="4000" dirty="0">
                <a:solidFill>
                  <a:schemeClr val="bg1"/>
                </a:solidFill>
              </a:rPr>
              <a:t>on line: </a:t>
            </a:r>
            <a:endParaRPr lang="el-GR" altLang="el-GR" sz="4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l-GR" sz="40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https://e-me.edu.gr/s/eme/main/manual.html</a:t>
            </a:r>
            <a:endParaRPr lang="en-US" altLang="el-GR" sz="4000" dirty="0">
              <a:solidFill>
                <a:srgbClr val="00B0F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el-G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708C189-883D-7153-7F3E-783C53D46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12" y="1048364"/>
            <a:ext cx="9720686" cy="36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83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96742-C862-9115-A7E9-9F7C0B7F5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1702ABFB-7D61-220A-45E7-53E6727329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07D1A2A1-01E8-3039-5374-F480CBDC0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D338DDDE-E73D-587E-4EC8-9C817D9FF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F64CF809-8960-212E-B56C-C8F1FF1D9AEA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8FAE2163-5F64-4B29-6EF4-32339F58CEBB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A4D4E1C6-08FB-A868-B390-622BDFAD530D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D31104E0-C487-91D0-DBAA-AC53479F3647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CC46F326-2C55-6DA2-4552-F4B27C7625F7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">
            <a:extLst>
              <a:ext uri="{FF2B5EF4-FFF2-40B4-BE49-F238E27FC236}">
                <a16:creationId xmlns:a16="http://schemas.microsoft.com/office/drawing/2014/main" id="{75F3F737-2D98-3DE3-5D6F-B04E0347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08" y="2762633"/>
            <a:ext cx="8899830" cy="830997"/>
          </a:xfrm>
        </p:spPr>
        <p:txBody>
          <a:bodyPr rtlCol="0"/>
          <a:lstStyle/>
          <a:p>
            <a:pPr rtl="0"/>
            <a:r>
              <a:rPr lang="el-GR" sz="6000" b="1" dirty="0"/>
              <a:t>Διαφορές </a:t>
            </a:r>
            <a:r>
              <a:rPr lang="en-US" sz="6000" b="1" dirty="0"/>
              <a:t>e-me </a:t>
            </a:r>
            <a:r>
              <a:rPr lang="el-GR" sz="6000" b="1" dirty="0"/>
              <a:t>και </a:t>
            </a:r>
            <a:r>
              <a:rPr lang="en-US" sz="6000" b="1" dirty="0"/>
              <a:t>e-class</a:t>
            </a:r>
            <a:endParaRPr lang="el-GR" sz="6000" b="1" dirty="0"/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DCCEBB66-6330-23BF-0ABA-EBB9D3660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BCF523C2-37C2-0864-37CD-D94938BD4EE9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D3C3A09A-060F-5243-F095-D265D50C654C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90224D9D-0441-3A7E-F7CD-913EE3171A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21</a:t>
            </a:fld>
            <a:endParaRPr lang="el-G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E03AE-390E-08B0-2EE4-AE3536E1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A6CCA87B-234A-5245-5AE7-13A14DD8B3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0A52F6D5-AF73-A7A2-D932-58C9B4544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A17DE056-4086-2127-62B7-45E82D087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DA053C96-C88A-7D89-4245-82A45D0E862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437D499F-4F84-C987-274C-748E8DD5C9A0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54B43670-1887-1D59-00B2-76BEEBE9B0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22</a:t>
            </a:fld>
            <a:endParaRPr lang="el-GR" sz="1200">
              <a:solidFill>
                <a:schemeClr val="bg1"/>
              </a:solidFill>
            </a:endParaRPr>
          </a:p>
        </p:txBody>
      </p:sp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DCB9ED49-BC91-D905-09B0-51BD8A964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74771"/>
              </p:ext>
            </p:extLst>
          </p:nvPr>
        </p:nvGraphicFramePr>
        <p:xfrm>
          <a:off x="-1" y="346839"/>
          <a:ext cx="12191998" cy="568820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585884">
                  <a:extLst>
                    <a:ext uri="{9D8B030D-6E8A-4147-A177-3AD203B41FA5}">
                      <a16:colId xmlns:a16="http://schemas.microsoft.com/office/drawing/2014/main" val="2712868534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3396594099"/>
                    </a:ext>
                  </a:extLst>
                </a:gridCol>
                <a:gridCol w="4788308">
                  <a:extLst>
                    <a:ext uri="{9D8B030D-6E8A-4147-A177-3AD203B41FA5}">
                      <a16:colId xmlns:a16="http://schemas.microsoft.com/office/drawing/2014/main" val="4179614353"/>
                    </a:ext>
                  </a:extLst>
                </a:gridCol>
              </a:tblGrid>
              <a:tr h="385536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l-GR" sz="2800" b="1" kern="100" dirty="0">
                          <a:solidFill>
                            <a:schemeClr val="bg1"/>
                          </a:solidFill>
                          <a:effectLst/>
                        </a:rPr>
                        <a:t>Χαρακτηριστικό</a:t>
                      </a:r>
                      <a:endParaRPr lang="el-GR" sz="3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72102" marB="172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l-GR" sz="2800" b="1" kern="100" dirty="0">
                          <a:solidFill>
                            <a:schemeClr val="bg1"/>
                          </a:solidFill>
                          <a:effectLst/>
                        </a:rPr>
                        <a:t>e-me</a:t>
                      </a:r>
                      <a:endParaRPr lang="el-GR" sz="3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72102" marB="172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l-GR" sz="2800" b="1" kern="100" dirty="0">
                          <a:solidFill>
                            <a:schemeClr val="bg1"/>
                          </a:solidFill>
                          <a:effectLst/>
                        </a:rPr>
                        <a:t>e-class</a:t>
                      </a:r>
                      <a:endParaRPr lang="el-GR" sz="36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72102" marB="172102" anchor="ctr"/>
                </a:tc>
                <a:extLst>
                  <a:ext uri="{0D108BD9-81ED-4DB2-BD59-A6C34878D82A}">
                    <a16:rowId xmlns:a16="http://schemas.microsoft.com/office/drawing/2014/main" val="1491503673"/>
                  </a:ext>
                </a:extLst>
              </a:tr>
              <a:tr h="880598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l-GR" sz="2800" kern="100" dirty="0">
                          <a:solidFill>
                            <a:schemeClr val="bg1"/>
                          </a:solidFill>
                          <a:effectLst/>
                        </a:rPr>
                        <a:t>Ευκολία χρήσης</a:t>
                      </a:r>
                      <a:endParaRPr lang="el-GR" sz="3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Πιο εύχρηστη και φιλική προς τον χρήστη, με πιο απλή </a:t>
                      </a:r>
                      <a:r>
                        <a:rPr lang="el-GR" sz="2000" kern="100" dirty="0" err="1">
                          <a:solidFill>
                            <a:schemeClr val="bg1"/>
                          </a:solidFill>
                          <a:effectLst/>
                        </a:rPr>
                        <a:t>διεπαφή</a:t>
                      </a: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>
                          <a:solidFill>
                            <a:schemeClr val="bg1"/>
                          </a:solidFill>
                          <a:effectLst/>
                        </a:rPr>
                        <a:t>Πιο περίπλοκη διεπαφή, με καμπύλη εκμάθησης για νέους χρήστες.</a:t>
                      </a:r>
                      <a:endParaRPr lang="el-GR" sz="2800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extLst>
                  <a:ext uri="{0D108BD9-81ED-4DB2-BD59-A6C34878D82A}">
                    <a16:rowId xmlns:a16="http://schemas.microsoft.com/office/drawing/2014/main" val="794663034"/>
                  </a:ext>
                </a:extLst>
              </a:tr>
              <a:tr h="1176605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l-GR" sz="2800" kern="100" dirty="0">
                          <a:solidFill>
                            <a:schemeClr val="bg1"/>
                          </a:solidFill>
                          <a:effectLst/>
                        </a:rPr>
                        <a:t>Ευελιξία</a:t>
                      </a:r>
                      <a:endParaRPr lang="el-GR" sz="3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Πιο ευέλικτη και προσαρμόσιμη, με δυνατότητα δημιουργίας "κυψελών" για θεματικές ομάδες ή μαθήματα.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Λιγότερο ευέλικτη, με εστίαση σε παραδοσιακά μαθήματα.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extLst>
                  <a:ext uri="{0D108BD9-81ED-4DB2-BD59-A6C34878D82A}">
                    <a16:rowId xmlns:a16="http://schemas.microsoft.com/office/drawing/2014/main" val="487299619"/>
                  </a:ext>
                </a:extLst>
              </a:tr>
              <a:tr h="1472613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el-GR" sz="2800" kern="100" dirty="0">
                          <a:solidFill>
                            <a:schemeClr val="bg1"/>
                          </a:solidFill>
                          <a:effectLst/>
                        </a:rPr>
                        <a:t>Εργαλεία</a:t>
                      </a:r>
                      <a:endParaRPr lang="el-GR" sz="3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Προσφέρει μια πληθώρα εργαλείων για τη δημιουργία ψηφιακών εκπαιδευτικών πόρων, όπως διαδραστικά μαθήματα, αξιολογήσεις, και παιχνίδια.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Διαθέτει λιγότερα εργαλεία για τη δημιουργία ψηφιακών πόρων, αλλά προσφέρει δυνατότητες για τη σύνδεση με εξωτερικές εφαρμογές.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extLst>
                  <a:ext uri="{0D108BD9-81ED-4DB2-BD59-A6C34878D82A}">
                    <a16:rowId xmlns:a16="http://schemas.microsoft.com/office/drawing/2014/main" val="1710180740"/>
                  </a:ext>
                </a:extLst>
              </a:tr>
              <a:tr h="14726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800" kern="100" dirty="0">
                          <a:solidFill>
                            <a:schemeClr val="bg1"/>
                          </a:solidFill>
                          <a:effectLst/>
                        </a:rPr>
                        <a:t>Κοινωνική διάσταση</a:t>
                      </a:r>
                      <a:endParaRPr lang="el-GR" sz="36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Έμφαση στην κοινωνική δικτύωση και τη συνεργασία, με δυνατότητα δημιουργίας προφίλ, ομάδων, και φόρουμ.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l-GR" sz="2000" kern="100" dirty="0">
                          <a:solidFill>
                            <a:schemeClr val="bg1"/>
                          </a:solidFill>
                          <a:effectLst/>
                        </a:rPr>
                        <a:t>Λιγότερες δυνατότητες για κοινωνική δικτύωση, με εστίαση στην επικοινωνία μεταξύ εκπαιδευτικών και μαθητών.</a:t>
                      </a:r>
                      <a:endParaRPr lang="el-GR" sz="2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8577" marR="148577" marT="148577" marB="148577" anchor="ctr"/>
                </a:tc>
                <a:extLst>
                  <a:ext uri="{0D108BD9-81ED-4DB2-BD59-A6C34878D82A}">
                    <a16:rowId xmlns:a16="http://schemas.microsoft.com/office/drawing/2014/main" val="21528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564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649BD-88B4-20CC-81AF-EE4F94667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17F01001-3D06-B578-9473-88DF3A4836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8F7017B0-3BED-9078-1526-28BCC2885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1252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77A7E4A1-929A-ED1B-80CE-9EA901E63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1A54AEB2-B1DA-08AF-689F-954B535DE19D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9754D482-DADE-F1E2-E2ED-B9A0CFA26163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693A5B44-43FD-24DF-20C2-AFB889C34601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25CCD777-CDD1-7F22-84DC-DECAE56E7BC1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2EC2B2AB-D354-F99A-22D7-D53A9272A786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">
            <a:extLst>
              <a:ext uri="{FF2B5EF4-FFF2-40B4-BE49-F238E27FC236}">
                <a16:creationId xmlns:a16="http://schemas.microsoft.com/office/drawing/2014/main" id="{4AA625C2-E7B8-2735-1244-621BAF5E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08" y="2762633"/>
            <a:ext cx="8899830" cy="830997"/>
          </a:xfrm>
        </p:spPr>
        <p:txBody>
          <a:bodyPr rtlCol="0"/>
          <a:lstStyle/>
          <a:p>
            <a:pPr rtl="0"/>
            <a:r>
              <a:rPr lang="el-GR" sz="6000" b="1" dirty="0"/>
              <a:t>Συμπερασματικά…</a:t>
            </a: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B06086F2-765B-D949-D700-931B3772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A87B1037-CC99-CF84-42F6-B75CF08964FC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35F75961-B026-CDDE-957C-9F7D8084F428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636A4AAA-77DC-36A0-2D8D-DDB8414BDC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23</a:t>
            </a:fld>
            <a:endParaRPr lang="el-G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6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33F88-0683-A4EB-3722-DDDA9C6D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4E232589-06CF-D464-D389-E0602AACF2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522B217C-0786-9CAC-77D2-E5A9D3EA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1AB9935B-DE1A-3883-D0E9-5AF7BBD97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4C43DC71-A665-F8FC-6389-0802FA8255FD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F9ACAFD4-C86D-415C-0574-DC1CDBCE0132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666224EA-8EC2-755C-98A1-C4F789545B4E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22212945-AAAD-C7BF-6189-E0837AB78335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7D2889B8-361C-73CB-A73E-A3E92C16B641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pic>
        <p:nvPicPr>
          <p:cNvPr id="83" name="Θέση περιεχομένου 82" descr="Κουδούνι">
            <a:extLst>
              <a:ext uri="{FF2B5EF4-FFF2-40B4-BE49-F238E27FC236}">
                <a16:creationId xmlns:a16="http://schemas.microsoft.com/office/drawing/2014/main" id="{8FA83948-465D-0DEF-B0E3-552D55B905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67270" y="1554851"/>
            <a:ext cx="548640" cy="548640"/>
          </a:xfrm>
        </p:spPr>
      </p:pic>
      <p:sp>
        <p:nvSpPr>
          <p:cNvPr id="87" name="Θέση κειμένου 86" descr="τμήμα περιεχομένου 1">
            <a:extLst>
              <a:ext uri="{FF2B5EF4-FFF2-40B4-BE49-F238E27FC236}">
                <a16:creationId xmlns:a16="http://schemas.microsoft.com/office/drawing/2014/main" id="{137C13DA-6004-C806-8DAC-0A8D13BA9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51" y="2285841"/>
            <a:ext cx="4605719" cy="4064293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e-me είναι ιδανική για εκπαιδευτικούς που αναζητούν μια εύχρηστη πλατφόρμα με πλούσια εργαλεία για τη δημιουργία ψηφιακών πόρων και έμφαση στην κοινωνική συνεργασία.</a:t>
            </a:r>
            <a:endParaRPr lang="en-US" altLang="el-G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Θέση κειμένου 87" descr="τμήμα περιεχομένου 2">
            <a:extLst>
              <a:ext uri="{FF2B5EF4-FFF2-40B4-BE49-F238E27FC236}">
                <a16:creationId xmlns:a16="http://schemas.microsoft.com/office/drawing/2014/main" id="{6DDB1F66-9BE2-2CA0-794E-20E9292FA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5327" y="2308762"/>
            <a:ext cx="4956195" cy="3991799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e-class ταιριάζει καλύτερα σε εκπαιδευτικούς που προτιμούν μια πιο παραδοσιακή προσέγγιση στην εξ αποστάσεως εκπαίδευση και επιθυμούν δυνατότητες σύνδεσης με εξωτερικές εφαρμογές.</a:t>
            </a:r>
            <a:endParaRPr lang="en-US" altLang="el-G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4C4F02A1-AADB-B4EF-16D7-F4CD12E4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7BA4CB7A-31A0-6116-8CFF-50CC23E2F6E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74480858-16F6-A87F-ACDD-776C4098B1A9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6A285F53-1C68-F324-F7F3-8F0EB445C3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24</a:t>
            </a:fld>
            <a:endParaRPr lang="el-GR" sz="1200">
              <a:solidFill>
                <a:schemeClr val="bg1"/>
              </a:solidFill>
            </a:endParaRPr>
          </a:p>
        </p:txBody>
      </p:sp>
      <p:pic>
        <p:nvPicPr>
          <p:cNvPr id="2" name="Θέση περιεχομένου 82" descr="Κουδούνι">
            <a:extLst>
              <a:ext uri="{FF2B5EF4-FFF2-40B4-BE49-F238E27FC236}">
                <a16:creationId xmlns:a16="http://schemas.microsoft.com/office/drawing/2014/main" id="{D900439A-F1B8-D691-388A-CD54186E39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1342" y="1554851"/>
            <a:ext cx="548640" cy="54864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0B52496-BE9D-F7FC-D734-13CF29D1C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1632" y="314242"/>
            <a:ext cx="1754788" cy="1103221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2FA6AD81-600D-8939-8EDC-7E3D75507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712" y="415750"/>
            <a:ext cx="22479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 descr="Μια ομάδα ατόμων που κάθονται γύρω από ένα ξύλινο τραπέζι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Ορθογώνιο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2" name="Τίτλος 41" descr="τίτλος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 rtlCol="0"/>
          <a:lstStyle/>
          <a:p>
            <a:pPr rtl="0"/>
            <a:r>
              <a:rPr lang="el-GR" b="0" dirty="0"/>
              <a:t>ΕΥΧΑΡΙΣ</a:t>
            </a:r>
            <a:r>
              <a:rPr lang="el-GR" dirty="0"/>
              <a:t>ΤΩ ΘΕΡΜΑ </a:t>
            </a:r>
            <a:endParaRPr lang="el-GR" b="0" dirty="0"/>
          </a:p>
        </p:txBody>
      </p:sp>
      <p:grpSp>
        <p:nvGrpSpPr>
          <p:cNvPr id="154" name="Ομάδα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Έλλειψη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6" name="Έλλειψη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7" name="Έλλειψη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8" name="Έλλειψη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pic>
        <p:nvPicPr>
          <p:cNvPr id="94" name="Θέση περιεχομένου 93" descr="Χρήστης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80" name="Θέση κειμένου 79" descr="όνομα του χρήστη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074" y="3653098"/>
            <a:ext cx="4297679" cy="276998"/>
          </a:xfrm>
        </p:spPr>
        <p:txBody>
          <a:bodyPr rtlCol="0"/>
          <a:lstStyle/>
          <a:p>
            <a:pPr rtl="0"/>
            <a:r>
              <a:rPr lang="el-GR" dirty="0"/>
              <a:t>Γιάννης Παρκοσίδης, Σ.Ε. ΠΕ70 Δ΄ ΑΘΗΝΑΣ</a:t>
            </a:r>
          </a:p>
        </p:txBody>
      </p:sp>
      <p:cxnSp>
        <p:nvCxnSpPr>
          <p:cNvPr id="131" name="Ευθεία γραμμή σύνδεσης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Θέση περιεχομένου 95" descr="Παραλήπτης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/>
      </p:pic>
      <p:sp>
        <p:nvSpPr>
          <p:cNvPr id="86" name="Θέση κειμένου 85" descr="τηλέφωνο χρήστη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l-GR" dirty="0"/>
              <a:t>695 2013994</a:t>
            </a:r>
          </a:p>
        </p:txBody>
      </p:sp>
      <p:cxnSp>
        <p:nvCxnSpPr>
          <p:cNvPr id="132" name="Ευθεία γραμμή σύνδεσης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Θέση περιεχομένου 97" descr="Φάκελος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/>
      </p:pic>
      <p:sp>
        <p:nvSpPr>
          <p:cNvPr id="87" name="Θέση κειμένου 86" descr="ηλεκτρονικό ταχυδρομείο χρήστη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dirty="0"/>
              <a:t>iparkosidis@sch.gr</a:t>
            </a:r>
            <a:endParaRPr lang="el-GR" dirty="0"/>
          </a:p>
        </p:txBody>
      </p:sp>
      <p:cxnSp>
        <p:nvCxnSpPr>
          <p:cNvPr id="133" name="Ευθεία γραμμή σύνδεσης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Θέση περιεχομένου 99" descr="Σύνδεση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/>
      </p:pic>
      <p:sp>
        <p:nvSpPr>
          <p:cNvPr id="88" name="Θέση κειμένου 87" descr="τοποθεσία web χρήστη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GB" dirty="0"/>
              <a:t>https://sites.google.com/site/edutpe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εναέρια προβολή παιδιού που κάθεται στον φορητό υπολογιστή του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07855" y="98323"/>
            <a:ext cx="7776290" cy="6759678"/>
            <a:chOff x="1438597" y="0"/>
            <a:chExt cx="7776290" cy="7182465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438597" y="324465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8559450" cy="830997"/>
          </a:xfrm>
        </p:spPr>
        <p:txBody>
          <a:bodyPr rtlCol="0"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GB" altLang="el-GR" sz="4000" b="1" dirty="0"/>
              <a:t>LMS</a:t>
            </a:r>
            <a:r>
              <a:rPr lang="el-GR" altLang="el-GR" sz="4000" b="1" dirty="0"/>
              <a:t> (</a:t>
            </a:r>
            <a:r>
              <a:rPr lang="en-GB" altLang="el-GR" sz="4000" b="1" dirty="0"/>
              <a:t>Learning Management System</a:t>
            </a:r>
            <a:r>
              <a:rPr lang="el-GR" altLang="el-GR" sz="4000" b="1" dirty="0"/>
              <a:t>)</a:t>
            </a:r>
          </a:p>
        </p:txBody>
      </p:sp>
      <p:pic>
        <p:nvPicPr>
          <p:cNvPr id="35" name="Θέση περιεχομένου 34" descr="Ανοιχτό βιβλίο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6027" y="1519084"/>
            <a:ext cx="548640" cy="548640"/>
          </a:xfrm>
        </p:spPr>
      </p:pic>
      <p:sp>
        <p:nvSpPr>
          <p:cNvPr id="23" name="Θέση κειμένου 22" descr="τμήμα περιεχομένου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17" y="2218574"/>
            <a:ext cx="3580171" cy="3619871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el-GR" altLang="el-GR" sz="2800" b="1" dirty="0"/>
              <a:t>Τα Συστήματα Διαχείρισης Μάθησης (Learning </a:t>
            </a:r>
            <a:r>
              <a:rPr lang="el-GR" altLang="el-GR" sz="2800" b="1" dirty="0" err="1"/>
              <a:t>Management</a:t>
            </a:r>
            <a:r>
              <a:rPr lang="el-GR" altLang="el-GR" sz="2800" b="1" dirty="0"/>
              <a:t> Systems - LMS) διανέμουν εκπαιδευτικούς πόρους και διαχειρίζονται επιμέρους μαθησιακές ανάγκες.</a:t>
            </a:r>
            <a:endParaRPr lang="el-GR" sz="2800" b="1" dirty="0"/>
          </a:p>
        </p:txBody>
      </p:sp>
      <p:pic>
        <p:nvPicPr>
          <p:cNvPr id="36" name="Θέση περιεχομένου 35" descr="Μετάλλιο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3956" y="1519084"/>
            <a:ext cx="548640" cy="548640"/>
          </a:xfrm>
        </p:spPr>
      </p:pic>
      <p:sp>
        <p:nvSpPr>
          <p:cNvPr id="24" name="Θέση κειμένου 23" descr="τμήμα περιεχομένου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7475" y="2270481"/>
            <a:ext cx="4483087" cy="3567964"/>
          </a:xfrm>
          <a:solidFill>
            <a:srgbClr val="CA929B">
              <a:alpha val="51000"/>
            </a:srgbClr>
          </a:solidFill>
        </p:spPr>
        <p:txBody>
          <a:bodyPr rtlCol="0"/>
          <a:lstStyle/>
          <a:p>
            <a:pPr rtl="0"/>
            <a:r>
              <a:rPr lang="el-GR" altLang="el-GR" sz="2400" dirty="0"/>
              <a:t>Επιτρέπουν επιπροσθέτως την αυτοματοποίηση της διαδικασίας της μάθησης (εργαλεία αξιολόγησης, σύγχρονη και ασύγχρονη επικοινωνία), υποστηρίζοντας εφαρμογές όπως η καταχώρηση συμμετεχόντων, η δημιουργία ομάδων και ομάδων συζήτησης, η διαχείριση εκπαιδευτικών πόρων</a:t>
            </a:r>
            <a:endParaRPr lang="el-GR" sz="24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44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3</a:t>
            </a:fld>
            <a:endParaRPr lang="el-G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εικόνας 4" descr="κοντινό πλάνο σελίδων σε ένα βιβλίο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Ελεύθερο σχήμα: Σχήμα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18" name="Ελεύθερο σχήμα: Σχήμα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34" name="Τίτλος 33" descr="τίτλος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133" y="2549406"/>
            <a:ext cx="6592824" cy="2852737"/>
          </a:xfrm>
        </p:spPr>
        <p:txBody>
          <a:bodyPr rtlCol="0"/>
          <a:lstStyle/>
          <a:p>
            <a:pPr rtl="0"/>
            <a:r>
              <a:rPr lang="el-GR" altLang="el-GR" sz="8000" dirty="0"/>
              <a:t>Ηλεκτρονική σχολική τάξη, </a:t>
            </a:r>
            <a:br>
              <a:rPr lang="en-US" altLang="el-GR" sz="8000" dirty="0"/>
            </a:br>
            <a:r>
              <a:rPr lang="en-US" altLang="el-GR" sz="8000" dirty="0"/>
              <a:t>e-class</a:t>
            </a:r>
            <a:endParaRPr lang="el-GR" sz="8000" dirty="0"/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εικόνας 8" descr="Ανοιχτό βιβλίο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Ορθογώνιο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Ελεύθερο σχήμα: Σχήμα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30" name="Ελεύθερη σχεδίαση: Σχήμα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8" name="Ελεύθερη σχεδίαση: Σχήμα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6" name="Ελεύθερη σχεδίαση: Σχήμα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  <p:sp>
          <p:nvSpPr>
            <p:cNvPr id="24" name="Ελεύθερο σχήμα: Σχήμα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l-GR"/>
            </a:p>
          </p:txBody>
        </p:sp>
      </p:grpSp>
      <p:sp>
        <p:nvSpPr>
          <p:cNvPr id="4" name="Τίτλος 3" descr="Τίτλος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altLang="el-GR" sz="4800" dirty="0"/>
              <a:t>Ηλεκτρονική σχολική τάξη, </a:t>
            </a:r>
            <a:r>
              <a:rPr lang="en-US" altLang="el-GR" sz="4800" dirty="0"/>
              <a:t>e-class</a:t>
            </a:r>
            <a:endParaRPr lang="el-GR" sz="4800" dirty="0"/>
          </a:p>
        </p:txBody>
      </p:sp>
      <p:pic>
        <p:nvPicPr>
          <p:cNvPr id="83" name="Θέση περιεχομένου 82" descr="Κουδούνι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36724" y="1554851"/>
            <a:ext cx="548640" cy="548640"/>
          </a:xfrm>
        </p:spPr>
      </p:pic>
      <p:sp>
        <p:nvSpPr>
          <p:cNvPr id="87" name="Θέση κειμένου 86" descr="τμήμα περιεχομένου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51" y="2285841"/>
            <a:ext cx="4605719" cy="4064293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H Ηλεκτρονική Σχολική Τάξη / </a:t>
            </a:r>
            <a:r>
              <a:rPr lang="el-GR" altLang="el-G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η-τάξη / e-class 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altLang="el-GR" sz="32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https://eclass.sch.gr/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) είναι μια εκπαιδευτική πλατφόρμα υποστήριξης υπηρεσιών Ασύγχρονης Τηλεκπαίδευσης για μαθητές και εκπαιδευτικούς</a:t>
            </a:r>
            <a:r>
              <a:rPr lang="en-US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5" name="Θέση περιεχομένου 94" descr="Μικροσκόπιο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2432" y="1554851"/>
            <a:ext cx="547688" cy="547688"/>
          </a:xfrm>
        </p:spPr>
      </p:pic>
      <p:sp>
        <p:nvSpPr>
          <p:cNvPr id="88" name="Θέση κειμένου 87" descr="τμήμα περιεχομένου 2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5328" y="2308762"/>
            <a:ext cx="4409584" cy="3991799"/>
          </a:xfrm>
          <a:solidFill>
            <a:srgbClr val="CA929B">
              <a:alpha val="21000"/>
            </a:srgbClr>
          </a:solidFill>
        </p:spPr>
        <p:txBody>
          <a:bodyPr rtlCol="0"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Αποτελεί ένα ευέλικτο, ασφαλές 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και απλό στη χρήση ψηφιακό περιβάλλον για τη μάθηση, την επικοινωνία και τη συνεργασία, μαθητών και εκπαιδευτικών. </a:t>
            </a:r>
            <a:endParaRPr lang="en-US" altLang="el-GR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5" name="Έλλειψη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9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5</a:t>
            </a:fld>
            <a:endParaRPr lang="el-G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εικόνας 9" descr="βιβλία σε ράφι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Ελεύθερο σχήμα: Σχήμα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8" name="Ελεύθερο σχήμα: Σχήμα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14" name="Ελεύθερη σχεδίαση: Σχήμα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pic>
        <p:nvPicPr>
          <p:cNvPr id="8" name="Εικόνα 4">
            <a:extLst>
              <a:ext uri="{FF2B5EF4-FFF2-40B4-BE49-F238E27FC236}">
                <a16:creationId xmlns:a16="http://schemas.microsoft.com/office/drawing/2014/main" id="{F4C90C2D-20E4-13B3-425A-BC2FE59D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70" y="494071"/>
            <a:ext cx="12228169" cy="58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αγόρι που περπατάει με μια τσάντα βιβλίων και ένα ποδήλατο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7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85FD4504-A377-B69F-FA9D-06578E9C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12" y="274638"/>
            <a:ext cx="7138988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Βασικά χαρακτηριστικά της πλατφόρμας e-class</a:t>
            </a:r>
            <a:r>
              <a:rPr lang="en-US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(1/2)</a:t>
            </a:r>
            <a:endParaRPr lang="el-GR" altLang="el-GR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2 - Θέση περιεχομένου">
            <a:extLst>
              <a:ext uri="{FF2B5EF4-FFF2-40B4-BE49-F238E27FC236}">
                <a16:creationId xmlns:a16="http://schemas.microsoft.com/office/drawing/2014/main" id="{E43FD3FA-C47C-FD2E-397B-3FD49FF779BA}"/>
              </a:ext>
            </a:extLst>
          </p:cNvPr>
          <p:cNvSpPr txBox="1">
            <a:spLocks/>
          </p:cNvSpPr>
          <p:nvPr/>
        </p:nvSpPr>
        <p:spPr>
          <a:xfrm>
            <a:off x="978312" y="1417638"/>
            <a:ext cx="5933765" cy="5087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Bef>
                <a:spcPts val="600"/>
              </a:spcBef>
              <a:defRPr/>
            </a:pPr>
            <a:r>
              <a:rPr lang="el-GR" b="1" dirty="0">
                <a:solidFill>
                  <a:srgbClr val="731F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διακριτοί ρόλοι των χρηστών</a:t>
            </a:r>
            <a:endParaRPr lang="en-US" b="1" dirty="0">
              <a:solidFill>
                <a:srgbClr val="731F1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χρήστης εκπαιδευτής/εκπαιδευτικός</a:t>
            </a:r>
          </a:p>
          <a:p>
            <a:pPr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χρήστης εκπαιδευόμενος/μαθητής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διαχειριστής</a:t>
            </a:r>
          </a:p>
          <a:p>
            <a:pPr algn="just">
              <a:lnSpc>
                <a:spcPct val="115000"/>
              </a:lnSpc>
              <a:defRPr/>
            </a:pPr>
            <a:r>
              <a:rPr lang="el-GR" b="1" dirty="0">
                <a:solidFill>
                  <a:srgbClr val="731F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διακριτές κατηγορίες των μαθημάτων</a:t>
            </a:r>
            <a:endParaRPr lang="en-US" b="1" dirty="0">
              <a:solidFill>
                <a:srgbClr val="731F1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τα ανοικτά μαθήματα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τα μαθήματα που απαιτούν εγγραφή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τα κλειστά μαθήματα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τα ανενεργά μαθήματα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AD0D-9ECB-6B7F-C712-8E10B774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αγόρι που περπατάει με μια τσάντα βιβλίων και ένα ποδήλατο">
            <a:extLst>
              <a:ext uri="{FF2B5EF4-FFF2-40B4-BE49-F238E27FC236}">
                <a16:creationId xmlns:a16="http://schemas.microsoft.com/office/drawing/2014/main" id="{E953567F-3BF5-275D-6A60-C54DCA1E02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35DF1638-2333-2486-8A63-7DA161CBD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86619271-BFFC-8E6C-50FD-A6801F6F2A89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E48028FA-710F-E09C-8F17-F50067FE1420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EA2106E9-5926-545C-F54E-2C9A35A0C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C19D098-3EB4-A6A6-1239-111495509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5C0074FB-C0DD-61C7-FE47-F67716E8B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DBAA5E18-E330-72C8-D76F-5ED46B6AE9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8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88C5537D-471D-5203-E4B7-70643D23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12" y="274638"/>
            <a:ext cx="7138988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Βασικά χαρακτηριστικά της πλατφόρμας e-class</a:t>
            </a:r>
            <a:r>
              <a:rPr lang="en-US" alt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(2/2)</a:t>
            </a:r>
            <a:endParaRPr lang="el-GR" altLang="el-GR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2 - Θέση περιεχομένου">
            <a:extLst>
              <a:ext uri="{FF2B5EF4-FFF2-40B4-BE49-F238E27FC236}">
                <a16:creationId xmlns:a16="http://schemas.microsoft.com/office/drawing/2014/main" id="{BFDF0A98-926E-7D2C-7552-0488ED978B47}"/>
              </a:ext>
            </a:extLst>
          </p:cNvPr>
          <p:cNvSpPr txBox="1">
            <a:spLocks/>
          </p:cNvSpPr>
          <p:nvPr/>
        </p:nvSpPr>
        <p:spPr>
          <a:xfrm>
            <a:off x="978312" y="1560516"/>
            <a:ext cx="676951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l-GR" altLang="el-GR" b="1" dirty="0">
                <a:solidFill>
                  <a:srgbClr val="731F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δομημένη παρουσίαση του μαθήματος</a:t>
            </a:r>
            <a:endParaRPr lang="en-US" altLang="el-GR" b="1" dirty="0">
              <a:solidFill>
                <a:srgbClr val="731F1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Ταυτότητα του μαθήματος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Ενότητες του Μαθήματος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Ημερολόγιο / Ανακοινώσεις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Εργαλεία Διαχείρισης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alt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Εργαλεία του Ηλεκτρονικού Μαθήματος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altLang="el-GR" b="1" dirty="0">
                <a:solidFill>
                  <a:srgbClr val="731F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ευκολία χρήσης &amp; δημιουργίας μαθήματος</a:t>
            </a:r>
          </a:p>
          <a:p>
            <a:r>
              <a:rPr lang="el-GR" altLang="el-GR" b="1" dirty="0">
                <a:solidFill>
                  <a:srgbClr val="731F1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ευκολία στη διαχείριση</a:t>
            </a:r>
            <a:endParaRPr lang="en-US" altLang="el-GR" b="1" dirty="0">
              <a:solidFill>
                <a:srgbClr val="731F1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2C288-95BF-899D-C13B-BF4B56E1F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F0C703A-9771-185A-6B17-0014050F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Παραλληλόγραμμο 9">
              <a:extLst>
                <a:ext uri="{FF2B5EF4-FFF2-40B4-BE49-F238E27FC236}">
                  <a16:creationId xmlns:a16="http://schemas.microsoft.com/office/drawing/2014/main" id="{A86767C9-3C73-720A-F2F8-68B7A59984DE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9" name="Παραλληλόγραμμο 8">
              <a:extLst>
                <a:ext uri="{FF2B5EF4-FFF2-40B4-BE49-F238E27FC236}">
                  <a16:creationId xmlns:a16="http://schemas.microsoft.com/office/drawing/2014/main" id="{3D62501E-8663-0711-D48D-9C9FE97861BC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  <p:sp>
          <p:nvSpPr>
            <p:cNvPr id="22" name="Παραλληλόγραμμο 21">
              <a:extLst>
                <a:ext uri="{FF2B5EF4-FFF2-40B4-BE49-F238E27FC236}">
                  <a16:creationId xmlns:a16="http://schemas.microsoft.com/office/drawing/2014/main" id="{F0D17276-09C3-4E68-E1C3-007B9B22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/>
            </a:p>
          </p:txBody>
        </p:sp>
      </p:grp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C4B7365-A53A-A228-EDD8-6BEFC137D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5" name="Έλλειψη 14">
            <a:extLst>
              <a:ext uri="{FF2B5EF4-FFF2-40B4-BE49-F238E27FC236}">
                <a16:creationId xmlns:a16="http://schemas.microsoft.com/office/drawing/2014/main" id="{D0AEEBD6-5F78-A20D-59B3-F35CC5144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7" name="Θέση αριθμού διαφάνειας 5" descr="Αριθμός διαφάνειας">
            <a:extLst>
              <a:ext uri="{FF2B5EF4-FFF2-40B4-BE49-F238E27FC236}">
                <a16:creationId xmlns:a16="http://schemas.microsoft.com/office/drawing/2014/main" id="{AE399CD6-C469-3466-8F3E-197BCA1F99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l-GR" sz="1200" smtClean="0">
                <a:solidFill>
                  <a:schemeClr val="bg1"/>
                </a:solidFill>
              </a:rPr>
              <a:pPr algn="ctr" rtl="0"/>
              <a:t>9</a:t>
            </a:fld>
            <a:endParaRPr lang="el-GR" sz="1200">
              <a:solidFill>
                <a:schemeClr val="bg1"/>
              </a:solidFill>
            </a:endParaRPr>
          </a:p>
        </p:txBody>
      </p:sp>
      <p:sp>
        <p:nvSpPr>
          <p:cNvPr id="20" name="1 - Τίτλος">
            <a:extLst>
              <a:ext uri="{FF2B5EF4-FFF2-40B4-BE49-F238E27FC236}">
                <a16:creationId xmlns:a16="http://schemas.microsoft.com/office/drawing/2014/main" id="{482183D7-879A-F1E2-312E-6D1AA065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25" y="189122"/>
            <a:ext cx="8214323" cy="1143000"/>
          </a:xfrm>
        </p:spPr>
        <p:txBody>
          <a:bodyPr/>
          <a:lstStyle/>
          <a:p>
            <a:pPr eaLnBrk="1" hangingPunct="1"/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Χρήσιμες Συμβουλές για τη δημιουργία μαθημάτων στην e-class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l-GR" sz="3600" b="1" dirty="0">
                <a:solidFill>
                  <a:srgbClr val="AB67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altLang="el-GR" sz="3600" b="1" dirty="0">
              <a:solidFill>
                <a:srgbClr val="AB678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2 - Θέση περιεχομένου">
            <a:extLst>
              <a:ext uri="{FF2B5EF4-FFF2-40B4-BE49-F238E27FC236}">
                <a16:creationId xmlns:a16="http://schemas.microsoft.com/office/drawing/2014/main" id="{3E36499A-DD90-4792-05F6-DABD26B0EE16}"/>
              </a:ext>
            </a:extLst>
          </p:cNvPr>
          <p:cNvSpPr txBox="1">
            <a:spLocks/>
          </p:cNvSpPr>
          <p:nvPr/>
        </p:nvSpPr>
        <p:spPr>
          <a:xfrm>
            <a:off x="538125" y="1497752"/>
            <a:ext cx="1111575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Οργανώστε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 το περιεχόμενο των Ηλεκτρονικών Μαθημάτων της e-class σε μορφή “Θεματικών Ενοτήτων” ή σε μορφή “Τοίχου”. 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Αξιοποιήστε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 τα εργαλεία “Ανακοινώσεις” και “Μηνύματα” για την επικοινωνία με τους μαθητές σας. 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Χρησιμοποιήστε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 το εργαλείο “Εργασίες” για την αποστολή και συλλογή των εργασιών των μαθητών.</a:t>
            </a:r>
          </a:p>
          <a:p>
            <a:pPr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3200" b="1" dirty="0">
                <a:solidFill>
                  <a:srgbClr val="248CD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Χρησιμοποιήστε</a:t>
            </a:r>
            <a:r>
              <a:rPr lang="el-GR" altLang="el-GR" sz="3200" dirty="0">
                <a:ea typeface="Calibri" panose="020F0502020204030204" pitchFamily="34" charset="0"/>
                <a:cs typeface="Times New Roman" panose="02020603050405020304" pitchFamily="18" charset="0"/>
              </a:rPr>
              <a:t> το εργαλείο “Ασκήσεις”. </a:t>
            </a:r>
          </a:p>
        </p:txBody>
      </p:sp>
    </p:spTree>
    <p:extLst>
      <p:ext uri="{BB962C8B-B14F-4D97-AF65-F5344CB8AC3E}">
        <p14:creationId xmlns:p14="http://schemas.microsoft.com/office/powerpoint/2010/main" val="33201529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699_TF00475556_Win32" id="{C9FCB5C8-B7F1-4B55-9B48-ED5F966DBB64}" vid="{3BD96147-1332-478C-BB85-7045680A569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142F98F5A7C4B9FD835B51B5C31DB" ma:contentTypeVersion="11" ma:contentTypeDescription="Create a new document." ma:contentTypeScope="" ma:versionID="7698946ec8154ebd64851547d02522a5">
  <xsd:schema xmlns:xsd="http://www.w3.org/2001/XMLSchema" xmlns:xs="http://www.w3.org/2001/XMLSchema" xmlns:p="http://schemas.microsoft.com/office/2006/metadata/properties" xmlns:ns3="485bcd25-0d0d-42ef-9bc6-9019104200a8" xmlns:ns4="0ab5bfcc-1a05-4d0c-bf24-91e4bb8bb885" targetNamespace="http://schemas.microsoft.com/office/2006/metadata/properties" ma:root="true" ma:fieldsID="1ef6db5a455b4cdf72dd35901eb57aca" ns3:_="" ns4:_="">
    <xsd:import namespace="485bcd25-0d0d-42ef-9bc6-9019104200a8"/>
    <xsd:import namespace="0ab5bfcc-1a05-4d0c-bf24-91e4bb8bb8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bcd25-0d0d-42ef-9bc6-901910420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5bfcc-1a05-4d0c-bf24-91e4bb8bb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5bcd25-0d0d-42ef-9bc6-9019104200a8" xsi:nil="true"/>
  </documentManagement>
</p:properties>
</file>

<file path=customXml/itemProps1.xml><?xml version="1.0" encoding="utf-8"?>
<ds:datastoreItem xmlns:ds="http://schemas.openxmlformats.org/officeDocument/2006/customXml" ds:itemID="{28BAFB18-5E86-42A1-BFEC-95D7B5EDC1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495027-0433-49B3-9C14-5F2A8C0FA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5bcd25-0d0d-42ef-9bc6-9019104200a8"/>
    <ds:schemaRef ds:uri="0ab5bfcc-1a05-4d0c-bf24-91e4bb8bb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B62983-E5C4-4AC2-89C0-4A595029996F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ab5bfcc-1a05-4d0c-bf24-91e4bb8bb885"/>
    <ds:schemaRef ds:uri="485bcd25-0d0d-42ef-9bc6-9019104200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για εκπαιδευτικά ιδρύματα</Template>
  <TotalTime>72</TotalTime>
  <Words>1000</Words>
  <Application>Microsoft Office PowerPoint</Application>
  <PresentationFormat>Ευρεία οθόνη</PresentationFormat>
  <Paragraphs>150</Paragraphs>
  <Slides>25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Courier New</vt:lpstr>
      <vt:lpstr>Times New Roman</vt:lpstr>
      <vt:lpstr>Wingdings</vt:lpstr>
      <vt:lpstr>Θέμα του Office</vt:lpstr>
      <vt:lpstr>Παρουσίαση του PowerPoint</vt:lpstr>
      <vt:lpstr>Συστήματα διαχείρισης της μάθησης (LMS)</vt:lpstr>
      <vt:lpstr>LMS (Learning Management System)</vt:lpstr>
      <vt:lpstr>Ηλεκτρονική σχολική τάξη,  e-class</vt:lpstr>
      <vt:lpstr>Ηλεκτρονική σχολική τάξη, e-class</vt:lpstr>
      <vt:lpstr>Παρουσίαση του PowerPoint</vt:lpstr>
      <vt:lpstr>Βασικά χαρακτηριστικά της πλατφόρμας e-class (1/2)</vt:lpstr>
      <vt:lpstr>Βασικά χαρακτηριστικά της πλατφόρμας e-class (2/2)</vt:lpstr>
      <vt:lpstr>Χρήσιμες Συμβουλές για τη δημιουργία μαθημάτων στην e-class (1/4)</vt:lpstr>
      <vt:lpstr>Χρήσιμες Συμβουλές για τη δημιουργία μαθημάτων στην e-class (2/4)</vt:lpstr>
      <vt:lpstr>Χρήσιμες Συμβουλές για τη δημιουργία μαθημάτων στην e-class (3/4)</vt:lpstr>
      <vt:lpstr>Χρήσιμες Συμβουλές για τη δημιουργία μαθημάτων στην e-class (4/4)</vt:lpstr>
      <vt:lpstr>Ηλεκτρονική σχολική τάξη,  e-me</vt:lpstr>
      <vt:lpstr>Ηλεκτρονική σχολική τάξη, e-me</vt:lpstr>
      <vt:lpstr>Παρουσίαση του PowerPoint</vt:lpstr>
      <vt:lpstr>Χρησιμότητα της e-me (1/2)</vt:lpstr>
      <vt:lpstr>Χρησιμότητα της e-me (2/2)</vt:lpstr>
      <vt:lpstr>Κυψέλες – Χαρακτηριστικά </vt:lpstr>
      <vt:lpstr>Κυψέλες</vt:lpstr>
      <vt:lpstr>Αναλυτικές οδηγίες χρήσης </vt:lpstr>
      <vt:lpstr>Διαφορές e-me και e-class</vt:lpstr>
      <vt:lpstr>Παρουσίαση του PowerPoint</vt:lpstr>
      <vt:lpstr>Συμπερασματικά…</vt:lpstr>
      <vt:lpstr>Παρουσίαση του PowerPoint</vt:lpstr>
      <vt:lpstr>ΕΥΧΑΡΙΣΤΩ ΘΕΡΜΑ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ΙΩΑΝΝΗΣ ΠΑΡΚΟΣΙΔΗΣ</dc:creator>
  <cp:lastModifiedBy>ΙΩΑΝΝΗΣ ΠΑΡΚΟΣΙΔΗΣ</cp:lastModifiedBy>
  <cp:revision>2</cp:revision>
  <dcterms:created xsi:type="dcterms:W3CDTF">2024-11-10T06:37:01Z</dcterms:created>
  <dcterms:modified xsi:type="dcterms:W3CDTF">2024-11-11T06:37:25Z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0x0101003D2142F98F5A7C4B9FD835B51B5C31DB</vt:lpwstr>
  </property>
</Properties>
</file>