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0" r:id="rId4"/>
    <p:sldId id="271" r:id="rId5"/>
    <p:sldId id="272" r:id="rId6"/>
    <p:sldId id="261" r:id="rId7"/>
    <p:sldId id="262" r:id="rId8"/>
    <p:sldId id="263" r:id="rId9"/>
    <p:sldId id="264" r:id="rId10"/>
    <p:sldId id="265" r:id="rId11"/>
    <p:sldId id="266" r:id="rId12"/>
    <p:sldId id="267" r:id="rId13"/>
    <p:sldId id="268" r:id="rId14"/>
    <p:sldId id="269" r:id="rId15"/>
    <p:sldId id="274"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37CAFA-3B7B-4BF9-9802-30D60564DF2F}" v="14" dt="2023-05-24T19:41:56.922"/>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karafotias" userId="647a09944dce801e" providerId="LiveId" clId="{2C37CAFA-3B7B-4BF9-9802-30D60564DF2F}"/>
    <pc:docChg chg="undo custSel addSld delSld modSld">
      <pc:chgData name="al karafotias" userId="647a09944dce801e" providerId="LiveId" clId="{2C37CAFA-3B7B-4BF9-9802-30D60564DF2F}" dt="2023-05-30T14:43:25.650" v="1387" actId="20577"/>
      <pc:docMkLst>
        <pc:docMk/>
      </pc:docMkLst>
      <pc:sldChg chg="modSp mod">
        <pc:chgData name="al karafotias" userId="647a09944dce801e" providerId="LiveId" clId="{2C37CAFA-3B7B-4BF9-9802-30D60564DF2F}" dt="2023-05-24T19:28:36.869" v="316" actId="20577"/>
        <pc:sldMkLst>
          <pc:docMk/>
          <pc:sldMk cId="435872571" sldId="256"/>
        </pc:sldMkLst>
        <pc:spChg chg="mod">
          <ac:chgData name="al karafotias" userId="647a09944dce801e" providerId="LiveId" clId="{2C37CAFA-3B7B-4BF9-9802-30D60564DF2F}" dt="2023-05-24T19:27:53.171" v="274" actId="20577"/>
          <ac:spMkLst>
            <pc:docMk/>
            <pc:sldMk cId="435872571" sldId="256"/>
            <ac:spMk id="2" creationId="{43037D14-5D7F-0766-4A11-A36527176A09}"/>
          </ac:spMkLst>
        </pc:spChg>
        <pc:spChg chg="mod">
          <ac:chgData name="al karafotias" userId="647a09944dce801e" providerId="LiveId" clId="{2C37CAFA-3B7B-4BF9-9802-30D60564DF2F}" dt="2023-05-24T19:28:36.869" v="316" actId="20577"/>
          <ac:spMkLst>
            <pc:docMk/>
            <pc:sldMk cId="435872571" sldId="256"/>
            <ac:spMk id="3" creationId="{DEC6F10A-ABA1-2859-6703-EE9D081B7335}"/>
          </ac:spMkLst>
        </pc:spChg>
      </pc:sldChg>
      <pc:sldChg chg="modSp mod">
        <pc:chgData name="al karafotias" userId="647a09944dce801e" providerId="LiveId" clId="{2C37CAFA-3B7B-4BF9-9802-30D60564DF2F}" dt="2023-05-24T19:29:33.154" v="353" actId="20577"/>
        <pc:sldMkLst>
          <pc:docMk/>
          <pc:sldMk cId="1072022710" sldId="258"/>
        </pc:sldMkLst>
        <pc:spChg chg="mod">
          <ac:chgData name="al karafotias" userId="647a09944dce801e" providerId="LiveId" clId="{2C37CAFA-3B7B-4BF9-9802-30D60564DF2F}" dt="2023-05-24T19:29:33.154" v="353" actId="20577"/>
          <ac:spMkLst>
            <pc:docMk/>
            <pc:sldMk cId="1072022710" sldId="258"/>
            <ac:spMk id="3" creationId="{E3508760-75F2-A10A-3EE9-66A452AD41EE}"/>
          </ac:spMkLst>
        </pc:spChg>
      </pc:sldChg>
      <pc:sldChg chg="del">
        <pc:chgData name="al karafotias" userId="647a09944dce801e" providerId="LiveId" clId="{2C37CAFA-3B7B-4BF9-9802-30D60564DF2F}" dt="2023-05-24T20:27:05.393" v="966" actId="2696"/>
        <pc:sldMkLst>
          <pc:docMk/>
          <pc:sldMk cId="3846636718" sldId="259"/>
        </pc:sldMkLst>
      </pc:sldChg>
      <pc:sldChg chg="modSp mod">
        <pc:chgData name="al karafotias" userId="647a09944dce801e" providerId="LiveId" clId="{2C37CAFA-3B7B-4BF9-9802-30D60564DF2F}" dt="2023-05-25T16:39:33.143" v="1331" actId="207"/>
        <pc:sldMkLst>
          <pc:docMk/>
          <pc:sldMk cId="3918766249" sldId="261"/>
        </pc:sldMkLst>
        <pc:spChg chg="mod">
          <ac:chgData name="al karafotias" userId="647a09944dce801e" providerId="LiveId" clId="{2C37CAFA-3B7B-4BF9-9802-30D60564DF2F}" dt="2023-05-25T16:39:33.143" v="1331" actId="207"/>
          <ac:spMkLst>
            <pc:docMk/>
            <pc:sldMk cId="3918766249" sldId="261"/>
            <ac:spMk id="2" creationId="{EDFC4A70-D59E-4189-C1A1-B1BBBC28B08D}"/>
          </ac:spMkLst>
        </pc:spChg>
        <pc:spChg chg="mod">
          <ac:chgData name="al karafotias" userId="647a09944dce801e" providerId="LiveId" clId="{2C37CAFA-3B7B-4BF9-9802-30D60564DF2F}" dt="2023-05-24T19:45:11.300" v="628" actId="6549"/>
          <ac:spMkLst>
            <pc:docMk/>
            <pc:sldMk cId="3918766249" sldId="261"/>
            <ac:spMk id="3" creationId="{5EA1B7D1-0400-E09A-EF9C-B758F4BE21AE}"/>
          </ac:spMkLst>
        </pc:spChg>
      </pc:sldChg>
      <pc:sldChg chg="modSp mod">
        <pc:chgData name="al karafotias" userId="647a09944dce801e" providerId="LiveId" clId="{2C37CAFA-3B7B-4BF9-9802-30D60564DF2F}" dt="2023-05-30T14:43:25.650" v="1387" actId="20577"/>
        <pc:sldMkLst>
          <pc:docMk/>
          <pc:sldMk cId="845419601" sldId="262"/>
        </pc:sldMkLst>
        <pc:spChg chg="mod">
          <ac:chgData name="al karafotias" userId="647a09944dce801e" providerId="LiveId" clId="{2C37CAFA-3B7B-4BF9-9802-30D60564DF2F}" dt="2023-05-25T16:41:54.663" v="1339" actId="207"/>
          <ac:spMkLst>
            <pc:docMk/>
            <pc:sldMk cId="845419601" sldId="262"/>
            <ac:spMk id="2" creationId="{B1501657-E61E-48AD-320A-23FFE8180038}"/>
          </ac:spMkLst>
        </pc:spChg>
        <pc:spChg chg="mod">
          <ac:chgData name="al karafotias" userId="647a09944dce801e" providerId="LiveId" clId="{2C37CAFA-3B7B-4BF9-9802-30D60564DF2F}" dt="2023-05-30T14:43:25.650" v="1387" actId="20577"/>
          <ac:spMkLst>
            <pc:docMk/>
            <pc:sldMk cId="845419601" sldId="262"/>
            <ac:spMk id="3" creationId="{785C92B2-0F02-8539-A0E3-73BEB994A5A7}"/>
          </ac:spMkLst>
        </pc:spChg>
      </pc:sldChg>
      <pc:sldChg chg="modSp mod">
        <pc:chgData name="al karafotias" userId="647a09944dce801e" providerId="LiveId" clId="{2C37CAFA-3B7B-4BF9-9802-30D60564DF2F}" dt="2023-05-25T16:40:16.642" v="1334" actId="207"/>
        <pc:sldMkLst>
          <pc:docMk/>
          <pc:sldMk cId="879241657" sldId="263"/>
        </pc:sldMkLst>
        <pc:spChg chg="mod">
          <ac:chgData name="al karafotias" userId="647a09944dce801e" providerId="LiveId" clId="{2C37CAFA-3B7B-4BF9-9802-30D60564DF2F}" dt="2023-05-25T16:40:16.642" v="1334" actId="207"/>
          <ac:spMkLst>
            <pc:docMk/>
            <pc:sldMk cId="879241657" sldId="263"/>
            <ac:spMk id="2" creationId="{488D32A0-8FD7-999F-EFF1-156D1EDEED82}"/>
          </ac:spMkLst>
        </pc:spChg>
        <pc:spChg chg="mod">
          <ac:chgData name="al karafotias" userId="647a09944dce801e" providerId="LiveId" clId="{2C37CAFA-3B7B-4BF9-9802-30D60564DF2F}" dt="2023-05-24T19:39:13.220" v="549" actId="113"/>
          <ac:spMkLst>
            <pc:docMk/>
            <pc:sldMk cId="879241657" sldId="263"/>
            <ac:spMk id="3" creationId="{D83BC584-97DF-1131-524C-BCF4D00E1B8B}"/>
          </ac:spMkLst>
        </pc:spChg>
      </pc:sldChg>
      <pc:sldChg chg="modSp mod">
        <pc:chgData name="al karafotias" userId="647a09944dce801e" providerId="LiveId" clId="{2C37CAFA-3B7B-4BF9-9802-30D60564DF2F}" dt="2023-05-25T16:40:23.763" v="1335" actId="207"/>
        <pc:sldMkLst>
          <pc:docMk/>
          <pc:sldMk cId="1325656358" sldId="264"/>
        </pc:sldMkLst>
        <pc:spChg chg="mod">
          <ac:chgData name="al karafotias" userId="647a09944dce801e" providerId="LiveId" clId="{2C37CAFA-3B7B-4BF9-9802-30D60564DF2F}" dt="2023-05-25T16:40:23.763" v="1335" actId="207"/>
          <ac:spMkLst>
            <pc:docMk/>
            <pc:sldMk cId="1325656358" sldId="264"/>
            <ac:spMk id="2" creationId="{05F893CC-2F76-C5A3-18F9-CDC99A4F7881}"/>
          </ac:spMkLst>
        </pc:spChg>
        <pc:spChg chg="mod">
          <ac:chgData name="al karafotias" userId="647a09944dce801e" providerId="LiveId" clId="{2C37CAFA-3B7B-4BF9-9802-30D60564DF2F}" dt="2023-05-25T16:39:04.425" v="1330" actId="20577"/>
          <ac:spMkLst>
            <pc:docMk/>
            <pc:sldMk cId="1325656358" sldId="264"/>
            <ac:spMk id="3" creationId="{F51B0C0E-24DA-7AA8-E44E-172251BBC7FF}"/>
          </ac:spMkLst>
        </pc:spChg>
      </pc:sldChg>
      <pc:sldChg chg="modSp mod">
        <pc:chgData name="al karafotias" userId="647a09944dce801e" providerId="LiveId" clId="{2C37CAFA-3B7B-4BF9-9802-30D60564DF2F}" dt="2023-05-25T16:42:26.650" v="1340" actId="313"/>
        <pc:sldMkLst>
          <pc:docMk/>
          <pc:sldMk cId="818837170" sldId="265"/>
        </pc:sldMkLst>
        <pc:spChg chg="mod">
          <ac:chgData name="al karafotias" userId="647a09944dce801e" providerId="LiveId" clId="{2C37CAFA-3B7B-4BF9-9802-30D60564DF2F}" dt="2023-05-25T16:40:32.110" v="1336" actId="207"/>
          <ac:spMkLst>
            <pc:docMk/>
            <pc:sldMk cId="818837170" sldId="265"/>
            <ac:spMk id="2" creationId="{3AD4AD24-0128-B8B5-B777-09909917E395}"/>
          </ac:spMkLst>
        </pc:spChg>
        <pc:spChg chg="mod">
          <ac:chgData name="al karafotias" userId="647a09944dce801e" providerId="LiveId" clId="{2C37CAFA-3B7B-4BF9-9802-30D60564DF2F}" dt="2023-05-25T16:42:26.650" v="1340" actId="313"/>
          <ac:spMkLst>
            <pc:docMk/>
            <pc:sldMk cId="818837170" sldId="265"/>
            <ac:spMk id="3" creationId="{6127B2EF-880D-68AC-D884-62A22A16005D}"/>
          </ac:spMkLst>
        </pc:spChg>
      </pc:sldChg>
      <pc:sldChg chg="modSp mod">
        <pc:chgData name="al karafotias" userId="647a09944dce801e" providerId="LiveId" clId="{2C37CAFA-3B7B-4BF9-9802-30D60564DF2F}" dt="2023-05-25T16:40:40.590" v="1337" actId="207"/>
        <pc:sldMkLst>
          <pc:docMk/>
          <pc:sldMk cId="1734660473" sldId="266"/>
        </pc:sldMkLst>
        <pc:spChg chg="mod">
          <ac:chgData name="al karafotias" userId="647a09944dce801e" providerId="LiveId" clId="{2C37CAFA-3B7B-4BF9-9802-30D60564DF2F}" dt="2023-05-25T16:40:40.590" v="1337" actId="207"/>
          <ac:spMkLst>
            <pc:docMk/>
            <pc:sldMk cId="1734660473" sldId="266"/>
            <ac:spMk id="2" creationId="{EA3CFD29-8E54-3F29-94F0-C7E0225CCFDC}"/>
          </ac:spMkLst>
        </pc:spChg>
        <pc:spChg chg="mod">
          <ac:chgData name="al karafotias" userId="647a09944dce801e" providerId="LiveId" clId="{2C37CAFA-3B7B-4BF9-9802-30D60564DF2F}" dt="2023-05-24T19:42:09.852" v="597" actId="20577"/>
          <ac:spMkLst>
            <pc:docMk/>
            <pc:sldMk cId="1734660473" sldId="266"/>
            <ac:spMk id="3" creationId="{650C4F6A-9E86-52D0-59DA-71A347E999CB}"/>
          </ac:spMkLst>
        </pc:spChg>
      </pc:sldChg>
      <pc:sldChg chg="modSp mod">
        <pc:chgData name="al karafotias" userId="647a09944dce801e" providerId="LiveId" clId="{2C37CAFA-3B7B-4BF9-9802-30D60564DF2F}" dt="2023-05-25T16:41:11.500" v="1338" actId="207"/>
        <pc:sldMkLst>
          <pc:docMk/>
          <pc:sldMk cId="2361040738" sldId="267"/>
        </pc:sldMkLst>
        <pc:spChg chg="mod">
          <ac:chgData name="al karafotias" userId="647a09944dce801e" providerId="LiveId" clId="{2C37CAFA-3B7B-4BF9-9802-30D60564DF2F}" dt="2023-05-25T16:41:11.500" v="1338" actId="207"/>
          <ac:spMkLst>
            <pc:docMk/>
            <pc:sldMk cId="2361040738" sldId="267"/>
            <ac:spMk id="2" creationId="{1B2AFAE4-ED3A-A1DD-A7B7-9807A0789F6B}"/>
          </ac:spMkLst>
        </pc:spChg>
      </pc:sldChg>
      <pc:sldChg chg="modSp mod">
        <pc:chgData name="al karafotias" userId="647a09944dce801e" providerId="LiveId" clId="{2C37CAFA-3B7B-4BF9-9802-30D60564DF2F}" dt="2023-05-25T16:42:52.870" v="1347" actId="20577"/>
        <pc:sldMkLst>
          <pc:docMk/>
          <pc:sldMk cId="2893964745" sldId="269"/>
        </pc:sldMkLst>
        <pc:spChg chg="mod">
          <ac:chgData name="al karafotias" userId="647a09944dce801e" providerId="LiveId" clId="{2C37CAFA-3B7B-4BF9-9802-30D60564DF2F}" dt="2023-05-25T16:42:52.870" v="1347" actId="20577"/>
          <ac:spMkLst>
            <pc:docMk/>
            <pc:sldMk cId="2893964745" sldId="269"/>
            <ac:spMk id="3" creationId="{9E583EDF-6DEB-C624-C404-E811A6E14102}"/>
          </ac:spMkLst>
        </pc:spChg>
      </pc:sldChg>
      <pc:sldChg chg="modSp del mod">
        <pc:chgData name="al karafotias" userId="647a09944dce801e" providerId="LiveId" clId="{2C37CAFA-3B7B-4BF9-9802-30D60564DF2F}" dt="2023-05-24T19:39:24.814" v="550" actId="2696"/>
        <pc:sldMkLst>
          <pc:docMk/>
          <pc:sldMk cId="1770872886" sldId="273"/>
        </pc:sldMkLst>
        <pc:spChg chg="mod">
          <ac:chgData name="al karafotias" userId="647a09944dce801e" providerId="LiveId" clId="{2C37CAFA-3B7B-4BF9-9802-30D60564DF2F}" dt="2023-05-24T18:11:52.357" v="163" actId="20577"/>
          <ac:spMkLst>
            <pc:docMk/>
            <pc:sldMk cId="1770872886" sldId="273"/>
            <ac:spMk id="3" creationId="{64CE4A09-A4D9-1364-5853-8C9926D7E064}"/>
          </ac:spMkLst>
        </pc:spChg>
      </pc:sldChg>
      <pc:sldChg chg="modSp new mod">
        <pc:chgData name="al karafotias" userId="647a09944dce801e" providerId="LiveId" clId="{2C37CAFA-3B7B-4BF9-9802-30D60564DF2F}" dt="2023-05-24T19:44:19.735" v="610" actId="255"/>
        <pc:sldMkLst>
          <pc:docMk/>
          <pc:sldMk cId="2462845886" sldId="274"/>
        </pc:sldMkLst>
        <pc:spChg chg="mod">
          <ac:chgData name="al karafotias" userId="647a09944dce801e" providerId="LiveId" clId="{2C37CAFA-3B7B-4BF9-9802-30D60564DF2F}" dt="2023-05-24T19:44:19.735" v="610" actId="255"/>
          <ac:spMkLst>
            <pc:docMk/>
            <pc:sldMk cId="2462845886" sldId="274"/>
            <ac:spMk id="2" creationId="{255A6742-B849-CDB9-53FE-7AC224B4AC53}"/>
          </ac:spMkLst>
        </pc:spChg>
        <pc:spChg chg="mod">
          <ac:chgData name="al karafotias" userId="647a09944dce801e" providerId="LiveId" clId="{2C37CAFA-3B7B-4BF9-9802-30D60564DF2F}" dt="2023-05-24T18:10:05.578" v="161" actId="20577"/>
          <ac:spMkLst>
            <pc:docMk/>
            <pc:sldMk cId="2462845886" sldId="274"/>
            <ac:spMk id="3" creationId="{EDB6C990-86E6-F9CC-698B-78592855E12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12BED07-6713-92AA-40AF-AE58F4F83C7A}"/>
              </a:ext>
            </a:extLst>
          </p:cNvPr>
          <p:cNvSpPr>
            <a:spLocks noGrp="1"/>
          </p:cNvSpPr>
          <p:nvPr>
            <p:ph type="subTitle" idx="1"/>
          </p:nvPr>
        </p:nvSpPr>
        <p:spPr>
          <a:xfrm>
            <a:off x="1295400" y="4701464"/>
            <a:ext cx="8952782" cy="1204036"/>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FC9EF77-BF49-E4C1-0FC7-563354777900}"/>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5" name="Footer Placeholder 4">
            <a:extLst>
              <a:ext uri="{FF2B5EF4-FFF2-40B4-BE49-F238E27FC236}">
                <a16:creationId xmlns:a16="http://schemas.microsoft.com/office/drawing/2014/main" id="{72BD5853-25AA-1C3D-EAD2-496674792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F0DAD-5850-CAAE-CD25-4D6DDDFF3A18}"/>
              </a:ext>
            </a:extLst>
          </p:cNvPr>
          <p:cNvSpPr>
            <a:spLocks noGrp="1"/>
          </p:cNvSpPr>
          <p:nvPr>
            <p:ph type="sldNum" sz="quarter" idx="12"/>
          </p:nvPr>
        </p:nvSpPr>
        <p:spPr/>
        <p:txBody>
          <a:bodyPr/>
          <a:lstStyle/>
          <a:p>
            <a:fld id="{1B8B3671-A306-4A69-8480-FA9BE839245D}" type="slidenum">
              <a:rPr lang="en-US" smtClean="0"/>
              <a:t>‹#›</a:t>
            </a:fld>
            <a:endParaRPr lang="en-US"/>
          </a:p>
        </p:txBody>
      </p:sp>
      <p:sp>
        <p:nvSpPr>
          <p:cNvPr id="2" name="Title 1">
            <a:extLst>
              <a:ext uri="{FF2B5EF4-FFF2-40B4-BE49-F238E27FC236}">
                <a16:creationId xmlns:a16="http://schemas.microsoft.com/office/drawing/2014/main" id="{534851B1-0B20-9549-0D70-886AA9D04532}"/>
              </a:ext>
            </a:extLst>
          </p:cNvPr>
          <p:cNvSpPr>
            <a:spLocks noGrp="1"/>
          </p:cNvSpPr>
          <p:nvPr>
            <p:ph type="ctrTitle"/>
          </p:nvPr>
        </p:nvSpPr>
        <p:spPr>
          <a:xfrm>
            <a:off x="1295400" y="952500"/>
            <a:ext cx="8952781" cy="3748824"/>
          </a:xfrm>
          <a:noFill/>
        </p:spPr>
        <p:txBody>
          <a:bodyPr anchor="b">
            <a:normAutofit/>
          </a:bodyPr>
          <a:lstStyle>
            <a:lvl1pPr algn="l">
              <a:defRPr sz="3200" spc="530" baseline="0"/>
            </a:lvl1pPr>
          </a:lstStyle>
          <a:p>
            <a:r>
              <a:rPr lang="en-US" dirty="0"/>
              <a:t>Click to edit Master title style</a:t>
            </a:r>
          </a:p>
        </p:txBody>
      </p:sp>
    </p:spTree>
    <p:extLst>
      <p:ext uri="{BB962C8B-B14F-4D97-AF65-F5344CB8AC3E}">
        <p14:creationId xmlns:p14="http://schemas.microsoft.com/office/powerpoint/2010/main" val="1783450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2C3AB-851A-0D2F-B3AE-5B161CFFC0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89FD6B-3621-3904-7878-A2825C6925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808AE9-D8ED-ED5D-D7B0-A43811777E81}"/>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5" name="Footer Placeholder 4">
            <a:extLst>
              <a:ext uri="{FF2B5EF4-FFF2-40B4-BE49-F238E27FC236}">
                <a16:creationId xmlns:a16="http://schemas.microsoft.com/office/drawing/2014/main" id="{9A9EF98B-AC81-D122-3D05-9C4E2FE42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FB543-B138-6627-3714-12105D172AD5}"/>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307290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3DE16D-F1A0-DDB5-A98C-A9055C93D914}"/>
              </a:ext>
            </a:extLst>
          </p:cNvPr>
          <p:cNvSpPr>
            <a:spLocks noGrp="1"/>
          </p:cNvSpPr>
          <p:nvPr>
            <p:ph type="title" orient="vert"/>
          </p:nvPr>
        </p:nvSpPr>
        <p:spPr>
          <a:xfrm>
            <a:off x="9188334" y="952499"/>
            <a:ext cx="2051165" cy="4953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8A548F-8DA7-C53C-1BFE-7C720CB20FA1}"/>
              </a:ext>
            </a:extLst>
          </p:cNvPr>
          <p:cNvSpPr>
            <a:spLocks noGrp="1"/>
          </p:cNvSpPr>
          <p:nvPr>
            <p:ph type="body" orient="vert" idx="1"/>
          </p:nvPr>
        </p:nvSpPr>
        <p:spPr>
          <a:xfrm>
            <a:off x="952500" y="952499"/>
            <a:ext cx="8235834" cy="49530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2EA2C8-1C90-25D0-8B0A-30B73CFD3EDE}"/>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5" name="Footer Placeholder 4">
            <a:extLst>
              <a:ext uri="{FF2B5EF4-FFF2-40B4-BE49-F238E27FC236}">
                <a16:creationId xmlns:a16="http://schemas.microsoft.com/office/drawing/2014/main" id="{EA6FF1A4-0404-DA2D-1EA4-828091C0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57155-0F4A-F7B7-C4A8-755572E98C2E}"/>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05075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8F26-B5E3-8A90-51FC-8520D1D732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EA4D95-10F3-6212-8302-5610C43E32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281BE7-A53D-441E-0393-0E59412C9117}"/>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5" name="Footer Placeholder 4">
            <a:extLst>
              <a:ext uri="{FF2B5EF4-FFF2-40B4-BE49-F238E27FC236}">
                <a16:creationId xmlns:a16="http://schemas.microsoft.com/office/drawing/2014/main" id="{0DEF10F0-B23F-BF4B-DB66-9BCF734DB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5DDEC-13A7-D988-D082-03076F80F1F0}"/>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766176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80CFA-45ED-71B0-EE3E-CCE6D5C19377}"/>
              </a:ext>
            </a:extLst>
          </p:cNvPr>
          <p:cNvSpPr>
            <a:spLocks noGrp="1"/>
          </p:cNvSpPr>
          <p:nvPr>
            <p:ph type="title"/>
          </p:nvPr>
        </p:nvSpPr>
        <p:spPr>
          <a:xfrm>
            <a:off x="1295400" y="1618211"/>
            <a:ext cx="8412190" cy="3944389"/>
          </a:xfrm>
        </p:spPr>
        <p:txBody>
          <a:bodyPr anchor="t">
            <a:normAutofit/>
          </a:bodyPr>
          <a:lstStyle>
            <a:lvl1pPr>
              <a:defRPr sz="3200"/>
            </a:lvl1pPr>
          </a:lstStyle>
          <a:p>
            <a:r>
              <a:rPr lang="en-US" dirty="0"/>
              <a:t>Click to edit Master title style</a:t>
            </a:r>
          </a:p>
        </p:txBody>
      </p:sp>
      <p:sp>
        <p:nvSpPr>
          <p:cNvPr id="3" name="Text Placeholder 2">
            <a:extLst>
              <a:ext uri="{FF2B5EF4-FFF2-40B4-BE49-F238E27FC236}">
                <a16:creationId xmlns:a16="http://schemas.microsoft.com/office/drawing/2014/main" id="{8F37BECA-A01D-7D7A-F2A6-891EC9D22945}"/>
              </a:ext>
            </a:extLst>
          </p:cNvPr>
          <p:cNvSpPr>
            <a:spLocks noGrp="1"/>
          </p:cNvSpPr>
          <p:nvPr>
            <p:ph type="body" idx="1"/>
          </p:nvPr>
        </p:nvSpPr>
        <p:spPr>
          <a:xfrm>
            <a:off x="1295400" y="908858"/>
            <a:ext cx="8412192" cy="676102"/>
          </a:xfrm>
        </p:spPr>
        <p:txBody>
          <a:bodyPr anchor="b">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6716478-6FAF-D420-0B87-6EABB81E887C}"/>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5" name="Footer Placeholder 4">
            <a:extLst>
              <a:ext uri="{FF2B5EF4-FFF2-40B4-BE49-F238E27FC236}">
                <a16:creationId xmlns:a16="http://schemas.microsoft.com/office/drawing/2014/main" id="{87C4289B-CB0D-8AFC-7C02-F755C0DCC8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971E4-8A9E-2A30-D7FE-B3505124BB9D}"/>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650558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7F941-C3A7-545F-8046-C7A9AC8030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BD4277-CFAE-EEF6-3346-61F06D5A3945}"/>
              </a:ext>
            </a:extLst>
          </p:cNvPr>
          <p:cNvSpPr>
            <a:spLocks noGrp="1"/>
          </p:cNvSpPr>
          <p:nvPr>
            <p:ph sz="half" idx="1"/>
          </p:nvPr>
        </p:nvSpPr>
        <p:spPr>
          <a:xfrm>
            <a:off x="1295401" y="2260121"/>
            <a:ext cx="4350026" cy="36568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9543384-699D-84FC-C8B5-7BDE49BB4478}"/>
              </a:ext>
            </a:extLst>
          </p:cNvPr>
          <p:cNvSpPr>
            <a:spLocks noGrp="1"/>
          </p:cNvSpPr>
          <p:nvPr>
            <p:ph sz="half" idx="2"/>
          </p:nvPr>
        </p:nvSpPr>
        <p:spPr>
          <a:xfrm>
            <a:off x="6546574" y="2260120"/>
            <a:ext cx="4350025" cy="365688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A49386-AFC8-03DA-4563-07B0A0119B1C}"/>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6" name="Footer Placeholder 5">
            <a:extLst>
              <a:ext uri="{FF2B5EF4-FFF2-40B4-BE49-F238E27FC236}">
                <a16:creationId xmlns:a16="http://schemas.microsoft.com/office/drawing/2014/main" id="{23AED60A-7704-31D9-7D4D-65C635EDF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6927DA-3B5E-13B8-0BA8-5DCFF001E05E}"/>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830834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B55A-280B-BDCB-F966-8578DDE741DC}"/>
              </a:ext>
            </a:extLst>
          </p:cNvPr>
          <p:cNvSpPr>
            <a:spLocks noGrp="1"/>
          </p:cNvSpPr>
          <p:nvPr>
            <p:ph type="title"/>
          </p:nvPr>
        </p:nvSpPr>
        <p:spPr>
          <a:xfrm>
            <a:off x="1295400" y="966788"/>
            <a:ext cx="10059988" cy="105178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0C76EA03-7008-14AB-547B-E66EA4EC968F}"/>
              </a:ext>
            </a:extLst>
          </p:cNvPr>
          <p:cNvSpPr>
            <a:spLocks noGrp="1"/>
          </p:cNvSpPr>
          <p:nvPr>
            <p:ph type="body" idx="1"/>
          </p:nvPr>
        </p:nvSpPr>
        <p:spPr>
          <a:xfrm>
            <a:off x="1295400" y="2018581"/>
            <a:ext cx="4350027" cy="544003"/>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D629F56-D2C8-71FE-FA59-002819D51856}"/>
              </a:ext>
            </a:extLst>
          </p:cNvPr>
          <p:cNvSpPr>
            <a:spLocks noGrp="1"/>
          </p:cNvSpPr>
          <p:nvPr>
            <p:ph sz="half" idx="2"/>
          </p:nvPr>
        </p:nvSpPr>
        <p:spPr>
          <a:xfrm>
            <a:off x="1295400" y="2774756"/>
            <a:ext cx="4350027" cy="31507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2524D2-CA8D-75F3-D089-C2F0E20D4759}"/>
              </a:ext>
            </a:extLst>
          </p:cNvPr>
          <p:cNvSpPr>
            <a:spLocks noGrp="1"/>
          </p:cNvSpPr>
          <p:nvPr>
            <p:ph type="body" sz="quarter" idx="3"/>
          </p:nvPr>
        </p:nvSpPr>
        <p:spPr>
          <a:xfrm>
            <a:off x="6546572" y="2018581"/>
            <a:ext cx="4350028" cy="544003"/>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E99B0E3-5AE5-0516-27BF-9F246137FE03}"/>
              </a:ext>
            </a:extLst>
          </p:cNvPr>
          <p:cNvSpPr>
            <a:spLocks noGrp="1"/>
          </p:cNvSpPr>
          <p:nvPr>
            <p:ph sz="quarter" idx="4"/>
          </p:nvPr>
        </p:nvSpPr>
        <p:spPr>
          <a:xfrm>
            <a:off x="6546572" y="2774756"/>
            <a:ext cx="4350028" cy="315079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F7B319A7-6048-4735-B2AC-6D6043F1461A}"/>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8" name="Footer Placeholder 7">
            <a:extLst>
              <a:ext uri="{FF2B5EF4-FFF2-40B4-BE49-F238E27FC236}">
                <a16:creationId xmlns:a16="http://schemas.microsoft.com/office/drawing/2014/main" id="{6515F875-F23E-D0D2-9115-CD494FDA00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B4F88F-F488-D9D5-CF99-AA1750AAFC39}"/>
              </a:ext>
            </a:extLst>
          </p:cNvPr>
          <p:cNvSpPr>
            <a:spLocks noGrp="1"/>
          </p:cNvSpPr>
          <p:nvPr>
            <p:ph type="sldNum" sz="quarter" idx="12"/>
          </p:nvPr>
        </p:nvSpPr>
        <p:spPr/>
        <p:txBody>
          <a:bodyPr/>
          <a:lstStyle/>
          <a:p>
            <a:fld id="{1B8B3671-A306-4A69-8480-FA9BE839245D}" type="slidenum">
              <a:rPr lang="en-US" smtClean="0"/>
              <a:t>‹#›</a:t>
            </a:fld>
            <a:endParaRPr lang="en-US"/>
          </a:p>
        </p:txBody>
      </p:sp>
      <p:cxnSp>
        <p:nvCxnSpPr>
          <p:cNvPr id="13" name="Straight Connector 12">
            <a:extLst>
              <a:ext uri="{FF2B5EF4-FFF2-40B4-BE49-F238E27FC236}">
                <a16:creationId xmlns:a16="http://schemas.microsoft.com/office/drawing/2014/main" id="{B5094593-EFC2-EEEF-74CD-BD00F4132A94}"/>
              </a:ext>
            </a:extLst>
          </p:cNvPr>
          <p:cNvCxnSpPr>
            <a:cxnSpLocks/>
          </p:cNvCxnSpPr>
          <p:nvPr/>
        </p:nvCxnSpPr>
        <p:spPr>
          <a:xfrm>
            <a:off x="6657975" y="2625552"/>
            <a:ext cx="423862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F851F6D-436C-FA47-8CD1-2C10E735764A}"/>
              </a:ext>
            </a:extLst>
          </p:cNvPr>
          <p:cNvCxnSpPr>
            <a:cxnSpLocks/>
          </p:cNvCxnSpPr>
          <p:nvPr/>
        </p:nvCxnSpPr>
        <p:spPr>
          <a:xfrm>
            <a:off x="1403684" y="2625552"/>
            <a:ext cx="42417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1177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1B86-9261-4E82-EF65-30F78154E2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3A5E84-E43B-20AE-E80D-47CB0B07BD7B}"/>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4" name="Footer Placeholder 3">
            <a:extLst>
              <a:ext uri="{FF2B5EF4-FFF2-40B4-BE49-F238E27FC236}">
                <a16:creationId xmlns:a16="http://schemas.microsoft.com/office/drawing/2014/main" id="{2AFF5797-14F1-9FEB-247C-0E325AF74D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B5D7AF-1489-8F93-4828-0AE784B8BA8F}"/>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708861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CAF1C-8901-AE05-E52C-D5B95941055B}"/>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3" name="Footer Placeholder 2">
            <a:extLst>
              <a:ext uri="{FF2B5EF4-FFF2-40B4-BE49-F238E27FC236}">
                <a16:creationId xmlns:a16="http://schemas.microsoft.com/office/drawing/2014/main" id="{E1CD4F90-2973-4FE2-6C2C-5C2AC5C5A8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50414B-A7EC-0C14-EFD2-29C5582CC184}"/>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661342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378C7-A764-C5E4-A6A4-DC5B1B3537FB}"/>
              </a:ext>
            </a:extLst>
          </p:cNvPr>
          <p:cNvSpPr>
            <a:spLocks noGrp="1"/>
          </p:cNvSpPr>
          <p:nvPr>
            <p:ph type="title"/>
          </p:nvPr>
        </p:nvSpPr>
        <p:spPr>
          <a:xfrm>
            <a:off x="1306484" y="1306484"/>
            <a:ext cx="3932237" cy="2122516"/>
          </a:xfrm>
        </p:spPr>
        <p:txBody>
          <a:bodyPr anchor="t">
            <a:normAutofit/>
          </a:bodyPr>
          <a:lstStyle>
            <a:lvl1pPr>
              <a:defRPr sz="2400"/>
            </a:lvl1pPr>
          </a:lstStyle>
          <a:p>
            <a:r>
              <a:rPr lang="en-US" dirty="0"/>
              <a:t>Click to edit Master title style</a:t>
            </a:r>
          </a:p>
        </p:txBody>
      </p:sp>
      <p:sp>
        <p:nvSpPr>
          <p:cNvPr id="3" name="Content Placeholder 2">
            <a:extLst>
              <a:ext uri="{FF2B5EF4-FFF2-40B4-BE49-F238E27FC236}">
                <a16:creationId xmlns:a16="http://schemas.microsoft.com/office/drawing/2014/main" id="{27DFE178-4B5D-413B-6583-AB81E8D04180}"/>
              </a:ext>
            </a:extLst>
          </p:cNvPr>
          <p:cNvSpPr>
            <a:spLocks noGrp="1"/>
          </p:cNvSpPr>
          <p:nvPr>
            <p:ph idx="1"/>
          </p:nvPr>
        </p:nvSpPr>
        <p:spPr>
          <a:xfrm>
            <a:off x="6096000" y="1312026"/>
            <a:ext cx="5143500" cy="4565651"/>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DB92F6D-71AB-9630-9DBE-46041C50C79A}"/>
              </a:ext>
            </a:extLst>
          </p:cNvPr>
          <p:cNvSpPr>
            <a:spLocks noGrp="1"/>
          </p:cNvSpPr>
          <p:nvPr>
            <p:ph type="body" sz="half" idx="2"/>
          </p:nvPr>
        </p:nvSpPr>
        <p:spPr>
          <a:xfrm>
            <a:off x="1306484" y="3428999"/>
            <a:ext cx="3932237" cy="2133601"/>
          </a:xfrm>
        </p:spPr>
        <p:txBody>
          <a:bodyPr anchor="b">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0FEAAD1-C919-6E2E-32D2-E199025FB8F9}"/>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6" name="Footer Placeholder 5">
            <a:extLst>
              <a:ext uri="{FF2B5EF4-FFF2-40B4-BE49-F238E27FC236}">
                <a16:creationId xmlns:a16="http://schemas.microsoft.com/office/drawing/2014/main" id="{5288B5D8-E15B-BE38-2A89-BD0F02E1A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7ECC26-B78C-4CBD-6883-97E80D3E5165}"/>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654638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4EAA-30F7-390A-C77C-2E5BD8218BC0}"/>
              </a:ext>
            </a:extLst>
          </p:cNvPr>
          <p:cNvSpPr>
            <a:spLocks noGrp="1"/>
          </p:cNvSpPr>
          <p:nvPr>
            <p:ph type="title"/>
          </p:nvPr>
        </p:nvSpPr>
        <p:spPr>
          <a:xfrm>
            <a:off x="1306484" y="1307185"/>
            <a:ext cx="3932237" cy="2121813"/>
          </a:xfrm>
        </p:spPr>
        <p:txBody>
          <a:bodyPr anchor="t">
            <a:normAutofit/>
          </a:bodyPr>
          <a:lstStyle>
            <a:lvl1pPr>
              <a:defRPr sz="2400"/>
            </a:lvl1pPr>
          </a:lstStyle>
          <a:p>
            <a:r>
              <a:rPr lang="en-US" dirty="0"/>
              <a:t>Click to edit Master title style</a:t>
            </a:r>
          </a:p>
        </p:txBody>
      </p:sp>
      <p:sp>
        <p:nvSpPr>
          <p:cNvPr id="3" name="Picture Placeholder 2">
            <a:extLst>
              <a:ext uri="{FF2B5EF4-FFF2-40B4-BE49-F238E27FC236}">
                <a16:creationId xmlns:a16="http://schemas.microsoft.com/office/drawing/2014/main" id="{513A1C34-81AC-D534-67B1-42721228935F}"/>
              </a:ext>
            </a:extLst>
          </p:cNvPr>
          <p:cNvSpPr>
            <a:spLocks noGrp="1"/>
          </p:cNvSpPr>
          <p:nvPr>
            <p:ph type="pic" idx="1"/>
          </p:nvPr>
        </p:nvSpPr>
        <p:spPr>
          <a:xfrm>
            <a:off x="5857702" y="1307186"/>
            <a:ext cx="5038898" cy="45983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E1012D-3524-26C6-64C1-8CE6E7A9A29B}"/>
              </a:ext>
            </a:extLst>
          </p:cNvPr>
          <p:cNvSpPr>
            <a:spLocks noGrp="1"/>
          </p:cNvSpPr>
          <p:nvPr>
            <p:ph type="body" sz="half" idx="2"/>
          </p:nvPr>
        </p:nvSpPr>
        <p:spPr>
          <a:xfrm>
            <a:off x="1306484" y="3428999"/>
            <a:ext cx="3932237" cy="2133601"/>
          </a:xfrm>
        </p:spPr>
        <p:txBody>
          <a:bodyPr anchor="b">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E8FA6D7-1BE0-F14D-A2F7-4836180BC3B9}"/>
              </a:ext>
            </a:extLst>
          </p:cNvPr>
          <p:cNvSpPr>
            <a:spLocks noGrp="1"/>
          </p:cNvSpPr>
          <p:nvPr>
            <p:ph type="dt" sz="half" idx="10"/>
          </p:nvPr>
        </p:nvSpPr>
        <p:spPr/>
        <p:txBody>
          <a:bodyPr/>
          <a:lstStyle/>
          <a:p>
            <a:fld id="{5DBDDF98-C922-483F-97E9-3E76B0201B42}" type="datetimeFigureOut">
              <a:rPr lang="en-US" smtClean="0"/>
              <a:t>5/30/2023</a:t>
            </a:fld>
            <a:endParaRPr lang="en-US"/>
          </a:p>
        </p:txBody>
      </p:sp>
      <p:sp>
        <p:nvSpPr>
          <p:cNvPr id="6" name="Footer Placeholder 5">
            <a:extLst>
              <a:ext uri="{FF2B5EF4-FFF2-40B4-BE49-F238E27FC236}">
                <a16:creationId xmlns:a16="http://schemas.microsoft.com/office/drawing/2014/main" id="{0556B5AC-3F20-FDC1-D579-7C4C6B4ED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74ACA-1D54-81FA-70B1-31AB3011B3C6}"/>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968493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792104-6F24-CD50-F55E-22A55084DDC9}"/>
              </a:ext>
            </a:extLst>
          </p:cNvPr>
          <p:cNvSpPr>
            <a:spLocks noGrp="1"/>
          </p:cNvSpPr>
          <p:nvPr>
            <p:ph type="title"/>
          </p:nvPr>
        </p:nvSpPr>
        <p:spPr>
          <a:xfrm>
            <a:off x="1295400" y="842963"/>
            <a:ext cx="9601200" cy="130968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D1059CB-D00E-398D-E4D9-59792FC40A4C}"/>
              </a:ext>
            </a:extLst>
          </p:cNvPr>
          <p:cNvSpPr>
            <a:spLocks noGrp="1"/>
          </p:cNvSpPr>
          <p:nvPr>
            <p:ph type="body" idx="1"/>
          </p:nvPr>
        </p:nvSpPr>
        <p:spPr>
          <a:xfrm>
            <a:off x="1295400" y="2262188"/>
            <a:ext cx="9601200" cy="36433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8DFBC38-D897-7CBE-AC89-A95A2222D7C8}"/>
              </a:ext>
            </a:extLst>
          </p:cNvPr>
          <p:cNvSpPr>
            <a:spLocks noGrp="1"/>
          </p:cNvSpPr>
          <p:nvPr>
            <p:ph type="dt" sz="half" idx="2"/>
          </p:nvPr>
        </p:nvSpPr>
        <p:spPr>
          <a:xfrm>
            <a:off x="847726" y="6199188"/>
            <a:ext cx="2743200" cy="365125"/>
          </a:xfrm>
          <a:prstGeom prst="rect">
            <a:avLst/>
          </a:prstGeom>
        </p:spPr>
        <p:txBody>
          <a:bodyPr vert="horz" lIns="91440" tIns="45720" rIns="91440" bIns="45720" rtlCol="0" anchor="ctr"/>
          <a:lstStyle>
            <a:lvl1pPr algn="l">
              <a:defRPr sz="1050">
                <a:solidFill>
                  <a:schemeClr val="tx1"/>
                </a:solidFill>
                <a:latin typeface="+mj-lt"/>
              </a:defRPr>
            </a:lvl1pPr>
          </a:lstStyle>
          <a:p>
            <a:fld id="{5DBDDF98-C922-483F-97E9-3E76B0201B42}" type="datetimeFigureOut">
              <a:rPr lang="en-US" smtClean="0"/>
              <a:pPr/>
              <a:t>5/30/2023</a:t>
            </a:fld>
            <a:endParaRPr lang="en-US"/>
          </a:p>
        </p:txBody>
      </p:sp>
      <p:sp>
        <p:nvSpPr>
          <p:cNvPr id="5" name="Footer Placeholder 4">
            <a:extLst>
              <a:ext uri="{FF2B5EF4-FFF2-40B4-BE49-F238E27FC236}">
                <a16:creationId xmlns:a16="http://schemas.microsoft.com/office/drawing/2014/main" id="{E6728008-2A03-D518-4A75-30816EB0D198}"/>
              </a:ext>
            </a:extLst>
          </p:cNvPr>
          <p:cNvSpPr>
            <a:spLocks noGrp="1"/>
          </p:cNvSpPr>
          <p:nvPr>
            <p:ph type="ftr" sz="quarter" idx="3"/>
          </p:nvPr>
        </p:nvSpPr>
        <p:spPr>
          <a:xfrm>
            <a:off x="7286625" y="6199188"/>
            <a:ext cx="3409951" cy="365125"/>
          </a:xfrm>
          <a:prstGeom prst="rect">
            <a:avLst/>
          </a:prstGeom>
        </p:spPr>
        <p:txBody>
          <a:bodyPr vert="horz" lIns="91440" tIns="45720" rIns="91440" bIns="45720" rtlCol="0" anchor="ctr"/>
          <a:lstStyle>
            <a:lvl1pPr algn="r">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F3691D49-2BD8-1C36-B43A-CF2F9177769B}"/>
              </a:ext>
            </a:extLst>
          </p:cNvPr>
          <p:cNvSpPr>
            <a:spLocks noGrp="1"/>
          </p:cNvSpPr>
          <p:nvPr>
            <p:ph type="sldNum" sz="quarter" idx="4"/>
          </p:nvPr>
        </p:nvSpPr>
        <p:spPr>
          <a:xfrm>
            <a:off x="10728107" y="6199188"/>
            <a:ext cx="619125" cy="365125"/>
          </a:xfrm>
          <a:prstGeom prst="rect">
            <a:avLst/>
          </a:prstGeom>
        </p:spPr>
        <p:txBody>
          <a:bodyPr vert="horz" lIns="91440" tIns="45720" rIns="91440" bIns="45720" rtlCol="0" anchor="ctr"/>
          <a:lstStyle>
            <a:lvl1pPr algn="r">
              <a:defRPr sz="1050">
                <a:solidFill>
                  <a:schemeClr val="tx1"/>
                </a:solidFill>
                <a:latin typeface="+mj-lt"/>
              </a:defRPr>
            </a:lvl1pPr>
          </a:lstStyle>
          <a:p>
            <a:fld id="{1B8B3671-A306-4A69-8480-FA9BE839245D}" type="slidenum">
              <a:rPr lang="en-US" smtClean="0"/>
              <a:pPr/>
              <a:t>‹#›</a:t>
            </a:fld>
            <a:endParaRPr lang="en-US"/>
          </a:p>
        </p:txBody>
      </p:sp>
    </p:spTree>
    <p:extLst>
      <p:ext uri="{BB962C8B-B14F-4D97-AF65-F5344CB8AC3E}">
        <p14:creationId xmlns:p14="http://schemas.microsoft.com/office/powerpoint/2010/main" val="4135564365"/>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20000"/>
        </a:lnSpc>
        <a:spcBef>
          <a:spcPct val="0"/>
        </a:spcBef>
        <a:buNone/>
        <a:defRPr sz="2800" kern="1200" cap="all" spc="5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475488"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694944"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115214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037D14-5D7F-0766-4A11-A36527176A09}"/>
              </a:ext>
            </a:extLst>
          </p:cNvPr>
          <p:cNvSpPr>
            <a:spLocks noGrp="1"/>
          </p:cNvSpPr>
          <p:nvPr>
            <p:ph type="ctrTitle"/>
          </p:nvPr>
        </p:nvSpPr>
        <p:spPr>
          <a:xfrm>
            <a:off x="6837460" y="1695355"/>
            <a:ext cx="4059139" cy="1822118"/>
          </a:xfrm>
        </p:spPr>
        <p:txBody>
          <a:bodyPr anchor="ctr">
            <a:normAutofit fontScale="90000"/>
          </a:bodyPr>
          <a:lstStyle/>
          <a:p>
            <a:pPr>
              <a:lnSpc>
                <a:spcPct val="110000"/>
              </a:lnSpc>
            </a:pPr>
            <a:r>
              <a:rPr lang="el-GR" sz="2500" dirty="0" err="1"/>
              <a:t>Προαγωγικεσ</a:t>
            </a:r>
            <a:r>
              <a:rPr lang="el-GR" sz="2500" dirty="0"/>
              <a:t> και </a:t>
            </a:r>
            <a:r>
              <a:rPr lang="el-GR" sz="2500" dirty="0" err="1"/>
              <a:t>απολυτηριεσ</a:t>
            </a:r>
            <a:r>
              <a:rPr lang="el-GR" sz="2500" dirty="0"/>
              <a:t> </a:t>
            </a:r>
            <a:r>
              <a:rPr lang="el-GR" sz="2500" dirty="0" err="1"/>
              <a:t>εΞΕΤΑΣΕΙσ</a:t>
            </a:r>
            <a:r>
              <a:rPr lang="el-GR" sz="2500" dirty="0"/>
              <a:t> στην </a:t>
            </a:r>
            <a:r>
              <a:rPr lang="el-GR" sz="2500" dirty="0" err="1"/>
              <a:t>αρχαια</a:t>
            </a:r>
            <a:r>
              <a:rPr lang="el-GR" sz="2500" dirty="0"/>
              <a:t> </a:t>
            </a:r>
            <a:r>
              <a:rPr lang="el-GR" sz="2500" dirty="0" err="1"/>
              <a:t>ελληνικη</a:t>
            </a:r>
            <a:r>
              <a:rPr lang="el-GR" sz="2500" dirty="0"/>
              <a:t> </a:t>
            </a:r>
            <a:r>
              <a:rPr lang="el-GR" sz="2500" dirty="0" err="1"/>
              <a:t>γλωσσα</a:t>
            </a:r>
            <a:r>
              <a:rPr lang="el-GR" sz="2500" dirty="0"/>
              <a:t> και </a:t>
            </a:r>
            <a:r>
              <a:rPr lang="el-GR" sz="2500" dirty="0" err="1"/>
              <a:t>γραμματεια</a:t>
            </a:r>
            <a:r>
              <a:rPr lang="el-GR" sz="2500" dirty="0"/>
              <a:t>  ΓΥΜΝΑΣΙΟΥ:</a:t>
            </a:r>
            <a:br>
              <a:rPr lang="el-GR" sz="2500" dirty="0"/>
            </a:br>
            <a:endParaRPr lang="el-GR" sz="2500" dirty="0"/>
          </a:p>
        </p:txBody>
      </p:sp>
      <p:sp>
        <p:nvSpPr>
          <p:cNvPr id="3" name="Υπότιτλος 2">
            <a:extLst>
              <a:ext uri="{FF2B5EF4-FFF2-40B4-BE49-F238E27FC236}">
                <a16:creationId xmlns:a16="http://schemas.microsoft.com/office/drawing/2014/main" id="{DEC6F10A-ABA1-2859-6703-EE9D081B7335}"/>
              </a:ext>
            </a:extLst>
          </p:cNvPr>
          <p:cNvSpPr>
            <a:spLocks noGrp="1"/>
          </p:cNvSpPr>
          <p:nvPr>
            <p:ph type="subTitle" idx="1"/>
          </p:nvPr>
        </p:nvSpPr>
        <p:spPr>
          <a:xfrm>
            <a:off x="7696200" y="4619767"/>
            <a:ext cx="3200400" cy="1285733"/>
          </a:xfrm>
        </p:spPr>
        <p:txBody>
          <a:bodyPr anchor="t">
            <a:normAutofit fontScale="85000" lnSpcReduction="10000"/>
          </a:bodyPr>
          <a:lstStyle/>
          <a:p>
            <a:r>
              <a:rPr lang="el-GR" dirty="0"/>
              <a:t>ΑΡΧΑΙΑ ΕΛΛΗΝΙΚΗ ΓΡΑΜΜΑΤΕΙΑ Γ΄ΓΥΜΝΑΣΙΟΥ: «ΕΛΕΝΗ»</a:t>
            </a:r>
          </a:p>
          <a:p>
            <a:r>
              <a:rPr lang="el-GR" dirty="0" err="1"/>
              <a:t>Αλεξανδρος</a:t>
            </a:r>
            <a:r>
              <a:rPr lang="el-GR" dirty="0"/>
              <a:t> </a:t>
            </a:r>
            <a:r>
              <a:rPr lang="el-GR" dirty="0" err="1"/>
              <a:t>Καραφωτιάς</a:t>
            </a:r>
            <a:r>
              <a:rPr lang="el-GR" dirty="0"/>
              <a:t> Σ.Ε ΠΕ02</a:t>
            </a:r>
          </a:p>
        </p:txBody>
      </p:sp>
      <p:pic>
        <p:nvPicPr>
          <p:cNvPr id="45" name="Picture 3" descr="Μπλε αφηρημένο μοτίβο ακουαρέλας σε λευκό φόντο">
            <a:extLst>
              <a:ext uri="{FF2B5EF4-FFF2-40B4-BE49-F238E27FC236}">
                <a16:creationId xmlns:a16="http://schemas.microsoft.com/office/drawing/2014/main" id="{BAE12C59-1003-2ED8-E218-7573F4F87E9D}"/>
              </a:ext>
            </a:extLst>
          </p:cNvPr>
          <p:cNvPicPr>
            <a:picLocks noChangeAspect="1"/>
          </p:cNvPicPr>
          <p:nvPr/>
        </p:nvPicPr>
        <p:blipFill rotWithShape="1">
          <a:blip r:embed="rId2"/>
          <a:srcRect l="12814" r="22746" b="2"/>
          <a:stretch/>
        </p:blipFill>
        <p:spPr>
          <a:xfrm>
            <a:off x="969511" y="1688154"/>
            <a:ext cx="3366578" cy="3487191"/>
          </a:xfrm>
          <a:prstGeom prst="rect">
            <a:avLst/>
          </a:prstGeom>
          <a:noFill/>
        </p:spPr>
      </p:pic>
      <p:sp>
        <p:nvSpPr>
          <p:cNvPr id="50" name="Date Placeholder 14">
            <a:extLst>
              <a:ext uri="{FF2B5EF4-FFF2-40B4-BE49-F238E27FC236}">
                <a16:creationId xmlns:a16="http://schemas.microsoft.com/office/drawing/2014/main" id="{4C753A68-3755-976F-1277-72CB545CC546}"/>
              </a:ext>
            </a:extLst>
          </p:cNvPr>
          <p:cNvSpPr>
            <a:spLocks noGrp="1"/>
          </p:cNvSpPr>
          <p:nvPr>
            <p:ph type="dt" sz="half" idx="10"/>
          </p:nvPr>
        </p:nvSpPr>
        <p:spPr>
          <a:xfrm>
            <a:off x="847726" y="6199188"/>
            <a:ext cx="2743200" cy="365125"/>
          </a:xfrm>
        </p:spPr>
        <p:txBody>
          <a:bodyPr>
            <a:normAutofit/>
          </a:bodyPr>
          <a:lstStyle/>
          <a:p>
            <a:pPr>
              <a:spcAft>
                <a:spcPts val="600"/>
              </a:spcAft>
            </a:pPr>
            <a:fld id="{4D8AF486-21BF-4A02-A3DE-0964203F1F64}" type="datetime1">
              <a:rPr lang="en-US" smtClean="0"/>
              <a:pPr>
                <a:spcAft>
                  <a:spcPts val="600"/>
                </a:spcAft>
              </a:pPr>
              <a:t>5/30/2023</a:t>
            </a:fld>
            <a:endParaRPr lang="en-US"/>
          </a:p>
        </p:txBody>
      </p:sp>
      <p:sp>
        <p:nvSpPr>
          <p:cNvPr id="52" name="Footer Placeholder 15">
            <a:extLst>
              <a:ext uri="{FF2B5EF4-FFF2-40B4-BE49-F238E27FC236}">
                <a16:creationId xmlns:a16="http://schemas.microsoft.com/office/drawing/2014/main" id="{01493447-621D-A40D-FF80-C95105EF04EA}"/>
              </a:ext>
            </a:extLst>
          </p:cNvPr>
          <p:cNvSpPr>
            <a:spLocks noGrp="1"/>
          </p:cNvSpPr>
          <p:nvPr>
            <p:ph type="ftr" sz="quarter" idx="11"/>
          </p:nvPr>
        </p:nvSpPr>
        <p:spPr>
          <a:xfrm>
            <a:off x="7286625" y="6199188"/>
            <a:ext cx="3409951" cy="365125"/>
          </a:xfrm>
        </p:spPr>
        <p:txBody>
          <a:bodyPr>
            <a:normAutofit/>
          </a:bodyPr>
          <a:lstStyle/>
          <a:p>
            <a:pPr>
              <a:spcAft>
                <a:spcPts val="600"/>
              </a:spcAft>
            </a:pPr>
            <a:r>
              <a:rPr lang="en-US"/>
              <a:t>Sample Footer Text</a:t>
            </a:r>
          </a:p>
        </p:txBody>
      </p:sp>
      <p:sp>
        <p:nvSpPr>
          <p:cNvPr id="54" name="Slide Number Placeholder 16">
            <a:extLst>
              <a:ext uri="{FF2B5EF4-FFF2-40B4-BE49-F238E27FC236}">
                <a16:creationId xmlns:a16="http://schemas.microsoft.com/office/drawing/2014/main" id="{77E3683D-7FC0-A2ED-DD78-A21FBE3799B3}"/>
              </a:ext>
            </a:extLst>
          </p:cNvPr>
          <p:cNvSpPr>
            <a:spLocks noGrp="1"/>
          </p:cNvSpPr>
          <p:nvPr>
            <p:ph type="sldNum" sz="quarter" idx="12"/>
          </p:nvPr>
        </p:nvSpPr>
        <p:spPr>
          <a:xfrm>
            <a:off x="10728107" y="6199188"/>
            <a:ext cx="619125" cy="365125"/>
          </a:xfrm>
        </p:spPr>
        <p:txBody>
          <a:bodyPr>
            <a:normAutofit/>
          </a:bodyPr>
          <a:lstStyle/>
          <a:p>
            <a:pPr>
              <a:spcAft>
                <a:spcPts val="600"/>
              </a:spcAft>
            </a:pPr>
            <a:fld id="{1437450A-6C25-4B4D-B27D-E1E9B2CE4682}" type="slidenum">
              <a:rPr lang="en-US" smtClean="0"/>
              <a:pPr>
                <a:spcAft>
                  <a:spcPts val="600"/>
                </a:spcAft>
              </a:pPr>
              <a:t>1</a:t>
            </a:fld>
            <a:endParaRPr lang="en-US"/>
          </a:p>
        </p:txBody>
      </p:sp>
    </p:spTree>
    <p:extLst>
      <p:ext uri="{BB962C8B-B14F-4D97-AF65-F5344CB8AC3E}">
        <p14:creationId xmlns:p14="http://schemas.microsoft.com/office/powerpoint/2010/main" val="435872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D4AD24-0128-B8B5-B777-09909917E395}"/>
              </a:ext>
            </a:extLst>
          </p:cNvPr>
          <p:cNvSpPr>
            <a:spLocks noGrp="1"/>
          </p:cNvSpPr>
          <p:nvPr>
            <p:ph type="title"/>
          </p:nvPr>
        </p:nvSpPr>
        <p:spPr/>
        <p:txBody>
          <a:bodyPr>
            <a:normAutofit fontScale="90000"/>
          </a:bodyPr>
          <a:lstStyle/>
          <a:p>
            <a:r>
              <a:rPr lang="el-GR" sz="2000" dirty="0">
                <a:solidFill>
                  <a:srgbClr val="0070C0"/>
                </a:solidFill>
                <a:latin typeface="Calibri" panose="020F0502020204030204" pitchFamily="34" charset="0"/>
                <a:ea typeface="Calibri" panose="020F0502020204030204" pitchFamily="34" charset="0"/>
                <a:cs typeface="Calibri" panose="020F0502020204030204" pitchFamily="34" charset="0"/>
              </a:rPr>
              <a:t>ΘΕΜΑ 3</a:t>
            </a:r>
            <a:r>
              <a:rPr lang="el-GR" sz="2000" baseline="30000" dirty="0">
                <a:solidFill>
                  <a:srgbClr val="0070C0"/>
                </a:solidFill>
                <a:latin typeface="Calibri" panose="020F0502020204030204" pitchFamily="34" charset="0"/>
                <a:ea typeface="Calibri" panose="020F0502020204030204" pitchFamily="34" charset="0"/>
                <a:cs typeface="Calibri" panose="020F0502020204030204" pitchFamily="34" charset="0"/>
              </a:rPr>
              <a:t>Α</a:t>
            </a:r>
            <a:r>
              <a:rPr lang="el-GR" sz="2000" dirty="0">
                <a:solidFill>
                  <a:srgbClr val="0070C0"/>
                </a:solidFill>
                <a:latin typeface="Calibri" panose="020F0502020204030204" pitchFamily="34" charset="0"/>
                <a:ea typeface="Calibri" panose="020F0502020204030204" pitchFamily="34" charset="0"/>
                <a:cs typeface="Calibri" panose="020F0502020204030204" pitchFamily="34" charset="0"/>
              </a:rPr>
              <a:t> </a:t>
            </a:r>
            <a:r>
              <a:rPr lang="el-GR" sz="2000" kern="0" cap="none" spc="0" dirty="0">
                <a:solidFill>
                  <a:srgbClr val="0070C0"/>
                </a:solidFill>
                <a:latin typeface="Calibri" panose="020F0502020204030204" pitchFamily="34" charset="0"/>
                <a:ea typeface="Times New Roman" panose="02020603050405020304" pitchFamily="18" charset="0"/>
                <a:cs typeface="Calibri" panose="020F0502020204030204" pitchFamily="34" charset="0"/>
              </a:rPr>
              <a:t>οι μαθητές να χαρακτηρίζουν πρόσωπα, λαμβάνοντας υπόψη στάσεις, σκέψεις, δράσεις, συναισθήματα. αξίες, ιδέες, συμπεριφορά των προσώπων του κειμένου και τον αντίκτυπο στα άλλα </a:t>
            </a:r>
            <a:r>
              <a:rPr lang="el-GR" sz="2000" kern="0" cap="none" spc="0" dirty="0" err="1">
                <a:solidFill>
                  <a:srgbClr val="0070C0"/>
                </a:solidFill>
                <a:latin typeface="Calibri" panose="020F0502020204030204" pitchFamily="34" charset="0"/>
                <a:ea typeface="Times New Roman" panose="02020603050405020304" pitchFamily="18" charset="0"/>
                <a:cs typeface="Calibri" panose="020F0502020204030204" pitchFamily="34" charset="0"/>
              </a:rPr>
              <a:t>κειμενικά</a:t>
            </a:r>
            <a:r>
              <a:rPr lang="el-GR" sz="2000" kern="0" cap="none" spc="0" dirty="0">
                <a:solidFill>
                  <a:srgbClr val="0070C0"/>
                </a:solidFill>
                <a:latin typeface="Calibri" panose="020F0502020204030204" pitchFamily="34" charset="0"/>
                <a:ea typeface="Times New Roman" panose="02020603050405020304" pitchFamily="18" charset="0"/>
                <a:cs typeface="Calibri" panose="020F0502020204030204" pitchFamily="34" charset="0"/>
              </a:rPr>
              <a:t> πρόσωπα. </a:t>
            </a:r>
            <a:br>
              <a:rPr lang="el-GR" sz="2000" kern="0" cap="none" spc="0" dirty="0">
                <a:solidFill>
                  <a:srgbClr val="0070C0"/>
                </a:solidFill>
                <a:latin typeface="Calibri" panose="020F0502020204030204" pitchFamily="34" charset="0"/>
                <a:ea typeface="Times New Roman" panose="02020603050405020304" pitchFamily="18" charset="0"/>
                <a:cs typeface="Calibri" panose="020F0502020204030204" pitchFamily="34" charset="0"/>
              </a:rPr>
            </a:br>
            <a:endParaRPr lang="el-GR" sz="2000" spc="0"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6127B2EF-880D-68AC-D884-62A22A16005D}"/>
              </a:ext>
            </a:extLst>
          </p:cNvPr>
          <p:cNvSpPr>
            <a:spLocks noGrp="1"/>
          </p:cNvSpPr>
          <p:nvPr>
            <p:ph idx="1"/>
          </p:nvPr>
        </p:nvSpPr>
        <p:spPr/>
        <p:txBody>
          <a:bodyPr>
            <a:normAutofit fontScale="92500" lnSpcReduction="20000"/>
          </a:bodyPr>
          <a:lstStyle/>
          <a:p>
            <a:pPr marL="0" indent="0">
              <a:buNone/>
            </a:pPr>
            <a:r>
              <a:rPr lang="el-GR" sz="1800" b="1" kern="0" dirty="0">
                <a:effectLst/>
                <a:latin typeface="Calibri" panose="020F0502020204030204" pitchFamily="34" charset="0"/>
                <a:ea typeface="Times New Roman" panose="02020603050405020304" pitchFamily="18" charset="0"/>
                <a:cs typeface="Calibri" panose="020F0502020204030204" pitchFamily="34" charset="0"/>
              </a:rPr>
              <a:t>3</a:t>
            </a:r>
            <a:r>
              <a:rPr lang="el-GR" sz="1800" b="1" kern="0" baseline="30000" dirty="0">
                <a:effectLst/>
                <a:latin typeface="Calibri" panose="020F0502020204030204" pitchFamily="34" charset="0"/>
                <a:ea typeface="Times New Roman" panose="02020603050405020304" pitchFamily="18" charset="0"/>
                <a:cs typeface="Calibri" panose="020F0502020204030204" pitchFamily="34" charset="0"/>
              </a:rPr>
              <a:t>Α</a:t>
            </a:r>
            <a:r>
              <a:rPr lang="el-GR" sz="1800" b="1" kern="0" dirty="0">
                <a:effectLst/>
                <a:latin typeface="Calibri" panose="020F0502020204030204" pitchFamily="34" charset="0"/>
                <a:ea typeface="Times New Roman" panose="02020603050405020304" pitchFamily="18" charset="0"/>
                <a:cs typeface="Calibri" panose="020F0502020204030204" pitchFamily="34" charset="0"/>
              </a:rPr>
              <a:t>. Τραγικός ήρωας είναι ο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ήρωας που πάσχει</a:t>
            </a:r>
            <a:r>
              <a:rPr lang="el-GR" sz="1800" b="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 υποφέρει. Ένας από τους παράγοντες που δημιουργούν την τραγικότητα είναι: όταν ο ήρωας </a:t>
            </a:r>
            <a:r>
              <a:rPr lang="el-GR" b="1" kern="100" dirty="0">
                <a:latin typeface="Calibri" panose="020F0502020204030204" pitchFamily="34" charset="0"/>
                <a:ea typeface="Calibri" panose="020F0502020204030204" pitchFamily="34" charset="0"/>
                <a:cs typeface="Times New Roman" panose="02020603050405020304" pitchFamily="18" charset="0"/>
              </a:rPr>
              <a:t>«πέφτει»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από την κατάσταση της ευτυχίας σε κατάσταση δυστυχίας. Θα χαρακτηρίζατε τον Μενέλαο τραγικό ήρωα; Η </a:t>
            </a:r>
            <a:r>
              <a:rPr lang="el-GR" b="1" kern="100" dirty="0">
                <a:latin typeface="Calibri" panose="020F0502020204030204" pitchFamily="34" charset="0"/>
                <a:ea typeface="Calibri" panose="020F0502020204030204" pitchFamily="34" charset="0"/>
                <a:cs typeface="Times New Roman" panose="02020603050405020304" pitchFamily="18" charset="0"/>
              </a:rPr>
              <a:t>σκηνική παρουσία και εμφάνιση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του Μενέλαου έχει κάποια ιδιαίτερη σημασία; (μονάδες 3)</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l-GR" sz="1800" kern="0" dirty="0">
                <a:effectLst/>
                <a:latin typeface="Calibri" panose="020F0502020204030204" pitchFamily="34" charset="0"/>
                <a:ea typeface="Times New Roman" panose="02020603050405020304" pitchFamily="18" charset="0"/>
                <a:cs typeface="Calibri" panose="020F0502020204030204" pitchFamily="34" charset="0"/>
              </a:rPr>
              <a:t>Με το 3</a:t>
            </a:r>
            <a:r>
              <a:rPr lang="el-GR" sz="1800" kern="0" baseline="30000" dirty="0">
                <a:effectLst/>
                <a:latin typeface="Calibri" panose="020F0502020204030204" pitchFamily="34" charset="0"/>
                <a:ea typeface="Times New Roman" panose="02020603050405020304" pitchFamily="18" charset="0"/>
                <a:cs typeface="Calibri" panose="020F0502020204030204" pitchFamily="34" charset="0"/>
              </a:rPr>
              <a:t>Α</a:t>
            </a:r>
            <a:r>
              <a:rPr lang="el-GR" sz="1800" kern="0" dirty="0">
                <a:effectLst/>
                <a:latin typeface="Calibri" panose="020F0502020204030204" pitchFamily="34" charset="0"/>
                <a:ea typeface="Times New Roman" panose="02020603050405020304" pitchFamily="18" charset="0"/>
                <a:cs typeface="Calibri" panose="020F0502020204030204" pitchFamily="34" charset="0"/>
              </a:rPr>
              <a:t> θέμα καλύπτουμε θ</a:t>
            </a:r>
            <a:r>
              <a:rPr lang="el-GR" sz="1800" kern="100" dirty="0">
                <a:effectLst/>
                <a:latin typeface="Calibri" panose="020F0502020204030204" pitchFamily="34" charset="0"/>
                <a:ea typeface="Calibri" panose="020F0502020204030204" pitchFamily="34" charset="0"/>
                <a:cs typeface="Calibri" panose="020F0502020204030204" pitchFamily="34" charset="0"/>
              </a:rPr>
              <a:t>εμελιώδεις έννοιες διαθεματικής προσέγγισης όπως η αντίθεση ειρήνη- πόλεμος, ζωή-θάνατος και την έννοια της μεταβολής. Επίσης αναδεικνύουμε τις δυνατότητες διαφορετικών σκηνικών ερμηνειών και παραστάσεων του ίδιου έργου (γενικός στόχος της διδασκαλίας του μαθήματος)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l-GR" b="1" dirty="0"/>
              <a:t>Ή </a:t>
            </a:r>
          </a:p>
          <a:p>
            <a:pPr marL="0" indent="0">
              <a:buNone/>
            </a:pPr>
            <a:r>
              <a:rPr lang="el-GR" sz="1900" b="1" dirty="0">
                <a:latin typeface="Calibri" panose="020F0502020204030204" pitchFamily="34" charset="0"/>
                <a:ea typeface="Calibri" panose="020F0502020204030204" pitchFamily="34" charset="0"/>
                <a:cs typeface="Calibri" panose="020F0502020204030204" pitchFamily="34" charset="0"/>
              </a:rPr>
              <a:t>Χαρακτηρίστε τον Μενέλαο, λαμβάνοντας υπόψη σας: με ποιον τρόπο προσπαθεί να ξεπεράσει τις δυσκολίες που του έχουν παρουσιαστεί, πώς συμπεριφέρεται στους συντρόφους του και πώς στη «γυναίκα» του. </a:t>
            </a:r>
          </a:p>
        </p:txBody>
      </p:sp>
    </p:spTree>
    <p:extLst>
      <p:ext uri="{BB962C8B-B14F-4D97-AF65-F5344CB8AC3E}">
        <p14:creationId xmlns:p14="http://schemas.microsoft.com/office/powerpoint/2010/main" val="818837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3CFD29-8E54-3F29-94F0-C7E0225CCFDC}"/>
              </a:ext>
            </a:extLst>
          </p:cNvPr>
          <p:cNvSpPr>
            <a:spLocks noGrp="1"/>
          </p:cNvSpPr>
          <p:nvPr>
            <p:ph type="title"/>
          </p:nvPr>
        </p:nvSpPr>
        <p:spPr/>
        <p:txBody>
          <a:bodyPr>
            <a:normAutofit/>
          </a:bodyPr>
          <a:lstStyle/>
          <a:p>
            <a:r>
              <a:rPr lang="el-GR" sz="2000" dirty="0">
                <a:solidFill>
                  <a:srgbClr val="0070C0"/>
                </a:solidFill>
                <a:latin typeface="Calibri" panose="020F0502020204030204" pitchFamily="34" charset="0"/>
                <a:ea typeface="Calibri" panose="020F0502020204030204" pitchFamily="34" charset="0"/>
                <a:cs typeface="Calibri" panose="020F0502020204030204" pitchFamily="34" charset="0"/>
              </a:rPr>
              <a:t>ΘΕΜΑ 3Β </a:t>
            </a:r>
            <a:r>
              <a:rPr lang="el-GR" sz="2000" kern="0" cap="none" spc="0" dirty="0">
                <a:solidFill>
                  <a:srgbClr val="0070C0"/>
                </a:solidFill>
                <a:latin typeface="Calibri" panose="020F0502020204030204" pitchFamily="34" charset="0"/>
                <a:ea typeface="Times New Roman" panose="02020603050405020304" pitchFamily="18" charset="0"/>
              </a:rPr>
              <a:t>οι μαθητές να βρίσκουν, να ταξινομούν και να αξιολογούν στοιχεία πολιτισμού που εντοπίζονται στο κείμενο (θεσμοί, ήθη και έθιμα, αξίες, ιδέες, οικονομία, υλικά αγαθά, κ.ά.), να συνδέουν στοιχεία του κειμένου με τη σύγχρονη πραγματικότητα</a:t>
            </a:r>
            <a:endParaRPr lang="el-GR" sz="2000" spc="0"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650C4F6A-9E86-52D0-59DA-71A347E999CB}"/>
              </a:ext>
            </a:extLst>
          </p:cNvPr>
          <p:cNvSpPr>
            <a:spLocks noGrp="1"/>
          </p:cNvSpPr>
          <p:nvPr>
            <p:ph idx="1"/>
          </p:nvPr>
        </p:nvSpPr>
        <p:spPr/>
        <p:txBody>
          <a:bodyPr>
            <a:normAutofit/>
          </a:bodyPr>
          <a:lstStyle/>
          <a:p>
            <a:pPr marL="0" indent="0">
              <a:lnSpc>
                <a:spcPct val="107000"/>
              </a:lnSpc>
              <a:spcAft>
                <a:spcPts val="800"/>
              </a:spcAft>
              <a:buNone/>
            </a:pPr>
            <a:endParaRPr lang="el-GR" sz="1800"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nSpc>
                <a:spcPct val="107000"/>
              </a:lnSpc>
              <a:spcAft>
                <a:spcPts val="800"/>
              </a:spcAft>
              <a:buNone/>
            </a:pPr>
            <a:r>
              <a:rPr lang="el-GR" sz="1800" b="1" kern="0" dirty="0">
                <a:effectLst/>
                <a:latin typeface="Calibri" panose="020F0502020204030204" pitchFamily="34" charset="0"/>
                <a:ea typeface="Times New Roman" panose="02020603050405020304" pitchFamily="18" charset="0"/>
                <a:cs typeface="Calibri" panose="020F0502020204030204" pitchFamily="34" charset="0"/>
              </a:rPr>
              <a:t> 3Β.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Διάνοια είναι ένα από τα κατά ποιόν μέρη της τραγωδίας, σύμφωνα με τον Αριστοτέλη· οι </a:t>
            </a:r>
            <a:r>
              <a:rPr lang="el-GR" sz="1800" b="0" kern="100" dirty="0">
                <a:effectLst/>
                <a:latin typeface="Calibri" panose="020F0502020204030204" pitchFamily="34" charset="0"/>
                <a:ea typeface="Calibri" panose="020F0502020204030204" pitchFamily="34" charset="0"/>
                <a:cs typeface="Times New Roman" panose="02020603050405020304" pitchFamily="18" charset="0"/>
              </a:rPr>
              <a:t>ι</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δέες των ηρώων και του </a:t>
            </a:r>
            <a:r>
              <a:rPr lang="el-GR" sz="1800" b="1" kern="100" dirty="0" err="1">
                <a:effectLst/>
                <a:latin typeface="Calibri" panose="020F0502020204030204" pitchFamily="34" charset="0"/>
                <a:ea typeface="Calibri" panose="020F0502020204030204" pitchFamily="34" charset="0"/>
                <a:cs typeface="Times New Roman" panose="02020603050405020304" pitchFamily="18" charset="0"/>
              </a:rPr>
              <a:t>Xορού</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 όπως εμφανίζονται, όταν επιχειρηματολογούν ή όταν εκφράζουν γενικές σκέψεις με αφορμή κάποια συγκεκριμένα περιστατικά. Μέρος της διάνοιας είναι και οι αποφθεγματικές φράσεις, δηλ. ιδέες διατυπωμένες σύντομα, με καθολική συνήθως ισχύ. Εντοπίστε δύο (2) σημεία του κειμένου στα οποία υπάρχουν αποφθεγματικές φράσεις και σχολιάστε τις. (μονάδες 3)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734660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2AFAE4-ED3A-A1DD-A7B7-9807A0789F6B}"/>
              </a:ext>
            </a:extLst>
          </p:cNvPr>
          <p:cNvSpPr>
            <a:spLocks noGrp="1"/>
          </p:cNvSpPr>
          <p:nvPr>
            <p:ph type="title"/>
          </p:nvPr>
        </p:nvSpPr>
        <p:spPr>
          <a:xfrm>
            <a:off x="1295400" y="833131"/>
            <a:ext cx="9601200" cy="1309687"/>
          </a:xfrm>
        </p:spPr>
        <p:txBody>
          <a:bodyPr>
            <a:normAutofit/>
          </a:bodyPr>
          <a:lstStyle/>
          <a:p>
            <a:r>
              <a:rPr lang="el-GR" sz="2200" dirty="0">
                <a:solidFill>
                  <a:srgbClr val="0070C0"/>
                </a:solidFill>
                <a:latin typeface="Calibri" panose="020F0502020204030204" pitchFamily="34" charset="0"/>
                <a:ea typeface="Calibri" panose="020F0502020204030204" pitchFamily="34" charset="0"/>
                <a:cs typeface="Calibri" panose="020F0502020204030204" pitchFamily="34" charset="0"/>
              </a:rPr>
              <a:t>Ή ΘΕΜΑ 3Β </a:t>
            </a:r>
            <a:r>
              <a:rPr lang="el-GR" sz="2000" kern="0" cap="none" spc="0" dirty="0">
                <a:solidFill>
                  <a:srgbClr val="0070C0"/>
                </a:solidFill>
                <a:latin typeface="Calibri" panose="020F0502020204030204" pitchFamily="34" charset="0"/>
                <a:ea typeface="Calibri" panose="020F0502020204030204" pitchFamily="34" charset="0"/>
                <a:cs typeface="Calibri" panose="020F0502020204030204" pitchFamily="34" charset="0"/>
              </a:rPr>
              <a:t>ή </a:t>
            </a:r>
            <a:r>
              <a:rPr lang="el-GR" sz="2000" kern="0" cap="none" spc="0" dirty="0">
                <a:solidFill>
                  <a:srgbClr val="0070C0"/>
                </a:solidFill>
                <a:latin typeface="Calibri" panose="020F0502020204030204" pitchFamily="34" charset="0"/>
                <a:ea typeface="Times New Roman" panose="02020603050405020304" pitchFamily="18" charset="0"/>
              </a:rPr>
              <a:t>να συγκρίνουν ένα παράλληλο κείμενο με το κύριο κείμενο όσον αφορά ιδέες, αξίες ή στάσεις και συμπεριφορά προσώπων που εντοπίζονται σ` αυτά.</a:t>
            </a:r>
            <a:br>
              <a:rPr lang="el-GR" sz="2000" kern="0" cap="none" spc="0" dirty="0">
                <a:solidFill>
                  <a:srgbClr val="0070C0"/>
                </a:solidFill>
                <a:latin typeface="Calibri" panose="020F0502020204030204" pitchFamily="34" charset="0"/>
                <a:ea typeface="Times New Roman" panose="02020603050405020304" pitchFamily="18" charset="0"/>
              </a:rPr>
            </a:br>
            <a:endParaRPr lang="el-GR" sz="2000" dirty="0">
              <a:solidFill>
                <a:srgbClr val="0070C0"/>
              </a:solidFill>
            </a:endParaRPr>
          </a:p>
        </p:txBody>
      </p:sp>
      <p:sp>
        <p:nvSpPr>
          <p:cNvPr id="3" name="Θέση περιεχομένου 2">
            <a:extLst>
              <a:ext uri="{FF2B5EF4-FFF2-40B4-BE49-F238E27FC236}">
                <a16:creationId xmlns:a16="http://schemas.microsoft.com/office/drawing/2014/main" id="{C5E852C0-1A5A-A3BA-212F-76CC9FC75D86}"/>
              </a:ext>
            </a:extLst>
          </p:cNvPr>
          <p:cNvSpPr>
            <a:spLocks noGrp="1"/>
          </p:cNvSpPr>
          <p:nvPr>
            <p:ph idx="1"/>
          </p:nvPr>
        </p:nvSpPr>
        <p:spPr/>
        <p:txBody>
          <a:bodyPr/>
          <a:lstStyle/>
          <a:p>
            <a:pPr>
              <a:lnSpc>
                <a:spcPct val="107000"/>
              </a:lnSpc>
              <a:spcAft>
                <a:spcPts val="800"/>
              </a:spcAft>
            </a:pPr>
            <a:r>
              <a:rPr lang="el-GR" sz="1800" b="1" kern="0" dirty="0">
                <a:effectLst/>
                <a:latin typeface="Calibri" panose="020F0502020204030204" pitchFamily="34" charset="0"/>
                <a:ea typeface="Times New Roman" panose="02020603050405020304" pitchFamily="18" charset="0"/>
                <a:cs typeface="Calibri" panose="020F0502020204030204" pitchFamily="34" charset="0"/>
              </a:rPr>
              <a:t>3Β. Στον διάλογο Ελένης και Τεύκρου που ακολουθεί ακούμε τον ήρωα να υπερηφανεύεται, όπως και ο Μενέλαος, ότι κούρσεψε την Τροία.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Ποιες σκέψεις για τις συνέπειες του πολέμου σας  γεννά η τύχη των δύο αυτών ηρώων; (μονάδες 3)</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 Ή Αν ήσασταν Αθηναίοι θεατές του 412 ποιες αναμνήσεις θα σας «ξυπνούσε» η σκηνική  παρουσία του Τεύκρου και του Μενέλαου; (μονάδες 3)</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p:txBody>
      </p:sp>
    </p:spTree>
    <p:extLst>
      <p:ext uri="{BB962C8B-B14F-4D97-AF65-F5344CB8AC3E}">
        <p14:creationId xmlns:p14="http://schemas.microsoft.com/office/powerpoint/2010/main" val="2361040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3EC5C7-04D1-A4E0-F50E-3043B0FD6548}"/>
              </a:ext>
            </a:extLst>
          </p:cNvPr>
          <p:cNvSpPr>
            <a:spLocks noGrp="1"/>
          </p:cNvSpPr>
          <p:nvPr>
            <p:ph type="title"/>
          </p:nvPr>
        </p:nvSpPr>
        <p:spPr/>
        <p:txBody>
          <a:bodyPr/>
          <a:lstStyle/>
          <a:p>
            <a:r>
              <a:rPr lang="el-GR" dirty="0" err="1"/>
              <a:t>Κειμενο</a:t>
            </a:r>
            <a:r>
              <a:rPr lang="el-GR" dirty="0"/>
              <a:t>: </a:t>
            </a:r>
            <a:r>
              <a:rPr lang="el-GR" dirty="0" err="1"/>
              <a:t>ευριπιδη</a:t>
            </a:r>
            <a:r>
              <a:rPr lang="el-GR" dirty="0"/>
              <a:t> «</a:t>
            </a:r>
            <a:r>
              <a:rPr lang="el-GR" dirty="0" err="1"/>
              <a:t>ελενη</a:t>
            </a:r>
            <a:r>
              <a:rPr lang="el-GR" dirty="0"/>
              <a:t>» 127-132</a:t>
            </a:r>
          </a:p>
        </p:txBody>
      </p:sp>
      <p:sp>
        <p:nvSpPr>
          <p:cNvPr id="3" name="Θέση περιεχομένου 2">
            <a:extLst>
              <a:ext uri="{FF2B5EF4-FFF2-40B4-BE49-F238E27FC236}">
                <a16:creationId xmlns:a16="http://schemas.microsoft.com/office/drawing/2014/main" id="{41CF296D-67B7-300A-72A7-B7E0D1614B79}"/>
              </a:ext>
            </a:extLst>
          </p:cNvPr>
          <p:cNvSpPr>
            <a:spLocks noGrp="1"/>
          </p:cNvSpPr>
          <p:nvPr>
            <p:ph idx="1"/>
          </p:nvPr>
        </p:nvSpPr>
        <p:spPr/>
        <p:txBody>
          <a:bodyPr>
            <a:normAutofit/>
          </a:bodyPr>
          <a:lstStyle/>
          <a:p>
            <a:r>
              <a:rPr lang="el-GR" sz="1600" dirty="0">
                <a:latin typeface="Calibri" panose="020F0502020204030204" pitchFamily="34" charset="0"/>
                <a:ea typeface="Calibri" panose="020F0502020204030204" pitchFamily="34" charset="0"/>
                <a:cs typeface="Calibri" panose="020F0502020204030204" pitchFamily="34" charset="0"/>
              </a:rPr>
              <a:t>ΕΛΕ: και για τις συμφορές εκείνου πάσχεις; </a:t>
            </a:r>
          </a:p>
          <a:p>
            <a:r>
              <a:rPr lang="el-GR" sz="1600" dirty="0">
                <a:latin typeface="Calibri" panose="020F0502020204030204" pitchFamily="34" charset="0"/>
                <a:ea typeface="Calibri" panose="020F0502020204030204" pitchFamily="34" charset="0"/>
                <a:cs typeface="Calibri" panose="020F0502020204030204" pitchFamily="34" charset="0"/>
              </a:rPr>
              <a:t>ΤΕΥ: γιατί δεν χάθηκα κι εγώ μαζί του</a:t>
            </a:r>
          </a:p>
          <a:p>
            <a:r>
              <a:rPr lang="el-GR" sz="1600" dirty="0">
                <a:latin typeface="Calibri" panose="020F0502020204030204" pitchFamily="34" charset="0"/>
                <a:ea typeface="Calibri" panose="020F0502020204030204" pitchFamily="34" charset="0"/>
                <a:cs typeface="Calibri" panose="020F0502020204030204" pitchFamily="34" charset="0"/>
              </a:rPr>
              <a:t>ΕΛΕ: ήσουν λοιπόν στην ξακουσμένη Τροία, ξένε;</a:t>
            </a:r>
          </a:p>
          <a:p>
            <a:r>
              <a:rPr lang="el-GR" sz="1600" dirty="0">
                <a:latin typeface="Calibri" panose="020F0502020204030204" pitchFamily="34" charset="0"/>
                <a:ea typeface="Calibri" panose="020F0502020204030204" pitchFamily="34" charset="0"/>
                <a:cs typeface="Calibri" panose="020F0502020204030204" pitchFamily="34" charset="0"/>
              </a:rPr>
              <a:t>ΤΕΥ: την κούρσεψα, μα πάω κι εγώ χαμένος.</a:t>
            </a:r>
          </a:p>
          <a:p>
            <a:r>
              <a:rPr lang="el-GR" sz="1600" dirty="0">
                <a:latin typeface="Calibri" panose="020F0502020204030204" pitchFamily="34" charset="0"/>
                <a:ea typeface="Calibri" panose="020F0502020204030204" pitchFamily="34" charset="0"/>
                <a:cs typeface="Calibri" panose="020F0502020204030204" pitchFamily="34" charset="0"/>
              </a:rPr>
              <a:t>ΕΛΕ: την έκαψαν, την έχουνε κάνει στάχτη; </a:t>
            </a:r>
          </a:p>
          <a:p>
            <a:r>
              <a:rPr lang="el-GR" sz="1600" dirty="0">
                <a:latin typeface="Calibri" panose="020F0502020204030204" pitchFamily="34" charset="0"/>
                <a:ea typeface="Calibri" panose="020F0502020204030204" pitchFamily="34" charset="0"/>
                <a:cs typeface="Calibri" panose="020F0502020204030204" pitchFamily="34" charset="0"/>
              </a:rPr>
              <a:t>ΤΕΥ: Δεν μένει από τα κάστρα της σημάδι.</a:t>
            </a:r>
          </a:p>
        </p:txBody>
      </p:sp>
    </p:spTree>
    <p:extLst>
      <p:ext uri="{BB962C8B-B14F-4D97-AF65-F5344CB8AC3E}">
        <p14:creationId xmlns:p14="http://schemas.microsoft.com/office/powerpoint/2010/main" val="3242440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226339-E89F-288A-A8D7-4E292B5B53CC}"/>
              </a:ext>
            </a:extLst>
          </p:cNvPr>
          <p:cNvSpPr>
            <a:spLocks noGrp="1"/>
          </p:cNvSpPr>
          <p:nvPr>
            <p:ph type="title"/>
          </p:nvPr>
        </p:nvSpPr>
        <p:spPr/>
        <p:txBody>
          <a:bodyPr/>
          <a:lstStyle/>
          <a:p>
            <a:r>
              <a:rPr lang="el-GR" dirty="0"/>
              <a:t>ΘΕΜΑ 3Β</a:t>
            </a:r>
          </a:p>
        </p:txBody>
      </p:sp>
      <p:sp>
        <p:nvSpPr>
          <p:cNvPr id="3" name="Θέση περιεχομένου 2">
            <a:extLst>
              <a:ext uri="{FF2B5EF4-FFF2-40B4-BE49-F238E27FC236}">
                <a16:creationId xmlns:a16="http://schemas.microsoft.com/office/drawing/2014/main" id="{9E583EDF-6DEB-C624-C404-E811A6E14102}"/>
              </a:ext>
            </a:extLst>
          </p:cNvPr>
          <p:cNvSpPr>
            <a:spLocks noGrp="1"/>
          </p:cNvSpPr>
          <p:nvPr>
            <p:ph idx="1"/>
          </p:nvPr>
        </p:nvSpPr>
        <p:spPr/>
        <p:txBody>
          <a:bodyPr/>
          <a:lstStyle/>
          <a:p>
            <a:pPr marL="0" indent="0">
              <a:buNone/>
            </a:pPr>
            <a:r>
              <a:rPr lang="el-GR" dirty="0">
                <a:latin typeface="Calibri" panose="020F0502020204030204" pitchFamily="34" charset="0"/>
                <a:ea typeface="Calibri" panose="020F0502020204030204" pitchFamily="34" charset="0"/>
                <a:cs typeface="Calibri" panose="020F0502020204030204" pitchFamily="34" charset="0"/>
              </a:rPr>
              <a:t>Με όποια από τις τρεις επιλογές, καλύπτουμε </a:t>
            </a:r>
            <a:r>
              <a:rPr lang="el-GR" sz="1800" kern="100" dirty="0">
                <a:effectLst/>
                <a:latin typeface="Calibri" panose="020F0502020204030204" pitchFamily="34" charset="0"/>
                <a:ea typeface="Calibri" panose="020F0502020204030204" pitchFamily="34" charset="0"/>
                <a:cs typeface="Calibri" panose="020F0502020204030204" pitchFamily="34" charset="0"/>
              </a:rPr>
              <a:t>τον άξονα γνωστικού περιεχομένου αναφορικά με τη ματαιότητα του πολέμου. Επίσης </a:t>
            </a:r>
            <a:r>
              <a:rPr lang="el-GR" sz="1800" kern="0" dirty="0">
                <a:effectLst/>
                <a:latin typeface="Calibri" panose="020F0502020204030204" pitchFamily="34" charset="0"/>
                <a:ea typeface="Times New Roman" panose="02020603050405020304" pitchFamily="18" charset="0"/>
                <a:cs typeface="Calibri" panose="020F0502020204030204" pitchFamily="34" charset="0"/>
              </a:rPr>
              <a:t>καλύπτουμε θ</a:t>
            </a:r>
            <a:r>
              <a:rPr lang="el-GR" sz="1800" kern="100" dirty="0">
                <a:effectLst/>
                <a:latin typeface="Calibri" panose="020F0502020204030204" pitchFamily="34" charset="0"/>
                <a:ea typeface="Calibri" panose="020F0502020204030204" pitchFamily="34" charset="0"/>
                <a:cs typeface="Calibri" panose="020F0502020204030204" pitchFamily="34" charset="0"/>
              </a:rPr>
              <a:t>εμελιώδεις έννοιες διαθεματικής προσέγγισης όπως η αντίθεση ειρήνη- πόλεμος και την έννοια της μεταβολής. Τέλος, υπηρετούμε </a:t>
            </a:r>
            <a:r>
              <a:rPr lang="el-GR" sz="1800" kern="100">
                <a:effectLst/>
                <a:latin typeface="Calibri" panose="020F0502020204030204" pitchFamily="34" charset="0"/>
                <a:ea typeface="Calibri" panose="020F0502020204030204" pitchFamily="34" charset="0"/>
                <a:cs typeface="Calibri" panose="020F0502020204030204" pitchFamily="34" charset="0"/>
              </a:rPr>
              <a:t>το γενικό στόχο </a:t>
            </a:r>
            <a:r>
              <a:rPr lang="el-GR" sz="1800" kern="100" dirty="0">
                <a:effectLst/>
                <a:latin typeface="Calibri" panose="020F0502020204030204" pitchFamily="34" charset="0"/>
                <a:ea typeface="Calibri" panose="020F0502020204030204" pitchFamily="34" charset="0"/>
                <a:cs typeface="Calibri" panose="020F0502020204030204" pitchFamily="34" charset="0"/>
              </a:rPr>
              <a:t>οι μαθητές να κατανοήσουν, διερευνώντας το μύθο, τις καταστάσεις, το στοχασμό, το ήθος και το λόγο, και να αξιολογήσουν την προσπάθεια των ηρώων να καταλάβουν ποια είναι η θέση τους μέσα στον κόσμο και πώς μπορούν να την αλλάξουν με τη δράση τους, καθώς και ποια είναι η σχέση τους με τους θεούς.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3964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5A6742-B849-CDB9-53FE-7AC224B4AC53}"/>
              </a:ext>
            </a:extLst>
          </p:cNvPr>
          <p:cNvSpPr>
            <a:spLocks noGrp="1"/>
          </p:cNvSpPr>
          <p:nvPr>
            <p:ph type="title"/>
          </p:nvPr>
        </p:nvSpPr>
        <p:spPr/>
        <p:txBody>
          <a:bodyPr>
            <a:normAutofit/>
          </a:bodyPr>
          <a:lstStyle/>
          <a:p>
            <a:r>
              <a:rPr lang="el-GR" sz="2000" dirty="0">
                <a:latin typeface="Calibri" panose="020F0502020204030204" pitchFamily="34" charset="0"/>
                <a:ea typeface="Calibri" panose="020F0502020204030204" pitchFamily="34" charset="0"/>
                <a:cs typeface="Calibri" panose="020F0502020204030204" pitchFamily="34" charset="0"/>
              </a:rPr>
              <a:t>ΑΡΧΑΙΑ ΕΛΛΗΝΙΚΗ ΓΡΑΜΜΑΤΕΙΑ Γ΄ΓΥΜΝΑΣΙΟΥ: «ΕΛΕΝΗ»</a:t>
            </a:r>
          </a:p>
        </p:txBody>
      </p:sp>
      <p:sp>
        <p:nvSpPr>
          <p:cNvPr id="3" name="Θέση περιεχομένου 2">
            <a:extLst>
              <a:ext uri="{FF2B5EF4-FFF2-40B4-BE49-F238E27FC236}">
                <a16:creationId xmlns:a16="http://schemas.microsoft.com/office/drawing/2014/main" id="{EDB6C990-86E6-F9CC-698B-78592855E128}"/>
              </a:ext>
            </a:extLst>
          </p:cNvPr>
          <p:cNvSpPr>
            <a:spLocks noGrp="1"/>
          </p:cNvSpPr>
          <p:nvPr>
            <p:ph idx="1"/>
          </p:nvPr>
        </p:nvSpPr>
        <p:spPr/>
        <p:txBody>
          <a:bodyPr>
            <a:normAutofit/>
          </a:bodyPr>
          <a:lstStyle/>
          <a:p>
            <a:pPr marL="0" indent="0">
              <a:buNone/>
            </a:pPr>
            <a:endParaRPr lang="el-GR" sz="4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l-GR" sz="4000" dirty="0">
                <a:latin typeface="Calibri" panose="020F0502020204030204" pitchFamily="34" charset="0"/>
                <a:ea typeface="Calibri" panose="020F0502020204030204" pitchFamily="34" charset="0"/>
                <a:cs typeface="Calibri" panose="020F0502020204030204" pitchFamily="34" charset="0"/>
              </a:rPr>
              <a:t>ΣΑΣ ΕΥΧΑΡΙΣΤΟΥΜΕ ΓΙΑ ΤΗΝ ΠΡΟΣΟΧΗ ΣΑΣ!</a:t>
            </a:r>
          </a:p>
        </p:txBody>
      </p:sp>
    </p:spTree>
    <p:extLst>
      <p:ext uri="{BB962C8B-B14F-4D97-AF65-F5344CB8AC3E}">
        <p14:creationId xmlns:p14="http://schemas.microsoft.com/office/powerpoint/2010/main" val="2462845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4176CE-7ADC-2E0E-C50A-1AE9F43DDB3F}"/>
              </a:ext>
            </a:extLst>
          </p:cNvPr>
          <p:cNvSpPr>
            <a:spLocks noGrp="1"/>
          </p:cNvSpPr>
          <p:nvPr>
            <p:ph type="title"/>
          </p:nvPr>
        </p:nvSpPr>
        <p:spPr/>
        <p:txBody>
          <a:bodyPr/>
          <a:lstStyle/>
          <a:p>
            <a:pPr algn="ctr"/>
            <a:r>
              <a:rPr lang="el-GR" sz="1800" b="1" kern="100" dirty="0">
                <a:effectLst/>
                <a:latin typeface="Calibri" panose="020F0502020204030204" pitchFamily="34" charset="0"/>
                <a:ea typeface="Calibri" panose="020F0502020204030204" pitchFamily="34" charset="0"/>
                <a:cs typeface="Calibri" panose="020F0502020204030204" pitchFamily="34" charset="0"/>
              </a:rPr>
              <a:t>Άξονες γνωστικού περιεχομένου</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E3508760-75F2-A10A-3EE9-66A452AD41EE}"/>
              </a:ext>
            </a:extLst>
          </p:cNvPr>
          <p:cNvSpPr>
            <a:spLocks noGrp="1"/>
          </p:cNvSpPr>
          <p:nvPr>
            <p:ph idx="1"/>
          </p:nvPr>
        </p:nvSpPr>
        <p:spPr/>
        <p:txBody>
          <a:bodyPr/>
          <a:lstStyle/>
          <a:p>
            <a:endParaRPr lang="el-GR" sz="18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l-GR" kern="100" dirty="0">
                <a:latin typeface="Calibri" panose="020F0502020204030204" pitchFamily="34" charset="0"/>
                <a:ea typeface="Calibri" panose="020F0502020204030204" pitchFamily="34" charset="0"/>
                <a:cs typeface="Calibri" panose="020F0502020204030204" pitchFamily="34" charset="0"/>
              </a:rPr>
              <a:t>Οι μαθητές κατανοούν</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Μια διαφορετική εκδοχή του σχετικού με την Ελένη μύθου,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Τη ματαιότητα του πολέμου,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Την επινοητικότητα με την οποία ο άνθρωπος ξεπερνά τα εμπόδια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l-GR" dirty="0">
                <a:latin typeface="Calibri" panose="020F0502020204030204" pitchFamily="34" charset="0"/>
                <a:ea typeface="Calibri" panose="020F0502020204030204" pitchFamily="34" charset="0"/>
                <a:cs typeface="Calibri" panose="020F0502020204030204" pitchFamily="34" charset="0"/>
              </a:rPr>
              <a:t>Διαθεματικά προσεγγίζουν τις εξής έννοιες:</a:t>
            </a:r>
          </a:p>
          <a:p>
            <a:pPr marL="0" indent="0">
              <a:buNone/>
            </a:pPr>
            <a:r>
              <a:rPr lang="el-GR" sz="1800" kern="100" dirty="0">
                <a:effectLst/>
                <a:latin typeface="Calibri" panose="020F0502020204030204" pitchFamily="34" charset="0"/>
                <a:ea typeface="Calibri" panose="020F0502020204030204" pitchFamily="34" charset="0"/>
                <a:cs typeface="Calibri" panose="020F0502020204030204" pitchFamily="34" charset="0"/>
              </a:rPr>
              <a:t>Είδωλο, Όνομα – Σώμα, Άγνοια – Γνώση, Ξένος, Πολιτισμός, Ειρήνη – Πόλεμος, Ζωή-Θάνατος,</a:t>
            </a:r>
            <a:br>
              <a:rPr lang="el-GR" sz="1800" kern="100" dirty="0">
                <a:effectLst/>
                <a:latin typeface="Calibri" panose="020F0502020204030204" pitchFamily="34" charset="0"/>
                <a:ea typeface="Calibri" panose="020F0502020204030204" pitchFamily="34" charset="0"/>
                <a:cs typeface="Calibri" panose="020F0502020204030204" pitchFamily="34" charset="0"/>
              </a:rPr>
            </a:br>
            <a:r>
              <a:rPr lang="el-GR" sz="1800" kern="100" dirty="0">
                <a:effectLst/>
                <a:latin typeface="Calibri" panose="020F0502020204030204" pitchFamily="34" charset="0"/>
                <a:ea typeface="Calibri" panose="020F0502020204030204" pitchFamily="34" charset="0"/>
                <a:cs typeface="Calibri" panose="020F0502020204030204" pitchFamily="34" charset="0"/>
              </a:rPr>
              <a:t>Αλήθεια-Ψεύδος, Μεταβολή, </a:t>
            </a:r>
          </a:p>
          <a:p>
            <a:pPr marL="0" indent="0">
              <a:buNone/>
            </a:pPr>
            <a:endParaRPr lang="el-GR" dirty="0"/>
          </a:p>
        </p:txBody>
      </p:sp>
    </p:spTree>
    <p:extLst>
      <p:ext uri="{BB962C8B-B14F-4D97-AF65-F5344CB8AC3E}">
        <p14:creationId xmlns:p14="http://schemas.microsoft.com/office/powerpoint/2010/main" val="107202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02084D-67C4-2B5F-80C2-E41B6E8B6AC0}"/>
              </a:ext>
            </a:extLst>
          </p:cNvPr>
          <p:cNvSpPr>
            <a:spLocks noGrp="1"/>
          </p:cNvSpPr>
          <p:nvPr>
            <p:ph type="title"/>
          </p:nvPr>
        </p:nvSpPr>
        <p:spPr/>
        <p:txBody>
          <a:bodyPr/>
          <a:lstStyle/>
          <a:p>
            <a:r>
              <a:rPr lang="el-GR" dirty="0"/>
              <a:t>ΚΕΙΜΕΝΟ: ΕΥΡΙΠΙΔΗ «ΕΛΕΝΗ» 465-491</a:t>
            </a:r>
          </a:p>
        </p:txBody>
      </p:sp>
      <p:sp>
        <p:nvSpPr>
          <p:cNvPr id="3" name="Θέση περιεχομένου 2">
            <a:extLst>
              <a:ext uri="{FF2B5EF4-FFF2-40B4-BE49-F238E27FC236}">
                <a16:creationId xmlns:a16="http://schemas.microsoft.com/office/drawing/2014/main" id="{1089BEE3-51B4-C04A-D6AE-8EA799552FE1}"/>
              </a:ext>
            </a:extLst>
          </p:cNvPr>
          <p:cNvSpPr>
            <a:spLocks noGrp="1"/>
          </p:cNvSpPr>
          <p:nvPr>
            <p:ph idx="1"/>
          </p:nvPr>
        </p:nvSpPr>
        <p:spPr/>
        <p:txBody>
          <a:bodyPr>
            <a:noAutofit/>
          </a:bodyPr>
          <a:lstStyle/>
          <a:p>
            <a:pPr marL="0" indent="0">
              <a:buNone/>
            </a:pPr>
            <a:r>
              <a:rPr lang="el-GR" sz="1600" dirty="0">
                <a:latin typeface="Calibri" panose="020F0502020204030204" pitchFamily="34" charset="0"/>
                <a:ea typeface="Calibri" panose="020F0502020204030204" pitchFamily="34" charset="0"/>
                <a:cs typeface="Calibri" panose="020F0502020204030204" pitchFamily="34" charset="0"/>
              </a:rPr>
              <a:t>Και τώρα ναυαγός ο μαύρος, δίχως		465</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φίλους στη χώρα βγήκα εδώ. Συντρίμμια</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γίνηκε το καράβι μου στους βράχους.</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Μου ξέμεινε η καρένα μόνο κι έτσι</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πάνω της έχω ανέλπιστα γλιτώσει</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με την Ελένη που ᾽</a:t>
            </a:r>
            <a:r>
              <a:rPr lang="el-GR" sz="1600" dirty="0" err="1">
                <a:latin typeface="Calibri" panose="020F0502020204030204" pitchFamily="34" charset="0"/>
                <a:ea typeface="Calibri" panose="020F0502020204030204" pitchFamily="34" charset="0"/>
                <a:cs typeface="Calibri" panose="020F0502020204030204" pitchFamily="34" charset="0"/>
              </a:rPr>
              <a:t>φερα</a:t>
            </a:r>
            <a:r>
              <a:rPr lang="el-GR" sz="1600" dirty="0">
                <a:latin typeface="Calibri" panose="020F0502020204030204" pitchFamily="34" charset="0"/>
                <a:ea typeface="Calibri" panose="020F0502020204030204" pitchFamily="34" charset="0"/>
                <a:cs typeface="Calibri" panose="020F0502020204030204" pitchFamily="34" charset="0"/>
              </a:rPr>
              <a:t> </a:t>
            </a:r>
            <a:r>
              <a:rPr lang="el-GR" sz="1600" dirty="0" err="1">
                <a:latin typeface="Calibri" panose="020F0502020204030204" pitchFamily="34" charset="0"/>
                <a:ea typeface="Calibri" panose="020F0502020204030204" pitchFamily="34" charset="0"/>
                <a:cs typeface="Calibri" panose="020F0502020204030204" pitchFamily="34" charset="0"/>
              </a:rPr>
              <a:t>απ</a:t>
            </a:r>
            <a:r>
              <a:rPr lang="el-GR" sz="1600" dirty="0">
                <a:latin typeface="Calibri" panose="020F0502020204030204" pitchFamily="34" charset="0"/>
                <a:ea typeface="Calibri" panose="020F0502020204030204" pitchFamily="34" charset="0"/>
                <a:cs typeface="Calibri" panose="020F0502020204030204" pitchFamily="34" charset="0"/>
              </a:rPr>
              <a:t>᾽ την Τροία.		470</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err="1">
                <a:latin typeface="Calibri" panose="020F0502020204030204" pitchFamily="34" charset="0"/>
                <a:ea typeface="Calibri" panose="020F0502020204030204" pitchFamily="34" charset="0"/>
                <a:cs typeface="Calibri" panose="020F0502020204030204" pitchFamily="34" charset="0"/>
              </a:rPr>
              <a:t>Ποιός</a:t>
            </a:r>
            <a:r>
              <a:rPr lang="el-GR" sz="1600" dirty="0">
                <a:latin typeface="Calibri" panose="020F0502020204030204" pitchFamily="34" charset="0"/>
                <a:ea typeface="Calibri" panose="020F0502020204030204" pitchFamily="34" charset="0"/>
                <a:cs typeface="Calibri" panose="020F0502020204030204" pitchFamily="34" charset="0"/>
              </a:rPr>
              <a:t> είναι ο τόπος, </a:t>
            </a:r>
            <a:r>
              <a:rPr lang="el-GR" sz="1600" dirty="0" err="1">
                <a:latin typeface="Calibri" panose="020F0502020204030204" pitchFamily="34" charset="0"/>
                <a:ea typeface="Calibri" panose="020F0502020204030204" pitchFamily="34" charset="0"/>
                <a:cs typeface="Calibri" panose="020F0502020204030204" pitchFamily="34" charset="0"/>
              </a:rPr>
              <a:t>ποιοί</a:t>
            </a:r>
            <a:r>
              <a:rPr lang="el-GR" sz="1600" dirty="0">
                <a:latin typeface="Calibri" panose="020F0502020204030204" pitchFamily="34" charset="0"/>
                <a:ea typeface="Calibri" panose="020F0502020204030204" pitchFamily="34" charset="0"/>
                <a:cs typeface="Calibri" panose="020F0502020204030204" pitchFamily="34" charset="0"/>
              </a:rPr>
              <a:t> τον κατοικούνε;</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Δεν ξέρω· με τα ρούχα μου κουρέλια</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ντρεπόμουν να ρωτήσω τους ανθρώπους.</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Ο ευτυχισμένος όταν κακοπάθει,</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νιώθει πικρότερη τη δυστυχία,			475</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err="1">
                <a:latin typeface="Calibri" panose="020F0502020204030204" pitchFamily="34" charset="0"/>
                <a:ea typeface="Calibri" panose="020F0502020204030204" pitchFamily="34" charset="0"/>
                <a:cs typeface="Calibri" panose="020F0502020204030204" pitchFamily="34" charset="0"/>
              </a:rPr>
              <a:t>παρ</a:t>
            </a:r>
            <a:r>
              <a:rPr lang="el-GR" sz="1600" dirty="0">
                <a:latin typeface="Calibri" panose="020F0502020204030204" pitchFamily="34" charset="0"/>
                <a:ea typeface="Calibri" panose="020F0502020204030204" pitchFamily="34" charset="0"/>
                <a:cs typeface="Calibri" panose="020F0502020204030204" pitchFamily="34" charset="0"/>
              </a:rPr>
              <a:t>᾽ όσο αυτός που από παλιά την ξέρει.</a:t>
            </a:r>
            <a:br>
              <a:rPr lang="el-GR" sz="1600" dirty="0">
                <a:latin typeface="Calibri" panose="020F0502020204030204" pitchFamily="34" charset="0"/>
                <a:ea typeface="Calibri" panose="020F0502020204030204" pitchFamily="34" charset="0"/>
                <a:cs typeface="Calibri" panose="020F0502020204030204" pitchFamily="34" charset="0"/>
              </a:rPr>
            </a:br>
            <a:endParaRPr lang="el-GR"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46939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0F5E07-8B72-A7DE-1B79-09E4B5FAB27D}"/>
              </a:ext>
            </a:extLst>
          </p:cNvPr>
          <p:cNvSpPr>
            <a:spLocks noGrp="1"/>
          </p:cNvSpPr>
          <p:nvPr>
            <p:ph type="title"/>
          </p:nvPr>
        </p:nvSpPr>
        <p:spPr/>
        <p:txBody>
          <a:bodyPr/>
          <a:lstStyle/>
          <a:p>
            <a:r>
              <a:rPr lang="el-GR" dirty="0"/>
              <a:t>ΚΕΙΜΕΝΟ: ΕΥΡΙΠΙΔΗ «ΕΛΕΝΗ» 465-491</a:t>
            </a:r>
          </a:p>
        </p:txBody>
      </p:sp>
      <p:sp>
        <p:nvSpPr>
          <p:cNvPr id="3" name="Θέση περιεχομένου 2">
            <a:extLst>
              <a:ext uri="{FF2B5EF4-FFF2-40B4-BE49-F238E27FC236}">
                <a16:creationId xmlns:a16="http://schemas.microsoft.com/office/drawing/2014/main" id="{A8A0DF91-CEA2-0816-B92D-1C253DD9F501}"/>
              </a:ext>
            </a:extLst>
          </p:cNvPr>
          <p:cNvSpPr>
            <a:spLocks noGrp="1"/>
          </p:cNvSpPr>
          <p:nvPr>
            <p:ph idx="1"/>
          </p:nvPr>
        </p:nvSpPr>
        <p:spPr/>
        <p:txBody>
          <a:bodyPr>
            <a:noAutofit/>
          </a:bodyPr>
          <a:lstStyle/>
          <a:p>
            <a:pPr marL="0" indent="0">
              <a:buNone/>
            </a:pPr>
            <a:r>
              <a:rPr lang="el-GR" sz="1600" dirty="0">
                <a:latin typeface="Calibri" panose="020F0502020204030204" pitchFamily="34" charset="0"/>
                <a:ea typeface="Calibri" panose="020F0502020204030204" pitchFamily="34" charset="0"/>
                <a:cs typeface="Calibri" panose="020F0502020204030204" pitchFamily="34" charset="0"/>
              </a:rPr>
              <a:t>τώρα με τυραννά σκληρά η ανάγκη·</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ψωμί δεν έχω ή ρούχο, καθώς δείχνουν</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τ᾽ απομεινάρια από το καραβίσιο</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πανί που ᾽</a:t>
            </a:r>
            <a:r>
              <a:rPr lang="el-GR" sz="1600" dirty="0" err="1">
                <a:latin typeface="Calibri" panose="020F0502020204030204" pitchFamily="34" charset="0"/>
                <a:ea typeface="Calibri" panose="020F0502020204030204" pitchFamily="34" charset="0"/>
                <a:cs typeface="Calibri" panose="020F0502020204030204" pitchFamily="34" charset="0"/>
              </a:rPr>
              <a:t>μαι</a:t>
            </a:r>
            <a:r>
              <a:rPr lang="el-GR" sz="1600" dirty="0">
                <a:latin typeface="Calibri" panose="020F0502020204030204" pitchFamily="34" charset="0"/>
                <a:ea typeface="Calibri" panose="020F0502020204030204" pitchFamily="34" charset="0"/>
                <a:cs typeface="Calibri" panose="020F0502020204030204" pitchFamily="34" charset="0"/>
              </a:rPr>
              <a:t> ζωσμένος· τους χιτώνες,</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τα λαμπρά πέπλα η θάλασσα κατάπιε.		480</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Στα βάθη μιας σπηλιάς κρατάω κρυμμένη</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τη γυναίκα μου, αιτία στις συμφορές μου,</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κι όσοι απομείναν </a:t>
            </a:r>
            <a:r>
              <a:rPr lang="el-GR" sz="1600" dirty="0" err="1">
                <a:latin typeface="Calibri" panose="020F0502020204030204" pitchFamily="34" charset="0"/>
                <a:ea typeface="Calibri" panose="020F0502020204030204" pitchFamily="34" charset="0"/>
                <a:cs typeface="Calibri" panose="020F0502020204030204" pitchFamily="34" charset="0"/>
              </a:rPr>
              <a:t>απ</a:t>
            </a:r>
            <a:r>
              <a:rPr lang="el-GR" sz="1600" dirty="0">
                <a:latin typeface="Calibri" panose="020F0502020204030204" pitchFamily="34" charset="0"/>
                <a:ea typeface="Calibri" panose="020F0502020204030204" pitchFamily="34" charset="0"/>
                <a:cs typeface="Calibri" panose="020F0502020204030204" pitchFamily="34" charset="0"/>
              </a:rPr>
              <a:t>᾽ τους </a:t>
            </a:r>
            <a:r>
              <a:rPr lang="el-GR" sz="1600" dirty="0" err="1">
                <a:latin typeface="Calibri" panose="020F0502020204030204" pitchFamily="34" charset="0"/>
                <a:ea typeface="Calibri" panose="020F0502020204030204" pitchFamily="34" charset="0"/>
                <a:cs typeface="Calibri" panose="020F0502020204030204" pitchFamily="34" charset="0"/>
              </a:rPr>
              <a:t>σύντροφούς</a:t>
            </a:r>
            <a:r>
              <a:rPr lang="el-GR" sz="1600" dirty="0">
                <a:latin typeface="Calibri" panose="020F0502020204030204" pitchFamily="34" charset="0"/>
                <a:ea typeface="Calibri" panose="020F0502020204030204" pitchFamily="34" charset="0"/>
                <a:cs typeface="Calibri" panose="020F0502020204030204" pitchFamily="34" charset="0"/>
              </a:rPr>
              <a:t> μου,</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τους έβαλα να τη φυλάγουν. Μόνος</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γυρίζω ψάχνοντας για κείνους να βρω		485</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κάτι να τους χορτάσω. Μόλις είδα</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το σπίτι αυτό με τους θριγκούς τριγύρω</a:t>
            </a:r>
            <a:br>
              <a:rPr lang="el-GR" sz="1600" dirty="0">
                <a:latin typeface="Calibri" panose="020F0502020204030204" pitchFamily="34" charset="0"/>
                <a:ea typeface="Calibri" panose="020F0502020204030204" pitchFamily="34" charset="0"/>
                <a:cs typeface="Calibri" panose="020F0502020204030204" pitchFamily="34" charset="0"/>
              </a:rPr>
            </a:br>
            <a:endParaRPr lang="el-GR" sz="1400" dirty="0"/>
          </a:p>
        </p:txBody>
      </p:sp>
    </p:spTree>
    <p:extLst>
      <p:ext uri="{BB962C8B-B14F-4D97-AF65-F5344CB8AC3E}">
        <p14:creationId xmlns:p14="http://schemas.microsoft.com/office/powerpoint/2010/main" val="3667175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4E674C-20A6-261F-DCC6-E1EB3BCF1FFC}"/>
              </a:ext>
            </a:extLst>
          </p:cNvPr>
          <p:cNvSpPr>
            <a:spLocks noGrp="1"/>
          </p:cNvSpPr>
          <p:nvPr>
            <p:ph type="title"/>
          </p:nvPr>
        </p:nvSpPr>
        <p:spPr/>
        <p:txBody>
          <a:bodyPr/>
          <a:lstStyle/>
          <a:p>
            <a:r>
              <a:rPr lang="el-GR" dirty="0"/>
              <a:t>ΚΕΙΜΕΝΟ: ΕΥΡΙΠΙΔΗ «ΕΛΕΝΗ» 465-491</a:t>
            </a:r>
          </a:p>
        </p:txBody>
      </p:sp>
      <p:sp>
        <p:nvSpPr>
          <p:cNvPr id="3" name="Θέση περιεχομένου 2">
            <a:extLst>
              <a:ext uri="{FF2B5EF4-FFF2-40B4-BE49-F238E27FC236}">
                <a16:creationId xmlns:a16="http://schemas.microsoft.com/office/drawing/2014/main" id="{2361BA4A-4A1B-34C0-D62B-9C8514FCA68B}"/>
              </a:ext>
            </a:extLst>
          </p:cNvPr>
          <p:cNvSpPr>
            <a:spLocks noGrp="1"/>
          </p:cNvSpPr>
          <p:nvPr>
            <p:ph idx="1"/>
          </p:nvPr>
        </p:nvSpPr>
        <p:spPr/>
        <p:txBody>
          <a:bodyPr>
            <a:normAutofit/>
          </a:bodyPr>
          <a:lstStyle/>
          <a:p>
            <a:pPr marL="0" indent="0">
              <a:buNone/>
            </a:pPr>
            <a:r>
              <a:rPr lang="el-GR" sz="1600" dirty="0">
                <a:latin typeface="Calibri" panose="020F0502020204030204" pitchFamily="34" charset="0"/>
                <a:ea typeface="Calibri" panose="020F0502020204030204" pitchFamily="34" charset="0"/>
                <a:cs typeface="Calibri" panose="020F0502020204030204" pitchFamily="34" charset="0"/>
              </a:rPr>
              <a:t>και τον ωραίο πυλώνα —αρχοντικό ᾽ναι—</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ζύγωσα· κάτι ελπίζω για τους ναύτες</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να οικονομήσω· </a:t>
            </a:r>
            <a:r>
              <a:rPr lang="el-GR" sz="1600" dirty="0" err="1">
                <a:latin typeface="Calibri" panose="020F0502020204030204" pitchFamily="34" charset="0"/>
                <a:ea typeface="Calibri" panose="020F0502020204030204" pitchFamily="34" charset="0"/>
                <a:cs typeface="Calibri" panose="020F0502020204030204" pitchFamily="34" charset="0"/>
              </a:rPr>
              <a:t>απ</a:t>
            </a:r>
            <a:r>
              <a:rPr lang="el-GR" sz="1600" dirty="0">
                <a:latin typeface="Calibri" panose="020F0502020204030204" pitchFamily="34" charset="0"/>
                <a:ea typeface="Calibri" panose="020F0502020204030204" pitchFamily="34" charset="0"/>
                <a:cs typeface="Calibri" panose="020F0502020204030204" pitchFamily="34" charset="0"/>
              </a:rPr>
              <a:t>᾽ τους φτωχούς δεν </a:t>
            </a:r>
            <a:r>
              <a:rPr lang="el-GR" sz="1600">
                <a:latin typeface="Calibri" panose="020F0502020204030204" pitchFamily="34" charset="0"/>
                <a:ea typeface="Calibri" panose="020F0502020204030204" pitchFamily="34" charset="0"/>
                <a:cs typeface="Calibri" panose="020F0502020204030204" pitchFamily="34" charset="0"/>
              </a:rPr>
              <a:t>έχεις,	490</a:t>
            </a:r>
            <a:br>
              <a:rPr lang="el-GR" sz="1600" dirty="0">
                <a:latin typeface="Calibri" panose="020F0502020204030204" pitchFamily="34" charset="0"/>
                <a:ea typeface="Calibri" panose="020F0502020204030204" pitchFamily="34" charset="0"/>
                <a:cs typeface="Calibri" panose="020F0502020204030204" pitchFamily="34" charset="0"/>
              </a:rPr>
            </a:br>
            <a:r>
              <a:rPr lang="el-GR" sz="1600" dirty="0">
                <a:latin typeface="Calibri" panose="020F0502020204030204" pitchFamily="34" charset="0"/>
                <a:ea typeface="Calibri" panose="020F0502020204030204" pitchFamily="34" charset="0"/>
                <a:cs typeface="Calibri" panose="020F0502020204030204" pitchFamily="34" charset="0"/>
              </a:rPr>
              <a:t>ακόμη κι αν το θέλουνε, βοήθεια.</a:t>
            </a:r>
            <a:endParaRPr lang="el-GR" sz="1600" dirty="0"/>
          </a:p>
        </p:txBody>
      </p:sp>
    </p:spTree>
    <p:extLst>
      <p:ext uri="{BB962C8B-B14F-4D97-AF65-F5344CB8AC3E}">
        <p14:creationId xmlns:p14="http://schemas.microsoft.com/office/powerpoint/2010/main" val="1486019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FC4A70-D59E-4189-C1A1-B1BBBC28B08D}"/>
              </a:ext>
            </a:extLst>
          </p:cNvPr>
          <p:cNvSpPr>
            <a:spLocks noGrp="1"/>
          </p:cNvSpPr>
          <p:nvPr>
            <p:ph type="title"/>
          </p:nvPr>
        </p:nvSpPr>
        <p:spPr/>
        <p:txBody>
          <a:bodyPr>
            <a:normAutofit/>
          </a:bodyPr>
          <a:lstStyle/>
          <a:p>
            <a:r>
              <a:rPr lang="el-GR" sz="2000" cap="none" dirty="0">
                <a:solidFill>
                  <a:srgbClr val="0070C0"/>
                </a:solidFill>
                <a:latin typeface="Calibri" panose="020F0502020204030204" pitchFamily="34" charset="0"/>
                <a:ea typeface="Calibri" panose="020F0502020204030204" pitchFamily="34" charset="0"/>
                <a:cs typeface="Calibri" panose="020F0502020204030204" pitchFamily="34" charset="0"/>
              </a:rPr>
              <a:t>ΘΕΜΑ 1</a:t>
            </a:r>
            <a:r>
              <a:rPr lang="el-GR" sz="2000" cap="none" baseline="30000" dirty="0">
                <a:solidFill>
                  <a:srgbClr val="0070C0"/>
                </a:solidFill>
                <a:latin typeface="Calibri" panose="020F0502020204030204" pitchFamily="34" charset="0"/>
                <a:ea typeface="Calibri" panose="020F0502020204030204" pitchFamily="34" charset="0"/>
                <a:cs typeface="Calibri" panose="020F0502020204030204" pitchFamily="34" charset="0"/>
              </a:rPr>
              <a:t>Α</a:t>
            </a:r>
            <a:r>
              <a:rPr lang="el-GR" sz="2000" cap="none" dirty="0">
                <a:solidFill>
                  <a:srgbClr val="0070C0"/>
                </a:solidFill>
                <a:latin typeface="Calibri" panose="020F0502020204030204" pitchFamily="34" charset="0"/>
                <a:ea typeface="Calibri" panose="020F0502020204030204" pitchFamily="34" charset="0"/>
                <a:cs typeface="Calibri" panose="020F0502020204030204" pitchFamily="34" charset="0"/>
              </a:rPr>
              <a:t>:</a:t>
            </a:r>
            <a:r>
              <a:rPr lang="el-GR" sz="1800" kern="0" cap="none" spc="0" dirty="0">
                <a:solidFill>
                  <a:srgbClr val="0070C0"/>
                </a:solidFill>
                <a:latin typeface="Calibri" panose="020F0502020204030204" pitchFamily="34" charset="0"/>
                <a:ea typeface="Times New Roman" panose="02020603050405020304" pitchFamily="18" charset="0"/>
                <a:cs typeface="Calibri" panose="020F0502020204030204" pitchFamily="34" charset="0"/>
              </a:rPr>
              <a:t>οι μαθητές να εντοπίζουν στο κείμενο ορισμένες πληροφορίες, όπως τα πρόσωπα, τον χώρο, τον χρόνο, το σκηνικό, το κοινωνικό πλαίσιο, το πρόβλημα που απασχολεί τα πρόσωπα, κατευθύνει τη δράση τους κ.τ.λ., τεκμηριώνοντας την άποψη τους με στοιχεία του κειμένου</a:t>
            </a:r>
            <a:r>
              <a:rPr lang="el-GR" sz="1800" kern="100" cap="none" dirty="0">
                <a:solidFill>
                  <a:srgbClr val="0070C0"/>
                </a:solidFill>
                <a:latin typeface="Calibri" panose="020F0502020204030204" pitchFamily="34" charset="0"/>
                <a:ea typeface="Calibri" panose="020F0502020204030204" pitchFamily="34" charset="0"/>
                <a:cs typeface="Calibri" panose="020F0502020204030204" pitchFamily="34" charset="0"/>
              </a:rPr>
              <a:t>. </a:t>
            </a:r>
            <a:endParaRPr lang="el-GR" sz="1800" cap="none"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5EA1B7D1-0400-E09A-EF9C-B758F4BE21AE}"/>
              </a:ext>
            </a:extLst>
          </p:cNvPr>
          <p:cNvSpPr>
            <a:spLocks noGrp="1"/>
          </p:cNvSpPr>
          <p:nvPr>
            <p:ph idx="1"/>
          </p:nvPr>
        </p:nvSpPr>
        <p:spPr/>
        <p:txBody>
          <a:bodyPr>
            <a:normAutofit fontScale="92500" lnSpcReduction="20000"/>
          </a:bodyPr>
          <a:lstStyle/>
          <a:p>
            <a:pPr marL="0" indent="0">
              <a:lnSpc>
                <a:spcPct val="107000"/>
              </a:lnSpc>
              <a:spcAft>
                <a:spcPts val="800"/>
              </a:spcAft>
              <a:buNone/>
            </a:pP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b="1" kern="0" dirty="0">
                <a:effectLst/>
                <a:latin typeface="Calibri" panose="020F0502020204030204" pitchFamily="34" charset="0"/>
                <a:ea typeface="Times New Roman" panose="02020603050405020304" pitchFamily="18" charset="0"/>
                <a:cs typeface="Calibri" panose="020F0502020204030204" pitchFamily="34" charset="0"/>
              </a:rPr>
              <a:t>1</a:t>
            </a:r>
            <a:r>
              <a:rPr lang="el-GR" sz="1800" b="1" kern="0" baseline="30000" dirty="0">
                <a:effectLst/>
                <a:latin typeface="Calibri" panose="020F0502020204030204" pitchFamily="34" charset="0"/>
                <a:ea typeface="Times New Roman" panose="02020603050405020304" pitchFamily="18" charset="0"/>
                <a:cs typeface="Calibri" panose="020F0502020204030204" pitchFamily="34" charset="0"/>
              </a:rPr>
              <a:t>Α</a:t>
            </a:r>
            <a:r>
              <a:rPr lang="el-GR" sz="1800" b="1" kern="0" dirty="0">
                <a:effectLst/>
                <a:latin typeface="Calibri" panose="020F0502020204030204" pitchFamily="34" charset="0"/>
                <a:ea typeface="Times New Roman" panose="02020603050405020304" pitchFamily="18" charset="0"/>
                <a:cs typeface="Calibri" panose="020F0502020204030204" pitchFamily="34" charset="0"/>
              </a:rPr>
              <a:t>.  Χαρακτηρίστε κάθε μία από τις παρακάτω προτάσεις με την ένδειξη Σωστό, αν είναι σωστή,  και Λάθος, αν είναι Λανθασμένη (μονάδες 4). Τεκμηριώστε την απάντησή σας με αναφορές στο κείμενο.</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l-GR" sz="1800" kern="100" dirty="0">
                <a:effectLst/>
                <a:latin typeface="Calibri" panose="020F0502020204030204" pitchFamily="34" charset="0"/>
                <a:ea typeface="Calibri" panose="020F0502020204030204" pitchFamily="34" charset="0"/>
                <a:cs typeface="Calibri" panose="020F0502020204030204" pitchFamily="34" charset="0"/>
              </a:rPr>
              <a:t>Ο Μενέλαος ναυάγησε σε έναν τόπο που δεν γνωρίζει.</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l-GR" sz="1800" kern="100" dirty="0">
                <a:effectLst/>
                <a:latin typeface="Calibri" panose="020F0502020204030204" pitchFamily="34" charset="0"/>
                <a:ea typeface="Calibri" panose="020F0502020204030204" pitchFamily="34" charset="0"/>
                <a:cs typeface="Calibri" panose="020F0502020204030204" pitchFamily="34" charset="0"/>
              </a:rPr>
              <a:t>Ο Μενέλαος και οι σύντροφοί του βρίσκονται σε κατάσταση ανάγκης γιατί δεν έχουν ούτε τροφή ούτε ρούχα.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l-GR" sz="1800" kern="100" dirty="0">
                <a:effectLst/>
                <a:latin typeface="Calibri" panose="020F0502020204030204" pitchFamily="34" charset="0"/>
                <a:ea typeface="Calibri" panose="020F0502020204030204" pitchFamily="34" charset="0"/>
                <a:cs typeface="Calibri" panose="020F0502020204030204" pitchFamily="34" charset="0"/>
              </a:rPr>
              <a:t>Η Ελένη περιμένει το Μενέλαο να επιστρέψει από την αναζήτηση τροφής και ρούχων σε μια σπηλιά, μόνη της.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l-GR" sz="1800" kern="100" dirty="0">
                <a:effectLst/>
                <a:latin typeface="Calibri" panose="020F0502020204030204" pitchFamily="34" charset="0"/>
                <a:ea typeface="Calibri" panose="020F0502020204030204" pitchFamily="34" charset="0"/>
                <a:cs typeface="Calibri" panose="020F0502020204030204" pitchFamily="34" charset="0"/>
              </a:rPr>
              <a:t>Ο Μενέλαος πιστεύει δεν θα μπορέσει να βρει κάποιον να τον βοηθήσει γιατί βλέπει μόνο φτωχά σπίτια γύρω του.</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b="1" kern="100" dirty="0">
                <a:effectLst/>
                <a:latin typeface="Calibri" panose="020F0502020204030204" pitchFamily="34" charset="0"/>
                <a:ea typeface="Calibri" panose="020F0502020204030204" pitchFamily="34" charset="0"/>
                <a:cs typeface="Calibri" panose="020F0502020204030204" pitchFamily="34" charset="0"/>
              </a:rPr>
              <a:t>Ή Να εντοπίσετε τ(</a:t>
            </a:r>
            <a:r>
              <a:rPr lang="el-GR" sz="1800" b="1" kern="100" dirty="0" err="1">
                <a:effectLst/>
                <a:latin typeface="Calibri" panose="020F0502020204030204" pitchFamily="34" charset="0"/>
                <a:ea typeface="Calibri" panose="020F0502020204030204" pitchFamily="34" charset="0"/>
                <a:cs typeface="Calibri" panose="020F0502020204030204" pitchFamily="34" charset="0"/>
              </a:rPr>
              <a:t>έσσερ</a:t>
            </a:r>
            <a:r>
              <a:rPr lang="el-GR" sz="1800" b="1" kern="100" dirty="0">
                <a:effectLst/>
                <a:latin typeface="Calibri" panose="020F0502020204030204" pitchFamily="34" charset="0"/>
                <a:ea typeface="Calibri" panose="020F0502020204030204" pitchFamily="34" charset="0"/>
                <a:cs typeface="Calibri" panose="020F0502020204030204" pitchFamily="34" charset="0"/>
              </a:rPr>
              <a:t>)</a:t>
            </a:r>
            <a:r>
              <a:rPr lang="el-GR" sz="1800" b="1" kern="100" dirty="0" err="1">
                <a:effectLst/>
                <a:latin typeface="Calibri" panose="020F0502020204030204" pitchFamily="34" charset="0"/>
                <a:ea typeface="Calibri" panose="020F0502020204030204" pitchFamily="34" charset="0"/>
                <a:cs typeface="Calibri" panose="020F0502020204030204" pitchFamily="34" charset="0"/>
              </a:rPr>
              <a:t>ις</a:t>
            </a:r>
            <a:r>
              <a:rPr lang="el-GR" sz="1800" b="1" kern="100" dirty="0">
                <a:effectLst/>
                <a:latin typeface="Calibri" panose="020F0502020204030204" pitchFamily="34" charset="0"/>
                <a:ea typeface="Calibri" panose="020F0502020204030204" pitchFamily="34" charset="0"/>
                <a:cs typeface="Calibri" panose="020F0502020204030204" pitchFamily="34" charset="0"/>
              </a:rPr>
              <a:t>  πληροφορίες που μας δίνει το κείμενο για την κατάσταση που βρίσκεται ο Μενέλαος(μονάδες 4)</a:t>
            </a:r>
            <a:endParaRPr lang="el-GR" dirty="0"/>
          </a:p>
        </p:txBody>
      </p:sp>
    </p:spTree>
    <p:extLst>
      <p:ext uri="{BB962C8B-B14F-4D97-AF65-F5344CB8AC3E}">
        <p14:creationId xmlns:p14="http://schemas.microsoft.com/office/powerpoint/2010/main" val="3918766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501657-E61E-48AD-320A-23FFE8180038}"/>
              </a:ext>
            </a:extLst>
          </p:cNvPr>
          <p:cNvSpPr>
            <a:spLocks noGrp="1"/>
          </p:cNvSpPr>
          <p:nvPr>
            <p:ph type="title"/>
          </p:nvPr>
        </p:nvSpPr>
        <p:spPr/>
        <p:txBody>
          <a:bodyPr>
            <a:normAutofit fontScale="90000"/>
          </a:bodyPr>
          <a:lstStyle/>
          <a:p>
            <a:r>
              <a:rPr lang="el-GR" sz="2000" dirty="0">
                <a:solidFill>
                  <a:srgbClr val="0070C0"/>
                </a:solidFill>
                <a:latin typeface="Calibri" panose="020F0502020204030204" pitchFamily="34" charset="0"/>
                <a:ea typeface="Calibri" panose="020F0502020204030204" pitchFamily="34" charset="0"/>
                <a:cs typeface="Calibri" panose="020F0502020204030204" pitchFamily="34" charset="0"/>
              </a:rPr>
              <a:t>ΘΕΜΑ 1Β </a:t>
            </a:r>
            <a:r>
              <a:rPr lang="el-GR" sz="2000" kern="100" cap="none" spc="0" dirty="0">
                <a:solidFill>
                  <a:srgbClr val="0070C0"/>
                </a:solidFill>
                <a:latin typeface="Calibri" panose="020F0502020204030204" pitchFamily="34" charset="0"/>
                <a:ea typeface="Calibri" panose="020F0502020204030204" pitchFamily="34" charset="0"/>
                <a:cs typeface="Calibri" panose="020F0502020204030204" pitchFamily="34" charset="0"/>
              </a:rPr>
              <a:t>οι μαθητές</a:t>
            </a:r>
            <a:r>
              <a:rPr lang="el-GR" sz="2000" kern="0" cap="none" spc="0" dirty="0">
                <a:solidFill>
                  <a:srgbClr val="0070C0"/>
                </a:solidFill>
                <a:latin typeface="Calibri" panose="020F0502020204030204" pitchFamily="34" charset="0"/>
                <a:ea typeface="Times New Roman" panose="02020603050405020304" pitchFamily="18" charset="0"/>
                <a:cs typeface="Calibri" panose="020F0502020204030204" pitchFamily="34" charset="0"/>
              </a:rPr>
              <a:t> να αναγνωρίζουν τα βασικά θέματα ή τις ιδέες που προκύπτουν από το κείμενο τεκμηριώνοντας την άποψη τους με στοιχεία που εντοπίζονται στο κείμενο ή/και με πληροφορίες που υπάρχουν στα εισαγωγικά κείμενα και στα ερμηνευτικά σχόλια του βιβλίου</a:t>
            </a:r>
            <a:r>
              <a:rPr lang="el-GR" sz="2000" kern="0" cap="none" dirty="0">
                <a:solidFill>
                  <a:srgbClr val="0070C0"/>
                </a:solidFill>
                <a:latin typeface="Calibri" panose="020F0502020204030204" pitchFamily="34" charset="0"/>
                <a:ea typeface="Times New Roman" panose="02020603050405020304" pitchFamily="18" charset="0"/>
                <a:cs typeface="Calibri" panose="020F0502020204030204" pitchFamily="34" charset="0"/>
              </a:rPr>
              <a:t>.</a:t>
            </a:r>
            <a:r>
              <a:rPr lang="el-GR" sz="2000" kern="100" cap="none" dirty="0">
                <a:solidFill>
                  <a:srgbClr val="0070C0"/>
                </a:solidFill>
                <a:latin typeface="Calibri" panose="020F0502020204030204" pitchFamily="34" charset="0"/>
                <a:ea typeface="Calibri" panose="020F0502020204030204" pitchFamily="34" charset="0"/>
                <a:cs typeface="Calibri" panose="020F0502020204030204" pitchFamily="34" charset="0"/>
              </a:rPr>
              <a:t> </a:t>
            </a:r>
            <a:br>
              <a:rPr lang="el-GR" sz="2000" kern="100" cap="none" dirty="0">
                <a:latin typeface="Calibri" panose="020F0502020204030204" pitchFamily="34" charset="0"/>
                <a:ea typeface="Calibri" panose="020F0502020204030204" pitchFamily="34" charset="0"/>
                <a:cs typeface="Times New Roman" panose="02020603050405020304" pitchFamily="18" charset="0"/>
              </a:rPr>
            </a:br>
            <a:endParaRPr lang="el-GR" sz="2000" dirty="0">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785C92B2-0F02-8539-A0E3-73BEB994A5A7}"/>
              </a:ext>
            </a:extLst>
          </p:cNvPr>
          <p:cNvSpPr>
            <a:spLocks noGrp="1"/>
          </p:cNvSpPr>
          <p:nvPr>
            <p:ph idx="1"/>
          </p:nvPr>
        </p:nvSpPr>
        <p:spPr/>
        <p:txBody>
          <a:bodyPr>
            <a:normAutofit/>
          </a:bodyPr>
          <a:lstStyle/>
          <a:p>
            <a:r>
              <a:rPr lang="el-GR" sz="1800" b="1" kern="100" dirty="0">
                <a:effectLst/>
                <a:latin typeface="Calibri" panose="020F0502020204030204" pitchFamily="34" charset="0"/>
                <a:ea typeface="Calibri" panose="020F0502020204030204" pitchFamily="34" charset="0"/>
                <a:cs typeface="Calibri" panose="020F0502020204030204" pitchFamily="34" charset="0"/>
              </a:rPr>
              <a:t>1Β. Ο ποιητής στηρίζει την εξέλιξη του μύθου στην αξιοποίηση της αντίθεσης «</a:t>
            </a:r>
            <a:r>
              <a:rPr lang="el-GR" sz="1800" b="1" kern="100" dirty="0" err="1">
                <a:effectLst/>
                <a:latin typeface="Calibri" panose="020F0502020204030204" pitchFamily="34" charset="0"/>
                <a:ea typeface="Calibri" panose="020F0502020204030204" pitchFamily="34" charset="0"/>
                <a:cs typeface="Calibri" panose="020F0502020204030204" pitchFamily="34" charset="0"/>
              </a:rPr>
              <a:t>Φαίνεσθαι</a:t>
            </a:r>
            <a:r>
              <a:rPr lang="el-GR" sz="1800" b="1" kern="100" dirty="0">
                <a:effectLst/>
                <a:latin typeface="Calibri" panose="020F0502020204030204" pitchFamily="34" charset="0"/>
                <a:ea typeface="Calibri" panose="020F0502020204030204" pitchFamily="34" charset="0"/>
                <a:cs typeface="Calibri" panose="020F0502020204030204" pitchFamily="34" charset="0"/>
              </a:rPr>
              <a:t>» και «είναι». Ποια πληροφορία, από αυτές που μας δίνει ο Μενέλαος, πιστεύετε ότι προωθεί την εξέλιξη του μύθου, μέσω αυτής της αντίθεσης; (μονάδες 4</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p>
          <a:p>
            <a:r>
              <a:rPr lang="el-GR" b="1" kern="100" dirty="0">
                <a:latin typeface="Calibri" panose="020F0502020204030204" pitchFamily="34" charset="0"/>
                <a:ea typeface="Calibri" panose="020F0502020204030204" pitchFamily="34" charset="0"/>
                <a:cs typeface="Times New Roman" panose="02020603050405020304" pitchFamily="18" charset="0"/>
              </a:rPr>
              <a:t>Ή: Ο Μενέλαος μας ενημερώνει ότι έχει φέρει μαζί του και τη γυναίκα του, την Ελένη, την οποία έχει αφήσει σε μια σπηλιά όπου τη φυλάνε όσοι από τους συντρόφους του διασώθηκαν. Πώς νιώθετε ως θεατές  και τι σκέφτεστε, όταν γνωρίζετε ότι ο Μενέλαος έχει μαζί του το είδωλο της Ελένης </a:t>
            </a:r>
            <a:r>
              <a:rPr lang="el-GR" b="1" kern="100">
                <a:latin typeface="Calibri" panose="020F0502020204030204" pitchFamily="34" charset="0"/>
                <a:ea typeface="Calibri" panose="020F0502020204030204" pitchFamily="34" charset="0"/>
                <a:cs typeface="Times New Roman" panose="02020603050405020304" pitchFamily="18" charset="0"/>
              </a:rPr>
              <a:t>(μονάδες 4); </a:t>
            </a:r>
            <a:endParaRPr lang="el-GR" sz="1800" b="1" kern="100" dirty="0">
              <a:solidFill>
                <a:schemeClr val="accent3">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el-GR" sz="1800" kern="0" dirty="0">
                <a:effectLst/>
                <a:latin typeface="Calibri" panose="020F0502020204030204" pitchFamily="34" charset="0"/>
                <a:ea typeface="Times New Roman" panose="02020603050405020304" pitchFamily="18" charset="0"/>
                <a:cs typeface="Calibri" panose="020F0502020204030204" pitchFamily="34" charset="0"/>
              </a:rPr>
              <a:t>Με το συγκεκριμένο 1Β θέμα καλύπτουμε θ</a:t>
            </a:r>
            <a:r>
              <a:rPr lang="el-GR" sz="1800" kern="100" dirty="0">
                <a:effectLst/>
                <a:latin typeface="Calibri" panose="020F0502020204030204" pitchFamily="34" charset="0"/>
                <a:ea typeface="Calibri" panose="020F0502020204030204" pitchFamily="34" charset="0"/>
                <a:cs typeface="Calibri" panose="020F0502020204030204" pitchFamily="34" charset="0"/>
              </a:rPr>
              <a:t>εμελιώδεις έννοιες διαθεματικής προσέγγισης όπως το είδωλο,  η αντίθεση όνομα-σώμα και αλήθεια-ψεύδος.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45419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8D32A0-8FD7-999F-EFF1-156D1EDEED82}"/>
              </a:ext>
            </a:extLst>
          </p:cNvPr>
          <p:cNvSpPr>
            <a:spLocks noGrp="1"/>
          </p:cNvSpPr>
          <p:nvPr>
            <p:ph type="title"/>
          </p:nvPr>
        </p:nvSpPr>
        <p:spPr/>
        <p:txBody>
          <a:bodyPr>
            <a:normAutofit/>
          </a:bodyPr>
          <a:lstStyle/>
          <a:p>
            <a:r>
              <a:rPr lang="el-GR" sz="2000" dirty="0">
                <a:solidFill>
                  <a:srgbClr val="0070C0"/>
                </a:solidFill>
                <a:latin typeface="Calibri" panose="020F0502020204030204" pitchFamily="34" charset="0"/>
                <a:ea typeface="Calibri" panose="020F0502020204030204" pitchFamily="34" charset="0"/>
                <a:cs typeface="Calibri" panose="020F0502020204030204" pitchFamily="34" charset="0"/>
              </a:rPr>
              <a:t>ΘΕΜΑ 2</a:t>
            </a:r>
            <a:r>
              <a:rPr lang="el-GR" sz="2000" baseline="30000" dirty="0">
                <a:solidFill>
                  <a:srgbClr val="0070C0"/>
                </a:solidFill>
                <a:latin typeface="Calibri" panose="020F0502020204030204" pitchFamily="34" charset="0"/>
                <a:ea typeface="Calibri" panose="020F0502020204030204" pitchFamily="34" charset="0"/>
                <a:cs typeface="Calibri" panose="020F0502020204030204" pitchFamily="34" charset="0"/>
              </a:rPr>
              <a:t>Α</a:t>
            </a:r>
            <a:r>
              <a:rPr lang="el-GR" sz="2000" dirty="0">
                <a:solidFill>
                  <a:srgbClr val="0070C0"/>
                </a:solidFill>
                <a:latin typeface="Calibri" panose="020F0502020204030204" pitchFamily="34" charset="0"/>
                <a:ea typeface="Calibri" panose="020F0502020204030204" pitchFamily="34" charset="0"/>
                <a:cs typeface="Calibri" panose="020F0502020204030204" pitchFamily="34" charset="0"/>
              </a:rPr>
              <a:t> </a:t>
            </a:r>
            <a:r>
              <a:rPr lang="el-GR" sz="2000" kern="0" cap="none" spc="0" dirty="0">
                <a:solidFill>
                  <a:srgbClr val="0070C0"/>
                </a:solidFill>
                <a:latin typeface="Calibri" panose="020F0502020204030204" pitchFamily="34" charset="0"/>
                <a:ea typeface="Times New Roman" panose="02020603050405020304" pitchFamily="18" charset="0"/>
              </a:rPr>
              <a:t>χωρισμός σε μικρότερες ενότητες με κριτήρια αφηγηματικά ή θεματικά και απόδοση πλαγιότιτλων.</a:t>
            </a:r>
            <a:endParaRPr lang="el-GR" sz="2000" spc="0"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D83BC584-97DF-1131-524C-BCF4D00E1B8B}"/>
              </a:ext>
            </a:extLst>
          </p:cNvPr>
          <p:cNvSpPr>
            <a:spLocks noGrp="1"/>
          </p:cNvSpPr>
          <p:nvPr>
            <p:ph idx="1"/>
          </p:nvPr>
        </p:nvSpPr>
        <p:spPr/>
        <p:txBody>
          <a:bodyPr/>
          <a:lstStyle/>
          <a:p>
            <a:pPr marL="0" indent="0">
              <a:lnSpc>
                <a:spcPct val="100000"/>
              </a:lnSpc>
              <a:buNone/>
            </a:pPr>
            <a:r>
              <a:rPr lang="el-GR" sz="1800" b="1" kern="100" dirty="0">
                <a:effectLst/>
                <a:latin typeface="Calibri" panose="020F0502020204030204" pitchFamily="34" charset="0"/>
                <a:ea typeface="Calibri" panose="020F0502020204030204" pitchFamily="34" charset="0"/>
                <a:cs typeface="Calibri" panose="020F0502020204030204" pitchFamily="34" charset="0"/>
              </a:rPr>
              <a:t>2</a:t>
            </a:r>
            <a:r>
              <a:rPr lang="el-GR" sz="1800" b="1" kern="100" baseline="30000" dirty="0">
                <a:effectLst/>
                <a:latin typeface="Calibri" panose="020F0502020204030204" pitchFamily="34" charset="0"/>
                <a:ea typeface="Calibri" panose="020F0502020204030204" pitchFamily="34" charset="0"/>
                <a:cs typeface="Calibri" panose="020F0502020204030204" pitchFamily="34" charset="0"/>
              </a:rPr>
              <a:t>Α</a:t>
            </a:r>
            <a:r>
              <a:rPr lang="el-GR" sz="1800" b="1" kern="100" dirty="0">
                <a:effectLst/>
                <a:latin typeface="Calibri" panose="020F0502020204030204" pitchFamily="34" charset="0"/>
                <a:ea typeface="Calibri" panose="020F0502020204030204" pitchFamily="34" charset="0"/>
                <a:cs typeface="Calibri" panose="020F0502020204030204" pitchFamily="34" charset="0"/>
              </a:rPr>
              <a:t>.</a:t>
            </a:r>
            <a:r>
              <a:rPr lang="el-GR" sz="1800" b="1" kern="0" dirty="0">
                <a:effectLst/>
                <a:latin typeface="Calibri" panose="020F0502020204030204" pitchFamily="34" charset="0"/>
                <a:ea typeface="Times New Roman" panose="02020603050405020304" pitchFamily="18" charset="0"/>
                <a:cs typeface="Calibri" panose="020F0502020204030204" pitchFamily="34" charset="0"/>
              </a:rPr>
              <a:t> Χωρίστε τον μονόλογο του Μενέλαου σε μικρότερες ενότητες με κριτήρια  θεματικά και γράψτε έναν πλαγιότιτλο για κάθε ενότητα (μονάδες 3).</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buNone/>
            </a:pPr>
            <a:r>
              <a:rPr lang="el-GR" b="1" dirty="0"/>
              <a:t>Ή</a:t>
            </a:r>
          </a:p>
          <a:p>
            <a:r>
              <a:rPr lang="el-GR" b="1" dirty="0">
                <a:latin typeface="Calibri" panose="020F0502020204030204" pitchFamily="34" charset="0"/>
                <a:ea typeface="Calibri" panose="020F0502020204030204" pitchFamily="34" charset="0"/>
                <a:cs typeface="Calibri" panose="020F0502020204030204" pitchFamily="34" charset="0"/>
              </a:rPr>
              <a:t>Να αντιστοιχίσετε τις ενότητες της στήλης Α με τους πλαγιότιτλους της στήλης Β:</a:t>
            </a:r>
          </a:p>
          <a:p>
            <a:pPr marL="923544" lvl="4" indent="0">
              <a:buNone/>
            </a:pPr>
            <a:r>
              <a:rPr lang="el-GR" sz="1600" dirty="0">
                <a:latin typeface="Calibri" panose="020F0502020204030204" pitchFamily="34" charset="0"/>
                <a:ea typeface="Calibri" panose="020F0502020204030204" pitchFamily="34" charset="0"/>
                <a:cs typeface="Calibri" panose="020F0502020204030204" pitchFamily="34" charset="0"/>
              </a:rPr>
              <a:t>          Α					Β</a:t>
            </a:r>
          </a:p>
          <a:p>
            <a:pPr marL="1266444" lvl="4" indent="-342900">
              <a:buAutoNum type="arabicPeriod"/>
            </a:pPr>
            <a:r>
              <a:rPr lang="el-GR" sz="1600" dirty="0">
                <a:latin typeface="Calibri" panose="020F0502020204030204" pitchFamily="34" charset="0"/>
                <a:ea typeface="Calibri" panose="020F0502020204030204" pitchFamily="34" charset="0"/>
                <a:cs typeface="Calibri" panose="020F0502020204030204" pitchFamily="34" charset="0"/>
              </a:rPr>
              <a:t>Στίχοι 465 -476	     α. Οι ενέργειες του Μενέλαου για να επιλύσει το πρόβλημα της πείνας </a:t>
            </a:r>
          </a:p>
          <a:p>
            <a:pPr marL="923544" lvl="4" indent="0">
              <a:buNone/>
            </a:pPr>
            <a:r>
              <a:rPr lang="el-GR" sz="1600" dirty="0">
                <a:latin typeface="Calibri" panose="020F0502020204030204" pitchFamily="34" charset="0"/>
                <a:ea typeface="Calibri" panose="020F0502020204030204" pitchFamily="34" charset="0"/>
                <a:cs typeface="Calibri" panose="020F0502020204030204" pitchFamily="34" charset="0"/>
              </a:rPr>
              <a:t>2. Στίχοι 477-484	     β. Οι περιπέτειες και το ναυάγιο του Μενέλαου </a:t>
            </a:r>
          </a:p>
          <a:p>
            <a:pPr marL="923544" lvl="4" indent="0">
              <a:buNone/>
            </a:pPr>
            <a:r>
              <a:rPr lang="el-GR" sz="1600" dirty="0">
                <a:latin typeface="Calibri" panose="020F0502020204030204" pitchFamily="34" charset="0"/>
                <a:ea typeface="Calibri" panose="020F0502020204030204" pitchFamily="34" charset="0"/>
                <a:cs typeface="Calibri" panose="020F0502020204030204" pitchFamily="34" charset="0"/>
              </a:rPr>
              <a:t>3. Στίχοι 484 – 491	     γ. Τα προβλήματα που αντιμετωπίζει ο Μενέλαος μετά το ναυάγιο</a:t>
            </a:r>
          </a:p>
          <a:p>
            <a:pPr marL="0" indent="0">
              <a:lnSpc>
                <a:spcPct val="100000"/>
              </a:lnSpc>
              <a:buNone/>
            </a:pPr>
            <a:endParaRPr lang="el-GR" dirty="0"/>
          </a:p>
        </p:txBody>
      </p:sp>
    </p:spTree>
    <p:extLst>
      <p:ext uri="{BB962C8B-B14F-4D97-AF65-F5344CB8AC3E}">
        <p14:creationId xmlns:p14="http://schemas.microsoft.com/office/powerpoint/2010/main" val="879241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F893CC-2F76-C5A3-18F9-CDC99A4F7881}"/>
              </a:ext>
            </a:extLst>
          </p:cNvPr>
          <p:cNvSpPr>
            <a:spLocks noGrp="1"/>
          </p:cNvSpPr>
          <p:nvPr>
            <p:ph type="title"/>
          </p:nvPr>
        </p:nvSpPr>
        <p:spPr/>
        <p:txBody>
          <a:bodyPr>
            <a:normAutofit fontScale="90000"/>
          </a:bodyPr>
          <a:lstStyle/>
          <a:p>
            <a:r>
              <a:rPr lang="el-GR" sz="2000" dirty="0">
                <a:solidFill>
                  <a:srgbClr val="0070C0"/>
                </a:solidFill>
                <a:latin typeface="Calibri" panose="020F0502020204030204" pitchFamily="34" charset="0"/>
                <a:ea typeface="Calibri" panose="020F0502020204030204" pitchFamily="34" charset="0"/>
                <a:cs typeface="Calibri" panose="020F0502020204030204" pitchFamily="34" charset="0"/>
              </a:rPr>
              <a:t>ΘΕΜΑ 2Β </a:t>
            </a:r>
            <a:r>
              <a:rPr lang="el-GR" sz="2000" kern="0" cap="none" spc="0" dirty="0">
                <a:solidFill>
                  <a:srgbClr val="0070C0"/>
                </a:solidFill>
                <a:latin typeface="Calibri" panose="020F0502020204030204" pitchFamily="34" charset="0"/>
                <a:ea typeface="Times New Roman" panose="02020603050405020304" pitchFamily="18" charset="0"/>
                <a:cs typeface="Calibri" panose="020F0502020204030204" pitchFamily="34" charset="0"/>
              </a:rPr>
              <a:t>ζητούμενο: οι μαθητές να εντοπίζουν και να αξιολογούν το ρόλο των εκφραστικών τρόπων, αφηγηματικής και περιγραφικής τεχνικής: - οπτική της αφήγησης (</a:t>
            </a:r>
            <a:r>
              <a:rPr lang="el-GR" sz="2000" kern="0" cap="none" spc="0" dirty="0" err="1">
                <a:solidFill>
                  <a:srgbClr val="0070C0"/>
                </a:solidFill>
                <a:latin typeface="Calibri" panose="020F0502020204030204" pitchFamily="34" charset="0"/>
                <a:ea typeface="Times New Roman" panose="02020603050405020304" pitchFamily="18" charset="0"/>
                <a:cs typeface="Calibri" panose="020F0502020204030204" pitchFamily="34" charset="0"/>
              </a:rPr>
              <a:t>πρωτοπρόσωπη</a:t>
            </a:r>
            <a:r>
              <a:rPr lang="el-GR" sz="2000" kern="0" cap="none" spc="0" dirty="0">
                <a:solidFill>
                  <a:srgbClr val="0070C0"/>
                </a:solidFill>
                <a:latin typeface="Calibri" panose="020F0502020204030204" pitchFamily="34" charset="0"/>
                <a:ea typeface="Times New Roman" panose="02020603050405020304" pitchFamily="18" charset="0"/>
                <a:cs typeface="Calibri" panose="020F0502020204030204" pitchFamily="34" charset="0"/>
              </a:rPr>
              <a:t>, τριτοπρόσωπη, μικτή)/ - διάλογος, μονόλογος, ειρωνεία, σχόλιο/ - λειτουργία του χρόνου (στοιχεία </a:t>
            </a:r>
            <a:r>
              <a:rPr lang="el-GR" sz="2000" kern="0" cap="none" spc="0" dirty="0" err="1">
                <a:solidFill>
                  <a:srgbClr val="0070C0"/>
                </a:solidFill>
                <a:latin typeface="Calibri" panose="020F0502020204030204" pitchFamily="34" charset="0"/>
                <a:ea typeface="Times New Roman" panose="02020603050405020304" pitchFamily="18" charset="0"/>
                <a:cs typeface="Calibri" panose="020F0502020204030204" pitchFamily="34" charset="0"/>
              </a:rPr>
              <a:t>προοικονομίας</a:t>
            </a:r>
            <a:r>
              <a:rPr lang="el-GR" sz="2000" kern="0" cap="none" spc="0" dirty="0">
                <a:solidFill>
                  <a:srgbClr val="0070C0"/>
                </a:solidFill>
                <a:latin typeface="Calibri" panose="020F0502020204030204" pitchFamily="34" charset="0"/>
                <a:ea typeface="Times New Roman" panose="02020603050405020304" pitchFamily="18" charset="0"/>
                <a:cs typeface="Calibri" panose="020F0502020204030204" pitchFamily="34" charset="0"/>
              </a:rPr>
              <a:t>, χρονικές αναδρομές, επιτάχυνση και επιβράδυνση)/ - σχήματα λόγου (παρομοίωση, μεταφορά </a:t>
            </a:r>
            <a:r>
              <a:rPr lang="el-GR" sz="2000" kern="0" cap="none" spc="0" dirty="0" err="1">
                <a:solidFill>
                  <a:srgbClr val="0070C0"/>
                </a:solidFill>
                <a:latin typeface="Calibri" panose="020F0502020204030204" pitchFamily="34" charset="0"/>
                <a:ea typeface="Times New Roman" panose="02020603050405020304" pitchFamily="18" charset="0"/>
                <a:cs typeface="Calibri" panose="020F0502020204030204" pitchFamily="34" charset="0"/>
              </a:rPr>
              <a:t>κ.ά</a:t>
            </a:r>
            <a:r>
              <a:rPr lang="el-GR" sz="2000" kern="0" cap="none" spc="0" dirty="0">
                <a:solidFill>
                  <a:srgbClr val="0070C0"/>
                </a:solidFill>
                <a:latin typeface="Calibri" panose="020F0502020204030204" pitchFamily="34" charset="0"/>
                <a:ea typeface="Times New Roman" panose="02020603050405020304" pitchFamily="18" charset="0"/>
                <a:cs typeface="Calibri" panose="020F0502020204030204" pitchFamily="34" charset="0"/>
              </a:rPr>
              <a:t>)</a:t>
            </a:r>
            <a:br>
              <a:rPr lang="el-GR" sz="2000" kern="100" cap="none" spc="0" dirty="0">
                <a:solidFill>
                  <a:srgbClr val="0070C0"/>
                </a:solidFill>
                <a:latin typeface="Calibri" panose="020F0502020204030204" pitchFamily="34" charset="0"/>
                <a:ea typeface="Calibri" panose="020F0502020204030204" pitchFamily="34" charset="0"/>
                <a:cs typeface="Times New Roman" panose="02020603050405020304" pitchFamily="18" charset="0"/>
              </a:rPr>
            </a:br>
            <a:endParaRPr lang="el-GR" sz="2000" spc="0"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F51B0C0E-24DA-7AA8-E44E-172251BBC7FF}"/>
              </a:ext>
            </a:extLst>
          </p:cNvPr>
          <p:cNvSpPr>
            <a:spLocks noGrp="1"/>
          </p:cNvSpPr>
          <p:nvPr>
            <p:ph idx="1"/>
          </p:nvPr>
        </p:nvSpPr>
        <p:spPr/>
        <p:txBody>
          <a:bodyPr>
            <a:normAutofit/>
          </a:bodyPr>
          <a:lstStyle/>
          <a:p>
            <a:pPr marL="0" indent="0">
              <a:buNone/>
            </a:pPr>
            <a:endParaRPr lang="el-GR" sz="1800" b="1"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el-GR" sz="1800" b="1" kern="0" dirty="0">
                <a:effectLst/>
                <a:latin typeface="Calibri" panose="020F0502020204030204" pitchFamily="34" charset="0"/>
                <a:ea typeface="Times New Roman" panose="02020603050405020304" pitchFamily="18" charset="0"/>
                <a:cs typeface="Calibri" panose="020F0502020204030204" pitchFamily="34" charset="0"/>
              </a:rPr>
              <a:t>2β</a:t>
            </a:r>
            <a:r>
              <a:rPr lang="el-GR" sz="1800" kern="0" dirty="0">
                <a:effectLst/>
                <a:latin typeface="Calibri" panose="020F0502020204030204" pitchFamily="34" charset="0"/>
                <a:ea typeface="Times New Roman" panose="02020603050405020304" pitchFamily="18" charset="0"/>
                <a:cs typeface="Calibri" panose="020F0502020204030204" pitchFamily="34" charset="0"/>
              </a:rPr>
              <a:t>.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Τραγική ειρωνεία είναι η</a:t>
            </a:r>
            <a:r>
              <a:rPr lang="el-GR" sz="1800" b="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κατάσταση κατά την οποία τα πρόσωπα (οι ήρωες, ο </a:t>
            </a:r>
            <a:r>
              <a:rPr lang="el-GR" sz="1800" b="1" kern="100" dirty="0" err="1">
                <a:effectLst/>
                <a:latin typeface="Calibri" panose="020F0502020204030204" pitchFamily="34" charset="0"/>
                <a:ea typeface="Calibri" panose="020F0502020204030204" pitchFamily="34" charset="0"/>
                <a:cs typeface="Times New Roman" panose="02020603050405020304" pitchFamily="18" charset="0"/>
              </a:rPr>
              <a:t>Xορός</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 αγνοούν πράγματα που γνωρίζουν τα άλλα πρόσωπα και οι θεατές</a:t>
            </a:r>
            <a:r>
              <a:rPr lang="el-GR" sz="1800" b="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με αποτέλεσμα τα λόγια τους να παίρνουν γι’ αυτούς που γνωρίζουν την αλήθεια διαφορετικό νόημα. Ε</a:t>
            </a:r>
            <a:r>
              <a:rPr lang="el-GR" b="1" kern="100" dirty="0">
                <a:latin typeface="Calibri" panose="020F0502020204030204" pitchFamily="34" charset="0"/>
                <a:ea typeface="Calibri" panose="020F0502020204030204" pitchFamily="34" charset="0"/>
                <a:cs typeface="Times New Roman" panose="02020603050405020304" pitchFamily="18" charset="0"/>
              </a:rPr>
              <a:t>ντοπίστε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δύο (2) παραδείγματα τραγικής ειρωνείας στο απόσπασμα και εξηγήστε γιατί σε αυτούς τους στίχους υπάρχει η συγκεκριμένη κατάσταση (μονάδες 3) </a:t>
            </a:r>
            <a:endParaRPr lang="el-GR" sz="1800" kern="100" dirty="0">
              <a:solidFill>
                <a:schemeClr val="accent3">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l-GR" dirty="0">
                <a:latin typeface="Calibri" panose="020F0502020204030204" pitchFamily="34" charset="0"/>
                <a:ea typeface="Calibri" panose="020F0502020204030204" pitchFamily="34" charset="0"/>
                <a:cs typeface="Calibri" panose="020F0502020204030204" pitchFamily="34" charset="0"/>
              </a:rPr>
              <a:t>Με το συγκεκριμένο θέμα εξυπηρετούμε τον στόχο της κατανόησης των ιδιαιτεροτήτων που έχει ένα θεατρικό έργο. Επίσης αξιολογούμε </a:t>
            </a:r>
            <a:r>
              <a:rPr lang="el-GR" sz="1800" kern="0" dirty="0">
                <a:effectLst/>
                <a:latin typeface="Calibri" panose="020F0502020204030204" pitchFamily="34" charset="0"/>
                <a:ea typeface="Times New Roman" panose="02020603050405020304" pitchFamily="18" charset="0"/>
                <a:cs typeface="Calibri" panose="020F0502020204030204" pitchFamily="34" charset="0"/>
              </a:rPr>
              <a:t>θ</a:t>
            </a:r>
            <a:r>
              <a:rPr lang="el-GR" sz="1800" kern="100" dirty="0">
                <a:effectLst/>
                <a:latin typeface="Calibri" panose="020F0502020204030204" pitchFamily="34" charset="0"/>
                <a:ea typeface="Calibri" panose="020F0502020204030204" pitchFamily="34" charset="0"/>
                <a:cs typeface="Calibri" panose="020F0502020204030204" pitchFamily="34" charset="0"/>
              </a:rPr>
              <a:t>εμελιώδεις έννοιες διαθεματικής προσέγγισης όπως την αντίθεση άγνοια – γνώση.</a:t>
            </a:r>
            <a:endParaRPr lang="el-GR"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5656358"/>
      </p:ext>
    </p:extLst>
  </p:cSld>
  <p:clrMapOvr>
    <a:masterClrMapping/>
  </p:clrMapOvr>
</p:sld>
</file>

<file path=ppt/theme/theme1.xml><?xml version="1.0" encoding="utf-8"?>
<a:theme xmlns:a="http://schemas.openxmlformats.org/drawingml/2006/main" name="PoiseVTI">
  <a:themeElements>
    <a:clrScheme name="AnalogousFromDarkSeedLeftStep">
      <a:dk1>
        <a:srgbClr val="000000"/>
      </a:dk1>
      <a:lt1>
        <a:srgbClr val="FFFFFF"/>
      </a:lt1>
      <a:dk2>
        <a:srgbClr val="1B2830"/>
      </a:dk2>
      <a:lt2>
        <a:srgbClr val="F1F3F0"/>
      </a:lt2>
      <a:accent1>
        <a:srgbClr val="A629E7"/>
      </a:accent1>
      <a:accent2>
        <a:srgbClr val="592FD9"/>
      </a:accent2>
      <a:accent3>
        <a:srgbClr val="294AE7"/>
      </a:accent3>
      <a:accent4>
        <a:srgbClr val="1787D5"/>
      </a:accent4>
      <a:accent5>
        <a:srgbClr val="22BFBE"/>
      </a:accent5>
      <a:accent6>
        <a:srgbClr val="16C67B"/>
      </a:accent6>
      <a:hlink>
        <a:srgbClr val="3897A9"/>
      </a:hlink>
      <a:folHlink>
        <a:srgbClr val="7F7F7F"/>
      </a:folHlink>
    </a:clrScheme>
    <a:fontScheme name="Goudy Univers">
      <a:majorFont>
        <a:latin typeface="Goudy Old Style"/>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iseVTI" id="{9843863B-6720-4231-BFE7-E604B355382A}" vid="{6C5B2780-C73E-445D-98DA-9D2BCD78971D}"/>
    </a:ext>
  </a:extLst>
</a:theme>
</file>

<file path=docProps/app.xml><?xml version="1.0" encoding="utf-8"?>
<Properties xmlns="http://schemas.openxmlformats.org/officeDocument/2006/extended-properties" xmlns:vt="http://schemas.openxmlformats.org/officeDocument/2006/docPropsVTypes">
  <TotalTime>314</TotalTime>
  <Words>1611</Words>
  <Application>Microsoft Office PowerPoint</Application>
  <PresentationFormat>Ευρεία οθόνη</PresentationFormat>
  <Paragraphs>66</Paragraphs>
  <Slides>15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vt:lpstr>
      <vt:lpstr>Calibri</vt:lpstr>
      <vt:lpstr>Goudy Old Style</vt:lpstr>
      <vt:lpstr>Univers Light</vt:lpstr>
      <vt:lpstr>PoiseVTI</vt:lpstr>
      <vt:lpstr>Προαγωγικεσ και απολυτηριεσ εΞΕΤΑΣΕΙσ στην αρχαια ελληνικη γλωσσα και γραμματεια  ΓΥΜΝΑΣΙΟΥ: </vt:lpstr>
      <vt:lpstr>Άξονες γνωστικού περιεχομένου </vt:lpstr>
      <vt:lpstr>ΚΕΙΜΕΝΟ: ΕΥΡΙΠΙΔΗ «ΕΛΕΝΗ» 465-491</vt:lpstr>
      <vt:lpstr>ΚΕΙΜΕΝΟ: ΕΥΡΙΠΙΔΗ «ΕΛΕΝΗ» 465-491</vt:lpstr>
      <vt:lpstr>ΚΕΙΜΕΝΟ: ΕΥΡΙΠΙΔΗ «ΕΛΕΝΗ» 465-491</vt:lpstr>
      <vt:lpstr>ΘΕΜΑ 1Α:οι μαθητές να εντοπίζουν στο κείμενο ορισμένες πληροφορίες, όπως τα πρόσωπα, τον χώρο, τον χρόνο, το σκηνικό, το κοινωνικό πλαίσιο, το πρόβλημα που απασχολεί τα πρόσωπα, κατευθύνει τη δράση τους κ.τ.λ., τεκμηριώνοντας την άποψη τους με στοιχεία του κειμένου. </vt:lpstr>
      <vt:lpstr>ΘΕΜΑ 1Β οι μαθητές να αναγνωρίζουν τα βασικά θέματα ή τις ιδέες που προκύπτουν από το κείμενο τεκμηριώνοντας την άποψη τους με στοιχεία που εντοπίζονται στο κείμενο ή/και με πληροφορίες που υπάρχουν στα εισαγωγικά κείμενα και στα ερμηνευτικά σχόλια του βιβλίου.  </vt:lpstr>
      <vt:lpstr>ΘΕΜΑ 2Α χωρισμός σε μικρότερες ενότητες με κριτήρια αφηγηματικά ή θεματικά και απόδοση πλαγιότιτλων.</vt:lpstr>
      <vt:lpstr>ΘΕΜΑ 2Β ζητούμενο: οι μαθητές να εντοπίζουν και να αξιολογούν το ρόλο των εκφραστικών τρόπων, αφηγηματικής και περιγραφικής τεχνικής: - οπτική της αφήγησης (πρωτοπρόσωπη, τριτοπρόσωπη, μικτή)/ - διάλογος, μονόλογος, ειρωνεία, σχόλιο/ - λειτουργία του χρόνου (στοιχεία προοικονομίας, χρονικές αναδρομές, επιτάχυνση και επιβράδυνση)/ - σχήματα λόγου (παρομοίωση, μεταφορά κ.ά) </vt:lpstr>
      <vt:lpstr>ΘΕΜΑ 3Α οι μαθητές να χαρακτηρίζουν πρόσωπα, λαμβάνοντας υπόψη στάσεις, σκέψεις, δράσεις, συναισθήματα. αξίες, ιδέες, συμπεριφορά των προσώπων του κειμένου και τον αντίκτυπο στα άλλα κειμενικά πρόσωπα.  </vt:lpstr>
      <vt:lpstr>ΘΕΜΑ 3Β οι μαθητές να βρίσκουν, να ταξινομούν και να αξιολογούν στοιχεία πολιτισμού που εντοπίζονται στο κείμενο (θεσμοί, ήθη και έθιμα, αξίες, ιδέες, οικονομία, υλικά αγαθά, κ.ά.), να συνδέουν στοιχεία του κειμένου με τη σύγχρονη πραγματικότητα</vt:lpstr>
      <vt:lpstr>Ή ΘΕΜΑ 3Β ή να συγκρίνουν ένα παράλληλο κείμενο με το κύριο κείμενο όσον αφορά ιδέες, αξίες ή στάσεις και συμπεριφορά προσώπων που εντοπίζονται σ` αυτά. </vt:lpstr>
      <vt:lpstr>Κειμενο: ευριπιδη «ελενη» 127-132</vt:lpstr>
      <vt:lpstr>ΘΕΜΑ 3Β</vt:lpstr>
      <vt:lpstr>ΑΡΧΑΙΑ ΕΛΛΗΝΙΚΗ ΓΡΑΜΜΑΤΕΙΑ Γ΄ΓΥΜΝΑΣΙΟΥ: «ΕΛΕΝΗ»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ΕΞΕΤΑΣΕΙΣ ΓΥΜΝΑΣΙΟΥ: ΘΕΣΜΙΚΟ ΠΛΑΙΣΙΟ &amp; ΠΡΟΤΑΣΕΙΣ</dc:title>
  <dc:creator>al karafotias</dc:creator>
  <cp:lastModifiedBy>al karafotias</cp:lastModifiedBy>
  <cp:revision>3</cp:revision>
  <dcterms:created xsi:type="dcterms:W3CDTF">2023-05-23T07:06:21Z</dcterms:created>
  <dcterms:modified xsi:type="dcterms:W3CDTF">2023-05-30T14:43:27Z</dcterms:modified>
</cp:coreProperties>
</file>