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5" r:id="rId15"/>
    <p:sldId id="268" r:id="rId16"/>
    <p:sldId id="281" r:id="rId17"/>
    <p:sldId id="273" r:id="rId18"/>
    <p:sldId id="276" r:id="rId19"/>
    <p:sldId id="278" r:id="rId20"/>
    <p:sldId id="277" r:id="rId21"/>
    <p:sldId id="280" r:id="rId22"/>
    <p:sldId id="279" r:id="rId23"/>
    <p:sldId id="270" r:id="rId2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98F4E-1835-41D4-A7C5-66C323AED6CB}" type="datetimeFigureOut">
              <a:rPr lang="el-GR" smtClean="0"/>
              <a:pPr/>
              <a:t>24/5/2023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748AA-D4CE-466A-AF4D-8589412C02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85720" y="142859"/>
            <a:ext cx="8501122" cy="11430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>ΑΝΑΚΕΦΑΛΑΙΩΤΙΚΗ ΕΞΕΤΑΣΗ</a:t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> ΣΤΗΝ ΑΡΧΑΙΑ ΕΛΛΗΝΙΚΗ ΓΛΩΣΣΑ ΚΑΙ ΓΡΑΜΜΑΤΕΙΑ </a:t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>ΠΡΟΑΓΩΓΙΚΕΣ ΚΑΙ ΑΠΟΛΥΤΗΡΙΕΣ ΕΞΕΤΑΣΕΙΣ ΓΥΜΝΑΣΙΟΥ </a:t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>2022-2023</a:t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/>
            </a:r>
            <a:br>
              <a:rPr lang="el-GR" sz="2000" b="1" dirty="0" smtClean="0">
                <a:latin typeface="Palatino Linotype" pitchFamily="18" charset="0"/>
              </a:rPr>
            </a:b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42976" y="4500576"/>
            <a:ext cx="6858048" cy="5000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l-GR" sz="1600" b="1" dirty="0" smtClean="0">
                <a:solidFill>
                  <a:schemeClr val="tx1"/>
                </a:solidFill>
                <a:latin typeface="Palatino Linotype" pitchFamily="18" charset="0"/>
              </a:rPr>
              <a:t>ΚΑΛΥΨΩ Ν. ΛΑΖΟΥ </a:t>
            </a:r>
            <a:r>
              <a:rPr lang="el-GR" sz="1600" b="1" dirty="0" smtClean="0">
                <a:solidFill>
                  <a:schemeClr val="tx1"/>
                </a:solidFill>
                <a:latin typeface="Palatino Linotype" pitchFamily="18" charset="0"/>
              </a:rPr>
              <a:t>– ΜΠΑΛΤΑ</a:t>
            </a:r>
          </a:p>
          <a:p>
            <a:r>
              <a:rPr lang="el-GR" sz="1600" b="1" dirty="0" smtClean="0">
                <a:solidFill>
                  <a:schemeClr val="tx1"/>
                </a:solidFill>
                <a:latin typeface="Palatino Linotype" pitchFamily="18" charset="0"/>
              </a:rPr>
              <a:t>ΣΥΜΒΟΥΛΟΣ ΕΚΠΑΙΔΕΥΣΗΣ ΦΙΛΟΛΟΓΩΝ Α ΑΘΗΝΑΣ </a:t>
            </a:r>
          </a:p>
          <a:p>
            <a:r>
              <a:rPr lang="el-GR" sz="1600" b="1" dirty="0" smtClean="0">
                <a:solidFill>
                  <a:schemeClr val="tx1"/>
                </a:solidFill>
                <a:latin typeface="Palatino Linotype" pitchFamily="18" charset="0"/>
              </a:rPr>
              <a:t>25/05/2023</a:t>
            </a:r>
            <a:endParaRPr lang="el-GR" sz="16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2286000" y="2110085"/>
            <a:ext cx="4572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l-GR" b="1" dirty="0" smtClean="0">
                <a:latin typeface="Palatino Linotype" pitchFamily="18" charset="0"/>
              </a:rPr>
              <a:t>ΕΠΙΛΟΓΗ ΚΑΙ ΔΙΑΤΥΠΩΣΗ ΘΕΜΑΤΩΝ </a:t>
            </a:r>
            <a:br>
              <a:rPr lang="el-GR" b="1" dirty="0" smtClean="0">
                <a:latin typeface="Palatino Linotype" pitchFamily="18" charset="0"/>
              </a:rPr>
            </a:br>
            <a:r>
              <a:rPr lang="el-GR" b="1" dirty="0" smtClean="0">
                <a:latin typeface="Palatino Linotype" pitchFamily="18" charset="0"/>
              </a:rPr>
              <a:t>ΣΤΗΝ ΑΡΧΑΙΑ ΕΛΛΗΝΙΚΗ ΓΛΩΣΣΑ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Α2  </a:t>
            </a:r>
            <a:r>
              <a:rPr lang="el-GR" sz="2000" dirty="0" smtClean="0">
                <a:latin typeface="Palatino Linotype" pitchFamily="18" charset="0"/>
              </a:rPr>
              <a:t>(ΕΡΜΗΝΕΙΑ)</a:t>
            </a: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1600" dirty="0">
                <a:latin typeface="Palatino Linotype" pitchFamily="18" charset="0"/>
              </a:rPr>
              <a:t>Ποιος </a:t>
            </a:r>
            <a:r>
              <a:rPr lang="el-GR" sz="1600" dirty="0" smtClean="0">
                <a:latin typeface="Palatino Linotype" pitchFamily="18" charset="0"/>
              </a:rPr>
              <a:t>είναι, </a:t>
            </a:r>
            <a:r>
              <a:rPr lang="el-GR" sz="1600" dirty="0">
                <a:latin typeface="Palatino Linotype" pitchFamily="18" charset="0"/>
              </a:rPr>
              <a:t>σύμφωνα με τον Ξενοφώντα, ο βασικός σκοπός της </a:t>
            </a:r>
            <a:r>
              <a:rPr lang="el-GR" sz="1600" dirty="0" smtClean="0">
                <a:latin typeface="Palatino Linotype" pitchFamily="18" charset="0"/>
              </a:rPr>
              <a:t>άσκησης </a:t>
            </a:r>
            <a:r>
              <a:rPr lang="el-GR" sz="1600" dirty="0">
                <a:latin typeface="Palatino Linotype" pitchFamily="18" charset="0"/>
              </a:rPr>
              <a:t>ενός επαγγέλματος; Να τεκμηριώσετε την απάντησή σας με αναφορές από το κείμενο.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600" dirty="0" smtClean="0">
                <a:latin typeface="Palatino Linotype" pitchFamily="18" charset="0"/>
              </a:rPr>
              <a:t>Είναι</a:t>
            </a:r>
            <a:r>
              <a:rPr lang="el-GR" sz="1600" dirty="0" smtClean="0">
                <a:latin typeface="Palatino Linotype" pitchFamily="18" charset="0"/>
              </a:rPr>
              <a:t>,  σύμφωνα με τον Ξενοφώντα, η εργασία απαραίτητη για τον άνθρωπο; Να τεκμηριώσετε την απάντησή σας με επιχειρήματα από το κείμενο.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 smtClean="0">
                <a:latin typeface="Palatino Linotype" pitchFamily="18" charset="0"/>
              </a:rPr>
              <a:t>αναφέρετε δύο χαρακτηριστικά της οικονομικής οργάνωσης των ελληνικών πόλεων </a:t>
            </a:r>
            <a:r>
              <a:rPr lang="el-GR" sz="1600" dirty="0" smtClean="0">
                <a:latin typeface="Palatino Linotype" pitchFamily="18" charset="0"/>
              </a:rPr>
              <a:t>- κρατών του 5</a:t>
            </a:r>
            <a:r>
              <a:rPr lang="el-GR" sz="1600" baseline="30000" dirty="0" smtClean="0">
                <a:latin typeface="Palatino Linotype" pitchFamily="18" charset="0"/>
              </a:rPr>
              <a:t>ου</a:t>
            </a:r>
            <a:r>
              <a:rPr lang="el-GR" sz="1600" dirty="0" smtClean="0">
                <a:latin typeface="Palatino Linotype" pitchFamily="18" charset="0"/>
              </a:rPr>
              <a:t> π. Χ. </a:t>
            </a:r>
            <a:r>
              <a:rPr lang="el-GR" sz="1600" dirty="0" smtClean="0">
                <a:latin typeface="Palatino Linotype" pitchFamily="18" charset="0"/>
              </a:rPr>
              <a:t>αιώνα.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sz="1600" dirty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sz="1600" dirty="0">
              <a:latin typeface="Palatino Linotype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solidFill>
                  <a:srgbClr val="C00000"/>
                </a:solidFill>
              </a:rPr>
              <a:t>;;;;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l-GR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dirty="0" smtClean="0">
                <a:latin typeface="Palatino Linotype" pitchFamily="18" charset="0"/>
              </a:rPr>
              <a:t>Με </a:t>
            </a:r>
            <a:r>
              <a:rPr lang="el-GR" dirty="0">
                <a:latin typeface="Palatino Linotype" pitchFamily="18" charset="0"/>
              </a:rPr>
              <a:t>βάση όσα διαβάσατε παραπάνω, να χαρακτηρίσετε ως σωστές </a:t>
            </a:r>
            <a:r>
              <a:rPr lang="el-GR" b="1" dirty="0">
                <a:latin typeface="Palatino Linotype" pitchFamily="18" charset="0"/>
              </a:rPr>
              <a:t>(Σ)</a:t>
            </a:r>
            <a:r>
              <a:rPr lang="el-GR" dirty="0">
                <a:latin typeface="Palatino Linotype" pitchFamily="18" charset="0"/>
              </a:rPr>
              <a:t> ή ως λανθασμένες </a:t>
            </a:r>
            <a:r>
              <a:rPr lang="el-GR" b="1" dirty="0">
                <a:latin typeface="Palatino Linotype" pitchFamily="18" charset="0"/>
              </a:rPr>
              <a:t>(Λ)</a:t>
            </a:r>
            <a:r>
              <a:rPr lang="el-GR" dirty="0">
                <a:latin typeface="Palatino Linotype" pitchFamily="18" charset="0"/>
              </a:rPr>
              <a:t> τις παρακάτω προτάσεις: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1. Οι Αρχαίοι Έλληνες εργάζονταν για βιοπορισμό.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2. Οι γυναίκες στην Αρχαία Αθήνα εξασφάλιζαν την τροφή στους οικιακούς δούλους.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3. Οι Αρχαίοι Αθηναίοι ασχολούνταν και με γεωργικές εργασίες.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4. Το εμπόριο, εκτός από την Αθήνα, ανθούσε και στα Μέγαρα. </a:t>
            </a:r>
          </a:p>
          <a:p>
            <a:pPr>
              <a:buNone/>
            </a:pPr>
            <a:r>
              <a:rPr lang="el-GR" dirty="0">
                <a:latin typeface="Palatino Linotype" pitchFamily="18" charset="0"/>
              </a:rPr>
              <a:t>5. Τα επαγγέλματα του βυρσοδέψη και του κεραμίστα στην Αθήνα του 5</a:t>
            </a:r>
            <a:r>
              <a:rPr lang="el-GR" baseline="30000" dirty="0">
                <a:latin typeface="Palatino Linotype" pitchFamily="18" charset="0"/>
              </a:rPr>
              <a:t>ου</a:t>
            </a:r>
            <a:r>
              <a:rPr lang="el-GR" dirty="0">
                <a:latin typeface="Palatino Linotype" pitchFamily="18" charset="0"/>
              </a:rPr>
              <a:t> π. Χ. αιώνα ασκούσαν αποκλειστικά εξειδικευμένοι δούλοι.  </a:t>
            </a:r>
          </a:p>
          <a:p>
            <a:endParaRPr lang="el-GR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928676"/>
            <a:ext cx="3400420" cy="32861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1600" dirty="0">
                <a:latin typeface="Palatino Linotype" pitchFamily="18" charset="0"/>
              </a:rPr>
              <a:t/>
            </a:r>
            <a:br>
              <a:rPr lang="el-GR" sz="1600" dirty="0">
                <a:latin typeface="Palatino Linotype" pitchFamily="18" charset="0"/>
              </a:rPr>
            </a:b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>
                <a:latin typeface="Palatino Linotype" pitchFamily="18" charset="0"/>
              </a:rPr>
              <a:t>επιλέξετε από το αρχαίο κείμενο </a:t>
            </a:r>
            <a:r>
              <a:rPr lang="el-GR" sz="1600" dirty="0" smtClean="0">
                <a:latin typeface="Palatino Linotype" pitchFamily="18" charset="0"/>
              </a:rPr>
              <a:t>λέξεις/φράσεις που αποδίδουν τα επαγγέλματα </a:t>
            </a:r>
            <a:r>
              <a:rPr lang="el-GR" sz="1600" dirty="0">
                <a:latin typeface="Palatino Linotype" pitchFamily="18" charset="0"/>
              </a:rPr>
              <a:t>που εικονίζονται στην αριστερή στήλη.  </a:t>
            </a:r>
            <a:r>
              <a:rPr lang="el-GR" sz="1600" dirty="0" smtClean="0">
                <a:latin typeface="Palatino Linotype" pitchFamily="18" charset="0"/>
              </a:rPr>
              <a:t> </a:t>
            </a:r>
            <a:r>
              <a:rPr lang="el-GR" sz="1600" dirty="0">
                <a:latin typeface="Palatino Linotype" pitchFamily="18" charset="0"/>
              </a:rPr>
              <a:t/>
            </a:r>
            <a:br>
              <a:rPr lang="el-GR" sz="1600" dirty="0">
                <a:latin typeface="Palatino Linotype" pitchFamily="18" charset="0"/>
              </a:rPr>
            </a:br>
            <a:endParaRPr lang="el-GR" sz="1600" dirty="0">
              <a:latin typeface="Palatino Linotype" pitchFamily="18" charset="0"/>
            </a:endParaRPr>
          </a:p>
        </p:txBody>
      </p:sp>
      <p:pic>
        <p:nvPicPr>
          <p:cNvPr id="20487" name="Picture 7" descr="C:\Users\User\Desktop\Καταγραφή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329112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l-GR" sz="3200" b="1" dirty="0" smtClean="0">
                <a:latin typeface="Palatino Linotype" pitchFamily="18" charset="0"/>
              </a:rPr>
              <a:t>Β1+Β2+Β3  (4 + 4 + 4</a:t>
            </a:r>
            <a:r>
              <a:rPr lang="el-GR" sz="3200" b="1" dirty="0" smtClean="0">
                <a:latin typeface="Palatino Linotype" pitchFamily="18" charset="0"/>
              </a:rPr>
              <a:t>)</a:t>
            </a:r>
            <a:endParaRPr lang="el-GR" sz="32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85867"/>
            <a:ext cx="4643470" cy="330875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l-GR" sz="2800" b="1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2800" b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Β1.Λεξιλόγιο </a:t>
            </a:r>
            <a:endParaRPr lang="el-GR" sz="2800" b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Β2. Γραμματική </a:t>
            </a: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Β3. Συντακτικό</a:t>
            </a:r>
          </a:p>
          <a:p>
            <a:pPr>
              <a:buNone/>
            </a:pPr>
            <a:endParaRPr lang="el-GR" sz="2800" b="1" dirty="0">
              <a:latin typeface="Palatino Linotype" pitchFamily="18" charset="0"/>
            </a:endParaRPr>
          </a:p>
        </p:txBody>
      </p:sp>
      <p:pic>
        <p:nvPicPr>
          <p:cNvPr id="7170" name="Picture 2" descr="C:\Users\User\Pictures\ΑΙΣΘΗΤΙΚΕΣ\Αισθητικές\Φωτογραφίες\1538757_880704985306982_72032873142340975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214428"/>
            <a:ext cx="3357586" cy="33646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000" b="1" dirty="0" smtClean="0">
                <a:latin typeface="Palatino Linotype" pitchFamily="18" charset="0"/>
              </a:rPr>
              <a:t>ΕΡΩΤΗΣΕΙΣ – ΑΣΚΗΣΕΙΣ ΚΛΕΙΣΤΟΥ ΤΥΠΟΥ </a:t>
            </a:r>
            <a:br>
              <a:rPr lang="el-GR" sz="2000" b="1" dirty="0" smtClean="0">
                <a:latin typeface="Palatino Linotype" pitchFamily="18" charset="0"/>
              </a:rPr>
            </a:br>
            <a:r>
              <a:rPr lang="el-GR" sz="1800" dirty="0" smtClean="0">
                <a:latin typeface="Palatino Linotype" pitchFamily="18" charset="0"/>
              </a:rPr>
              <a:t>Η σωστή απάντηση είναι μία ή και περισσότερες αλλά </a:t>
            </a:r>
            <a:r>
              <a:rPr lang="el-GR" sz="1800" b="1" dirty="0" smtClean="0">
                <a:latin typeface="Palatino Linotype" pitchFamily="18" charset="0"/>
              </a:rPr>
              <a:t>συγκεκριμένη</a:t>
            </a:r>
            <a:r>
              <a:rPr lang="el-GR" sz="1800" dirty="0" smtClean="0">
                <a:latin typeface="Palatino Linotype" pitchFamily="18" charset="0"/>
              </a:rPr>
              <a:t>. </a:t>
            </a: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b="1" dirty="0" smtClean="0">
                <a:latin typeface="Palatino Linotype" pitchFamily="18" charset="0"/>
              </a:rPr>
              <a:t>Αντιστοίχιση / σύζευξη </a:t>
            </a:r>
            <a:r>
              <a:rPr lang="el-GR" sz="1800" dirty="0" smtClean="0">
                <a:latin typeface="Palatino Linotype" pitchFamily="18" charset="0"/>
              </a:rPr>
              <a:t>(σύζευξη στοιχείων που παρατίθενται σε δύο, τρεις ή και σε περισσότερες στήλες, με βάση προκαθορισμένα κριτήρια).</a:t>
            </a:r>
            <a:endParaRPr lang="el-GR" sz="1800" b="1" dirty="0" smtClean="0">
              <a:latin typeface="Palatino Linotype" pitchFamily="18" charset="0"/>
            </a:endParaRPr>
          </a:p>
          <a:p>
            <a:r>
              <a:rPr lang="el-GR" sz="1800" b="1" dirty="0" smtClean="0">
                <a:latin typeface="Palatino Linotype" pitchFamily="18" charset="0"/>
              </a:rPr>
              <a:t>Πολλαπλών επιλογών </a:t>
            </a:r>
            <a:r>
              <a:rPr lang="el-GR" sz="1800" dirty="0" smtClean="0">
                <a:latin typeface="Palatino Linotype" pitchFamily="18" charset="0"/>
              </a:rPr>
              <a:t>(δίνονται μία σειρά προτεινόμενων απαντήσεων, ανάμεσα στις οποίες υπάρχει και η ορθή).</a:t>
            </a:r>
            <a:endParaRPr lang="el-GR" sz="1800" b="1" dirty="0" smtClean="0">
              <a:latin typeface="Palatino Linotype" pitchFamily="18" charset="0"/>
            </a:endParaRPr>
          </a:p>
          <a:p>
            <a:r>
              <a:rPr lang="el-GR" sz="1800" b="1" dirty="0" smtClean="0">
                <a:latin typeface="Palatino Linotype" pitchFamily="18" charset="0"/>
              </a:rPr>
              <a:t>Σωστού- Λάθους </a:t>
            </a:r>
          </a:p>
          <a:p>
            <a:r>
              <a:rPr lang="el-GR" sz="1800" b="1" dirty="0" smtClean="0">
                <a:latin typeface="Palatino Linotype" pitchFamily="18" charset="0"/>
              </a:rPr>
              <a:t>Συμπλήρωσης </a:t>
            </a:r>
            <a:r>
              <a:rPr lang="el-GR" sz="1800" dirty="0" smtClean="0">
                <a:latin typeface="Palatino Linotype" pitchFamily="18" charset="0"/>
              </a:rPr>
              <a:t>(κενών που υπάρχουν σε ένα προτεινόμενο κείμενο).</a:t>
            </a:r>
            <a:endParaRPr lang="el-GR" sz="1800" b="1" dirty="0" smtClean="0">
              <a:latin typeface="Palatino Linotype" pitchFamily="18" charset="0"/>
            </a:endParaRPr>
          </a:p>
          <a:p>
            <a:r>
              <a:rPr lang="el-GR" sz="1800" b="1" dirty="0" smtClean="0">
                <a:latin typeface="Palatino Linotype" pitchFamily="18" charset="0"/>
              </a:rPr>
              <a:t>Διάταξης/ Διαβάθμισης </a:t>
            </a:r>
            <a:r>
              <a:rPr lang="el-GR" sz="1800" dirty="0" smtClean="0">
                <a:latin typeface="Palatino Linotype" pitchFamily="18" charset="0"/>
              </a:rPr>
              <a:t>(τοποθέτηση ενός αριθμού στοιχείων σε σωστή σειρά). </a:t>
            </a:r>
          </a:p>
          <a:p>
            <a:r>
              <a:rPr lang="el-GR" sz="1800" b="1" dirty="0" smtClean="0">
                <a:latin typeface="Palatino Linotype" pitchFamily="18" charset="0"/>
              </a:rPr>
              <a:t>ΣΥΝΤΟΜΗΣ ΑΠΑΝΤΗΣΗΣ</a:t>
            </a:r>
          </a:p>
          <a:p>
            <a:r>
              <a:rPr lang="el-GR" sz="1800" b="1" dirty="0" smtClean="0">
                <a:latin typeface="Palatino Linotype" pitchFamily="18" charset="0"/>
              </a:rPr>
              <a:t>ΥΠΟΓΡΑΜΜΙΣΗ ΛΑΘΩΝ</a:t>
            </a:r>
            <a:endParaRPr lang="el-GR" sz="1800" b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Β1  </a:t>
            </a:r>
            <a:r>
              <a:rPr lang="el-GR" sz="2000" dirty="0" smtClean="0">
                <a:latin typeface="Palatino Linotype" pitchFamily="18" charset="0"/>
              </a:rPr>
              <a:t>(Λεξιλόγιο)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14494"/>
            <a:ext cx="8229600" cy="28801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	</a:t>
            </a:r>
            <a:endParaRPr lang="el-GR" sz="1600" b="1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b="1" dirty="0">
              <a:latin typeface="Palatino Linotype" pitchFamily="18" charset="0"/>
            </a:endParaRPr>
          </a:p>
          <a:p>
            <a:pPr>
              <a:buNone/>
            </a:pPr>
            <a:r>
              <a:rPr lang="el-GR" sz="1600" dirty="0" smtClean="0"/>
              <a:t>	</a:t>
            </a:r>
            <a:r>
              <a:rPr lang="el-GR" sz="1600" dirty="0" smtClean="0">
                <a:latin typeface="Palatino Linotype" pitchFamily="18" charset="0"/>
              </a:rPr>
              <a:t>Επιλέξτε από το απόσπασμα που σας δίνεται τέσσερα </a:t>
            </a:r>
            <a:r>
              <a:rPr lang="el-GR" sz="1600" dirty="0">
                <a:latin typeface="Palatino Linotype" pitchFamily="18" charset="0"/>
              </a:rPr>
              <a:t>σύνθετα ουσιαστικά  που δηλώνουν επάγγελμα και αναλύστε τα στα συνθετικά </a:t>
            </a:r>
            <a:r>
              <a:rPr lang="el-GR" sz="1600" dirty="0" smtClean="0">
                <a:latin typeface="Palatino Linotype" pitchFamily="18" charset="0"/>
              </a:rPr>
              <a:t>τους μέρη. </a:t>
            </a:r>
            <a:r>
              <a:rPr lang="el-GR" sz="1600" dirty="0" smtClean="0">
                <a:latin typeface="Palatino Linotype" pitchFamily="18" charset="0"/>
              </a:rPr>
              <a:t>Γράψτε στη συνέχεια τη σημασία τους στα νέα ελληνικά. </a:t>
            </a: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	1. ……………………………….  :  ………………………….. +…………………………..</a:t>
            </a:r>
          </a:p>
          <a:p>
            <a:pPr>
              <a:buNone/>
            </a:pPr>
            <a:r>
              <a:rPr lang="el-GR" sz="1600" dirty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      2...………………………………. :  ………………………….. +…………………………..</a:t>
            </a:r>
          </a:p>
          <a:p>
            <a:pPr>
              <a:buNone/>
            </a:pPr>
            <a:r>
              <a:rPr lang="el-GR" sz="1600" dirty="0">
                <a:latin typeface="Palatino Linotype" pitchFamily="18" charset="0"/>
              </a:rPr>
              <a:t>	</a:t>
            </a:r>
            <a:r>
              <a:rPr lang="el-GR" sz="1600" dirty="0" smtClean="0">
                <a:latin typeface="Palatino Linotype" pitchFamily="18" charset="0"/>
              </a:rPr>
              <a:t>3. ……………………………….  :  ………………………….. +…………………………..</a:t>
            </a:r>
          </a:p>
          <a:p>
            <a:pPr>
              <a:buNone/>
            </a:pPr>
            <a:r>
              <a:rPr lang="el-GR" sz="1600" dirty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      4………………………………… : …………………………... +…………………………..</a:t>
            </a:r>
          </a:p>
          <a:p>
            <a:pPr>
              <a:buNone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  <a:p>
            <a:pPr>
              <a:buNone/>
            </a:pPr>
            <a:endParaRPr lang="el-GR" sz="1600" b="1" dirty="0">
              <a:latin typeface="Palatino Linotype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71472" y="1071553"/>
            <a:ext cx="785818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l-GR" b="1" dirty="0" smtClean="0">
                <a:latin typeface="Palatino Linotype" pitchFamily="18" charset="0"/>
              </a:rPr>
              <a:t>Αναγνωρίζω σημασίες λέξεων της αρχαίας ελληνικής. </a:t>
            </a:r>
            <a:endParaRPr lang="el-GR" b="1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Β1.</a:t>
            </a:r>
            <a:r>
              <a:rPr lang="el-GR" dirty="0" smtClean="0"/>
              <a:t> </a:t>
            </a:r>
            <a:r>
              <a:rPr lang="el-GR" sz="2000" dirty="0" smtClean="0">
                <a:latin typeface="Palatino Linotype" pitchFamily="18" charset="0"/>
              </a:rPr>
              <a:t>(Λεξιλόγιο) 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32"/>
            <a:ext cx="8229600" cy="3071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 smtClean="0">
                <a:latin typeface="Palatino Linotype" pitchFamily="18" charset="0"/>
              </a:rPr>
              <a:t>αντιστοιχίσετε τις λέξεις της στήλης Α με </a:t>
            </a:r>
            <a:r>
              <a:rPr lang="el-GR" sz="1600" b="1" dirty="0" smtClean="0">
                <a:latin typeface="Palatino Linotype" pitchFamily="18" charset="0"/>
              </a:rPr>
              <a:t>ομόρριζές</a:t>
            </a:r>
            <a:r>
              <a:rPr lang="el-GR" sz="1600" dirty="0" smtClean="0">
                <a:latin typeface="Palatino Linotype" pitchFamily="18" charset="0"/>
              </a:rPr>
              <a:t> τους στη νέα ελληνική από τη στήλη Β.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31746" name="Picture 2" descr="C:\Users\User\Desktop\bvckxj;b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84"/>
            <a:ext cx="6021387" cy="251460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357158" y="1142991"/>
            <a:ext cx="8001056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l-GR" sz="1600" b="1" dirty="0" smtClean="0">
                <a:latin typeface="Palatino Linotype" pitchFamily="18" charset="0"/>
              </a:rPr>
              <a:t>Συνδέω λέξεις της αρχαίας ελληνικής με </a:t>
            </a:r>
            <a:r>
              <a:rPr lang="el-GR" sz="1600" b="1" dirty="0" smtClean="0">
                <a:latin typeface="Palatino Linotype" pitchFamily="18" charset="0"/>
              </a:rPr>
              <a:t>τις αντίστοιχες της </a:t>
            </a:r>
            <a:r>
              <a:rPr lang="el-GR" sz="1600" b="1" dirty="0" smtClean="0">
                <a:latin typeface="Palatino Linotype" pitchFamily="18" charset="0"/>
              </a:rPr>
              <a:t>νέας </a:t>
            </a:r>
            <a:r>
              <a:rPr lang="el-GR" sz="1600" b="1" dirty="0" smtClean="0">
                <a:latin typeface="Palatino Linotype" pitchFamily="18" charset="0"/>
              </a:rPr>
              <a:t>ελληνικής</a:t>
            </a:r>
            <a:endParaRPr lang="el-GR" sz="1600" b="1" dirty="0" smtClean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51259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Β1. </a:t>
            </a:r>
            <a:r>
              <a:rPr lang="el-GR" sz="2000" b="1" dirty="0" smtClean="0">
                <a:latin typeface="Palatino Linotype" pitchFamily="18" charset="0"/>
              </a:rPr>
              <a:t>(Λεξιλόγιο)</a:t>
            </a:r>
            <a:endParaRPr lang="el-GR" sz="2000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785932"/>
            <a:ext cx="8229600" cy="28229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 smtClean="0">
                <a:latin typeface="Palatino Linotype" pitchFamily="18" charset="0"/>
              </a:rPr>
              <a:t>Για </a:t>
            </a:r>
            <a:r>
              <a:rPr lang="el-GR" sz="1600" dirty="0">
                <a:latin typeface="Palatino Linotype" pitchFamily="18" charset="0"/>
              </a:rPr>
              <a:t>καθεμία από τις παρακάτω λέξεις να γράψετε μία παράγωγή της στα νέα ελληνικά :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	</a:t>
            </a:r>
            <a:r>
              <a:rPr lang="el-GR" sz="1600" i="1" dirty="0" smtClean="0">
                <a:latin typeface="Palatino Linotype" pitchFamily="18" charset="0"/>
              </a:rPr>
              <a:t>πόλεις</a:t>
            </a:r>
            <a:r>
              <a:rPr lang="el-GR" sz="1600" dirty="0" smtClean="0">
                <a:latin typeface="Palatino Linotype" pitchFamily="18" charset="0"/>
              </a:rPr>
              <a:t>     </a:t>
            </a:r>
            <a:r>
              <a:rPr lang="el-GR" sz="1600" i="1" dirty="0" err="1" smtClean="0">
                <a:latin typeface="Palatino Linotype" pitchFamily="18" charset="0"/>
              </a:rPr>
              <a:t>ἐξειργάζοντο</a:t>
            </a:r>
            <a:r>
              <a:rPr lang="el-GR" sz="1600" dirty="0" smtClean="0">
                <a:latin typeface="Palatino Linotype" pitchFamily="18" charset="0"/>
              </a:rPr>
              <a:t> 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	</a:t>
            </a:r>
            <a:r>
              <a:rPr lang="el-GR" sz="1600" i="1" dirty="0" err="1" smtClean="0">
                <a:latin typeface="Palatino Linotype" pitchFamily="18" charset="0"/>
              </a:rPr>
              <a:t>βίῳ</a:t>
            </a:r>
            <a:r>
              <a:rPr lang="el-GR" sz="1600" i="1" dirty="0" smtClean="0">
                <a:latin typeface="Palatino Linotype" pitchFamily="18" charset="0"/>
              </a:rPr>
              <a:t>           </a:t>
            </a:r>
            <a:r>
              <a:rPr lang="el-GR" sz="1600" i="1" dirty="0" err="1" smtClean="0">
                <a:latin typeface="Palatino Linotype" pitchFamily="18" charset="0"/>
              </a:rPr>
              <a:t>ἐξεμάνθανον</a:t>
            </a:r>
            <a:endParaRPr lang="el-GR" sz="1600" i="1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>
                <a:latin typeface="Palatino Linotype" pitchFamily="18" charset="0"/>
              </a:rPr>
              <a:t>αναζητήσετε στο κείμενο μία συγγενή ετυμολογικά λέξη για καθεμία από τις παρακάτω λέξεις της νέας ελληνικής: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	</a:t>
            </a:r>
            <a:r>
              <a:rPr lang="el-GR" sz="1600" i="1" dirty="0" smtClean="0">
                <a:latin typeface="Palatino Linotype" pitchFamily="18" charset="0"/>
              </a:rPr>
              <a:t>αποικισμός      αρχαιοκαπηλία</a:t>
            </a:r>
            <a:r>
              <a:rPr lang="el-GR" sz="1600" i="1" dirty="0" smtClean="0">
                <a:latin typeface="Palatino Linotype" pitchFamily="18" charset="0"/>
              </a:rPr>
              <a:t> </a:t>
            </a:r>
            <a:r>
              <a:rPr lang="el-GR" sz="1600" i="1" dirty="0" smtClean="0">
                <a:latin typeface="Palatino Linotype" pitchFamily="18" charset="0"/>
              </a:rPr>
              <a:t> </a:t>
            </a:r>
            <a:endParaRPr lang="el-GR" sz="1600" i="1" dirty="0">
              <a:latin typeface="Palatino Linotype" pitchFamily="18" charset="0"/>
            </a:endParaRP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      τροφοδοσία      αρχιτεκτονική</a:t>
            </a: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214282" y="1000115"/>
            <a:ext cx="842968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l-GR" sz="1600" b="1" dirty="0" smtClean="0">
                <a:latin typeface="Palatino Linotype" pitchFamily="18" charset="0"/>
              </a:rPr>
              <a:t>Διακρίνω συγγένειες μεταξύ των λέξεων (</a:t>
            </a:r>
            <a:r>
              <a:rPr lang="el-GR" sz="1600" b="1" dirty="0" err="1" smtClean="0">
                <a:latin typeface="Palatino Linotype" pitchFamily="18" charset="0"/>
              </a:rPr>
              <a:t>ομόρριζες</a:t>
            </a:r>
            <a:r>
              <a:rPr lang="el-GR" sz="1600" b="1" dirty="0" smtClean="0">
                <a:latin typeface="Palatino Linotype" pitchFamily="18" charset="0"/>
              </a:rPr>
              <a:t>, παράγωγες, σύνθετες, συνώνυμες, </a:t>
            </a:r>
            <a:r>
              <a:rPr lang="el-GR" sz="1600" b="1" dirty="0" err="1" smtClean="0">
                <a:latin typeface="Palatino Linotype" pitchFamily="18" charset="0"/>
              </a:rPr>
              <a:t>αντώνυμες</a:t>
            </a:r>
            <a:r>
              <a:rPr lang="el-GR" sz="1600" b="1" dirty="0" smtClean="0">
                <a:latin typeface="Palatino Linotype" pitchFamily="18" charset="0"/>
              </a:rPr>
              <a:t>, </a:t>
            </a:r>
            <a:r>
              <a:rPr lang="el-GR" sz="1600" b="1" dirty="0" err="1" smtClean="0">
                <a:latin typeface="Palatino Linotype" pitchFamily="18" charset="0"/>
              </a:rPr>
              <a:t>παρώνυμες</a:t>
            </a:r>
            <a:r>
              <a:rPr lang="el-GR" sz="1600" b="1" dirty="0" smtClean="0">
                <a:latin typeface="Palatino Linotype" pitchFamily="18" charset="0"/>
              </a:rPr>
              <a:t> κ.λπ.)</a:t>
            </a:r>
            <a:endParaRPr lang="el-GR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Β2. </a:t>
            </a:r>
            <a:r>
              <a:rPr lang="el-GR" sz="2000" dirty="0" smtClean="0">
                <a:latin typeface="Palatino Linotype" pitchFamily="18" charset="0"/>
              </a:rPr>
              <a:t> (Γραμματική) </a:t>
            </a:r>
            <a:endParaRPr lang="el-GR" sz="28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7"/>
            <a:ext cx="8229600" cy="29515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1800" dirty="0">
                <a:latin typeface="Palatino Linotype" pitchFamily="18" charset="0"/>
              </a:rPr>
              <a:t>	</a:t>
            </a:r>
            <a:r>
              <a:rPr lang="el-GR" sz="1600" dirty="0" smtClean="0">
                <a:latin typeface="Palatino Linotype" pitchFamily="18" charset="0"/>
              </a:rPr>
              <a:t>Να συμπληρώσετε τον παρακάτω πίνακα με λέξεις από το κείμενο που τονίζονται στη συλλαβή που δηλώνει η επικεφαλίδα  κάθε </a:t>
            </a:r>
            <a:r>
              <a:rPr lang="el-GR" sz="1600" dirty="0" smtClean="0">
                <a:latin typeface="Palatino Linotype" pitchFamily="18" charset="0"/>
              </a:rPr>
              <a:t>στήλης: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28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2800" dirty="0">
              <a:latin typeface="Palatino Linotype" pitchFamily="18" charset="0"/>
            </a:endParaRPr>
          </a:p>
          <a:p>
            <a:pPr>
              <a:buNone/>
            </a:pPr>
            <a:endParaRPr lang="el-GR" sz="2800" dirty="0">
              <a:latin typeface="Palatino Linotype" pitchFamily="18" charset="0"/>
            </a:endParaRPr>
          </a:p>
        </p:txBody>
      </p:sp>
      <p:pic>
        <p:nvPicPr>
          <p:cNvPr id="29699" name="Picture 3" descr="C:\Users\User\Desktop\FDSAFA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500312"/>
            <a:ext cx="6310318" cy="2000264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857224" y="1000114"/>
            <a:ext cx="6357982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l-GR" sz="1600" b="1" dirty="0" smtClean="0">
                <a:latin typeface="Palatino Linotype" pitchFamily="18" charset="0"/>
              </a:rPr>
              <a:t>Αναγνωρίζω γραμματικά όρους της πρότασης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08383"/>
          </a:xfrm>
        </p:spPr>
        <p:txBody>
          <a:bodyPr>
            <a:normAutofit fontScale="90000"/>
          </a:bodyPr>
          <a:lstStyle/>
          <a:p>
            <a:pPr algn="l"/>
            <a:r>
              <a:rPr lang="el-GR" sz="3100" b="1" dirty="0" smtClean="0">
                <a:latin typeface="Palatino Linotype" pitchFamily="18" charset="0"/>
              </a:rPr>
              <a:t>Β2.</a:t>
            </a:r>
            <a:r>
              <a:rPr lang="el-GR" sz="5400" b="1" dirty="0" smtClean="0">
                <a:latin typeface="Palatino Linotype" pitchFamily="18" charset="0"/>
              </a:rPr>
              <a:t> </a:t>
            </a:r>
            <a:r>
              <a:rPr lang="el-GR" dirty="0" smtClean="0">
                <a:latin typeface="Palatino Linotype" pitchFamily="18" charset="0"/>
              </a:rPr>
              <a:t> </a:t>
            </a:r>
            <a:r>
              <a:rPr lang="el-GR" sz="2200" dirty="0" smtClean="0">
                <a:latin typeface="Palatino Linotype" pitchFamily="18" charset="0"/>
              </a:rPr>
              <a:t>(Γραμματική) </a:t>
            </a:r>
            <a:endParaRPr lang="el-GR" sz="2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80"/>
            <a:ext cx="8229600" cy="342902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 smtClean="0">
                <a:latin typeface="Palatino Linotype" pitchFamily="18" charset="0"/>
              </a:rPr>
              <a:t>αντιστοιχίσετε τους τύπους της στήλης Α με τη γραμματική τους αναγνώριση στη στήλη Β. Δύο αναγνωρίσεις από τη στήλη Β περισσεύουν. </a:t>
            </a:r>
            <a:endParaRPr lang="el-GR" sz="1600" dirty="0">
              <a:latin typeface="Palatino Linotype" pitchFamily="18" charset="0"/>
            </a:endParaRPr>
          </a:p>
        </p:txBody>
      </p:sp>
      <p:pic>
        <p:nvPicPr>
          <p:cNvPr id="30722" name="Picture 2" descr="C:\Users\User\Desktop\xcvczx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8"/>
            <a:ext cx="5773737" cy="250033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428596" y="1000114"/>
            <a:ext cx="6500858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itchFamily="18" charset="0"/>
              </a:rPr>
              <a:t>Αναγνωρίζω γραμματικά όρους της πρότασης</a:t>
            </a:r>
            <a:endParaRPr lang="el-G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l-GR" sz="1800" b="1" dirty="0" smtClean="0">
                <a:latin typeface="Palatino Linotype" pitchFamily="18" charset="0"/>
              </a:rPr>
              <a:t>ἐν </a:t>
            </a:r>
            <a:r>
              <a:rPr lang="el-GR" sz="1800" b="1" dirty="0" err="1" smtClean="0">
                <a:latin typeface="Palatino Linotype" pitchFamily="18" charset="0"/>
              </a:rPr>
              <a:t>ἀρχῇ</a:t>
            </a:r>
            <a:r>
              <a:rPr lang="el-GR" sz="1800" b="1" dirty="0" smtClean="0">
                <a:latin typeface="Palatino Linotype" pitchFamily="18" charset="0"/>
              </a:rPr>
              <a:t> </a:t>
            </a:r>
            <a:r>
              <a:rPr lang="el-GR" sz="1800" b="1" dirty="0" err="1" smtClean="0">
                <a:latin typeface="Palatino Linotype" pitchFamily="18" charset="0"/>
              </a:rPr>
              <a:t>ἦν</a:t>
            </a:r>
            <a:r>
              <a:rPr lang="el-GR" sz="1800" b="1" dirty="0" smtClean="0">
                <a:latin typeface="Palatino Linotype" pitchFamily="18" charset="0"/>
              </a:rPr>
              <a:t> ὁ λόγος</a:t>
            </a:r>
            <a:r>
              <a:rPr lang="el-GR" sz="1800" b="1" dirty="0" smtClean="0">
                <a:latin typeface="Palatino Linotype" pitchFamily="18" charset="0"/>
              </a:rPr>
              <a:t>……</a:t>
            </a:r>
            <a:endParaRPr lang="el-GR" sz="1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7"/>
            <a:ext cx="8229600" cy="302300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el-GR" b="1" dirty="0" smtClean="0">
                <a:latin typeface="Palatino Linotype" pitchFamily="18" charset="0"/>
              </a:rPr>
              <a:t>  </a:t>
            </a:r>
          </a:p>
          <a:p>
            <a:pPr algn="r">
              <a:buNone/>
            </a:pPr>
            <a:endParaRPr lang="el-GR" b="1" dirty="0">
              <a:latin typeface="Palatino Linotype" pitchFamily="18" charset="0"/>
            </a:endParaRPr>
          </a:p>
          <a:p>
            <a:pPr algn="r">
              <a:buNone/>
            </a:pPr>
            <a:endParaRPr lang="el-GR" b="1" dirty="0" smtClean="0">
              <a:latin typeface="Palatino Linotype" pitchFamily="18" charset="0"/>
            </a:endParaRPr>
          </a:p>
          <a:p>
            <a:pPr algn="r">
              <a:buNone/>
            </a:pPr>
            <a:endParaRPr lang="el-GR" b="1" dirty="0">
              <a:latin typeface="Palatino Linotype" pitchFamily="18" charset="0"/>
            </a:endParaRPr>
          </a:p>
          <a:p>
            <a:pPr algn="r">
              <a:buNone/>
            </a:pPr>
            <a:r>
              <a:rPr lang="el-GR" b="1" dirty="0" smtClean="0">
                <a:latin typeface="Palatino Linotype" pitchFamily="18" charset="0"/>
              </a:rPr>
              <a:t>   </a:t>
            </a:r>
            <a:r>
              <a:rPr lang="el-GR" sz="2400" b="1" dirty="0" smtClean="0">
                <a:latin typeface="Palatino Linotype" pitchFamily="18" charset="0"/>
              </a:rPr>
              <a:t>αρ. </a:t>
            </a:r>
            <a:r>
              <a:rPr lang="el-GR" sz="2400" b="1" dirty="0" err="1" smtClean="0">
                <a:latin typeface="Palatino Linotype" pitchFamily="18" charset="0"/>
              </a:rPr>
              <a:t>πρωτ</a:t>
            </a:r>
            <a:r>
              <a:rPr lang="el-GR" sz="2400" b="1" dirty="0" smtClean="0">
                <a:latin typeface="Palatino Linotype" pitchFamily="18" charset="0"/>
              </a:rPr>
              <a:t>. 89611/Δ2/09-07-2020 Υ.Α. </a:t>
            </a:r>
          </a:p>
          <a:p>
            <a:pPr algn="r">
              <a:buNone/>
            </a:pPr>
            <a:r>
              <a:rPr lang="el-GR" sz="2400" b="1" dirty="0" smtClean="0">
                <a:latin typeface="Palatino Linotype" pitchFamily="18" charset="0"/>
              </a:rPr>
              <a:t>(ΦΕΚ 3029/Β/21-07-2020)</a:t>
            </a:r>
            <a:br>
              <a:rPr lang="el-GR" sz="2400" b="1" dirty="0" smtClean="0">
                <a:latin typeface="Palatino Linotype" pitchFamily="18" charset="0"/>
              </a:rPr>
            </a:b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36945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Β2.</a:t>
            </a:r>
            <a:r>
              <a:rPr lang="el-GR" sz="2800" b="1" dirty="0" smtClean="0"/>
              <a:t> </a:t>
            </a:r>
            <a:r>
              <a:rPr lang="el-GR" sz="2000" dirty="0" smtClean="0">
                <a:latin typeface="Palatino Linotype" pitchFamily="18" charset="0"/>
              </a:rPr>
              <a:t>(Γραμματική</a:t>
            </a:r>
            <a:r>
              <a:rPr lang="el-GR" sz="2000" dirty="0" smtClean="0">
                <a:latin typeface="Palatino Linotype" pitchFamily="18" charset="0"/>
              </a:rPr>
              <a:t>)</a:t>
            </a:r>
            <a:endParaRPr lang="el-GR" sz="16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6"/>
            <a:ext cx="8229600" cy="371477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Να επιλέξετε και να γράψετε στο απαντητικό φύλλο που σας δόθηκε τη σωστή γραμματική αναγνώριση των παρακάτω γραμματικών τύπων : </a:t>
            </a:r>
          </a:p>
          <a:p>
            <a:pPr>
              <a:buNone/>
            </a:pPr>
            <a:r>
              <a:rPr lang="el-GR" sz="1600" b="1" i="1" dirty="0" err="1" smtClean="0">
                <a:latin typeface="Palatino Linotype" pitchFamily="18" charset="0"/>
              </a:rPr>
              <a:t>ἐπιτηδεύουσι</a:t>
            </a:r>
            <a:r>
              <a:rPr lang="el-GR" sz="1600" b="1" i="1" dirty="0" smtClean="0">
                <a:latin typeface="Palatino Linotype" pitchFamily="18" charset="0"/>
              </a:rPr>
              <a:t> : 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α) δοτική πληθυντικού,  β) </a:t>
            </a:r>
            <a:r>
              <a:rPr lang="el-GR" sz="1600" i="1" dirty="0" err="1" smtClean="0">
                <a:latin typeface="Palatino Linotype" pitchFamily="18" charset="0"/>
              </a:rPr>
              <a:t>γ΄</a:t>
            </a:r>
            <a:r>
              <a:rPr lang="el-GR" sz="1600" i="1" dirty="0" smtClean="0">
                <a:latin typeface="Palatino Linotype" pitchFamily="18" charset="0"/>
              </a:rPr>
              <a:t> πληθυντικό πρόσωπο ενεστώτα,  γ) </a:t>
            </a:r>
            <a:r>
              <a:rPr lang="el-GR" sz="1600" i="1" dirty="0" err="1" smtClean="0">
                <a:latin typeface="Palatino Linotype" pitchFamily="18" charset="0"/>
              </a:rPr>
              <a:t>γ΄</a:t>
            </a:r>
            <a:r>
              <a:rPr lang="el-GR" sz="1600" i="1" dirty="0" smtClean="0">
                <a:latin typeface="Palatino Linotype" pitchFamily="18" charset="0"/>
              </a:rPr>
              <a:t> ενικό πρόσωπο μέλλοντα. </a:t>
            </a:r>
          </a:p>
          <a:p>
            <a:pPr>
              <a:buNone/>
            </a:pPr>
            <a:r>
              <a:rPr lang="el-GR" sz="1600" b="1" i="1" dirty="0" err="1" smtClean="0">
                <a:latin typeface="Palatino Linotype" pitchFamily="18" charset="0"/>
              </a:rPr>
              <a:t>ἐσπούδαζε</a:t>
            </a:r>
            <a:r>
              <a:rPr lang="el-GR" sz="1600" b="1" i="1" dirty="0" smtClean="0">
                <a:latin typeface="Palatino Linotype" pitchFamily="18" charset="0"/>
              </a:rPr>
              <a:t>:</a:t>
            </a:r>
            <a:r>
              <a:rPr lang="el-GR" sz="1600" i="1" dirty="0" smtClean="0">
                <a:latin typeface="Palatino Linotype" pitchFamily="18" charset="0"/>
              </a:rPr>
              <a:t> 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α) </a:t>
            </a:r>
            <a:r>
              <a:rPr lang="el-GR" sz="1600" i="1" dirty="0" err="1" smtClean="0">
                <a:latin typeface="Palatino Linotype" pitchFamily="18" charset="0"/>
              </a:rPr>
              <a:t>γ΄</a:t>
            </a:r>
            <a:r>
              <a:rPr lang="el-GR" sz="1600" i="1" dirty="0" smtClean="0">
                <a:latin typeface="Palatino Linotype" pitchFamily="18" charset="0"/>
              </a:rPr>
              <a:t> ενικό πρόσωπο παρατατικού, β) </a:t>
            </a:r>
            <a:r>
              <a:rPr lang="el-GR" sz="1600" i="1" dirty="0" err="1" smtClean="0">
                <a:latin typeface="Palatino Linotype" pitchFamily="18" charset="0"/>
              </a:rPr>
              <a:t>γ΄</a:t>
            </a:r>
            <a:r>
              <a:rPr lang="el-GR" sz="1600" i="1" dirty="0" smtClean="0">
                <a:latin typeface="Palatino Linotype" pitchFamily="18" charset="0"/>
              </a:rPr>
              <a:t> ενικό πρόσωπο ενεστώτα, γ) </a:t>
            </a:r>
            <a:r>
              <a:rPr lang="el-GR" sz="1600" i="1" dirty="0" err="1" smtClean="0">
                <a:latin typeface="Palatino Linotype" pitchFamily="18" charset="0"/>
              </a:rPr>
              <a:t>γ΄</a:t>
            </a:r>
            <a:r>
              <a:rPr lang="el-GR" sz="1600" i="1" dirty="0" smtClean="0">
                <a:latin typeface="Palatino Linotype" pitchFamily="18" charset="0"/>
              </a:rPr>
              <a:t> ενικό πρόσωπο αορίστου.</a:t>
            </a:r>
          </a:p>
          <a:p>
            <a:pPr>
              <a:buNone/>
            </a:pPr>
            <a:r>
              <a:rPr lang="el-GR" sz="1600" b="1" i="1" dirty="0" err="1" smtClean="0">
                <a:latin typeface="Palatino Linotype" pitchFamily="18" charset="0"/>
              </a:rPr>
              <a:t>ἐγεώργει</a:t>
            </a:r>
            <a:r>
              <a:rPr lang="el-GR" sz="1600" b="1" i="1" dirty="0" smtClean="0">
                <a:latin typeface="Palatino Linotype" pitchFamily="18" charset="0"/>
              </a:rPr>
              <a:t>: 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α) ρήμα, χρόνου ενεστώτα β) απαρέμφατο ενεστώτα γ) ρήμα, χρόνου παρατατικού.</a:t>
            </a:r>
          </a:p>
          <a:p>
            <a:pPr>
              <a:buNone/>
            </a:pPr>
            <a:r>
              <a:rPr lang="el-GR" sz="1600" b="1" i="1" dirty="0" err="1" smtClean="0">
                <a:latin typeface="Palatino Linotype" pitchFamily="18" charset="0"/>
              </a:rPr>
              <a:t>ἐξεμάνθανον</a:t>
            </a:r>
            <a:r>
              <a:rPr lang="el-GR" sz="1600" i="1" dirty="0" smtClean="0">
                <a:latin typeface="Palatino Linotype" pitchFamily="18" charset="0"/>
              </a:rPr>
              <a:t>: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α) ρήμα, χρόνου παρατατικού, β) ρήμα, χρόνου ενεστώτα, γ) ρήμα, χρόνου παρακειμένου.</a:t>
            </a:r>
          </a:p>
          <a:p>
            <a:pPr>
              <a:buNone/>
            </a:pPr>
            <a:endParaRPr lang="el-GR" sz="1600" i="1" dirty="0" smtClean="0">
              <a:latin typeface="Palatino Linotype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00034" y="785800"/>
            <a:ext cx="6429404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itchFamily="18" charset="0"/>
              </a:rPr>
              <a:t>Αναγνωρίζω γραμματικά όρους της πρότασης</a:t>
            </a:r>
            <a:endParaRPr lang="el-GR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79821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Β2.</a:t>
            </a:r>
            <a:r>
              <a:rPr lang="el-GR" sz="2800" b="1" dirty="0" smtClean="0"/>
              <a:t> </a:t>
            </a:r>
            <a:r>
              <a:rPr lang="el-GR" sz="2200" dirty="0" smtClean="0">
                <a:latin typeface="Palatino Linotype" pitchFamily="18" charset="0"/>
              </a:rPr>
              <a:t>(Γραμματική) </a:t>
            </a:r>
            <a:br>
              <a:rPr lang="el-GR" sz="2200" dirty="0" smtClean="0">
                <a:latin typeface="Palatino Linotype" pitchFamily="18" charset="0"/>
              </a:rPr>
            </a:b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Να μεταφέρετε τα παρακάτω ουσιαστικά στην ίδια πτώση του άλλου αριθμού:</a:t>
            </a:r>
          </a:p>
          <a:p>
            <a:r>
              <a:rPr lang="el-GR" sz="1600" i="1" dirty="0" err="1" smtClean="0">
                <a:latin typeface="Palatino Linotype" pitchFamily="18" charset="0"/>
              </a:rPr>
              <a:t>τῷ</a:t>
            </a:r>
            <a:r>
              <a:rPr lang="el-GR" sz="1600" i="1" dirty="0" smtClean="0">
                <a:latin typeface="Palatino Linotype" pitchFamily="18" charset="0"/>
              </a:rPr>
              <a:t> </a:t>
            </a:r>
            <a:r>
              <a:rPr lang="el-GR" sz="1600" i="1" dirty="0" err="1" smtClean="0">
                <a:latin typeface="Palatino Linotype" pitchFamily="18" charset="0"/>
              </a:rPr>
              <a:t>βίῳ</a:t>
            </a:r>
            <a:r>
              <a:rPr lang="el-GR" sz="1600" i="1" dirty="0" smtClean="0">
                <a:latin typeface="Palatino Linotype" pitchFamily="18" charset="0"/>
              </a:rPr>
              <a:t>                          ……………………………</a:t>
            </a:r>
          </a:p>
          <a:p>
            <a:r>
              <a:rPr lang="el-GR" sz="1600" i="1" dirty="0" err="1" smtClean="0">
                <a:latin typeface="Palatino Linotype" pitchFamily="18" charset="0"/>
              </a:rPr>
              <a:t>τὰ</a:t>
            </a:r>
            <a:r>
              <a:rPr lang="el-GR" sz="1600" i="1" dirty="0" smtClean="0">
                <a:latin typeface="Palatino Linotype" pitchFamily="18" charset="0"/>
              </a:rPr>
              <a:t> </a:t>
            </a:r>
            <a:r>
              <a:rPr lang="el-GR" sz="1600" i="1" dirty="0" err="1" smtClean="0">
                <a:latin typeface="Palatino Linotype" pitchFamily="18" charset="0"/>
              </a:rPr>
              <a:t>ἀναγκαῖα</a:t>
            </a:r>
            <a:r>
              <a:rPr lang="el-GR" sz="1600" i="1" dirty="0" smtClean="0">
                <a:latin typeface="Palatino Linotype" pitchFamily="18" charset="0"/>
              </a:rPr>
              <a:t>               ……………………………</a:t>
            </a:r>
          </a:p>
          <a:p>
            <a:r>
              <a:rPr lang="el-GR" sz="1600" i="1" dirty="0">
                <a:latin typeface="Palatino Linotype" pitchFamily="18" charset="0"/>
              </a:rPr>
              <a:t>ν</a:t>
            </a:r>
            <a:r>
              <a:rPr lang="el-GR" sz="1600" i="1" dirty="0" smtClean="0">
                <a:latin typeface="Palatino Linotype" pitchFamily="18" charset="0"/>
              </a:rPr>
              <a:t>αύκληρος                 …………………………….</a:t>
            </a:r>
          </a:p>
          <a:p>
            <a:r>
              <a:rPr lang="el-GR" sz="1600" i="1" dirty="0" err="1">
                <a:latin typeface="Palatino Linotype" pitchFamily="18" charset="0"/>
              </a:rPr>
              <a:t>τ</a:t>
            </a:r>
            <a:r>
              <a:rPr lang="el-GR" sz="1600" i="1" dirty="0" err="1" smtClean="0">
                <a:latin typeface="Palatino Linotype" pitchFamily="18" charset="0"/>
              </a:rPr>
              <a:t>ροφὴν</a:t>
            </a:r>
            <a:r>
              <a:rPr lang="el-GR" sz="1600" i="1" dirty="0" smtClean="0">
                <a:latin typeface="Palatino Linotype" pitchFamily="18" charset="0"/>
              </a:rPr>
              <a:t>                        …………………………….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714362"/>
            <a:ext cx="6369334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itchFamily="18" charset="0"/>
              </a:rPr>
              <a:t>Μετασχηματίζω όρους της πρότασης</a:t>
            </a:r>
            <a:endParaRPr lang="el-GR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08383"/>
          </a:xfrm>
        </p:spPr>
        <p:txBody>
          <a:bodyPr>
            <a:normAutofit fontScale="90000"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Β3.</a:t>
            </a:r>
            <a:r>
              <a:rPr lang="el-GR" sz="2800" dirty="0" smtClean="0">
                <a:latin typeface="Palatino Linotype" pitchFamily="18" charset="0"/>
              </a:rPr>
              <a:t> </a:t>
            </a:r>
            <a:r>
              <a:rPr lang="el-GR" sz="2000" dirty="0" smtClean="0">
                <a:latin typeface="Palatino Linotype" pitchFamily="18" charset="0"/>
              </a:rPr>
              <a:t>(Συντακτικό) </a:t>
            </a:r>
            <a:br>
              <a:rPr lang="el-GR" sz="2000" dirty="0" smtClean="0">
                <a:latin typeface="Palatino Linotype" pitchFamily="18" charset="0"/>
              </a:rPr>
            </a:br>
            <a:endParaRPr lang="el-GR" sz="1600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1600" b="1" i="1" dirty="0" smtClean="0">
                <a:latin typeface="Palatino Linotype" pitchFamily="18" charset="0"/>
              </a:rPr>
              <a:t>	</a:t>
            </a:r>
            <a:r>
              <a:rPr lang="el-GR" sz="1600" b="1" i="1" dirty="0" err="1" smtClean="0">
                <a:latin typeface="Palatino Linotype" pitchFamily="18" charset="0"/>
              </a:rPr>
              <a:t>Ἀθηναῖοι</a:t>
            </a:r>
            <a:r>
              <a:rPr lang="el-GR" sz="1600" b="1" i="1" dirty="0" smtClean="0">
                <a:latin typeface="Palatino Linotype" pitchFamily="18" charset="0"/>
              </a:rPr>
              <a:t>, </a:t>
            </a:r>
            <a:r>
              <a:rPr lang="el-GR" sz="1600" b="1" i="1" dirty="0" err="1" smtClean="0">
                <a:latin typeface="Palatino Linotype" pitchFamily="18" charset="0"/>
              </a:rPr>
              <a:t>ὡς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καὶ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οἱ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ἑτέρας</a:t>
            </a:r>
            <a:r>
              <a:rPr lang="el-GR" sz="1600" b="1" i="1" dirty="0" smtClean="0">
                <a:latin typeface="Palatino Linotype" pitchFamily="18" charset="0"/>
              </a:rPr>
              <a:t> πόλεις </a:t>
            </a:r>
            <a:r>
              <a:rPr lang="el-GR" sz="1600" b="1" i="1" dirty="0" err="1" smtClean="0">
                <a:latin typeface="Palatino Linotype" pitchFamily="18" charset="0"/>
              </a:rPr>
              <a:t>κατοικοῦντες</a:t>
            </a:r>
            <a:r>
              <a:rPr lang="el-GR" sz="1600" b="1" i="1" dirty="0" smtClean="0">
                <a:latin typeface="Palatino Linotype" pitchFamily="18" charset="0"/>
              </a:rPr>
              <a:t>, </a:t>
            </a:r>
            <a:r>
              <a:rPr lang="el-GR" sz="1600" b="1" i="1" dirty="0" err="1" smtClean="0">
                <a:latin typeface="Palatino Linotype" pitchFamily="18" charset="0"/>
              </a:rPr>
              <a:t>πολλὰ</a:t>
            </a:r>
            <a:r>
              <a:rPr lang="el-GR" sz="1600" b="1" i="1" dirty="0" smtClean="0">
                <a:latin typeface="Palatino Linotype" pitchFamily="18" charset="0"/>
              </a:rPr>
              <a:t> ἐν </a:t>
            </a:r>
            <a:r>
              <a:rPr lang="el-GR" sz="1600" b="1" i="1" dirty="0" err="1" smtClean="0">
                <a:latin typeface="Palatino Linotype" pitchFamily="18" charset="0"/>
              </a:rPr>
              <a:t>τῷ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βίῳ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ἐπιτηδεύουσι</a:t>
            </a:r>
            <a:r>
              <a:rPr lang="el-GR" sz="1600" b="1" i="1" dirty="0" smtClean="0">
                <a:latin typeface="Palatino Linotype" pitchFamily="18" charset="0"/>
              </a:rPr>
              <a:t>, </a:t>
            </a:r>
            <a:r>
              <a:rPr lang="el-GR" sz="1600" b="1" i="1" dirty="0" err="1" smtClean="0">
                <a:latin typeface="Palatino Linotype" pitchFamily="18" charset="0"/>
              </a:rPr>
              <a:t>ἵνα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τὰ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ἀναγκαῖα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πορίζωνται</a:t>
            </a:r>
            <a:r>
              <a:rPr lang="el-GR" sz="1600" b="1" i="1" dirty="0" smtClean="0">
                <a:latin typeface="Palatino Linotype" pitchFamily="18" charset="0"/>
              </a:rPr>
              <a:t>: </a:t>
            </a:r>
            <a:r>
              <a:rPr lang="el-GR" sz="1600" dirty="0" smtClean="0">
                <a:latin typeface="Palatino Linotype" pitchFamily="18" charset="0"/>
              </a:rPr>
              <a:t> </a:t>
            </a:r>
          </a:p>
          <a:p>
            <a:pPr>
              <a:buNone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	Να </a:t>
            </a:r>
            <a:r>
              <a:rPr lang="el-GR" sz="1600" dirty="0">
                <a:latin typeface="Palatino Linotype" pitchFamily="18" charset="0"/>
              </a:rPr>
              <a:t>χαρακτηρίσετε ως σωστές </a:t>
            </a:r>
            <a:r>
              <a:rPr lang="el-GR" sz="1600" b="1" dirty="0">
                <a:latin typeface="Palatino Linotype" pitchFamily="18" charset="0"/>
              </a:rPr>
              <a:t>(Σ)</a:t>
            </a:r>
            <a:r>
              <a:rPr lang="el-GR" sz="1600" dirty="0">
                <a:latin typeface="Palatino Linotype" pitchFamily="18" charset="0"/>
              </a:rPr>
              <a:t> ή ως λανθασμένες </a:t>
            </a:r>
            <a:r>
              <a:rPr lang="el-GR" sz="1600" b="1" dirty="0">
                <a:latin typeface="Palatino Linotype" pitchFamily="18" charset="0"/>
              </a:rPr>
              <a:t>(Λ)</a:t>
            </a:r>
            <a:r>
              <a:rPr lang="el-GR" sz="1600" dirty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τις προτάσεις 1-4 που περιγράφουν τον συντακτικό ρόλο όρων της παραπάνω περιόδου: </a:t>
            </a:r>
          </a:p>
          <a:p>
            <a:pPr>
              <a:buNone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1. Το όνομα </a:t>
            </a:r>
            <a:r>
              <a:rPr lang="el-GR" sz="1600" b="1" i="1" dirty="0" err="1" smtClean="0">
                <a:latin typeface="Palatino Linotype" pitchFamily="18" charset="0"/>
              </a:rPr>
              <a:t>Ἀθηναῖοι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είναι υποκείμενο. </a:t>
            </a: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2. Το όνομα </a:t>
            </a:r>
            <a:r>
              <a:rPr lang="el-GR" sz="1600" b="1" i="1" dirty="0" err="1" smtClean="0">
                <a:latin typeface="Palatino Linotype" pitchFamily="18" charset="0"/>
              </a:rPr>
              <a:t>πολλὰ</a:t>
            </a:r>
            <a:r>
              <a:rPr lang="el-GR" sz="1600" dirty="0" smtClean="0">
                <a:latin typeface="Palatino Linotype" pitchFamily="18" charset="0"/>
              </a:rPr>
              <a:t> είναι αντικείμενο</a:t>
            </a:r>
            <a:r>
              <a:rPr lang="el-GR" sz="1600" b="1" i="1" dirty="0" smtClean="0">
                <a:latin typeface="Palatino Linotype" pitchFamily="18" charset="0"/>
              </a:rPr>
              <a:t>.</a:t>
            </a:r>
          </a:p>
          <a:p>
            <a:pPr>
              <a:buNone/>
            </a:pPr>
            <a:r>
              <a:rPr lang="el-GR" sz="1600" i="1" dirty="0" smtClean="0">
                <a:latin typeface="Palatino Linotype" pitchFamily="18" charset="0"/>
              </a:rPr>
              <a:t>3. </a:t>
            </a:r>
            <a:r>
              <a:rPr lang="el-GR" sz="1600" dirty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Η λέξη </a:t>
            </a:r>
            <a:r>
              <a:rPr lang="el-GR" sz="1600" b="1" i="1" dirty="0" err="1" smtClean="0">
                <a:latin typeface="Palatino Linotype" pitchFamily="18" charset="0"/>
              </a:rPr>
              <a:t>ἐπιτηδεύουσι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είναι ρήμα. </a:t>
            </a:r>
          </a:p>
          <a:p>
            <a:pPr>
              <a:buNone/>
            </a:pPr>
            <a:r>
              <a:rPr lang="el-GR" sz="1600" dirty="0" smtClean="0">
                <a:latin typeface="Palatino Linotype" pitchFamily="18" charset="0"/>
              </a:rPr>
              <a:t>4.  Το όνομα </a:t>
            </a:r>
            <a:r>
              <a:rPr lang="el-GR" sz="1600" b="1" i="1" dirty="0" err="1" smtClean="0">
                <a:latin typeface="Palatino Linotype" pitchFamily="18" charset="0"/>
              </a:rPr>
              <a:t>τῷ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b="1" i="1" dirty="0" err="1" smtClean="0">
                <a:latin typeface="Palatino Linotype" pitchFamily="18" charset="0"/>
              </a:rPr>
              <a:t>βίῳ</a:t>
            </a:r>
            <a:r>
              <a:rPr lang="el-GR" sz="1600" b="1" i="1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είναι υποκείμενο.</a:t>
            </a:r>
          </a:p>
          <a:p>
            <a:pPr>
              <a:buNone/>
            </a:pPr>
            <a:endParaRPr lang="el-GR" sz="1600" dirty="0">
              <a:latin typeface="Palatino Linotype" pitchFamily="18" charset="0"/>
            </a:endParaRPr>
          </a:p>
          <a:p>
            <a:pPr>
              <a:buNone/>
            </a:pPr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500034" y="642924"/>
            <a:ext cx="6357966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600" b="1" dirty="0" smtClean="0">
                <a:latin typeface="Palatino Linotype" pitchFamily="18" charset="0"/>
              </a:rPr>
              <a:t>Αναγνωρίζω συντακτικά όρους της πρότασης</a:t>
            </a:r>
            <a:endParaRPr lang="el-GR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643306" y="3786196"/>
            <a:ext cx="5043494" cy="1000132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>
                <a:latin typeface="Palatino Linotype" pitchFamily="18" charset="0"/>
              </a:rPr>
              <a:t/>
            </a:r>
            <a:br>
              <a:rPr lang="el-GR" sz="3100" b="1" dirty="0" smtClean="0">
                <a:latin typeface="Palatino Linotype" pitchFamily="18" charset="0"/>
              </a:rPr>
            </a:br>
            <a:r>
              <a:rPr lang="el-GR" sz="2000" b="1" dirty="0" smtClean="0">
                <a:latin typeface="Palatino Linotype" pitchFamily="18" charset="0"/>
              </a:rPr>
              <a:t>Σας </a:t>
            </a:r>
            <a:r>
              <a:rPr lang="el-GR" sz="2000" b="1" dirty="0" smtClean="0">
                <a:latin typeface="Palatino Linotype" pitchFamily="18" charset="0"/>
              </a:rPr>
              <a:t>ευχαριστώ </a:t>
            </a:r>
            <a:r>
              <a:rPr lang="el-GR" sz="2000" b="1" dirty="0" smtClean="0">
                <a:latin typeface="Palatino Linotype" pitchFamily="18" charset="0"/>
              </a:rPr>
              <a:t>για την προσοχή σας! </a:t>
            </a:r>
            <a:br>
              <a:rPr lang="el-GR" sz="2000" b="1" dirty="0" smtClean="0">
                <a:latin typeface="Palatino Linotype" pitchFamily="18" charset="0"/>
              </a:rPr>
            </a:b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822047"/>
            <a:ext cx="8258204" cy="321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00" dirty="0" smtClean="0"/>
              <a:t>Roy Lichtenstein</a:t>
            </a:r>
            <a:r>
              <a:rPr lang="el-GR" sz="1100" dirty="0" smtClean="0"/>
              <a:t> : «Το κοιμισμένο κορίτσι» </a:t>
            </a:r>
            <a:endParaRPr lang="en-US" sz="1100" dirty="0" smtClean="0"/>
          </a:p>
        </p:txBody>
      </p:sp>
      <p:pic>
        <p:nvPicPr>
          <p:cNvPr id="1026" name="Picture 2" descr="C:\Users\User\Desktop\24VOGEL-pop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74"/>
            <a:ext cx="3000395" cy="225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8"/>
            <a:ext cx="8229600" cy="785817"/>
          </a:xfrm>
        </p:spPr>
        <p:txBody>
          <a:bodyPr>
            <a:normAutofit fontScale="90000"/>
          </a:bodyPr>
          <a:lstStyle/>
          <a:p>
            <a:pPr algn="l"/>
            <a:r>
              <a:rPr lang="el-GR" sz="1600" b="1" dirty="0" smtClean="0">
                <a:latin typeface="Palatino Linotype" pitchFamily="18" charset="0"/>
              </a:rPr>
              <a:t/>
            </a:r>
            <a:br>
              <a:rPr lang="el-GR" sz="1600" b="1" dirty="0" smtClean="0">
                <a:latin typeface="Palatino Linotype" pitchFamily="18" charset="0"/>
              </a:rPr>
            </a:br>
            <a:r>
              <a:rPr lang="el-GR" sz="1600" b="1" dirty="0">
                <a:latin typeface="Palatino Linotype" pitchFamily="18" charset="0"/>
              </a:rPr>
              <a:t/>
            </a:r>
            <a:br>
              <a:rPr lang="el-GR" sz="1600" b="1" dirty="0">
                <a:latin typeface="Palatino Linotype" pitchFamily="18" charset="0"/>
              </a:rPr>
            </a:br>
            <a:r>
              <a:rPr lang="el-GR" sz="1600" b="1" dirty="0" smtClean="0">
                <a:latin typeface="Palatino Linotype" pitchFamily="18" charset="0"/>
              </a:rPr>
              <a:t/>
            </a:r>
            <a:br>
              <a:rPr lang="el-GR" sz="1600" b="1" dirty="0" smtClean="0">
                <a:latin typeface="Palatino Linotype" pitchFamily="18" charset="0"/>
              </a:rPr>
            </a:br>
            <a:r>
              <a:rPr lang="el-GR" sz="1600" b="1" dirty="0" smtClean="0">
                <a:latin typeface="Palatino Linotype" pitchFamily="18" charset="0"/>
              </a:rPr>
              <a:t/>
            </a:r>
            <a:br>
              <a:rPr lang="el-GR" sz="1600" b="1" dirty="0" smtClean="0">
                <a:latin typeface="Palatino Linotype" pitchFamily="18" charset="0"/>
              </a:rPr>
            </a:br>
            <a:endParaRPr lang="el-GR" sz="16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571750"/>
            <a:ext cx="8786874" cy="228601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l-GR" sz="2600" b="1" dirty="0" smtClean="0">
              <a:latin typeface="Palatino Linotype" pitchFamily="18" charset="0"/>
            </a:endParaRPr>
          </a:p>
          <a:p>
            <a:pPr algn="ctr">
              <a:buNone/>
            </a:pPr>
            <a:endParaRPr lang="el-GR" dirty="0"/>
          </a:p>
          <a:p>
            <a:pPr algn="just">
              <a:buNone/>
            </a:pPr>
            <a:endParaRPr lang="el-GR" sz="2900" dirty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1900" b="1" dirty="0">
                <a:latin typeface="Palatino Linotype" pitchFamily="18" charset="0"/>
              </a:rPr>
              <a:t>Ε</a:t>
            </a:r>
            <a:r>
              <a:rPr lang="el-GR" sz="1900" b="1" dirty="0" smtClean="0">
                <a:latin typeface="Palatino Linotype" pitchFamily="18" charset="0"/>
              </a:rPr>
              <a:t>ξετάζονται την ίδια μέρα. 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1900" b="1" dirty="0" smtClean="0">
                <a:latin typeface="Palatino Linotype" pitchFamily="18" charset="0"/>
              </a:rPr>
              <a:t>Διάρκεια εξέτασης έως </a:t>
            </a:r>
            <a:r>
              <a:rPr lang="el-GR" sz="1900" b="1" dirty="0">
                <a:latin typeface="Palatino Linotype" pitchFamily="18" charset="0"/>
              </a:rPr>
              <a:t> </a:t>
            </a:r>
            <a:r>
              <a:rPr lang="el-GR" sz="1900" b="1" dirty="0" smtClean="0">
                <a:latin typeface="Palatino Linotype" pitchFamily="18" charset="0"/>
              </a:rPr>
              <a:t>τρεις ώρες.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1900" b="1" dirty="0" smtClean="0">
                <a:latin typeface="Palatino Linotype" pitchFamily="18" charset="0"/>
              </a:rPr>
              <a:t>Θέματα και απαντήσεις σε ξεχωριστό φύλλο για κάθε κλάδο.</a:t>
            </a:r>
          </a:p>
          <a:p>
            <a:pPr algn="just">
              <a:buFont typeface="Wingdings" pitchFamily="2" charset="2"/>
              <a:buChar char="§"/>
            </a:pPr>
            <a:r>
              <a:rPr lang="el-GR" sz="1900" b="1" dirty="0" smtClean="0">
                <a:latin typeface="Palatino Linotype" pitchFamily="18" charset="0"/>
              </a:rPr>
              <a:t>Διακριτός βαθμός για κάθε κλάδο.</a:t>
            </a:r>
          </a:p>
          <a:p>
            <a:pPr algn="just">
              <a:buNone/>
            </a:pPr>
            <a:endParaRPr lang="el-GR" sz="2900" dirty="0" smtClean="0">
              <a:latin typeface="Palatino Linotype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285852" y="357173"/>
            <a:ext cx="607223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l-GR" b="1" dirty="0" smtClean="0">
                <a:latin typeface="Palatino Linotype" pitchFamily="18" charset="0"/>
              </a:rPr>
              <a:t>Αρχαία Ελληνική Γλώσσα  </a:t>
            </a:r>
            <a:endParaRPr lang="el-GR" b="1" dirty="0" smtClean="0">
              <a:latin typeface="Palatino Linotype" pitchFamily="18" charset="0"/>
            </a:endParaRPr>
          </a:p>
          <a:p>
            <a:pPr algn="ctr">
              <a:buNone/>
            </a:pPr>
            <a:r>
              <a:rPr lang="el-GR" b="1" dirty="0" smtClean="0">
                <a:latin typeface="Palatino Linotype" pitchFamily="18" charset="0"/>
              </a:rPr>
              <a:t>&amp; </a:t>
            </a:r>
          </a:p>
          <a:p>
            <a:pPr algn="ctr">
              <a:buNone/>
            </a:pPr>
            <a:r>
              <a:rPr lang="el-GR" b="1" dirty="0" smtClean="0">
                <a:latin typeface="Palatino Linotype" pitchFamily="18" charset="0"/>
              </a:rPr>
              <a:t>Αρχαία </a:t>
            </a:r>
            <a:r>
              <a:rPr lang="el-GR" b="1" dirty="0" smtClean="0">
                <a:latin typeface="Palatino Linotype" pitchFamily="18" charset="0"/>
              </a:rPr>
              <a:t>Ελληνικά Κείμενα από Μετάφραση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3829048" cy="8572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l-GR" sz="2000" b="1" dirty="0" smtClean="0">
                <a:latin typeface="Palatino Linotype" pitchFamily="18" charset="0"/>
              </a:rPr>
              <a:t>Αρχαία Ελληνική Γλώσσα</a:t>
            </a:r>
            <a:endParaRPr lang="el-GR" sz="2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500180"/>
            <a:ext cx="5429288" cy="309444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l-GR" sz="2000" b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Palatino Linotype" pitchFamily="18" charset="0"/>
              </a:rPr>
              <a:t>Δίνεται σε </a:t>
            </a:r>
            <a:r>
              <a:rPr lang="el-GR" sz="2000" b="1" dirty="0" smtClean="0">
                <a:latin typeface="Palatino Linotype" pitchFamily="18" charset="0"/>
              </a:rPr>
              <a:t>φ</a:t>
            </a:r>
            <a:r>
              <a:rPr lang="el-GR" sz="2000" b="1" dirty="0" smtClean="0">
                <a:latin typeface="Palatino Linotype" pitchFamily="18" charset="0"/>
              </a:rPr>
              <a:t>ωτοτυπία :</a:t>
            </a:r>
            <a:endParaRPr lang="el-GR" sz="2000" b="1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2000" dirty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ένα γραπτό κείμενο από τα διδαγμένα 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χωρίς εισαγωγικό σημείωμα</a:t>
            </a:r>
          </a:p>
          <a:p>
            <a:pPr>
              <a:buFont typeface="Wingdings" pitchFamily="2" charset="2"/>
              <a:buChar char="q"/>
            </a:pPr>
            <a:r>
              <a:rPr lang="el-GR" sz="2000" dirty="0" smtClean="0">
                <a:latin typeface="Palatino Linotype" pitchFamily="18" charset="0"/>
              </a:rPr>
              <a:t>χωρίς τα σχόλια 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5715008" y="1500180"/>
            <a:ext cx="300039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b="1" dirty="0" smtClean="0">
                <a:latin typeface="Palatino Linotype" pitchFamily="18" charset="0"/>
              </a:rPr>
              <a:t>ΕΞΕΤΑΣΤΕΑ ΥΛΗ </a:t>
            </a:r>
          </a:p>
          <a:p>
            <a:pPr>
              <a:buNone/>
            </a:pPr>
            <a:endParaRPr lang="el-GR" b="1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Α’ ΓΥΜΝΑΣΙΟΥ</a:t>
            </a:r>
          </a:p>
          <a:p>
            <a:pPr>
              <a:buFont typeface="Wingdings" pitchFamily="2" charset="2"/>
              <a:buChar char="q"/>
            </a:pPr>
            <a:r>
              <a:rPr lang="el-GR" sz="1600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Β’ ΓΥΜΝΑΣΙΟΥ </a:t>
            </a:r>
          </a:p>
          <a:p>
            <a:pPr>
              <a:buFont typeface="Wingdings" pitchFamily="2" charset="2"/>
              <a:buChar char="q"/>
            </a:pPr>
            <a:r>
              <a:rPr lang="el-GR" sz="1600" dirty="0" smtClean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Γ’ ΓΥΜΝΑΣΙΟΥ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el-GR" dirty="0" smtClean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2400" b="1" dirty="0" smtClean="0">
                <a:latin typeface="Palatino Linotype" pitchFamily="18" charset="0"/>
              </a:rPr>
              <a:t>ΔΥΟ ΘΕΜΑΤΑ :  Α + Β : 8 +12 = 20 μονάδες </a:t>
            </a:r>
            <a:endParaRPr lang="el-GR" sz="24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286130"/>
            <a:ext cx="8358246" cy="164307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Α1 </a:t>
            </a: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+ Α2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(4+4= 8 μονάδες)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Β1+Β2+Β3 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  <a:latin typeface="Palatino Linotype" pitchFamily="18" charset="0"/>
              </a:rPr>
              <a:t>(4+4+4= 12 μονάδες)</a:t>
            </a:r>
          </a:p>
          <a:p>
            <a:pPr algn="ctr">
              <a:buNone/>
            </a:pPr>
            <a:endParaRPr lang="el-GR" sz="20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28596" y="1643056"/>
            <a:ext cx="821537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Palatino Linotype" pitchFamily="18" charset="0"/>
              </a:rPr>
              <a:t>ΚΑΘΕ ΘΕΜΑ </a:t>
            </a:r>
          </a:p>
          <a:p>
            <a:pPr algn="ctr"/>
            <a:r>
              <a:rPr lang="el-GR" b="1" dirty="0" smtClean="0">
                <a:latin typeface="Palatino Linotype" pitchFamily="18" charset="0"/>
              </a:rPr>
              <a:t>(Α </a:t>
            </a:r>
            <a:r>
              <a:rPr lang="el-GR" b="1" dirty="0" smtClean="0">
                <a:latin typeface="Palatino Linotype" pitchFamily="18" charset="0"/>
              </a:rPr>
              <a:t>+ </a:t>
            </a:r>
            <a:r>
              <a:rPr lang="el-GR" b="1" dirty="0" smtClean="0">
                <a:latin typeface="Palatino Linotype" pitchFamily="18" charset="0"/>
              </a:rPr>
              <a:t>Β) </a:t>
            </a:r>
          </a:p>
          <a:p>
            <a:pPr algn="ctr"/>
            <a:r>
              <a:rPr lang="el-GR" b="1" dirty="0" smtClean="0">
                <a:latin typeface="Palatino Linotype" pitchFamily="18" charset="0"/>
              </a:rPr>
              <a:t>ΑΝΑΛΥΕΤΑΙ ΣΕ </a:t>
            </a:r>
          </a:p>
          <a:p>
            <a:pPr algn="ctr"/>
            <a:r>
              <a:rPr lang="el-GR" dirty="0" smtClean="0">
                <a:latin typeface="Palatino Linotype" pitchFamily="18" charset="0"/>
              </a:rPr>
              <a:t> </a:t>
            </a:r>
            <a:r>
              <a:rPr lang="el-GR" b="1" dirty="0" smtClean="0">
                <a:latin typeface="Palatino Linotype" pitchFamily="18" charset="0"/>
              </a:rPr>
              <a:t>ΙΣΟΔΥΝΑΜΑ ΥΠΟΕΡΩΤΗΜΑΤΑ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200" b="1" dirty="0" smtClean="0">
                <a:latin typeface="Palatino Linotype" pitchFamily="18" charset="0"/>
              </a:rPr>
              <a:t>Α1 + Α2  (4 + 4)</a:t>
            </a:r>
            <a:endParaRPr lang="el-GR" sz="32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200151"/>
            <a:ext cx="8258204" cy="3394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>
                <a:latin typeface="Palatino Linotype" pitchFamily="18" charset="0"/>
              </a:rPr>
              <a:t>Ικανότητα να: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Palatino Linotype" pitchFamily="18" charset="0"/>
              </a:rPr>
              <a:t>Εντοπίζω  &amp; παρουσιάζω πληροφορίες στο κείμενο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Palatino Linotype" pitchFamily="18" charset="0"/>
              </a:rPr>
              <a:t>Αποδίδω στα νέα ελληνικά 4-6 στίχους (Γ’ Γυμνασίου)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Palatino Linotype" pitchFamily="18" charset="0"/>
              </a:rPr>
              <a:t>Ερμηνεύω σημεία στο κείμενο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latin typeface="Palatino Linotype" pitchFamily="18" charset="0"/>
              </a:rPr>
              <a:t>Αξιοποιώντας και στις δύο εκδοχές τη λεξικογραμματική κειμενική μορφή : </a:t>
            </a:r>
            <a:r>
              <a:rPr lang="el-GR" sz="2400" b="1" dirty="0" smtClean="0">
                <a:latin typeface="Palatino Linotype" pitchFamily="18" charset="0"/>
              </a:rPr>
              <a:t>α. Γραμματική</a:t>
            </a:r>
          </a:p>
          <a:p>
            <a:pPr>
              <a:buNone/>
            </a:pPr>
            <a:r>
              <a:rPr lang="el-GR" sz="2400" dirty="0" smtClean="0">
                <a:latin typeface="Palatino Linotype" pitchFamily="18" charset="0"/>
              </a:rPr>
              <a:t>                                                                        </a:t>
            </a:r>
            <a:r>
              <a:rPr lang="el-GR" sz="2400" dirty="0">
                <a:latin typeface="Palatino Linotype" pitchFamily="18" charset="0"/>
              </a:rPr>
              <a:t> </a:t>
            </a:r>
            <a:r>
              <a:rPr lang="el-GR" sz="2400" dirty="0" smtClean="0">
                <a:latin typeface="Palatino Linotype" pitchFamily="18" charset="0"/>
              </a:rPr>
              <a:t> </a:t>
            </a:r>
            <a:r>
              <a:rPr lang="el-GR" sz="2400" b="1" dirty="0" smtClean="0">
                <a:latin typeface="Palatino Linotype" pitchFamily="18" charset="0"/>
              </a:rPr>
              <a:t>β. Συντακτικό</a:t>
            </a:r>
          </a:p>
          <a:p>
            <a:pPr>
              <a:buNone/>
            </a:pPr>
            <a:r>
              <a:rPr lang="el-GR" sz="2400" dirty="0">
                <a:latin typeface="Palatino Linotype" pitchFamily="18" charset="0"/>
              </a:rPr>
              <a:t>	</a:t>
            </a:r>
            <a:r>
              <a:rPr lang="el-GR" sz="2400" dirty="0" smtClean="0">
                <a:latin typeface="Palatino Linotype" pitchFamily="18" charset="0"/>
              </a:rPr>
              <a:t>						</a:t>
            </a:r>
            <a:r>
              <a:rPr lang="el-GR" sz="2400" dirty="0" smtClean="0">
                <a:latin typeface="Palatino Linotype" pitchFamily="18" charset="0"/>
              </a:rPr>
              <a:t>  </a:t>
            </a:r>
            <a:r>
              <a:rPr lang="el-GR" sz="2400" b="1" dirty="0" smtClean="0">
                <a:latin typeface="Palatino Linotype" pitchFamily="18" charset="0"/>
              </a:rPr>
              <a:t>γ</a:t>
            </a:r>
            <a:r>
              <a:rPr lang="el-GR" sz="2400" b="1" dirty="0" smtClean="0">
                <a:latin typeface="Palatino Linotype" pitchFamily="18" charset="0"/>
              </a:rPr>
              <a:t>. Λεξιλόγιο</a:t>
            </a:r>
          </a:p>
          <a:p>
            <a:pPr>
              <a:buNone/>
            </a:pPr>
            <a:endParaRPr lang="el-GR" sz="24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200" b="1" dirty="0" smtClean="0">
                <a:latin typeface="Palatino Linotype" pitchFamily="18" charset="0"/>
              </a:rPr>
              <a:t>Β1+Β2+Β3  (4 + 4 + 4)</a:t>
            </a:r>
            <a:endParaRPr lang="el-GR" sz="32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200151"/>
            <a:ext cx="4929222" cy="339447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Β1.Λεξιλόγιο </a:t>
            </a: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Β2. Γραμματική </a:t>
            </a: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Β3. Συντακτικό</a:t>
            </a:r>
          </a:p>
          <a:p>
            <a:pPr>
              <a:buNone/>
            </a:pPr>
            <a:r>
              <a:rPr lang="el-GR" sz="2800" b="1" dirty="0" smtClean="0">
                <a:latin typeface="Palatino Linotype" pitchFamily="18" charset="0"/>
              </a:rPr>
              <a:t>Β2 + Β3 Γραμματικοσυντακτική δομή</a:t>
            </a:r>
            <a:endParaRPr lang="el-GR" sz="2800" b="1" dirty="0">
              <a:latin typeface="Palatino Linotype" pitchFamily="18" charset="0"/>
            </a:endParaRPr>
          </a:p>
        </p:txBody>
      </p:sp>
      <p:pic>
        <p:nvPicPr>
          <p:cNvPr id="7170" name="Picture 2" descr="C:\Users\User\Pictures\ΑΙΣΘΗΤΙΚΕΣ\Αισθητικές\Φωτογραφίες\1538757_880704985306982_72032873142340975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90"/>
            <a:ext cx="3500462" cy="3507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9"/>
            <a:ext cx="8229600" cy="64294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/>
              <a:t/>
            </a:r>
            <a:br>
              <a:rPr lang="el-GR" sz="3100" b="1" dirty="0"/>
            </a:br>
            <a:r>
              <a:rPr lang="el-GR" sz="2700" b="1" dirty="0" err="1" smtClean="0">
                <a:latin typeface="Palatino Linotype" pitchFamily="18" charset="0"/>
              </a:rPr>
              <a:t>Ξενοφῶν</a:t>
            </a:r>
            <a:r>
              <a:rPr lang="el-GR" sz="2700" b="1" dirty="0">
                <a:latin typeface="Palatino Linotype" pitchFamily="18" charset="0"/>
              </a:rPr>
              <a:t>, </a:t>
            </a:r>
            <a:r>
              <a:rPr lang="el-GR" sz="2700" b="1" i="1" dirty="0" err="1">
                <a:latin typeface="Palatino Linotype" pitchFamily="18" charset="0"/>
              </a:rPr>
              <a:t>Ἀπομνημονεύματα</a:t>
            </a:r>
            <a:r>
              <a:rPr lang="el-GR" sz="2700" b="1" dirty="0">
                <a:latin typeface="Palatino Linotype" pitchFamily="18" charset="0"/>
              </a:rPr>
              <a:t> 2.7.6 </a:t>
            </a:r>
            <a:r>
              <a:rPr lang="el-GR" sz="2700" dirty="0">
                <a:latin typeface="Palatino Linotype" pitchFamily="18" charset="0"/>
              </a:rPr>
              <a:t>(ελεύθερη διασκευή)</a:t>
            </a:r>
            <a:r>
              <a:rPr lang="el-GR" dirty="0">
                <a:latin typeface="Palatino Linotype" pitchFamily="18" charset="0"/>
              </a:rPr>
              <a:t/>
            </a:r>
            <a:br>
              <a:rPr lang="el-GR" dirty="0">
                <a:latin typeface="Palatino Linotype" pitchFamily="18" charset="0"/>
              </a:rPr>
            </a:br>
            <a:endParaRPr lang="el-GR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6"/>
            <a:ext cx="8229600" cy="40005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i="1" dirty="0" smtClean="0">
                <a:latin typeface="Palatino Linotype" pitchFamily="18" charset="0"/>
              </a:rPr>
              <a:t>	</a:t>
            </a:r>
            <a:r>
              <a:rPr lang="el-GR" i="1" dirty="0" err="1" smtClean="0">
                <a:latin typeface="Palatino Linotype" pitchFamily="18" charset="0"/>
              </a:rPr>
              <a:t>Ἀθηναῖοι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ὡς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οἱ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ἑτέρας</a:t>
            </a:r>
            <a:r>
              <a:rPr lang="el-GR" i="1" dirty="0">
                <a:latin typeface="Palatino Linotype" pitchFamily="18" charset="0"/>
              </a:rPr>
              <a:t> πόλεις </a:t>
            </a:r>
            <a:r>
              <a:rPr lang="el-GR" i="1" dirty="0" err="1">
                <a:latin typeface="Palatino Linotype" pitchFamily="18" charset="0"/>
              </a:rPr>
              <a:t>κατοικοῦντες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πολλὰ</a:t>
            </a:r>
            <a:r>
              <a:rPr lang="el-GR" i="1" dirty="0">
                <a:latin typeface="Palatino Linotype" pitchFamily="18" charset="0"/>
              </a:rPr>
              <a:t> ἐν </a:t>
            </a:r>
            <a:r>
              <a:rPr lang="el-GR" i="1" dirty="0" err="1">
                <a:latin typeface="Palatino Linotype" pitchFamily="18" charset="0"/>
              </a:rPr>
              <a:t>τῷ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βίῳ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ἐπιτηδεύουσι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ἵνα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τὰ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ἀναγκαῖα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πορίζωνται</a:t>
            </a:r>
            <a:r>
              <a:rPr lang="el-GR" i="1" dirty="0">
                <a:latin typeface="Palatino Linotype" pitchFamily="18" charset="0"/>
              </a:rPr>
              <a:t>: </a:t>
            </a:r>
            <a:endParaRPr lang="el-GR" i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i="1" dirty="0">
                <a:latin typeface="Palatino Linotype" pitchFamily="18" charset="0"/>
              </a:rPr>
              <a:t>	</a:t>
            </a:r>
            <a:r>
              <a:rPr lang="el-GR" i="1" dirty="0" err="1" smtClean="0">
                <a:latin typeface="Palatino Linotype" pitchFamily="18" charset="0"/>
              </a:rPr>
              <a:t>Ναυσικύδης</a:t>
            </a:r>
            <a:r>
              <a:rPr lang="el-GR" i="1" dirty="0" smtClean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</a:rPr>
              <a:t>ναύκληρος </a:t>
            </a:r>
            <a:r>
              <a:rPr lang="el-GR" i="1" dirty="0" err="1">
                <a:latin typeface="Palatino Linotype" pitchFamily="18" charset="0"/>
              </a:rPr>
              <a:t>ὢν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περὶ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τὴν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τοῦ</a:t>
            </a:r>
            <a:r>
              <a:rPr lang="el-GR" i="1" dirty="0">
                <a:latin typeface="Palatino Linotype" pitchFamily="18" charset="0"/>
              </a:rPr>
              <a:t> σώματος </a:t>
            </a:r>
            <a:r>
              <a:rPr lang="el-GR" i="1" dirty="0" err="1">
                <a:latin typeface="Palatino Linotype" pitchFamily="18" charset="0"/>
              </a:rPr>
              <a:t>τροφὴν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ἑαυτῷ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τοῖς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οἰκείοις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ἐσπούδαζε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τοῦτ</a:t>
            </a:r>
            <a:r>
              <a:rPr lang="el-GR" i="1" dirty="0">
                <a:latin typeface="Palatino Linotype" pitchFamily="18" charset="0"/>
              </a:rPr>
              <a:t>' </a:t>
            </a:r>
            <a:r>
              <a:rPr lang="el-GR" i="1" dirty="0" err="1">
                <a:latin typeface="Palatino Linotype" pitchFamily="18" charset="0"/>
              </a:rPr>
              <a:t>αὐτὸ</a:t>
            </a:r>
            <a:r>
              <a:rPr lang="el-GR" i="1" dirty="0">
                <a:latin typeface="Palatino Linotype" pitchFamily="18" charset="0"/>
              </a:rPr>
              <a:t> δ' </a:t>
            </a:r>
            <a:r>
              <a:rPr lang="el-GR" i="1" dirty="0" err="1" smtClean="0">
                <a:latin typeface="Palatino Linotype" pitchFamily="18" charset="0"/>
              </a:rPr>
              <a:t>ἐποίουν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smtClean="0">
                <a:latin typeface="Palatino Linotype" pitchFamily="18" charset="0"/>
              </a:rPr>
              <a:t>Ξένων </a:t>
            </a:r>
            <a:r>
              <a:rPr lang="el-GR" i="1" dirty="0">
                <a:latin typeface="Palatino Linotype" pitchFamily="18" charset="0"/>
              </a:rPr>
              <a:t>ὁ </a:t>
            </a:r>
            <a:r>
              <a:rPr lang="el-GR" i="1" dirty="0" err="1">
                <a:latin typeface="Palatino Linotype" pitchFamily="18" charset="0"/>
              </a:rPr>
              <a:t>ἔμπορος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Ξενοκλῆς</a:t>
            </a:r>
            <a:r>
              <a:rPr lang="el-GR" i="1" dirty="0">
                <a:latin typeface="Palatino Linotype" pitchFamily="18" charset="0"/>
              </a:rPr>
              <a:t> ὁ κάπηλος. </a:t>
            </a:r>
            <a:endParaRPr lang="el-GR" i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i="1" dirty="0">
                <a:latin typeface="Palatino Linotype" pitchFamily="18" charset="0"/>
              </a:rPr>
              <a:t>	</a:t>
            </a:r>
            <a:r>
              <a:rPr lang="el-GR" i="1" dirty="0" smtClean="0">
                <a:latin typeface="Palatino Linotype" pitchFamily="18" charset="0"/>
              </a:rPr>
              <a:t>Πολύζηλος </a:t>
            </a:r>
            <a:r>
              <a:rPr lang="el-GR" i="1" dirty="0" err="1">
                <a:latin typeface="Palatino Linotype" pitchFamily="18" charset="0"/>
              </a:rPr>
              <a:t>ἀπὸ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ἀλφιτοποιίας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ἑαυτὸν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οἰκέτας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ἔτρεφε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ἔτι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δὲ</a:t>
            </a:r>
            <a:r>
              <a:rPr lang="el-GR" i="1" dirty="0">
                <a:latin typeface="Palatino Linotype" pitchFamily="18" charset="0"/>
              </a:rPr>
              <a:t> πολλάκις </a:t>
            </a:r>
            <a:r>
              <a:rPr lang="el-GR" i="1" dirty="0" err="1">
                <a:latin typeface="Palatino Linotype" pitchFamily="18" charset="0"/>
              </a:rPr>
              <a:t>τῇ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πόλει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ἐλειτούργει</a:t>
            </a:r>
            <a:r>
              <a:rPr lang="el-GR" i="1" dirty="0">
                <a:latin typeface="Palatino Linotype" pitchFamily="18" charset="0"/>
              </a:rPr>
              <a:t>. </a:t>
            </a:r>
            <a:endParaRPr lang="el-GR" i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i="1" dirty="0">
                <a:latin typeface="Palatino Linotype" pitchFamily="18" charset="0"/>
              </a:rPr>
              <a:t>	</a:t>
            </a:r>
            <a:r>
              <a:rPr lang="el-GR" i="1" dirty="0" err="1" smtClean="0">
                <a:latin typeface="Palatino Linotype" pitchFamily="18" charset="0"/>
              </a:rPr>
              <a:t>Γλαύκων</a:t>
            </a:r>
            <a:r>
              <a:rPr lang="el-GR" i="1" dirty="0" smtClean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</a:rPr>
              <a:t>ὁ </a:t>
            </a:r>
            <a:r>
              <a:rPr lang="el-GR" i="1" dirty="0" err="1">
                <a:latin typeface="Palatino Linotype" pitchFamily="18" charset="0"/>
              </a:rPr>
              <a:t>Χολαργεὺς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ἐγεώργει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βοῦς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ἔτρεφε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Δημέας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δὲ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ἀπὸ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χλαμυδουργίας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διετρέφετο</a:t>
            </a:r>
            <a:r>
              <a:rPr lang="el-GR" i="1" dirty="0">
                <a:latin typeface="Palatino Linotype" pitchFamily="18" charset="0"/>
              </a:rPr>
              <a:t>, Μεγαρέων δ' </a:t>
            </a:r>
            <a:r>
              <a:rPr lang="el-GR" i="1" dirty="0" err="1">
                <a:latin typeface="Palatino Linotype" pitchFamily="18" charset="0"/>
              </a:rPr>
              <a:t>οἱ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πλεῖστοι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ἀπὸ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ἐξωμιδοποιίας</a:t>
            </a:r>
            <a:r>
              <a:rPr lang="el-GR" i="1" dirty="0">
                <a:latin typeface="Palatino Linotype" pitchFamily="18" charset="0"/>
              </a:rPr>
              <a:t>. </a:t>
            </a:r>
            <a:endParaRPr lang="el-GR" i="1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l-GR" i="1" dirty="0">
                <a:latin typeface="Palatino Linotype" pitchFamily="18" charset="0"/>
              </a:rPr>
              <a:t>	</a:t>
            </a:r>
            <a:r>
              <a:rPr lang="el-GR" i="1" dirty="0" err="1" smtClean="0">
                <a:latin typeface="Palatino Linotype" pitchFamily="18" charset="0"/>
              </a:rPr>
              <a:t>Οὐκ</a:t>
            </a:r>
            <a:r>
              <a:rPr lang="el-GR" i="1" dirty="0" smtClean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ὀλίγοι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τῶν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πολιτῶν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τέχνην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τινὰ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ἐξεμάνθανον</a:t>
            </a:r>
            <a:r>
              <a:rPr lang="el-GR" i="1" dirty="0">
                <a:latin typeface="Palatino Linotype" pitchFamily="18" charset="0"/>
              </a:rPr>
              <a:t>, </a:t>
            </a:r>
            <a:r>
              <a:rPr lang="el-GR" i="1" dirty="0" err="1">
                <a:latin typeface="Palatino Linotype" pitchFamily="18" charset="0"/>
              </a:rPr>
              <a:t>οἷον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τὴν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τῶν</a:t>
            </a:r>
            <a:r>
              <a:rPr lang="el-GR" i="1" dirty="0">
                <a:latin typeface="Palatino Linotype" pitchFamily="18" charset="0"/>
              </a:rPr>
              <a:t> λιθοξόων, κεραμέων, τεκτόνων, σκυτοτόμων, </a:t>
            </a:r>
            <a:r>
              <a:rPr lang="el-GR" i="1" dirty="0" err="1">
                <a:latin typeface="Palatino Linotype" pitchFamily="18" charset="0"/>
              </a:rPr>
              <a:t>καὶ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πλεῖστα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ἐπιτήδεια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τῷ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βίῳ</a:t>
            </a:r>
            <a:r>
              <a:rPr lang="el-GR" i="1" dirty="0">
                <a:latin typeface="Palatino Linotype" pitchFamily="18" charset="0"/>
              </a:rPr>
              <a:t> </a:t>
            </a:r>
            <a:r>
              <a:rPr lang="el-GR" i="1" dirty="0" err="1">
                <a:latin typeface="Palatino Linotype" pitchFamily="18" charset="0"/>
              </a:rPr>
              <a:t>ἐξειργάζοντο</a:t>
            </a:r>
            <a:r>
              <a:rPr lang="el-GR" i="1" dirty="0">
                <a:latin typeface="Palatino Linotype" pitchFamily="18" charset="0"/>
              </a:rPr>
              <a:t>.</a:t>
            </a:r>
            <a:endParaRPr lang="el-GR" dirty="0">
              <a:latin typeface="Palatino Linotype" pitchFamily="18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2800" b="1" dirty="0" smtClean="0">
                <a:latin typeface="Palatino Linotype" pitchFamily="18" charset="0"/>
              </a:rPr>
              <a:t>Α1 </a:t>
            </a:r>
            <a:r>
              <a:rPr lang="el-GR" sz="2000" dirty="0" smtClean="0">
                <a:latin typeface="Palatino Linotype" pitchFamily="18" charset="0"/>
              </a:rPr>
              <a:t>ΚΑΤΑΝΟΗΣΗ (ΕΝΤΟΠΙΖΩ </a:t>
            </a:r>
            <a:r>
              <a:rPr lang="el-GR" sz="2000" dirty="0" smtClean="0">
                <a:latin typeface="Palatino Linotype" pitchFamily="18" charset="0"/>
              </a:rPr>
              <a:t>&amp; ΠΑΡΟΥΣΙΑΖΩ) </a:t>
            </a:r>
            <a:endParaRPr lang="el-GR" sz="2000" b="1" dirty="0">
              <a:latin typeface="Palatino Linotyp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071552"/>
            <a:ext cx="8572560" cy="38576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 smtClean="0">
                <a:latin typeface="Palatino Linotype" pitchFamily="18" charset="0"/>
              </a:rPr>
              <a:t>Να </a:t>
            </a:r>
            <a:r>
              <a:rPr lang="el-GR" sz="1600" dirty="0">
                <a:latin typeface="Palatino Linotype" pitchFamily="18" charset="0"/>
              </a:rPr>
              <a:t>απαριθμήσετε</a:t>
            </a:r>
            <a:r>
              <a:rPr lang="el-GR" sz="1600" b="1" dirty="0">
                <a:latin typeface="Palatino Linotype" pitchFamily="18" charset="0"/>
              </a:rPr>
              <a:t> </a:t>
            </a:r>
            <a:r>
              <a:rPr lang="el-GR" sz="1600" dirty="0" smtClean="0">
                <a:latin typeface="Palatino Linotype" pitchFamily="18" charset="0"/>
              </a:rPr>
              <a:t>στα νέα ελληνικά τ(</a:t>
            </a:r>
            <a:r>
              <a:rPr lang="el-GR" sz="1600" dirty="0" err="1" smtClean="0">
                <a:latin typeface="Palatino Linotype" pitchFamily="18" charset="0"/>
              </a:rPr>
              <a:t>έσσερ</a:t>
            </a:r>
            <a:r>
              <a:rPr lang="el-GR" sz="1600" dirty="0" smtClean="0">
                <a:latin typeface="Palatino Linotype" pitchFamily="18" charset="0"/>
              </a:rPr>
              <a:t>)</a:t>
            </a:r>
            <a:r>
              <a:rPr lang="el-GR" sz="1600" dirty="0" err="1" smtClean="0">
                <a:latin typeface="Palatino Linotype" pitchFamily="18" charset="0"/>
              </a:rPr>
              <a:t>ις</a:t>
            </a:r>
            <a:r>
              <a:rPr lang="el-GR" sz="1600" dirty="0" smtClean="0">
                <a:latin typeface="Palatino Linotype" pitchFamily="18" charset="0"/>
              </a:rPr>
              <a:t> </a:t>
            </a:r>
            <a:r>
              <a:rPr lang="el-GR" sz="1600" dirty="0">
                <a:latin typeface="Palatino Linotype" pitchFamily="18" charset="0"/>
              </a:rPr>
              <a:t>επαγγελματικές δραστηριότητες του 5</a:t>
            </a:r>
            <a:r>
              <a:rPr lang="el-GR" sz="1600" baseline="30000" dirty="0">
                <a:latin typeface="Palatino Linotype" pitchFamily="18" charset="0"/>
              </a:rPr>
              <a:t>ου</a:t>
            </a:r>
            <a:r>
              <a:rPr lang="el-GR" sz="1600" dirty="0">
                <a:latin typeface="Palatino Linotype" pitchFamily="18" charset="0"/>
              </a:rPr>
              <a:t> π. Χ. αιώνα που αναφέρει ο Ξενοφώντας στο </a:t>
            </a:r>
            <a:r>
              <a:rPr lang="el-GR" sz="1600" dirty="0" smtClean="0">
                <a:latin typeface="Palatino Linotype" pitchFamily="18" charset="0"/>
              </a:rPr>
              <a:t>απόσπασμα. </a:t>
            </a:r>
            <a:r>
              <a:rPr lang="el-GR" sz="1600" dirty="0">
                <a:latin typeface="Palatino Linotype" pitchFamily="18" charset="0"/>
              </a:rPr>
              <a:t>Με ποιες </a:t>
            </a:r>
            <a:r>
              <a:rPr lang="el-GR" sz="1600" dirty="0" smtClean="0">
                <a:latin typeface="Palatino Linotype" pitchFamily="18" charset="0"/>
              </a:rPr>
              <a:t> λέξεις </a:t>
            </a:r>
            <a:r>
              <a:rPr lang="el-GR" sz="1600" dirty="0">
                <a:latin typeface="Palatino Linotype" pitchFamily="18" charset="0"/>
              </a:rPr>
              <a:t>/ φράσεις </a:t>
            </a:r>
            <a:r>
              <a:rPr lang="el-GR" sz="1600" dirty="0" smtClean="0">
                <a:latin typeface="Palatino Linotype" pitchFamily="18" charset="0"/>
              </a:rPr>
              <a:t>δηλώνονται στο αρχαίο κείμενο; 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>
                <a:latin typeface="Palatino Linotype" pitchFamily="18" charset="0"/>
              </a:rPr>
              <a:t>Π</a:t>
            </a:r>
            <a:r>
              <a:rPr lang="el-GR" sz="1600" dirty="0" smtClean="0">
                <a:latin typeface="Palatino Linotype" pitchFamily="18" charset="0"/>
              </a:rPr>
              <a:t>οια επαγγέλματα ασκούν οι Αθηναίοι τον 5</a:t>
            </a:r>
            <a:r>
              <a:rPr lang="el-GR" sz="1600" baseline="30000" dirty="0" smtClean="0">
                <a:latin typeface="Palatino Linotype" pitchFamily="18" charset="0"/>
              </a:rPr>
              <a:t>ο</a:t>
            </a:r>
            <a:r>
              <a:rPr lang="el-GR" sz="1600" dirty="0" smtClean="0">
                <a:latin typeface="Palatino Linotype" pitchFamily="18" charset="0"/>
              </a:rPr>
              <a:t> π. Χ. αιώνα, σύμφωνα με το κείμενο; 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>
                <a:latin typeface="Palatino Linotype" pitchFamily="18" charset="0"/>
              </a:rPr>
              <a:t>Να ονομάσετε </a:t>
            </a:r>
            <a:r>
              <a:rPr lang="el-GR" sz="1600" dirty="0" smtClean="0">
                <a:latin typeface="Palatino Linotype" pitchFamily="18" charset="0"/>
              </a:rPr>
              <a:t>δύο </a:t>
            </a:r>
            <a:r>
              <a:rPr lang="el-GR" sz="1600" dirty="0">
                <a:latin typeface="Palatino Linotype" pitchFamily="18" charset="0"/>
              </a:rPr>
              <a:t>αρχαία </a:t>
            </a:r>
            <a:r>
              <a:rPr lang="el-GR" sz="1600" dirty="0" smtClean="0">
                <a:latin typeface="Palatino Linotype" pitchFamily="18" charset="0"/>
              </a:rPr>
              <a:t>επαγγέλματα. Έχουν </a:t>
            </a:r>
            <a:r>
              <a:rPr lang="el-GR" sz="1600" dirty="0">
                <a:latin typeface="Palatino Linotype" pitchFamily="18" charset="0"/>
              </a:rPr>
              <a:t>επιβιώσει στη σύγχρονη εποχή;  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1600" dirty="0">
                <a:latin typeface="Palatino Linotype" pitchFamily="18" charset="0"/>
              </a:rPr>
              <a:t>Ποια καταστήματα θα συναντούσατε στην Αρχαία Αγορά της Αθήνας τον 5</a:t>
            </a:r>
            <a:r>
              <a:rPr lang="el-GR" sz="1600" baseline="30000" dirty="0">
                <a:latin typeface="Palatino Linotype" pitchFamily="18" charset="0"/>
              </a:rPr>
              <a:t>ο</a:t>
            </a:r>
            <a:r>
              <a:rPr lang="el-GR" sz="1600" dirty="0">
                <a:latin typeface="Palatino Linotype" pitchFamily="18" charset="0"/>
              </a:rPr>
              <a:t> π. Χ. αιώνα, σύμφωνα με το κείμενο; Επιλέξτε να επισκεφτείτε δύο από αυτά. Τι θα αγοράζατε; 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 smtClean="0">
                <a:solidFill>
                  <a:srgbClr val="C00000"/>
                </a:solidFill>
                <a:latin typeface="Palatino Linotype" pitchFamily="18" charset="0"/>
              </a:rPr>
              <a:t>Ποιες υποχρεώσεις </a:t>
            </a:r>
            <a:r>
              <a:rPr lang="el-GR" sz="1600" dirty="0">
                <a:solidFill>
                  <a:srgbClr val="C00000"/>
                </a:solidFill>
                <a:latin typeface="Palatino Linotype" pitchFamily="18" charset="0"/>
              </a:rPr>
              <a:t>ικανοποιούσε </a:t>
            </a:r>
            <a:r>
              <a:rPr lang="el-GR" sz="1600" dirty="0" smtClean="0">
                <a:solidFill>
                  <a:srgbClr val="C00000"/>
                </a:solidFill>
                <a:latin typeface="Palatino Linotype" pitchFamily="18" charset="0"/>
              </a:rPr>
              <a:t>με την εργασία του </a:t>
            </a:r>
            <a:r>
              <a:rPr lang="el-GR" sz="1600" dirty="0">
                <a:solidFill>
                  <a:srgbClr val="C00000"/>
                </a:solidFill>
                <a:latin typeface="Palatino Linotype" pitchFamily="18" charset="0"/>
              </a:rPr>
              <a:t>ο Αθηναίος πολίτης του 5</a:t>
            </a:r>
            <a:r>
              <a:rPr lang="el-GR" sz="1600" baseline="30000" dirty="0">
                <a:solidFill>
                  <a:srgbClr val="C00000"/>
                </a:solidFill>
                <a:latin typeface="Palatino Linotype" pitchFamily="18" charset="0"/>
              </a:rPr>
              <a:t>ου</a:t>
            </a:r>
            <a:r>
              <a:rPr lang="el-GR" sz="1600" dirty="0">
                <a:solidFill>
                  <a:srgbClr val="C00000"/>
                </a:solidFill>
                <a:latin typeface="Palatino Linotype" pitchFamily="18" charset="0"/>
              </a:rPr>
              <a:t> π. Χ. </a:t>
            </a:r>
            <a:r>
              <a:rPr lang="el-GR" sz="1600" dirty="0" smtClean="0">
                <a:solidFill>
                  <a:srgbClr val="C00000"/>
                </a:solidFill>
                <a:latin typeface="Palatino Linotype" pitchFamily="18" charset="0"/>
              </a:rPr>
              <a:t>αιώνα; Με ποιες </a:t>
            </a:r>
            <a:r>
              <a:rPr lang="el-GR" sz="1600" dirty="0">
                <a:solidFill>
                  <a:srgbClr val="C00000"/>
                </a:solidFill>
                <a:latin typeface="Palatino Linotype" pitchFamily="18" charset="0"/>
              </a:rPr>
              <a:t>λέξεις/φράσεις του αρχαίου κειμένου </a:t>
            </a:r>
            <a:r>
              <a:rPr lang="el-GR" sz="1600" dirty="0" smtClean="0">
                <a:solidFill>
                  <a:srgbClr val="C00000"/>
                </a:solidFill>
                <a:latin typeface="Palatino Linotype" pitchFamily="18" charset="0"/>
              </a:rPr>
              <a:t>δηλώνονται;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 smtClean="0">
                <a:latin typeface="Palatino Linotype" pitchFamily="18" charset="0"/>
              </a:rPr>
              <a:t>Να καταγράψετε δύο από τα αρχαία επαγγέλματα του κειμένου, </a:t>
            </a:r>
            <a:r>
              <a:rPr lang="el-GR" sz="1600" dirty="0" smtClean="0">
                <a:latin typeface="Palatino Linotype" pitchFamily="18" charset="0"/>
              </a:rPr>
              <a:t>τα οποία </a:t>
            </a:r>
            <a:r>
              <a:rPr lang="el-GR" sz="1600" dirty="0" smtClean="0">
                <a:latin typeface="Palatino Linotype" pitchFamily="18" charset="0"/>
              </a:rPr>
              <a:t>δεν </a:t>
            </a:r>
            <a:r>
              <a:rPr lang="el-GR" sz="1600" dirty="0" smtClean="0">
                <a:latin typeface="Palatino Linotype" pitchFamily="18" charset="0"/>
              </a:rPr>
              <a:t>έχουν </a:t>
            </a:r>
            <a:r>
              <a:rPr lang="el-GR" sz="1600" dirty="0" smtClean="0">
                <a:latin typeface="Palatino Linotype" pitchFamily="18" charset="0"/>
              </a:rPr>
              <a:t>επιβιώσει στη σημερινή εποχή. Με </a:t>
            </a:r>
            <a:r>
              <a:rPr lang="el-GR" sz="1600" dirty="0" smtClean="0">
                <a:latin typeface="Palatino Linotype" pitchFamily="18" charset="0"/>
              </a:rPr>
              <a:t>ποιες λέξεις/ φράσεις δηλώνονται</a:t>
            </a:r>
            <a:r>
              <a:rPr lang="el-GR" sz="1600" dirty="0" smtClean="0">
                <a:latin typeface="Palatino Linotype" pitchFamily="18" charset="0"/>
              </a:rPr>
              <a:t>; </a:t>
            </a:r>
            <a:r>
              <a:rPr lang="el-GR" sz="1600" dirty="0" smtClean="0">
                <a:latin typeface="Palatino Linotype" pitchFamily="18" charset="0"/>
              </a:rPr>
              <a:t>Ποια σύγχρονα επαγγέλματα τα έχουν </a:t>
            </a:r>
            <a:r>
              <a:rPr lang="el-GR" sz="1600" dirty="0" smtClean="0">
                <a:latin typeface="Palatino Linotype" pitchFamily="18" charset="0"/>
              </a:rPr>
              <a:t>αντικαταστήσει; </a:t>
            </a:r>
            <a:endParaRPr lang="el-GR" sz="16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1600" dirty="0" smtClean="0">
                <a:latin typeface="Palatino Linotype" pitchFamily="18" charset="0"/>
              </a:rPr>
              <a:t>Να συγκεντρώσετε από το απόσπασμα στοιχεία για την οικονομική ζωή </a:t>
            </a:r>
            <a:r>
              <a:rPr lang="el-GR" sz="1600" dirty="0" smtClean="0">
                <a:latin typeface="Palatino Linotype" pitchFamily="18" charset="0"/>
              </a:rPr>
              <a:t>δύο  </a:t>
            </a:r>
            <a:r>
              <a:rPr lang="el-GR" sz="1600" dirty="0" smtClean="0">
                <a:latin typeface="Palatino Linotype" pitchFamily="18" charset="0"/>
              </a:rPr>
              <a:t>πόλεων - κρατών του 5</a:t>
            </a:r>
            <a:r>
              <a:rPr lang="el-GR" sz="1600" baseline="30000" dirty="0" smtClean="0">
                <a:latin typeface="Palatino Linotype" pitchFamily="18" charset="0"/>
              </a:rPr>
              <a:t>ου</a:t>
            </a:r>
            <a:r>
              <a:rPr lang="el-GR" sz="1600" dirty="0" smtClean="0">
                <a:latin typeface="Palatino Linotype" pitchFamily="18" charset="0"/>
              </a:rPr>
              <a:t> π. Χ. αιώνα. </a:t>
            </a:r>
          </a:p>
          <a:p>
            <a:pPr>
              <a:buFont typeface="Wingdings" pitchFamily="2" charset="2"/>
              <a:buChar char="§"/>
            </a:pPr>
            <a:endParaRPr lang="el-GR" sz="1600" dirty="0" smtClean="0">
              <a:latin typeface="Palatino Linotype" pitchFamily="18" charset="0"/>
            </a:endParaRPr>
          </a:p>
          <a:p>
            <a:pPr>
              <a:buNone/>
            </a:pPr>
            <a:endParaRPr lang="el-GR" sz="1600" dirty="0" smtClean="0">
              <a:solidFill>
                <a:srgbClr val="C00000"/>
              </a:solidFill>
              <a:latin typeface="Palatino Linotype" pitchFamily="18" charset="0"/>
            </a:endParaRPr>
          </a:p>
          <a:p>
            <a:pPr>
              <a:buFont typeface="Wingdings" pitchFamily="2" charset="2"/>
              <a:buChar char="§"/>
            </a:pPr>
            <a:endParaRPr lang="el-GR" sz="1600" dirty="0">
              <a:latin typeface="Palatino Linotype" pitchFamily="18" charset="0"/>
            </a:endParaRPr>
          </a:p>
          <a:p>
            <a:pPr>
              <a:buNone/>
            </a:pPr>
            <a:endParaRPr lang="el-GR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955</Words>
  <Application>Microsoft Office PowerPoint</Application>
  <PresentationFormat>Προβολή στην οθόνη (16:9)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    ΑΝΑΚΕΦΑΛΑΙΩΤΙΚΗ ΕΞΕΤΑΣΗ  ΣΤΗΝ ΑΡΧΑΙΑ ΕΛΛΗΝΙΚΗ ΓΛΩΣΣΑ ΚΑΙ ΓΡΑΜΜΑΤΕΙΑ  ΠΡΟΑΓΩΓΙΚΕΣ ΚΑΙ ΑΠΟΛΥΤΗΡΙΕΣ ΕΞΕΤΑΣΕΙΣ ΓΥΜΝΑΣΙΟΥ  2022-2023    </vt:lpstr>
      <vt:lpstr>ἐν ἀρχῇ ἦν ὁ λόγος……</vt:lpstr>
      <vt:lpstr>    </vt:lpstr>
      <vt:lpstr>Αρχαία Ελληνική Γλώσσα</vt:lpstr>
      <vt:lpstr>ΔΥΟ ΘΕΜΑΤΑ :  Α + Β : 8 +12 = 20 μονάδες </vt:lpstr>
      <vt:lpstr>Α1 + Α2  (4 + 4)</vt:lpstr>
      <vt:lpstr>Β1+Β2+Β3  (4 + 4 + 4)</vt:lpstr>
      <vt:lpstr>  Ξενοφῶν, Ἀπομνημονεύματα 2.7.6 (ελεύθερη διασκευή) </vt:lpstr>
      <vt:lpstr>Α1 ΚΑΤΑΝΟΗΣΗ (ΕΝΤΟΠΙΖΩ &amp; ΠΑΡΟΥΣΙΑΖΩ) </vt:lpstr>
      <vt:lpstr>Α2  (ΕΡΜΗΝΕΙΑ)</vt:lpstr>
      <vt:lpstr>;;;;</vt:lpstr>
      <vt:lpstr> Να επιλέξετε από το αρχαίο κείμενο λέξεις/φράσεις που αποδίδουν τα επαγγέλματα που εικονίζονται στην αριστερή στήλη.    </vt:lpstr>
      <vt:lpstr>Β1+Β2+Β3  (4 + 4 + 4)</vt:lpstr>
      <vt:lpstr>ΕΡΩΤΗΣΕΙΣ – ΑΣΚΗΣΕΙΣ ΚΛΕΙΣΤΟΥ ΤΥΠΟΥ  Η σωστή απάντηση είναι μία ή και περισσότερες αλλά συγκεκριμένη. </vt:lpstr>
      <vt:lpstr>Β1  (Λεξιλόγιο)</vt:lpstr>
      <vt:lpstr>Β1. (Λεξιλόγιο) </vt:lpstr>
      <vt:lpstr>Β1. (Λεξιλόγιο)</vt:lpstr>
      <vt:lpstr>Β2.  (Γραμματική) </vt:lpstr>
      <vt:lpstr>Β2.  (Γραμματική) </vt:lpstr>
      <vt:lpstr>Β2. (Γραμματική)</vt:lpstr>
      <vt:lpstr>Β2. (Γραμματική)  </vt:lpstr>
      <vt:lpstr>Β3. (Συντακτικό)  </vt:lpstr>
      <vt:lpstr> Σας ευχαριστώ για την προσοχή σας!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198</cp:revision>
  <dcterms:created xsi:type="dcterms:W3CDTF">2023-05-23T13:00:49Z</dcterms:created>
  <dcterms:modified xsi:type="dcterms:W3CDTF">2023-05-24T20:43:30Z</dcterms:modified>
</cp:coreProperties>
</file>