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2" r:id="rId14"/>
    <p:sldId id="275" r:id="rId15"/>
    <p:sldId id="268" r:id="rId16"/>
    <p:sldId id="281" r:id="rId17"/>
    <p:sldId id="273" r:id="rId18"/>
    <p:sldId id="276" r:id="rId19"/>
    <p:sldId id="278" r:id="rId20"/>
    <p:sldId id="277" r:id="rId21"/>
    <p:sldId id="280" r:id="rId22"/>
    <p:sldId id="279" r:id="rId23"/>
    <p:sldId id="270" r:id="rId24"/>
  </p:sldIdLst>
  <p:sldSz cx="9144000" cy="5143500" type="screen16x9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86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98F4E-1835-41D4-A7C5-66C323AED6CB}" type="datetimeFigureOut">
              <a:rPr lang="el-GR" smtClean="0"/>
              <a:pPr/>
              <a:t>24/5/2023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748AA-D4CE-466A-AF4D-8589412C02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98F4E-1835-41D4-A7C5-66C323AED6CB}" type="datetimeFigureOut">
              <a:rPr lang="el-GR" smtClean="0"/>
              <a:pPr/>
              <a:t>24/5/2023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748AA-D4CE-466A-AF4D-8589412C02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98F4E-1835-41D4-A7C5-66C323AED6CB}" type="datetimeFigureOut">
              <a:rPr lang="el-GR" smtClean="0"/>
              <a:pPr/>
              <a:t>24/5/2023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748AA-D4CE-466A-AF4D-8589412C02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98F4E-1835-41D4-A7C5-66C323AED6CB}" type="datetimeFigureOut">
              <a:rPr lang="el-GR" smtClean="0"/>
              <a:pPr/>
              <a:t>24/5/2023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748AA-D4CE-466A-AF4D-8589412C02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98F4E-1835-41D4-A7C5-66C323AED6CB}" type="datetimeFigureOut">
              <a:rPr lang="el-GR" smtClean="0"/>
              <a:pPr/>
              <a:t>24/5/2023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748AA-D4CE-466A-AF4D-8589412C02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98F4E-1835-41D4-A7C5-66C323AED6CB}" type="datetimeFigureOut">
              <a:rPr lang="el-GR" smtClean="0"/>
              <a:pPr/>
              <a:t>24/5/2023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748AA-D4CE-466A-AF4D-8589412C02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98F4E-1835-41D4-A7C5-66C323AED6CB}" type="datetimeFigureOut">
              <a:rPr lang="el-GR" smtClean="0"/>
              <a:pPr/>
              <a:t>24/5/2023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748AA-D4CE-466A-AF4D-8589412C02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98F4E-1835-41D4-A7C5-66C323AED6CB}" type="datetimeFigureOut">
              <a:rPr lang="el-GR" smtClean="0"/>
              <a:pPr/>
              <a:t>24/5/2023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748AA-D4CE-466A-AF4D-8589412C02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98F4E-1835-41D4-A7C5-66C323AED6CB}" type="datetimeFigureOut">
              <a:rPr lang="el-GR" smtClean="0"/>
              <a:pPr/>
              <a:t>24/5/2023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748AA-D4CE-466A-AF4D-8589412C02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98F4E-1835-41D4-A7C5-66C323AED6CB}" type="datetimeFigureOut">
              <a:rPr lang="el-GR" smtClean="0"/>
              <a:pPr/>
              <a:t>24/5/2023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748AA-D4CE-466A-AF4D-8589412C02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98F4E-1835-41D4-A7C5-66C323AED6CB}" type="datetimeFigureOut">
              <a:rPr lang="el-GR" smtClean="0"/>
              <a:pPr/>
              <a:t>24/5/2023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748AA-D4CE-466A-AF4D-8589412C02D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98F4E-1835-41D4-A7C5-66C323AED6CB}" type="datetimeFigureOut">
              <a:rPr lang="el-GR" smtClean="0"/>
              <a:pPr/>
              <a:t>24/5/2023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748AA-D4CE-466A-AF4D-8589412C02D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85720" y="142859"/>
            <a:ext cx="8501122" cy="114300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l-GR" sz="2000" b="1" dirty="0" smtClean="0">
                <a:latin typeface="Palatino Linotype" pitchFamily="18" charset="0"/>
              </a:rPr>
              <a:t/>
            </a:r>
            <a:br>
              <a:rPr lang="el-GR" sz="2000" b="1" dirty="0" smtClean="0">
                <a:latin typeface="Palatino Linotype" pitchFamily="18" charset="0"/>
              </a:rPr>
            </a:br>
            <a:r>
              <a:rPr lang="el-GR" sz="2000" b="1" dirty="0" smtClean="0">
                <a:latin typeface="Palatino Linotype" pitchFamily="18" charset="0"/>
              </a:rPr>
              <a:t/>
            </a:r>
            <a:br>
              <a:rPr lang="el-GR" sz="2000" b="1" dirty="0" smtClean="0">
                <a:latin typeface="Palatino Linotype" pitchFamily="18" charset="0"/>
              </a:rPr>
            </a:br>
            <a:r>
              <a:rPr lang="el-GR" sz="2000" b="1" dirty="0" smtClean="0">
                <a:latin typeface="Palatino Linotype" pitchFamily="18" charset="0"/>
              </a:rPr>
              <a:t/>
            </a:r>
            <a:br>
              <a:rPr lang="el-GR" sz="2000" b="1" dirty="0" smtClean="0">
                <a:latin typeface="Palatino Linotype" pitchFamily="18" charset="0"/>
              </a:rPr>
            </a:br>
            <a:r>
              <a:rPr lang="el-GR" sz="2000" b="1" dirty="0" smtClean="0">
                <a:latin typeface="Palatino Linotype" pitchFamily="18" charset="0"/>
              </a:rPr>
              <a:t/>
            </a:r>
            <a:br>
              <a:rPr lang="el-GR" sz="2000" b="1" dirty="0" smtClean="0">
                <a:latin typeface="Palatino Linotype" pitchFamily="18" charset="0"/>
              </a:rPr>
            </a:br>
            <a:r>
              <a:rPr lang="el-GR" sz="2000" b="1" dirty="0" smtClean="0">
                <a:latin typeface="Palatino Linotype" pitchFamily="18" charset="0"/>
              </a:rPr>
              <a:t>ΑΝΑΚΕΦΑΛΑΙΩΤΙΚΗ ΕΞΕΤΑΣΗ</a:t>
            </a:r>
            <a:br>
              <a:rPr lang="el-GR" sz="2000" b="1" dirty="0" smtClean="0">
                <a:latin typeface="Palatino Linotype" pitchFamily="18" charset="0"/>
              </a:rPr>
            </a:br>
            <a:r>
              <a:rPr lang="el-GR" sz="2000" b="1" dirty="0" smtClean="0">
                <a:latin typeface="Palatino Linotype" pitchFamily="18" charset="0"/>
              </a:rPr>
              <a:t> ΣΤΗΝ ΑΡΧΑΙΑ ΕΛΛΗΝΙΚΗ ΓΛΩΣΣΑ ΚΑΙ ΓΡΑΜΜΑΤΕΙΑ </a:t>
            </a:r>
            <a:br>
              <a:rPr lang="el-GR" sz="2000" b="1" dirty="0" smtClean="0">
                <a:latin typeface="Palatino Linotype" pitchFamily="18" charset="0"/>
              </a:rPr>
            </a:br>
            <a:r>
              <a:rPr lang="el-GR" sz="2000" b="1" dirty="0" smtClean="0">
                <a:latin typeface="Palatino Linotype" pitchFamily="18" charset="0"/>
              </a:rPr>
              <a:t>ΠΡΟΑΓΩΓΙΚΕΣ ΚΑΙ ΑΠΟΛΥΤΗΡΙΕΣ ΕΞΕΤΑΣΕΙΣ ΓΥΜΝΑΣΙΟΥ </a:t>
            </a:r>
            <a:br>
              <a:rPr lang="el-GR" sz="2000" b="1" dirty="0" smtClean="0">
                <a:latin typeface="Palatino Linotype" pitchFamily="18" charset="0"/>
              </a:rPr>
            </a:br>
            <a:r>
              <a:rPr lang="el-GR" sz="2000" b="1" dirty="0" smtClean="0">
                <a:latin typeface="Palatino Linotype" pitchFamily="18" charset="0"/>
              </a:rPr>
              <a:t>2022-2023</a:t>
            </a:r>
            <a:br>
              <a:rPr lang="el-GR" sz="2000" b="1" dirty="0" smtClean="0">
                <a:latin typeface="Palatino Linotype" pitchFamily="18" charset="0"/>
              </a:rPr>
            </a:br>
            <a:r>
              <a:rPr lang="el-GR" sz="2000" b="1" dirty="0" smtClean="0">
                <a:latin typeface="Palatino Linotype" pitchFamily="18" charset="0"/>
              </a:rPr>
              <a:t/>
            </a:r>
            <a:br>
              <a:rPr lang="el-GR" sz="2000" b="1" dirty="0" smtClean="0">
                <a:latin typeface="Palatino Linotype" pitchFamily="18" charset="0"/>
              </a:rPr>
            </a:br>
            <a:r>
              <a:rPr lang="el-GR" sz="2000" b="1" dirty="0" smtClean="0">
                <a:latin typeface="Palatino Linotype" pitchFamily="18" charset="0"/>
              </a:rPr>
              <a:t/>
            </a:r>
            <a:br>
              <a:rPr lang="el-GR" sz="2000" b="1" dirty="0" smtClean="0">
                <a:latin typeface="Palatino Linotype" pitchFamily="18" charset="0"/>
              </a:rPr>
            </a:br>
            <a:r>
              <a:rPr lang="el-GR" sz="2000" b="1" dirty="0" smtClean="0">
                <a:latin typeface="Palatino Linotype" pitchFamily="18" charset="0"/>
              </a:rPr>
              <a:t/>
            </a:r>
            <a:br>
              <a:rPr lang="el-GR" sz="2000" b="1" dirty="0" smtClean="0">
                <a:latin typeface="Palatino Linotype" pitchFamily="18" charset="0"/>
              </a:rPr>
            </a:br>
            <a:endParaRPr lang="el-GR" sz="2000" b="1" dirty="0">
              <a:latin typeface="Palatino Linotype" pitchFamily="18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142976" y="4500576"/>
            <a:ext cx="6858048" cy="50006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el-GR" sz="1600" b="1" dirty="0" smtClean="0">
                <a:solidFill>
                  <a:schemeClr val="tx1"/>
                </a:solidFill>
                <a:latin typeface="Palatino Linotype" pitchFamily="18" charset="0"/>
              </a:rPr>
              <a:t>ΚΑΛΥΨΩ Ν. ΛΑΖΟΥ </a:t>
            </a:r>
            <a:r>
              <a:rPr lang="el-GR" sz="1600" b="1" dirty="0" smtClean="0">
                <a:solidFill>
                  <a:schemeClr val="tx1"/>
                </a:solidFill>
                <a:latin typeface="Palatino Linotype" pitchFamily="18" charset="0"/>
              </a:rPr>
              <a:t>– ΜΠΑΛΤΑ</a:t>
            </a:r>
          </a:p>
          <a:p>
            <a:r>
              <a:rPr lang="el-GR" sz="1600" b="1" dirty="0" smtClean="0">
                <a:solidFill>
                  <a:schemeClr val="tx1"/>
                </a:solidFill>
                <a:latin typeface="Palatino Linotype" pitchFamily="18" charset="0"/>
              </a:rPr>
              <a:t>ΣΥΜΒΟΥΛΟΣ ΕΚΠΑΙΔΕΥΣΗΣ ΦΙΛΟΛΟΓΩΝ Α ΑΘΗΝΑΣ </a:t>
            </a:r>
          </a:p>
          <a:p>
            <a:r>
              <a:rPr lang="el-GR" sz="1600" b="1" dirty="0" smtClean="0">
                <a:solidFill>
                  <a:schemeClr val="tx1"/>
                </a:solidFill>
                <a:latin typeface="Palatino Linotype" pitchFamily="18" charset="0"/>
              </a:rPr>
              <a:t>25/05/2023</a:t>
            </a:r>
            <a:endParaRPr lang="el-GR" sz="1600" b="1" dirty="0">
              <a:solidFill>
                <a:schemeClr val="tx1"/>
              </a:solidFill>
              <a:latin typeface="Palatino Linotype" pitchFamily="18" charset="0"/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2286000" y="2110085"/>
            <a:ext cx="4572000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el-GR" b="1" dirty="0" smtClean="0">
                <a:latin typeface="Palatino Linotype" pitchFamily="18" charset="0"/>
              </a:rPr>
              <a:t>ΕΠΙΛΟΓΗ ΚΑΙ ΔΙΑΤΥΠΩΣΗ ΘΕΜΑΤΩΝ </a:t>
            </a:r>
            <a:br>
              <a:rPr lang="el-GR" b="1" dirty="0" smtClean="0">
                <a:latin typeface="Palatino Linotype" pitchFamily="18" charset="0"/>
              </a:rPr>
            </a:br>
            <a:r>
              <a:rPr lang="el-GR" b="1" dirty="0" smtClean="0">
                <a:latin typeface="Palatino Linotype" pitchFamily="18" charset="0"/>
              </a:rPr>
              <a:t>ΣΤΗΝ ΑΡΧΑΙΑ ΕΛΛΗΝΙΚΗ ΓΛΩΣΣΑ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l-GR" sz="2800" b="1" dirty="0" smtClean="0">
                <a:latin typeface="Palatino Linotype" pitchFamily="18" charset="0"/>
              </a:rPr>
              <a:t>Α2  </a:t>
            </a:r>
            <a:r>
              <a:rPr lang="el-GR" sz="2000" dirty="0" smtClean="0">
                <a:latin typeface="Palatino Linotype" pitchFamily="18" charset="0"/>
              </a:rPr>
              <a:t>(ΕΡΜΗΝΕΙΑ)</a:t>
            </a:r>
            <a:endParaRPr lang="el-GR" sz="2000" b="1" dirty="0">
              <a:latin typeface="Palatino Linotyp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l-GR" sz="1600" dirty="0">
                <a:latin typeface="Palatino Linotype" pitchFamily="18" charset="0"/>
              </a:rPr>
              <a:t>Ποιος </a:t>
            </a:r>
            <a:r>
              <a:rPr lang="el-GR" sz="1600" dirty="0" smtClean="0">
                <a:latin typeface="Palatino Linotype" pitchFamily="18" charset="0"/>
              </a:rPr>
              <a:t>είναι, </a:t>
            </a:r>
            <a:r>
              <a:rPr lang="el-GR" sz="1600" dirty="0">
                <a:latin typeface="Palatino Linotype" pitchFamily="18" charset="0"/>
              </a:rPr>
              <a:t>σύμφωνα με τον Ξενοφώντα, ο βασικός σκοπός της </a:t>
            </a:r>
            <a:r>
              <a:rPr lang="el-GR" sz="1600" dirty="0" smtClean="0">
                <a:latin typeface="Palatino Linotype" pitchFamily="18" charset="0"/>
              </a:rPr>
              <a:t>άσκησης </a:t>
            </a:r>
            <a:r>
              <a:rPr lang="el-GR" sz="1600" dirty="0">
                <a:latin typeface="Palatino Linotype" pitchFamily="18" charset="0"/>
              </a:rPr>
              <a:t>ενός επαγγέλματος; Να τεκμηριώσετε την απάντησή σας με αναφορές από το κείμενο. </a:t>
            </a:r>
            <a:endParaRPr lang="el-GR" sz="1600" dirty="0" smtClean="0">
              <a:latin typeface="Palatino Linotype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l-GR" sz="1600" dirty="0" smtClean="0">
                <a:latin typeface="Palatino Linotype" pitchFamily="18" charset="0"/>
              </a:rPr>
              <a:t>Είναι</a:t>
            </a:r>
            <a:r>
              <a:rPr lang="el-GR" sz="1600" dirty="0" smtClean="0">
                <a:latin typeface="Palatino Linotype" pitchFamily="18" charset="0"/>
              </a:rPr>
              <a:t>,  σύμφωνα με τον Ξενοφώντα, η εργασία απαραίτητη για τον άνθρωπο; Να τεκμηριώσετε την απάντησή σας με επιχειρήματα από το κείμενο. </a:t>
            </a:r>
            <a:endParaRPr lang="el-GR" sz="1600" dirty="0" smtClean="0">
              <a:latin typeface="Palatino Linotype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l-GR" sz="1600" dirty="0" smtClean="0">
                <a:latin typeface="Palatino Linotype" pitchFamily="18" charset="0"/>
              </a:rPr>
              <a:t>Να </a:t>
            </a:r>
            <a:r>
              <a:rPr lang="el-GR" sz="1600" dirty="0" smtClean="0">
                <a:latin typeface="Palatino Linotype" pitchFamily="18" charset="0"/>
              </a:rPr>
              <a:t>αναφέρετε δύο χαρακτηριστικά της οικονομικής οργάνωσης των ελληνικών πόλεων </a:t>
            </a:r>
            <a:r>
              <a:rPr lang="el-GR" sz="1600" dirty="0" smtClean="0">
                <a:latin typeface="Palatino Linotype" pitchFamily="18" charset="0"/>
              </a:rPr>
              <a:t>- κρατών του 5</a:t>
            </a:r>
            <a:r>
              <a:rPr lang="el-GR" sz="1600" baseline="30000" dirty="0" smtClean="0">
                <a:latin typeface="Palatino Linotype" pitchFamily="18" charset="0"/>
              </a:rPr>
              <a:t>ου</a:t>
            </a:r>
            <a:r>
              <a:rPr lang="el-GR" sz="1600" dirty="0" smtClean="0">
                <a:latin typeface="Palatino Linotype" pitchFamily="18" charset="0"/>
              </a:rPr>
              <a:t> π. Χ. </a:t>
            </a:r>
            <a:r>
              <a:rPr lang="el-GR" sz="1600" dirty="0" smtClean="0">
                <a:latin typeface="Palatino Linotype" pitchFamily="18" charset="0"/>
              </a:rPr>
              <a:t>αιώνα. </a:t>
            </a:r>
            <a:endParaRPr lang="el-GR" sz="1600" dirty="0" smtClean="0">
              <a:latin typeface="Palatino Linotype" pitchFamily="18" charset="0"/>
            </a:endParaRPr>
          </a:p>
          <a:p>
            <a:pPr>
              <a:buFont typeface="Wingdings" pitchFamily="2" charset="2"/>
              <a:buChar char="q"/>
            </a:pPr>
            <a:endParaRPr lang="el-GR" sz="1600" dirty="0" smtClean="0">
              <a:latin typeface="Palatino Linotype" pitchFamily="18" charset="0"/>
            </a:endParaRPr>
          </a:p>
          <a:p>
            <a:pPr>
              <a:buFont typeface="Wingdings" pitchFamily="2" charset="2"/>
              <a:buChar char="q"/>
            </a:pPr>
            <a:endParaRPr lang="el-GR" sz="1600" dirty="0">
              <a:latin typeface="Palatino Linotype" pitchFamily="18" charset="0"/>
            </a:endParaRPr>
          </a:p>
          <a:p>
            <a:pPr>
              <a:buFont typeface="Wingdings" pitchFamily="2" charset="2"/>
              <a:buChar char="q"/>
            </a:pPr>
            <a:endParaRPr lang="el-GR" sz="1600" dirty="0" smtClean="0">
              <a:latin typeface="Palatino Linotype" pitchFamily="18" charset="0"/>
            </a:endParaRPr>
          </a:p>
          <a:p>
            <a:pPr>
              <a:buFont typeface="Wingdings" pitchFamily="2" charset="2"/>
              <a:buChar char="q"/>
            </a:pPr>
            <a:endParaRPr lang="el-GR" sz="1600" dirty="0">
              <a:latin typeface="Palatino Linotype" pitchFamily="18" charset="0"/>
            </a:endParaRP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dirty="0" smtClean="0">
                <a:solidFill>
                  <a:srgbClr val="C00000"/>
                </a:solidFill>
              </a:rPr>
              <a:t>;;;;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endParaRPr lang="el-GR" dirty="0" smtClean="0">
              <a:latin typeface="Palatino Linotype" pitchFamily="18" charset="0"/>
            </a:endParaRPr>
          </a:p>
          <a:p>
            <a:pPr>
              <a:buNone/>
            </a:pPr>
            <a:r>
              <a:rPr lang="el-GR" dirty="0" smtClean="0">
                <a:latin typeface="Palatino Linotype" pitchFamily="18" charset="0"/>
              </a:rPr>
              <a:t>Με </a:t>
            </a:r>
            <a:r>
              <a:rPr lang="el-GR" dirty="0">
                <a:latin typeface="Palatino Linotype" pitchFamily="18" charset="0"/>
              </a:rPr>
              <a:t>βάση όσα διαβάσατε παραπάνω, να χαρακτηρίσετε ως σωστές </a:t>
            </a:r>
            <a:r>
              <a:rPr lang="el-GR" b="1" dirty="0">
                <a:latin typeface="Palatino Linotype" pitchFamily="18" charset="0"/>
              </a:rPr>
              <a:t>(Σ)</a:t>
            </a:r>
            <a:r>
              <a:rPr lang="el-GR" dirty="0">
                <a:latin typeface="Palatino Linotype" pitchFamily="18" charset="0"/>
              </a:rPr>
              <a:t> ή ως λανθασμένες </a:t>
            </a:r>
            <a:r>
              <a:rPr lang="el-GR" b="1" dirty="0">
                <a:latin typeface="Palatino Linotype" pitchFamily="18" charset="0"/>
              </a:rPr>
              <a:t>(Λ)</a:t>
            </a:r>
            <a:r>
              <a:rPr lang="el-GR" dirty="0">
                <a:latin typeface="Palatino Linotype" pitchFamily="18" charset="0"/>
              </a:rPr>
              <a:t> τις παρακάτω προτάσεις: </a:t>
            </a:r>
          </a:p>
          <a:p>
            <a:pPr>
              <a:buNone/>
            </a:pPr>
            <a:r>
              <a:rPr lang="el-GR" dirty="0">
                <a:latin typeface="Palatino Linotype" pitchFamily="18" charset="0"/>
              </a:rPr>
              <a:t>1. Οι Αρχαίοι Έλληνες εργάζονταν για βιοπορισμό. </a:t>
            </a:r>
          </a:p>
          <a:p>
            <a:pPr>
              <a:buNone/>
            </a:pPr>
            <a:r>
              <a:rPr lang="el-GR" dirty="0">
                <a:latin typeface="Palatino Linotype" pitchFamily="18" charset="0"/>
              </a:rPr>
              <a:t>2. Οι γυναίκες στην Αρχαία Αθήνα εξασφάλιζαν την τροφή στους οικιακούς δούλους. </a:t>
            </a:r>
          </a:p>
          <a:p>
            <a:pPr>
              <a:buNone/>
            </a:pPr>
            <a:r>
              <a:rPr lang="el-GR" dirty="0">
                <a:latin typeface="Palatino Linotype" pitchFamily="18" charset="0"/>
              </a:rPr>
              <a:t>3. Οι Αρχαίοι Αθηναίοι ασχολούνταν και με γεωργικές εργασίες. </a:t>
            </a:r>
          </a:p>
          <a:p>
            <a:pPr>
              <a:buNone/>
            </a:pPr>
            <a:r>
              <a:rPr lang="el-GR" dirty="0">
                <a:latin typeface="Palatino Linotype" pitchFamily="18" charset="0"/>
              </a:rPr>
              <a:t>4. Το εμπόριο, εκτός από την Αθήνα, ανθούσε και στα Μέγαρα. </a:t>
            </a:r>
          </a:p>
          <a:p>
            <a:pPr>
              <a:buNone/>
            </a:pPr>
            <a:r>
              <a:rPr lang="el-GR" dirty="0">
                <a:latin typeface="Palatino Linotype" pitchFamily="18" charset="0"/>
              </a:rPr>
              <a:t>5. Τα επαγγέλματα του βυρσοδέψη και του κεραμίστα στην Αθήνα του 5</a:t>
            </a:r>
            <a:r>
              <a:rPr lang="el-GR" baseline="30000" dirty="0">
                <a:latin typeface="Palatino Linotype" pitchFamily="18" charset="0"/>
              </a:rPr>
              <a:t>ου</a:t>
            </a:r>
            <a:r>
              <a:rPr lang="el-GR" dirty="0">
                <a:latin typeface="Palatino Linotype" pitchFamily="18" charset="0"/>
              </a:rPr>
              <a:t> π. Χ. αιώνα ασκούσαν αποκλειστικά εξειδικευμένοι δούλοι.  </a:t>
            </a:r>
          </a:p>
          <a:p>
            <a:endParaRPr lang="el-GR" dirty="0"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928676"/>
            <a:ext cx="3400420" cy="328614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l-GR" sz="1600" dirty="0">
                <a:latin typeface="Palatino Linotype" pitchFamily="18" charset="0"/>
              </a:rPr>
              <a:t/>
            </a:r>
            <a:br>
              <a:rPr lang="el-GR" sz="1600" dirty="0">
                <a:latin typeface="Palatino Linotype" pitchFamily="18" charset="0"/>
              </a:rPr>
            </a:br>
            <a:r>
              <a:rPr lang="el-GR" sz="1600" dirty="0" smtClean="0">
                <a:latin typeface="Palatino Linotype" pitchFamily="18" charset="0"/>
              </a:rPr>
              <a:t>Να </a:t>
            </a:r>
            <a:r>
              <a:rPr lang="el-GR" sz="1600" dirty="0">
                <a:latin typeface="Palatino Linotype" pitchFamily="18" charset="0"/>
              </a:rPr>
              <a:t>επιλέξετε από το αρχαίο κείμενο </a:t>
            </a:r>
            <a:r>
              <a:rPr lang="el-GR" sz="1600" dirty="0" smtClean="0">
                <a:latin typeface="Palatino Linotype" pitchFamily="18" charset="0"/>
              </a:rPr>
              <a:t>λέξεις/φράσεις που αποδίδουν τα επαγγέλματα </a:t>
            </a:r>
            <a:r>
              <a:rPr lang="el-GR" sz="1600" dirty="0">
                <a:latin typeface="Palatino Linotype" pitchFamily="18" charset="0"/>
              </a:rPr>
              <a:t>που εικονίζονται στην αριστερή στήλη.  </a:t>
            </a:r>
            <a:r>
              <a:rPr lang="el-GR" sz="1600" dirty="0" smtClean="0">
                <a:latin typeface="Palatino Linotype" pitchFamily="18" charset="0"/>
              </a:rPr>
              <a:t> </a:t>
            </a:r>
            <a:r>
              <a:rPr lang="el-GR" sz="1600" dirty="0">
                <a:latin typeface="Palatino Linotype" pitchFamily="18" charset="0"/>
              </a:rPr>
              <a:t/>
            </a:r>
            <a:br>
              <a:rPr lang="el-GR" sz="1600" dirty="0">
                <a:latin typeface="Palatino Linotype" pitchFamily="18" charset="0"/>
              </a:rPr>
            </a:br>
            <a:endParaRPr lang="el-GR" sz="1600" dirty="0">
              <a:latin typeface="Palatino Linotype" pitchFamily="18" charset="0"/>
            </a:endParaRPr>
          </a:p>
        </p:txBody>
      </p:sp>
      <p:pic>
        <p:nvPicPr>
          <p:cNvPr id="20487" name="Picture 7" descr="C:\Users\User\Desktop\Καταγραφή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0" y="0"/>
            <a:ext cx="4329112" cy="5143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el-GR" sz="3200" b="1" dirty="0" smtClean="0">
                <a:latin typeface="Palatino Linotype" pitchFamily="18" charset="0"/>
              </a:rPr>
              <a:t>Β1+Β2+Β3  (4 + 4 + 4</a:t>
            </a:r>
            <a:r>
              <a:rPr lang="el-GR" sz="3200" b="1" dirty="0" smtClean="0">
                <a:latin typeface="Palatino Linotype" pitchFamily="18" charset="0"/>
              </a:rPr>
              <a:t>)</a:t>
            </a:r>
            <a:endParaRPr lang="el-GR" sz="3200" b="1" dirty="0">
              <a:latin typeface="Palatino Linotyp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285867"/>
            <a:ext cx="4643470" cy="3308756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endParaRPr lang="el-GR" sz="2800" b="1" dirty="0" smtClean="0">
              <a:latin typeface="Palatino Linotype" pitchFamily="18" charset="0"/>
            </a:endParaRPr>
          </a:p>
          <a:p>
            <a:pPr>
              <a:buNone/>
            </a:pPr>
            <a:endParaRPr lang="el-GR" sz="2800" b="1" dirty="0" smtClean="0">
              <a:latin typeface="Palatino Linotype" pitchFamily="18" charset="0"/>
            </a:endParaRPr>
          </a:p>
          <a:p>
            <a:pPr>
              <a:buNone/>
            </a:pPr>
            <a:r>
              <a:rPr lang="el-GR" sz="2800" b="1" dirty="0" smtClean="0">
                <a:latin typeface="Palatino Linotype" pitchFamily="18" charset="0"/>
              </a:rPr>
              <a:t>Β1.Λεξιλόγιο </a:t>
            </a:r>
            <a:endParaRPr lang="el-GR" sz="2800" b="1" dirty="0" smtClean="0">
              <a:latin typeface="Palatino Linotype" pitchFamily="18" charset="0"/>
            </a:endParaRPr>
          </a:p>
          <a:p>
            <a:pPr>
              <a:buNone/>
            </a:pPr>
            <a:r>
              <a:rPr lang="el-GR" sz="2800" b="1" dirty="0" smtClean="0">
                <a:latin typeface="Palatino Linotype" pitchFamily="18" charset="0"/>
              </a:rPr>
              <a:t>Β2. Γραμματική </a:t>
            </a:r>
          </a:p>
          <a:p>
            <a:pPr>
              <a:buNone/>
            </a:pPr>
            <a:r>
              <a:rPr lang="el-GR" sz="2800" b="1" dirty="0" smtClean="0">
                <a:latin typeface="Palatino Linotype" pitchFamily="18" charset="0"/>
              </a:rPr>
              <a:t>Β3. Συντακτικό</a:t>
            </a:r>
          </a:p>
          <a:p>
            <a:pPr>
              <a:buNone/>
            </a:pPr>
            <a:endParaRPr lang="el-GR" sz="2800" b="1" dirty="0">
              <a:latin typeface="Palatino Linotype" pitchFamily="18" charset="0"/>
            </a:endParaRPr>
          </a:p>
        </p:txBody>
      </p:sp>
      <p:pic>
        <p:nvPicPr>
          <p:cNvPr id="7170" name="Picture 2" descr="C:\Users\User\Pictures\ΑΙΣΘΗΤΙΚΕΣ\Αισθητικές\Φωτογραφίες\1538757_880704985306982_7203287314234097580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1214428"/>
            <a:ext cx="3357586" cy="336465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l-GR" sz="2000" b="1" dirty="0" smtClean="0">
                <a:latin typeface="Palatino Linotype" pitchFamily="18" charset="0"/>
              </a:rPr>
              <a:t>ΕΡΩΤΗΣΕΙΣ – ΑΣΚΗΣΕΙΣ ΚΛΕΙΣΤΟΥ ΤΥΠΟΥ </a:t>
            </a:r>
            <a:br>
              <a:rPr lang="el-GR" sz="2000" b="1" dirty="0" smtClean="0">
                <a:latin typeface="Palatino Linotype" pitchFamily="18" charset="0"/>
              </a:rPr>
            </a:br>
            <a:r>
              <a:rPr lang="el-GR" sz="1800" dirty="0" smtClean="0">
                <a:latin typeface="Palatino Linotype" pitchFamily="18" charset="0"/>
              </a:rPr>
              <a:t>Η σωστή απάντηση είναι μία ή και περισσότερες αλλά </a:t>
            </a:r>
            <a:r>
              <a:rPr lang="el-GR" sz="1800" b="1" dirty="0" smtClean="0">
                <a:latin typeface="Palatino Linotype" pitchFamily="18" charset="0"/>
              </a:rPr>
              <a:t>συγκεκριμένη</a:t>
            </a:r>
            <a:r>
              <a:rPr lang="el-GR" sz="1800" dirty="0" smtClean="0">
                <a:latin typeface="Palatino Linotype" pitchFamily="18" charset="0"/>
              </a:rPr>
              <a:t>. </a:t>
            </a:r>
            <a:endParaRPr lang="el-GR" sz="2000" b="1" dirty="0">
              <a:latin typeface="Palatino Linotyp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1800" b="1" dirty="0" smtClean="0">
                <a:latin typeface="Palatino Linotype" pitchFamily="18" charset="0"/>
              </a:rPr>
              <a:t>Αντιστοίχιση / σύζευξη </a:t>
            </a:r>
            <a:r>
              <a:rPr lang="el-GR" sz="1800" dirty="0" smtClean="0">
                <a:latin typeface="Palatino Linotype" pitchFamily="18" charset="0"/>
              </a:rPr>
              <a:t>(σύζευξη στοιχείων που παρατίθενται σε δύο, τρεις ή και σε περισσότερες στήλες, με βάση προκαθορισμένα κριτήρια).</a:t>
            </a:r>
            <a:endParaRPr lang="el-GR" sz="1800" b="1" dirty="0" smtClean="0">
              <a:latin typeface="Palatino Linotype" pitchFamily="18" charset="0"/>
            </a:endParaRPr>
          </a:p>
          <a:p>
            <a:r>
              <a:rPr lang="el-GR" sz="1800" b="1" dirty="0" smtClean="0">
                <a:latin typeface="Palatino Linotype" pitchFamily="18" charset="0"/>
              </a:rPr>
              <a:t>Πολλαπλών επιλογών </a:t>
            </a:r>
            <a:r>
              <a:rPr lang="el-GR" sz="1800" dirty="0" smtClean="0">
                <a:latin typeface="Palatino Linotype" pitchFamily="18" charset="0"/>
              </a:rPr>
              <a:t>(δίνονται μία σειρά προτεινόμενων απαντήσεων, ανάμεσα στις οποίες υπάρχει και η ορθή).</a:t>
            </a:r>
            <a:endParaRPr lang="el-GR" sz="1800" b="1" dirty="0" smtClean="0">
              <a:latin typeface="Palatino Linotype" pitchFamily="18" charset="0"/>
            </a:endParaRPr>
          </a:p>
          <a:p>
            <a:r>
              <a:rPr lang="el-GR" sz="1800" b="1" dirty="0" smtClean="0">
                <a:latin typeface="Palatino Linotype" pitchFamily="18" charset="0"/>
              </a:rPr>
              <a:t>Σωστού- Λάθους </a:t>
            </a:r>
          </a:p>
          <a:p>
            <a:r>
              <a:rPr lang="el-GR" sz="1800" b="1" dirty="0" smtClean="0">
                <a:latin typeface="Palatino Linotype" pitchFamily="18" charset="0"/>
              </a:rPr>
              <a:t>Συμπλήρωσης </a:t>
            </a:r>
            <a:r>
              <a:rPr lang="el-GR" sz="1800" dirty="0" smtClean="0">
                <a:latin typeface="Palatino Linotype" pitchFamily="18" charset="0"/>
              </a:rPr>
              <a:t>(κενών που υπάρχουν σε ένα προτεινόμενο κείμενο).</a:t>
            </a:r>
            <a:endParaRPr lang="el-GR" sz="1800" b="1" dirty="0" smtClean="0">
              <a:latin typeface="Palatino Linotype" pitchFamily="18" charset="0"/>
            </a:endParaRPr>
          </a:p>
          <a:p>
            <a:r>
              <a:rPr lang="el-GR" sz="1800" b="1" dirty="0" smtClean="0">
                <a:latin typeface="Palatino Linotype" pitchFamily="18" charset="0"/>
              </a:rPr>
              <a:t>Διάταξης/ Διαβάθμισης </a:t>
            </a:r>
            <a:r>
              <a:rPr lang="el-GR" sz="1800" dirty="0" smtClean="0">
                <a:latin typeface="Palatino Linotype" pitchFamily="18" charset="0"/>
              </a:rPr>
              <a:t>(τοποθέτηση ενός αριθμού στοιχείων σε σωστή σειρά). </a:t>
            </a:r>
          </a:p>
          <a:p>
            <a:r>
              <a:rPr lang="el-GR" sz="1800" b="1" dirty="0" smtClean="0">
                <a:latin typeface="Palatino Linotype" pitchFamily="18" charset="0"/>
              </a:rPr>
              <a:t>ΣΥΝΤΟΜΗΣ ΑΠΑΝΤΗΣΗΣ</a:t>
            </a:r>
          </a:p>
          <a:p>
            <a:r>
              <a:rPr lang="el-GR" sz="1800" b="1" dirty="0" smtClean="0">
                <a:latin typeface="Palatino Linotype" pitchFamily="18" charset="0"/>
              </a:rPr>
              <a:t>ΥΠΟΓΡΑΜΜΙΣΗ ΛΑΘΩΝ</a:t>
            </a:r>
            <a:endParaRPr lang="el-GR" sz="1800" b="1" dirty="0"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l-GR" sz="2800" b="1" dirty="0" smtClean="0">
                <a:latin typeface="Palatino Linotype" pitchFamily="18" charset="0"/>
              </a:rPr>
              <a:t>Β1  </a:t>
            </a:r>
            <a:r>
              <a:rPr lang="el-GR" sz="2000" dirty="0" smtClean="0">
                <a:latin typeface="Palatino Linotype" pitchFamily="18" charset="0"/>
              </a:rPr>
              <a:t>(Λεξιλόγιο)</a:t>
            </a:r>
            <a:endParaRPr lang="el-GR" sz="2000" dirty="0">
              <a:latin typeface="Palatino Linotyp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714494"/>
            <a:ext cx="8229600" cy="288012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l-GR" sz="1600" dirty="0" smtClean="0">
                <a:latin typeface="Palatino Linotype" pitchFamily="18" charset="0"/>
              </a:rPr>
              <a:t>	</a:t>
            </a:r>
            <a:endParaRPr lang="el-GR" sz="1600" b="1" dirty="0" smtClean="0">
              <a:latin typeface="Palatino Linotype" pitchFamily="18" charset="0"/>
            </a:endParaRPr>
          </a:p>
          <a:p>
            <a:pPr>
              <a:buNone/>
            </a:pPr>
            <a:endParaRPr lang="el-GR" sz="1600" b="1" dirty="0">
              <a:latin typeface="Palatino Linotype" pitchFamily="18" charset="0"/>
            </a:endParaRPr>
          </a:p>
          <a:p>
            <a:pPr>
              <a:buNone/>
            </a:pPr>
            <a:r>
              <a:rPr lang="el-GR" sz="1600" dirty="0" smtClean="0"/>
              <a:t>	</a:t>
            </a:r>
            <a:r>
              <a:rPr lang="el-GR" sz="1600" dirty="0" smtClean="0">
                <a:latin typeface="Palatino Linotype" pitchFamily="18" charset="0"/>
              </a:rPr>
              <a:t>Επιλέξτε από το απόσπασμα που σας δίνεται τέσσερα </a:t>
            </a:r>
            <a:r>
              <a:rPr lang="el-GR" sz="1600" dirty="0">
                <a:latin typeface="Palatino Linotype" pitchFamily="18" charset="0"/>
              </a:rPr>
              <a:t>σύνθετα ουσιαστικά  που δηλώνουν επάγγελμα και αναλύστε τα στα συνθετικά </a:t>
            </a:r>
            <a:r>
              <a:rPr lang="el-GR" sz="1600" dirty="0" smtClean="0">
                <a:latin typeface="Palatino Linotype" pitchFamily="18" charset="0"/>
              </a:rPr>
              <a:t>τους μέρη. </a:t>
            </a:r>
            <a:r>
              <a:rPr lang="el-GR" sz="1600" dirty="0" smtClean="0">
                <a:latin typeface="Palatino Linotype" pitchFamily="18" charset="0"/>
              </a:rPr>
              <a:t>Γράψτε στη συνέχεια τη σημασία τους στα νέα ελληνικά. </a:t>
            </a:r>
          </a:p>
          <a:p>
            <a:pPr>
              <a:buNone/>
            </a:pPr>
            <a:endParaRPr lang="el-GR" sz="1600" dirty="0">
              <a:latin typeface="Palatino Linotype" pitchFamily="18" charset="0"/>
            </a:endParaRPr>
          </a:p>
          <a:p>
            <a:pPr>
              <a:buNone/>
            </a:pPr>
            <a:r>
              <a:rPr lang="el-GR" sz="1600" dirty="0" smtClean="0">
                <a:latin typeface="Palatino Linotype" pitchFamily="18" charset="0"/>
              </a:rPr>
              <a:t>	1. ……………………………….  :  ………………………….. +…………………………..</a:t>
            </a:r>
          </a:p>
          <a:p>
            <a:pPr>
              <a:buNone/>
            </a:pPr>
            <a:r>
              <a:rPr lang="el-GR" sz="1600" dirty="0">
                <a:latin typeface="Palatino Linotype" pitchFamily="18" charset="0"/>
              </a:rPr>
              <a:t> </a:t>
            </a:r>
            <a:r>
              <a:rPr lang="el-GR" sz="1600" dirty="0" smtClean="0">
                <a:latin typeface="Palatino Linotype" pitchFamily="18" charset="0"/>
              </a:rPr>
              <a:t>      2...………………………………. :  ………………………….. +…………………………..</a:t>
            </a:r>
          </a:p>
          <a:p>
            <a:pPr>
              <a:buNone/>
            </a:pPr>
            <a:r>
              <a:rPr lang="el-GR" sz="1600" dirty="0">
                <a:latin typeface="Palatino Linotype" pitchFamily="18" charset="0"/>
              </a:rPr>
              <a:t>	</a:t>
            </a:r>
            <a:r>
              <a:rPr lang="el-GR" sz="1600" dirty="0" smtClean="0">
                <a:latin typeface="Palatino Linotype" pitchFamily="18" charset="0"/>
              </a:rPr>
              <a:t>3. ……………………………….  :  ………………………….. +…………………………..</a:t>
            </a:r>
          </a:p>
          <a:p>
            <a:pPr>
              <a:buNone/>
            </a:pPr>
            <a:r>
              <a:rPr lang="el-GR" sz="1600" dirty="0">
                <a:latin typeface="Palatino Linotype" pitchFamily="18" charset="0"/>
              </a:rPr>
              <a:t> </a:t>
            </a:r>
            <a:r>
              <a:rPr lang="el-GR" sz="1600" dirty="0" smtClean="0">
                <a:latin typeface="Palatino Linotype" pitchFamily="18" charset="0"/>
              </a:rPr>
              <a:t>      4………………………………… : …………………………... +…………………………..</a:t>
            </a:r>
          </a:p>
          <a:p>
            <a:pPr>
              <a:buNone/>
            </a:pPr>
            <a:endParaRPr lang="el-GR" sz="1600" dirty="0" smtClean="0">
              <a:latin typeface="Palatino Linotype" pitchFamily="18" charset="0"/>
            </a:endParaRPr>
          </a:p>
          <a:p>
            <a:pPr>
              <a:buNone/>
            </a:pPr>
            <a:endParaRPr lang="el-GR" sz="1600" dirty="0" smtClean="0">
              <a:latin typeface="Palatino Linotype" pitchFamily="18" charset="0"/>
            </a:endParaRPr>
          </a:p>
          <a:p>
            <a:pPr>
              <a:buNone/>
            </a:pPr>
            <a:endParaRPr lang="el-GR" sz="1600" dirty="0">
              <a:latin typeface="Palatino Linotype" pitchFamily="18" charset="0"/>
            </a:endParaRPr>
          </a:p>
          <a:p>
            <a:pPr>
              <a:buNone/>
            </a:pPr>
            <a:endParaRPr lang="el-GR" sz="1600" b="1" dirty="0">
              <a:latin typeface="Palatino Linotype" pitchFamily="18" charset="0"/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571472" y="1071553"/>
            <a:ext cx="7858180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el-GR" b="1" dirty="0" smtClean="0">
                <a:latin typeface="Palatino Linotype" pitchFamily="18" charset="0"/>
              </a:rPr>
              <a:t>Αναγνωρίζω σημασίες λέξεων της αρχαίας ελληνικής. </a:t>
            </a:r>
            <a:endParaRPr lang="el-GR" b="1" dirty="0" smtClean="0"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sz="2800" b="1" dirty="0" smtClean="0">
                <a:latin typeface="Palatino Linotype" pitchFamily="18" charset="0"/>
              </a:rPr>
              <a:t>Β1.</a:t>
            </a:r>
            <a:r>
              <a:rPr lang="el-GR" dirty="0" smtClean="0"/>
              <a:t> </a:t>
            </a:r>
            <a:r>
              <a:rPr lang="el-GR" sz="2000" dirty="0" smtClean="0">
                <a:latin typeface="Palatino Linotype" pitchFamily="18" charset="0"/>
              </a:rPr>
              <a:t>(Λεξιλόγιο) </a:t>
            </a:r>
            <a:endParaRPr lang="el-GR" sz="2000" dirty="0">
              <a:latin typeface="Palatino Linotyp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785932"/>
            <a:ext cx="8229600" cy="307183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l-GR" sz="1600" dirty="0" smtClean="0">
                <a:latin typeface="Palatino Linotype" pitchFamily="18" charset="0"/>
              </a:rPr>
              <a:t>Να </a:t>
            </a:r>
            <a:r>
              <a:rPr lang="el-GR" sz="1600" dirty="0" smtClean="0">
                <a:latin typeface="Palatino Linotype" pitchFamily="18" charset="0"/>
              </a:rPr>
              <a:t>αντιστοιχίσετε τις λέξεις της στήλης Α με </a:t>
            </a:r>
            <a:r>
              <a:rPr lang="el-GR" sz="1600" b="1" dirty="0" smtClean="0">
                <a:latin typeface="Palatino Linotype" pitchFamily="18" charset="0"/>
              </a:rPr>
              <a:t>ομόρριζές</a:t>
            </a:r>
            <a:r>
              <a:rPr lang="el-GR" sz="1600" dirty="0" smtClean="0">
                <a:latin typeface="Palatino Linotype" pitchFamily="18" charset="0"/>
              </a:rPr>
              <a:t> τους στη νέα ελληνική από τη στήλη Β.</a:t>
            </a:r>
          </a:p>
          <a:p>
            <a:pPr>
              <a:buNone/>
            </a:pPr>
            <a:endParaRPr lang="el-GR" dirty="0"/>
          </a:p>
        </p:txBody>
      </p:sp>
      <p:pic>
        <p:nvPicPr>
          <p:cNvPr id="31746" name="Picture 2" descr="C:\Users\User\Desktop\bvckxj;bv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071684"/>
            <a:ext cx="6021387" cy="2514600"/>
          </a:xfrm>
          <a:prstGeom prst="rect">
            <a:avLst/>
          </a:prstGeom>
          <a:noFill/>
        </p:spPr>
      </p:pic>
      <p:sp>
        <p:nvSpPr>
          <p:cNvPr id="5" name="4 - Ορθογώνιο"/>
          <p:cNvSpPr/>
          <p:nvPr/>
        </p:nvSpPr>
        <p:spPr>
          <a:xfrm>
            <a:off x="357158" y="1142991"/>
            <a:ext cx="8001056" cy="33855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el-GR" sz="1600" b="1" dirty="0" smtClean="0">
                <a:latin typeface="Palatino Linotype" pitchFamily="18" charset="0"/>
              </a:rPr>
              <a:t>Συνδέω λέξεις της αρχαίας ελληνικής με </a:t>
            </a:r>
            <a:r>
              <a:rPr lang="el-GR" sz="1600" b="1" dirty="0" smtClean="0">
                <a:latin typeface="Palatino Linotype" pitchFamily="18" charset="0"/>
              </a:rPr>
              <a:t>τις αντίστοιχες της </a:t>
            </a:r>
            <a:r>
              <a:rPr lang="el-GR" sz="1600" b="1" dirty="0" smtClean="0">
                <a:latin typeface="Palatino Linotype" pitchFamily="18" charset="0"/>
              </a:rPr>
              <a:t>νέας </a:t>
            </a:r>
            <a:r>
              <a:rPr lang="el-GR" sz="1600" b="1" dirty="0" smtClean="0">
                <a:latin typeface="Palatino Linotype" pitchFamily="18" charset="0"/>
              </a:rPr>
              <a:t>ελληνικής</a:t>
            </a:r>
            <a:endParaRPr lang="el-GR" sz="1600" b="1" dirty="0" smtClean="0">
              <a:latin typeface="Palatino Linotype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651259"/>
          </a:xfrm>
        </p:spPr>
        <p:txBody>
          <a:bodyPr>
            <a:normAutofit/>
          </a:bodyPr>
          <a:lstStyle/>
          <a:p>
            <a:pPr algn="l"/>
            <a:r>
              <a:rPr lang="el-GR" sz="2800" b="1" dirty="0" smtClean="0">
                <a:latin typeface="Palatino Linotype" pitchFamily="18" charset="0"/>
              </a:rPr>
              <a:t>Β1. </a:t>
            </a:r>
            <a:r>
              <a:rPr lang="el-GR" sz="2000" b="1" dirty="0" smtClean="0">
                <a:latin typeface="Palatino Linotype" pitchFamily="18" charset="0"/>
              </a:rPr>
              <a:t>(Λεξιλόγιο)</a:t>
            </a:r>
            <a:endParaRPr lang="el-GR" sz="2000" dirty="0">
              <a:latin typeface="Palatino Linotyp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785932"/>
            <a:ext cx="8229600" cy="282296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l-GR" sz="1600" dirty="0" smtClean="0">
                <a:latin typeface="Palatino Linotype" pitchFamily="18" charset="0"/>
              </a:rPr>
              <a:t>Για </a:t>
            </a:r>
            <a:r>
              <a:rPr lang="el-GR" sz="1600" dirty="0">
                <a:latin typeface="Palatino Linotype" pitchFamily="18" charset="0"/>
              </a:rPr>
              <a:t>καθεμία από τις παρακάτω λέξεις να γράψετε μία παράγωγή της στα νέα ελληνικά : </a:t>
            </a:r>
            <a:endParaRPr lang="el-GR" sz="1600" dirty="0" smtClean="0">
              <a:latin typeface="Palatino Linotype" pitchFamily="18" charset="0"/>
            </a:endParaRPr>
          </a:p>
          <a:p>
            <a:pPr>
              <a:buNone/>
            </a:pPr>
            <a:r>
              <a:rPr lang="el-GR" sz="1600" i="1" dirty="0" smtClean="0">
                <a:latin typeface="Palatino Linotype" pitchFamily="18" charset="0"/>
              </a:rPr>
              <a:t>	</a:t>
            </a:r>
            <a:r>
              <a:rPr lang="el-GR" sz="1600" i="1" dirty="0" smtClean="0">
                <a:latin typeface="Palatino Linotype" pitchFamily="18" charset="0"/>
              </a:rPr>
              <a:t>πόλεις</a:t>
            </a:r>
            <a:r>
              <a:rPr lang="el-GR" sz="1600" dirty="0" smtClean="0">
                <a:latin typeface="Palatino Linotype" pitchFamily="18" charset="0"/>
              </a:rPr>
              <a:t>     </a:t>
            </a:r>
            <a:r>
              <a:rPr lang="el-GR" sz="1600" i="1" dirty="0" err="1" smtClean="0">
                <a:latin typeface="Palatino Linotype" pitchFamily="18" charset="0"/>
              </a:rPr>
              <a:t>ἐξειργάζοντο</a:t>
            </a:r>
            <a:r>
              <a:rPr lang="el-GR" sz="1600" dirty="0" smtClean="0">
                <a:latin typeface="Palatino Linotype" pitchFamily="18" charset="0"/>
              </a:rPr>
              <a:t> </a:t>
            </a:r>
          </a:p>
          <a:p>
            <a:pPr>
              <a:buNone/>
            </a:pPr>
            <a:r>
              <a:rPr lang="el-GR" sz="1600" i="1" dirty="0" smtClean="0">
                <a:latin typeface="Palatino Linotype" pitchFamily="18" charset="0"/>
              </a:rPr>
              <a:t>	</a:t>
            </a:r>
            <a:r>
              <a:rPr lang="el-GR" sz="1600" i="1" dirty="0" err="1" smtClean="0">
                <a:latin typeface="Palatino Linotype" pitchFamily="18" charset="0"/>
              </a:rPr>
              <a:t>βίῳ</a:t>
            </a:r>
            <a:r>
              <a:rPr lang="el-GR" sz="1600" i="1" dirty="0" smtClean="0">
                <a:latin typeface="Palatino Linotype" pitchFamily="18" charset="0"/>
              </a:rPr>
              <a:t>           </a:t>
            </a:r>
            <a:r>
              <a:rPr lang="el-GR" sz="1600" i="1" dirty="0" err="1" smtClean="0">
                <a:latin typeface="Palatino Linotype" pitchFamily="18" charset="0"/>
              </a:rPr>
              <a:t>ἐξεμάνθανον</a:t>
            </a:r>
            <a:endParaRPr lang="el-GR" sz="1600" i="1" dirty="0" smtClean="0">
              <a:latin typeface="Palatino Linotype" pitchFamily="18" charset="0"/>
            </a:endParaRPr>
          </a:p>
          <a:p>
            <a:pPr>
              <a:buNone/>
            </a:pPr>
            <a:endParaRPr lang="el-GR" sz="1600" dirty="0">
              <a:latin typeface="Palatino Linotype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l-GR" sz="1600" dirty="0" smtClean="0">
                <a:latin typeface="Palatino Linotype" pitchFamily="18" charset="0"/>
              </a:rPr>
              <a:t>Να </a:t>
            </a:r>
            <a:r>
              <a:rPr lang="el-GR" sz="1600" dirty="0">
                <a:latin typeface="Palatino Linotype" pitchFamily="18" charset="0"/>
              </a:rPr>
              <a:t>αναζητήσετε στο κείμενο μία συγγενή ετυμολογικά λέξη για καθεμία από τις παρακάτω λέξεις της νέας ελληνικής: </a:t>
            </a:r>
            <a:endParaRPr lang="el-GR" sz="1600" dirty="0" smtClean="0">
              <a:latin typeface="Palatino Linotype" pitchFamily="18" charset="0"/>
            </a:endParaRPr>
          </a:p>
          <a:p>
            <a:pPr>
              <a:buNone/>
            </a:pPr>
            <a:r>
              <a:rPr lang="el-GR" sz="1600" i="1" dirty="0" smtClean="0">
                <a:latin typeface="Palatino Linotype" pitchFamily="18" charset="0"/>
              </a:rPr>
              <a:t>	</a:t>
            </a:r>
            <a:r>
              <a:rPr lang="el-GR" sz="1600" i="1" dirty="0" smtClean="0">
                <a:latin typeface="Palatino Linotype" pitchFamily="18" charset="0"/>
              </a:rPr>
              <a:t>αποικισμός      αρχαιοκαπηλία</a:t>
            </a:r>
            <a:r>
              <a:rPr lang="el-GR" sz="1600" i="1" dirty="0" smtClean="0">
                <a:latin typeface="Palatino Linotype" pitchFamily="18" charset="0"/>
              </a:rPr>
              <a:t> </a:t>
            </a:r>
            <a:r>
              <a:rPr lang="el-GR" sz="1600" i="1" dirty="0" smtClean="0">
                <a:latin typeface="Palatino Linotype" pitchFamily="18" charset="0"/>
              </a:rPr>
              <a:t> </a:t>
            </a:r>
            <a:endParaRPr lang="el-GR" sz="1600" i="1" dirty="0">
              <a:latin typeface="Palatino Linotype" pitchFamily="18" charset="0"/>
            </a:endParaRPr>
          </a:p>
          <a:p>
            <a:pPr>
              <a:buNone/>
            </a:pPr>
            <a:r>
              <a:rPr lang="el-GR" sz="1600" i="1" dirty="0" smtClean="0">
                <a:latin typeface="Palatino Linotype" pitchFamily="18" charset="0"/>
              </a:rPr>
              <a:t>      τροφοδοσία      αρχιτεκτονική</a:t>
            </a:r>
            <a:endParaRPr lang="el-GR" sz="1600" dirty="0"/>
          </a:p>
        </p:txBody>
      </p:sp>
      <p:sp>
        <p:nvSpPr>
          <p:cNvPr id="4" name="3 - Ορθογώνιο"/>
          <p:cNvSpPr/>
          <p:nvPr/>
        </p:nvSpPr>
        <p:spPr>
          <a:xfrm>
            <a:off x="214282" y="1000115"/>
            <a:ext cx="8429684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l-GR" sz="1600" b="1" dirty="0" smtClean="0">
                <a:latin typeface="Palatino Linotype" pitchFamily="18" charset="0"/>
              </a:rPr>
              <a:t>Διακρίνω συγγένειες μεταξύ των λέξεων (</a:t>
            </a:r>
            <a:r>
              <a:rPr lang="el-GR" sz="1600" b="1" dirty="0" err="1" smtClean="0">
                <a:latin typeface="Palatino Linotype" pitchFamily="18" charset="0"/>
              </a:rPr>
              <a:t>ομόρριζες</a:t>
            </a:r>
            <a:r>
              <a:rPr lang="el-GR" sz="1600" b="1" dirty="0" smtClean="0">
                <a:latin typeface="Palatino Linotype" pitchFamily="18" charset="0"/>
              </a:rPr>
              <a:t>, παράγωγες, σύνθετες, συνώνυμες, </a:t>
            </a:r>
            <a:r>
              <a:rPr lang="el-GR" sz="1600" b="1" dirty="0" err="1" smtClean="0">
                <a:latin typeface="Palatino Linotype" pitchFamily="18" charset="0"/>
              </a:rPr>
              <a:t>αντώνυμες</a:t>
            </a:r>
            <a:r>
              <a:rPr lang="el-GR" sz="1600" b="1" dirty="0" smtClean="0">
                <a:latin typeface="Palatino Linotype" pitchFamily="18" charset="0"/>
              </a:rPr>
              <a:t>, </a:t>
            </a:r>
            <a:r>
              <a:rPr lang="el-GR" sz="1600" b="1" dirty="0" err="1" smtClean="0">
                <a:latin typeface="Palatino Linotype" pitchFamily="18" charset="0"/>
              </a:rPr>
              <a:t>παρώνυμες</a:t>
            </a:r>
            <a:r>
              <a:rPr lang="el-GR" sz="1600" b="1" dirty="0" smtClean="0">
                <a:latin typeface="Palatino Linotype" pitchFamily="18" charset="0"/>
              </a:rPr>
              <a:t> κ.λπ.)</a:t>
            </a:r>
            <a:endParaRPr lang="el-GR" sz="1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l-GR" sz="2800" b="1" dirty="0" smtClean="0">
                <a:latin typeface="Palatino Linotype" pitchFamily="18" charset="0"/>
              </a:rPr>
              <a:t>Β2. </a:t>
            </a:r>
            <a:r>
              <a:rPr lang="el-GR" sz="2000" dirty="0" smtClean="0">
                <a:latin typeface="Palatino Linotype" pitchFamily="18" charset="0"/>
              </a:rPr>
              <a:t> (Γραμματική) </a:t>
            </a:r>
            <a:endParaRPr lang="el-GR" sz="2800" b="1" dirty="0">
              <a:latin typeface="Palatino Linotyp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43057"/>
            <a:ext cx="8229600" cy="295156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l-GR" sz="1800" dirty="0">
                <a:latin typeface="Palatino Linotype" pitchFamily="18" charset="0"/>
              </a:rPr>
              <a:t>	</a:t>
            </a:r>
            <a:r>
              <a:rPr lang="el-GR" sz="1600" dirty="0" smtClean="0">
                <a:latin typeface="Palatino Linotype" pitchFamily="18" charset="0"/>
              </a:rPr>
              <a:t>Να συμπληρώσετε τον παρακάτω πίνακα με λέξεις από το κείμενο που τονίζονται στη συλλαβή που δηλώνει η επικεφαλίδα  κάθε </a:t>
            </a:r>
            <a:r>
              <a:rPr lang="el-GR" sz="1600" dirty="0" smtClean="0">
                <a:latin typeface="Palatino Linotype" pitchFamily="18" charset="0"/>
              </a:rPr>
              <a:t>στήλης:</a:t>
            </a:r>
            <a:endParaRPr lang="el-GR" sz="1600" dirty="0" smtClean="0">
              <a:latin typeface="Palatino Linotype" pitchFamily="18" charset="0"/>
            </a:endParaRPr>
          </a:p>
          <a:p>
            <a:pPr>
              <a:buNone/>
            </a:pPr>
            <a:endParaRPr lang="el-GR" sz="2800" dirty="0" smtClean="0">
              <a:latin typeface="Palatino Linotype" pitchFamily="18" charset="0"/>
            </a:endParaRPr>
          </a:p>
          <a:p>
            <a:pPr>
              <a:buNone/>
            </a:pPr>
            <a:endParaRPr lang="el-GR" sz="2800" dirty="0">
              <a:latin typeface="Palatino Linotype" pitchFamily="18" charset="0"/>
            </a:endParaRPr>
          </a:p>
          <a:p>
            <a:pPr>
              <a:buNone/>
            </a:pPr>
            <a:endParaRPr lang="el-GR" sz="2800" dirty="0">
              <a:latin typeface="Palatino Linotype" pitchFamily="18" charset="0"/>
            </a:endParaRPr>
          </a:p>
        </p:txBody>
      </p:sp>
      <p:pic>
        <p:nvPicPr>
          <p:cNvPr id="29699" name="Picture 3" descr="C:\Users\User\Desktop\FDSAFA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500312"/>
            <a:ext cx="6310318" cy="2000264"/>
          </a:xfrm>
          <a:prstGeom prst="rect">
            <a:avLst/>
          </a:prstGeom>
          <a:noFill/>
        </p:spPr>
      </p:pic>
      <p:sp>
        <p:nvSpPr>
          <p:cNvPr id="5" name="4 - Ορθογώνιο"/>
          <p:cNvSpPr/>
          <p:nvPr/>
        </p:nvSpPr>
        <p:spPr>
          <a:xfrm>
            <a:off x="857224" y="1000114"/>
            <a:ext cx="6357982" cy="33855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el-GR" sz="1600" b="1" dirty="0" smtClean="0">
                <a:latin typeface="Palatino Linotype" pitchFamily="18" charset="0"/>
              </a:rPr>
              <a:t>Αναγνωρίζω γραμματικά όρους της πρότασης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508383"/>
          </a:xfrm>
        </p:spPr>
        <p:txBody>
          <a:bodyPr>
            <a:normAutofit fontScale="90000"/>
          </a:bodyPr>
          <a:lstStyle/>
          <a:p>
            <a:pPr algn="l"/>
            <a:r>
              <a:rPr lang="el-GR" sz="3100" b="1" dirty="0" smtClean="0">
                <a:latin typeface="Palatino Linotype" pitchFamily="18" charset="0"/>
              </a:rPr>
              <a:t>Β2.</a:t>
            </a:r>
            <a:r>
              <a:rPr lang="el-GR" sz="5400" b="1" dirty="0" smtClean="0">
                <a:latin typeface="Palatino Linotype" pitchFamily="18" charset="0"/>
              </a:rPr>
              <a:t> </a:t>
            </a:r>
            <a:r>
              <a:rPr lang="el-GR" dirty="0" smtClean="0">
                <a:latin typeface="Palatino Linotype" pitchFamily="18" charset="0"/>
              </a:rPr>
              <a:t> </a:t>
            </a:r>
            <a:r>
              <a:rPr lang="el-GR" sz="2200" dirty="0" smtClean="0">
                <a:latin typeface="Palatino Linotype" pitchFamily="18" charset="0"/>
              </a:rPr>
              <a:t>(Γραμματική) </a:t>
            </a:r>
            <a:endParaRPr lang="el-GR" sz="2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500180"/>
            <a:ext cx="8229600" cy="342902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l-GR" sz="1600" dirty="0" smtClean="0">
                <a:latin typeface="Palatino Linotype" pitchFamily="18" charset="0"/>
              </a:rPr>
              <a:t>Να </a:t>
            </a:r>
            <a:r>
              <a:rPr lang="el-GR" sz="1600" dirty="0" smtClean="0">
                <a:latin typeface="Palatino Linotype" pitchFamily="18" charset="0"/>
              </a:rPr>
              <a:t>αντιστοιχίσετε τους τύπους της στήλης Α με τη γραμματική τους αναγνώριση στη στήλη Β. Δύο αναγνωρίσεις από τη στήλη Β περισσεύουν. </a:t>
            </a:r>
            <a:endParaRPr lang="el-GR" sz="1600" dirty="0">
              <a:latin typeface="Palatino Linotype" pitchFamily="18" charset="0"/>
            </a:endParaRPr>
          </a:p>
        </p:txBody>
      </p:sp>
      <p:pic>
        <p:nvPicPr>
          <p:cNvPr id="30722" name="Picture 2" descr="C:\Users\User\Desktop\xcvczxv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285998"/>
            <a:ext cx="5773737" cy="2500330"/>
          </a:xfrm>
          <a:prstGeom prst="rect">
            <a:avLst/>
          </a:prstGeom>
          <a:noFill/>
        </p:spPr>
      </p:pic>
      <p:sp>
        <p:nvSpPr>
          <p:cNvPr id="5" name="4 - Ορθογώνιο"/>
          <p:cNvSpPr/>
          <p:nvPr/>
        </p:nvSpPr>
        <p:spPr>
          <a:xfrm>
            <a:off x="428596" y="1000114"/>
            <a:ext cx="6500858" cy="33855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l-GR" sz="1600" b="1" dirty="0" smtClean="0">
                <a:latin typeface="Palatino Linotype" pitchFamily="18" charset="0"/>
              </a:rPr>
              <a:t>Αναγνωρίζω γραμματικά όρους της πρότασης</a:t>
            </a:r>
            <a:endParaRPr lang="el-GR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el-GR" sz="1800" b="1" dirty="0" smtClean="0">
                <a:latin typeface="Palatino Linotype" pitchFamily="18" charset="0"/>
              </a:rPr>
              <a:t>ἐν </a:t>
            </a:r>
            <a:r>
              <a:rPr lang="el-GR" sz="1800" b="1" dirty="0" err="1" smtClean="0">
                <a:latin typeface="Palatino Linotype" pitchFamily="18" charset="0"/>
              </a:rPr>
              <a:t>ἀρχῇ</a:t>
            </a:r>
            <a:r>
              <a:rPr lang="el-GR" sz="1800" b="1" dirty="0" smtClean="0">
                <a:latin typeface="Palatino Linotype" pitchFamily="18" charset="0"/>
              </a:rPr>
              <a:t> </a:t>
            </a:r>
            <a:r>
              <a:rPr lang="el-GR" sz="1800" b="1" dirty="0" err="1" smtClean="0">
                <a:latin typeface="Palatino Linotype" pitchFamily="18" charset="0"/>
              </a:rPr>
              <a:t>ἦν</a:t>
            </a:r>
            <a:r>
              <a:rPr lang="el-GR" sz="1800" b="1" dirty="0" smtClean="0">
                <a:latin typeface="Palatino Linotype" pitchFamily="18" charset="0"/>
              </a:rPr>
              <a:t> ὁ λόγος</a:t>
            </a:r>
            <a:r>
              <a:rPr lang="el-GR" sz="1800" b="1" dirty="0" smtClean="0">
                <a:latin typeface="Palatino Linotype" pitchFamily="18" charset="0"/>
              </a:rPr>
              <a:t>……</a:t>
            </a:r>
            <a:endParaRPr lang="el-GR" sz="18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571617"/>
            <a:ext cx="8229600" cy="3023005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algn="r">
              <a:buNone/>
            </a:pPr>
            <a:r>
              <a:rPr lang="el-GR" b="1" dirty="0" smtClean="0">
                <a:latin typeface="Palatino Linotype" pitchFamily="18" charset="0"/>
              </a:rPr>
              <a:t>  </a:t>
            </a:r>
          </a:p>
          <a:p>
            <a:pPr algn="r">
              <a:buNone/>
            </a:pPr>
            <a:endParaRPr lang="el-GR" b="1" dirty="0">
              <a:latin typeface="Palatino Linotype" pitchFamily="18" charset="0"/>
            </a:endParaRPr>
          </a:p>
          <a:p>
            <a:pPr algn="r">
              <a:buNone/>
            </a:pPr>
            <a:endParaRPr lang="el-GR" b="1" dirty="0" smtClean="0">
              <a:latin typeface="Palatino Linotype" pitchFamily="18" charset="0"/>
            </a:endParaRPr>
          </a:p>
          <a:p>
            <a:pPr algn="r">
              <a:buNone/>
            </a:pPr>
            <a:endParaRPr lang="el-GR" b="1" dirty="0">
              <a:latin typeface="Palatino Linotype" pitchFamily="18" charset="0"/>
            </a:endParaRPr>
          </a:p>
          <a:p>
            <a:pPr algn="r">
              <a:buNone/>
            </a:pPr>
            <a:r>
              <a:rPr lang="el-GR" b="1" dirty="0" smtClean="0">
                <a:latin typeface="Palatino Linotype" pitchFamily="18" charset="0"/>
              </a:rPr>
              <a:t>   </a:t>
            </a:r>
            <a:r>
              <a:rPr lang="el-GR" sz="2400" b="1" dirty="0" smtClean="0">
                <a:latin typeface="Palatino Linotype" pitchFamily="18" charset="0"/>
              </a:rPr>
              <a:t>αρ. </a:t>
            </a:r>
            <a:r>
              <a:rPr lang="el-GR" sz="2400" b="1" dirty="0" err="1" smtClean="0">
                <a:latin typeface="Palatino Linotype" pitchFamily="18" charset="0"/>
              </a:rPr>
              <a:t>πρωτ</a:t>
            </a:r>
            <a:r>
              <a:rPr lang="el-GR" sz="2400" b="1" dirty="0" smtClean="0">
                <a:latin typeface="Palatino Linotype" pitchFamily="18" charset="0"/>
              </a:rPr>
              <a:t>. 89611/Δ2/09-07-2020 Υ.Α. </a:t>
            </a:r>
          </a:p>
          <a:p>
            <a:pPr algn="r">
              <a:buNone/>
            </a:pPr>
            <a:r>
              <a:rPr lang="el-GR" sz="2400" b="1" dirty="0" smtClean="0">
                <a:latin typeface="Palatino Linotype" pitchFamily="18" charset="0"/>
              </a:rPr>
              <a:t>(ΦΕΚ 3029/Β/21-07-2020)</a:t>
            </a:r>
            <a:br>
              <a:rPr lang="el-GR" sz="2400" b="1" dirty="0" smtClean="0">
                <a:latin typeface="Palatino Linotype" pitchFamily="18" charset="0"/>
              </a:rPr>
            </a:b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436945"/>
          </a:xfrm>
        </p:spPr>
        <p:txBody>
          <a:bodyPr>
            <a:normAutofit fontScale="90000"/>
          </a:bodyPr>
          <a:lstStyle/>
          <a:p>
            <a:pPr algn="l"/>
            <a:r>
              <a:rPr lang="el-GR" sz="2800" b="1" dirty="0" smtClean="0">
                <a:latin typeface="Palatino Linotype" pitchFamily="18" charset="0"/>
              </a:rPr>
              <a:t>Β2.</a:t>
            </a:r>
            <a:r>
              <a:rPr lang="el-GR" sz="2800" b="1" dirty="0" smtClean="0"/>
              <a:t> </a:t>
            </a:r>
            <a:r>
              <a:rPr lang="el-GR" sz="2000" dirty="0" smtClean="0">
                <a:latin typeface="Palatino Linotype" pitchFamily="18" charset="0"/>
              </a:rPr>
              <a:t>(Γραμματική</a:t>
            </a:r>
            <a:r>
              <a:rPr lang="el-GR" sz="2000" dirty="0" smtClean="0">
                <a:latin typeface="Palatino Linotype" pitchFamily="18" charset="0"/>
              </a:rPr>
              <a:t>)</a:t>
            </a:r>
            <a:endParaRPr lang="el-GR" sz="1600" b="1" dirty="0">
              <a:latin typeface="Palatino Linotyp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85866"/>
            <a:ext cx="8229600" cy="371477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l-GR" sz="1600" dirty="0" smtClean="0">
                <a:latin typeface="Palatino Linotype" pitchFamily="18" charset="0"/>
              </a:rPr>
              <a:t>Να επιλέξετε και να γράψετε στο απαντητικό φύλλο που σας δόθηκε τη σωστή γραμματική αναγνώριση των παρακάτω γραμματικών τύπων : </a:t>
            </a:r>
          </a:p>
          <a:p>
            <a:pPr>
              <a:buNone/>
            </a:pPr>
            <a:r>
              <a:rPr lang="el-GR" sz="1600" b="1" i="1" dirty="0" err="1" smtClean="0">
                <a:latin typeface="Palatino Linotype" pitchFamily="18" charset="0"/>
              </a:rPr>
              <a:t>ἐπιτηδεύουσι</a:t>
            </a:r>
            <a:r>
              <a:rPr lang="el-GR" sz="1600" b="1" i="1" dirty="0" smtClean="0">
                <a:latin typeface="Palatino Linotype" pitchFamily="18" charset="0"/>
              </a:rPr>
              <a:t> : </a:t>
            </a:r>
          </a:p>
          <a:p>
            <a:pPr>
              <a:buNone/>
            </a:pPr>
            <a:r>
              <a:rPr lang="el-GR" sz="1600" i="1" dirty="0" smtClean="0">
                <a:latin typeface="Palatino Linotype" pitchFamily="18" charset="0"/>
              </a:rPr>
              <a:t>α) δοτική πληθυντικού,  β) </a:t>
            </a:r>
            <a:r>
              <a:rPr lang="el-GR" sz="1600" i="1" dirty="0" err="1" smtClean="0">
                <a:latin typeface="Palatino Linotype" pitchFamily="18" charset="0"/>
              </a:rPr>
              <a:t>γ΄</a:t>
            </a:r>
            <a:r>
              <a:rPr lang="el-GR" sz="1600" i="1" dirty="0" smtClean="0">
                <a:latin typeface="Palatino Linotype" pitchFamily="18" charset="0"/>
              </a:rPr>
              <a:t> πληθυντικό πρόσωπο ενεστώτα,  γ) </a:t>
            </a:r>
            <a:r>
              <a:rPr lang="el-GR" sz="1600" i="1" dirty="0" err="1" smtClean="0">
                <a:latin typeface="Palatino Linotype" pitchFamily="18" charset="0"/>
              </a:rPr>
              <a:t>γ΄</a:t>
            </a:r>
            <a:r>
              <a:rPr lang="el-GR" sz="1600" i="1" dirty="0" smtClean="0">
                <a:latin typeface="Palatino Linotype" pitchFamily="18" charset="0"/>
              </a:rPr>
              <a:t> ενικό πρόσωπο μέλλοντα. </a:t>
            </a:r>
          </a:p>
          <a:p>
            <a:pPr>
              <a:buNone/>
            </a:pPr>
            <a:r>
              <a:rPr lang="el-GR" sz="1600" b="1" i="1" dirty="0" err="1" smtClean="0">
                <a:latin typeface="Palatino Linotype" pitchFamily="18" charset="0"/>
              </a:rPr>
              <a:t>ἐσπούδαζε</a:t>
            </a:r>
            <a:r>
              <a:rPr lang="el-GR" sz="1600" b="1" i="1" dirty="0" smtClean="0">
                <a:latin typeface="Palatino Linotype" pitchFamily="18" charset="0"/>
              </a:rPr>
              <a:t>:</a:t>
            </a:r>
            <a:r>
              <a:rPr lang="el-GR" sz="1600" i="1" dirty="0" smtClean="0">
                <a:latin typeface="Palatino Linotype" pitchFamily="18" charset="0"/>
              </a:rPr>
              <a:t> </a:t>
            </a:r>
          </a:p>
          <a:p>
            <a:pPr>
              <a:buNone/>
            </a:pPr>
            <a:r>
              <a:rPr lang="el-GR" sz="1600" i="1" dirty="0" smtClean="0">
                <a:latin typeface="Palatino Linotype" pitchFamily="18" charset="0"/>
              </a:rPr>
              <a:t>α) </a:t>
            </a:r>
            <a:r>
              <a:rPr lang="el-GR" sz="1600" i="1" dirty="0" err="1" smtClean="0">
                <a:latin typeface="Palatino Linotype" pitchFamily="18" charset="0"/>
              </a:rPr>
              <a:t>γ΄</a:t>
            </a:r>
            <a:r>
              <a:rPr lang="el-GR" sz="1600" i="1" dirty="0" smtClean="0">
                <a:latin typeface="Palatino Linotype" pitchFamily="18" charset="0"/>
              </a:rPr>
              <a:t> ενικό πρόσωπο παρατατικού, β) </a:t>
            </a:r>
            <a:r>
              <a:rPr lang="el-GR" sz="1600" i="1" dirty="0" err="1" smtClean="0">
                <a:latin typeface="Palatino Linotype" pitchFamily="18" charset="0"/>
              </a:rPr>
              <a:t>γ΄</a:t>
            </a:r>
            <a:r>
              <a:rPr lang="el-GR" sz="1600" i="1" dirty="0" smtClean="0">
                <a:latin typeface="Palatino Linotype" pitchFamily="18" charset="0"/>
              </a:rPr>
              <a:t> ενικό πρόσωπο ενεστώτα, γ) </a:t>
            </a:r>
            <a:r>
              <a:rPr lang="el-GR" sz="1600" i="1" dirty="0" err="1" smtClean="0">
                <a:latin typeface="Palatino Linotype" pitchFamily="18" charset="0"/>
              </a:rPr>
              <a:t>γ΄</a:t>
            </a:r>
            <a:r>
              <a:rPr lang="el-GR" sz="1600" i="1" dirty="0" smtClean="0">
                <a:latin typeface="Palatino Linotype" pitchFamily="18" charset="0"/>
              </a:rPr>
              <a:t> ενικό πρόσωπο αορίστου.</a:t>
            </a:r>
          </a:p>
          <a:p>
            <a:pPr>
              <a:buNone/>
            </a:pPr>
            <a:r>
              <a:rPr lang="el-GR" sz="1600" b="1" i="1" dirty="0" err="1" smtClean="0">
                <a:latin typeface="Palatino Linotype" pitchFamily="18" charset="0"/>
              </a:rPr>
              <a:t>ἐγεώργει</a:t>
            </a:r>
            <a:r>
              <a:rPr lang="el-GR" sz="1600" b="1" i="1" dirty="0" smtClean="0">
                <a:latin typeface="Palatino Linotype" pitchFamily="18" charset="0"/>
              </a:rPr>
              <a:t>: </a:t>
            </a:r>
          </a:p>
          <a:p>
            <a:pPr>
              <a:buNone/>
            </a:pPr>
            <a:r>
              <a:rPr lang="el-GR" sz="1600" i="1" dirty="0" smtClean="0">
                <a:latin typeface="Palatino Linotype" pitchFamily="18" charset="0"/>
              </a:rPr>
              <a:t>α) ρήμα, χρόνου ενεστώτα β) απαρέμφατο ενεστώτα γ) ρήμα, χρόνου παρατατικού.</a:t>
            </a:r>
          </a:p>
          <a:p>
            <a:pPr>
              <a:buNone/>
            </a:pPr>
            <a:r>
              <a:rPr lang="el-GR" sz="1600" b="1" i="1" dirty="0" err="1" smtClean="0">
                <a:latin typeface="Palatino Linotype" pitchFamily="18" charset="0"/>
              </a:rPr>
              <a:t>ἐξεμάνθανον</a:t>
            </a:r>
            <a:r>
              <a:rPr lang="el-GR" sz="1600" i="1" dirty="0" smtClean="0">
                <a:latin typeface="Palatino Linotype" pitchFamily="18" charset="0"/>
              </a:rPr>
              <a:t>:</a:t>
            </a:r>
          </a:p>
          <a:p>
            <a:pPr>
              <a:buNone/>
            </a:pPr>
            <a:r>
              <a:rPr lang="el-GR" sz="1600" i="1" dirty="0" smtClean="0">
                <a:latin typeface="Palatino Linotype" pitchFamily="18" charset="0"/>
              </a:rPr>
              <a:t>α) ρήμα, χρόνου παρατατικού, β) ρήμα, χρόνου ενεστώτα, γ) ρήμα, χρόνου παρακειμένου.</a:t>
            </a:r>
          </a:p>
          <a:p>
            <a:pPr>
              <a:buNone/>
            </a:pPr>
            <a:endParaRPr lang="el-GR" sz="1600" i="1" dirty="0" smtClean="0">
              <a:latin typeface="Palatino Linotype" pitchFamily="18" charset="0"/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500034" y="785800"/>
            <a:ext cx="6429404" cy="33855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l-GR" sz="1600" b="1" dirty="0" smtClean="0">
                <a:latin typeface="Palatino Linotype" pitchFamily="18" charset="0"/>
              </a:rPr>
              <a:t>Αναγνωρίζω γραμματικά όρους της πρότασης</a:t>
            </a:r>
            <a:endParaRPr lang="el-GR" sz="1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579821"/>
          </a:xfrm>
        </p:spPr>
        <p:txBody>
          <a:bodyPr>
            <a:normAutofit fontScale="90000"/>
          </a:bodyPr>
          <a:lstStyle/>
          <a:p>
            <a:pPr algn="l"/>
            <a:r>
              <a:rPr lang="el-GR" sz="2800" b="1" dirty="0" smtClean="0">
                <a:latin typeface="Palatino Linotype" pitchFamily="18" charset="0"/>
              </a:rPr>
              <a:t>Β2.</a:t>
            </a:r>
            <a:r>
              <a:rPr lang="el-GR" sz="2800" b="1" dirty="0" smtClean="0"/>
              <a:t> </a:t>
            </a:r>
            <a:r>
              <a:rPr lang="el-GR" sz="2200" dirty="0" smtClean="0">
                <a:latin typeface="Palatino Linotype" pitchFamily="18" charset="0"/>
              </a:rPr>
              <a:t>(Γραμματική) </a:t>
            </a:r>
            <a:br>
              <a:rPr lang="el-GR" sz="2200" dirty="0" smtClean="0">
                <a:latin typeface="Palatino Linotype" pitchFamily="18" charset="0"/>
              </a:rPr>
            </a:br>
            <a:endParaRPr lang="el-GR" sz="2000" b="1" dirty="0">
              <a:latin typeface="Palatino Linotyp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el-GR" sz="1600" dirty="0" smtClean="0">
              <a:latin typeface="Palatino Linotype" pitchFamily="18" charset="0"/>
            </a:endParaRPr>
          </a:p>
          <a:p>
            <a:pPr>
              <a:buNone/>
            </a:pPr>
            <a:r>
              <a:rPr lang="el-GR" sz="1600" dirty="0" smtClean="0">
                <a:latin typeface="Palatino Linotype" pitchFamily="18" charset="0"/>
              </a:rPr>
              <a:t>Να μεταφέρετε τα παρακάτω ουσιαστικά στην ίδια πτώση του άλλου αριθμού:</a:t>
            </a:r>
          </a:p>
          <a:p>
            <a:r>
              <a:rPr lang="el-GR" sz="1600" i="1" dirty="0" err="1" smtClean="0">
                <a:latin typeface="Palatino Linotype" pitchFamily="18" charset="0"/>
              </a:rPr>
              <a:t>τῷ</a:t>
            </a:r>
            <a:r>
              <a:rPr lang="el-GR" sz="1600" i="1" dirty="0" smtClean="0">
                <a:latin typeface="Palatino Linotype" pitchFamily="18" charset="0"/>
              </a:rPr>
              <a:t> </a:t>
            </a:r>
            <a:r>
              <a:rPr lang="el-GR" sz="1600" i="1" dirty="0" err="1" smtClean="0">
                <a:latin typeface="Palatino Linotype" pitchFamily="18" charset="0"/>
              </a:rPr>
              <a:t>βίῳ</a:t>
            </a:r>
            <a:r>
              <a:rPr lang="el-GR" sz="1600" i="1" dirty="0" smtClean="0">
                <a:latin typeface="Palatino Linotype" pitchFamily="18" charset="0"/>
              </a:rPr>
              <a:t>                          ……………………………</a:t>
            </a:r>
          </a:p>
          <a:p>
            <a:r>
              <a:rPr lang="el-GR" sz="1600" i="1" dirty="0" err="1" smtClean="0">
                <a:latin typeface="Palatino Linotype" pitchFamily="18" charset="0"/>
              </a:rPr>
              <a:t>τὰ</a:t>
            </a:r>
            <a:r>
              <a:rPr lang="el-GR" sz="1600" i="1" dirty="0" smtClean="0">
                <a:latin typeface="Palatino Linotype" pitchFamily="18" charset="0"/>
              </a:rPr>
              <a:t> </a:t>
            </a:r>
            <a:r>
              <a:rPr lang="el-GR" sz="1600" i="1" dirty="0" err="1" smtClean="0">
                <a:latin typeface="Palatino Linotype" pitchFamily="18" charset="0"/>
              </a:rPr>
              <a:t>ἀναγκαῖα</a:t>
            </a:r>
            <a:r>
              <a:rPr lang="el-GR" sz="1600" i="1" dirty="0" smtClean="0">
                <a:latin typeface="Palatino Linotype" pitchFamily="18" charset="0"/>
              </a:rPr>
              <a:t>               ……………………………</a:t>
            </a:r>
          </a:p>
          <a:p>
            <a:r>
              <a:rPr lang="el-GR" sz="1600" i="1" dirty="0">
                <a:latin typeface="Palatino Linotype" pitchFamily="18" charset="0"/>
              </a:rPr>
              <a:t>ν</a:t>
            </a:r>
            <a:r>
              <a:rPr lang="el-GR" sz="1600" i="1" dirty="0" smtClean="0">
                <a:latin typeface="Palatino Linotype" pitchFamily="18" charset="0"/>
              </a:rPr>
              <a:t>αύκληρος                 …………………………….</a:t>
            </a:r>
          </a:p>
          <a:p>
            <a:r>
              <a:rPr lang="el-GR" sz="1600" i="1" dirty="0" err="1">
                <a:latin typeface="Palatino Linotype" pitchFamily="18" charset="0"/>
              </a:rPr>
              <a:t>τ</a:t>
            </a:r>
            <a:r>
              <a:rPr lang="el-GR" sz="1600" i="1" dirty="0" err="1" smtClean="0">
                <a:latin typeface="Palatino Linotype" pitchFamily="18" charset="0"/>
              </a:rPr>
              <a:t>ροφὴν</a:t>
            </a:r>
            <a:r>
              <a:rPr lang="el-GR" sz="1600" i="1" dirty="0" smtClean="0">
                <a:latin typeface="Palatino Linotype" pitchFamily="18" charset="0"/>
              </a:rPr>
              <a:t>                        …………………………….</a:t>
            </a:r>
            <a:endParaRPr lang="el-GR" sz="1600" dirty="0" smtClean="0">
              <a:latin typeface="Palatino Linotype" pitchFamily="18" charset="0"/>
            </a:endParaRPr>
          </a:p>
          <a:p>
            <a:pPr>
              <a:buNone/>
            </a:pPr>
            <a:endParaRPr lang="el-GR" sz="1600" dirty="0">
              <a:latin typeface="Palatino Linotype" pitchFamily="18" charset="0"/>
            </a:endParaRPr>
          </a:p>
          <a:p>
            <a:pPr>
              <a:buNone/>
            </a:pPr>
            <a:endParaRPr lang="el-GR" sz="1600" dirty="0">
              <a:latin typeface="Palatino Linotype" pitchFamily="18" charset="0"/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428596" y="714362"/>
            <a:ext cx="6369334" cy="33855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l-GR" sz="1600" b="1" dirty="0" smtClean="0">
                <a:latin typeface="Palatino Linotype" pitchFamily="18" charset="0"/>
              </a:rPr>
              <a:t>Μετασχηματίζω όρους της πρότασης</a:t>
            </a:r>
            <a:endParaRPr lang="el-GR" sz="16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508383"/>
          </a:xfrm>
        </p:spPr>
        <p:txBody>
          <a:bodyPr>
            <a:normAutofit fontScale="90000"/>
          </a:bodyPr>
          <a:lstStyle/>
          <a:p>
            <a:pPr algn="l"/>
            <a:r>
              <a:rPr lang="el-GR" sz="2800" b="1" dirty="0" smtClean="0">
                <a:latin typeface="Palatino Linotype" pitchFamily="18" charset="0"/>
              </a:rPr>
              <a:t>Β3.</a:t>
            </a:r>
            <a:r>
              <a:rPr lang="el-GR" sz="2800" dirty="0" smtClean="0">
                <a:latin typeface="Palatino Linotype" pitchFamily="18" charset="0"/>
              </a:rPr>
              <a:t> </a:t>
            </a:r>
            <a:r>
              <a:rPr lang="el-GR" sz="2000" dirty="0" smtClean="0">
                <a:latin typeface="Palatino Linotype" pitchFamily="18" charset="0"/>
              </a:rPr>
              <a:t>(Συντακτικό) </a:t>
            </a:r>
            <a:br>
              <a:rPr lang="el-GR" sz="2000" dirty="0" smtClean="0">
                <a:latin typeface="Palatino Linotype" pitchFamily="18" charset="0"/>
              </a:rPr>
            </a:br>
            <a:endParaRPr lang="el-GR" sz="1600" dirty="0">
              <a:latin typeface="Palatino Linotyp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l-GR" sz="1600" b="1" i="1" dirty="0" smtClean="0">
                <a:latin typeface="Palatino Linotype" pitchFamily="18" charset="0"/>
              </a:rPr>
              <a:t>	</a:t>
            </a:r>
            <a:r>
              <a:rPr lang="el-GR" sz="1600" b="1" i="1" dirty="0" err="1" smtClean="0">
                <a:latin typeface="Palatino Linotype" pitchFamily="18" charset="0"/>
              </a:rPr>
              <a:t>Ἀθηναῖοι</a:t>
            </a:r>
            <a:r>
              <a:rPr lang="el-GR" sz="1600" b="1" i="1" dirty="0" smtClean="0">
                <a:latin typeface="Palatino Linotype" pitchFamily="18" charset="0"/>
              </a:rPr>
              <a:t>, </a:t>
            </a:r>
            <a:r>
              <a:rPr lang="el-GR" sz="1600" b="1" i="1" dirty="0" err="1" smtClean="0">
                <a:latin typeface="Palatino Linotype" pitchFamily="18" charset="0"/>
              </a:rPr>
              <a:t>ὡς</a:t>
            </a:r>
            <a:r>
              <a:rPr lang="el-GR" sz="1600" b="1" i="1" dirty="0" smtClean="0">
                <a:latin typeface="Palatino Linotype" pitchFamily="18" charset="0"/>
              </a:rPr>
              <a:t> </a:t>
            </a:r>
            <a:r>
              <a:rPr lang="el-GR" sz="1600" b="1" i="1" dirty="0" err="1" smtClean="0">
                <a:latin typeface="Palatino Linotype" pitchFamily="18" charset="0"/>
              </a:rPr>
              <a:t>καὶ</a:t>
            </a:r>
            <a:r>
              <a:rPr lang="el-GR" sz="1600" b="1" i="1" dirty="0" smtClean="0">
                <a:latin typeface="Palatino Linotype" pitchFamily="18" charset="0"/>
              </a:rPr>
              <a:t> </a:t>
            </a:r>
            <a:r>
              <a:rPr lang="el-GR" sz="1600" b="1" i="1" dirty="0" err="1" smtClean="0">
                <a:latin typeface="Palatino Linotype" pitchFamily="18" charset="0"/>
              </a:rPr>
              <a:t>οἱ</a:t>
            </a:r>
            <a:r>
              <a:rPr lang="el-GR" sz="1600" b="1" i="1" dirty="0" smtClean="0">
                <a:latin typeface="Palatino Linotype" pitchFamily="18" charset="0"/>
              </a:rPr>
              <a:t> </a:t>
            </a:r>
            <a:r>
              <a:rPr lang="el-GR" sz="1600" b="1" i="1" dirty="0" err="1" smtClean="0">
                <a:latin typeface="Palatino Linotype" pitchFamily="18" charset="0"/>
              </a:rPr>
              <a:t>ἑτέρας</a:t>
            </a:r>
            <a:r>
              <a:rPr lang="el-GR" sz="1600" b="1" i="1" dirty="0" smtClean="0">
                <a:latin typeface="Palatino Linotype" pitchFamily="18" charset="0"/>
              </a:rPr>
              <a:t> πόλεις </a:t>
            </a:r>
            <a:r>
              <a:rPr lang="el-GR" sz="1600" b="1" i="1" dirty="0" err="1" smtClean="0">
                <a:latin typeface="Palatino Linotype" pitchFamily="18" charset="0"/>
              </a:rPr>
              <a:t>κατοικοῦντες</a:t>
            </a:r>
            <a:r>
              <a:rPr lang="el-GR" sz="1600" b="1" i="1" dirty="0" smtClean="0">
                <a:latin typeface="Palatino Linotype" pitchFamily="18" charset="0"/>
              </a:rPr>
              <a:t>, </a:t>
            </a:r>
            <a:r>
              <a:rPr lang="el-GR" sz="1600" b="1" i="1" dirty="0" err="1" smtClean="0">
                <a:latin typeface="Palatino Linotype" pitchFamily="18" charset="0"/>
              </a:rPr>
              <a:t>πολλὰ</a:t>
            </a:r>
            <a:r>
              <a:rPr lang="el-GR" sz="1600" b="1" i="1" dirty="0" smtClean="0">
                <a:latin typeface="Palatino Linotype" pitchFamily="18" charset="0"/>
              </a:rPr>
              <a:t> ἐν </a:t>
            </a:r>
            <a:r>
              <a:rPr lang="el-GR" sz="1600" b="1" i="1" dirty="0" err="1" smtClean="0">
                <a:latin typeface="Palatino Linotype" pitchFamily="18" charset="0"/>
              </a:rPr>
              <a:t>τῷ</a:t>
            </a:r>
            <a:r>
              <a:rPr lang="el-GR" sz="1600" b="1" i="1" dirty="0" smtClean="0">
                <a:latin typeface="Palatino Linotype" pitchFamily="18" charset="0"/>
              </a:rPr>
              <a:t> </a:t>
            </a:r>
            <a:r>
              <a:rPr lang="el-GR" sz="1600" b="1" i="1" dirty="0" err="1" smtClean="0">
                <a:latin typeface="Palatino Linotype" pitchFamily="18" charset="0"/>
              </a:rPr>
              <a:t>βίῳ</a:t>
            </a:r>
            <a:r>
              <a:rPr lang="el-GR" sz="1600" b="1" i="1" dirty="0" smtClean="0">
                <a:latin typeface="Palatino Linotype" pitchFamily="18" charset="0"/>
              </a:rPr>
              <a:t> </a:t>
            </a:r>
            <a:r>
              <a:rPr lang="el-GR" sz="1600" b="1" i="1" dirty="0" err="1" smtClean="0">
                <a:latin typeface="Palatino Linotype" pitchFamily="18" charset="0"/>
              </a:rPr>
              <a:t>ἐπιτηδεύουσι</a:t>
            </a:r>
            <a:r>
              <a:rPr lang="el-GR" sz="1600" b="1" i="1" dirty="0" smtClean="0">
                <a:latin typeface="Palatino Linotype" pitchFamily="18" charset="0"/>
              </a:rPr>
              <a:t>, </a:t>
            </a:r>
            <a:r>
              <a:rPr lang="el-GR" sz="1600" b="1" i="1" dirty="0" err="1" smtClean="0">
                <a:latin typeface="Palatino Linotype" pitchFamily="18" charset="0"/>
              </a:rPr>
              <a:t>ἵνα</a:t>
            </a:r>
            <a:r>
              <a:rPr lang="el-GR" sz="1600" b="1" i="1" dirty="0" smtClean="0">
                <a:latin typeface="Palatino Linotype" pitchFamily="18" charset="0"/>
              </a:rPr>
              <a:t> </a:t>
            </a:r>
            <a:r>
              <a:rPr lang="el-GR" sz="1600" b="1" i="1" dirty="0" err="1" smtClean="0">
                <a:latin typeface="Palatino Linotype" pitchFamily="18" charset="0"/>
              </a:rPr>
              <a:t>τὰ</a:t>
            </a:r>
            <a:r>
              <a:rPr lang="el-GR" sz="1600" b="1" i="1" dirty="0" smtClean="0">
                <a:latin typeface="Palatino Linotype" pitchFamily="18" charset="0"/>
              </a:rPr>
              <a:t> </a:t>
            </a:r>
            <a:r>
              <a:rPr lang="el-GR" sz="1600" b="1" i="1" dirty="0" err="1" smtClean="0">
                <a:latin typeface="Palatino Linotype" pitchFamily="18" charset="0"/>
              </a:rPr>
              <a:t>ἀναγκαῖα</a:t>
            </a:r>
            <a:r>
              <a:rPr lang="el-GR" sz="1600" b="1" i="1" dirty="0" smtClean="0">
                <a:latin typeface="Palatino Linotype" pitchFamily="18" charset="0"/>
              </a:rPr>
              <a:t> </a:t>
            </a:r>
            <a:r>
              <a:rPr lang="el-GR" sz="1600" b="1" i="1" dirty="0" err="1" smtClean="0">
                <a:latin typeface="Palatino Linotype" pitchFamily="18" charset="0"/>
              </a:rPr>
              <a:t>πορίζωνται</a:t>
            </a:r>
            <a:r>
              <a:rPr lang="el-GR" sz="1600" b="1" i="1" dirty="0" smtClean="0">
                <a:latin typeface="Palatino Linotype" pitchFamily="18" charset="0"/>
              </a:rPr>
              <a:t>: </a:t>
            </a:r>
            <a:r>
              <a:rPr lang="el-GR" sz="1600" dirty="0" smtClean="0">
                <a:latin typeface="Palatino Linotype" pitchFamily="18" charset="0"/>
              </a:rPr>
              <a:t> </a:t>
            </a:r>
          </a:p>
          <a:p>
            <a:pPr>
              <a:buNone/>
            </a:pPr>
            <a:endParaRPr lang="el-GR" sz="1600" dirty="0" smtClean="0">
              <a:latin typeface="Palatino Linotype" pitchFamily="18" charset="0"/>
            </a:endParaRPr>
          </a:p>
          <a:p>
            <a:pPr>
              <a:buNone/>
            </a:pPr>
            <a:r>
              <a:rPr lang="el-GR" sz="1600" dirty="0" smtClean="0">
                <a:latin typeface="Palatino Linotype" pitchFamily="18" charset="0"/>
              </a:rPr>
              <a:t>	Να </a:t>
            </a:r>
            <a:r>
              <a:rPr lang="el-GR" sz="1600" dirty="0">
                <a:latin typeface="Palatino Linotype" pitchFamily="18" charset="0"/>
              </a:rPr>
              <a:t>χαρακτηρίσετε ως σωστές </a:t>
            </a:r>
            <a:r>
              <a:rPr lang="el-GR" sz="1600" b="1" dirty="0">
                <a:latin typeface="Palatino Linotype" pitchFamily="18" charset="0"/>
              </a:rPr>
              <a:t>(Σ)</a:t>
            </a:r>
            <a:r>
              <a:rPr lang="el-GR" sz="1600" dirty="0">
                <a:latin typeface="Palatino Linotype" pitchFamily="18" charset="0"/>
              </a:rPr>
              <a:t> ή ως λανθασμένες </a:t>
            </a:r>
            <a:r>
              <a:rPr lang="el-GR" sz="1600" b="1" dirty="0">
                <a:latin typeface="Palatino Linotype" pitchFamily="18" charset="0"/>
              </a:rPr>
              <a:t>(Λ)</a:t>
            </a:r>
            <a:r>
              <a:rPr lang="el-GR" sz="1600" dirty="0">
                <a:latin typeface="Palatino Linotype" pitchFamily="18" charset="0"/>
              </a:rPr>
              <a:t> </a:t>
            </a:r>
            <a:r>
              <a:rPr lang="el-GR" sz="1600" dirty="0" smtClean="0">
                <a:latin typeface="Palatino Linotype" pitchFamily="18" charset="0"/>
              </a:rPr>
              <a:t>τις προτάσεις 1-4 που περιγράφουν τον συντακτικό ρόλο όρων της παραπάνω περιόδου: </a:t>
            </a:r>
          </a:p>
          <a:p>
            <a:pPr>
              <a:buNone/>
            </a:pPr>
            <a:endParaRPr lang="el-GR" sz="1600" dirty="0" smtClean="0">
              <a:latin typeface="Palatino Linotype" pitchFamily="18" charset="0"/>
            </a:endParaRPr>
          </a:p>
          <a:p>
            <a:pPr>
              <a:buNone/>
            </a:pPr>
            <a:r>
              <a:rPr lang="el-GR" sz="1600" dirty="0" smtClean="0">
                <a:latin typeface="Palatino Linotype" pitchFamily="18" charset="0"/>
              </a:rPr>
              <a:t>1. Το όνομα </a:t>
            </a:r>
            <a:r>
              <a:rPr lang="el-GR" sz="1600" b="1" i="1" dirty="0" err="1" smtClean="0">
                <a:latin typeface="Palatino Linotype" pitchFamily="18" charset="0"/>
              </a:rPr>
              <a:t>Ἀθηναῖοι</a:t>
            </a:r>
            <a:r>
              <a:rPr lang="el-GR" sz="1600" b="1" i="1" dirty="0" smtClean="0">
                <a:latin typeface="Palatino Linotype" pitchFamily="18" charset="0"/>
              </a:rPr>
              <a:t> </a:t>
            </a:r>
            <a:r>
              <a:rPr lang="el-GR" sz="1600" dirty="0" smtClean="0">
                <a:latin typeface="Palatino Linotype" pitchFamily="18" charset="0"/>
              </a:rPr>
              <a:t>είναι υποκείμενο. </a:t>
            </a:r>
          </a:p>
          <a:p>
            <a:pPr>
              <a:buNone/>
            </a:pPr>
            <a:r>
              <a:rPr lang="el-GR" sz="1600" dirty="0" smtClean="0">
                <a:latin typeface="Palatino Linotype" pitchFamily="18" charset="0"/>
              </a:rPr>
              <a:t>2. Το όνομα </a:t>
            </a:r>
            <a:r>
              <a:rPr lang="el-GR" sz="1600" b="1" i="1" dirty="0" err="1" smtClean="0">
                <a:latin typeface="Palatino Linotype" pitchFamily="18" charset="0"/>
              </a:rPr>
              <a:t>πολλὰ</a:t>
            </a:r>
            <a:r>
              <a:rPr lang="el-GR" sz="1600" dirty="0" smtClean="0">
                <a:latin typeface="Palatino Linotype" pitchFamily="18" charset="0"/>
              </a:rPr>
              <a:t> είναι αντικείμενο</a:t>
            </a:r>
            <a:r>
              <a:rPr lang="el-GR" sz="1600" b="1" i="1" dirty="0" smtClean="0">
                <a:latin typeface="Palatino Linotype" pitchFamily="18" charset="0"/>
              </a:rPr>
              <a:t>.</a:t>
            </a:r>
          </a:p>
          <a:p>
            <a:pPr>
              <a:buNone/>
            </a:pPr>
            <a:r>
              <a:rPr lang="el-GR" sz="1600" i="1" dirty="0" smtClean="0">
                <a:latin typeface="Palatino Linotype" pitchFamily="18" charset="0"/>
              </a:rPr>
              <a:t>3. </a:t>
            </a:r>
            <a:r>
              <a:rPr lang="el-GR" sz="1600" dirty="0">
                <a:latin typeface="Palatino Linotype" pitchFamily="18" charset="0"/>
              </a:rPr>
              <a:t> </a:t>
            </a:r>
            <a:r>
              <a:rPr lang="el-GR" sz="1600" dirty="0" smtClean="0">
                <a:latin typeface="Palatino Linotype" pitchFamily="18" charset="0"/>
              </a:rPr>
              <a:t>Η λέξη </a:t>
            </a:r>
            <a:r>
              <a:rPr lang="el-GR" sz="1600" b="1" i="1" dirty="0" err="1" smtClean="0">
                <a:latin typeface="Palatino Linotype" pitchFamily="18" charset="0"/>
              </a:rPr>
              <a:t>ἐπιτηδεύουσι</a:t>
            </a:r>
            <a:r>
              <a:rPr lang="el-GR" sz="1600" b="1" i="1" dirty="0" smtClean="0">
                <a:latin typeface="Palatino Linotype" pitchFamily="18" charset="0"/>
              </a:rPr>
              <a:t> </a:t>
            </a:r>
            <a:r>
              <a:rPr lang="el-GR" sz="1600" dirty="0" smtClean="0">
                <a:latin typeface="Palatino Linotype" pitchFamily="18" charset="0"/>
              </a:rPr>
              <a:t>είναι ρήμα. </a:t>
            </a:r>
          </a:p>
          <a:p>
            <a:pPr>
              <a:buNone/>
            </a:pPr>
            <a:r>
              <a:rPr lang="el-GR" sz="1600" dirty="0" smtClean="0">
                <a:latin typeface="Palatino Linotype" pitchFamily="18" charset="0"/>
              </a:rPr>
              <a:t>4.  Το όνομα </a:t>
            </a:r>
            <a:r>
              <a:rPr lang="el-GR" sz="1600" b="1" i="1" dirty="0" err="1" smtClean="0">
                <a:latin typeface="Palatino Linotype" pitchFamily="18" charset="0"/>
              </a:rPr>
              <a:t>τῷ</a:t>
            </a:r>
            <a:r>
              <a:rPr lang="el-GR" sz="1600" b="1" i="1" dirty="0" smtClean="0">
                <a:latin typeface="Palatino Linotype" pitchFamily="18" charset="0"/>
              </a:rPr>
              <a:t> </a:t>
            </a:r>
            <a:r>
              <a:rPr lang="el-GR" sz="1600" b="1" i="1" dirty="0" err="1" smtClean="0">
                <a:latin typeface="Palatino Linotype" pitchFamily="18" charset="0"/>
              </a:rPr>
              <a:t>βίῳ</a:t>
            </a:r>
            <a:r>
              <a:rPr lang="el-GR" sz="1600" b="1" i="1" dirty="0" smtClean="0">
                <a:latin typeface="Palatino Linotype" pitchFamily="18" charset="0"/>
              </a:rPr>
              <a:t> </a:t>
            </a:r>
            <a:r>
              <a:rPr lang="el-GR" sz="1600" dirty="0" smtClean="0">
                <a:latin typeface="Palatino Linotype" pitchFamily="18" charset="0"/>
              </a:rPr>
              <a:t>είναι υποκείμενο.</a:t>
            </a:r>
          </a:p>
          <a:p>
            <a:pPr>
              <a:buNone/>
            </a:pPr>
            <a:endParaRPr lang="el-GR" sz="1600" dirty="0">
              <a:latin typeface="Palatino Linotype" pitchFamily="18" charset="0"/>
            </a:endParaRPr>
          </a:p>
          <a:p>
            <a:pPr>
              <a:buNone/>
            </a:pPr>
            <a:endParaRPr lang="el-GR" sz="1600" dirty="0"/>
          </a:p>
        </p:txBody>
      </p:sp>
      <p:sp>
        <p:nvSpPr>
          <p:cNvPr id="4" name="3 - Ορθογώνιο"/>
          <p:cNvSpPr/>
          <p:nvPr/>
        </p:nvSpPr>
        <p:spPr>
          <a:xfrm>
            <a:off x="500034" y="642924"/>
            <a:ext cx="6357966" cy="33855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l-GR" sz="1600" b="1" dirty="0" smtClean="0">
                <a:latin typeface="Palatino Linotype" pitchFamily="18" charset="0"/>
              </a:rPr>
              <a:t>Αναγνωρίζω συντακτικά όρους της πρότασης</a:t>
            </a:r>
            <a:endParaRPr lang="el-GR" sz="16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643306" y="3786196"/>
            <a:ext cx="5043494" cy="1000132"/>
          </a:xfrm>
        </p:spPr>
        <p:txBody>
          <a:bodyPr>
            <a:normAutofit fontScale="90000"/>
          </a:bodyPr>
          <a:lstStyle/>
          <a:p>
            <a:r>
              <a:rPr lang="el-GR" sz="3100" b="1" dirty="0" smtClean="0">
                <a:latin typeface="Palatino Linotype" pitchFamily="18" charset="0"/>
              </a:rPr>
              <a:t/>
            </a:r>
            <a:br>
              <a:rPr lang="el-GR" sz="3100" b="1" dirty="0" smtClean="0">
                <a:latin typeface="Palatino Linotype" pitchFamily="18" charset="0"/>
              </a:rPr>
            </a:br>
            <a:r>
              <a:rPr lang="el-GR" sz="2000" b="1" dirty="0" smtClean="0">
                <a:latin typeface="Palatino Linotype" pitchFamily="18" charset="0"/>
              </a:rPr>
              <a:t>Σας </a:t>
            </a:r>
            <a:r>
              <a:rPr lang="el-GR" sz="2000" b="1" dirty="0" smtClean="0">
                <a:latin typeface="Palatino Linotype" pitchFamily="18" charset="0"/>
              </a:rPr>
              <a:t>ευχαριστώ </a:t>
            </a:r>
            <a:r>
              <a:rPr lang="el-GR" sz="2000" b="1" dirty="0" smtClean="0">
                <a:latin typeface="Palatino Linotype" pitchFamily="18" charset="0"/>
              </a:rPr>
              <a:t>για την προσοχή σας! </a:t>
            </a:r>
            <a:br>
              <a:rPr lang="el-GR" sz="2000" b="1" dirty="0" smtClean="0">
                <a:latin typeface="Palatino Linotype" pitchFamily="18" charset="0"/>
              </a:rPr>
            </a:br>
            <a:endParaRPr lang="el-GR" sz="2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4822047"/>
            <a:ext cx="8258204" cy="32145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100" dirty="0" smtClean="0"/>
              <a:t>Roy Lichtenstein</a:t>
            </a:r>
            <a:r>
              <a:rPr lang="el-GR" sz="1100" dirty="0" smtClean="0"/>
              <a:t> : «Το κοιμισμένο κορίτσι» </a:t>
            </a:r>
            <a:endParaRPr lang="en-US" sz="1100" dirty="0" smtClean="0"/>
          </a:p>
        </p:txBody>
      </p:sp>
      <p:pic>
        <p:nvPicPr>
          <p:cNvPr id="1026" name="Picture 2" descr="C:\Users\User\Desktop\24VOGEL-popu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428874"/>
            <a:ext cx="3000395" cy="2250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42858"/>
            <a:ext cx="8229600" cy="785817"/>
          </a:xfrm>
        </p:spPr>
        <p:txBody>
          <a:bodyPr>
            <a:normAutofit fontScale="90000"/>
          </a:bodyPr>
          <a:lstStyle/>
          <a:p>
            <a:pPr algn="l"/>
            <a:r>
              <a:rPr lang="el-GR" sz="1600" b="1" dirty="0" smtClean="0">
                <a:latin typeface="Palatino Linotype" pitchFamily="18" charset="0"/>
              </a:rPr>
              <a:t/>
            </a:r>
            <a:br>
              <a:rPr lang="el-GR" sz="1600" b="1" dirty="0" smtClean="0">
                <a:latin typeface="Palatino Linotype" pitchFamily="18" charset="0"/>
              </a:rPr>
            </a:br>
            <a:r>
              <a:rPr lang="el-GR" sz="1600" b="1" dirty="0">
                <a:latin typeface="Palatino Linotype" pitchFamily="18" charset="0"/>
              </a:rPr>
              <a:t/>
            </a:r>
            <a:br>
              <a:rPr lang="el-GR" sz="1600" b="1" dirty="0">
                <a:latin typeface="Palatino Linotype" pitchFamily="18" charset="0"/>
              </a:rPr>
            </a:br>
            <a:r>
              <a:rPr lang="el-GR" sz="1600" b="1" dirty="0" smtClean="0">
                <a:latin typeface="Palatino Linotype" pitchFamily="18" charset="0"/>
              </a:rPr>
              <a:t/>
            </a:r>
            <a:br>
              <a:rPr lang="el-GR" sz="1600" b="1" dirty="0" smtClean="0">
                <a:latin typeface="Palatino Linotype" pitchFamily="18" charset="0"/>
              </a:rPr>
            </a:br>
            <a:r>
              <a:rPr lang="el-GR" sz="1600" b="1" dirty="0" smtClean="0">
                <a:latin typeface="Palatino Linotype" pitchFamily="18" charset="0"/>
              </a:rPr>
              <a:t/>
            </a:r>
            <a:br>
              <a:rPr lang="el-GR" sz="1600" b="1" dirty="0" smtClean="0">
                <a:latin typeface="Palatino Linotype" pitchFamily="18" charset="0"/>
              </a:rPr>
            </a:br>
            <a:endParaRPr lang="el-GR" sz="1600" b="1" dirty="0">
              <a:latin typeface="Palatino Linotyp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2571750"/>
            <a:ext cx="8786874" cy="2286015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 algn="ctr">
              <a:buNone/>
            </a:pPr>
            <a:endParaRPr lang="el-GR" sz="2600" b="1" dirty="0" smtClean="0">
              <a:latin typeface="Palatino Linotype" pitchFamily="18" charset="0"/>
            </a:endParaRPr>
          </a:p>
          <a:p>
            <a:pPr algn="ctr">
              <a:buNone/>
            </a:pPr>
            <a:endParaRPr lang="el-GR" dirty="0"/>
          </a:p>
          <a:p>
            <a:pPr algn="just">
              <a:buNone/>
            </a:pPr>
            <a:endParaRPr lang="el-GR" sz="2900" dirty="0">
              <a:latin typeface="Palatino Linotype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l-GR" sz="1900" b="1" dirty="0">
                <a:latin typeface="Palatino Linotype" pitchFamily="18" charset="0"/>
              </a:rPr>
              <a:t>Ε</a:t>
            </a:r>
            <a:r>
              <a:rPr lang="el-GR" sz="1900" b="1" dirty="0" smtClean="0">
                <a:latin typeface="Palatino Linotype" pitchFamily="18" charset="0"/>
              </a:rPr>
              <a:t>ξετάζονται την ίδια μέρα.  </a:t>
            </a:r>
          </a:p>
          <a:p>
            <a:pPr algn="just">
              <a:buFont typeface="Wingdings" pitchFamily="2" charset="2"/>
              <a:buChar char="§"/>
            </a:pPr>
            <a:r>
              <a:rPr lang="el-GR" sz="1900" b="1" dirty="0" smtClean="0">
                <a:latin typeface="Palatino Linotype" pitchFamily="18" charset="0"/>
              </a:rPr>
              <a:t>Διάρκεια εξέτασης έως </a:t>
            </a:r>
            <a:r>
              <a:rPr lang="el-GR" sz="1900" b="1" dirty="0">
                <a:latin typeface="Palatino Linotype" pitchFamily="18" charset="0"/>
              </a:rPr>
              <a:t> </a:t>
            </a:r>
            <a:r>
              <a:rPr lang="el-GR" sz="1900" b="1" dirty="0" smtClean="0">
                <a:latin typeface="Palatino Linotype" pitchFamily="18" charset="0"/>
              </a:rPr>
              <a:t>τρεις ώρες.</a:t>
            </a:r>
          </a:p>
          <a:p>
            <a:pPr algn="just">
              <a:buFont typeface="Wingdings" pitchFamily="2" charset="2"/>
              <a:buChar char="§"/>
            </a:pPr>
            <a:r>
              <a:rPr lang="el-GR" sz="1900" b="1" dirty="0" smtClean="0">
                <a:latin typeface="Palatino Linotype" pitchFamily="18" charset="0"/>
              </a:rPr>
              <a:t>Θέματα και απαντήσεις σε ξεχωριστό φύλλο για κάθε κλάδο.</a:t>
            </a:r>
          </a:p>
          <a:p>
            <a:pPr algn="just">
              <a:buFont typeface="Wingdings" pitchFamily="2" charset="2"/>
              <a:buChar char="§"/>
            </a:pPr>
            <a:r>
              <a:rPr lang="el-GR" sz="1900" b="1" dirty="0" smtClean="0">
                <a:latin typeface="Palatino Linotype" pitchFamily="18" charset="0"/>
              </a:rPr>
              <a:t>Διακριτός βαθμός για κάθε κλάδο.</a:t>
            </a:r>
          </a:p>
          <a:p>
            <a:pPr algn="just">
              <a:buNone/>
            </a:pPr>
            <a:endParaRPr lang="el-GR" sz="2900" dirty="0" smtClean="0">
              <a:latin typeface="Palatino Linotype" pitchFamily="18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1285852" y="357173"/>
            <a:ext cx="6072230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el-GR" b="1" dirty="0" smtClean="0">
                <a:latin typeface="Palatino Linotype" pitchFamily="18" charset="0"/>
              </a:rPr>
              <a:t>Αρχαία Ελληνική Γλώσσα  </a:t>
            </a:r>
            <a:endParaRPr lang="el-GR" b="1" dirty="0" smtClean="0">
              <a:latin typeface="Palatino Linotype" pitchFamily="18" charset="0"/>
            </a:endParaRPr>
          </a:p>
          <a:p>
            <a:pPr algn="ctr">
              <a:buNone/>
            </a:pPr>
            <a:r>
              <a:rPr lang="el-GR" b="1" dirty="0" smtClean="0">
                <a:latin typeface="Palatino Linotype" pitchFamily="18" charset="0"/>
              </a:rPr>
              <a:t>&amp; </a:t>
            </a:r>
          </a:p>
          <a:p>
            <a:pPr algn="ctr">
              <a:buNone/>
            </a:pPr>
            <a:r>
              <a:rPr lang="el-GR" b="1" dirty="0" smtClean="0">
                <a:latin typeface="Palatino Linotype" pitchFamily="18" charset="0"/>
              </a:rPr>
              <a:t>Αρχαία </a:t>
            </a:r>
            <a:r>
              <a:rPr lang="el-GR" b="1" dirty="0" smtClean="0">
                <a:latin typeface="Palatino Linotype" pitchFamily="18" charset="0"/>
              </a:rPr>
              <a:t>Ελληνικά Κείμενα από Μετάφραση 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05979"/>
            <a:ext cx="3829048" cy="85725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l-GR" sz="2000" b="1" dirty="0" smtClean="0">
                <a:latin typeface="Palatino Linotype" pitchFamily="18" charset="0"/>
              </a:rPr>
              <a:t>Αρχαία Ελληνική Γλώσσα</a:t>
            </a:r>
            <a:endParaRPr lang="el-GR" sz="20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1500180"/>
            <a:ext cx="5429288" cy="3094442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endParaRPr lang="el-GR" sz="2000" b="1" dirty="0" smtClean="0">
              <a:latin typeface="Palatino Linotype" pitchFamily="18" charset="0"/>
            </a:endParaRPr>
          </a:p>
          <a:p>
            <a:pPr>
              <a:buNone/>
            </a:pPr>
            <a:r>
              <a:rPr lang="el-GR" sz="2000" b="1" dirty="0" smtClean="0">
                <a:latin typeface="Palatino Linotype" pitchFamily="18" charset="0"/>
              </a:rPr>
              <a:t>Δίνεται σε </a:t>
            </a:r>
            <a:r>
              <a:rPr lang="el-GR" sz="2000" b="1" dirty="0" smtClean="0">
                <a:latin typeface="Palatino Linotype" pitchFamily="18" charset="0"/>
              </a:rPr>
              <a:t>φ</a:t>
            </a:r>
            <a:r>
              <a:rPr lang="el-GR" sz="2000" b="1" dirty="0" smtClean="0">
                <a:latin typeface="Palatino Linotype" pitchFamily="18" charset="0"/>
              </a:rPr>
              <a:t>ωτοτυπία :</a:t>
            </a:r>
            <a:endParaRPr lang="el-GR" sz="2000" b="1" dirty="0" smtClean="0">
              <a:latin typeface="Palatino Linotype" pitchFamily="18" charset="0"/>
            </a:endParaRPr>
          </a:p>
          <a:p>
            <a:pPr>
              <a:buNone/>
            </a:pPr>
            <a:endParaRPr lang="el-GR" sz="2000" dirty="0">
              <a:latin typeface="Palatino Linotype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l-GR" sz="2000" dirty="0" smtClean="0">
                <a:latin typeface="Palatino Linotype" pitchFamily="18" charset="0"/>
              </a:rPr>
              <a:t>ένα γραπτό κείμενο από τα διδαγμένα </a:t>
            </a:r>
          </a:p>
          <a:p>
            <a:pPr>
              <a:buFont typeface="Wingdings" pitchFamily="2" charset="2"/>
              <a:buChar char="q"/>
            </a:pPr>
            <a:r>
              <a:rPr lang="el-GR" sz="2000" dirty="0" smtClean="0">
                <a:latin typeface="Palatino Linotype" pitchFamily="18" charset="0"/>
              </a:rPr>
              <a:t>χωρίς εισαγωγικό σημείωμα</a:t>
            </a:r>
          </a:p>
          <a:p>
            <a:pPr>
              <a:buFont typeface="Wingdings" pitchFamily="2" charset="2"/>
              <a:buChar char="q"/>
            </a:pPr>
            <a:r>
              <a:rPr lang="el-GR" sz="2000" dirty="0" smtClean="0">
                <a:latin typeface="Palatino Linotype" pitchFamily="18" charset="0"/>
              </a:rPr>
              <a:t>χωρίς τα σχόλια 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>
            <a:off x="5715008" y="1500180"/>
            <a:ext cx="3000396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l-GR" b="1" dirty="0" smtClean="0">
                <a:latin typeface="Palatino Linotype" pitchFamily="18" charset="0"/>
              </a:rPr>
              <a:t>ΕΞΕΤΑΣΤΕΑ ΥΛΗ </a:t>
            </a:r>
          </a:p>
          <a:p>
            <a:pPr>
              <a:buNone/>
            </a:pPr>
            <a:endParaRPr lang="el-GR" b="1" dirty="0" smtClean="0">
              <a:latin typeface="Palatino Linotype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l-GR" dirty="0" smtClean="0">
                <a:latin typeface="Palatino Linotype" pitchFamily="18" charset="0"/>
              </a:rPr>
              <a:t> </a:t>
            </a:r>
            <a:r>
              <a:rPr lang="el-GR" sz="1600" dirty="0" smtClean="0">
                <a:latin typeface="Palatino Linotype" pitchFamily="18" charset="0"/>
              </a:rPr>
              <a:t>Α’ ΓΥΜΝΑΣΙΟΥ</a:t>
            </a:r>
          </a:p>
          <a:p>
            <a:pPr>
              <a:buFont typeface="Wingdings" pitchFamily="2" charset="2"/>
              <a:buChar char="q"/>
            </a:pPr>
            <a:r>
              <a:rPr lang="el-GR" sz="1600" dirty="0" smtClean="0">
                <a:latin typeface="Palatino Linotype" pitchFamily="18" charset="0"/>
              </a:rPr>
              <a:t> </a:t>
            </a:r>
            <a:r>
              <a:rPr lang="el-GR" sz="1600" dirty="0" smtClean="0">
                <a:latin typeface="Palatino Linotype" pitchFamily="18" charset="0"/>
              </a:rPr>
              <a:t>Β’ ΓΥΜΝΑΣΙΟΥ </a:t>
            </a:r>
          </a:p>
          <a:p>
            <a:pPr>
              <a:buFont typeface="Wingdings" pitchFamily="2" charset="2"/>
              <a:buChar char="q"/>
            </a:pPr>
            <a:r>
              <a:rPr lang="el-GR" sz="1600" dirty="0" smtClean="0">
                <a:latin typeface="Palatino Linotype" pitchFamily="18" charset="0"/>
              </a:rPr>
              <a:t> </a:t>
            </a:r>
            <a:r>
              <a:rPr lang="el-GR" sz="1600" dirty="0" smtClean="0">
                <a:latin typeface="Palatino Linotype" pitchFamily="18" charset="0"/>
              </a:rPr>
              <a:t>Γ’ ΓΥΜΝΑΣΙΟΥ </a:t>
            </a:r>
            <a:endParaRPr lang="el-GR" sz="1600" dirty="0" smtClean="0">
              <a:latin typeface="Palatino Linotype" pitchFamily="18" charset="0"/>
            </a:endParaRPr>
          </a:p>
          <a:p>
            <a:pPr>
              <a:buFont typeface="Wingdings" pitchFamily="2" charset="2"/>
              <a:buChar char="q"/>
            </a:pPr>
            <a:endParaRPr lang="el-GR" dirty="0" smtClean="0">
              <a:latin typeface="Palatino Linotype" pitchFamily="18" charset="0"/>
            </a:endParaRPr>
          </a:p>
          <a:p>
            <a:pPr>
              <a:buFont typeface="Wingdings" pitchFamily="2" charset="2"/>
              <a:buChar char="q"/>
            </a:pPr>
            <a:endParaRPr lang="el-GR" dirty="0" smtClean="0"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sz="2400" b="1" dirty="0" smtClean="0">
                <a:latin typeface="Palatino Linotype" pitchFamily="18" charset="0"/>
              </a:rPr>
              <a:t>ΔΥΟ ΘΕΜΑΤΑ :  Α + Β : 8 +12 = 20 μονάδες </a:t>
            </a:r>
            <a:endParaRPr lang="el-GR" sz="2400" b="1" dirty="0">
              <a:latin typeface="Palatino Linotyp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158" y="3286130"/>
            <a:ext cx="8358246" cy="1643074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l-GR" b="1" dirty="0" smtClean="0">
                <a:solidFill>
                  <a:schemeClr val="bg1"/>
                </a:solidFill>
                <a:latin typeface="Palatino Linotype" pitchFamily="18" charset="0"/>
              </a:rPr>
              <a:t>Α1 </a:t>
            </a:r>
            <a:r>
              <a:rPr lang="el-GR" b="1" dirty="0" smtClean="0">
                <a:solidFill>
                  <a:schemeClr val="bg1"/>
                </a:solidFill>
                <a:latin typeface="Palatino Linotype" pitchFamily="18" charset="0"/>
              </a:rPr>
              <a:t>+ Α2</a:t>
            </a:r>
          </a:p>
          <a:p>
            <a:pPr algn="ctr">
              <a:buNone/>
            </a:pPr>
            <a:r>
              <a:rPr lang="el-GR" b="1" dirty="0" smtClean="0">
                <a:solidFill>
                  <a:schemeClr val="bg1"/>
                </a:solidFill>
                <a:latin typeface="Palatino Linotype" pitchFamily="18" charset="0"/>
              </a:rPr>
              <a:t>(4+4= 8 μονάδες)</a:t>
            </a:r>
          </a:p>
          <a:p>
            <a:pPr algn="ctr">
              <a:buNone/>
            </a:pPr>
            <a:r>
              <a:rPr lang="el-GR" b="1" dirty="0" smtClean="0">
                <a:solidFill>
                  <a:schemeClr val="bg1"/>
                </a:solidFill>
                <a:latin typeface="Palatino Linotype" pitchFamily="18" charset="0"/>
              </a:rPr>
              <a:t>Β1+Β2+Β3 </a:t>
            </a:r>
          </a:p>
          <a:p>
            <a:pPr algn="ctr">
              <a:buNone/>
            </a:pPr>
            <a:r>
              <a:rPr lang="el-GR" b="1" dirty="0" smtClean="0">
                <a:solidFill>
                  <a:schemeClr val="bg1"/>
                </a:solidFill>
                <a:latin typeface="Palatino Linotype" pitchFamily="18" charset="0"/>
              </a:rPr>
              <a:t>(4+4+4= 12 μονάδες)</a:t>
            </a:r>
          </a:p>
          <a:p>
            <a:pPr algn="ctr">
              <a:buNone/>
            </a:pPr>
            <a:endParaRPr lang="el-GR" sz="2000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428596" y="1643056"/>
            <a:ext cx="8215370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l-GR" b="1" dirty="0" smtClean="0">
                <a:latin typeface="Palatino Linotype" pitchFamily="18" charset="0"/>
              </a:rPr>
              <a:t>ΚΑΘΕ ΘΕΜΑ </a:t>
            </a:r>
          </a:p>
          <a:p>
            <a:pPr algn="ctr"/>
            <a:r>
              <a:rPr lang="el-GR" b="1" dirty="0" smtClean="0">
                <a:latin typeface="Palatino Linotype" pitchFamily="18" charset="0"/>
              </a:rPr>
              <a:t>(Α </a:t>
            </a:r>
            <a:r>
              <a:rPr lang="el-GR" b="1" dirty="0" smtClean="0">
                <a:latin typeface="Palatino Linotype" pitchFamily="18" charset="0"/>
              </a:rPr>
              <a:t>+ </a:t>
            </a:r>
            <a:r>
              <a:rPr lang="el-GR" b="1" dirty="0" smtClean="0">
                <a:latin typeface="Palatino Linotype" pitchFamily="18" charset="0"/>
              </a:rPr>
              <a:t>Β) </a:t>
            </a:r>
          </a:p>
          <a:p>
            <a:pPr algn="ctr"/>
            <a:r>
              <a:rPr lang="el-GR" b="1" dirty="0" smtClean="0">
                <a:latin typeface="Palatino Linotype" pitchFamily="18" charset="0"/>
              </a:rPr>
              <a:t>ΑΝΑΛΥΕΤΑΙ ΣΕ </a:t>
            </a:r>
          </a:p>
          <a:p>
            <a:pPr algn="ctr"/>
            <a:r>
              <a:rPr lang="el-GR" dirty="0" smtClean="0">
                <a:latin typeface="Palatino Linotype" pitchFamily="18" charset="0"/>
              </a:rPr>
              <a:t> </a:t>
            </a:r>
            <a:r>
              <a:rPr lang="el-GR" b="1" dirty="0" smtClean="0">
                <a:latin typeface="Palatino Linotype" pitchFamily="18" charset="0"/>
              </a:rPr>
              <a:t>ΙΣΟΔΥΝΑΜΑ ΥΠΟΕΡΩΤΗΜΑΤΑ 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l-GR" sz="3200" b="1" dirty="0" smtClean="0">
                <a:latin typeface="Palatino Linotype" pitchFamily="18" charset="0"/>
              </a:rPr>
              <a:t>Α1 + Α2  (4 + 4)</a:t>
            </a:r>
            <a:endParaRPr lang="el-GR" sz="3200" b="1" dirty="0">
              <a:latin typeface="Palatino Linotyp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200151"/>
            <a:ext cx="8258204" cy="339447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el-GR" sz="2400" dirty="0" smtClean="0">
                <a:latin typeface="Palatino Linotype" pitchFamily="18" charset="0"/>
              </a:rPr>
              <a:t>Ικανότητα να: 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 smtClean="0">
                <a:latin typeface="Palatino Linotype" pitchFamily="18" charset="0"/>
              </a:rPr>
              <a:t>Εντοπίζω  &amp; παρουσιάζω πληροφορίες στο κείμενο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 smtClean="0">
                <a:latin typeface="Palatino Linotype" pitchFamily="18" charset="0"/>
              </a:rPr>
              <a:t>Αποδίδω στα νέα ελληνικά 4-6 στίχους (Γ’ Γυμνασίου) 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 smtClean="0">
                <a:latin typeface="Palatino Linotype" pitchFamily="18" charset="0"/>
              </a:rPr>
              <a:t>Ερμηνεύω σημεία στο κείμενο </a:t>
            </a:r>
          </a:p>
          <a:p>
            <a:pPr>
              <a:buFont typeface="Wingdings" pitchFamily="2" charset="2"/>
              <a:buChar char="Ø"/>
            </a:pPr>
            <a:r>
              <a:rPr lang="el-GR" sz="2400" dirty="0" smtClean="0">
                <a:latin typeface="Palatino Linotype" pitchFamily="18" charset="0"/>
              </a:rPr>
              <a:t>Αξιοποιώντας και στις δύο εκδοχές τη λεξικογραμματική κειμενική μορφή : </a:t>
            </a:r>
            <a:r>
              <a:rPr lang="el-GR" sz="2400" b="1" dirty="0" smtClean="0">
                <a:latin typeface="Palatino Linotype" pitchFamily="18" charset="0"/>
              </a:rPr>
              <a:t>α. Γραμματική</a:t>
            </a:r>
          </a:p>
          <a:p>
            <a:pPr>
              <a:buNone/>
            </a:pPr>
            <a:r>
              <a:rPr lang="el-GR" sz="2400" dirty="0" smtClean="0">
                <a:latin typeface="Palatino Linotype" pitchFamily="18" charset="0"/>
              </a:rPr>
              <a:t>                                                                        </a:t>
            </a:r>
            <a:r>
              <a:rPr lang="el-GR" sz="2400" dirty="0">
                <a:latin typeface="Palatino Linotype" pitchFamily="18" charset="0"/>
              </a:rPr>
              <a:t> </a:t>
            </a:r>
            <a:r>
              <a:rPr lang="el-GR" sz="2400" dirty="0" smtClean="0">
                <a:latin typeface="Palatino Linotype" pitchFamily="18" charset="0"/>
              </a:rPr>
              <a:t> </a:t>
            </a:r>
            <a:r>
              <a:rPr lang="el-GR" sz="2400" b="1" dirty="0" smtClean="0">
                <a:latin typeface="Palatino Linotype" pitchFamily="18" charset="0"/>
              </a:rPr>
              <a:t>β. Συντακτικό</a:t>
            </a:r>
          </a:p>
          <a:p>
            <a:pPr>
              <a:buNone/>
            </a:pPr>
            <a:r>
              <a:rPr lang="el-GR" sz="2400" dirty="0">
                <a:latin typeface="Palatino Linotype" pitchFamily="18" charset="0"/>
              </a:rPr>
              <a:t>	</a:t>
            </a:r>
            <a:r>
              <a:rPr lang="el-GR" sz="2400" dirty="0" smtClean="0">
                <a:latin typeface="Palatino Linotype" pitchFamily="18" charset="0"/>
              </a:rPr>
              <a:t>						</a:t>
            </a:r>
            <a:r>
              <a:rPr lang="el-GR" sz="2400" dirty="0" smtClean="0">
                <a:latin typeface="Palatino Linotype" pitchFamily="18" charset="0"/>
              </a:rPr>
              <a:t>  </a:t>
            </a:r>
            <a:r>
              <a:rPr lang="el-GR" sz="2400" b="1" dirty="0" smtClean="0">
                <a:latin typeface="Palatino Linotype" pitchFamily="18" charset="0"/>
              </a:rPr>
              <a:t>γ</a:t>
            </a:r>
            <a:r>
              <a:rPr lang="el-GR" sz="2400" b="1" dirty="0" smtClean="0">
                <a:latin typeface="Palatino Linotype" pitchFamily="18" charset="0"/>
              </a:rPr>
              <a:t>. Λεξιλόγιο</a:t>
            </a:r>
          </a:p>
          <a:p>
            <a:pPr>
              <a:buNone/>
            </a:pPr>
            <a:endParaRPr lang="el-GR" sz="2400" dirty="0" smtClean="0">
              <a:latin typeface="Palatino Linotype" pitchFamily="18" charset="0"/>
            </a:endParaRPr>
          </a:p>
          <a:p>
            <a:pPr>
              <a:buFont typeface="Wingdings" pitchFamily="2" charset="2"/>
              <a:buChar char="Ø"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l-GR" sz="3200" b="1" dirty="0" smtClean="0">
                <a:latin typeface="Palatino Linotype" pitchFamily="18" charset="0"/>
              </a:rPr>
              <a:t>Β1+Β2+Β3  (4 + 4 + 4)</a:t>
            </a:r>
            <a:endParaRPr lang="el-GR" sz="3200" b="1" dirty="0">
              <a:latin typeface="Palatino Linotyp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1200151"/>
            <a:ext cx="4929222" cy="3394472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l-GR" sz="2800" b="1" dirty="0" smtClean="0">
                <a:latin typeface="Palatino Linotype" pitchFamily="18" charset="0"/>
              </a:rPr>
              <a:t>Β1.Λεξιλόγιο </a:t>
            </a:r>
          </a:p>
          <a:p>
            <a:pPr>
              <a:buNone/>
            </a:pPr>
            <a:r>
              <a:rPr lang="el-GR" sz="2800" b="1" dirty="0" smtClean="0">
                <a:latin typeface="Palatino Linotype" pitchFamily="18" charset="0"/>
              </a:rPr>
              <a:t>Β2. Γραμματική </a:t>
            </a:r>
          </a:p>
          <a:p>
            <a:pPr>
              <a:buNone/>
            </a:pPr>
            <a:r>
              <a:rPr lang="el-GR" sz="2800" b="1" dirty="0" smtClean="0">
                <a:latin typeface="Palatino Linotype" pitchFamily="18" charset="0"/>
              </a:rPr>
              <a:t>Β3. Συντακτικό</a:t>
            </a:r>
          </a:p>
          <a:p>
            <a:pPr>
              <a:buNone/>
            </a:pPr>
            <a:r>
              <a:rPr lang="el-GR" sz="2800" b="1" dirty="0" smtClean="0">
                <a:latin typeface="Palatino Linotype" pitchFamily="18" charset="0"/>
              </a:rPr>
              <a:t>Β2 + Β3 Γραμματικοσυντακτική δομή</a:t>
            </a:r>
            <a:endParaRPr lang="el-GR" sz="2800" b="1" dirty="0">
              <a:latin typeface="Palatino Linotype" pitchFamily="18" charset="0"/>
            </a:endParaRPr>
          </a:p>
        </p:txBody>
      </p:sp>
      <p:pic>
        <p:nvPicPr>
          <p:cNvPr id="7170" name="Picture 2" descr="C:\Users\User\Pictures\ΑΙΣΘΗΤΙΚΕΣ\Αισθητικές\Φωτογραφίες\1538757_880704985306982_7203287314234097580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1142990"/>
            <a:ext cx="3500462" cy="35078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42859"/>
            <a:ext cx="8229600" cy="642942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sz="3100" b="1" dirty="0" smtClean="0"/>
              <a:t/>
            </a:r>
            <a:br>
              <a:rPr lang="el-GR" sz="3100" b="1" dirty="0" smtClean="0"/>
            </a:br>
            <a:r>
              <a:rPr lang="el-GR" sz="3100" b="1" dirty="0"/>
              <a:t/>
            </a:r>
            <a:br>
              <a:rPr lang="el-GR" sz="3100" b="1" dirty="0"/>
            </a:br>
            <a:r>
              <a:rPr lang="el-GR" sz="2700" b="1" dirty="0" err="1" smtClean="0">
                <a:latin typeface="Palatino Linotype" pitchFamily="18" charset="0"/>
              </a:rPr>
              <a:t>Ξενοφῶν</a:t>
            </a:r>
            <a:r>
              <a:rPr lang="el-GR" sz="2700" b="1" dirty="0">
                <a:latin typeface="Palatino Linotype" pitchFamily="18" charset="0"/>
              </a:rPr>
              <a:t>, </a:t>
            </a:r>
            <a:r>
              <a:rPr lang="el-GR" sz="2700" b="1" i="1" dirty="0" err="1">
                <a:latin typeface="Palatino Linotype" pitchFamily="18" charset="0"/>
              </a:rPr>
              <a:t>Ἀπομνημονεύματα</a:t>
            </a:r>
            <a:r>
              <a:rPr lang="el-GR" sz="2700" b="1" dirty="0">
                <a:latin typeface="Palatino Linotype" pitchFamily="18" charset="0"/>
              </a:rPr>
              <a:t> 2.7.6 </a:t>
            </a:r>
            <a:r>
              <a:rPr lang="el-GR" sz="2700" dirty="0">
                <a:latin typeface="Palatino Linotype" pitchFamily="18" charset="0"/>
              </a:rPr>
              <a:t>(ελεύθερη διασκευή)</a:t>
            </a:r>
            <a:r>
              <a:rPr lang="el-GR" dirty="0">
                <a:latin typeface="Palatino Linotype" pitchFamily="18" charset="0"/>
              </a:rPr>
              <a:t/>
            </a:r>
            <a:br>
              <a:rPr lang="el-GR" dirty="0">
                <a:latin typeface="Palatino Linotype" pitchFamily="18" charset="0"/>
              </a:rPr>
            </a:br>
            <a:endParaRPr lang="el-GR" dirty="0">
              <a:latin typeface="Palatino Linotyp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928676"/>
            <a:ext cx="8229600" cy="400052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l-GR" i="1" dirty="0" smtClean="0">
                <a:latin typeface="Palatino Linotype" pitchFamily="18" charset="0"/>
              </a:rPr>
              <a:t>	</a:t>
            </a:r>
            <a:r>
              <a:rPr lang="el-GR" i="1" dirty="0" err="1" smtClean="0">
                <a:latin typeface="Palatino Linotype" pitchFamily="18" charset="0"/>
              </a:rPr>
              <a:t>Ἀθηναῖοι</a:t>
            </a:r>
            <a:r>
              <a:rPr lang="el-GR" i="1" dirty="0">
                <a:latin typeface="Palatino Linotype" pitchFamily="18" charset="0"/>
              </a:rPr>
              <a:t>, </a:t>
            </a:r>
            <a:r>
              <a:rPr lang="el-GR" i="1" dirty="0" err="1">
                <a:latin typeface="Palatino Linotype" pitchFamily="18" charset="0"/>
              </a:rPr>
              <a:t>ὡς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καὶ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οἱ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ἑτέρας</a:t>
            </a:r>
            <a:r>
              <a:rPr lang="el-GR" i="1" dirty="0">
                <a:latin typeface="Palatino Linotype" pitchFamily="18" charset="0"/>
              </a:rPr>
              <a:t> πόλεις </a:t>
            </a:r>
            <a:r>
              <a:rPr lang="el-GR" i="1" dirty="0" err="1">
                <a:latin typeface="Palatino Linotype" pitchFamily="18" charset="0"/>
              </a:rPr>
              <a:t>κατοικοῦντες</a:t>
            </a:r>
            <a:r>
              <a:rPr lang="el-GR" i="1" dirty="0">
                <a:latin typeface="Palatino Linotype" pitchFamily="18" charset="0"/>
              </a:rPr>
              <a:t>, </a:t>
            </a:r>
            <a:r>
              <a:rPr lang="el-GR" i="1" dirty="0" err="1">
                <a:latin typeface="Palatino Linotype" pitchFamily="18" charset="0"/>
              </a:rPr>
              <a:t>πολλὰ</a:t>
            </a:r>
            <a:r>
              <a:rPr lang="el-GR" i="1" dirty="0">
                <a:latin typeface="Palatino Linotype" pitchFamily="18" charset="0"/>
              </a:rPr>
              <a:t> ἐν </a:t>
            </a:r>
            <a:r>
              <a:rPr lang="el-GR" i="1" dirty="0" err="1">
                <a:latin typeface="Palatino Linotype" pitchFamily="18" charset="0"/>
              </a:rPr>
              <a:t>τῷ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βίῳ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ἐπιτηδεύουσι</a:t>
            </a:r>
            <a:r>
              <a:rPr lang="el-GR" i="1" dirty="0">
                <a:latin typeface="Palatino Linotype" pitchFamily="18" charset="0"/>
              </a:rPr>
              <a:t>, </a:t>
            </a:r>
            <a:r>
              <a:rPr lang="el-GR" i="1" dirty="0" err="1">
                <a:latin typeface="Palatino Linotype" pitchFamily="18" charset="0"/>
              </a:rPr>
              <a:t>ἵνα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τὰ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ἀναγκαῖα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πορίζωνται</a:t>
            </a:r>
            <a:r>
              <a:rPr lang="el-GR" i="1" dirty="0">
                <a:latin typeface="Palatino Linotype" pitchFamily="18" charset="0"/>
              </a:rPr>
              <a:t>: </a:t>
            </a:r>
            <a:endParaRPr lang="el-GR" i="1" dirty="0" smtClean="0">
              <a:latin typeface="Palatino Linotype" pitchFamily="18" charset="0"/>
            </a:endParaRPr>
          </a:p>
          <a:p>
            <a:pPr>
              <a:buNone/>
            </a:pPr>
            <a:r>
              <a:rPr lang="el-GR" i="1" dirty="0">
                <a:latin typeface="Palatino Linotype" pitchFamily="18" charset="0"/>
              </a:rPr>
              <a:t>	</a:t>
            </a:r>
            <a:r>
              <a:rPr lang="el-GR" i="1" dirty="0" err="1" smtClean="0">
                <a:latin typeface="Palatino Linotype" pitchFamily="18" charset="0"/>
              </a:rPr>
              <a:t>Ναυσικύδης</a:t>
            </a:r>
            <a:r>
              <a:rPr lang="el-GR" i="1" dirty="0" smtClean="0">
                <a:latin typeface="Palatino Linotype" pitchFamily="18" charset="0"/>
              </a:rPr>
              <a:t> </a:t>
            </a:r>
            <a:r>
              <a:rPr lang="el-GR" i="1" dirty="0">
                <a:latin typeface="Palatino Linotype" pitchFamily="18" charset="0"/>
              </a:rPr>
              <a:t>ναύκληρος </a:t>
            </a:r>
            <a:r>
              <a:rPr lang="el-GR" i="1" dirty="0" err="1">
                <a:latin typeface="Palatino Linotype" pitchFamily="18" charset="0"/>
              </a:rPr>
              <a:t>ὢν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περὶ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τὴν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τοῦ</a:t>
            </a:r>
            <a:r>
              <a:rPr lang="el-GR" i="1" dirty="0">
                <a:latin typeface="Palatino Linotype" pitchFamily="18" charset="0"/>
              </a:rPr>
              <a:t> σώματος </a:t>
            </a:r>
            <a:r>
              <a:rPr lang="el-GR" i="1" dirty="0" err="1">
                <a:latin typeface="Palatino Linotype" pitchFamily="18" charset="0"/>
              </a:rPr>
              <a:t>τροφὴν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ἑαυτῷ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καὶ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τοῖς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οἰκείοις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ἐσπούδαζε</a:t>
            </a:r>
            <a:r>
              <a:rPr lang="el-GR" i="1" dirty="0">
                <a:latin typeface="Palatino Linotype" pitchFamily="18" charset="0"/>
              </a:rPr>
              <a:t>, </a:t>
            </a:r>
            <a:r>
              <a:rPr lang="el-GR" i="1" dirty="0" err="1">
                <a:latin typeface="Palatino Linotype" pitchFamily="18" charset="0"/>
              </a:rPr>
              <a:t>τοῦτ</a:t>
            </a:r>
            <a:r>
              <a:rPr lang="el-GR" i="1" dirty="0">
                <a:latin typeface="Palatino Linotype" pitchFamily="18" charset="0"/>
              </a:rPr>
              <a:t>' </a:t>
            </a:r>
            <a:r>
              <a:rPr lang="el-GR" i="1" dirty="0" err="1">
                <a:latin typeface="Palatino Linotype" pitchFamily="18" charset="0"/>
              </a:rPr>
              <a:t>αὐτὸ</a:t>
            </a:r>
            <a:r>
              <a:rPr lang="el-GR" i="1" dirty="0">
                <a:latin typeface="Palatino Linotype" pitchFamily="18" charset="0"/>
              </a:rPr>
              <a:t> δ' </a:t>
            </a:r>
            <a:r>
              <a:rPr lang="el-GR" i="1" dirty="0" err="1" smtClean="0">
                <a:latin typeface="Palatino Linotype" pitchFamily="18" charset="0"/>
              </a:rPr>
              <a:t>ἐποίουν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smtClean="0">
                <a:latin typeface="Palatino Linotype" pitchFamily="18" charset="0"/>
              </a:rPr>
              <a:t>Ξένων </a:t>
            </a:r>
            <a:r>
              <a:rPr lang="el-GR" i="1" dirty="0">
                <a:latin typeface="Palatino Linotype" pitchFamily="18" charset="0"/>
              </a:rPr>
              <a:t>ὁ </a:t>
            </a:r>
            <a:r>
              <a:rPr lang="el-GR" i="1" dirty="0" err="1">
                <a:latin typeface="Palatino Linotype" pitchFamily="18" charset="0"/>
              </a:rPr>
              <a:t>ἔμπορος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καὶ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Ξενοκλῆς</a:t>
            </a:r>
            <a:r>
              <a:rPr lang="el-GR" i="1" dirty="0">
                <a:latin typeface="Palatino Linotype" pitchFamily="18" charset="0"/>
              </a:rPr>
              <a:t> ὁ κάπηλος. </a:t>
            </a:r>
            <a:endParaRPr lang="el-GR" i="1" dirty="0" smtClean="0">
              <a:latin typeface="Palatino Linotype" pitchFamily="18" charset="0"/>
            </a:endParaRPr>
          </a:p>
          <a:p>
            <a:pPr>
              <a:buNone/>
            </a:pPr>
            <a:r>
              <a:rPr lang="el-GR" i="1" dirty="0">
                <a:latin typeface="Palatino Linotype" pitchFamily="18" charset="0"/>
              </a:rPr>
              <a:t>	</a:t>
            </a:r>
            <a:r>
              <a:rPr lang="el-GR" i="1" dirty="0" smtClean="0">
                <a:latin typeface="Palatino Linotype" pitchFamily="18" charset="0"/>
              </a:rPr>
              <a:t>Πολύζηλος </a:t>
            </a:r>
            <a:r>
              <a:rPr lang="el-GR" i="1" dirty="0" err="1">
                <a:latin typeface="Palatino Linotype" pitchFamily="18" charset="0"/>
              </a:rPr>
              <a:t>ἀπὸ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ἀλφιτοποιίας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ἑαυτὸν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καὶ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οἰκέτας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ἔτρεφε</a:t>
            </a:r>
            <a:r>
              <a:rPr lang="el-GR" i="1" dirty="0">
                <a:latin typeface="Palatino Linotype" pitchFamily="18" charset="0"/>
              </a:rPr>
              <a:t>, </a:t>
            </a:r>
            <a:r>
              <a:rPr lang="el-GR" i="1" dirty="0" err="1">
                <a:latin typeface="Palatino Linotype" pitchFamily="18" charset="0"/>
              </a:rPr>
              <a:t>ἔτι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δὲ</a:t>
            </a:r>
            <a:r>
              <a:rPr lang="el-GR" i="1" dirty="0">
                <a:latin typeface="Palatino Linotype" pitchFamily="18" charset="0"/>
              </a:rPr>
              <a:t> πολλάκις </a:t>
            </a:r>
            <a:r>
              <a:rPr lang="el-GR" i="1" dirty="0" err="1">
                <a:latin typeface="Palatino Linotype" pitchFamily="18" charset="0"/>
              </a:rPr>
              <a:t>τῇ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πόλει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ἐλειτούργει</a:t>
            </a:r>
            <a:r>
              <a:rPr lang="el-GR" i="1" dirty="0">
                <a:latin typeface="Palatino Linotype" pitchFamily="18" charset="0"/>
              </a:rPr>
              <a:t>. </a:t>
            </a:r>
            <a:endParaRPr lang="el-GR" i="1" dirty="0" smtClean="0">
              <a:latin typeface="Palatino Linotype" pitchFamily="18" charset="0"/>
            </a:endParaRPr>
          </a:p>
          <a:p>
            <a:pPr>
              <a:buNone/>
            </a:pPr>
            <a:r>
              <a:rPr lang="el-GR" i="1" dirty="0">
                <a:latin typeface="Palatino Linotype" pitchFamily="18" charset="0"/>
              </a:rPr>
              <a:t>	</a:t>
            </a:r>
            <a:r>
              <a:rPr lang="el-GR" i="1" dirty="0" err="1" smtClean="0">
                <a:latin typeface="Palatino Linotype" pitchFamily="18" charset="0"/>
              </a:rPr>
              <a:t>Γλαύκων</a:t>
            </a:r>
            <a:r>
              <a:rPr lang="el-GR" i="1" dirty="0" smtClean="0">
                <a:latin typeface="Palatino Linotype" pitchFamily="18" charset="0"/>
              </a:rPr>
              <a:t> </a:t>
            </a:r>
            <a:r>
              <a:rPr lang="el-GR" i="1" dirty="0">
                <a:latin typeface="Palatino Linotype" pitchFamily="18" charset="0"/>
              </a:rPr>
              <a:t>ὁ </a:t>
            </a:r>
            <a:r>
              <a:rPr lang="el-GR" i="1" dirty="0" err="1">
                <a:latin typeface="Palatino Linotype" pitchFamily="18" charset="0"/>
              </a:rPr>
              <a:t>Χολαργεὺς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ἐγεώργει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καὶ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βοῦς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ἔτρεφε</a:t>
            </a:r>
            <a:r>
              <a:rPr lang="el-GR" i="1" dirty="0">
                <a:latin typeface="Palatino Linotype" pitchFamily="18" charset="0"/>
              </a:rPr>
              <a:t>, </a:t>
            </a:r>
            <a:r>
              <a:rPr lang="el-GR" i="1" dirty="0" err="1">
                <a:latin typeface="Palatino Linotype" pitchFamily="18" charset="0"/>
              </a:rPr>
              <a:t>Δημέας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δὲ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ἀπὸ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χλαμυδουργίας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διετρέφετο</a:t>
            </a:r>
            <a:r>
              <a:rPr lang="el-GR" i="1" dirty="0">
                <a:latin typeface="Palatino Linotype" pitchFamily="18" charset="0"/>
              </a:rPr>
              <a:t>, Μεγαρέων δ' </a:t>
            </a:r>
            <a:r>
              <a:rPr lang="el-GR" i="1" dirty="0" err="1">
                <a:latin typeface="Palatino Linotype" pitchFamily="18" charset="0"/>
              </a:rPr>
              <a:t>οἱ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πλεῖστοι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ἀπὸ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ἐξωμιδοποιίας</a:t>
            </a:r>
            <a:r>
              <a:rPr lang="el-GR" i="1" dirty="0">
                <a:latin typeface="Palatino Linotype" pitchFamily="18" charset="0"/>
              </a:rPr>
              <a:t>. </a:t>
            </a:r>
            <a:endParaRPr lang="el-GR" i="1" dirty="0" smtClean="0">
              <a:latin typeface="Palatino Linotype" pitchFamily="18" charset="0"/>
            </a:endParaRPr>
          </a:p>
          <a:p>
            <a:pPr>
              <a:buNone/>
            </a:pPr>
            <a:r>
              <a:rPr lang="el-GR" i="1" dirty="0">
                <a:latin typeface="Palatino Linotype" pitchFamily="18" charset="0"/>
              </a:rPr>
              <a:t>	</a:t>
            </a:r>
            <a:r>
              <a:rPr lang="el-GR" i="1" dirty="0" err="1" smtClean="0">
                <a:latin typeface="Palatino Linotype" pitchFamily="18" charset="0"/>
              </a:rPr>
              <a:t>Οὐκ</a:t>
            </a:r>
            <a:r>
              <a:rPr lang="el-GR" i="1" dirty="0" smtClean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ὀλίγοι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τῶν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πολιτῶν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τέχνην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τινὰ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ἐξεμάνθανον</a:t>
            </a:r>
            <a:r>
              <a:rPr lang="el-GR" i="1" dirty="0">
                <a:latin typeface="Palatino Linotype" pitchFamily="18" charset="0"/>
              </a:rPr>
              <a:t>, </a:t>
            </a:r>
            <a:r>
              <a:rPr lang="el-GR" i="1" dirty="0" err="1">
                <a:latin typeface="Palatino Linotype" pitchFamily="18" charset="0"/>
              </a:rPr>
              <a:t>οἷον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τὴν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τῶν</a:t>
            </a:r>
            <a:r>
              <a:rPr lang="el-GR" i="1" dirty="0">
                <a:latin typeface="Palatino Linotype" pitchFamily="18" charset="0"/>
              </a:rPr>
              <a:t> λιθοξόων, κεραμέων, τεκτόνων, σκυτοτόμων, </a:t>
            </a:r>
            <a:r>
              <a:rPr lang="el-GR" i="1" dirty="0" err="1">
                <a:latin typeface="Palatino Linotype" pitchFamily="18" charset="0"/>
              </a:rPr>
              <a:t>καὶ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πλεῖστα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ἐπιτήδεια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τῷ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βίῳ</a:t>
            </a:r>
            <a:r>
              <a:rPr lang="el-GR" i="1" dirty="0">
                <a:latin typeface="Palatino Linotype" pitchFamily="18" charset="0"/>
              </a:rPr>
              <a:t> </a:t>
            </a:r>
            <a:r>
              <a:rPr lang="el-GR" i="1" dirty="0" err="1">
                <a:latin typeface="Palatino Linotype" pitchFamily="18" charset="0"/>
              </a:rPr>
              <a:t>ἐξειργάζοντο</a:t>
            </a:r>
            <a:r>
              <a:rPr lang="el-GR" i="1" dirty="0">
                <a:latin typeface="Palatino Linotype" pitchFamily="18" charset="0"/>
              </a:rPr>
              <a:t>.</a:t>
            </a:r>
            <a:endParaRPr lang="el-GR" dirty="0">
              <a:latin typeface="Palatino Linotype" pitchFamily="18" charset="0"/>
            </a:endParaRP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l-GR" sz="2800" b="1" dirty="0" smtClean="0">
                <a:latin typeface="Palatino Linotype" pitchFamily="18" charset="0"/>
              </a:rPr>
              <a:t>Α1 </a:t>
            </a:r>
            <a:r>
              <a:rPr lang="el-GR" sz="2000" dirty="0" smtClean="0">
                <a:latin typeface="Palatino Linotype" pitchFamily="18" charset="0"/>
              </a:rPr>
              <a:t>ΚΑΤΑΝΟΗΣΗ (ΕΝΤΟΠΙΖΩ </a:t>
            </a:r>
            <a:r>
              <a:rPr lang="el-GR" sz="2000" dirty="0" smtClean="0">
                <a:latin typeface="Palatino Linotype" pitchFamily="18" charset="0"/>
              </a:rPr>
              <a:t>&amp; ΠΑΡΟΥΣΙΑΖΩ) </a:t>
            </a:r>
            <a:endParaRPr lang="el-GR" sz="2000" b="1" dirty="0">
              <a:latin typeface="Palatino Linotype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1071552"/>
            <a:ext cx="8572560" cy="3857652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l-GR" sz="1600" dirty="0" smtClean="0">
                <a:latin typeface="Palatino Linotype" pitchFamily="18" charset="0"/>
              </a:rPr>
              <a:t>Να </a:t>
            </a:r>
            <a:r>
              <a:rPr lang="el-GR" sz="1600" dirty="0">
                <a:latin typeface="Palatino Linotype" pitchFamily="18" charset="0"/>
              </a:rPr>
              <a:t>απαριθμήσετε</a:t>
            </a:r>
            <a:r>
              <a:rPr lang="el-GR" sz="1600" b="1" dirty="0">
                <a:latin typeface="Palatino Linotype" pitchFamily="18" charset="0"/>
              </a:rPr>
              <a:t> </a:t>
            </a:r>
            <a:r>
              <a:rPr lang="el-GR" sz="1600" dirty="0" smtClean="0">
                <a:latin typeface="Palatino Linotype" pitchFamily="18" charset="0"/>
              </a:rPr>
              <a:t>στα νέα ελληνικά τ(</a:t>
            </a:r>
            <a:r>
              <a:rPr lang="el-GR" sz="1600" dirty="0" err="1" smtClean="0">
                <a:latin typeface="Palatino Linotype" pitchFamily="18" charset="0"/>
              </a:rPr>
              <a:t>έσσερ</a:t>
            </a:r>
            <a:r>
              <a:rPr lang="el-GR" sz="1600" dirty="0" smtClean="0">
                <a:latin typeface="Palatino Linotype" pitchFamily="18" charset="0"/>
              </a:rPr>
              <a:t>)</a:t>
            </a:r>
            <a:r>
              <a:rPr lang="el-GR" sz="1600" dirty="0" err="1" smtClean="0">
                <a:latin typeface="Palatino Linotype" pitchFamily="18" charset="0"/>
              </a:rPr>
              <a:t>ις</a:t>
            </a:r>
            <a:r>
              <a:rPr lang="el-GR" sz="1600" dirty="0" smtClean="0">
                <a:latin typeface="Palatino Linotype" pitchFamily="18" charset="0"/>
              </a:rPr>
              <a:t> </a:t>
            </a:r>
            <a:r>
              <a:rPr lang="el-GR" sz="1600" dirty="0">
                <a:latin typeface="Palatino Linotype" pitchFamily="18" charset="0"/>
              </a:rPr>
              <a:t>επαγγελματικές δραστηριότητες του 5</a:t>
            </a:r>
            <a:r>
              <a:rPr lang="el-GR" sz="1600" baseline="30000" dirty="0">
                <a:latin typeface="Palatino Linotype" pitchFamily="18" charset="0"/>
              </a:rPr>
              <a:t>ου</a:t>
            </a:r>
            <a:r>
              <a:rPr lang="el-GR" sz="1600" dirty="0">
                <a:latin typeface="Palatino Linotype" pitchFamily="18" charset="0"/>
              </a:rPr>
              <a:t> π. Χ. αιώνα που αναφέρει ο Ξενοφώντας στο </a:t>
            </a:r>
            <a:r>
              <a:rPr lang="el-GR" sz="1600" dirty="0" smtClean="0">
                <a:latin typeface="Palatino Linotype" pitchFamily="18" charset="0"/>
              </a:rPr>
              <a:t>απόσπασμα. </a:t>
            </a:r>
            <a:r>
              <a:rPr lang="el-GR" sz="1600" dirty="0">
                <a:latin typeface="Palatino Linotype" pitchFamily="18" charset="0"/>
              </a:rPr>
              <a:t>Με ποιες </a:t>
            </a:r>
            <a:r>
              <a:rPr lang="el-GR" sz="1600" dirty="0" smtClean="0">
                <a:latin typeface="Palatino Linotype" pitchFamily="18" charset="0"/>
              </a:rPr>
              <a:t> λέξεις </a:t>
            </a:r>
            <a:r>
              <a:rPr lang="el-GR" sz="1600" dirty="0">
                <a:latin typeface="Palatino Linotype" pitchFamily="18" charset="0"/>
              </a:rPr>
              <a:t>/ φράσεις </a:t>
            </a:r>
            <a:r>
              <a:rPr lang="el-GR" sz="1600" dirty="0" smtClean="0">
                <a:latin typeface="Palatino Linotype" pitchFamily="18" charset="0"/>
              </a:rPr>
              <a:t>δηλώνονται στο αρχαίο κείμενο; </a:t>
            </a:r>
          </a:p>
          <a:p>
            <a:pPr>
              <a:buFont typeface="Wingdings" pitchFamily="2" charset="2"/>
              <a:buChar char="§"/>
            </a:pPr>
            <a:r>
              <a:rPr lang="el-GR" sz="1600" dirty="0">
                <a:latin typeface="Palatino Linotype" pitchFamily="18" charset="0"/>
              </a:rPr>
              <a:t>Π</a:t>
            </a:r>
            <a:r>
              <a:rPr lang="el-GR" sz="1600" dirty="0" smtClean="0">
                <a:latin typeface="Palatino Linotype" pitchFamily="18" charset="0"/>
              </a:rPr>
              <a:t>οια επαγγέλματα ασκούν οι Αθηναίοι τον 5</a:t>
            </a:r>
            <a:r>
              <a:rPr lang="el-GR" sz="1600" baseline="30000" dirty="0" smtClean="0">
                <a:latin typeface="Palatino Linotype" pitchFamily="18" charset="0"/>
              </a:rPr>
              <a:t>ο</a:t>
            </a:r>
            <a:r>
              <a:rPr lang="el-GR" sz="1600" dirty="0" smtClean="0">
                <a:latin typeface="Palatino Linotype" pitchFamily="18" charset="0"/>
              </a:rPr>
              <a:t> π. Χ. αιώνα, σύμφωνα με το κείμενο; </a:t>
            </a:r>
          </a:p>
          <a:p>
            <a:pPr>
              <a:buFont typeface="Wingdings" pitchFamily="2" charset="2"/>
              <a:buChar char="§"/>
            </a:pPr>
            <a:r>
              <a:rPr lang="el-GR" sz="1600" dirty="0">
                <a:latin typeface="Palatino Linotype" pitchFamily="18" charset="0"/>
              </a:rPr>
              <a:t>Να ονομάσετε </a:t>
            </a:r>
            <a:r>
              <a:rPr lang="el-GR" sz="1600" dirty="0" smtClean="0">
                <a:latin typeface="Palatino Linotype" pitchFamily="18" charset="0"/>
              </a:rPr>
              <a:t>δύο </a:t>
            </a:r>
            <a:r>
              <a:rPr lang="el-GR" sz="1600" dirty="0">
                <a:latin typeface="Palatino Linotype" pitchFamily="18" charset="0"/>
              </a:rPr>
              <a:t>αρχαία </a:t>
            </a:r>
            <a:r>
              <a:rPr lang="el-GR" sz="1600" dirty="0" smtClean="0">
                <a:latin typeface="Palatino Linotype" pitchFamily="18" charset="0"/>
              </a:rPr>
              <a:t>επαγγέλματα. Έχουν </a:t>
            </a:r>
            <a:r>
              <a:rPr lang="el-GR" sz="1600" dirty="0">
                <a:latin typeface="Palatino Linotype" pitchFamily="18" charset="0"/>
              </a:rPr>
              <a:t>επιβιώσει στη σύγχρονη εποχή;   </a:t>
            </a:r>
            <a:endParaRPr lang="el-GR" sz="1600" dirty="0" smtClean="0">
              <a:latin typeface="Palatino Linotype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l-GR" sz="1600" dirty="0">
                <a:latin typeface="Palatino Linotype" pitchFamily="18" charset="0"/>
              </a:rPr>
              <a:t>Ποια καταστήματα θα συναντούσατε στην Αρχαία Αγορά της Αθήνας τον 5</a:t>
            </a:r>
            <a:r>
              <a:rPr lang="el-GR" sz="1600" baseline="30000" dirty="0">
                <a:latin typeface="Palatino Linotype" pitchFamily="18" charset="0"/>
              </a:rPr>
              <a:t>ο</a:t>
            </a:r>
            <a:r>
              <a:rPr lang="el-GR" sz="1600" dirty="0">
                <a:latin typeface="Palatino Linotype" pitchFamily="18" charset="0"/>
              </a:rPr>
              <a:t> π. Χ. αιώνα, σύμφωνα με το κείμενο; Επιλέξτε να επισκεφτείτε δύο από αυτά. Τι θα αγοράζατε; </a:t>
            </a:r>
          </a:p>
          <a:p>
            <a:pPr>
              <a:buFont typeface="Wingdings" pitchFamily="2" charset="2"/>
              <a:buChar char="§"/>
            </a:pPr>
            <a:r>
              <a:rPr lang="el-GR" sz="1600" dirty="0" smtClean="0">
                <a:solidFill>
                  <a:srgbClr val="C00000"/>
                </a:solidFill>
                <a:latin typeface="Palatino Linotype" pitchFamily="18" charset="0"/>
              </a:rPr>
              <a:t>Ποιες υποχρεώσεις </a:t>
            </a:r>
            <a:r>
              <a:rPr lang="el-GR" sz="1600" dirty="0">
                <a:solidFill>
                  <a:srgbClr val="C00000"/>
                </a:solidFill>
                <a:latin typeface="Palatino Linotype" pitchFamily="18" charset="0"/>
              </a:rPr>
              <a:t>ικανοποιούσε </a:t>
            </a:r>
            <a:r>
              <a:rPr lang="el-GR" sz="1600" dirty="0" smtClean="0">
                <a:solidFill>
                  <a:srgbClr val="C00000"/>
                </a:solidFill>
                <a:latin typeface="Palatino Linotype" pitchFamily="18" charset="0"/>
              </a:rPr>
              <a:t>με την εργασία του </a:t>
            </a:r>
            <a:r>
              <a:rPr lang="el-GR" sz="1600" dirty="0">
                <a:solidFill>
                  <a:srgbClr val="C00000"/>
                </a:solidFill>
                <a:latin typeface="Palatino Linotype" pitchFamily="18" charset="0"/>
              </a:rPr>
              <a:t>ο Αθηναίος πολίτης του 5</a:t>
            </a:r>
            <a:r>
              <a:rPr lang="el-GR" sz="1600" baseline="30000" dirty="0">
                <a:solidFill>
                  <a:srgbClr val="C00000"/>
                </a:solidFill>
                <a:latin typeface="Palatino Linotype" pitchFamily="18" charset="0"/>
              </a:rPr>
              <a:t>ου</a:t>
            </a:r>
            <a:r>
              <a:rPr lang="el-GR" sz="1600" dirty="0">
                <a:solidFill>
                  <a:srgbClr val="C00000"/>
                </a:solidFill>
                <a:latin typeface="Palatino Linotype" pitchFamily="18" charset="0"/>
              </a:rPr>
              <a:t> π. Χ. </a:t>
            </a:r>
            <a:r>
              <a:rPr lang="el-GR" sz="1600" dirty="0" smtClean="0">
                <a:solidFill>
                  <a:srgbClr val="C00000"/>
                </a:solidFill>
                <a:latin typeface="Palatino Linotype" pitchFamily="18" charset="0"/>
              </a:rPr>
              <a:t>αιώνα; Με ποιες </a:t>
            </a:r>
            <a:r>
              <a:rPr lang="el-GR" sz="1600" dirty="0">
                <a:solidFill>
                  <a:srgbClr val="C00000"/>
                </a:solidFill>
                <a:latin typeface="Palatino Linotype" pitchFamily="18" charset="0"/>
              </a:rPr>
              <a:t>λέξεις/φράσεις του αρχαίου κειμένου </a:t>
            </a:r>
            <a:r>
              <a:rPr lang="el-GR" sz="1600" dirty="0" smtClean="0">
                <a:solidFill>
                  <a:srgbClr val="C00000"/>
                </a:solidFill>
                <a:latin typeface="Palatino Linotype" pitchFamily="18" charset="0"/>
              </a:rPr>
              <a:t>δηλώνονται;</a:t>
            </a:r>
          </a:p>
          <a:p>
            <a:pPr>
              <a:buFont typeface="Wingdings" pitchFamily="2" charset="2"/>
              <a:buChar char="§"/>
            </a:pPr>
            <a:r>
              <a:rPr lang="el-GR" sz="1600" dirty="0" smtClean="0">
                <a:latin typeface="Palatino Linotype" pitchFamily="18" charset="0"/>
              </a:rPr>
              <a:t>Να καταγράψετε δύο από τα αρχαία επαγγέλματα του κειμένου, </a:t>
            </a:r>
            <a:r>
              <a:rPr lang="el-GR" sz="1600" dirty="0" smtClean="0">
                <a:latin typeface="Palatino Linotype" pitchFamily="18" charset="0"/>
              </a:rPr>
              <a:t>τα οποία </a:t>
            </a:r>
            <a:r>
              <a:rPr lang="el-GR" sz="1600" dirty="0" smtClean="0">
                <a:latin typeface="Palatino Linotype" pitchFamily="18" charset="0"/>
              </a:rPr>
              <a:t>δεν </a:t>
            </a:r>
            <a:r>
              <a:rPr lang="el-GR" sz="1600" dirty="0" smtClean="0">
                <a:latin typeface="Palatino Linotype" pitchFamily="18" charset="0"/>
              </a:rPr>
              <a:t>έχουν </a:t>
            </a:r>
            <a:r>
              <a:rPr lang="el-GR" sz="1600" dirty="0" smtClean="0">
                <a:latin typeface="Palatino Linotype" pitchFamily="18" charset="0"/>
              </a:rPr>
              <a:t>επιβιώσει στη σημερινή εποχή. Με </a:t>
            </a:r>
            <a:r>
              <a:rPr lang="el-GR" sz="1600" dirty="0" smtClean="0">
                <a:latin typeface="Palatino Linotype" pitchFamily="18" charset="0"/>
              </a:rPr>
              <a:t>ποιες λέξεις/ φράσεις δηλώνονται</a:t>
            </a:r>
            <a:r>
              <a:rPr lang="el-GR" sz="1600" dirty="0" smtClean="0">
                <a:latin typeface="Palatino Linotype" pitchFamily="18" charset="0"/>
              </a:rPr>
              <a:t>; </a:t>
            </a:r>
            <a:r>
              <a:rPr lang="el-GR" sz="1600" dirty="0" smtClean="0">
                <a:latin typeface="Palatino Linotype" pitchFamily="18" charset="0"/>
              </a:rPr>
              <a:t>Ποια σύγχρονα επαγγέλματα τα έχουν </a:t>
            </a:r>
            <a:r>
              <a:rPr lang="el-GR" sz="1600" dirty="0" smtClean="0">
                <a:latin typeface="Palatino Linotype" pitchFamily="18" charset="0"/>
              </a:rPr>
              <a:t>αντικαταστήσει; </a:t>
            </a:r>
            <a:endParaRPr lang="el-GR" sz="1600" dirty="0" smtClean="0">
              <a:latin typeface="Palatino Linotype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l-GR" sz="1600" dirty="0" smtClean="0">
                <a:latin typeface="Palatino Linotype" pitchFamily="18" charset="0"/>
              </a:rPr>
              <a:t>Να συγκεντρώσετε από το απόσπασμα στοιχεία για την οικονομική ζωή </a:t>
            </a:r>
            <a:r>
              <a:rPr lang="el-GR" sz="1600" dirty="0" smtClean="0">
                <a:latin typeface="Palatino Linotype" pitchFamily="18" charset="0"/>
              </a:rPr>
              <a:t>δύο  </a:t>
            </a:r>
            <a:r>
              <a:rPr lang="el-GR" sz="1600" dirty="0" smtClean="0">
                <a:latin typeface="Palatino Linotype" pitchFamily="18" charset="0"/>
              </a:rPr>
              <a:t>πόλεων - κρατών του 5</a:t>
            </a:r>
            <a:r>
              <a:rPr lang="el-GR" sz="1600" baseline="30000" dirty="0" smtClean="0">
                <a:latin typeface="Palatino Linotype" pitchFamily="18" charset="0"/>
              </a:rPr>
              <a:t>ου</a:t>
            </a:r>
            <a:r>
              <a:rPr lang="el-GR" sz="1600" dirty="0" smtClean="0">
                <a:latin typeface="Palatino Linotype" pitchFamily="18" charset="0"/>
              </a:rPr>
              <a:t> π. Χ. αιώνα. </a:t>
            </a:r>
          </a:p>
          <a:p>
            <a:pPr>
              <a:buFont typeface="Wingdings" pitchFamily="2" charset="2"/>
              <a:buChar char="§"/>
            </a:pPr>
            <a:endParaRPr lang="el-GR" sz="1600" dirty="0" smtClean="0">
              <a:latin typeface="Palatino Linotype" pitchFamily="18" charset="0"/>
            </a:endParaRPr>
          </a:p>
          <a:p>
            <a:pPr>
              <a:buNone/>
            </a:pPr>
            <a:endParaRPr lang="el-GR" sz="1600" dirty="0" smtClean="0">
              <a:solidFill>
                <a:srgbClr val="C00000"/>
              </a:solidFill>
              <a:latin typeface="Palatino Linotype" pitchFamily="18" charset="0"/>
            </a:endParaRPr>
          </a:p>
          <a:p>
            <a:pPr>
              <a:buFont typeface="Wingdings" pitchFamily="2" charset="2"/>
              <a:buChar char="§"/>
            </a:pPr>
            <a:endParaRPr lang="el-GR" sz="1600" dirty="0">
              <a:latin typeface="Palatino Linotype" pitchFamily="18" charset="0"/>
            </a:endParaRPr>
          </a:p>
          <a:p>
            <a:pPr>
              <a:buNone/>
            </a:pPr>
            <a:endParaRPr lang="el-GR" dirty="0"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</TotalTime>
  <Words>955</Words>
  <Application>Microsoft Office PowerPoint</Application>
  <PresentationFormat>Προβολή στην οθόνη (16:9)</PresentationFormat>
  <Paragraphs>165</Paragraphs>
  <Slides>23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24" baseType="lpstr">
      <vt:lpstr>Θέμα του Office</vt:lpstr>
      <vt:lpstr>    ΑΝΑΚΕΦΑΛΑΙΩΤΙΚΗ ΕΞΕΤΑΣΗ  ΣΤΗΝ ΑΡΧΑΙΑ ΕΛΛΗΝΙΚΗ ΓΛΩΣΣΑ ΚΑΙ ΓΡΑΜΜΑΤΕΙΑ  ΠΡΟΑΓΩΓΙΚΕΣ ΚΑΙ ΑΠΟΛΥΤΗΡΙΕΣ ΕΞΕΤΑΣΕΙΣ ΓΥΜΝΑΣΙΟΥ  2022-2023    </vt:lpstr>
      <vt:lpstr>ἐν ἀρχῇ ἦν ὁ λόγος……</vt:lpstr>
      <vt:lpstr>    </vt:lpstr>
      <vt:lpstr>Αρχαία Ελληνική Γλώσσα</vt:lpstr>
      <vt:lpstr>ΔΥΟ ΘΕΜΑΤΑ :  Α + Β : 8 +12 = 20 μονάδες </vt:lpstr>
      <vt:lpstr>Α1 + Α2  (4 + 4)</vt:lpstr>
      <vt:lpstr>Β1+Β2+Β3  (4 + 4 + 4)</vt:lpstr>
      <vt:lpstr>  Ξενοφῶν, Ἀπομνημονεύματα 2.7.6 (ελεύθερη διασκευή) </vt:lpstr>
      <vt:lpstr>Α1 ΚΑΤΑΝΟΗΣΗ (ΕΝΤΟΠΙΖΩ &amp; ΠΑΡΟΥΣΙΑΖΩ) </vt:lpstr>
      <vt:lpstr>Α2  (ΕΡΜΗΝΕΙΑ)</vt:lpstr>
      <vt:lpstr>;;;;</vt:lpstr>
      <vt:lpstr> Να επιλέξετε από το αρχαίο κείμενο λέξεις/φράσεις που αποδίδουν τα επαγγέλματα που εικονίζονται στην αριστερή στήλη.    </vt:lpstr>
      <vt:lpstr>Β1+Β2+Β3  (4 + 4 + 4)</vt:lpstr>
      <vt:lpstr>ΕΡΩΤΗΣΕΙΣ – ΑΣΚΗΣΕΙΣ ΚΛΕΙΣΤΟΥ ΤΥΠΟΥ  Η σωστή απάντηση είναι μία ή και περισσότερες αλλά συγκεκριμένη. </vt:lpstr>
      <vt:lpstr>Β1  (Λεξιλόγιο)</vt:lpstr>
      <vt:lpstr>Β1. (Λεξιλόγιο) </vt:lpstr>
      <vt:lpstr>Β1. (Λεξιλόγιο)</vt:lpstr>
      <vt:lpstr>Β2.  (Γραμματική) </vt:lpstr>
      <vt:lpstr>Β2.  (Γραμματική) </vt:lpstr>
      <vt:lpstr>Β2. (Γραμματική)</vt:lpstr>
      <vt:lpstr>Β2. (Γραμματική)  </vt:lpstr>
      <vt:lpstr>Β3. (Συντακτικό)  </vt:lpstr>
      <vt:lpstr> Σας ευχαριστώ για την προσοχή σας!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198</cp:revision>
  <dcterms:created xsi:type="dcterms:W3CDTF">2023-05-23T13:00:49Z</dcterms:created>
  <dcterms:modified xsi:type="dcterms:W3CDTF">2023-05-24T20:43:30Z</dcterms:modified>
</cp:coreProperties>
</file>