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414" r:id="rId3"/>
    <p:sldId id="415" r:id="rId4"/>
    <p:sldId id="416" r:id="rId5"/>
    <p:sldId id="417" r:id="rId6"/>
    <p:sldId id="418" r:id="rId7"/>
    <p:sldId id="423" r:id="rId8"/>
    <p:sldId id="425" r:id="rId9"/>
    <p:sldId id="392" r:id="rId10"/>
    <p:sldId id="435" r:id="rId11"/>
    <p:sldId id="436" r:id="rId12"/>
    <p:sldId id="437" r:id="rId13"/>
    <p:sldId id="438" r:id="rId14"/>
    <p:sldId id="439" r:id="rId15"/>
    <p:sldId id="440" r:id="rId16"/>
    <p:sldId id="441" r:id="rId17"/>
    <p:sldId id="442" r:id="rId18"/>
    <p:sldId id="443" r:id="rId19"/>
    <p:sldId id="427" r:id="rId20"/>
    <p:sldId id="428" r:id="rId21"/>
    <p:sldId id="429" r:id="rId22"/>
    <p:sldId id="430" r:id="rId23"/>
    <p:sldId id="431" r:id="rId24"/>
    <p:sldId id="432" r:id="rId25"/>
    <p:sldId id="433" r:id="rId26"/>
    <p:sldId id="257" r:id="rId27"/>
    <p:sldId id="290" r:id="rId28"/>
    <p:sldId id="315" r:id="rId29"/>
    <p:sldId id="258" r:id="rId30"/>
    <p:sldId id="259" r:id="rId31"/>
    <p:sldId id="260" r:id="rId32"/>
    <p:sldId id="261" r:id="rId33"/>
    <p:sldId id="263" r:id="rId34"/>
    <p:sldId id="264" r:id="rId35"/>
    <p:sldId id="314" r:id="rId36"/>
    <p:sldId id="316" r:id="rId37"/>
    <p:sldId id="266" r:id="rId38"/>
    <p:sldId id="267" r:id="rId39"/>
    <p:sldId id="317" r:id="rId40"/>
    <p:sldId id="318" r:id="rId41"/>
    <p:sldId id="444" r:id="rId42"/>
    <p:sldId id="445" r:id="rId43"/>
    <p:sldId id="446" r:id="rId44"/>
    <p:sldId id="447" r:id="rId45"/>
    <p:sldId id="448" r:id="rId46"/>
    <p:sldId id="449" r:id="rId47"/>
    <p:sldId id="450" r:id="rId48"/>
    <p:sldId id="451" r:id="rId49"/>
    <p:sldId id="334" r:id="rId50"/>
    <p:sldId id="323" r:id="rId51"/>
    <p:sldId id="327" r:id="rId52"/>
    <p:sldId id="332" r:id="rId53"/>
    <p:sldId id="333" r:id="rId54"/>
    <p:sldId id="337" r:id="rId55"/>
    <p:sldId id="328" r:id="rId56"/>
    <p:sldId id="390" r:id="rId57"/>
    <p:sldId id="329" r:id="rId58"/>
    <p:sldId id="330" r:id="rId59"/>
    <p:sldId id="335" r:id="rId60"/>
    <p:sldId id="336" r:id="rId61"/>
    <p:sldId id="391" r:id="rId62"/>
    <p:sldId id="341" r:id="rId63"/>
    <p:sldId id="338" r:id="rId64"/>
    <p:sldId id="340" r:id="rId65"/>
    <p:sldId id="452" r:id="rId66"/>
    <p:sldId id="453" r:id="rId67"/>
    <p:sldId id="454" r:id="rId68"/>
    <p:sldId id="388" r:id="rId69"/>
    <p:sldId id="393" r:id="rId70"/>
    <p:sldId id="460" r:id="rId71"/>
    <p:sldId id="364" r:id="rId72"/>
    <p:sldId id="455" r:id="rId73"/>
    <p:sldId id="456" r:id="rId74"/>
    <p:sldId id="457" r:id="rId75"/>
    <p:sldId id="459" r:id="rId76"/>
    <p:sldId id="465" r:id="rId77"/>
    <p:sldId id="461" r:id="rId78"/>
    <p:sldId id="463" r:id="rId79"/>
    <p:sldId id="365"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6 - Ισοσκελές τρίγωνο"/>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540544" y="776288"/>
            <a:ext cx="8062912" cy="1470025"/>
          </a:xfrm>
        </p:spPr>
        <p:txBody>
          <a:bodyPr anchor="b">
            <a:normAutofit/>
          </a:bodyPr>
          <a:lstStyle>
            <a:lvl1pPr algn="r">
              <a:defRPr sz="4400"/>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1371600" y="6012656"/>
            <a:ext cx="5791200" cy="365125"/>
          </a:xfrm>
        </p:spPr>
        <p:txBody>
          <a:bodyPr tIns="0" bIns="0" anchor="t"/>
          <a:lstStyle>
            <a:lvl1pPr algn="r">
              <a:defRPr sz="1000"/>
            </a:lvl1pPr>
          </a:lstStyle>
          <a:p>
            <a:fld id="{0106B4A3-4212-4E39-93DE-E053E8F69C28}" type="datetimeFigureOut">
              <a:rPr lang="en-US" smtClean="0"/>
              <a:pPr/>
              <a:t>1/11/2025</a:t>
            </a:fld>
            <a:endParaRPr lang="en-US"/>
          </a:p>
        </p:txBody>
      </p:sp>
      <p:sp>
        <p:nvSpPr>
          <p:cNvPr id="17" name="16 - Θέση υποσέλιδου"/>
          <p:cNvSpPr>
            <a:spLocks noGrp="1"/>
          </p:cNvSpPr>
          <p:nvPr>
            <p:ph type="ftr" sz="quarter" idx="11"/>
          </p:nvPr>
        </p:nvSpPr>
        <p:spPr>
          <a:xfrm>
            <a:off x="1371600" y="5650704"/>
            <a:ext cx="5791200" cy="365125"/>
          </a:xfrm>
        </p:spPr>
        <p:txBody>
          <a:bodyPr tIns="0" bIns="0" anchor="b"/>
          <a:lstStyle>
            <a:lvl1pPr algn="r">
              <a:defRPr sz="1100"/>
            </a:lvl1pPr>
          </a:lstStyle>
          <a:p>
            <a:endParaRPr kumimoji="0" lang="en-US"/>
          </a:p>
        </p:txBody>
      </p:sp>
      <p:sp>
        <p:nvSpPr>
          <p:cNvPr id="29" name="28 - Θέση αριθμού διαφάνειας"/>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A3DCDF73-85D2-4237-9B32-053DBDB0C312}" type="slidenum">
              <a:rPr kumimoji="0" lang="en-US" smtClean="0"/>
              <a:pPr/>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0106B4A3-4212-4E39-93DE-E053E8F69C28}" type="datetimeFigureOut">
              <a:rPr lang="en-US" smtClean="0"/>
              <a:pPr/>
              <a:t>1/11/2025</a:t>
            </a:fld>
            <a:endParaRPr lang="en-US"/>
          </a:p>
        </p:txBody>
      </p:sp>
      <p:sp>
        <p:nvSpPr>
          <p:cNvPr id="5" name="4 - Θέση υποσέλιδου"/>
          <p:cNvSpPr>
            <a:spLocks noGrp="1"/>
          </p:cNvSpPr>
          <p:nvPr>
            <p:ph type="ftr" sz="quarter" idx="11"/>
          </p:nvPr>
        </p:nvSpPr>
        <p:spPr/>
        <p:txBody>
          <a:bodyPr/>
          <a:lstStyle/>
          <a:p>
            <a:endParaRPr kumimoji="0" lang="en-US"/>
          </a:p>
        </p:txBody>
      </p:sp>
      <p:sp>
        <p:nvSpPr>
          <p:cNvPr id="6" name="5 - Θέση αριθμού διαφάνειας"/>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81800" y="381000"/>
            <a:ext cx="1905000" cy="5486400"/>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381000"/>
            <a:ext cx="6248400" cy="5486400"/>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0106B4A3-4212-4E39-93DE-E053E8F69C28}" type="datetimeFigureOut">
              <a:rPr lang="en-US" smtClean="0"/>
              <a:pPr/>
              <a:t>1/11/2025</a:t>
            </a:fld>
            <a:endParaRPr lang="en-US"/>
          </a:p>
        </p:txBody>
      </p:sp>
      <p:sp>
        <p:nvSpPr>
          <p:cNvPr id="5" name="4 - Θέση υποσέλιδου"/>
          <p:cNvSpPr>
            <a:spLocks noGrp="1"/>
          </p:cNvSpPr>
          <p:nvPr>
            <p:ph type="ftr" sz="quarter" idx="11"/>
          </p:nvPr>
        </p:nvSpPr>
        <p:spPr/>
        <p:txBody>
          <a:bodyPr/>
          <a:lstStyle/>
          <a:p>
            <a:endParaRPr kumimoji="0" lang="en-US"/>
          </a:p>
        </p:txBody>
      </p:sp>
      <p:sp>
        <p:nvSpPr>
          <p:cNvPr id="6" name="5 - Θέση αριθμού διαφάνειας"/>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7494"/>
            <a:ext cx="8229600" cy="1399032"/>
          </a:xfrm>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a:xfrm>
            <a:off x="457200" y="1882808"/>
            <a:ext cx="8229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a:xfrm>
            <a:off x="4791456" y="6480048"/>
            <a:ext cx="2133600" cy="301752"/>
          </a:xfrm>
        </p:spPr>
        <p:txBody>
          <a:bodyPr/>
          <a:lstStyle/>
          <a:p>
            <a:fld id="{0106B4A3-4212-4E39-93DE-E053E8F69C28}" type="datetimeFigureOut">
              <a:rPr lang="en-US" smtClean="0"/>
              <a:pPr/>
              <a:t>1/11/2025</a:t>
            </a:fld>
            <a:endParaRPr lang="en-US"/>
          </a:p>
        </p:txBody>
      </p:sp>
      <p:sp>
        <p:nvSpPr>
          <p:cNvPr id="5" name="4 - Θέση υποσέλιδου"/>
          <p:cNvSpPr>
            <a:spLocks noGrp="1"/>
          </p:cNvSpPr>
          <p:nvPr>
            <p:ph type="ftr" sz="quarter" idx="11"/>
          </p:nvPr>
        </p:nvSpPr>
        <p:spPr>
          <a:xfrm>
            <a:off x="457200" y="6480969"/>
            <a:ext cx="4260056" cy="300831"/>
          </a:xfrm>
        </p:spPr>
        <p:txBody>
          <a:bodyPr/>
          <a:lstStyle/>
          <a:p>
            <a:endParaRPr kumimoji="0" lang="en-US"/>
          </a:p>
        </p:txBody>
      </p:sp>
      <p:sp>
        <p:nvSpPr>
          <p:cNvPr id="6" name="5 - Θέση αριθμού διαφάνειας"/>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2">
        <a:schemeClr val="bg1"/>
      </p:bgRef>
    </p:bg>
    <p:spTree>
      <p:nvGrpSpPr>
        <p:cNvPr id="1" name=""/>
        <p:cNvGrpSpPr/>
        <p:nvPr/>
      </p:nvGrpSpPr>
      <p:grpSpPr>
        <a:xfrm>
          <a:off x="0" y="0"/>
          <a:ext cx="0" cy="0"/>
          <a:chOff x="0" y="0"/>
          <a:chExt cx="0" cy="0"/>
        </a:xfrm>
      </p:grpSpPr>
      <p:sp>
        <p:nvSpPr>
          <p:cNvPr id="9" name="8 - Ορθογώνιο τρίγωνο"/>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7 - Ισοσκελές τρίγωνο"/>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3 - Θέση ημερομηνίας"/>
          <p:cNvSpPr>
            <a:spLocks noGrp="1"/>
          </p:cNvSpPr>
          <p:nvPr>
            <p:ph type="dt" sz="half" idx="10"/>
          </p:nvPr>
        </p:nvSpPr>
        <p:spPr>
          <a:xfrm>
            <a:off x="6955632" y="6477000"/>
            <a:ext cx="2133600" cy="304800"/>
          </a:xfrm>
        </p:spPr>
        <p:txBody>
          <a:bodyPr/>
          <a:lstStyle/>
          <a:p>
            <a:fld id="{0106B4A3-4212-4E39-93DE-E053E8F69C28}" type="datetimeFigureOut">
              <a:rPr lang="en-US" smtClean="0"/>
              <a:pPr/>
              <a:t>1/11/2025</a:t>
            </a:fld>
            <a:endParaRPr lang="en-US"/>
          </a:p>
        </p:txBody>
      </p:sp>
      <p:sp>
        <p:nvSpPr>
          <p:cNvPr id="5" name="4 - Θέση υποσέλιδου"/>
          <p:cNvSpPr>
            <a:spLocks noGrp="1"/>
          </p:cNvSpPr>
          <p:nvPr>
            <p:ph type="ftr" sz="quarter" idx="11"/>
          </p:nvPr>
        </p:nvSpPr>
        <p:spPr>
          <a:xfrm>
            <a:off x="2619376" y="6480969"/>
            <a:ext cx="4260056" cy="300831"/>
          </a:xfrm>
        </p:spPr>
        <p:txBody>
          <a:bodyPr/>
          <a:lstStyle/>
          <a:p>
            <a:endParaRPr kumimoji="0" lang="en-US"/>
          </a:p>
        </p:txBody>
      </p:sp>
      <p:sp>
        <p:nvSpPr>
          <p:cNvPr id="6" name="5 - Θέση αριθμού διαφάνειας"/>
          <p:cNvSpPr>
            <a:spLocks noGrp="1"/>
          </p:cNvSpPr>
          <p:nvPr>
            <p:ph type="sldNum" sz="quarter" idx="12"/>
          </p:nvPr>
        </p:nvSpPr>
        <p:spPr>
          <a:xfrm>
            <a:off x="8451056" y="809624"/>
            <a:ext cx="502920" cy="300831"/>
          </a:xfrm>
        </p:spPr>
        <p:txBody>
          <a:bodyPr/>
          <a:lstStyle/>
          <a:p>
            <a:fld id="{A3DCDF73-85D2-4237-9B32-053DBDB0C312}" type="slidenum">
              <a:rPr kumimoji="0" lang="en-US" smtClean="0"/>
              <a:pPr/>
              <a:t>‹#›</a:t>
            </a:fld>
            <a:endParaRPr kumimoji="0" lang="en-US"/>
          </a:p>
        </p:txBody>
      </p:sp>
      <p:cxnSp>
        <p:nvCxnSpPr>
          <p:cNvPr id="11" name="10 - Ευθεία γραμμή σύνδεσης"/>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 Ευθεία γραμμή σύνδεσης"/>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 Τίτλος"/>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marL="0" algn="l">
              <a:defRPr/>
            </a:lvl1p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a:xfrm>
            <a:off x="4791456" y="6480969"/>
            <a:ext cx="2133600" cy="301752"/>
          </a:xfrm>
        </p:spPr>
        <p:txBody>
          <a:bodyPr/>
          <a:lstStyle/>
          <a:p>
            <a:fld id="{0106B4A3-4212-4E39-93DE-E053E8F69C28}" type="datetimeFigureOut">
              <a:rPr lang="en-US" smtClean="0"/>
              <a:pPr/>
              <a:t>1/11/2025</a:t>
            </a:fld>
            <a:endParaRPr lang="en-US"/>
          </a:p>
        </p:txBody>
      </p:sp>
      <p:sp>
        <p:nvSpPr>
          <p:cNvPr id="6" name="5 - Θέση υποσέλιδου"/>
          <p:cNvSpPr>
            <a:spLocks noGrp="1"/>
          </p:cNvSpPr>
          <p:nvPr>
            <p:ph type="ftr" sz="quarter" idx="11"/>
          </p:nvPr>
        </p:nvSpPr>
        <p:spPr>
          <a:xfrm>
            <a:off x="457200" y="6480969"/>
            <a:ext cx="4260056" cy="301752"/>
          </a:xfrm>
        </p:spPr>
        <p:txBody>
          <a:bodyPr/>
          <a:lstStyle/>
          <a:p>
            <a:endParaRPr kumimoji="0" lang="en-US"/>
          </a:p>
        </p:txBody>
      </p:sp>
      <p:sp>
        <p:nvSpPr>
          <p:cNvPr id="7" name="6 - Θέση αριθμού διαφάνειας"/>
          <p:cNvSpPr>
            <a:spLocks noGrp="1"/>
          </p:cNvSpPr>
          <p:nvPr>
            <p:ph type="sldNum" sz="quarter" idx="12"/>
          </p:nvPr>
        </p:nvSpPr>
        <p:spPr>
          <a:xfrm>
            <a:off x="7589520" y="6480969"/>
            <a:ext cx="502920" cy="301752"/>
          </a:xfrm>
        </p:spPr>
        <p:txBody>
          <a:bodyPr/>
          <a:lstStyle/>
          <a:p>
            <a:fld id="{A3DCDF73-85D2-4237-9B32-053DBDB0C312}"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a:xfrm>
            <a:off x="4791456" y="6480969"/>
            <a:ext cx="2130552" cy="301752"/>
          </a:xfrm>
        </p:spPr>
        <p:txBody>
          <a:bodyPr/>
          <a:lstStyle/>
          <a:p>
            <a:fld id="{0106B4A3-4212-4E39-93DE-E053E8F69C28}" type="datetimeFigureOut">
              <a:rPr lang="en-US" smtClean="0"/>
              <a:pPr/>
              <a:t>1/11/2025</a:t>
            </a:fld>
            <a:endParaRPr lang="en-US"/>
          </a:p>
        </p:txBody>
      </p:sp>
      <p:sp>
        <p:nvSpPr>
          <p:cNvPr id="8" name="7 - Θέση υποσέλιδου"/>
          <p:cNvSpPr>
            <a:spLocks noGrp="1"/>
          </p:cNvSpPr>
          <p:nvPr>
            <p:ph type="ftr" sz="quarter" idx="11"/>
          </p:nvPr>
        </p:nvSpPr>
        <p:spPr>
          <a:xfrm>
            <a:off x="457200" y="6480969"/>
            <a:ext cx="4261104" cy="301752"/>
          </a:xfrm>
        </p:spPr>
        <p:txBody>
          <a:bodyPr/>
          <a:lstStyle/>
          <a:p>
            <a:endParaRPr kumimoji="0" lang="en-US"/>
          </a:p>
        </p:txBody>
      </p:sp>
      <p:sp>
        <p:nvSpPr>
          <p:cNvPr id="9" name="8 - Θέση αριθμού διαφάνειας"/>
          <p:cNvSpPr>
            <a:spLocks noGrp="1"/>
          </p:cNvSpPr>
          <p:nvPr>
            <p:ph type="sldNum" sz="quarter" idx="12"/>
          </p:nvPr>
        </p:nvSpPr>
        <p:spPr>
          <a:xfrm>
            <a:off x="7589520" y="6483096"/>
            <a:ext cx="502920" cy="301752"/>
          </a:xfrm>
        </p:spPr>
        <p:txBody>
          <a:bodyPr/>
          <a:lstStyle>
            <a:lvl1pPr algn="ctr">
              <a:defRPr/>
            </a:lvl1pPr>
          </a:lstStyle>
          <a:p>
            <a:fld id="{A3DCDF73-85D2-4237-9B32-053DBDB0C312}"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b="0"/>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0106B4A3-4212-4E39-93DE-E053E8F69C28}" type="datetimeFigureOut">
              <a:rPr lang="en-US" smtClean="0"/>
              <a:pPr/>
              <a:t>1/11/2025</a:t>
            </a:fld>
            <a:endParaRPr lang="en-US"/>
          </a:p>
        </p:txBody>
      </p:sp>
      <p:sp>
        <p:nvSpPr>
          <p:cNvPr id="4" name="3 - Θέση υποσέλιδου"/>
          <p:cNvSpPr>
            <a:spLocks noGrp="1"/>
          </p:cNvSpPr>
          <p:nvPr>
            <p:ph type="ftr" sz="quarter" idx="11"/>
          </p:nvPr>
        </p:nvSpPr>
        <p:spPr/>
        <p:txBody>
          <a:bodyPr/>
          <a:lstStyle/>
          <a:p>
            <a:endParaRPr kumimoji="0" lang="en-US"/>
          </a:p>
        </p:txBody>
      </p:sp>
      <p:sp>
        <p:nvSpPr>
          <p:cNvPr id="5" name="4 - Θέση αριθμού διαφάνειας"/>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a:xfrm>
            <a:off x="4791456" y="6480969"/>
            <a:ext cx="2133600" cy="301752"/>
          </a:xfrm>
        </p:spPr>
        <p:txBody>
          <a:bodyPr/>
          <a:lstStyle/>
          <a:p>
            <a:fld id="{0106B4A3-4212-4E39-93DE-E053E8F69C28}" type="datetimeFigureOut">
              <a:rPr lang="en-US" smtClean="0"/>
              <a:pPr/>
              <a:t>1/11/2025</a:t>
            </a:fld>
            <a:endParaRPr lang="en-US"/>
          </a:p>
        </p:txBody>
      </p:sp>
      <p:sp>
        <p:nvSpPr>
          <p:cNvPr id="3" name="2 - Θέση υποσέλιδου"/>
          <p:cNvSpPr>
            <a:spLocks noGrp="1"/>
          </p:cNvSpPr>
          <p:nvPr>
            <p:ph type="ftr" sz="quarter" idx="11"/>
          </p:nvPr>
        </p:nvSpPr>
        <p:spPr>
          <a:xfrm>
            <a:off x="457200" y="6481890"/>
            <a:ext cx="4260056" cy="300831"/>
          </a:xfrm>
        </p:spPr>
        <p:txBody>
          <a:bodyPr/>
          <a:lstStyle/>
          <a:p>
            <a:endParaRPr kumimoji="0" lang="en-US"/>
          </a:p>
        </p:txBody>
      </p:sp>
      <p:sp>
        <p:nvSpPr>
          <p:cNvPr id="4" name="3 - Θέση αριθμού διαφάνειας"/>
          <p:cNvSpPr>
            <a:spLocks noGrp="1"/>
          </p:cNvSpPr>
          <p:nvPr>
            <p:ph type="sldNum" sz="quarter" idx="12"/>
          </p:nvPr>
        </p:nvSpPr>
        <p:spPr>
          <a:xfrm>
            <a:off x="7589520" y="6480969"/>
            <a:ext cx="502920" cy="301752"/>
          </a:xfrm>
        </p:spPr>
        <p:txBody>
          <a:bodyPr/>
          <a:lstStyle/>
          <a:p>
            <a:fld id="{A3DCDF73-85D2-4237-9B32-053DBDB0C312}"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a:xfrm>
            <a:off x="6278976" y="6556248"/>
            <a:ext cx="2133600" cy="301752"/>
          </a:xfrm>
        </p:spPr>
        <p:txBody>
          <a:bodyPr/>
          <a:lstStyle>
            <a:lvl1pPr>
              <a:defRPr sz="900"/>
            </a:lvl1pPr>
          </a:lstStyle>
          <a:p>
            <a:fld id="{0106B4A3-4212-4E39-93DE-E053E8F69C28}" type="datetimeFigureOut">
              <a:rPr lang="en-US" smtClean="0"/>
              <a:pPr/>
              <a:t>1/11/2025</a:t>
            </a:fld>
            <a:endParaRPr lang="en-US"/>
          </a:p>
        </p:txBody>
      </p:sp>
      <p:sp>
        <p:nvSpPr>
          <p:cNvPr id="6" name="5 - Θέση υποσέλιδου"/>
          <p:cNvSpPr>
            <a:spLocks noGrp="1"/>
          </p:cNvSpPr>
          <p:nvPr>
            <p:ph type="ftr" sz="quarter" idx="11"/>
          </p:nvPr>
        </p:nvSpPr>
        <p:spPr>
          <a:xfrm>
            <a:off x="1135856" y="6556248"/>
            <a:ext cx="5143120" cy="301752"/>
          </a:xfrm>
        </p:spPr>
        <p:txBody>
          <a:bodyPr/>
          <a:lstStyle>
            <a:lvl1pPr>
              <a:defRPr sz="900"/>
            </a:lvl1pPr>
          </a:lstStyle>
          <a:p>
            <a:endParaRPr kumimoji="0" lang="en-US"/>
          </a:p>
        </p:txBody>
      </p:sp>
      <p:sp>
        <p:nvSpPr>
          <p:cNvPr id="7" name="6 - Θέση αριθμού διαφάνειας"/>
          <p:cNvSpPr>
            <a:spLocks noGrp="1"/>
          </p:cNvSpPr>
          <p:nvPr>
            <p:ph type="sldNum" sz="quarter" idx="12"/>
          </p:nvPr>
        </p:nvSpPr>
        <p:spPr>
          <a:xfrm>
            <a:off x="8410576" y="6556248"/>
            <a:ext cx="502920" cy="301752"/>
          </a:xfrm>
        </p:spPr>
        <p:txBody>
          <a:bodyPr/>
          <a:lstStyle>
            <a:lvl1pPr>
              <a:defRPr sz="900"/>
            </a:lvl1pPr>
          </a:lstStyle>
          <a:p>
            <a:fld id="{A3DCDF73-85D2-4237-9B32-053DBDB0C312}"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2">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a:xfrm>
            <a:off x="6108192" y="6556248"/>
            <a:ext cx="2103120" cy="301752"/>
          </a:xfrm>
        </p:spPr>
        <p:txBody>
          <a:bodyPr/>
          <a:lstStyle>
            <a:lvl1pPr>
              <a:defRPr sz="900"/>
            </a:lvl1pPr>
          </a:lstStyle>
          <a:p>
            <a:fld id="{0106B4A3-4212-4E39-93DE-E053E8F69C28}" type="datetimeFigureOut">
              <a:rPr lang="en-US" smtClean="0"/>
              <a:pPr/>
              <a:t>1/11/2025</a:t>
            </a:fld>
            <a:endParaRPr lang="en-US"/>
          </a:p>
        </p:txBody>
      </p:sp>
      <p:sp>
        <p:nvSpPr>
          <p:cNvPr id="6" name="5 - Θέση υποσέλιδου"/>
          <p:cNvSpPr>
            <a:spLocks noGrp="1"/>
          </p:cNvSpPr>
          <p:nvPr>
            <p:ph type="ftr" sz="quarter" idx="11"/>
          </p:nvPr>
        </p:nvSpPr>
        <p:spPr>
          <a:xfrm>
            <a:off x="1170432" y="6557169"/>
            <a:ext cx="4948072" cy="301752"/>
          </a:xfrm>
        </p:spPr>
        <p:txBody>
          <a:bodyPr/>
          <a:lstStyle>
            <a:lvl1pPr>
              <a:defRPr sz="900"/>
            </a:lvl1pPr>
          </a:lstStyle>
          <a:p>
            <a:endParaRPr kumimoji="0" lang="en-US"/>
          </a:p>
        </p:txBody>
      </p:sp>
      <p:sp>
        <p:nvSpPr>
          <p:cNvPr id="7" name="6 - Θέση αριθμού διαφάνειας"/>
          <p:cNvSpPr>
            <a:spLocks noGrp="1"/>
          </p:cNvSpPr>
          <p:nvPr>
            <p:ph type="sldNum" sz="quarter" idx="12"/>
          </p:nvPr>
        </p:nvSpPr>
        <p:spPr>
          <a:xfrm>
            <a:off x="8217192" y="6556248"/>
            <a:ext cx="365760" cy="301752"/>
          </a:xfrm>
        </p:spPr>
        <p:txBody>
          <a:bodyPr/>
          <a:lstStyle>
            <a:lvl1pPr algn="ctr">
              <a:defRPr sz="900"/>
            </a:lvl1pPr>
          </a:lstStyle>
          <a:p>
            <a:fld id="{A3DCDF73-85D2-4237-9B32-053DBDB0C312}"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 Ορθογώνιο τρίγωνο"/>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7 - Ευθεία γραμμή σύνδεσης"/>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 Ευθεία γραμμή σύνδεσης"/>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 Θέση τίτλου"/>
          <p:cNvSpPr>
            <a:spLocks noGrp="1"/>
          </p:cNvSpPr>
          <p:nvPr>
            <p:ph type="title"/>
          </p:nvPr>
        </p:nvSpPr>
        <p:spPr>
          <a:xfrm>
            <a:off x="457200" y="267494"/>
            <a:ext cx="8229600" cy="1399032"/>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0106B4A3-4212-4E39-93DE-E053E8F69C28}" type="datetimeFigureOut">
              <a:rPr lang="en-US" smtClean="0"/>
              <a:pPr/>
              <a:t>1/11/2025</a:t>
            </a:fld>
            <a:endParaRPr lang="en-US"/>
          </a:p>
        </p:txBody>
      </p:sp>
      <p:sp>
        <p:nvSpPr>
          <p:cNvPr id="3" name="2 - Θέση υποσέλιδου"/>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kumimoji="0" lang="en-US"/>
          </a:p>
        </p:txBody>
      </p:sp>
      <p:sp>
        <p:nvSpPr>
          <p:cNvPr id="23" name="22 - Θέση αριθμού διαφάνειας"/>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A3DCDF73-85D2-4237-9B32-053DBDB0C312}" type="slidenum">
              <a:rPr kumimoji="0" lang="en-US" smtClean="0"/>
              <a:pPr/>
              <a:t>‹#›</a:t>
            </a:fld>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el.wikipedia.org/wiki/%CE%9A%CE%AF%CE%BD%CE%B7%CE%BC%CE%B1_Arts_and_Crafts" TargetMode="Externa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40544" y="990600"/>
            <a:ext cx="8062912" cy="1255713"/>
          </a:xfrm>
        </p:spPr>
        <p:txBody>
          <a:bodyPr>
            <a:normAutofit fontScale="90000"/>
          </a:bodyPr>
          <a:lstStyle/>
          <a:p>
            <a:r>
              <a:rPr lang="el-GR" sz="6000" b="1" dirty="0" smtClean="0"/>
              <a:t/>
            </a:r>
            <a:br>
              <a:rPr lang="el-GR" sz="6000" b="1" dirty="0" smtClean="0"/>
            </a:br>
            <a:r>
              <a:rPr lang="en-US" sz="7300" b="1" dirty="0" smtClean="0"/>
              <a:t>Art Nouveau</a:t>
            </a:r>
            <a:endParaRPr lang="el-GR" sz="7300" b="1" dirty="0"/>
          </a:p>
        </p:txBody>
      </p:sp>
      <p:sp>
        <p:nvSpPr>
          <p:cNvPr id="3" name="2 - Υπότιτλος"/>
          <p:cNvSpPr>
            <a:spLocks noGrp="1"/>
          </p:cNvSpPr>
          <p:nvPr>
            <p:ph type="subTitle" idx="1"/>
          </p:nvPr>
        </p:nvSpPr>
        <p:spPr/>
        <p:txBody>
          <a:bodyPr>
            <a:normAutofit/>
          </a:bodyPr>
          <a:lstStyle/>
          <a:p>
            <a:r>
              <a:rPr lang="el-GR" sz="4000" dirty="0" smtClean="0"/>
              <a:t>1880-1914</a:t>
            </a:r>
            <a:endParaRPr lang="en-US"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pic>
        <p:nvPicPr>
          <p:cNvPr id="4" name="3 - Θέση περιεχομένου" descr="Alfons_Mucha_LOC_3c05828u_(cropped).jpg"/>
          <p:cNvPicPr>
            <a:picLocks noGrp="1" noChangeAspect="1"/>
          </p:cNvPicPr>
          <p:nvPr>
            <p:ph sz="half" idx="1"/>
          </p:nvPr>
        </p:nvPicPr>
        <p:blipFill>
          <a:blip r:embed="rId2" cstate="print"/>
          <a:stretch>
            <a:fillRect/>
          </a:stretch>
        </p:blipFill>
        <p:spPr>
          <a:xfrm>
            <a:off x="-1" y="0"/>
            <a:ext cx="4951625" cy="6858000"/>
          </a:xfrm>
        </p:spPr>
      </p:pic>
      <p:sp>
        <p:nvSpPr>
          <p:cNvPr id="6" name="5 - Θέση περιεχομένου"/>
          <p:cNvSpPr>
            <a:spLocks noGrp="1"/>
          </p:cNvSpPr>
          <p:nvPr>
            <p:ph sz="half" idx="2"/>
          </p:nvPr>
        </p:nvSpPr>
        <p:spPr>
          <a:xfrm>
            <a:off x="4648200" y="381001"/>
            <a:ext cx="4038600" cy="6248400"/>
          </a:xfrm>
        </p:spPr>
        <p:txBody>
          <a:bodyPr>
            <a:noAutofit/>
          </a:bodyPr>
          <a:lstStyle/>
          <a:p>
            <a:r>
              <a:rPr lang="el-GR" sz="2000" dirty="0" smtClean="0">
                <a:solidFill>
                  <a:srgbClr val="FFC000"/>
                </a:solidFill>
              </a:rPr>
              <a:t>Ο πρωτοπόρος της “Αρ Νουβό” </a:t>
            </a:r>
            <a:r>
              <a:rPr lang="el-GR" sz="2000" dirty="0" err="1" smtClean="0">
                <a:solidFill>
                  <a:srgbClr val="FFC000"/>
                </a:solidFill>
              </a:rPr>
              <a:t>Άλφονς</a:t>
            </a:r>
            <a:r>
              <a:rPr lang="el-GR" sz="2000" dirty="0" smtClean="0">
                <a:solidFill>
                  <a:srgbClr val="FFC000"/>
                </a:solidFill>
              </a:rPr>
              <a:t> </a:t>
            </a:r>
            <a:r>
              <a:rPr lang="el-GR" sz="2000" dirty="0" err="1" smtClean="0">
                <a:solidFill>
                  <a:srgbClr val="FFC000"/>
                </a:solidFill>
              </a:rPr>
              <a:t>Μούχα</a:t>
            </a:r>
            <a:r>
              <a:rPr lang="el-GR" sz="2000" dirty="0" smtClean="0">
                <a:solidFill>
                  <a:srgbClr val="FFC000"/>
                </a:solidFill>
              </a:rPr>
              <a:t> γεννήθηκε και μεγάλωσε στην</a:t>
            </a:r>
            <a:r>
              <a:rPr lang="el-GR" sz="2000" b="1" dirty="0" smtClean="0">
                <a:solidFill>
                  <a:srgbClr val="FFC000"/>
                </a:solidFill>
              </a:rPr>
              <a:t> Μοραβία</a:t>
            </a:r>
            <a:r>
              <a:rPr lang="el-GR" sz="2000" dirty="0" smtClean="0">
                <a:solidFill>
                  <a:srgbClr val="FFC000"/>
                </a:solidFill>
              </a:rPr>
              <a:t>. Από μικρή ηλικία η ικανότητά του στην ζωγραφική εντυπωσίαζε, και μάλιστα ένας ντόπιος έμπορος του έδινε χαρτί για να μπορεί να ζωγραφίζει, κάτι που τότε θεωρούνταν μεγάλο προνόμιο. Σπούδασε στην</a:t>
            </a:r>
            <a:r>
              <a:rPr lang="el-GR" sz="2000" b="1" dirty="0" smtClean="0">
                <a:solidFill>
                  <a:srgbClr val="FFC000"/>
                </a:solidFill>
              </a:rPr>
              <a:t> Σχολή Καλών Τεχνών του Μονάχου</a:t>
            </a:r>
            <a:r>
              <a:rPr lang="el-GR" sz="2000" dirty="0" smtClean="0">
                <a:solidFill>
                  <a:srgbClr val="FFC000"/>
                </a:solidFill>
              </a:rPr>
              <a:t>, καθώς και σε δύο σχολές του Παρισιού, όμως η καριέρα του κατάφερε να ξεκινήσει μόλις ξεκίνησε η συνεργασία του με την ηθοποιό </a:t>
            </a:r>
            <a:r>
              <a:rPr lang="el-GR" sz="2000" b="1" dirty="0" err="1" smtClean="0">
                <a:solidFill>
                  <a:srgbClr val="FFC000"/>
                </a:solidFill>
              </a:rPr>
              <a:t>Sarah</a:t>
            </a:r>
            <a:r>
              <a:rPr lang="el-GR" sz="2000" b="1" dirty="0" smtClean="0">
                <a:solidFill>
                  <a:srgbClr val="FFC000"/>
                </a:solidFill>
              </a:rPr>
              <a:t> </a:t>
            </a:r>
            <a:r>
              <a:rPr lang="el-GR" sz="2000" b="1" dirty="0" err="1" smtClean="0">
                <a:solidFill>
                  <a:srgbClr val="FFC000"/>
                </a:solidFill>
              </a:rPr>
              <a:t>Bernhardt</a:t>
            </a:r>
            <a:r>
              <a:rPr lang="el-GR" sz="1800" dirty="0" smtClean="0">
                <a:solidFill>
                  <a:srgbClr val="FFC000"/>
                </a:solidFill>
              </a:rPr>
              <a:t>.</a:t>
            </a:r>
            <a:endParaRPr lang="el-GR" sz="1800" dirty="0">
              <a:solidFill>
                <a:srgbClr val="FFC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743200" y="267494"/>
            <a:ext cx="5943600" cy="1399032"/>
          </a:xfrm>
        </p:spPr>
        <p:txBody>
          <a:bodyPr/>
          <a:lstStyle/>
          <a:p>
            <a:r>
              <a:rPr lang="el-GR" dirty="0" smtClean="0"/>
              <a:t>ΑΦΙΣΕΣ ΤΟΥ ΜΟΥΧΑ</a:t>
            </a:r>
            <a:endParaRPr lang="el-GR" dirty="0"/>
          </a:p>
        </p:txBody>
      </p:sp>
      <p:pic>
        <p:nvPicPr>
          <p:cNvPr id="5" name="4 - Θέση περιεχομένου" descr="320px-Alfons_Mucha_-_1896_-_Lorenzaccio.jpg"/>
          <p:cNvPicPr>
            <a:picLocks noGrp="1" noChangeAspect="1"/>
          </p:cNvPicPr>
          <p:nvPr>
            <p:ph sz="half" idx="1"/>
          </p:nvPr>
        </p:nvPicPr>
        <p:blipFill>
          <a:blip r:embed="rId2" cstate="print"/>
          <a:stretch>
            <a:fillRect/>
          </a:stretch>
        </p:blipFill>
        <p:spPr>
          <a:xfrm>
            <a:off x="0" y="1"/>
            <a:ext cx="2468572" cy="6858000"/>
          </a:xfrm>
        </p:spPr>
      </p:pic>
      <p:sp>
        <p:nvSpPr>
          <p:cNvPr id="4" name="3 - Θέση περιεχομένου"/>
          <p:cNvSpPr>
            <a:spLocks noGrp="1"/>
          </p:cNvSpPr>
          <p:nvPr>
            <p:ph sz="half" idx="2"/>
          </p:nvPr>
        </p:nvSpPr>
        <p:spPr>
          <a:xfrm>
            <a:off x="2743200" y="1752600"/>
            <a:ext cx="6172200" cy="4800600"/>
          </a:xfrm>
        </p:spPr>
        <p:txBody>
          <a:bodyPr>
            <a:normAutofit fontScale="92500" lnSpcReduction="20000"/>
          </a:bodyPr>
          <a:lstStyle/>
          <a:p>
            <a:r>
              <a:rPr lang="el-GR" dirty="0" smtClean="0">
                <a:solidFill>
                  <a:srgbClr val="FFC000"/>
                </a:solidFill>
              </a:rPr>
              <a:t>Ο </a:t>
            </a:r>
            <a:r>
              <a:rPr lang="el-GR" dirty="0" err="1" smtClean="0">
                <a:solidFill>
                  <a:srgbClr val="FFC000"/>
                </a:solidFill>
              </a:rPr>
              <a:t>Mucha</a:t>
            </a:r>
            <a:r>
              <a:rPr lang="el-GR" dirty="0" smtClean="0">
                <a:solidFill>
                  <a:srgbClr val="FFC000"/>
                </a:solidFill>
              </a:rPr>
              <a:t> εξέδωσε αφίσες για κάθε μεγάλο έργο της </a:t>
            </a:r>
            <a:r>
              <a:rPr lang="el-GR" dirty="0" err="1" smtClean="0">
                <a:solidFill>
                  <a:srgbClr val="FFC000"/>
                </a:solidFill>
              </a:rPr>
              <a:t>Bernhardt</a:t>
            </a:r>
            <a:r>
              <a:rPr lang="el-GR" dirty="0" smtClean="0">
                <a:solidFill>
                  <a:srgbClr val="FFC000"/>
                </a:solidFill>
              </a:rPr>
              <a:t>, όπως τα </a:t>
            </a:r>
            <a:r>
              <a:rPr lang="el-GR" dirty="0" err="1" smtClean="0">
                <a:solidFill>
                  <a:srgbClr val="FFC000"/>
                </a:solidFill>
              </a:rPr>
              <a:t>La</a:t>
            </a:r>
            <a:r>
              <a:rPr lang="el-GR" dirty="0" smtClean="0">
                <a:solidFill>
                  <a:srgbClr val="FFC000"/>
                </a:solidFill>
              </a:rPr>
              <a:t> </a:t>
            </a:r>
            <a:r>
              <a:rPr lang="el-GR" dirty="0" err="1" smtClean="0">
                <a:solidFill>
                  <a:srgbClr val="FFC000"/>
                </a:solidFill>
              </a:rPr>
              <a:t>Dame</a:t>
            </a:r>
            <a:r>
              <a:rPr lang="el-GR" dirty="0" smtClean="0">
                <a:solidFill>
                  <a:srgbClr val="FFC000"/>
                </a:solidFill>
              </a:rPr>
              <a:t> </a:t>
            </a:r>
            <a:r>
              <a:rPr lang="el-GR" dirty="0" err="1" smtClean="0">
                <a:solidFill>
                  <a:srgbClr val="FFC000"/>
                </a:solidFill>
              </a:rPr>
              <a:t>aux</a:t>
            </a:r>
            <a:r>
              <a:rPr lang="el-GR" dirty="0" smtClean="0">
                <a:solidFill>
                  <a:srgbClr val="FFC000"/>
                </a:solidFill>
              </a:rPr>
              <a:t> </a:t>
            </a:r>
            <a:r>
              <a:rPr lang="el-GR" dirty="0" err="1" smtClean="0">
                <a:solidFill>
                  <a:srgbClr val="FFC000"/>
                </a:solidFill>
              </a:rPr>
              <a:t>Camelias</a:t>
            </a:r>
            <a:r>
              <a:rPr lang="el-GR" dirty="0" smtClean="0">
                <a:solidFill>
                  <a:srgbClr val="FFC000"/>
                </a:solidFill>
              </a:rPr>
              <a:t> – Η κυρία με τις καμέλιες(1896), </a:t>
            </a:r>
            <a:r>
              <a:rPr lang="el-GR" dirty="0" err="1" smtClean="0">
                <a:solidFill>
                  <a:srgbClr val="FFC000"/>
                </a:solidFill>
              </a:rPr>
              <a:t>Lorenzaccio</a:t>
            </a:r>
            <a:r>
              <a:rPr lang="el-GR" dirty="0" smtClean="0">
                <a:solidFill>
                  <a:srgbClr val="FFC000"/>
                </a:solidFill>
              </a:rPr>
              <a:t> (1896), Μήδεια (1898), </a:t>
            </a:r>
            <a:r>
              <a:rPr lang="el-GR" dirty="0" err="1" smtClean="0">
                <a:solidFill>
                  <a:srgbClr val="FFC000"/>
                </a:solidFill>
              </a:rPr>
              <a:t>Τόσκα</a:t>
            </a:r>
            <a:r>
              <a:rPr lang="el-GR" dirty="0" smtClean="0">
                <a:solidFill>
                  <a:srgbClr val="FFC000"/>
                </a:solidFill>
              </a:rPr>
              <a:t> (1898), Άμλετ (1899). Από αυτή την επιτυχία του άρχισε να λαμβάνει προτάσεις για διαφημίσεις -από τσιγάρα και σαμπάνια, μέχρι και βρεφική τροφή της </a:t>
            </a:r>
            <a:r>
              <a:rPr lang="el-GR" dirty="0" err="1" smtClean="0">
                <a:solidFill>
                  <a:srgbClr val="FFC000"/>
                </a:solidFill>
              </a:rPr>
              <a:t>Nestle</a:t>
            </a:r>
            <a:r>
              <a:rPr lang="el-GR" dirty="0" smtClean="0">
                <a:solidFill>
                  <a:srgbClr val="FFC000"/>
                </a:solidFill>
              </a:rPr>
              <a:t>. Όμως, λόγω του ότι όλη η αφίσα ζωγραφιζόταν από εκείνον στο χέρι, δεν ήταν μία απλή διαφήμιση, που μετά ο καθένας εύκολα μπορούσε να ξεχάσει. Οι διαφημίσεις του έμειναν στην ιστορία ως έργα τέχνης.</a:t>
            </a:r>
            <a:endParaRPr lang="el-GR" dirty="0">
              <a:solidFill>
                <a:srgbClr val="FFC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ezgif.com-gif-maker-2-1024x839.jpg"/>
          <p:cNvPicPr>
            <a:picLocks noGrp="1" noChangeAspect="1"/>
          </p:cNvPicPr>
          <p:nvPr>
            <p:ph idx="1"/>
          </p:nvPr>
        </p:nvPicPr>
        <p:blipFill>
          <a:blip r:embed="rId2" cstate="print"/>
          <a:stretch>
            <a:fillRect/>
          </a:stretch>
        </p:blipFill>
        <p:spPr>
          <a:xfrm>
            <a:off x="381000" y="28624"/>
            <a:ext cx="8335257" cy="6829376"/>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sz="4000" dirty="0" smtClean="0"/>
              <a:t>ΣΑΡΑ ΜΠΕΡΝΑΡΤ, ΑΦΙΣΑ</a:t>
            </a:r>
            <a:endParaRPr lang="el-GR" sz="4000" dirty="0"/>
          </a:p>
        </p:txBody>
      </p:sp>
      <p:sp>
        <p:nvSpPr>
          <p:cNvPr id="3" name="2 - Θέση κειμένου"/>
          <p:cNvSpPr>
            <a:spLocks noGrp="1"/>
          </p:cNvSpPr>
          <p:nvPr>
            <p:ph type="body" idx="2"/>
          </p:nvPr>
        </p:nvSpPr>
        <p:spPr>
          <a:xfrm>
            <a:off x="1135856" y="367664"/>
            <a:ext cx="5036344" cy="5943600"/>
          </a:xfrm>
        </p:spPr>
        <p:txBody>
          <a:bodyPr>
            <a:noAutofit/>
          </a:bodyPr>
          <a:lstStyle/>
          <a:p>
            <a:r>
              <a:rPr lang="el-GR" sz="2800" dirty="0" smtClean="0">
                <a:solidFill>
                  <a:srgbClr val="FFC000"/>
                </a:solidFill>
              </a:rPr>
              <a:t> Αποτύπωσε, την Σάρα </a:t>
            </a:r>
            <a:r>
              <a:rPr lang="el-GR" sz="2800" dirty="0" err="1" smtClean="0">
                <a:solidFill>
                  <a:srgbClr val="FFC000"/>
                </a:solidFill>
              </a:rPr>
              <a:t>Μπερνάρτ</a:t>
            </a:r>
            <a:r>
              <a:rPr lang="el-GR" sz="2800" dirty="0" smtClean="0">
                <a:solidFill>
                  <a:srgbClr val="FFC000"/>
                </a:solidFill>
              </a:rPr>
              <a:t>, σε μία αφίσα που ξεπερνούσε τα 2 μέτρα, φορώντας ένα Βυζαντινό φόρεμα, στολισμένο με ορχιδέες. Αυτό που έκανε την συγκεκριμένη αφίσα να ξεχωρίζει ήταν το φωτοστέφανο που είχε από πίσω της καθώς και τα ιδιαίτερα χρώματα που χρησιμοποιούσε. Ήταν σαν ένα μοντέρνο Βυζαντινό ψηφιδωτό. </a:t>
            </a:r>
          </a:p>
          <a:p>
            <a:endParaRPr lang="el-GR" sz="2800" dirty="0"/>
          </a:p>
        </p:txBody>
      </p:sp>
      <p:pic>
        <p:nvPicPr>
          <p:cNvPr id="5" name="4 - Θέση περιεχομένου" descr="invaluable-art-nouveau-3b-Alphonse-Mucha-231x670.jpg"/>
          <p:cNvPicPr>
            <a:picLocks noGrp="1" noChangeAspect="1"/>
          </p:cNvPicPr>
          <p:nvPr>
            <p:ph sz="half" idx="1"/>
          </p:nvPr>
        </p:nvPicPr>
        <p:blipFill>
          <a:blip r:embed="rId2" cstate="print"/>
          <a:stretch>
            <a:fillRect/>
          </a:stretch>
        </p:blipFill>
        <p:spPr>
          <a:xfrm>
            <a:off x="6477000" y="0"/>
            <a:ext cx="2364475" cy="6858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pic>
        <p:nvPicPr>
          <p:cNvPr id="4" name="3 - Θέση περιεχομένου" descr="800px-SlaviaMucha.jpg"/>
          <p:cNvPicPr>
            <a:picLocks noGrp="1" noChangeAspect="1"/>
          </p:cNvPicPr>
          <p:nvPr>
            <p:ph sz="half" idx="1"/>
          </p:nvPr>
        </p:nvPicPr>
        <p:blipFill>
          <a:blip r:embed="rId2" cstate="print"/>
          <a:stretch>
            <a:fillRect/>
          </a:stretch>
        </p:blipFill>
        <p:spPr>
          <a:xfrm>
            <a:off x="0" y="0"/>
            <a:ext cx="4289602" cy="6858000"/>
          </a:xfrm>
        </p:spPr>
      </p:pic>
      <p:sp>
        <p:nvSpPr>
          <p:cNvPr id="6" name="5 - Θέση περιεχομένου"/>
          <p:cNvSpPr>
            <a:spLocks noGrp="1"/>
          </p:cNvSpPr>
          <p:nvPr>
            <p:ph sz="half" idx="2"/>
          </p:nvPr>
        </p:nvSpPr>
        <p:spPr>
          <a:xfrm>
            <a:off x="4648200" y="0"/>
            <a:ext cx="4495800" cy="6857999"/>
          </a:xfrm>
        </p:spPr>
        <p:txBody>
          <a:bodyPr>
            <a:normAutofit/>
          </a:bodyPr>
          <a:lstStyle/>
          <a:p>
            <a:r>
              <a:rPr lang="el-GR" dirty="0" smtClean="0"/>
              <a:t>Ο πίνακας που απεικονίζει την </a:t>
            </a:r>
            <a:r>
              <a:rPr lang="el-GR" dirty="0" err="1" smtClean="0"/>
              <a:t>Josephine</a:t>
            </a:r>
            <a:r>
              <a:rPr lang="el-GR" dirty="0" smtClean="0"/>
              <a:t> </a:t>
            </a:r>
            <a:r>
              <a:rPr lang="el-GR" dirty="0" err="1" smtClean="0"/>
              <a:t>Crane</a:t>
            </a:r>
            <a:r>
              <a:rPr lang="el-GR" dirty="0" smtClean="0"/>
              <a:t> </a:t>
            </a:r>
            <a:r>
              <a:rPr lang="el-GR" dirty="0" err="1" smtClean="0"/>
              <a:t>Bradley</a:t>
            </a:r>
            <a:r>
              <a:rPr lang="el-GR" dirty="0" smtClean="0"/>
              <a:t>, ως η καρδιά του σλαβικού κόσμου, ντυμένη με παραδοσιακή σλαβική στολή, και περιτριγυρισμένη από σλαβικά φολκλορικά σύμβολα.</a:t>
            </a:r>
          </a:p>
          <a:p>
            <a:r>
              <a:rPr lang="el-GR" dirty="0" smtClean="0"/>
              <a:t> Αυτό το πορτρέτο είναι που σηματοδοτεί την αρχή της καριέρας του ως ιστορικός ζωγράφος</a:t>
            </a:r>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dirty="0"/>
          </a:p>
        </p:txBody>
      </p:sp>
      <p:pic>
        <p:nvPicPr>
          <p:cNvPr id="4" name="3 - Θέση περιεχομένου" descr="Alphonse_Mucha_-_Zodiac,_1869.jpg"/>
          <p:cNvPicPr>
            <a:picLocks noGrp="1" noChangeAspect="1"/>
          </p:cNvPicPr>
          <p:nvPr>
            <p:ph sz="half" idx="1"/>
          </p:nvPr>
        </p:nvPicPr>
        <p:blipFill>
          <a:blip r:embed="rId2" cstate="print"/>
          <a:stretch>
            <a:fillRect/>
          </a:stretch>
        </p:blipFill>
        <p:spPr>
          <a:xfrm>
            <a:off x="0" y="0"/>
            <a:ext cx="5164324" cy="6858000"/>
          </a:xfrm>
        </p:spPr>
      </p:pic>
      <p:sp>
        <p:nvSpPr>
          <p:cNvPr id="6" name="5 - Θέση περιεχομένου"/>
          <p:cNvSpPr>
            <a:spLocks noGrp="1"/>
          </p:cNvSpPr>
          <p:nvPr>
            <p:ph sz="half" idx="2"/>
          </p:nvPr>
        </p:nvSpPr>
        <p:spPr>
          <a:xfrm>
            <a:off x="5410200" y="609600"/>
            <a:ext cx="3505200" cy="6019800"/>
          </a:xfrm>
        </p:spPr>
        <p:txBody>
          <a:bodyPr>
            <a:normAutofit fontScale="92500" lnSpcReduction="20000"/>
          </a:bodyPr>
          <a:lstStyle/>
          <a:p>
            <a:r>
              <a:rPr lang="el-GR" dirty="0" smtClean="0"/>
              <a:t>Ένα ακόμα ιδιαίτερα διάσημο έργο του αποτελεί η γυναίκα με τα ζώδια.</a:t>
            </a:r>
          </a:p>
          <a:p>
            <a:r>
              <a:rPr lang="el-GR" dirty="0" smtClean="0"/>
              <a:t>Από  τα έργα του μπορούμε να καταλάβουμε πως η γυναίκα </a:t>
            </a:r>
            <a:r>
              <a:rPr lang="el-GR" dirty="0" err="1" smtClean="0"/>
              <a:t>γι’αυτόν</a:t>
            </a:r>
            <a:r>
              <a:rPr lang="el-GR" dirty="0" smtClean="0"/>
              <a:t> αποτελούσε μία </a:t>
            </a:r>
            <a:r>
              <a:rPr lang="el-GR" b="1" dirty="0" smtClean="0"/>
              <a:t>μούσα</a:t>
            </a:r>
            <a:r>
              <a:rPr lang="el-GR" dirty="0" smtClean="0"/>
              <a:t>. Η </a:t>
            </a:r>
            <a:r>
              <a:rPr lang="el-GR" dirty="0" err="1" smtClean="0"/>
              <a:t>εμπνευσή</a:t>
            </a:r>
            <a:r>
              <a:rPr lang="el-GR" dirty="0" smtClean="0"/>
              <a:t> του πάντα τον οδηγούσε σε μία γυναίκα, με λουλούδια γύρω της, να ζει συνήθως στην φύση. </a:t>
            </a:r>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48198" y="290732"/>
            <a:ext cx="818602" cy="6153912"/>
          </a:xfrm>
        </p:spPr>
        <p:txBody>
          <a:bodyPr/>
          <a:lstStyle/>
          <a:p>
            <a:r>
              <a:rPr lang="el-GR" dirty="0" smtClean="0">
                <a:solidFill>
                  <a:srgbClr val="FFC000"/>
                </a:solidFill>
              </a:rPr>
              <a:t>ΑΛΦΟΝΣ ΜΟΥΧΑ</a:t>
            </a:r>
            <a:endParaRPr lang="el-GR" dirty="0">
              <a:solidFill>
                <a:srgbClr val="FFC000"/>
              </a:solidFill>
            </a:endParaRPr>
          </a:p>
        </p:txBody>
      </p:sp>
      <p:sp>
        <p:nvSpPr>
          <p:cNvPr id="6" name="5 - Θέση κειμένου"/>
          <p:cNvSpPr>
            <a:spLocks noGrp="1"/>
          </p:cNvSpPr>
          <p:nvPr>
            <p:ph type="body" idx="1"/>
          </p:nvPr>
        </p:nvSpPr>
        <p:spPr>
          <a:xfrm>
            <a:off x="1143000" y="290732"/>
            <a:ext cx="838200" cy="3017520"/>
          </a:xfrm>
        </p:spPr>
        <p:txBody>
          <a:bodyPr/>
          <a:lstStyle/>
          <a:p>
            <a:r>
              <a:rPr lang="el-GR" dirty="0" smtClean="0">
                <a:solidFill>
                  <a:srgbClr val="FFC000"/>
                </a:solidFill>
              </a:rPr>
              <a:t>ΤΕΣΣΕΡΕΙΣ ΕΠΟΧΕΣ</a:t>
            </a:r>
            <a:endParaRPr lang="el-GR" dirty="0">
              <a:solidFill>
                <a:srgbClr val="FFC000"/>
              </a:solidFill>
            </a:endParaRPr>
          </a:p>
        </p:txBody>
      </p:sp>
      <p:sp>
        <p:nvSpPr>
          <p:cNvPr id="7" name="6 - Θέση κειμένου"/>
          <p:cNvSpPr>
            <a:spLocks noGrp="1"/>
          </p:cNvSpPr>
          <p:nvPr>
            <p:ph type="body" sz="half" idx="3"/>
          </p:nvPr>
        </p:nvSpPr>
        <p:spPr>
          <a:xfrm>
            <a:off x="1143000" y="3427124"/>
            <a:ext cx="838200" cy="3017520"/>
          </a:xfrm>
        </p:spPr>
        <p:txBody>
          <a:bodyPr/>
          <a:lstStyle/>
          <a:p>
            <a:r>
              <a:rPr lang="el-GR" dirty="0" smtClean="0">
                <a:solidFill>
                  <a:srgbClr val="FFC000"/>
                </a:solidFill>
              </a:rPr>
              <a:t>ΤΕΣΣΕΡΕΙΣ ΕΠΟΧΕΣ</a:t>
            </a:r>
            <a:endParaRPr lang="el-GR" dirty="0">
              <a:solidFill>
                <a:srgbClr val="FFC000"/>
              </a:solidFill>
            </a:endParaRPr>
          </a:p>
        </p:txBody>
      </p:sp>
      <p:pic>
        <p:nvPicPr>
          <p:cNvPr id="4" name="3 - Θέση περιεχομένου" descr="Four_Seasons_by_Alfons_Mucha,_circa_1896.jpg"/>
          <p:cNvPicPr>
            <a:picLocks noGrp="1" noChangeAspect="1"/>
          </p:cNvPicPr>
          <p:nvPr>
            <p:ph sz="quarter" idx="2"/>
          </p:nvPr>
        </p:nvPicPr>
        <p:blipFill>
          <a:blip r:embed="rId2" cstate="print"/>
          <a:stretch>
            <a:fillRect/>
          </a:stretch>
        </p:blipFill>
        <p:spPr>
          <a:xfrm>
            <a:off x="2527300" y="0"/>
            <a:ext cx="6616700" cy="3308350"/>
          </a:xfrm>
        </p:spPr>
      </p:pic>
      <p:pic>
        <p:nvPicPr>
          <p:cNvPr id="9" name="8 - Θέση περιεχομένου" descr="Four_Seasons_by_Alfons_Mucha,_circa_1896.jpg"/>
          <p:cNvPicPr>
            <a:picLocks noGrp="1" noChangeAspect="1"/>
          </p:cNvPicPr>
          <p:nvPr>
            <p:ph sz="quarter" idx="4"/>
          </p:nvPr>
        </p:nvPicPr>
        <p:blipFill>
          <a:blip r:embed="rId3" cstate="print"/>
          <a:stretch>
            <a:fillRect/>
          </a:stretch>
        </p:blipFill>
        <p:spPr>
          <a:xfrm>
            <a:off x="2807879" y="3427413"/>
            <a:ext cx="6336121" cy="3430587"/>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dirty="0" smtClean="0">
                <a:solidFill>
                  <a:srgbClr val="FF0000"/>
                </a:solidFill>
              </a:rPr>
              <a:t>ΑΛΦΟΝΣ ΜΟΥΧΑ</a:t>
            </a:r>
            <a:endParaRPr lang="el-GR" dirty="0">
              <a:solidFill>
                <a:srgbClr val="FF0000"/>
              </a:solidFill>
            </a:endParaRPr>
          </a:p>
        </p:txBody>
      </p:sp>
      <p:sp>
        <p:nvSpPr>
          <p:cNvPr id="5" name="4 - Θέση κειμένου"/>
          <p:cNvSpPr>
            <a:spLocks noGrp="1"/>
          </p:cNvSpPr>
          <p:nvPr>
            <p:ph type="body" idx="1"/>
          </p:nvPr>
        </p:nvSpPr>
        <p:spPr>
          <a:xfrm>
            <a:off x="1365006" y="290732"/>
            <a:ext cx="45719" cy="3017520"/>
          </a:xfrm>
        </p:spPr>
        <p:txBody>
          <a:bodyPr>
            <a:normAutofit fontScale="25000" lnSpcReduction="20000"/>
          </a:bodyPr>
          <a:lstStyle/>
          <a:p>
            <a:endParaRPr lang="el-GR" dirty="0"/>
          </a:p>
        </p:txBody>
      </p:sp>
      <p:sp>
        <p:nvSpPr>
          <p:cNvPr id="6" name="5 - Θέση κειμένου"/>
          <p:cNvSpPr>
            <a:spLocks noGrp="1"/>
          </p:cNvSpPr>
          <p:nvPr>
            <p:ph type="body" sz="half" idx="3"/>
          </p:nvPr>
        </p:nvSpPr>
        <p:spPr>
          <a:xfrm>
            <a:off x="1365006" y="3427124"/>
            <a:ext cx="45719" cy="3017520"/>
          </a:xfrm>
        </p:spPr>
        <p:txBody>
          <a:bodyPr>
            <a:normAutofit fontScale="25000" lnSpcReduction="20000"/>
          </a:bodyPr>
          <a:lstStyle/>
          <a:p>
            <a:endParaRPr lang="el-GR" dirty="0"/>
          </a:p>
        </p:txBody>
      </p:sp>
      <p:pic>
        <p:nvPicPr>
          <p:cNvPr id="12290" name="Picture 2" descr="F:\Νέος φάκελος (2)\Mucha_Allposters.jpg"/>
          <p:cNvPicPr>
            <a:picLocks noGrp="1" noChangeAspect="1" noChangeArrowheads="1"/>
          </p:cNvPicPr>
          <p:nvPr>
            <p:ph sz="quarter" idx="2"/>
          </p:nvPr>
        </p:nvPicPr>
        <p:blipFill>
          <a:blip r:embed="rId2" cstate="print"/>
          <a:stretch>
            <a:fillRect/>
          </a:stretch>
        </p:blipFill>
        <p:spPr bwMode="auto">
          <a:xfrm>
            <a:off x="1621537" y="0"/>
            <a:ext cx="7522464" cy="3657600"/>
          </a:xfrm>
          <a:prstGeom prst="rect">
            <a:avLst/>
          </a:prstGeom>
          <a:noFill/>
        </p:spPr>
      </p:pic>
      <p:sp>
        <p:nvSpPr>
          <p:cNvPr id="7" name="6 - Θέση περιεχομένου"/>
          <p:cNvSpPr>
            <a:spLocks noGrp="1"/>
          </p:cNvSpPr>
          <p:nvPr>
            <p:ph sz="quarter" idx="4"/>
          </p:nvPr>
        </p:nvSpPr>
        <p:spPr>
          <a:xfrm>
            <a:off x="1447800" y="4038600"/>
            <a:ext cx="7696200" cy="2590800"/>
          </a:xfrm>
        </p:spPr>
        <p:txBody>
          <a:bodyPr>
            <a:normAutofit fontScale="92500" lnSpcReduction="20000"/>
          </a:bodyPr>
          <a:lstStyle/>
          <a:p>
            <a:r>
              <a:rPr lang="el-GR" dirty="0" smtClean="0">
                <a:solidFill>
                  <a:srgbClr val="FFC000"/>
                </a:solidFill>
              </a:rPr>
              <a:t> Η μεγάλη διαφορά τους έγκειται στο ότι η </a:t>
            </a:r>
            <a:r>
              <a:rPr lang="el-GR" dirty="0" err="1" smtClean="0">
                <a:solidFill>
                  <a:srgbClr val="FFC000"/>
                </a:solidFill>
              </a:rPr>
              <a:t>Art</a:t>
            </a:r>
            <a:r>
              <a:rPr lang="el-GR" dirty="0" smtClean="0">
                <a:solidFill>
                  <a:srgbClr val="FFC000"/>
                </a:solidFill>
              </a:rPr>
              <a:t> </a:t>
            </a:r>
            <a:r>
              <a:rPr lang="el-GR" dirty="0" err="1" smtClean="0">
                <a:solidFill>
                  <a:srgbClr val="FFC000"/>
                </a:solidFill>
              </a:rPr>
              <a:t>Nouveau</a:t>
            </a:r>
            <a:r>
              <a:rPr lang="el-GR" dirty="0" smtClean="0">
                <a:solidFill>
                  <a:srgbClr val="FFC000"/>
                </a:solidFill>
              </a:rPr>
              <a:t> άντλησε έμπνευση από την δομή και την μορφή της φύσης, επικεντρώνοντας το ενδιαφέρον της στις γραμμές των φυτών και των λουλουδιών, ξεφεύγοντας από τη στείρα αποτύπωση του ρεαλισμού, αντικαθιστώντας την με φαντασία. Θα μπορούσε κανείς εύκολα να πει πως η </a:t>
            </a:r>
            <a:r>
              <a:rPr lang="el-GR" dirty="0" err="1" smtClean="0">
                <a:solidFill>
                  <a:srgbClr val="FFC000"/>
                </a:solidFill>
              </a:rPr>
              <a:t>Αrt</a:t>
            </a:r>
            <a:r>
              <a:rPr lang="el-GR" dirty="0" smtClean="0">
                <a:solidFill>
                  <a:srgbClr val="FFC000"/>
                </a:solidFill>
              </a:rPr>
              <a:t> </a:t>
            </a:r>
            <a:r>
              <a:rPr lang="el-GR" dirty="0" err="1" smtClean="0">
                <a:solidFill>
                  <a:srgbClr val="FFC000"/>
                </a:solidFill>
              </a:rPr>
              <a:t>Νouveau</a:t>
            </a:r>
            <a:r>
              <a:rPr lang="el-GR" dirty="0" smtClean="0">
                <a:solidFill>
                  <a:srgbClr val="FFC000"/>
                </a:solidFill>
              </a:rPr>
              <a:t> αποτελεί πρόγονο του </a:t>
            </a:r>
            <a:r>
              <a:rPr lang="el-GR" b="1" dirty="0" smtClean="0">
                <a:solidFill>
                  <a:srgbClr val="FF0000"/>
                </a:solidFill>
              </a:rPr>
              <a:t>Μοντερνισμού</a:t>
            </a:r>
            <a:r>
              <a:rPr lang="el-GR" dirty="0" smtClean="0">
                <a:solidFill>
                  <a:srgbClr val="FFC000"/>
                </a:solidFill>
              </a:rPr>
              <a:t>, βάση για την σύγχρονη τέχνη όπως την ξέρουμε σήμερα.</a:t>
            </a:r>
            <a:endParaRPr lang="el-GR" dirty="0">
              <a:solidFill>
                <a:srgbClr val="FFC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367664"/>
            <a:ext cx="694944" cy="5943600"/>
          </a:xfrm>
        </p:spPr>
        <p:txBody>
          <a:bodyPr/>
          <a:lstStyle/>
          <a:p>
            <a:pPr algn="l"/>
            <a:r>
              <a:rPr lang="el-GR" b="1" dirty="0" smtClean="0">
                <a:solidFill>
                  <a:srgbClr val="92D050"/>
                </a:solidFill>
              </a:rPr>
              <a:t>ΜΟΥΧΑ,ΑΦΙΣΑ</a:t>
            </a:r>
            <a:endParaRPr lang="el-GR" b="1" dirty="0">
              <a:solidFill>
                <a:srgbClr val="92D050"/>
              </a:solidFill>
            </a:endParaRPr>
          </a:p>
        </p:txBody>
      </p:sp>
      <p:sp>
        <p:nvSpPr>
          <p:cNvPr id="3" name="2 - Θέση κειμένου"/>
          <p:cNvSpPr>
            <a:spLocks noGrp="1"/>
          </p:cNvSpPr>
          <p:nvPr>
            <p:ph type="body" idx="2"/>
          </p:nvPr>
        </p:nvSpPr>
        <p:spPr/>
        <p:txBody>
          <a:bodyPr/>
          <a:lstStyle/>
          <a:p>
            <a:r>
              <a:rPr lang="el-GR" sz="1600" b="1" u="sng" dirty="0" smtClean="0">
                <a:solidFill>
                  <a:schemeClr val="accent1">
                    <a:lumMod val="75000"/>
                  </a:schemeClr>
                </a:solidFill>
              </a:rPr>
              <a:t>Η ΟΝΕΙΡΟΠΟΛΗΣΗΣ</a:t>
            </a:r>
          </a:p>
          <a:p>
            <a:endParaRPr lang="el-GR" sz="1600" b="1" u="sng" dirty="0" smtClean="0">
              <a:solidFill>
                <a:schemeClr val="accent1">
                  <a:lumMod val="75000"/>
                </a:schemeClr>
              </a:solidFill>
            </a:endParaRPr>
          </a:p>
          <a:p>
            <a:r>
              <a:rPr lang="el-GR" dirty="0" smtClean="0">
                <a:solidFill>
                  <a:srgbClr val="FFC000"/>
                </a:solidFill>
              </a:rPr>
              <a:t>ΒΛΕΠΟΥΜΕ ΜΙΑ ΝΕΑΡΗ  ΚΟΠΕΛΑ ΠΟΥ ΦΑΙΝΕΤΑΙ ΝΑ ΕΧΕΙ ΣΤΑΜΑΤΗΣΕΙ ΓΙΑ ΜΙΑ ΣΤΙΓΜΗ ΝΑ ΞΕΦΥΛΙΖΕΙ ΤΟ ΑΛΜΠΟΥΜ ΤΗΣ ΚΑΙ ΟΝΕΙΡΕΥΕΤΑΙ ΜΕ ΑΝΟΙΧΤΑ ΜΑΤΙΑ. Η ΚΟΠΕΛΑ ,ΤΟ ΣΧΕΔΙΟ ΣΤΟ ΣΤΗΘΟΣ ΤΟΥ ΦΟΡΕΜΑΤΟΣ ΤΗΣ, Η ΓΙΡΛΑΝΤΑ ΜΕ ΤΑ ΛΟΥΛΟΥΔΙΑ ΠΟΥ ΤΗΝ ΠΕΡΙΒΑΛΕΙ , ΔΗΜΙΟΥΡΓΟΥΝ ΜΙΑ ΙΣΟΡΟΠΗΜΕΝΗ ΔΙΑΚΟΣΜΗΤΙΚΗ ΕΝΟΤΗΤΑ.</a:t>
            </a:r>
          </a:p>
          <a:p>
            <a:r>
              <a:rPr lang="el-GR" dirty="0" smtClean="0">
                <a:solidFill>
                  <a:srgbClr val="FFC000"/>
                </a:solidFill>
              </a:rPr>
              <a:t>ΕΝΑΣ ΚΡΙΤΙΚΟΣ ΤΕΧΝΗΣ ΤΗΣ ΕΠΟΧΗΣ ΕΙΠΕ:</a:t>
            </a:r>
          </a:p>
          <a:p>
            <a:r>
              <a:rPr lang="el-GR" dirty="0" smtClean="0">
                <a:solidFill>
                  <a:srgbClr val="FFC000"/>
                </a:solidFill>
              </a:rPr>
              <a:t>«ΘΑ ΜΠΟΡΟΥΣΕ ΝΑ ΓΙΝΕΙ ΤΟ ΧΑΜΟΓΕΛΑΣΤΟ ΠΡΟΣΩΠΟ ΕΚΕΙΝΩΝ ΤΩΝ ΧΑΡΙΤΩΜΕΝΩΝ</a:t>
            </a:r>
            <a:r>
              <a:rPr lang="en-US" dirty="0" smtClean="0">
                <a:solidFill>
                  <a:srgbClr val="FFC000"/>
                </a:solidFill>
              </a:rPr>
              <a:t> BOUDOIR</a:t>
            </a:r>
            <a:endParaRPr lang="el-GR" dirty="0">
              <a:solidFill>
                <a:srgbClr val="FFC000"/>
              </a:solidFill>
            </a:endParaRPr>
          </a:p>
        </p:txBody>
      </p:sp>
      <p:pic>
        <p:nvPicPr>
          <p:cNvPr id="5" name="4 - Θέση περιεχομένου" descr="The-History-Avenue-Art-Nouveau-1-1131x1536.jpg"/>
          <p:cNvPicPr>
            <a:picLocks noGrp="1" noChangeAspect="1"/>
          </p:cNvPicPr>
          <p:nvPr>
            <p:ph sz="half" idx="1"/>
          </p:nvPr>
        </p:nvPicPr>
        <p:blipFill>
          <a:blip r:embed="rId2" cstate="print"/>
          <a:stretch>
            <a:fillRect/>
          </a:stretch>
        </p:blipFill>
        <p:spPr>
          <a:xfrm>
            <a:off x="4094261" y="1"/>
            <a:ext cx="5049739" cy="6858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367664"/>
            <a:ext cx="923544" cy="5943600"/>
          </a:xfrm>
        </p:spPr>
        <p:txBody>
          <a:bodyPr>
            <a:normAutofit/>
          </a:bodyPr>
          <a:lstStyle/>
          <a:p>
            <a:pPr algn="l"/>
            <a:r>
              <a:rPr lang="el-GR" sz="4000" dirty="0" smtClean="0"/>
              <a:t>Ο ΝΑΟΣ</a:t>
            </a:r>
            <a:r>
              <a:rPr lang="en-US" sz="4000" dirty="0" smtClean="0"/>
              <a:t> </a:t>
            </a:r>
            <a:r>
              <a:rPr lang="en-US" sz="4000" dirty="0" err="1" smtClean="0"/>
              <a:t>Aizu</a:t>
            </a:r>
            <a:r>
              <a:rPr lang="en-US" sz="4000" dirty="0" smtClean="0"/>
              <a:t> </a:t>
            </a:r>
            <a:r>
              <a:rPr lang="en-US" sz="4000" dirty="0" err="1" smtClean="0"/>
              <a:t>Sazaedo</a:t>
            </a:r>
            <a:endParaRPr lang="el-GR" sz="4000" dirty="0"/>
          </a:p>
        </p:txBody>
      </p:sp>
      <p:sp>
        <p:nvSpPr>
          <p:cNvPr id="3" name="2 - Θέση κειμένου"/>
          <p:cNvSpPr>
            <a:spLocks noGrp="1"/>
          </p:cNvSpPr>
          <p:nvPr>
            <p:ph type="body" idx="2"/>
          </p:nvPr>
        </p:nvSpPr>
        <p:spPr/>
        <p:txBody>
          <a:bodyPr/>
          <a:lstStyle/>
          <a:p>
            <a:pPr fontAlgn="base"/>
            <a:r>
              <a:rPr lang="en-US" sz="2400" cap="all" dirty="0" smtClean="0">
                <a:solidFill>
                  <a:srgbClr val="FF0000"/>
                </a:solidFill>
              </a:rPr>
              <a:t>SHIMURA Takahiro </a:t>
            </a:r>
            <a:r>
              <a:rPr lang="en-US" sz="2400" cap="all" dirty="0" smtClean="0">
                <a:solidFill>
                  <a:srgbClr val="FFC000"/>
                </a:solidFill>
              </a:rPr>
              <a:t>[</a:t>
            </a:r>
            <a:r>
              <a:rPr lang="el-GR" sz="2400" cap="all" dirty="0" err="1" smtClean="0">
                <a:solidFill>
                  <a:srgbClr val="FFC000"/>
                </a:solidFill>
              </a:rPr>
              <a:t>Τακαχίρο</a:t>
            </a:r>
            <a:r>
              <a:rPr lang="el-GR" sz="2400" cap="all" dirty="0" smtClean="0">
                <a:solidFill>
                  <a:srgbClr val="FFC000"/>
                </a:solidFill>
              </a:rPr>
              <a:t> </a:t>
            </a:r>
            <a:r>
              <a:rPr lang="el-GR" sz="2400" cap="all" dirty="0" err="1" smtClean="0">
                <a:solidFill>
                  <a:srgbClr val="FFC000"/>
                </a:solidFill>
              </a:rPr>
              <a:t>Σιμούρα</a:t>
            </a:r>
            <a:r>
              <a:rPr lang="el-GR" sz="2400" cap="all" dirty="0" smtClean="0">
                <a:solidFill>
                  <a:srgbClr val="FFC000"/>
                </a:solidFill>
              </a:rPr>
              <a:t>], Ο ναός </a:t>
            </a:r>
            <a:r>
              <a:rPr lang="en-US" sz="2400" cap="all" dirty="0" err="1" smtClean="0">
                <a:solidFill>
                  <a:srgbClr val="FFC000"/>
                </a:solidFill>
              </a:rPr>
              <a:t>Aizu</a:t>
            </a:r>
            <a:r>
              <a:rPr lang="en-US" sz="2400" cap="all" dirty="0" smtClean="0">
                <a:solidFill>
                  <a:srgbClr val="FFC000"/>
                </a:solidFill>
              </a:rPr>
              <a:t> </a:t>
            </a:r>
            <a:r>
              <a:rPr lang="en-US" sz="2400" cap="all" dirty="0" err="1" smtClean="0">
                <a:solidFill>
                  <a:srgbClr val="FFC000"/>
                </a:solidFill>
              </a:rPr>
              <a:t>Sazaedo</a:t>
            </a:r>
            <a:r>
              <a:rPr lang="en-US" sz="2400" cap="all" dirty="0" smtClean="0">
                <a:solidFill>
                  <a:srgbClr val="FFC000"/>
                </a:solidFill>
              </a:rPr>
              <a:t>, </a:t>
            </a:r>
            <a:r>
              <a:rPr lang="el-GR" sz="2400" cap="all" dirty="0" smtClean="0">
                <a:solidFill>
                  <a:srgbClr val="FFC000"/>
                </a:solidFill>
              </a:rPr>
              <a:t>ξυλογραφία, 66×48,5 εκ</a:t>
            </a:r>
          </a:p>
          <a:p>
            <a:r>
              <a:rPr lang="el-GR" dirty="0" smtClean="0"/>
              <a:t/>
            </a:r>
            <a:br>
              <a:rPr lang="el-GR" dirty="0" smtClean="0"/>
            </a:br>
            <a:endParaRPr lang="el-GR" dirty="0"/>
          </a:p>
        </p:txBody>
      </p:sp>
      <p:pic>
        <p:nvPicPr>
          <p:cNvPr id="5" name="4 - Θέση περιεχομένου" descr="shimura.jpg"/>
          <p:cNvPicPr>
            <a:picLocks noGrp="1" noChangeAspect="1"/>
          </p:cNvPicPr>
          <p:nvPr>
            <p:ph sz="half" idx="1"/>
          </p:nvPr>
        </p:nvPicPr>
        <p:blipFill>
          <a:blip r:embed="rId2" cstate="print"/>
          <a:stretch>
            <a:fillRect/>
          </a:stretch>
        </p:blipFill>
        <p:spPr>
          <a:xfrm>
            <a:off x="4114800" y="0"/>
            <a:ext cx="5029200" cy="6849771"/>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endParaRPr lang="el-GR"/>
          </a:p>
        </p:txBody>
      </p:sp>
      <p:pic>
        <p:nvPicPr>
          <p:cNvPr id="5" name="4 - Θέση περιεχομένου" descr="c89cdf0f949b7c3bc77a69f9a130eb80.jpg"/>
          <p:cNvPicPr>
            <a:picLocks noGrp="1" noChangeAspect="1"/>
          </p:cNvPicPr>
          <p:nvPr>
            <p:ph type="pic" idx="1"/>
          </p:nvPr>
        </p:nvPicPr>
        <p:blipFill>
          <a:blip r:embed="rId2" cstate="print"/>
          <a:srcRect l="2461" r="2461"/>
          <a:stretch>
            <a:fillRect/>
          </a:stretch>
        </p:blipFill>
        <p:spPr>
          <a:xfrm>
            <a:off x="-74608" y="-38714"/>
            <a:ext cx="9218608" cy="6896714"/>
          </a:xfrm>
        </p:spPr>
      </p:pic>
      <p:sp>
        <p:nvSpPr>
          <p:cNvPr id="7" name="6 - Θέση κειμένου"/>
          <p:cNvSpPr>
            <a:spLocks noGrp="1"/>
          </p:cNvSpPr>
          <p:nvPr>
            <p:ph type="body" sz="half" idx="2"/>
          </p:nvPr>
        </p:nvSpPr>
        <p:spPr/>
        <p:txBody>
          <a:bodyPr>
            <a:normAutofit/>
          </a:bodyPr>
          <a:lstStyle/>
          <a:p>
            <a:pPr algn="ctr"/>
            <a:r>
              <a:rPr lang="el-GR" sz="3600" b="1" dirty="0" smtClean="0">
                <a:solidFill>
                  <a:schemeClr val="bg1"/>
                </a:solidFill>
              </a:rPr>
              <a:t>ΜΠΟΥΦΕΣ ΑΡΤ ΝΟΥΒΟ</a:t>
            </a:r>
            <a:endParaRPr lang="el-GR" sz="36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10.jpg"/>
          <p:cNvPicPr>
            <a:picLocks noGrp="1" noChangeAspect="1"/>
          </p:cNvPicPr>
          <p:nvPr>
            <p:ph type="pic" idx="1"/>
          </p:nvPr>
        </p:nvPicPr>
        <p:blipFill>
          <a:blip r:embed="rId2" cstate="print"/>
          <a:srcRect t="526" b="526"/>
          <a:stretch>
            <a:fillRect/>
          </a:stretch>
        </p:blipFill>
        <p:spPr>
          <a:xfrm>
            <a:off x="0" y="0"/>
            <a:ext cx="9110667" cy="6815960"/>
          </a:xfrm>
        </p:spPr>
      </p:pic>
      <p:sp>
        <p:nvSpPr>
          <p:cNvPr id="3" name="2 - Θέση κειμένου"/>
          <p:cNvSpPr>
            <a:spLocks noGrp="1"/>
          </p:cNvSpPr>
          <p:nvPr>
            <p:ph type="body" sz="half" idx="2"/>
          </p:nvPr>
        </p:nvSpPr>
        <p:spPr/>
        <p:txBody>
          <a:bodyPr>
            <a:normAutofit fontScale="55000" lnSpcReduction="20000"/>
          </a:bodyPr>
          <a:lstStyle/>
          <a:p>
            <a:pPr fontAlgn="base"/>
            <a:r>
              <a:rPr lang="el-GR" sz="2900" b="1" cap="all" dirty="0" smtClean="0">
                <a:solidFill>
                  <a:srgbClr val="FF0000"/>
                </a:solidFill>
              </a:rPr>
              <a:t>HOMMA </a:t>
            </a:r>
            <a:r>
              <a:rPr lang="el-GR" sz="2900" b="1" cap="all" dirty="0" err="1" smtClean="0">
                <a:solidFill>
                  <a:srgbClr val="FF0000"/>
                </a:solidFill>
              </a:rPr>
              <a:t>Masao</a:t>
            </a:r>
            <a:r>
              <a:rPr lang="el-GR" sz="2900" b="1" cap="all" dirty="0" smtClean="0">
                <a:solidFill>
                  <a:srgbClr val="FF0000"/>
                </a:solidFill>
              </a:rPr>
              <a:t> </a:t>
            </a:r>
            <a:r>
              <a:rPr lang="el-GR" sz="2900" b="1" cap="all" dirty="0" smtClean="0">
                <a:solidFill>
                  <a:srgbClr val="FFFF00"/>
                </a:solidFill>
              </a:rPr>
              <a:t>[</a:t>
            </a:r>
            <a:r>
              <a:rPr lang="el-GR" sz="2900" b="1" cap="all" dirty="0" err="1" smtClean="0">
                <a:solidFill>
                  <a:srgbClr val="FFFF00"/>
                </a:solidFill>
              </a:rPr>
              <a:t>Μασάο</a:t>
            </a:r>
            <a:r>
              <a:rPr lang="el-GR" sz="2900" b="1" cap="all" dirty="0" smtClean="0">
                <a:solidFill>
                  <a:srgbClr val="FFFF00"/>
                </a:solidFill>
              </a:rPr>
              <a:t> </a:t>
            </a:r>
            <a:r>
              <a:rPr lang="el-GR" sz="2900" b="1" cap="all" dirty="0" err="1" smtClean="0">
                <a:solidFill>
                  <a:srgbClr val="FFFF00"/>
                </a:solidFill>
              </a:rPr>
              <a:t>Χομμά</a:t>
            </a:r>
            <a:r>
              <a:rPr lang="el-GR" sz="2900" b="1" cap="all" dirty="0" smtClean="0">
                <a:solidFill>
                  <a:srgbClr val="FFFF00"/>
                </a:solidFill>
              </a:rPr>
              <a:t>], Ζευγάρι σολομών ανεβαίνει τον ποταμό το φθινόπωρο, ξυλογραφία,46×61 εκ</a:t>
            </a:r>
          </a:p>
          <a:p>
            <a:r>
              <a:rPr lang="el-GR" dirty="0" smtClean="0"/>
              <a:t/>
            </a:r>
            <a:br>
              <a:rPr lang="el-GR" dirty="0" smtClean="0"/>
            </a:br>
            <a:endParaRPr lang="el-GR" dirty="0"/>
          </a:p>
        </p:txBody>
      </p:sp>
      <p:sp>
        <p:nvSpPr>
          <p:cNvPr id="7" name="2 - Θέση κειμένου"/>
          <p:cNvSpPr>
            <a:spLocks noGrp="1"/>
          </p:cNvSpPr>
          <p:nvPr>
            <p:ph type="title"/>
          </p:nvPr>
        </p:nvSpPr>
        <p:spPr>
          <a:xfrm>
            <a:off x="0" y="150896"/>
            <a:ext cx="1066800" cy="6400800"/>
          </a:xfrm>
        </p:spPr>
        <p:txBody>
          <a:bodyPr>
            <a:normAutofit fontScale="90000"/>
          </a:bodyPr>
          <a:lstStyle/>
          <a:p>
            <a:pPr fontAlgn="base"/>
            <a:endParaRPr lang="el-GR" sz="2000" cap="all" dirty="0" smtClean="0"/>
          </a:p>
          <a:p>
            <a:r>
              <a:rPr lang="el-GR" dirty="0" smtClean="0"/>
              <a:t/>
            </a:r>
            <a:br>
              <a:rPr lang="el-GR" dirty="0" smtClean="0"/>
            </a:br>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endParaRPr lang="el-GR" dirty="0"/>
          </a:p>
        </p:txBody>
      </p:sp>
      <p:pic>
        <p:nvPicPr>
          <p:cNvPr id="5" name="4 - Θέση περιεχομένου" descr="7.jpg"/>
          <p:cNvPicPr>
            <a:picLocks noGrp="1" noChangeAspect="1"/>
          </p:cNvPicPr>
          <p:nvPr>
            <p:ph type="pic" idx="1"/>
          </p:nvPr>
        </p:nvPicPr>
        <p:blipFill>
          <a:blip r:embed="rId2" cstate="print"/>
          <a:srcRect l="1808" r="1808"/>
          <a:stretch>
            <a:fillRect/>
          </a:stretch>
        </p:blipFill>
        <p:spPr>
          <a:xfrm>
            <a:off x="-22859" y="1"/>
            <a:ext cx="9166860" cy="6858000"/>
          </a:xfrm>
        </p:spPr>
      </p:pic>
      <p:sp>
        <p:nvSpPr>
          <p:cNvPr id="3" name="2 - Θέση κειμένου"/>
          <p:cNvSpPr>
            <a:spLocks noGrp="1"/>
          </p:cNvSpPr>
          <p:nvPr>
            <p:ph type="body" sz="half" idx="2"/>
          </p:nvPr>
        </p:nvSpPr>
        <p:spPr>
          <a:xfrm>
            <a:off x="381000" y="5867400"/>
            <a:ext cx="8763000" cy="685800"/>
          </a:xfrm>
        </p:spPr>
        <p:txBody>
          <a:bodyPr>
            <a:normAutofit fontScale="25000" lnSpcReduction="20000"/>
          </a:bodyPr>
          <a:lstStyle/>
          <a:p>
            <a:pPr fontAlgn="base"/>
            <a:r>
              <a:rPr lang="el-GR" sz="8000" b="1" cap="all" dirty="0" smtClean="0">
                <a:solidFill>
                  <a:srgbClr val="FF0000"/>
                </a:solidFill>
              </a:rPr>
              <a:t>SAITO </a:t>
            </a:r>
            <a:r>
              <a:rPr lang="el-GR" sz="8000" b="1" cap="all" dirty="0" err="1" smtClean="0">
                <a:solidFill>
                  <a:srgbClr val="FF0000"/>
                </a:solidFill>
              </a:rPr>
              <a:t>Hachiro</a:t>
            </a:r>
            <a:r>
              <a:rPr lang="el-GR" sz="8000" b="1" cap="all" dirty="0" smtClean="0">
                <a:solidFill>
                  <a:srgbClr val="FF0000"/>
                </a:solidFill>
              </a:rPr>
              <a:t> </a:t>
            </a:r>
            <a:r>
              <a:rPr lang="el-GR" sz="8000" b="1" cap="all" dirty="0" smtClean="0">
                <a:solidFill>
                  <a:srgbClr val="FFC000"/>
                </a:solidFill>
              </a:rPr>
              <a:t>[</a:t>
            </a:r>
            <a:r>
              <a:rPr lang="el-GR" sz="8000" b="1" cap="all" dirty="0" err="1" smtClean="0">
                <a:solidFill>
                  <a:srgbClr val="FFC000"/>
                </a:solidFill>
              </a:rPr>
              <a:t>Χατσιρό</a:t>
            </a:r>
            <a:r>
              <a:rPr lang="el-GR" sz="8000" b="1" cap="all" dirty="0" smtClean="0">
                <a:solidFill>
                  <a:srgbClr val="FFC000"/>
                </a:solidFill>
              </a:rPr>
              <a:t> </a:t>
            </a:r>
            <a:r>
              <a:rPr lang="el-GR" sz="8000" b="1" cap="all" dirty="0" err="1" smtClean="0">
                <a:solidFill>
                  <a:srgbClr val="FFC000"/>
                </a:solidFill>
              </a:rPr>
              <a:t>Σαϊτό</a:t>
            </a:r>
            <a:r>
              <a:rPr lang="el-GR" sz="8000" b="1" cap="all" dirty="0" smtClean="0">
                <a:solidFill>
                  <a:srgbClr val="FFC000"/>
                </a:solidFill>
              </a:rPr>
              <a:t>], Λυκόφως στον ποταμό </a:t>
            </a:r>
            <a:r>
              <a:rPr lang="el-GR" sz="8000" b="1" cap="all" dirty="0" err="1" smtClean="0">
                <a:solidFill>
                  <a:srgbClr val="FFC000"/>
                </a:solidFill>
              </a:rPr>
              <a:t>Tάμα</a:t>
            </a:r>
            <a:r>
              <a:rPr lang="el-GR" sz="8000" b="1" cap="all" dirty="0" smtClean="0">
                <a:solidFill>
                  <a:srgbClr val="FFC000"/>
                </a:solidFill>
              </a:rPr>
              <a:t>, ξυλογραφία, 45×61 εκ</a:t>
            </a:r>
            <a:r>
              <a:rPr lang="el-GR" sz="8000" cap="all" dirty="0" smtClean="0"/>
              <a:t>.</a:t>
            </a:r>
          </a:p>
          <a:p>
            <a:r>
              <a:rPr lang="el-GR" dirty="0" smtClean="0"/>
              <a:t/>
            </a:r>
            <a:br>
              <a:rPr lang="el-GR" dirty="0" smtClean="0"/>
            </a:br>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367664"/>
            <a:ext cx="542544" cy="5943600"/>
          </a:xfrm>
        </p:spPr>
        <p:txBody>
          <a:bodyPr>
            <a:normAutofit fontScale="90000"/>
          </a:bodyPr>
          <a:lstStyle/>
          <a:p>
            <a:pPr algn="l"/>
            <a:r>
              <a:rPr lang="el-GR" dirty="0" smtClean="0"/>
              <a:t>ΙΑΠΩΝΙΚΕΣ ΞΥΛΟΓΡΑΦΙΕΣ</a:t>
            </a:r>
            <a:endParaRPr lang="el-GR" dirty="0"/>
          </a:p>
        </p:txBody>
      </p:sp>
      <p:sp>
        <p:nvSpPr>
          <p:cNvPr id="3" name="2 - Θέση κειμένου"/>
          <p:cNvSpPr>
            <a:spLocks noGrp="1"/>
          </p:cNvSpPr>
          <p:nvPr>
            <p:ph type="body" idx="2"/>
          </p:nvPr>
        </p:nvSpPr>
        <p:spPr>
          <a:xfrm>
            <a:off x="762000" y="367664"/>
            <a:ext cx="2286000" cy="5943600"/>
          </a:xfrm>
        </p:spPr>
        <p:txBody>
          <a:bodyPr/>
          <a:lstStyle/>
          <a:p>
            <a:pPr fontAlgn="base"/>
            <a:r>
              <a:rPr lang="el-GR" sz="2000" cap="all" dirty="0" smtClean="0">
                <a:solidFill>
                  <a:srgbClr val="FF0000"/>
                </a:solidFill>
              </a:rPr>
              <a:t>MAE </a:t>
            </a:r>
            <a:r>
              <a:rPr lang="el-GR" sz="2000" cap="all" dirty="0" err="1" smtClean="0">
                <a:solidFill>
                  <a:srgbClr val="FF0000"/>
                </a:solidFill>
              </a:rPr>
              <a:t>Chizuko</a:t>
            </a:r>
            <a:r>
              <a:rPr lang="el-GR" sz="2000" cap="all" dirty="0" smtClean="0">
                <a:solidFill>
                  <a:srgbClr val="FF0000"/>
                </a:solidFill>
              </a:rPr>
              <a:t> </a:t>
            </a:r>
          </a:p>
          <a:p>
            <a:pPr fontAlgn="base"/>
            <a:r>
              <a:rPr lang="el-GR" sz="2000" cap="all" dirty="0" smtClean="0">
                <a:solidFill>
                  <a:srgbClr val="FFC000"/>
                </a:solidFill>
              </a:rPr>
              <a:t>[</a:t>
            </a:r>
            <a:r>
              <a:rPr lang="el-GR" sz="2000" cap="all" dirty="0" err="1" smtClean="0">
                <a:solidFill>
                  <a:srgbClr val="FFC000"/>
                </a:solidFill>
              </a:rPr>
              <a:t>Τσιζούκο</a:t>
            </a:r>
            <a:r>
              <a:rPr lang="el-GR" sz="2000" cap="all" dirty="0" smtClean="0">
                <a:solidFill>
                  <a:srgbClr val="FFC000"/>
                </a:solidFill>
              </a:rPr>
              <a:t> </a:t>
            </a:r>
            <a:r>
              <a:rPr lang="el-GR" sz="2000" cap="all" dirty="0" err="1" smtClean="0">
                <a:solidFill>
                  <a:srgbClr val="FFC000"/>
                </a:solidFill>
              </a:rPr>
              <a:t>Μάε</a:t>
            </a:r>
            <a:r>
              <a:rPr lang="el-GR" sz="2000" cap="all" dirty="0" smtClean="0">
                <a:solidFill>
                  <a:srgbClr val="FFC000"/>
                </a:solidFill>
              </a:rPr>
              <a:t>], Χορεύω, ξυλογραφία, 38×45 εκ.</a:t>
            </a:r>
          </a:p>
          <a:p>
            <a:r>
              <a:rPr lang="el-GR" dirty="0" smtClean="0"/>
              <a:t/>
            </a:r>
            <a:br>
              <a:rPr lang="el-GR" dirty="0" smtClean="0"/>
            </a:br>
            <a:endParaRPr lang="el-GR" dirty="0"/>
          </a:p>
        </p:txBody>
      </p:sp>
      <p:pic>
        <p:nvPicPr>
          <p:cNvPr id="5" name="4 - Θέση περιεχομένου" descr="mae.jpg"/>
          <p:cNvPicPr>
            <a:picLocks noGrp="1" noChangeAspect="1"/>
          </p:cNvPicPr>
          <p:nvPr>
            <p:ph sz="half" idx="1"/>
          </p:nvPr>
        </p:nvPicPr>
        <p:blipFill>
          <a:blip r:embed="rId2" cstate="print"/>
          <a:stretch>
            <a:fillRect/>
          </a:stretch>
        </p:blipFill>
        <p:spPr>
          <a:xfrm>
            <a:off x="3200401" y="19202"/>
            <a:ext cx="5943600" cy="6838798"/>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0896"/>
            <a:ext cx="685800" cy="6400800"/>
          </a:xfrm>
        </p:spPr>
        <p:txBody>
          <a:bodyPr>
            <a:normAutofit/>
          </a:bodyPr>
          <a:lstStyle/>
          <a:p>
            <a:r>
              <a:rPr lang="el-GR" dirty="0" smtClean="0"/>
              <a:t>ΙΑΠΩΝΙΚΕΣ ΞΥΛΟΓΡΑΦΙΕΣ</a:t>
            </a:r>
            <a:endParaRPr lang="el-GR" dirty="0"/>
          </a:p>
        </p:txBody>
      </p:sp>
      <p:pic>
        <p:nvPicPr>
          <p:cNvPr id="5" name="4 - Θέση περιεχομένου" descr="kayama.jpg"/>
          <p:cNvPicPr>
            <a:picLocks noGrp="1" noChangeAspect="1"/>
          </p:cNvPicPr>
          <p:nvPr>
            <p:ph type="pic" idx="1"/>
          </p:nvPr>
        </p:nvPicPr>
        <p:blipFill>
          <a:blip r:embed="rId2" cstate="print"/>
          <a:srcRect l="1608" r="1608"/>
          <a:stretch>
            <a:fillRect/>
          </a:stretch>
        </p:blipFill>
        <p:spPr>
          <a:xfrm>
            <a:off x="588263" y="228600"/>
            <a:ext cx="8555737" cy="6400800"/>
          </a:xfrm>
        </p:spPr>
      </p:pic>
      <p:sp>
        <p:nvSpPr>
          <p:cNvPr id="3" name="2 - Θέση κειμένου"/>
          <p:cNvSpPr>
            <a:spLocks noGrp="1"/>
          </p:cNvSpPr>
          <p:nvPr>
            <p:ph type="body" sz="half" idx="2"/>
          </p:nvPr>
        </p:nvSpPr>
        <p:spPr/>
        <p:txBody>
          <a:bodyPr>
            <a:normAutofit fontScale="25000" lnSpcReduction="20000"/>
          </a:bodyPr>
          <a:lstStyle/>
          <a:p>
            <a:pPr fontAlgn="base"/>
            <a:r>
              <a:rPr lang="el-GR" sz="8000" b="1" cap="all" dirty="0" smtClean="0">
                <a:solidFill>
                  <a:schemeClr val="bg1"/>
                </a:solidFill>
              </a:rPr>
              <a:t>KAYAMA </a:t>
            </a:r>
            <a:r>
              <a:rPr lang="el-GR" sz="8000" b="1" cap="all" dirty="0" err="1" smtClean="0">
                <a:solidFill>
                  <a:schemeClr val="bg1"/>
                </a:solidFill>
              </a:rPr>
              <a:t>Minoru</a:t>
            </a:r>
            <a:r>
              <a:rPr lang="el-GR" sz="8000" b="1" cap="all" dirty="0" smtClean="0">
                <a:solidFill>
                  <a:schemeClr val="bg1"/>
                </a:solidFill>
              </a:rPr>
              <a:t> [</a:t>
            </a:r>
            <a:r>
              <a:rPr lang="el-GR" sz="8000" b="1" cap="all" dirty="0" err="1" smtClean="0">
                <a:solidFill>
                  <a:schemeClr val="bg1"/>
                </a:solidFill>
              </a:rPr>
              <a:t>Μινόρου</a:t>
            </a:r>
            <a:r>
              <a:rPr lang="el-GR" sz="8000" b="1" cap="all" dirty="0" smtClean="0">
                <a:solidFill>
                  <a:schemeClr val="bg1"/>
                </a:solidFill>
              </a:rPr>
              <a:t> </a:t>
            </a:r>
            <a:r>
              <a:rPr lang="el-GR" sz="8000" b="1" cap="all" dirty="0" err="1" smtClean="0">
                <a:solidFill>
                  <a:schemeClr val="bg1"/>
                </a:solidFill>
              </a:rPr>
              <a:t>Καγιάμα</a:t>
            </a:r>
            <a:r>
              <a:rPr lang="el-GR" sz="8000" b="1" cap="all" dirty="0" smtClean="0">
                <a:solidFill>
                  <a:schemeClr val="bg1"/>
                </a:solidFill>
              </a:rPr>
              <a:t>], Σημύδα στο </a:t>
            </a:r>
            <a:r>
              <a:rPr lang="el-GR" sz="8000" b="1" cap="all" dirty="0" err="1" smtClean="0">
                <a:solidFill>
                  <a:schemeClr val="bg1"/>
                </a:solidFill>
              </a:rPr>
              <a:t>Oze</a:t>
            </a:r>
            <a:r>
              <a:rPr lang="el-GR" sz="8000" b="1" cap="all" dirty="0" smtClean="0">
                <a:solidFill>
                  <a:schemeClr val="bg1"/>
                </a:solidFill>
              </a:rPr>
              <a:t>, ξυλογραφία, 40×55 εκ</a:t>
            </a:r>
          </a:p>
          <a:p>
            <a:r>
              <a:rPr lang="el-GR" sz="2400" b="1" dirty="0" smtClean="0">
                <a:solidFill>
                  <a:schemeClr val="bg1"/>
                </a:solidFill>
              </a:rPr>
              <a:t/>
            </a:r>
            <a:br>
              <a:rPr lang="el-GR" sz="2400" b="1" dirty="0" smtClean="0">
                <a:solidFill>
                  <a:schemeClr val="bg1"/>
                </a:solidFill>
              </a:rPr>
            </a:br>
            <a:endParaRPr lang="el-GR" sz="2400" b="1"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0" y="150896"/>
            <a:ext cx="609600" cy="6400800"/>
          </a:xfrm>
        </p:spPr>
        <p:txBody>
          <a:bodyPr>
            <a:normAutofit fontScale="90000"/>
          </a:bodyPr>
          <a:lstStyle/>
          <a:p>
            <a:r>
              <a:rPr lang="el-GR" dirty="0" smtClean="0"/>
              <a:t>ΙΑΠΩΝΙΚΕΣ ΞΥΛΟΓΡΑΦΙΕΣ</a:t>
            </a:r>
            <a:endParaRPr lang="el-GR" dirty="0"/>
          </a:p>
        </p:txBody>
      </p:sp>
      <p:pic>
        <p:nvPicPr>
          <p:cNvPr id="5" name="4 - Θέση περιεχομένου" descr="11IWASAKIKenji.jpg"/>
          <p:cNvPicPr>
            <a:picLocks noGrp="1" noChangeAspect="1"/>
          </p:cNvPicPr>
          <p:nvPr>
            <p:ph type="pic" idx="1"/>
          </p:nvPr>
        </p:nvPicPr>
        <p:blipFill>
          <a:blip r:embed="rId2" cstate="print"/>
          <a:srcRect l="3345" r="3345"/>
          <a:stretch>
            <a:fillRect/>
          </a:stretch>
        </p:blipFill>
        <p:spPr>
          <a:xfrm>
            <a:off x="721418" y="42040"/>
            <a:ext cx="8397689" cy="6282560"/>
          </a:xfrm>
        </p:spPr>
      </p:pic>
      <p:sp>
        <p:nvSpPr>
          <p:cNvPr id="3" name="2 - Θέση κειμένου"/>
          <p:cNvSpPr>
            <a:spLocks noGrp="1"/>
          </p:cNvSpPr>
          <p:nvPr>
            <p:ph type="body" sz="half" idx="2"/>
          </p:nvPr>
        </p:nvSpPr>
        <p:spPr>
          <a:xfrm>
            <a:off x="1143000" y="6172200"/>
            <a:ext cx="7333488" cy="685800"/>
          </a:xfrm>
        </p:spPr>
        <p:txBody>
          <a:bodyPr>
            <a:normAutofit fontScale="40000" lnSpcReduction="20000"/>
          </a:bodyPr>
          <a:lstStyle/>
          <a:p>
            <a:pPr fontAlgn="base"/>
            <a:r>
              <a:rPr lang="el-GR" sz="4500" b="1" cap="all" dirty="0" smtClean="0">
                <a:solidFill>
                  <a:srgbClr val="FFFF00"/>
                </a:solidFill>
              </a:rPr>
              <a:t>IWASAKI </a:t>
            </a:r>
            <a:r>
              <a:rPr lang="el-GR" sz="4500" b="1" cap="all" dirty="0" err="1" smtClean="0">
                <a:solidFill>
                  <a:srgbClr val="FFFF00"/>
                </a:solidFill>
              </a:rPr>
              <a:t>Kenji</a:t>
            </a:r>
            <a:r>
              <a:rPr lang="el-GR" sz="4500" b="1" cap="all" dirty="0" smtClean="0">
                <a:solidFill>
                  <a:srgbClr val="FFFF00"/>
                </a:solidFill>
              </a:rPr>
              <a:t> </a:t>
            </a:r>
            <a:r>
              <a:rPr lang="el-GR" sz="4500" cap="all" dirty="0" smtClean="0">
                <a:solidFill>
                  <a:srgbClr val="FFFF00"/>
                </a:solidFill>
              </a:rPr>
              <a:t>[</a:t>
            </a:r>
            <a:r>
              <a:rPr lang="el-GR" sz="4500" cap="all" dirty="0" err="1" smtClean="0">
                <a:solidFill>
                  <a:srgbClr val="FFFF00"/>
                </a:solidFill>
              </a:rPr>
              <a:t>Κέντζι</a:t>
            </a:r>
            <a:r>
              <a:rPr lang="el-GR" sz="4500" cap="all" dirty="0" smtClean="0">
                <a:solidFill>
                  <a:srgbClr val="FFFF00"/>
                </a:solidFill>
              </a:rPr>
              <a:t> </a:t>
            </a:r>
            <a:r>
              <a:rPr lang="el-GR" sz="4500" cap="all" dirty="0" err="1" smtClean="0">
                <a:solidFill>
                  <a:srgbClr val="FFFF00"/>
                </a:solidFill>
              </a:rPr>
              <a:t>Ιουασάκι</a:t>
            </a:r>
            <a:r>
              <a:rPr lang="el-GR" sz="4500" cap="all" dirty="0" smtClean="0">
                <a:solidFill>
                  <a:srgbClr val="FFFF00"/>
                </a:solidFill>
              </a:rPr>
              <a:t>], Κατάστημα με μακρόχρονη ιστορία, ξυλογραφία, 25×35,5 εκ</a:t>
            </a:r>
          </a:p>
          <a:p>
            <a:r>
              <a:rPr lang="el-GR" dirty="0" smtClean="0"/>
              <a:t/>
            </a:r>
            <a:br>
              <a:rPr lang="el-GR" dirty="0" smtClean="0"/>
            </a:br>
            <a:endParaRPr lang="el-G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367664"/>
            <a:ext cx="694944" cy="6490336"/>
          </a:xfrm>
        </p:spPr>
        <p:txBody>
          <a:bodyPr>
            <a:normAutofit fontScale="90000"/>
          </a:bodyPr>
          <a:lstStyle/>
          <a:p>
            <a:r>
              <a:rPr lang="el-GR" dirty="0" smtClean="0">
                <a:solidFill>
                  <a:schemeClr val="accent3">
                    <a:lumMod val="60000"/>
                    <a:lumOff val="40000"/>
                  </a:schemeClr>
                </a:solidFill>
              </a:rPr>
              <a:t>ΙΑΠΩΝΙΚΕΣ ΞΥΛΟΓΡΑΦΙΕΣ 19 </a:t>
            </a:r>
            <a:r>
              <a:rPr lang="el-GR" dirty="0" err="1" smtClean="0">
                <a:solidFill>
                  <a:schemeClr val="accent3">
                    <a:lumMod val="60000"/>
                    <a:lumOff val="40000"/>
                  </a:schemeClr>
                </a:solidFill>
              </a:rPr>
              <a:t>ος</a:t>
            </a:r>
            <a:r>
              <a:rPr lang="el-GR" dirty="0" smtClean="0">
                <a:solidFill>
                  <a:schemeClr val="accent3">
                    <a:lumMod val="60000"/>
                    <a:lumOff val="40000"/>
                  </a:schemeClr>
                </a:solidFill>
              </a:rPr>
              <a:t> </a:t>
            </a:r>
            <a:r>
              <a:rPr lang="el-GR" dirty="0" err="1" smtClean="0">
                <a:solidFill>
                  <a:schemeClr val="accent3">
                    <a:lumMod val="60000"/>
                    <a:lumOff val="40000"/>
                  </a:schemeClr>
                </a:solidFill>
              </a:rPr>
              <a:t>αιωνασ</a:t>
            </a:r>
            <a:endParaRPr lang="el-GR" dirty="0">
              <a:solidFill>
                <a:schemeClr val="accent3">
                  <a:lumMod val="60000"/>
                  <a:lumOff val="40000"/>
                </a:schemeClr>
              </a:solidFill>
            </a:endParaRPr>
          </a:p>
        </p:txBody>
      </p:sp>
      <p:sp>
        <p:nvSpPr>
          <p:cNvPr id="3" name="2 - Θέση κειμένου"/>
          <p:cNvSpPr>
            <a:spLocks noGrp="1"/>
          </p:cNvSpPr>
          <p:nvPr>
            <p:ph type="body" idx="2"/>
          </p:nvPr>
        </p:nvSpPr>
        <p:spPr/>
        <p:txBody>
          <a:bodyPr/>
          <a:lstStyle/>
          <a:p>
            <a:pPr fontAlgn="base"/>
            <a:r>
              <a:rPr lang="en-US" sz="2400" b="1" cap="all" dirty="0" smtClean="0">
                <a:solidFill>
                  <a:srgbClr val="FF0000"/>
                </a:solidFill>
              </a:rPr>
              <a:t>UJIMOTO Satoshi </a:t>
            </a:r>
            <a:r>
              <a:rPr lang="en-US" sz="2400" cap="all" dirty="0" smtClean="0">
                <a:solidFill>
                  <a:srgbClr val="FFC000"/>
                </a:solidFill>
              </a:rPr>
              <a:t>[</a:t>
            </a:r>
            <a:r>
              <a:rPr lang="el-GR" sz="2400" cap="all" dirty="0" err="1" smtClean="0">
                <a:solidFill>
                  <a:srgbClr val="FFC000"/>
                </a:solidFill>
              </a:rPr>
              <a:t>Σατόσι</a:t>
            </a:r>
            <a:r>
              <a:rPr lang="el-GR" sz="2400" cap="all" dirty="0" smtClean="0">
                <a:solidFill>
                  <a:srgbClr val="FFC000"/>
                </a:solidFill>
              </a:rPr>
              <a:t> </a:t>
            </a:r>
            <a:r>
              <a:rPr lang="el-GR" sz="2400" cap="all" dirty="0" err="1" smtClean="0">
                <a:solidFill>
                  <a:srgbClr val="FFC000"/>
                </a:solidFill>
              </a:rPr>
              <a:t>Φουτζιμότο</a:t>
            </a:r>
            <a:r>
              <a:rPr lang="el-GR" sz="2400" cap="all" dirty="0" smtClean="0">
                <a:solidFill>
                  <a:srgbClr val="FFC000"/>
                </a:solidFill>
              </a:rPr>
              <a:t>], Κιότο / </a:t>
            </a:r>
            <a:r>
              <a:rPr lang="el-GR" sz="2400" cap="all" dirty="0" err="1" smtClean="0">
                <a:solidFill>
                  <a:srgbClr val="FFC000"/>
                </a:solidFill>
              </a:rPr>
              <a:t>Γκιόν</a:t>
            </a:r>
            <a:r>
              <a:rPr lang="el-GR" sz="2400" cap="all" dirty="0" smtClean="0">
                <a:solidFill>
                  <a:srgbClr val="FFC000"/>
                </a:solidFill>
              </a:rPr>
              <a:t>, ξυλογραφία, 61×46 εκ.</a:t>
            </a:r>
          </a:p>
          <a:p>
            <a:r>
              <a:rPr lang="el-GR" dirty="0" smtClean="0"/>
              <a:t/>
            </a:r>
            <a:br>
              <a:rPr lang="el-GR" dirty="0" smtClean="0"/>
            </a:br>
            <a:endParaRPr lang="el-GR" dirty="0"/>
          </a:p>
        </p:txBody>
      </p:sp>
      <p:pic>
        <p:nvPicPr>
          <p:cNvPr id="5" name="4 - Θέση περιεχομένου" descr="fujimoto.jpg"/>
          <p:cNvPicPr>
            <a:picLocks noGrp="1" noChangeAspect="1"/>
          </p:cNvPicPr>
          <p:nvPr>
            <p:ph sz="half" idx="1"/>
          </p:nvPr>
        </p:nvPicPr>
        <p:blipFill>
          <a:blip r:embed="rId2" cstate="print"/>
          <a:stretch>
            <a:fillRect/>
          </a:stretch>
        </p:blipFill>
        <p:spPr>
          <a:xfrm>
            <a:off x="4191001" y="0"/>
            <a:ext cx="4952999" cy="6790562"/>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7494"/>
            <a:ext cx="8229600" cy="6209506"/>
          </a:xfrm>
        </p:spPr>
        <p:txBody>
          <a:bodyPr/>
          <a:lstStyle/>
          <a:p>
            <a:r>
              <a:rPr lang="el-GR" sz="8000" b="1" dirty="0" smtClean="0"/>
              <a:t>       </a:t>
            </a:r>
            <a:r>
              <a:rPr lang="el-GR" sz="8800" b="1" dirty="0" smtClean="0"/>
              <a:t>ΚΛΙΜΤ</a:t>
            </a:r>
            <a:endParaRPr lang="en-US" sz="8800" b="1" dirty="0"/>
          </a:p>
        </p:txBody>
      </p:sp>
      <p:sp>
        <p:nvSpPr>
          <p:cNvPr id="3" name="2 - Θέση περιεχομένου"/>
          <p:cNvSpPr>
            <a:spLocks noGrp="1"/>
          </p:cNvSpPr>
          <p:nvPr>
            <p:ph idx="1"/>
          </p:nvPr>
        </p:nvSpPr>
        <p:spPr>
          <a:xfrm>
            <a:off x="457200" y="4038600"/>
            <a:ext cx="8229600" cy="2416208"/>
          </a:xfrm>
        </p:spPr>
        <p:txBody>
          <a:bodyPr/>
          <a:lstStyle/>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0" y="367664"/>
            <a:ext cx="685800" cy="5943600"/>
          </a:xfrm>
        </p:spPr>
        <p:txBody>
          <a:bodyPr>
            <a:noAutofit/>
          </a:bodyPr>
          <a:lstStyle/>
          <a:p>
            <a:pPr algn="ctr"/>
            <a:r>
              <a:rPr lang="el-GR" sz="3600" b="1" dirty="0" smtClean="0">
                <a:solidFill>
                  <a:srgbClr val="FFC000"/>
                </a:solidFill>
              </a:rPr>
              <a:t>Το </a:t>
            </a:r>
            <a:r>
              <a:rPr lang="el-GR" sz="3600" b="1" dirty="0" err="1" smtClean="0">
                <a:solidFill>
                  <a:srgbClr val="FFC000"/>
                </a:solidFill>
              </a:rPr>
              <a:t>φιλι</a:t>
            </a:r>
            <a:endParaRPr lang="el-GR" sz="3600" b="1" dirty="0">
              <a:solidFill>
                <a:srgbClr val="FFC000"/>
              </a:solidFill>
            </a:endParaRPr>
          </a:p>
        </p:txBody>
      </p:sp>
      <p:sp>
        <p:nvSpPr>
          <p:cNvPr id="6" name="5 - Θέση κειμένου"/>
          <p:cNvSpPr>
            <a:spLocks noGrp="1"/>
          </p:cNvSpPr>
          <p:nvPr>
            <p:ph type="body" idx="2"/>
          </p:nvPr>
        </p:nvSpPr>
        <p:spPr>
          <a:xfrm>
            <a:off x="609600" y="367664"/>
            <a:ext cx="2133600" cy="5943600"/>
          </a:xfrm>
        </p:spPr>
        <p:txBody>
          <a:bodyPr>
            <a:normAutofit fontScale="92500" lnSpcReduction="10000"/>
          </a:bodyPr>
          <a:lstStyle/>
          <a:p>
            <a:r>
              <a:rPr lang="el-GR" sz="2000" dirty="0" smtClean="0">
                <a:solidFill>
                  <a:srgbClr val="FFC000"/>
                </a:solidFill>
              </a:rPr>
              <a:t>Κατά κάποιες πηγές, η γυναίκα που απολαμβάνει το φιλί του αγαπημένου της, είναι η πραγματική μούσα του μεγάλου της Αρ Νουβό, η </a:t>
            </a:r>
            <a:r>
              <a:rPr lang="el-GR" sz="2000" dirty="0" err="1" smtClean="0">
                <a:solidFill>
                  <a:srgbClr val="FFC000"/>
                </a:solidFill>
              </a:rPr>
              <a:t>Emilie</a:t>
            </a:r>
            <a:r>
              <a:rPr lang="el-GR" sz="2000" dirty="0" smtClean="0">
                <a:solidFill>
                  <a:srgbClr val="FFC000"/>
                </a:solidFill>
              </a:rPr>
              <a:t> </a:t>
            </a:r>
            <a:r>
              <a:rPr lang="el-GR" sz="2000" dirty="0" err="1" smtClean="0">
                <a:solidFill>
                  <a:srgbClr val="FFC000"/>
                </a:solidFill>
              </a:rPr>
              <a:t>Flöge</a:t>
            </a:r>
            <a:r>
              <a:rPr lang="el-GR" sz="2000" dirty="0" smtClean="0">
                <a:solidFill>
                  <a:srgbClr val="FFC000"/>
                </a:solidFill>
              </a:rPr>
              <a:t>, με την οποία ο ζωγράφος γνωρίστηκε όταν εκείνη ήταν μόλις 17 και ο αδελφός του παντρευόταν την αδελφή της. Αυτά στα 1891</a:t>
            </a:r>
            <a:r>
              <a:rPr lang="el-GR" dirty="0" smtClean="0"/>
              <a:t>.</a:t>
            </a:r>
            <a:endParaRPr lang="el-GR" dirty="0"/>
          </a:p>
        </p:txBody>
      </p:sp>
      <p:pic>
        <p:nvPicPr>
          <p:cNvPr id="4" name="3 - Θέση περιεχομένου" descr="xl_klimt_12.jpg"/>
          <p:cNvPicPr>
            <a:picLocks noGrp="1" noChangeAspect="1"/>
          </p:cNvPicPr>
          <p:nvPr>
            <p:ph sz="half" idx="1"/>
          </p:nvPr>
        </p:nvPicPr>
        <p:blipFill>
          <a:blip r:embed="rId2" cstate="print"/>
          <a:stretch>
            <a:fillRect/>
          </a:stretch>
        </p:blipFill>
        <p:spPr>
          <a:xfrm>
            <a:off x="2757630" y="228600"/>
            <a:ext cx="6386370" cy="6409179"/>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0" y="367664"/>
            <a:ext cx="990600" cy="5943600"/>
          </a:xfrm>
        </p:spPr>
        <p:txBody>
          <a:bodyPr>
            <a:noAutofit/>
          </a:bodyPr>
          <a:lstStyle/>
          <a:p>
            <a:pPr algn="l"/>
            <a:r>
              <a:rPr lang="el-GR" sz="4800" b="1" dirty="0" smtClean="0">
                <a:solidFill>
                  <a:srgbClr val="FFC000"/>
                </a:solidFill>
              </a:rPr>
              <a:t>               ΤΟ ΦΙΛΙ</a:t>
            </a:r>
            <a:endParaRPr lang="en-US" sz="4800" b="1" dirty="0">
              <a:solidFill>
                <a:srgbClr val="FFC000"/>
              </a:solidFill>
            </a:endParaRPr>
          </a:p>
        </p:txBody>
      </p:sp>
      <p:sp>
        <p:nvSpPr>
          <p:cNvPr id="4" name="3 - Θέση κειμένου"/>
          <p:cNvSpPr>
            <a:spLocks noGrp="1"/>
          </p:cNvSpPr>
          <p:nvPr>
            <p:ph type="body" idx="2"/>
          </p:nvPr>
        </p:nvSpPr>
        <p:spPr>
          <a:xfrm flipH="1">
            <a:off x="1676399" y="367664"/>
            <a:ext cx="76201" cy="5943600"/>
          </a:xfrm>
        </p:spPr>
        <p:txBody>
          <a:bodyPr/>
          <a:lstStyle/>
          <a:p>
            <a:endParaRPr lang="el-GR" dirty="0"/>
          </a:p>
        </p:txBody>
      </p:sp>
      <p:pic>
        <p:nvPicPr>
          <p:cNvPr id="5122" name="Picture 2" descr="F:\Νέος φάκελος (2)\kissII_BLK_051908.jpg"/>
          <p:cNvPicPr>
            <a:picLocks noGrp="1" noChangeAspect="1" noChangeArrowheads="1"/>
          </p:cNvPicPr>
          <p:nvPr>
            <p:ph sz="half" idx="1"/>
          </p:nvPr>
        </p:nvPicPr>
        <p:blipFill>
          <a:blip r:embed="rId2" cstate="print"/>
          <a:stretch>
            <a:fillRect/>
          </a:stretch>
        </p:blipFill>
        <p:spPr bwMode="auto">
          <a:xfrm>
            <a:off x="2057400" y="2620"/>
            <a:ext cx="6629400" cy="685538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endParaRPr lang="el-GR"/>
          </a:p>
        </p:txBody>
      </p:sp>
      <p:pic>
        <p:nvPicPr>
          <p:cNvPr id="1026" name="Picture 2" descr="F:\Νέος φάκελος (2)\athene_frame_01.jpg"/>
          <p:cNvPicPr>
            <a:picLocks noGrp="1" noChangeAspect="1" noChangeArrowheads="1"/>
          </p:cNvPicPr>
          <p:nvPr>
            <p:ph type="pic" idx="1"/>
          </p:nvPr>
        </p:nvPicPr>
        <p:blipFill>
          <a:blip r:embed="rId2" cstate="print"/>
          <a:srcRect t="12292" b="12292"/>
          <a:stretch>
            <a:fillRect/>
          </a:stretch>
        </p:blipFill>
        <p:spPr bwMode="auto">
          <a:xfrm>
            <a:off x="-762" y="0"/>
            <a:ext cx="9144762" cy="6841468"/>
          </a:xfrm>
          <a:prstGeom prst="rect">
            <a:avLst/>
          </a:prstGeom>
          <a:noFill/>
        </p:spPr>
      </p:pic>
      <p:sp>
        <p:nvSpPr>
          <p:cNvPr id="5" name="4 - Θέση περιεχομένου"/>
          <p:cNvSpPr>
            <a:spLocks noGrp="1"/>
          </p:cNvSpPr>
          <p:nvPr>
            <p:ph type="body" sz="half" idx="2"/>
          </p:nvPr>
        </p:nvSpPr>
        <p:spPr/>
        <p:txBody>
          <a:bodyPr>
            <a:noAutofit/>
          </a:bodyPr>
          <a:lstStyle/>
          <a:p>
            <a:pPr algn="ctr">
              <a:buNone/>
            </a:pPr>
            <a:r>
              <a:rPr lang="el-GR" sz="4000" b="1" dirty="0" smtClean="0">
                <a:solidFill>
                  <a:schemeClr val="accent5">
                    <a:lumMod val="75000"/>
                  </a:schemeClr>
                </a:solidFill>
              </a:rPr>
              <a:t>Η ΘΕΑ ΑΘΗΝΑ</a:t>
            </a:r>
            <a:endParaRPr lang="el-GR" sz="4000" b="1" dirty="0">
              <a:solidFill>
                <a:schemeClr val="accent5">
                  <a:lumMod val="7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457200" y="267494"/>
            <a:ext cx="8229600" cy="570706"/>
          </a:xfrm>
        </p:spPr>
        <p:txBody>
          <a:bodyPr>
            <a:normAutofit fontScale="90000"/>
          </a:bodyPr>
          <a:lstStyle/>
          <a:p>
            <a:pPr algn="ctr"/>
            <a:r>
              <a:rPr lang="el-GR" b="1" dirty="0" smtClean="0">
                <a:solidFill>
                  <a:srgbClr val="92D050"/>
                </a:solidFill>
              </a:rPr>
              <a:t> ΚΑΡΕΚΛΕΣ ΤΗΣ ΕΠΟΧΗΣ</a:t>
            </a:r>
            <a:endParaRPr lang="el-GR" b="1" dirty="0">
              <a:solidFill>
                <a:srgbClr val="92D050"/>
              </a:solidFill>
            </a:endParaRPr>
          </a:p>
        </p:txBody>
      </p:sp>
      <p:pic>
        <p:nvPicPr>
          <p:cNvPr id="5" name="4 - Θέση περιεχομένου" descr="cb5074d927de7091c0d9e0fbaae19630.jpg"/>
          <p:cNvPicPr>
            <a:picLocks noGrp="1" noChangeAspect="1"/>
          </p:cNvPicPr>
          <p:nvPr>
            <p:ph sz="half" idx="1"/>
          </p:nvPr>
        </p:nvPicPr>
        <p:blipFill>
          <a:blip r:embed="rId2" cstate="print"/>
          <a:stretch>
            <a:fillRect/>
          </a:stretch>
        </p:blipFill>
        <p:spPr>
          <a:xfrm>
            <a:off x="152399" y="877023"/>
            <a:ext cx="3910445" cy="5828577"/>
          </a:xfrm>
        </p:spPr>
      </p:pic>
      <p:pic>
        <p:nvPicPr>
          <p:cNvPr id="8" name="4 - Θέση περιεχομένου" descr="d47eca10efb154624afb289a365c33a9.jpg"/>
          <p:cNvPicPr>
            <a:picLocks noGrp="1" noChangeAspect="1"/>
          </p:cNvPicPr>
          <p:nvPr>
            <p:ph sz="half" idx="2"/>
          </p:nvPr>
        </p:nvPicPr>
        <p:blipFill>
          <a:blip r:embed="rId3" cstate="print"/>
          <a:stretch>
            <a:fillRect/>
          </a:stretch>
        </p:blipFill>
        <p:spPr>
          <a:xfrm>
            <a:off x="4191000" y="1600200"/>
            <a:ext cx="4709318" cy="4709318"/>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05200" y="228600"/>
            <a:ext cx="5181600" cy="990600"/>
          </a:xfrm>
        </p:spPr>
        <p:txBody>
          <a:bodyPr>
            <a:normAutofit/>
          </a:bodyPr>
          <a:lstStyle/>
          <a:p>
            <a:r>
              <a:rPr lang="el-GR" dirty="0" smtClean="0"/>
              <a:t>            </a:t>
            </a:r>
            <a:endParaRPr lang="en-US" dirty="0"/>
          </a:p>
        </p:txBody>
      </p:sp>
      <p:pic>
        <p:nvPicPr>
          <p:cNvPr id="2050" name="Picture 2" descr="F:\Νέος φάκελος (2)\goldfish_frame_01.jpg"/>
          <p:cNvPicPr>
            <a:picLocks noGrp="1" noChangeAspect="1" noChangeArrowheads="1"/>
          </p:cNvPicPr>
          <p:nvPr>
            <p:ph sz="half" idx="1"/>
          </p:nvPr>
        </p:nvPicPr>
        <p:blipFill>
          <a:blip r:embed="rId2" cstate="print"/>
          <a:stretch>
            <a:fillRect/>
          </a:stretch>
        </p:blipFill>
        <p:spPr bwMode="auto">
          <a:xfrm>
            <a:off x="609600" y="0"/>
            <a:ext cx="2811779" cy="6858000"/>
          </a:xfrm>
          <a:prstGeom prst="rect">
            <a:avLst/>
          </a:prstGeom>
          <a:noFill/>
        </p:spPr>
      </p:pic>
      <p:sp>
        <p:nvSpPr>
          <p:cNvPr id="5" name="4 - Θέση περιεχομένου"/>
          <p:cNvSpPr>
            <a:spLocks noGrp="1"/>
          </p:cNvSpPr>
          <p:nvPr>
            <p:ph sz="half" idx="2"/>
          </p:nvPr>
        </p:nvSpPr>
        <p:spPr>
          <a:xfrm>
            <a:off x="4191000" y="457199"/>
            <a:ext cx="4495800" cy="5791201"/>
          </a:xfrm>
        </p:spPr>
        <p:txBody>
          <a:bodyPr/>
          <a:lstStyle/>
          <a:p>
            <a:pPr>
              <a:buNone/>
            </a:pPr>
            <a:r>
              <a:rPr lang="el-GR" dirty="0" smtClean="0">
                <a:solidFill>
                  <a:srgbClr val="FF0000"/>
                </a:solidFill>
              </a:rPr>
              <a:t>ΧΡΥΣΟΨΑΡΟ</a:t>
            </a:r>
            <a:endParaRPr lang="el-GR" dirty="0">
              <a:solidFill>
                <a:srgbClr val="FF0000"/>
              </a:solidFill>
            </a:endParaRPr>
          </a:p>
        </p:txBody>
      </p:sp>
      <p:sp>
        <p:nvSpPr>
          <p:cNvPr id="6" name="5 - Ορθογώνιο"/>
          <p:cNvSpPr/>
          <p:nvPr/>
        </p:nvSpPr>
        <p:spPr>
          <a:xfrm>
            <a:off x="4267200" y="1143000"/>
            <a:ext cx="4038600" cy="4585871"/>
          </a:xfrm>
          <a:prstGeom prst="rect">
            <a:avLst/>
          </a:prstGeom>
        </p:spPr>
        <p:txBody>
          <a:bodyPr wrap="square">
            <a:spAutoFit/>
          </a:bodyPr>
          <a:lstStyle/>
          <a:p>
            <a:r>
              <a:rPr lang="el-GR" sz="3200" dirty="0" smtClean="0">
                <a:solidFill>
                  <a:srgbClr val="FFC000"/>
                </a:solidFill>
              </a:rPr>
              <a:t>Εξ αιτίας του θορύβου που ηγέρθη κατά την εμφάνιση του πίνακα, ο </a:t>
            </a:r>
            <a:r>
              <a:rPr lang="el-GR" sz="3200" dirty="0" err="1" smtClean="0">
                <a:solidFill>
                  <a:srgbClr val="FFC000"/>
                </a:solidFill>
              </a:rPr>
              <a:t>Κλίμτ</a:t>
            </a:r>
            <a:r>
              <a:rPr lang="el-GR" sz="3200" dirty="0" smtClean="0">
                <a:solidFill>
                  <a:srgbClr val="FFC000"/>
                </a:solidFill>
              </a:rPr>
              <a:t> σκέφτηκε προς στιγμήν να τον ονομάσει "Στους κριτικούς μου</a:t>
            </a:r>
            <a:r>
              <a:rPr lang="el-GR" sz="3600" dirty="0" smtClean="0">
                <a:solidFill>
                  <a:schemeClr val="accent1">
                    <a:lumMod val="75000"/>
                  </a:schemeClr>
                </a:solidFill>
              </a:rPr>
              <a:t>".</a:t>
            </a:r>
            <a:endParaRPr lang="el-GR" sz="3600" dirty="0">
              <a:solidFill>
                <a:schemeClr val="accent1">
                  <a:lumMod val="75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                   </a:t>
            </a:r>
            <a:endParaRPr lang="en-US" dirty="0"/>
          </a:p>
        </p:txBody>
      </p:sp>
      <p:pic>
        <p:nvPicPr>
          <p:cNvPr id="3074" name="Picture 2" descr="F:\Νέος φάκελος (2)\hygeia_frame_01.jpg"/>
          <p:cNvPicPr>
            <a:picLocks noGrp="1" noChangeAspect="1" noChangeArrowheads="1"/>
          </p:cNvPicPr>
          <p:nvPr>
            <p:ph type="pic" idx="1"/>
          </p:nvPr>
        </p:nvPicPr>
        <p:blipFill>
          <a:blip r:embed="rId2" cstate="print"/>
          <a:srcRect t="13575" b="13575"/>
          <a:stretch>
            <a:fillRect/>
          </a:stretch>
        </p:blipFill>
        <p:spPr bwMode="auto">
          <a:xfrm>
            <a:off x="0" y="35484"/>
            <a:ext cx="9194105" cy="6822516"/>
          </a:xfrm>
          <a:prstGeom prst="rect">
            <a:avLst/>
          </a:prstGeom>
          <a:noFill/>
        </p:spPr>
      </p:pic>
      <p:sp>
        <p:nvSpPr>
          <p:cNvPr id="6" name="5 - Θέση περιεχομένου"/>
          <p:cNvSpPr>
            <a:spLocks noGrp="1"/>
          </p:cNvSpPr>
          <p:nvPr>
            <p:ph type="body" sz="half" idx="2"/>
          </p:nvPr>
        </p:nvSpPr>
        <p:spPr/>
        <p:txBody>
          <a:bodyPr>
            <a:noAutofit/>
          </a:bodyPr>
          <a:lstStyle/>
          <a:p>
            <a:pPr>
              <a:buNone/>
            </a:pPr>
            <a:r>
              <a:rPr lang="el-GR" sz="4000" b="1" dirty="0" smtClean="0">
                <a:solidFill>
                  <a:schemeClr val="bg1"/>
                </a:solidFill>
              </a:rPr>
              <a:t>ΥΓΕΙΑ</a:t>
            </a:r>
            <a:endParaRPr lang="el-GR" sz="4000" b="1" dirty="0">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                </a:t>
            </a:r>
            <a:endParaRPr lang="en-US" dirty="0"/>
          </a:p>
        </p:txBody>
      </p:sp>
      <p:pic>
        <p:nvPicPr>
          <p:cNvPr id="4098" name="Picture 2" descr="F:\Νέος φάκελος (2)\judithI_frame_01.jpg"/>
          <p:cNvPicPr>
            <a:picLocks noGrp="1" noChangeAspect="1" noChangeArrowheads="1"/>
          </p:cNvPicPr>
          <p:nvPr>
            <p:ph sz="half" idx="1"/>
          </p:nvPr>
        </p:nvPicPr>
        <p:blipFill>
          <a:blip r:embed="rId2" cstate="print"/>
          <a:stretch>
            <a:fillRect/>
          </a:stretch>
        </p:blipFill>
        <p:spPr bwMode="auto">
          <a:xfrm>
            <a:off x="0" y="-68171"/>
            <a:ext cx="3840877" cy="6926171"/>
          </a:xfrm>
          <a:prstGeom prst="rect">
            <a:avLst/>
          </a:prstGeom>
          <a:noFill/>
        </p:spPr>
      </p:pic>
      <p:sp>
        <p:nvSpPr>
          <p:cNvPr id="4" name="3 - Θέση περιεχομένου"/>
          <p:cNvSpPr>
            <a:spLocks noGrp="1"/>
          </p:cNvSpPr>
          <p:nvPr>
            <p:ph sz="half" idx="2"/>
          </p:nvPr>
        </p:nvSpPr>
        <p:spPr>
          <a:xfrm>
            <a:off x="4038600" y="152400"/>
            <a:ext cx="5105400" cy="6705599"/>
          </a:xfrm>
        </p:spPr>
        <p:txBody>
          <a:bodyPr/>
          <a:lstStyle/>
          <a:p>
            <a:r>
              <a:rPr lang="el-GR" dirty="0" smtClean="0">
                <a:solidFill>
                  <a:srgbClr val="FF0000"/>
                </a:solidFill>
              </a:rPr>
              <a:t>ΙΟΥΔΗΘ</a:t>
            </a:r>
            <a:endParaRPr lang="el-GR" dirty="0">
              <a:solidFill>
                <a:srgbClr val="FF0000"/>
              </a:solidFill>
            </a:endParaRPr>
          </a:p>
        </p:txBody>
      </p:sp>
      <p:sp>
        <p:nvSpPr>
          <p:cNvPr id="5" name="4 - Ορθογώνιο"/>
          <p:cNvSpPr/>
          <p:nvPr/>
        </p:nvSpPr>
        <p:spPr>
          <a:xfrm>
            <a:off x="4343400" y="762000"/>
            <a:ext cx="4495800" cy="6340197"/>
          </a:xfrm>
          <a:prstGeom prst="rect">
            <a:avLst/>
          </a:prstGeom>
        </p:spPr>
        <p:txBody>
          <a:bodyPr wrap="square">
            <a:spAutoFit/>
          </a:bodyPr>
          <a:lstStyle/>
          <a:p>
            <a:r>
              <a:rPr lang="el-GR" dirty="0" smtClean="0">
                <a:solidFill>
                  <a:srgbClr val="FFC000"/>
                </a:solidFill>
              </a:rPr>
              <a:t>Η </a:t>
            </a:r>
            <a:r>
              <a:rPr lang="el-GR" dirty="0" err="1" smtClean="0">
                <a:solidFill>
                  <a:srgbClr val="FFC000"/>
                </a:solidFill>
              </a:rPr>
              <a:t>Ιουδήθ</a:t>
            </a:r>
            <a:r>
              <a:rPr lang="el-GR" dirty="0" smtClean="0">
                <a:solidFill>
                  <a:srgbClr val="FFC000"/>
                </a:solidFill>
              </a:rPr>
              <a:t> και το κεφάλι του Ολοφέρνη (1901)Απεικονίζοντας τον </a:t>
            </a:r>
            <a:r>
              <a:rPr lang="el-GR" b="1" dirty="0" smtClean="0">
                <a:solidFill>
                  <a:srgbClr val="FFC000"/>
                </a:solidFill>
              </a:rPr>
              <a:t>βιβλικό χαρακτήρα της </a:t>
            </a:r>
            <a:r>
              <a:rPr lang="el-GR" b="1" dirty="0" err="1" smtClean="0">
                <a:solidFill>
                  <a:srgbClr val="FFC000"/>
                </a:solidFill>
              </a:rPr>
              <a:t>Ιουδήθ</a:t>
            </a:r>
            <a:r>
              <a:rPr lang="el-GR" dirty="0" smtClean="0">
                <a:solidFill>
                  <a:srgbClr val="FFC000"/>
                </a:solidFill>
              </a:rPr>
              <a:t>, αυτός ο πίνακας αποτελεί ένα από τα χαρακτηριστικά δείγματα </a:t>
            </a:r>
            <a:r>
              <a:rPr lang="el-GR" b="1" dirty="0" smtClean="0">
                <a:solidFill>
                  <a:srgbClr val="FFC000"/>
                </a:solidFill>
              </a:rPr>
              <a:t>επιχρυσωμένου</a:t>
            </a:r>
            <a:r>
              <a:rPr lang="el-GR" dirty="0" smtClean="0">
                <a:solidFill>
                  <a:srgbClr val="FFC000"/>
                </a:solidFill>
              </a:rPr>
              <a:t> έργου του. Όπως υποδηλώνει ο τίτλος, η </a:t>
            </a:r>
            <a:r>
              <a:rPr lang="el-GR" dirty="0" err="1" smtClean="0">
                <a:solidFill>
                  <a:srgbClr val="FFC000"/>
                </a:solidFill>
              </a:rPr>
              <a:t>Ιουδήθ</a:t>
            </a:r>
            <a:r>
              <a:rPr lang="el-GR" dirty="0" smtClean="0">
                <a:solidFill>
                  <a:srgbClr val="FFC000"/>
                </a:solidFill>
              </a:rPr>
              <a:t>, κρατά το κεφάλι του </a:t>
            </a:r>
            <a:r>
              <a:rPr lang="el-GR" b="1" dirty="0" smtClean="0">
                <a:solidFill>
                  <a:srgbClr val="FFC000"/>
                </a:solidFill>
              </a:rPr>
              <a:t>Ολοφέρνη</a:t>
            </a:r>
            <a:r>
              <a:rPr lang="el-GR" dirty="0" smtClean="0">
                <a:solidFill>
                  <a:srgbClr val="FFC000"/>
                </a:solidFill>
              </a:rPr>
              <a:t>. Ωστόσο, καθώς ο </a:t>
            </a:r>
            <a:r>
              <a:rPr lang="el-GR" dirty="0" err="1" smtClean="0">
                <a:solidFill>
                  <a:srgbClr val="FFC000"/>
                </a:solidFill>
              </a:rPr>
              <a:t>Κλιμτ</a:t>
            </a:r>
            <a:r>
              <a:rPr lang="el-GR" dirty="0" smtClean="0">
                <a:solidFill>
                  <a:srgbClr val="FFC000"/>
                </a:solidFill>
              </a:rPr>
              <a:t> αποφάσισε πρωταγωνίστρια του πίνακά του να είναι η τραγική ηρωίδα, ζωγράφισε μόνο ένα μέρος του κεφαλιού του Ολοφέρνη, για να μην τραβήξει την προσοχή. Ως κλασική εκπρόσωπος των ηρωίδων του, η </a:t>
            </a:r>
            <a:r>
              <a:rPr lang="el-GR" dirty="0" err="1" smtClean="0">
                <a:solidFill>
                  <a:srgbClr val="FFC000"/>
                </a:solidFill>
              </a:rPr>
              <a:t>Ιουδήθ</a:t>
            </a:r>
            <a:r>
              <a:rPr lang="el-GR" dirty="0" smtClean="0">
                <a:solidFill>
                  <a:srgbClr val="FFC000"/>
                </a:solidFill>
              </a:rPr>
              <a:t> αποπνέει έναν περίσσιο </a:t>
            </a:r>
            <a:r>
              <a:rPr lang="el-GR" b="1" dirty="0" smtClean="0">
                <a:solidFill>
                  <a:srgbClr val="FFC000"/>
                </a:solidFill>
              </a:rPr>
              <a:t>ερωτισμό</a:t>
            </a:r>
            <a:r>
              <a:rPr lang="el-GR" dirty="0" smtClean="0">
                <a:solidFill>
                  <a:srgbClr val="FFC000"/>
                </a:solidFill>
              </a:rPr>
              <a:t>, μία </a:t>
            </a:r>
            <a:r>
              <a:rPr lang="el-GR" b="1" dirty="0" smtClean="0">
                <a:solidFill>
                  <a:srgbClr val="FFC000"/>
                </a:solidFill>
              </a:rPr>
              <a:t>θηλυκότητα</a:t>
            </a:r>
            <a:r>
              <a:rPr lang="el-GR" dirty="0" smtClean="0">
                <a:solidFill>
                  <a:srgbClr val="FFC000"/>
                </a:solidFill>
              </a:rPr>
              <a:t> με ένα </a:t>
            </a:r>
            <a:r>
              <a:rPr lang="el-GR" b="1" dirty="0" smtClean="0">
                <a:solidFill>
                  <a:srgbClr val="FFC000"/>
                </a:solidFill>
              </a:rPr>
              <a:t>μειδίαμα</a:t>
            </a:r>
            <a:r>
              <a:rPr lang="el-GR" dirty="0" smtClean="0">
                <a:solidFill>
                  <a:srgbClr val="FFC000"/>
                </a:solidFill>
              </a:rPr>
              <a:t> να </a:t>
            </a:r>
            <a:r>
              <a:rPr lang="el-GR" dirty="0" err="1" smtClean="0">
                <a:solidFill>
                  <a:srgbClr val="FFC000"/>
                </a:solidFill>
              </a:rPr>
              <a:t>αχνοφαίνεται</a:t>
            </a:r>
            <a:r>
              <a:rPr lang="el-GR" dirty="0" smtClean="0">
                <a:solidFill>
                  <a:srgbClr val="FFC000"/>
                </a:solidFill>
              </a:rPr>
              <a:t> στα χείλη της. Αυτό το έργο βρίσκεται στην </a:t>
            </a:r>
            <a:r>
              <a:rPr lang="el-GR" dirty="0" smtClean="0">
                <a:solidFill>
                  <a:srgbClr val="FF0000"/>
                </a:solidFill>
              </a:rPr>
              <a:t>Αυστριακή Πινακοθήκη του </a:t>
            </a:r>
            <a:r>
              <a:rPr lang="el-GR" dirty="0" err="1" smtClean="0">
                <a:solidFill>
                  <a:srgbClr val="FF0000"/>
                </a:solidFill>
              </a:rPr>
              <a:t>Μπελβεντέρε</a:t>
            </a:r>
            <a:r>
              <a:rPr lang="el-GR" dirty="0" smtClean="0">
                <a:solidFill>
                  <a:srgbClr val="FF0000"/>
                </a:solidFill>
              </a:rPr>
              <a:t> στην Βιέννη</a:t>
            </a:r>
            <a:endParaRPr lang="el-GR" dirty="0" smtClean="0">
              <a:solidFill>
                <a:srgbClr val="FFC000"/>
              </a:solidFill>
            </a:endParaRPr>
          </a:p>
          <a:p>
            <a:r>
              <a:rPr lang="el-GR" sz="1400" dirty="0" smtClean="0"/>
              <a:t/>
            </a:r>
            <a:br>
              <a:rPr lang="el-GR" sz="1400" dirty="0" smtClean="0"/>
            </a:br>
            <a:endParaRPr lang="el-GR" sz="1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                </a:t>
            </a:r>
            <a:endParaRPr lang="en-US" dirty="0"/>
          </a:p>
        </p:txBody>
      </p:sp>
      <p:sp>
        <p:nvSpPr>
          <p:cNvPr id="5" name="4 - Θέση περιεχομένου"/>
          <p:cNvSpPr>
            <a:spLocks noGrp="1"/>
          </p:cNvSpPr>
          <p:nvPr>
            <p:ph type="body" idx="2"/>
          </p:nvPr>
        </p:nvSpPr>
        <p:spPr>
          <a:xfrm>
            <a:off x="381000" y="367664"/>
            <a:ext cx="2590800" cy="5943600"/>
          </a:xfrm>
        </p:spPr>
        <p:txBody>
          <a:bodyPr/>
          <a:lstStyle/>
          <a:p>
            <a:r>
              <a:rPr lang="el-GR" sz="1800" b="1" dirty="0" smtClean="0">
                <a:solidFill>
                  <a:srgbClr val="FF0000"/>
                </a:solidFill>
              </a:rPr>
              <a:t>ΔΑΝΑΗ</a:t>
            </a:r>
          </a:p>
          <a:p>
            <a:endParaRPr lang="el-GR" sz="1800" b="1" dirty="0" smtClean="0">
              <a:solidFill>
                <a:srgbClr val="FF0000"/>
              </a:solidFill>
            </a:endParaRPr>
          </a:p>
          <a:p>
            <a:endParaRPr lang="el-GR" b="1" dirty="0" smtClean="0">
              <a:solidFill>
                <a:srgbClr val="FF0000"/>
              </a:solidFill>
            </a:endParaRPr>
          </a:p>
          <a:p>
            <a:r>
              <a:rPr lang="el-GR" sz="1600" dirty="0" smtClean="0">
                <a:solidFill>
                  <a:srgbClr val="FFC000"/>
                </a:solidFill>
              </a:rPr>
              <a:t>Σύμφωνα με την μυθολογία, η </a:t>
            </a:r>
            <a:r>
              <a:rPr lang="el-GR" sz="1600" b="1" dirty="0" smtClean="0">
                <a:solidFill>
                  <a:srgbClr val="FFC000"/>
                </a:solidFill>
              </a:rPr>
              <a:t>Δανάη</a:t>
            </a:r>
            <a:r>
              <a:rPr lang="el-GR" sz="1600" dirty="0" smtClean="0">
                <a:solidFill>
                  <a:srgbClr val="FFC000"/>
                </a:solidFill>
              </a:rPr>
              <a:t> για χρόνια ήταν κλειδωμένη σε ένα μεταλλικό κελί από τον πατέρα της, Ακρίσιο, για να μην μπορέσει να φέρει στον κόσμο κάποιο απόγονό της, καθώς σύμφωνα με χρησμούς θα σκότωνε τον Βασιλιά. Τελικά, γέννησε τον Περσέα, πατέρας του οποίου ήταν ο Δίας, ο οποίος της εμφανίστηκε ως χρυσή βροχή, το γεγονός που απεικονίζει και ο πίνακας</a:t>
            </a:r>
            <a:endParaRPr lang="el-GR" sz="1600" dirty="0">
              <a:solidFill>
                <a:srgbClr val="FFC000"/>
              </a:solidFill>
            </a:endParaRPr>
          </a:p>
        </p:txBody>
      </p:sp>
      <p:pic>
        <p:nvPicPr>
          <p:cNvPr id="6146" name="Picture 2" descr="F:\Νέος φάκελος (2)\klimt.jpg"/>
          <p:cNvPicPr>
            <a:picLocks noGrp="1" noChangeAspect="1" noChangeArrowheads="1"/>
          </p:cNvPicPr>
          <p:nvPr>
            <p:ph sz="half" idx="1"/>
          </p:nvPr>
        </p:nvPicPr>
        <p:blipFill>
          <a:blip r:embed="rId2" cstate="print"/>
          <a:stretch>
            <a:fillRect/>
          </a:stretch>
        </p:blipFill>
        <p:spPr bwMode="auto">
          <a:xfrm>
            <a:off x="3200400" y="762000"/>
            <a:ext cx="5710920" cy="5334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67664"/>
            <a:ext cx="685800" cy="5943600"/>
          </a:xfrm>
        </p:spPr>
        <p:txBody>
          <a:bodyPr>
            <a:normAutofit fontScale="90000"/>
          </a:bodyPr>
          <a:lstStyle/>
          <a:p>
            <a:pPr algn="ctr"/>
            <a:r>
              <a:rPr lang="el-GR" dirty="0" smtClean="0"/>
              <a:t>             ΑΛΛΗΓΟΡΙΑ ΤΗΣ  ΜΟΥΣΙΚΗΣ</a:t>
            </a:r>
            <a:endParaRPr lang="en-US" dirty="0"/>
          </a:p>
        </p:txBody>
      </p:sp>
      <p:sp>
        <p:nvSpPr>
          <p:cNvPr id="4" name="3 - Θέση κειμένου"/>
          <p:cNvSpPr>
            <a:spLocks noGrp="1"/>
          </p:cNvSpPr>
          <p:nvPr>
            <p:ph type="body" idx="2"/>
          </p:nvPr>
        </p:nvSpPr>
        <p:spPr/>
        <p:txBody>
          <a:bodyPr/>
          <a:lstStyle/>
          <a:p>
            <a:endParaRPr lang="el-GR"/>
          </a:p>
        </p:txBody>
      </p:sp>
      <p:pic>
        <p:nvPicPr>
          <p:cNvPr id="7170" name="Picture 2" descr="F:\Νέος φάκελος (2)\music_I_frame_01.jpg"/>
          <p:cNvPicPr>
            <a:picLocks noGrp="1" noChangeAspect="1" noChangeArrowheads="1"/>
          </p:cNvPicPr>
          <p:nvPr>
            <p:ph sz="half" idx="1"/>
          </p:nvPr>
        </p:nvPicPr>
        <p:blipFill>
          <a:blip r:embed="rId2" cstate="print"/>
          <a:stretch>
            <a:fillRect/>
          </a:stretch>
        </p:blipFill>
        <p:spPr bwMode="auto">
          <a:xfrm>
            <a:off x="683671" y="127339"/>
            <a:ext cx="8460329" cy="673066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267494"/>
            <a:ext cx="8229600" cy="875506"/>
          </a:xfrm>
        </p:spPr>
        <p:txBody>
          <a:bodyPr>
            <a:normAutofit fontScale="90000"/>
          </a:bodyPr>
          <a:lstStyle/>
          <a:p>
            <a:r>
              <a:rPr lang="el-GR" sz="4000" b="1" dirty="0" smtClean="0">
                <a:solidFill>
                  <a:srgbClr val="FF0000"/>
                </a:solidFill>
              </a:rPr>
              <a:t>Οι τρεις ηλικίες της Γυναίκας (1905)</a:t>
            </a:r>
            <a:r>
              <a:rPr lang="el-GR" sz="4400" b="1" dirty="0" smtClean="0">
                <a:solidFill>
                  <a:srgbClr val="FF0000"/>
                </a:solidFill>
              </a:rPr>
              <a:t/>
            </a:r>
            <a:br>
              <a:rPr lang="el-GR" sz="4400" b="1" dirty="0" smtClean="0">
                <a:solidFill>
                  <a:srgbClr val="FF0000"/>
                </a:solidFill>
              </a:rPr>
            </a:br>
            <a:endParaRPr lang="el-GR" dirty="0"/>
          </a:p>
        </p:txBody>
      </p:sp>
      <p:pic>
        <p:nvPicPr>
          <p:cNvPr id="7" name="6 - Θέση περιεχομένου" descr="999952319_6ddafc7853_b.jpg"/>
          <p:cNvPicPr>
            <a:picLocks noGrp="1" noChangeAspect="1"/>
          </p:cNvPicPr>
          <p:nvPr>
            <p:ph sz="half" idx="1"/>
          </p:nvPr>
        </p:nvPicPr>
        <p:blipFill>
          <a:blip r:embed="rId2" cstate="print"/>
          <a:stretch>
            <a:fillRect/>
          </a:stretch>
        </p:blipFill>
        <p:spPr>
          <a:xfrm>
            <a:off x="0" y="762000"/>
            <a:ext cx="5823553" cy="5791200"/>
          </a:xfrm>
        </p:spPr>
      </p:pic>
      <p:sp>
        <p:nvSpPr>
          <p:cNvPr id="6" name="5 - Θέση περιεχομένου"/>
          <p:cNvSpPr>
            <a:spLocks noGrp="1"/>
          </p:cNvSpPr>
          <p:nvPr>
            <p:ph sz="half" idx="2"/>
          </p:nvPr>
        </p:nvSpPr>
        <p:spPr>
          <a:xfrm>
            <a:off x="5486400" y="304800"/>
            <a:ext cx="3657600" cy="6248399"/>
          </a:xfrm>
        </p:spPr>
        <p:txBody>
          <a:bodyPr>
            <a:normAutofit fontScale="85000" lnSpcReduction="10000"/>
          </a:bodyPr>
          <a:lstStyle/>
          <a:p>
            <a:endParaRPr lang="el-GR" dirty="0" smtClean="0">
              <a:solidFill>
                <a:srgbClr val="FF0000"/>
              </a:solidFill>
            </a:endParaRPr>
          </a:p>
          <a:p>
            <a:pPr>
              <a:buNone/>
            </a:pPr>
            <a:r>
              <a:rPr lang="el-GR" dirty="0" smtClean="0">
                <a:solidFill>
                  <a:srgbClr val="FFC000"/>
                </a:solidFill>
              </a:rPr>
              <a:t>      Αυτός ο </a:t>
            </a:r>
            <a:r>
              <a:rPr lang="el-GR" b="1" dirty="0" smtClean="0">
                <a:solidFill>
                  <a:srgbClr val="FFC000"/>
                </a:solidFill>
              </a:rPr>
              <a:t>αλληγορικός</a:t>
            </a:r>
            <a:r>
              <a:rPr lang="el-GR" dirty="0" smtClean="0">
                <a:solidFill>
                  <a:srgbClr val="FFC000"/>
                </a:solidFill>
              </a:rPr>
              <a:t> πίνακας κέρδισε το βραβείο στην διεθνή έκθεση τέχνης της Ρώμης το 1911. Ο καμβάς αναμιγνύει μια αίσθηση ακτιβισμού, και μια απρόσμενη </a:t>
            </a:r>
            <a:r>
              <a:rPr lang="el-GR" b="1" dirty="0" smtClean="0">
                <a:solidFill>
                  <a:srgbClr val="FFC000"/>
                </a:solidFill>
              </a:rPr>
              <a:t>ψυχολογική ενδοσκόπηση</a:t>
            </a:r>
            <a:r>
              <a:rPr lang="el-GR" dirty="0" smtClean="0">
                <a:solidFill>
                  <a:srgbClr val="FFC000"/>
                </a:solidFill>
              </a:rPr>
              <a:t> στις εκφράσεις των τριών προσώπων. </a:t>
            </a:r>
            <a:r>
              <a:rPr lang="el-GR" b="1" dirty="0" smtClean="0">
                <a:solidFill>
                  <a:srgbClr val="FFC000"/>
                </a:solidFill>
              </a:rPr>
              <a:t>Το δραματικό προαίσθημα θανάτου στην τρίτη ηλικία, η προστατευτική νεαρή γυναίκα, και η γαλήνη του παιδιού</a:t>
            </a:r>
          </a:p>
          <a:p>
            <a:endParaRPr lang="el-G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934200" y="1143000"/>
            <a:ext cx="2209800" cy="4038600"/>
          </a:xfrm>
        </p:spPr>
        <p:txBody>
          <a:bodyPr>
            <a:normAutofit/>
          </a:bodyPr>
          <a:lstStyle/>
          <a:p>
            <a:r>
              <a:rPr lang="el-GR" dirty="0" smtClean="0"/>
              <a:t>        </a:t>
            </a:r>
            <a:r>
              <a:rPr lang="el-GR" sz="2400" b="1" dirty="0" smtClean="0"/>
              <a:t>ΜΗΤΕΡΑ ΚΑΙ ΠΑΙΔΙ</a:t>
            </a:r>
            <a:endParaRPr lang="en-US" sz="2400" b="1" dirty="0"/>
          </a:p>
        </p:txBody>
      </p:sp>
      <p:pic>
        <p:nvPicPr>
          <p:cNvPr id="8194" name="Picture 2" descr="F:\Νέος φάκελος (2)\mother_frame_01.jpg"/>
          <p:cNvPicPr>
            <a:picLocks noGrp="1" noChangeAspect="1" noChangeArrowheads="1"/>
          </p:cNvPicPr>
          <p:nvPr>
            <p:ph idx="1"/>
          </p:nvPr>
        </p:nvPicPr>
        <p:blipFill>
          <a:blip r:embed="rId2" cstate="print"/>
          <a:srcRect/>
          <a:stretch>
            <a:fillRect/>
          </a:stretch>
        </p:blipFill>
        <p:spPr bwMode="auto">
          <a:xfrm>
            <a:off x="146207" y="76988"/>
            <a:ext cx="6842239" cy="6781012"/>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367664"/>
            <a:ext cx="85344" cy="5943600"/>
          </a:xfrm>
        </p:spPr>
        <p:txBody>
          <a:bodyPr>
            <a:normAutofit fontScale="90000"/>
          </a:bodyPr>
          <a:lstStyle/>
          <a:p>
            <a:r>
              <a:rPr lang="el-GR" dirty="0" smtClean="0"/>
              <a:t>          </a:t>
            </a:r>
            <a:endParaRPr lang="en-US" dirty="0"/>
          </a:p>
        </p:txBody>
      </p:sp>
      <p:sp>
        <p:nvSpPr>
          <p:cNvPr id="4" name="3 - Θέση κειμένου"/>
          <p:cNvSpPr>
            <a:spLocks noGrp="1"/>
          </p:cNvSpPr>
          <p:nvPr>
            <p:ph type="body" idx="2"/>
          </p:nvPr>
        </p:nvSpPr>
        <p:spPr>
          <a:xfrm>
            <a:off x="685800" y="1219200"/>
            <a:ext cx="2888456" cy="5092064"/>
          </a:xfrm>
        </p:spPr>
        <p:txBody>
          <a:bodyPr>
            <a:normAutofit/>
          </a:bodyPr>
          <a:lstStyle/>
          <a:p>
            <a:r>
              <a:rPr lang="el-GR" sz="4000" b="1" dirty="0" smtClean="0">
                <a:solidFill>
                  <a:srgbClr val="FFC000"/>
                </a:solidFill>
              </a:rPr>
              <a:t>ΜΙΚΡΗ ΚΟΠΕΛΑ</a:t>
            </a:r>
            <a:endParaRPr lang="el-GR" sz="4000" b="1" dirty="0">
              <a:solidFill>
                <a:srgbClr val="FFC000"/>
              </a:solidFill>
            </a:endParaRPr>
          </a:p>
        </p:txBody>
      </p:sp>
      <p:pic>
        <p:nvPicPr>
          <p:cNvPr id="9218" name="Picture 2" descr="F:\Νέος φάκελος (2)\MADA_frame_03.jpg"/>
          <p:cNvPicPr>
            <a:picLocks noGrp="1" noChangeAspect="1" noChangeArrowheads="1"/>
          </p:cNvPicPr>
          <p:nvPr>
            <p:ph sz="half" idx="1"/>
          </p:nvPr>
        </p:nvPicPr>
        <p:blipFill>
          <a:blip r:embed="rId2" cstate="print"/>
          <a:stretch>
            <a:fillRect/>
          </a:stretch>
        </p:blipFill>
        <p:spPr bwMode="auto">
          <a:xfrm>
            <a:off x="4020483" y="0"/>
            <a:ext cx="5042647" cy="6858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fontScale="90000"/>
          </a:bodyPr>
          <a:lstStyle/>
          <a:p>
            <a:pPr algn="ctr"/>
            <a:r>
              <a:rPr lang="el-GR" sz="3200" b="1" dirty="0" smtClean="0"/>
              <a:t>Πορτρέτο </a:t>
            </a:r>
            <a:r>
              <a:rPr lang="el-GR" sz="3200" b="1" dirty="0" err="1" smtClean="0"/>
              <a:t>τηΣ</a:t>
            </a:r>
            <a:r>
              <a:rPr lang="el-GR" sz="3200" b="1" dirty="0" smtClean="0"/>
              <a:t> </a:t>
            </a:r>
            <a:r>
              <a:rPr lang="el-GR" sz="3200" b="1" dirty="0" err="1" smtClean="0"/>
              <a:t>Εμίλιε</a:t>
            </a:r>
            <a:r>
              <a:rPr lang="el-GR" sz="3200" b="1" dirty="0" smtClean="0"/>
              <a:t> </a:t>
            </a:r>
            <a:r>
              <a:rPr lang="el-GR" sz="3200" b="1" dirty="0" err="1" smtClean="0"/>
              <a:t>Φλέγκε</a:t>
            </a:r>
            <a:endParaRPr lang="el-GR" b="1" dirty="0"/>
          </a:p>
        </p:txBody>
      </p:sp>
      <p:sp>
        <p:nvSpPr>
          <p:cNvPr id="5" name="4 - Θέση κειμένου"/>
          <p:cNvSpPr>
            <a:spLocks noGrp="1"/>
          </p:cNvSpPr>
          <p:nvPr>
            <p:ph type="body" idx="2"/>
          </p:nvPr>
        </p:nvSpPr>
        <p:spPr>
          <a:xfrm>
            <a:off x="1135856" y="367664"/>
            <a:ext cx="3969544" cy="5943600"/>
          </a:xfrm>
        </p:spPr>
        <p:txBody>
          <a:bodyPr>
            <a:normAutofit/>
          </a:bodyPr>
          <a:lstStyle/>
          <a:p>
            <a:endParaRPr lang="el-GR" sz="2000" dirty="0" smtClean="0"/>
          </a:p>
          <a:p>
            <a:r>
              <a:rPr lang="el-GR" sz="2000" b="1" dirty="0" smtClean="0">
                <a:solidFill>
                  <a:srgbClr val="FFC000"/>
                </a:solidFill>
              </a:rPr>
              <a:t>Η </a:t>
            </a:r>
            <a:r>
              <a:rPr lang="el-GR" sz="2000" b="1" dirty="0" err="1" smtClean="0">
                <a:solidFill>
                  <a:srgbClr val="FFC000"/>
                </a:solidFill>
              </a:rPr>
              <a:t>Εμίλιε</a:t>
            </a:r>
            <a:r>
              <a:rPr lang="el-GR" sz="2000" b="1" dirty="0" smtClean="0">
                <a:solidFill>
                  <a:srgbClr val="FFC000"/>
                </a:solidFill>
              </a:rPr>
              <a:t> </a:t>
            </a:r>
            <a:r>
              <a:rPr lang="el-GR" sz="2000" b="1" dirty="0" err="1" smtClean="0">
                <a:solidFill>
                  <a:srgbClr val="FFC000"/>
                </a:solidFill>
              </a:rPr>
              <a:t>Λουίζε</a:t>
            </a:r>
            <a:r>
              <a:rPr lang="el-GR" sz="2000" b="1" dirty="0" smtClean="0">
                <a:solidFill>
                  <a:srgbClr val="FFC000"/>
                </a:solidFill>
              </a:rPr>
              <a:t> </a:t>
            </a:r>
            <a:r>
              <a:rPr lang="el-GR" sz="2000" b="1" dirty="0" err="1" smtClean="0">
                <a:solidFill>
                  <a:srgbClr val="FFC000"/>
                </a:solidFill>
              </a:rPr>
              <a:t>Φλέγκε</a:t>
            </a:r>
            <a:r>
              <a:rPr lang="el-GR" sz="2000" b="1" dirty="0" smtClean="0">
                <a:solidFill>
                  <a:srgbClr val="FFC000"/>
                </a:solidFill>
              </a:rPr>
              <a:t> ήταν Αυστριακή σχεδιάστρια μόδας και η σύντροφος του ζωγράφου </a:t>
            </a:r>
            <a:r>
              <a:rPr lang="el-GR" sz="2000" b="1" dirty="0" err="1" smtClean="0">
                <a:solidFill>
                  <a:srgbClr val="FFC000"/>
                </a:solidFill>
              </a:rPr>
              <a:t>Γκούσταφ</a:t>
            </a:r>
            <a:r>
              <a:rPr lang="el-GR" sz="2000" b="1" dirty="0" smtClean="0">
                <a:solidFill>
                  <a:srgbClr val="FFC000"/>
                </a:solidFill>
              </a:rPr>
              <a:t> </a:t>
            </a:r>
            <a:r>
              <a:rPr lang="el-GR" sz="2000" b="1" dirty="0" err="1" smtClean="0">
                <a:solidFill>
                  <a:srgbClr val="FFC000"/>
                </a:solidFill>
              </a:rPr>
              <a:t>Κλιμτ</a:t>
            </a:r>
            <a:r>
              <a:rPr lang="el-GR" sz="2000" b="1" dirty="0" smtClean="0">
                <a:solidFill>
                  <a:srgbClr val="FFC000"/>
                </a:solidFill>
              </a:rPr>
              <a:t>. Η ίδια ήταν πολύ κοντά με τον </a:t>
            </a:r>
            <a:r>
              <a:rPr lang="el-GR" sz="2000" b="1" dirty="0" err="1" smtClean="0">
                <a:solidFill>
                  <a:srgbClr val="FFC000"/>
                </a:solidFill>
              </a:rPr>
              <a:t>Γκουστάφ</a:t>
            </a:r>
            <a:r>
              <a:rPr lang="el-GR" sz="2000" b="1" dirty="0" smtClean="0">
                <a:solidFill>
                  <a:srgbClr val="FFC000"/>
                </a:solidFill>
              </a:rPr>
              <a:t>, θερμή υποστηρίκτριά του και σχεδίαζε ακόμα και τα φορέματα που αυτός ζωγράφιζε. Στο πορτρέτο της, το φόντο είναι ουδέτερο, επιτρέποντας στην φιγούρα της να ξεχωρίσει, με τα όμορφα, και ριζοσπαστικά για την εποχή, επιλεγμένα χρώματα της ρόμπας της να κλέβουν την παράσταση.</a:t>
            </a:r>
          </a:p>
          <a:p>
            <a:endParaRPr lang="el-GR" b="1" dirty="0"/>
          </a:p>
        </p:txBody>
      </p:sp>
      <p:pic>
        <p:nvPicPr>
          <p:cNvPr id="10242" name="Picture 2" descr="F:\Νέος φάκελος (2)\floge_frame_01.jpg"/>
          <p:cNvPicPr>
            <a:picLocks noGrp="1" noChangeAspect="1" noChangeArrowheads="1"/>
          </p:cNvPicPr>
          <p:nvPr>
            <p:ph sz="half" idx="1"/>
          </p:nvPr>
        </p:nvPicPr>
        <p:blipFill>
          <a:blip r:embed="rId2" cstate="print"/>
          <a:stretch>
            <a:fillRect/>
          </a:stretch>
        </p:blipFill>
        <p:spPr bwMode="auto">
          <a:xfrm>
            <a:off x="5410200" y="158750"/>
            <a:ext cx="3121026" cy="6502137"/>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367664"/>
            <a:ext cx="1533144" cy="5943600"/>
          </a:xfrm>
        </p:spPr>
        <p:txBody>
          <a:bodyPr/>
          <a:lstStyle/>
          <a:p>
            <a:pPr algn="ctr"/>
            <a:r>
              <a:rPr lang="el-GR" dirty="0" smtClean="0"/>
              <a:t>ΤΟ ΔΑΣΟΣ ΤΗΣ ΟΞΙΑΣ</a:t>
            </a:r>
            <a:endParaRPr lang="el-GR" dirty="0"/>
          </a:p>
        </p:txBody>
      </p:sp>
      <p:sp>
        <p:nvSpPr>
          <p:cNvPr id="3" name="2 - Θέση κειμένου"/>
          <p:cNvSpPr>
            <a:spLocks noGrp="1"/>
          </p:cNvSpPr>
          <p:nvPr>
            <p:ph type="body" idx="2"/>
          </p:nvPr>
        </p:nvSpPr>
        <p:spPr>
          <a:xfrm>
            <a:off x="1135856" y="367664"/>
            <a:ext cx="1302544" cy="5943600"/>
          </a:xfrm>
        </p:spPr>
        <p:txBody>
          <a:bodyPr/>
          <a:lstStyle/>
          <a:p>
            <a:endParaRPr lang="el-GR" dirty="0"/>
          </a:p>
        </p:txBody>
      </p:sp>
      <p:pic>
        <p:nvPicPr>
          <p:cNvPr id="5" name="4 - Θέση περιεχομένου" descr="800px-Gustav_Klimt_008.jpg"/>
          <p:cNvPicPr>
            <a:picLocks noGrp="1" noChangeAspect="1"/>
          </p:cNvPicPr>
          <p:nvPr>
            <p:ph sz="half" idx="1"/>
          </p:nvPr>
        </p:nvPicPr>
        <p:blipFill>
          <a:blip r:embed="rId2" cstate="print"/>
          <a:stretch>
            <a:fillRect/>
          </a:stretch>
        </p:blipFill>
        <p:spPr>
          <a:xfrm>
            <a:off x="2555047" y="0"/>
            <a:ext cx="6588953" cy="6819567"/>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267494"/>
            <a:ext cx="8229600" cy="570706"/>
          </a:xfrm>
        </p:spPr>
        <p:txBody>
          <a:bodyPr>
            <a:noAutofit/>
          </a:bodyPr>
          <a:lstStyle/>
          <a:p>
            <a:r>
              <a:rPr lang="el-GR" sz="2800" dirty="0" smtClean="0">
                <a:solidFill>
                  <a:schemeClr val="accent4">
                    <a:lumMod val="40000"/>
                    <a:lumOff val="60000"/>
                  </a:schemeClr>
                </a:solidFill>
              </a:rPr>
              <a:t>ΧΡΗΣΤΙΚΑ ΑΝΤΙΚΕΙΜΕΝΑ ΕΠΟΧΗΣ</a:t>
            </a:r>
            <a:br>
              <a:rPr lang="el-GR" sz="2800" dirty="0" smtClean="0">
                <a:solidFill>
                  <a:schemeClr val="accent4">
                    <a:lumMod val="40000"/>
                    <a:lumOff val="60000"/>
                  </a:schemeClr>
                </a:solidFill>
              </a:rPr>
            </a:br>
            <a:r>
              <a:rPr lang="el-GR" sz="2800" dirty="0" smtClean="0">
                <a:solidFill>
                  <a:schemeClr val="accent4">
                    <a:lumMod val="40000"/>
                    <a:lumOff val="60000"/>
                  </a:schemeClr>
                </a:solidFill>
              </a:rPr>
              <a:t>ΜΕ ΘΕΜΑΤΑ ΠΑΡΜΕΝΑ ΑΠΌ ΤΗΝ ΦΥΣΗ</a:t>
            </a:r>
            <a:endParaRPr lang="el-GR" sz="2800" dirty="0">
              <a:solidFill>
                <a:schemeClr val="accent4">
                  <a:lumMod val="40000"/>
                  <a:lumOff val="60000"/>
                </a:schemeClr>
              </a:solidFill>
            </a:endParaRPr>
          </a:p>
        </p:txBody>
      </p:sp>
      <p:pic>
        <p:nvPicPr>
          <p:cNvPr id="71683" name="Picture 2" descr="C:\Users\User\Pictures\31103053647813617_hn2smKDX_b.jpg"/>
          <p:cNvPicPr>
            <a:picLocks noGrp="1" noChangeAspect="1" noChangeArrowheads="1"/>
          </p:cNvPicPr>
          <p:nvPr>
            <p:ph sz="half" idx="1"/>
          </p:nvPr>
        </p:nvPicPr>
        <p:blipFill>
          <a:blip r:embed="rId2" cstate="print"/>
          <a:stretch>
            <a:fillRect/>
          </a:stretch>
        </p:blipFill>
        <p:spPr>
          <a:xfrm>
            <a:off x="0" y="1028700"/>
            <a:ext cx="3886200" cy="5829300"/>
          </a:xfrm>
          <a:noFill/>
        </p:spPr>
      </p:pic>
      <p:pic>
        <p:nvPicPr>
          <p:cNvPr id="6" name="Picture 2" descr="C:\Users\User\Pictures\art%20nouveau%2064%20(10).jpg"/>
          <p:cNvPicPr>
            <a:picLocks noGrp="1" noChangeAspect="1" noChangeArrowheads="1"/>
          </p:cNvPicPr>
          <p:nvPr>
            <p:ph sz="half" idx="2"/>
          </p:nvPr>
        </p:nvPicPr>
        <p:blipFill>
          <a:blip r:embed="rId3" cstate="print"/>
          <a:srcRect/>
          <a:stretch>
            <a:fillRect/>
          </a:stretch>
        </p:blipFill>
        <p:spPr>
          <a:xfrm>
            <a:off x="4015359" y="1600200"/>
            <a:ext cx="5128641" cy="4800600"/>
          </a:xfr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367664"/>
            <a:ext cx="771144" cy="5943600"/>
          </a:xfrm>
        </p:spPr>
        <p:txBody>
          <a:bodyPr>
            <a:normAutofit fontScale="90000"/>
          </a:bodyPr>
          <a:lstStyle/>
          <a:p>
            <a:r>
              <a:rPr lang="el-GR" dirty="0" smtClean="0"/>
              <a:t/>
            </a:r>
            <a:br>
              <a:rPr lang="el-GR" dirty="0" smtClean="0"/>
            </a:br>
            <a:r>
              <a:rPr lang="el-GR" dirty="0" smtClean="0"/>
              <a:t> </a:t>
            </a:r>
            <a:r>
              <a:rPr lang="el-GR" b="1" dirty="0" smtClean="0"/>
              <a:t>1895 – </a:t>
            </a:r>
            <a:r>
              <a:rPr lang="el-GR" b="1" i="1" dirty="0" smtClean="0"/>
              <a:t>Έρως </a:t>
            </a:r>
            <a:r>
              <a:rPr lang="el-GR" b="1" dirty="0" smtClean="0"/>
              <a:t>(λάδι σε καμβά</a:t>
            </a:r>
            <a:endParaRPr lang="el-GR" b="1" dirty="0"/>
          </a:p>
        </p:txBody>
      </p:sp>
      <p:sp>
        <p:nvSpPr>
          <p:cNvPr id="3" name="2 - Θέση κειμένου"/>
          <p:cNvSpPr>
            <a:spLocks noGrp="1"/>
          </p:cNvSpPr>
          <p:nvPr>
            <p:ph type="body" idx="2"/>
          </p:nvPr>
        </p:nvSpPr>
        <p:spPr>
          <a:xfrm>
            <a:off x="1135856" y="1143000"/>
            <a:ext cx="2438400" cy="5168264"/>
          </a:xfrm>
        </p:spPr>
        <p:txBody>
          <a:bodyPr/>
          <a:lstStyle/>
          <a:p>
            <a:r>
              <a:rPr lang="el-GR" sz="2400" b="1" dirty="0" smtClean="0">
                <a:solidFill>
                  <a:srgbClr val="FF0000"/>
                </a:solidFill>
              </a:rPr>
              <a:t>Βιέννη, </a:t>
            </a:r>
            <a:r>
              <a:rPr lang="el-GR" sz="2400" b="1" dirty="0" err="1" smtClean="0">
                <a:solidFill>
                  <a:srgbClr val="FF0000"/>
                </a:solidFill>
              </a:rPr>
              <a:t>Wien</a:t>
            </a:r>
            <a:r>
              <a:rPr lang="el-GR" sz="2400" b="1" dirty="0" smtClean="0">
                <a:solidFill>
                  <a:srgbClr val="FF0000"/>
                </a:solidFill>
              </a:rPr>
              <a:t> </a:t>
            </a:r>
            <a:r>
              <a:rPr lang="el-GR" sz="2400" b="1" dirty="0" err="1" smtClean="0">
                <a:solidFill>
                  <a:srgbClr val="FF0000"/>
                </a:solidFill>
              </a:rPr>
              <a:t>Museum</a:t>
            </a:r>
            <a:endParaRPr lang="el-GR" sz="2400" b="1" dirty="0" smtClean="0">
              <a:solidFill>
                <a:srgbClr val="FF0000"/>
              </a:solidFill>
            </a:endParaRPr>
          </a:p>
          <a:p>
            <a:r>
              <a:rPr lang="el-GR" sz="2400" dirty="0" smtClean="0"/>
              <a:t/>
            </a:r>
            <a:br>
              <a:rPr lang="el-GR" sz="2400" dirty="0" smtClean="0"/>
            </a:br>
            <a:r>
              <a:rPr lang="el-GR" sz="2400" dirty="0" smtClean="0">
                <a:solidFill>
                  <a:srgbClr val="FFC000"/>
                </a:solidFill>
              </a:rPr>
              <a:t>Μέρος της σειράς "Αλληγορίες και Εμβλήματα</a:t>
            </a:r>
            <a:r>
              <a:rPr lang="el-GR" dirty="0" smtClean="0"/>
              <a:t>".</a:t>
            </a:r>
            <a:endParaRPr lang="el-GR" dirty="0"/>
          </a:p>
        </p:txBody>
      </p:sp>
      <p:pic>
        <p:nvPicPr>
          <p:cNvPr id="5" name="4 - Θέση περιεχομένου" descr="800px-Klimt_-_Liebe_-_1895.jpeg"/>
          <p:cNvPicPr>
            <a:picLocks noGrp="1" noChangeAspect="1"/>
          </p:cNvPicPr>
          <p:nvPr>
            <p:ph sz="half" idx="1"/>
          </p:nvPr>
        </p:nvPicPr>
        <p:blipFill>
          <a:blip r:embed="rId2" cstate="print"/>
          <a:stretch>
            <a:fillRect/>
          </a:stretch>
        </p:blipFill>
        <p:spPr>
          <a:xfrm>
            <a:off x="4114800" y="228600"/>
            <a:ext cx="4648200" cy="6368034"/>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 y="381000"/>
            <a:ext cx="914400" cy="5943600"/>
          </a:xfrm>
        </p:spPr>
        <p:txBody>
          <a:bodyPr>
            <a:normAutofit fontScale="90000"/>
          </a:bodyPr>
          <a:lstStyle/>
          <a:p>
            <a:r>
              <a:rPr lang="el-GR" dirty="0" smtClean="0"/>
              <a:t>Ουίλιαμ </a:t>
            </a:r>
            <a:r>
              <a:rPr lang="el-GR" dirty="0" err="1" smtClean="0"/>
              <a:t>Μόρισ</a:t>
            </a:r>
            <a:r>
              <a:rPr lang="el-GR" dirty="0" smtClean="0"/>
              <a:t> για την ταπετσαρία </a:t>
            </a:r>
            <a:r>
              <a:rPr lang="el-GR" dirty="0" err="1" smtClean="0"/>
              <a:t>Trellis</a:t>
            </a:r>
            <a:r>
              <a:rPr lang="el-GR" dirty="0" smtClean="0"/>
              <a:t>, 1862</a:t>
            </a:r>
            <a:endParaRPr lang="el-GR" dirty="0"/>
          </a:p>
        </p:txBody>
      </p:sp>
      <p:sp>
        <p:nvSpPr>
          <p:cNvPr id="3" name="2 - Θέση κειμένου"/>
          <p:cNvSpPr>
            <a:spLocks noGrp="1"/>
          </p:cNvSpPr>
          <p:nvPr>
            <p:ph type="body" idx="2"/>
          </p:nvPr>
        </p:nvSpPr>
        <p:spPr>
          <a:xfrm>
            <a:off x="1135856" y="367664"/>
            <a:ext cx="2216944" cy="5943600"/>
          </a:xfrm>
        </p:spPr>
        <p:txBody>
          <a:bodyPr>
            <a:normAutofit lnSpcReduction="10000"/>
          </a:bodyPr>
          <a:lstStyle/>
          <a:p>
            <a:r>
              <a:rPr lang="el-GR" sz="1600" b="1" dirty="0" smtClean="0">
                <a:solidFill>
                  <a:schemeClr val="accent1">
                    <a:lumMod val="75000"/>
                  </a:schemeClr>
                </a:solidFill>
              </a:rPr>
              <a:t>Το κίνημα </a:t>
            </a:r>
            <a:r>
              <a:rPr lang="el-GR" sz="1600" b="1" dirty="0" err="1" smtClean="0">
                <a:solidFill>
                  <a:schemeClr val="accent1">
                    <a:lumMod val="75000"/>
                  </a:schemeClr>
                </a:solidFill>
              </a:rPr>
              <a:t>Arts</a:t>
            </a:r>
            <a:r>
              <a:rPr lang="el-GR" sz="1600" b="1" dirty="0" smtClean="0">
                <a:solidFill>
                  <a:schemeClr val="accent1">
                    <a:lumMod val="75000"/>
                  </a:schemeClr>
                </a:solidFill>
              </a:rPr>
              <a:t> </a:t>
            </a:r>
            <a:r>
              <a:rPr lang="el-GR" sz="1600" b="1" dirty="0" err="1" smtClean="0">
                <a:solidFill>
                  <a:schemeClr val="accent1">
                    <a:lumMod val="75000"/>
                  </a:schemeClr>
                </a:solidFill>
              </a:rPr>
              <a:t>and</a:t>
            </a:r>
            <a:r>
              <a:rPr lang="el-GR" sz="1600" b="1" dirty="0" smtClean="0">
                <a:solidFill>
                  <a:schemeClr val="accent1">
                    <a:lumMod val="75000"/>
                  </a:schemeClr>
                </a:solidFill>
              </a:rPr>
              <a:t> </a:t>
            </a:r>
            <a:r>
              <a:rPr lang="el-GR" sz="1600" b="1" dirty="0" err="1" smtClean="0">
                <a:solidFill>
                  <a:schemeClr val="accent1">
                    <a:lumMod val="75000"/>
                  </a:schemeClr>
                </a:solidFill>
              </a:rPr>
              <a:t>Crafts</a:t>
            </a:r>
            <a:endParaRPr lang="el-GR" sz="1600" b="1" dirty="0" smtClean="0">
              <a:solidFill>
                <a:schemeClr val="accent1">
                  <a:lumMod val="75000"/>
                </a:schemeClr>
              </a:solidFill>
            </a:endParaRPr>
          </a:p>
          <a:p>
            <a:r>
              <a:rPr lang="el-GR" sz="1600" b="1" baseline="30000" dirty="0" smtClean="0">
                <a:solidFill>
                  <a:srgbClr val="FFC000"/>
                </a:solidFill>
              </a:rPr>
              <a:t> </a:t>
            </a:r>
            <a:r>
              <a:rPr lang="el-GR" dirty="0" smtClean="0">
                <a:solidFill>
                  <a:srgbClr val="FFC000"/>
                </a:solidFill>
              </a:rPr>
              <a:t>ήταν μια διεθνής τάση στις διακοσμητικές και καλές τέχνες που αναπτύχθηκε αρχικά και εκτενέστερα στις Βρετανικές Νήσους</a:t>
            </a:r>
            <a:r>
              <a:rPr lang="el-GR" baseline="30000" dirty="0" smtClean="0">
                <a:solidFill>
                  <a:srgbClr val="FFC000"/>
                </a:solidFill>
              </a:rPr>
              <a:t> </a:t>
            </a:r>
            <a:r>
              <a:rPr lang="el-GR" dirty="0" smtClean="0">
                <a:solidFill>
                  <a:srgbClr val="FFC000"/>
                </a:solidFill>
              </a:rPr>
              <a:t>και στη συνέχεια εξαπλώθηκε σε ολόκληρη τη Βρετανική Αυτοκρατορία και στην υπόλοιπη Ευρώπη και την Αμερική.</a:t>
            </a:r>
          </a:p>
          <a:p>
            <a:r>
              <a:rPr lang="el-GR" b="1" u="sng" dirty="0" smtClean="0">
                <a:solidFill>
                  <a:srgbClr val="FFC000"/>
                </a:solidFill>
              </a:rPr>
              <a:t>Το κίνημα ξεκίνησε ως αντίδραση στην αντιληπτή φτωχοποίηση των διακοσμητικών τεχνών και στις συνθήκες παραγωγής τους. </a:t>
            </a:r>
            <a:r>
              <a:rPr lang="el-GR" dirty="0" smtClean="0">
                <a:solidFill>
                  <a:srgbClr val="FFC000"/>
                </a:solidFill>
              </a:rPr>
              <a:t>Αποτελεί τη ρίζα του μοντέρνου στυλ της βρετανικής έκφρασης αυτού που </a:t>
            </a:r>
            <a:r>
              <a:rPr lang="el-GR" b="1" dirty="0" smtClean="0">
                <a:solidFill>
                  <a:srgbClr val="FFC000"/>
                </a:solidFill>
              </a:rPr>
              <a:t>αργότερα ονομάστηκε κίνημα Αρ Νουβό το οποίο επηρέασε έντονα</a:t>
            </a:r>
            <a:r>
              <a:rPr lang="el-GR" dirty="0" smtClean="0">
                <a:solidFill>
                  <a:srgbClr val="FFC000"/>
                </a:solidFill>
              </a:rPr>
              <a:t>.</a:t>
            </a:r>
            <a:r>
              <a:rPr lang="el-GR" baseline="30000" dirty="0" smtClean="0">
                <a:solidFill>
                  <a:srgbClr val="FFC000"/>
                </a:solidFill>
                <a:hlinkClick r:id="rId2"/>
              </a:rPr>
              <a:t>[5</a:t>
            </a:r>
            <a:endParaRPr lang="el-GR" dirty="0" smtClean="0">
              <a:solidFill>
                <a:srgbClr val="FFC000"/>
              </a:solidFill>
            </a:endParaRPr>
          </a:p>
          <a:p>
            <a:endParaRPr lang="el-GR" dirty="0"/>
          </a:p>
        </p:txBody>
      </p:sp>
      <p:pic>
        <p:nvPicPr>
          <p:cNvPr id="5" name="4 - Θέση περιεχομένου" descr="800px-William_Morris_design_for_Trellis_wallpaper_1862.jpg"/>
          <p:cNvPicPr>
            <a:picLocks noGrp="1" noChangeAspect="1"/>
          </p:cNvPicPr>
          <p:nvPr>
            <p:ph sz="half" idx="1"/>
          </p:nvPr>
        </p:nvPicPr>
        <p:blipFill>
          <a:blip r:embed="rId3" cstate="print"/>
          <a:stretch>
            <a:fillRect/>
          </a:stretch>
        </p:blipFill>
        <p:spPr>
          <a:xfrm>
            <a:off x="3550299" y="381000"/>
            <a:ext cx="5593701" cy="585241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rmAutofit/>
          </a:bodyPr>
          <a:lstStyle/>
          <a:p>
            <a:pPr algn="ctr"/>
            <a:r>
              <a:rPr lang="en-US" sz="4400" dirty="0" smtClean="0"/>
              <a:t>Art &amp; crafts</a:t>
            </a:r>
            <a:endParaRPr lang="el-GR" sz="4400" dirty="0"/>
          </a:p>
        </p:txBody>
      </p:sp>
      <p:pic>
        <p:nvPicPr>
          <p:cNvPr id="5" name="4 - Θέση περιεχομένου" descr="single_img_11528__to-kinima-arts-crafts.jpg"/>
          <p:cNvPicPr>
            <a:picLocks noGrp="1" noChangeAspect="1"/>
          </p:cNvPicPr>
          <p:nvPr>
            <p:ph type="pic" idx="1"/>
          </p:nvPr>
        </p:nvPicPr>
        <p:blipFill>
          <a:blip r:embed="rId2" cstate="print"/>
          <a:srcRect t="20315" b="20315"/>
          <a:stretch>
            <a:fillRect/>
          </a:stretch>
        </p:blipFill>
        <p:spPr>
          <a:xfrm>
            <a:off x="1142999" y="377528"/>
            <a:ext cx="7328725" cy="5482837"/>
          </a:xfrm>
        </p:spPr>
      </p:pic>
      <p:sp>
        <p:nvSpPr>
          <p:cNvPr id="3" name="2 - Θέση κειμένου"/>
          <p:cNvSpPr>
            <a:spLocks noGrp="1"/>
          </p:cNvSpPr>
          <p:nvPr>
            <p:ph type="body" sz="half" idx="2"/>
          </p:nvPr>
        </p:nvSpPr>
        <p:spPr/>
        <p:txBody>
          <a:bodyPr>
            <a:normAutofit/>
          </a:bodyPr>
          <a:lstStyle/>
          <a:p>
            <a:r>
              <a:rPr lang="en-US" sz="2400" dirty="0" smtClean="0">
                <a:solidFill>
                  <a:srgbClr val="92D050"/>
                </a:solidFill>
              </a:rPr>
              <a:t>William Morris, «</a:t>
            </a:r>
            <a:r>
              <a:rPr lang="el-GR" sz="2400" dirty="0" smtClean="0">
                <a:solidFill>
                  <a:srgbClr val="92D050"/>
                </a:solidFill>
              </a:rPr>
              <a:t>Άκανθος», 1875, ταπετσαρία</a:t>
            </a:r>
            <a:endParaRPr lang="el-GR" sz="2400" dirty="0">
              <a:solidFill>
                <a:srgbClr val="92D05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67664"/>
            <a:ext cx="685800" cy="5943600"/>
          </a:xfrm>
        </p:spPr>
        <p:txBody>
          <a:bodyPr/>
          <a:lstStyle/>
          <a:p>
            <a:r>
              <a:rPr lang="en-US" dirty="0" smtClean="0"/>
              <a:t>Art &amp; crafts</a:t>
            </a:r>
            <a:endParaRPr lang="el-GR" dirty="0"/>
          </a:p>
        </p:txBody>
      </p:sp>
      <p:sp>
        <p:nvSpPr>
          <p:cNvPr id="3" name="2 - Θέση κειμένου"/>
          <p:cNvSpPr>
            <a:spLocks noGrp="1"/>
          </p:cNvSpPr>
          <p:nvPr>
            <p:ph type="body" idx="2"/>
          </p:nvPr>
        </p:nvSpPr>
        <p:spPr>
          <a:xfrm>
            <a:off x="685800" y="381000"/>
            <a:ext cx="2590800" cy="5930264"/>
          </a:xfrm>
        </p:spPr>
        <p:txBody>
          <a:bodyPr>
            <a:normAutofit fontScale="92500"/>
          </a:bodyPr>
          <a:lstStyle/>
          <a:p>
            <a:r>
              <a:rPr lang="el-GR" sz="1800" b="1" dirty="0" smtClean="0">
                <a:solidFill>
                  <a:schemeClr val="accent1">
                    <a:lumMod val="75000"/>
                  </a:schemeClr>
                </a:solidFill>
              </a:rPr>
              <a:t> </a:t>
            </a:r>
            <a:r>
              <a:rPr lang="el-GR" sz="1800" b="1" dirty="0" err="1" smtClean="0">
                <a:solidFill>
                  <a:schemeClr val="accent1">
                    <a:lumMod val="75000"/>
                  </a:schemeClr>
                </a:solidFill>
              </a:rPr>
              <a:t>Arts</a:t>
            </a:r>
            <a:r>
              <a:rPr lang="el-GR" sz="1800" b="1" dirty="0" smtClean="0">
                <a:solidFill>
                  <a:schemeClr val="accent1">
                    <a:lumMod val="75000"/>
                  </a:schemeClr>
                </a:solidFill>
              </a:rPr>
              <a:t> </a:t>
            </a:r>
            <a:r>
              <a:rPr lang="el-GR" sz="1800" b="1" dirty="0" err="1" smtClean="0">
                <a:solidFill>
                  <a:schemeClr val="accent1">
                    <a:lumMod val="75000"/>
                  </a:schemeClr>
                </a:solidFill>
              </a:rPr>
              <a:t>and</a:t>
            </a:r>
            <a:r>
              <a:rPr lang="el-GR" sz="1800" b="1" dirty="0" smtClean="0">
                <a:solidFill>
                  <a:schemeClr val="accent1">
                    <a:lumMod val="75000"/>
                  </a:schemeClr>
                </a:solidFill>
              </a:rPr>
              <a:t> </a:t>
            </a:r>
            <a:r>
              <a:rPr lang="el-GR" sz="1800" b="1" dirty="0" err="1" smtClean="0">
                <a:solidFill>
                  <a:schemeClr val="accent1">
                    <a:lumMod val="75000"/>
                  </a:schemeClr>
                </a:solidFill>
              </a:rPr>
              <a:t>Crafts</a:t>
            </a:r>
            <a:r>
              <a:rPr lang="el-GR" sz="1800" b="1" dirty="0" smtClean="0">
                <a:solidFill>
                  <a:schemeClr val="accent1">
                    <a:lumMod val="75000"/>
                  </a:schemeClr>
                </a:solidFill>
              </a:rPr>
              <a:t> </a:t>
            </a:r>
            <a:endParaRPr lang="en-US" sz="1800" b="1" dirty="0" smtClean="0">
              <a:solidFill>
                <a:schemeClr val="accent1">
                  <a:lumMod val="75000"/>
                </a:schemeClr>
              </a:solidFill>
            </a:endParaRPr>
          </a:p>
          <a:p>
            <a:r>
              <a:rPr lang="el-GR" sz="1600" dirty="0" smtClean="0"/>
              <a:t> </a:t>
            </a:r>
            <a:r>
              <a:rPr lang="el-GR" sz="1600" dirty="0" smtClean="0">
                <a:solidFill>
                  <a:srgbClr val="FFC000"/>
                </a:solidFill>
              </a:rPr>
              <a:t>Οι ιδρυτές του κινήματος ήταν θεωρητικοί, σχεδιαστές, καλλιτέχνες και αρχιτέκτονες</a:t>
            </a:r>
            <a:r>
              <a:rPr lang="en-US" sz="1600" dirty="0" smtClean="0">
                <a:solidFill>
                  <a:srgbClr val="FFC000"/>
                </a:solidFill>
              </a:rPr>
              <a:t> </a:t>
            </a:r>
            <a:r>
              <a:rPr lang="el-GR" sz="1600" dirty="0" smtClean="0">
                <a:solidFill>
                  <a:srgbClr val="FFC000"/>
                </a:solidFill>
              </a:rPr>
              <a:t>οι οποίοι άντλησαν υποστήριξη από φιλάνθρωπους, φιλότεχνους, ερασιτέχνες και γυναίκες της μεσαίας τάξης που αναζητούσαν εργασία στο σπίτι.</a:t>
            </a:r>
          </a:p>
          <a:p>
            <a:r>
              <a:rPr lang="el-GR" sz="1600" dirty="0" smtClean="0">
                <a:solidFill>
                  <a:srgbClr val="FFC000"/>
                </a:solidFill>
              </a:rPr>
              <a:t>Θέλησαν να σπάσουν την ιεραρχία των τεχνών, αμφισβητώντας την υπεροχή της ζωγραφικής και της γλυπτικής. Προώθησαν τη χρήση και τη διαχείριση υλικών όπως το ξύλο, το μέταλλο, το σμάλτο και το γυαλί και προέτρεψαν τον κόσμο να επανεκτιμήσει και να επαναπροσδιορίσει τη φύση της χειρωνα</a:t>
            </a:r>
            <a:r>
              <a:rPr lang="el-GR" dirty="0" smtClean="0">
                <a:solidFill>
                  <a:srgbClr val="FFC000"/>
                </a:solidFill>
              </a:rPr>
              <a:t>κτικής εργασίας.</a:t>
            </a:r>
            <a:endParaRPr lang="el-GR" dirty="0">
              <a:solidFill>
                <a:srgbClr val="FFC000"/>
              </a:solidFill>
            </a:endParaRPr>
          </a:p>
        </p:txBody>
      </p:sp>
      <p:pic>
        <p:nvPicPr>
          <p:cNvPr id="5" name="4 - Θέση περιεχομένου" descr="single_img_11532__to-kinima-arts-crafts.jpg"/>
          <p:cNvPicPr>
            <a:picLocks noGrp="1" noChangeAspect="1"/>
          </p:cNvPicPr>
          <p:nvPr>
            <p:ph sz="half" idx="1"/>
          </p:nvPr>
        </p:nvPicPr>
        <p:blipFill>
          <a:blip r:embed="rId2" cstate="print"/>
          <a:stretch>
            <a:fillRect/>
          </a:stretch>
        </p:blipFill>
        <p:spPr>
          <a:xfrm>
            <a:off x="3351935" y="228600"/>
            <a:ext cx="5792065" cy="62575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a:bodyPr>
          <a:lstStyle/>
          <a:p>
            <a:pPr algn="ctr"/>
            <a:r>
              <a:rPr lang="el-GR" sz="4400" b="1" dirty="0" smtClean="0"/>
              <a:t>ΚΛΙΜΑΚΟΣΤΑΣΙΟ</a:t>
            </a:r>
            <a:endParaRPr lang="el-GR" sz="4400" b="1" dirty="0"/>
          </a:p>
        </p:txBody>
      </p:sp>
      <p:pic>
        <p:nvPicPr>
          <p:cNvPr id="70659" name="Picture 2" descr="C:\Users\User\Pictures\3.jpg"/>
          <p:cNvPicPr>
            <a:picLocks noGrp="1" noChangeAspect="1" noChangeArrowheads="1"/>
          </p:cNvPicPr>
          <p:nvPr>
            <p:ph type="pic" idx="1"/>
          </p:nvPr>
        </p:nvPicPr>
        <p:blipFill>
          <a:blip r:embed="rId2" cstate="print"/>
          <a:srcRect l="9562" r="9562"/>
          <a:stretch>
            <a:fillRect/>
          </a:stretch>
        </p:blipFill>
        <p:spPr>
          <a:noFill/>
        </p:spPr>
      </p:pic>
      <p:sp>
        <p:nvSpPr>
          <p:cNvPr id="5" name="4 - Θέση κειμένου"/>
          <p:cNvSpPr>
            <a:spLocks noGrp="1"/>
          </p:cNvSpPr>
          <p:nvPr>
            <p:ph type="body" sz="half" idx="2"/>
          </p:nvPr>
        </p:nvSpPr>
        <p:spPr/>
        <p:txBody>
          <a:bodyPr>
            <a:noAutofit/>
          </a:bodyPr>
          <a:lstStyle/>
          <a:p>
            <a:r>
              <a:rPr lang="el-GR" sz="4400" dirty="0" smtClean="0">
                <a:solidFill>
                  <a:srgbClr val="FFC000"/>
                </a:solidFill>
              </a:rPr>
              <a:t>ΓΚΡΟΜΠΙΟΥΣ</a:t>
            </a:r>
            <a:endParaRPr lang="el-GR" sz="4400" dirty="0">
              <a:solidFill>
                <a:srgbClr val="FFC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endParaRPr lang="el-GR"/>
          </a:p>
        </p:txBody>
      </p:sp>
      <p:pic>
        <p:nvPicPr>
          <p:cNvPr id="5" name="4 - Θέση περιεχομένου" descr="γκρομπιους.jpg"/>
          <p:cNvPicPr>
            <a:picLocks noGrp="1" noChangeAspect="1"/>
          </p:cNvPicPr>
          <p:nvPr>
            <p:ph sz="half" idx="4294967295"/>
          </p:nvPr>
        </p:nvPicPr>
        <p:blipFill>
          <a:blip r:embed="rId2" cstate="print"/>
          <a:stretch>
            <a:fillRect/>
          </a:stretch>
        </p:blipFill>
        <p:spPr>
          <a:xfrm>
            <a:off x="1" y="0"/>
            <a:ext cx="9144000" cy="68580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150896"/>
            <a:ext cx="1380744" cy="6400800"/>
          </a:xfrm>
        </p:spPr>
        <p:txBody>
          <a:bodyPr/>
          <a:lstStyle/>
          <a:p>
            <a:r>
              <a:rPr lang="el-GR" dirty="0" smtClean="0"/>
              <a:t>                    ΒΙΚΤΩΡ ΧΟΡΤΑ</a:t>
            </a:r>
            <a:endParaRPr lang="el-GR" dirty="0"/>
          </a:p>
        </p:txBody>
      </p:sp>
      <p:pic>
        <p:nvPicPr>
          <p:cNvPr id="5" name="4 - Θέση εικόνας" descr="4802161919_5bc03b10e6_b.jpg"/>
          <p:cNvPicPr>
            <a:picLocks noGrp="1" noChangeAspect="1"/>
          </p:cNvPicPr>
          <p:nvPr>
            <p:ph type="pic" idx="1"/>
          </p:nvPr>
        </p:nvPicPr>
        <p:blipFill>
          <a:blip r:embed="rId2" cstate="print"/>
          <a:stretch>
            <a:fillRect/>
          </a:stretch>
        </p:blipFill>
        <p:spPr>
          <a:xfrm>
            <a:off x="2133600" y="152400"/>
            <a:ext cx="5334000" cy="5729112"/>
          </a:xfrm>
        </p:spPr>
      </p:pic>
      <p:sp>
        <p:nvSpPr>
          <p:cNvPr id="4" name="3 - Θέση κειμένου"/>
          <p:cNvSpPr>
            <a:spLocks noGrp="1"/>
          </p:cNvSpPr>
          <p:nvPr>
            <p:ph type="body" sz="half" idx="2"/>
          </p:nvPr>
        </p:nvSpPr>
        <p:spPr>
          <a:xfrm>
            <a:off x="2133600" y="5867400"/>
            <a:ext cx="6705600" cy="990600"/>
          </a:xfrm>
        </p:spPr>
        <p:txBody>
          <a:bodyPr>
            <a:noAutofit/>
          </a:bodyPr>
          <a:lstStyle/>
          <a:p>
            <a:r>
              <a:rPr lang="el-GR" sz="1600" b="1" dirty="0" smtClean="0">
                <a:solidFill>
                  <a:srgbClr val="FFC000"/>
                </a:solidFill>
              </a:rPr>
              <a:t>Ο βαρόνος Βίκτωρ </a:t>
            </a:r>
            <a:r>
              <a:rPr lang="el-GR" sz="1600" b="1" dirty="0" err="1" smtClean="0">
                <a:solidFill>
                  <a:srgbClr val="FFC000"/>
                </a:solidFill>
              </a:rPr>
              <a:t>Ορτά</a:t>
            </a:r>
            <a:r>
              <a:rPr lang="el-GR" sz="1600" b="1" dirty="0" smtClean="0">
                <a:solidFill>
                  <a:srgbClr val="FFC000"/>
                </a:solidFill>
              </a:rPr>
              <a:t> (</a:t>
            </a:r>
            <a:r>
              <a:rPr lang="el-GR" sz="1600" b="1" i="1" dirty="0" err="1" smtClean="0">
                <a:solidFill>
                  <a:srgbClr val="FFC000"/>
                </a:solidFill>
              </a:rPr>
              <a:t>Victor</a:t>
            </a:r>
            <a:r>
              <a:rPr lang="el-GR" sz="1600" b="1" i="1" dirty="0" smtClean="0">
                <a:solidFill>
                  <a:srgbClr val="FFC000"/>
                </a:solidFill>
              </a:rPr>
              <a:t> </a:t>
            </a:r>
            <a:r>
              <a:rPr lang="el-GR" sz="1600" b="1" i="1" dirty="0" err="1" smtClean="0">
                <a:solidFill>
                  <a:srgbClr val="FFC000"/>
                </a:solidFill>
              </a:rPr>
              <a:t>Horta</a:t>
            </a:r>
            <a:r>
              <a:rPr lang="el-GR" sz="1600" b="1" dirty="0" smtClean="0">
                <a:solidFill>
                  <a:srgbClr val="FFC000"/>
                </a:solidFill>
              </a:rPr>
              <a:t>,</a:t>
            </a:r>
            <a:r>
              <a:rPr lang="el-GR" sz="1600" b="1" dirty="0" smtClean="0">
                <a:solidFill>
                  <a:srgbClr val="FF0000"/>
                </a:solidFill>
              </a:rPr>
              <a:t> 1861-1947</a:t>
            </a:r>
            <a:r>
              <a:rPr lang="el-GR" sz="1600" b="1" dirty="0" smtClean="0">
                <a:solidFill>
                  <a:srgbClr val="FFC000"/>
                </a:solidFill>
              </a:rPr>
              <a:t>) θεωρείται ο πιο διάσημος αρχιτέκτονας του Ρυθμού </a:t>
            </a:r>
            <a:r>
              <a:rPr lang="el-GR" sz="1600" b="1" dirty="0" err="1" smtClean="0">
                <a:solidFill>
                  <a:srgbClr val="FFC000"/>
                </a:solidFill>
              </a:rPr>
              <a:t>αρτ</a:t>
            </a:r>
            <a:r>
              <a:rPr lang="el-GR" sz="1600" b="1" dirty="0" smtClean="0">
                <a:solidFill>
                  <a:srgbClr val="FFC000"/>
                </a:solidFill>
              </a:rPr>
              <a:t> νουβό  (</a:t>
            </a:r>
            <a:r>
              <a:rPr lang="el-GR" sz="1600" b="1" i="1" dirty="0" err="1" smtClean="0">
                <a:solidFill>
                  <a:srgbClr val="FFC000"/>
                </a:solidFill>
              </a:rPr>
              <a:t>Αrt</a:t>
            </a:r>
            <a:r>
              <a:rPr lang="el-GR" sz="1600" b="1" i="1" dirty="0" smtClean="0">
                <a:solidFill>
                  <a:srgbClr val="FFC000"/>
                </a:solidFill>
              </a:rPr>
              <a:t> </a:t>
            </a:r>
            <a:r>
              <a:rPr lang="el-GR" sz="1600" b="1" i="1" dirty="0" err="1" smtClean="0">
                <a:solidFill>
                  <a:srgbClr val="FFC000"/>
                </a:solidFill>
              </a:rPr>
              <a:t>Nouveau</a:t>
            </a:r>
            <a:r>
              <a:rPr lang="el-GR" sz="1600" b="1" dirty="0" smtClean="0">
                <a:solidFill>
                  <a:srgbClr val="FFC000"/>
                </a:solidFill>
              </a:rPr>
              <a:t>) στο Βέλγιο</a:t>
            </a:r>
            <a:r>
              <a:rPr lang="el-GR" sz="1600" dirty="0" smtClean="0">
                <a:solidFill>
                  <a:srgbClr val="FFC000"/>
                </a:solidFill>
              </a:rPr>
              <a:t>. '</a:t>
            </a:r>
            <a:endParaRPr lang="el-GR" sz="1600" dirty="0">
              <a:solidFill>
                <a:srgbClr val="FFC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p:txBody>
          <a:bodyPr/>
          <a:lstStyle/>
          <a:p>
            <a:endParaRPr lang="el-GR"/>
          </a:p>
        </p:txBody>
      </p:sp>
      <p:pic>
        <p:nvPicPr>
          <p:cNvPr id="10" name="9 - Θέση εικόνας" descr="549d8f1de47743ad7e990a36d9144e19.jpg"/>
          <p:cNvPicPr>
            <a:picLocks noGrp="1" noChangeAspect="1"/>
          </p:cNvPicPr>
          <p:nvPr>
            <p:ph type="pic" idx="1"/>
          </p:nvPr>
        </p:nvPicPr>
        <p:blipFill>
          <a:blip r:embed="rId2" cstate="print"/>
          <a:srcRect t="20503" b="20503"/>
          <a:stretch>
            <a:fillRect/>
          </a:stretch>
        </p:blipFill>
        <p:spPr>
          <a:xfrm>
            <a:off x="0" y="17102"/>
            <a:ext cx="9144000" cy="6840898"/>
          </a:xfrm>
        </p:spPr>
      </p:pic>
      <p:sp>
        <p:nvSpPr>
          <p:cNvPr id="9" name="8 - Θέση κειμένου"/>
          <p:cNvSpPr>
            <a:spLocks noGrp="1"/>
          </p:cNvSpPr>
          <p:nvPr>
            <p:ph type="body" sz="half" idx="2"/>
          </p:nvPr>
        </p:nvSpPr>
        <p:spPr/>
        <p:txBody>
          <a:bodyPr>
            <a:normAutofit/>
          </a:bodyPr>
          <a:lstStyle/>
          <a:p>
            <a:r>
              <a:rPr lang="el-GR" sz="3200" b="1" dirty="0" smtClean="0">
                <a:solidFill>
                  <a:srgbClr val="002060"/>
                </a:solidFill>
              </a:rPr>
              <a:t>ΚΛΙΜΑΚΟΣΤΑΣΙΟ, ΒΙΚΤΩΡ ΧΟΡΤΑ</a:t>
            </a:r>
            <a:endParaRPr lang="el-GR" sz="3200" b="1" dirty="0">
              <a:solidFill>
                <a:srgbClr val="00206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smtClean="0">
                <a:solidFill>
                  <a:srgbClr val="FF0000"/>
                </a:solidFill>
              </a:rPr>
              <a:t>Βίκτωρ </a:t>
            </a:r>
            <a:r>
              <a:rPr lang="el-GR" b="1" dirty="0" err="1" smtClean="0">
                <a:solidFill>
                  <a:srgbClr val="FF0000"/>
                </a:solidFill>
              </a:rPr>
              <a:t>χορτα</a:t>
            </a:r>
            <a:endParaRPr lang="el-GR" b="1" dirty="0">
              <a:solidFill>
                <a:srgbClr val="FF0000"/>
              </a:solidFill>
            </a:endParaRPr>
          </a:p>
        </p:txBody>
      </p:sp>
      <p:sp>
        <p:nvSpPr>
          <p:cNvPr id="3" name="2 - Θέση κειμένου"/>
          <p:cNvSpPr>
            <a:spLocks noGrp="1"/>
          </p:cNvSpPr>
          <p:nvPr>
            <p:ph type="body" idx="2"/>
          </p:nvPr>
        </p:nvSpPr>
        <p:spPr/>
        <p:txBody>
          <a:bodyPr>
            <a:normAutofit/>
          </a:bodyPr>
          <a:lstStyle/>
          <a:p>
            <a:r>
              <a:rPr lang="el-GR" sz="2800" b="1" dirty="0" smtClean="0">
                <a:solidFill>
                  <a:srgbClr val="FF0000"/>
                </a:solidFill>
              </a:rPr>
              <a:t>ΤΑΣΕΛ ΧΑΟΥΖ</a:t>
            </a:r>
          </a:p>
          <a:p>
            <a:endParaRPr lang="el-GR" sz="2800" dirty="0" smtClean="0"/>
          </a:p>
          <a:p>
            <a:r>
              <a:rPr lang="el-GR" sz="2800" b="1" dirty="0" smtClean="0"/>
              <a:t>ΒΡΥΞΕΛΛΕΣ</a:t>
            </a:r>
            <a:endParaRPr lang="el-GR" sz="2800" b="1" dirty="0"/>
          </a:p>
        </p:txBody>
      </p:sp>
      <p:pic>
        <p:nvPicPr>
          <p:cNvPr id="5" name="4 - Θέση περιεχομένου" descr="τασελ χαουζ Victor-Horta-.jpg"/>
          <p:cNvPicPr>
            <a:picLocks noGrp="1" noChangeAspect="1"/>
          </p:cNvPicPr>
          <p:nvPr>
            <p:ph sz="half" idx="1"/>
          </p:nvPr>
        </p:nvPicPr>
        <p:blipFill>
          <a:blip r:embed="rId2" cstate="print"/>
          <a:stretch>
            <a:fillRect/>
          </a:stretch>
        </p:blipFill>
        <p:spPr>
          <a:xfrm>
            <a:off x="4267200" y="8431"/>
            <a:ext cx="4334653" cy="6849569"/>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Τίτλος"/>
          <p:cNvSpPr>
            <a:spLocks noGrp="1"/>
          </p:cNvSpPr>
          <p:nvPr>
            <p:ph type="title"/>
          </p:nvPr>
        </p:nvSpPr>
        <p:spPr/>
        <p:txBody>
          <a:bodyPr/>
          <a:lstStyle/>
          <a:p>
            <a:r>
              <a:rPr lang="el-GR" sz="3200" b="1" dirty="0" smtClean="0"/>
              <a:t>ΓΚΑΟΥΝΤΙ ΑΝΤΟΝΙ</a:t>
            </a:r>
            <a:endParaRPr lang="el-GR" b="1" dirty="0"/>
          </a:p>
        </p:txBody>
      </p:sp>
      <p:sp>
        <p:nvSpPr>
          <p:cNvPr id="13" name="12 - Θέση κειμένου"/>
          <p:cNvSpPr>
            <a:spLocks noGrp="1"/>
          </p:cNvSpPr>
          <p:nvPr>
            <p:ph type="body" idx="2"/>
          </p:nvPr>
        </p:nvSpPr>
        <p:spPr/>
        <p:txBody>
          <a:bodyPr>
            <a:noAutofit/>
          </a:bodyPr>
          <a:lstStyle/>
          <a:p>
            <a:r>
              <a:rPr lang="el-GR" sz="2400" dirty="0" smtClean="0">
                <a:solidFill>
                  <a:srgbClr val="FFC000"/>
                </a:solidFill>
              </a:rPr>
              <a:t>ΓΕΝΝΗΘΗΚΕ ΣΤΗ ΡΕΟΥΣ ΑΛΛΑ ΣΠΟΥΔΑΣΕ ΚΑΙ ΕΡΓΑΣΤΗΚΕ ΣΤΗΝ ΒΑΡΚΕΛΩΝΗ ΟΠΟΥ ΒΡΙΣΚΟΝΤΑΙ ΚΑΙ ΤΑ ΠΙΟ ΣΗΜΑΝΤΙΚΑ ΕΡΓΑ ΤΟΥ ΤΑ ΟΠΟΙΑ ΞΕΧΩΡΙΖΟΥΝ ΓΙΑ ΤΟΝ ΣΧΕΔΙΑΣΜΟ ΤΟΥΣ </a:t>
            </a:r>
            <a:endParaRPr lang="en-US" sz="2400" dirty="0">
              <a:solidFill>
                <a:srgbClr val="FFC000"/>
              </a:solidFill>
            </a:endParaRPr>
          </a:p>
        </p:txBody>
      </p:sp>
      <p:sp>
        <p:nvSpPr>
          <p:cNvPr id="12" name="11 - Θέση περιεχομένου"/>
          <p:cNvSpPr>
            <a:spLocks noGrp="1"/>
          </p:cNvSpPr>
          <p:nvPr>
            <p:ph sz="half" idx="1"/>
          </p:nvPr>
        </p:nvSpPr>
        <p:spPr/>
        <p:txBody>
          <a:bodyPr/>
          <a:lstStyle/>
          <a:p>
            <a:endParaRPr lang="el-GR"/>
          </a:p>
        </p:txBody>
      </p:sp>
      <p:pic>
        <p:nvPicPr>
          <p:cNvPr id="1026" name="Picture 2" descr="C:\Users\User\Pictures\Antoni_gaudi.jpg"/>
          <p:cNvPicPr>
            <a:picLocks noChangeAspect="1" noChangeArrowheads="1"/>
          </p:cNvPicPr>
          <p:nvPr/>
        </p:nvPicPr>
        <p:blipFill>
          <a:blip r:embed="rId2" cstate="print"/>
          <a:srcRect/>
          <a:stretch>
            <a:fillRect/>
          </a:stretch>
        </p:blipFill>
        <p:spPr bwMode="auto">
          <a:xfrm>
            <a:off x="3884798" y="0"/>
            <a:ext cx="5259202" cy="6858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267494"/>
            <a:ext cx="8229600" cy="875506"/>
          </a:xfrm>
        </p:spPr>
        <p:txBody>
          <a:bodyPr>
            <a:noAutofit/>
          </a:bodyPr>
          <a:lstStyle/>
          <a:p>
            <a:r>
              <a:rPr lang="el-GR" sz="3600" dirty="0" smtClean="0"/>
              <a:t>ΑΝΤΙΚΕΙΜΕΝΑ ΜΕ ΔΙΑΚΟΣΜΗΣΗ ΠΑΡΜΕΝΗ ΑΠΌ ΤΗΝ ΦΥΣΗ</a:t>
            </a:r>
            <a:endParaRPr lang="el-GR" sz="3600" dirty="0"/>
          </a:p>
        </p:txBody>
      </p:sp>
      <p:pic>
        <p:nvPicPr>
          <p:cNvPr id="75779" name="Picture 2" descr="C:\Users\User\Pictures\art-nouveau-5.jpg"/>
          <p:cNvPicPr>
            <a:picLocks noGrp="1" noChangeAspect="1" noChangeArrowheads="1"/>
          </p:cNvPicPr>
          <p:nvPr>
            <p:ph sz="half" idx="1"/>
          </p:nvPr>
        </p:nvPicPr>
        <p:blipFill>
          <a:blip r:embed="rId2" cstate="print"/>
          <a:stretch>
            <a:fillRect/>
          </a:stretch>
        </p:blipFill>
        <p:spPr>
          <a:xfrm>
            <a:off x="152400" y="1524000"/>
            <a:ext cx="5038140" cy="4379770"/>
          </a:xfrm>
          <a:noFill/>
        </p:spPr>
      </p:pic>
      <p:pic>
        <p:nvPicPr>
          <p:cNvPr id="6" name="Picture 2" descr="C:\Users\User\Pictures\tumblr_lrc0unSaDW1qi5dclo1_1280.jpg"/>
          <p:cNvPicPr>
            <a:picLocks noGrp="1" noChangeAspect="1" noChangeArrowheads="1"/>
          </p:cNvPicPr>
          <p:nvPr>
            <p:ph sz="half" idx="2"/>
          </p:nvPr>
        </p:nvPicPr>
        <p:blipFill>
          <a:blip r:embed="rId3" cstate="print"/>
          <a:srcRect/>
          <a:stretch>
            <a:fillRect/>
          </a:stretch>
        </p:blipFill>
        <p:spPr>
          <a:xfrm>
            <a:off x="5410200" y="1219200"/>
            <a:ext cx="3429000" cy="5125980"/>
          </a:xfr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                ΠΑΡΚΟ ΓΚΟΥΕΛ ΕΙΣΟΔΟΣ     </a:t>
            </a:r>
            <a:endParaRPr lang="en-US" dirty="0"/>
          </a:p>
        </p:txBody>
      </p:sp>
      <p:pic>
        <p:nvPicPr>
          <p:cNvPr id="2051" name="Picture 3" descr="C:\Users\User\Pictures\parc_guell2.jpg"/>
          <p:cNvPicPr>
            <a:picLocks noGrp="1" noChangeAspect="1" noChangeArrowheads="1"/>
          </p:cNvPicPr>
          <p:nvPr>
            <p:ph type="pic" idx="1"/>
          </p:nvPr>
        </p:nvPicPr>
        <p:blipFill>
          <a:blip r:embed="rId2" cstate="print"/>
          <a:srcRect t="69" b="69"/>
          <a:stretch>
            <a:fillRect/>
          </a:stretch>
        </p:blipFill>
        <p:spPr bwMode="auto">
          <a:xfrm>
            <a:off x="1143000" y="228600"/>
            <a:ext cx="7333488" cy="5486400"/>
          </a:xfrm>
          <a:prstGeom prst="rect">
            <a:avLst/>
          </a:prstGeom>
          <a:noFill/>
        </p:spPr>
      </p:pic>
      <p:sp>
        <p:nvSpPr>
          <p:cNvPr id="6" name="5 - Θέση κειμένου"/>
          <p:cNvSpPr>
            <a:spLocks noGrp="1"/>
          </p:cNvSpPr>
          <p:nvPr>
            <p:ph type="body" sz="half" idx="2"/>
          </p:nvPr>
        </p:nvSpPr>
        <p:spPr>
          <a:xfrm>
            <a:off x="1143000" y="5715000"/>
            <a:ext cx="7333488" cy="990600"/>
          </a:xfrm>
        </p:spPr>
        <p:txBody>
          <a:bodyPr>
            <a:normAutofit/>
          </a:bodyPr>
          <a:lstStyle/>
          <a:p>
            <a:r>
              <a:rPr lang="el-GR" dirty="0" smtClean="0">
                <a:solidFill>
                  <a:srgbClr val="FFC000"/>
                </a:solidFill>
              </a:rPr>
              <a:t>Το Πάρκο </a:t>
            </a:r>
            <a:r>
              <a:rPr lang="el-GR" dirty="0" err="1" smtClean="0">
                <a:solidFill>
                  <a:srgbClr val="FFC000"/>
                </a:solidFill>
              </a:rPr>
              <a:t>Γκουέλ</a:t>
            </a:r>
            <a:r>
              <a:rPr lang="el-GR" dirty="0" smtClean="0">
                <a:solidFill>
                  <a:srgbClr val="FFC000"/>
                </a:solidFill>
              </a:rPr>
              <a:t>, που ανακηρύχθηκε το 1984 Μνημείο Παγκόσμιας Κληρονομιάς από την UNESCO, είναι η πιο πολύχρωμη δημιουργία του </a:t>
            </a:r>
            <a:r>
              <a:rPr lang="el-GR" dirty="0" err="1" smtClean="0">
                <a:solidFill>
                  <a:srgbClr val="FFC000"/>
                </a:solidFill>
              </a:rPr>
              <a:t>Αντόνι</a:t>
            </a:r>
            <a:r>
              <a:rPr lang="el-GR" dirty="0" smtClean="0">
                <a:solidFill>
                  <a:srgbClr val="FFC000"/>
                </a:solidFill>
              </a:rPr>
              <a:t> Γκαουντί και ένα από τα μεγαλύτερα αρχιτεκτονικά συμπλέγματα της Ευρώπης</a:t>
            </a:r>
            <a:r>
              <a:rPr lang="el-GR" dirty="0" smtClean="0">
                <a:solidFill>
                  <a:srgbClr val="FF0000"/>
                </a:solidFill>
              </a:rPr>
              <a:t>. </a:t>
            </a:r>
            <a:endParaRPr lang="el-GR" dirty="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17410" name="Picture 2" descr="C:\Users\User\Pictures\8180737_l.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Τίτλος"/>
          <p:cNvSpPr>
            <a:spLocks noGrp="1"/>
          </p:cNvSpPr>
          <p:nvPr>
            <p:ph type="title"/>
          </p:nvPr>
        </p:nvSpPr>
        <p:spPr/>
        <p:txBody>
          <a:bodyPr/>
          <a:lstStyle/>
          <a:p>
            <a:r>
              <a:rPr lang="el-GR" dirty="0" smtClean="0"/>
              <a:t>      ΠΑΡΚΟ ΓΚΟΥΕΛ, ΒΑΡΚΕΛΩΝΗ</a:t>
            </a:r>
            <a:endParaRPr lang="el-GR" dirty="0"/>
          </a:p>
        </p:txBody>
      </p:sp>
      <p:pic>
        <p:nvPicPr>
          <p:cNvPr id="22530" name="Picture 2" descr="F:\Νέος φάκελος (2)\08a-SIM-738366.jpg"/>
          <p:cNvPicPr>
            <a:picLocks noGrp="1" noChangeAspect="1" noChangeArrowheads="1"/>
          </p:cNvPicPr>
          <p:nvPr>
            <p:ph type="pic" idx="1"/>
          </p:nvPr>
        </p:nvPicPr>
        <p:blipFill>
          <a:blip r:embed="rId2" cstate="print"/>
          <a:srcRect l="5404" r="5404"/>
          <a:stretch>
            <a:fillRect/>
          </a:stretch>
        </p:blipFill>
        <p:spPr bwMode="auto">
          <a:xfrm>
            <a:off x="1295400" y="304800"/>
            <a:ext cx="7333488" cy="5486400"/>
          </a:xfrm>
          <a:prstGeom prst="rect">
            <a:avLst/>
          </a:prstGeom>
          <a:noFill/>
        </p:spPr>
      </p:pic>
      <p:sp>
        <p:nvSpPr>
          <p:cNvPr id="11" name="10 - Θέση κειμένου"/>
          <p:cNvSpPr>
            <a:spLocks noGrp="1"/>
          </p:cNvSpPr>
          <p:nvPr>
            <p:ph type="body" sz="half" idx="2"/>
          </p:nvPr>
        </p:nvSpPr>
        <p:spPr/>
        <p:txBody>
          <a:bodyPr>
            <a:normAutofit/>
          </a:bodyPr>
          <a:lstStyle/>
          <a:p>
            <a:r>
              <a:rPr lang="el-GR" sz="3200" dirty="0" smtClean="0"/>
              <a:t>Η ΠΛΑΤΕΙΑ ΤΟΥ ΠΑΡΚΟΥ ΓΚΟΥΕΛ</a:t>
            </a:r>
            <a:endParaRPr lang="el-GR" sz="32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fontScale="90000"/>
          </a:bodyPr>
          <a:lstStyle/>
          <a:p>
            <a:r>
              <a:rPr lang="el-GR" sz="3200" dirty="0" smtClean="0"/>
              <a:t>       ΠΑΡΚΟ ΓΚΟΥΕΛ, ΒΑΡΚΕΛΩΝΗ</a:t>
            </a:r>
            <a:endParaRPr lang="el-GR" dirty="0"/>
          </a:p>
        </p:txBody>
      </p:sp>
      <p:pic>
        <p:nvPicPr>
          <p:cNvPr id="26626" name="Picture 2" descr="F:\Νέος φάκελος (2)\HPIM5893.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
        <p:nvSpPr>
          <p:cNvPr id="5" name="4 - Θέση κειμένου"/>
          <p:cNvSpPr>
            <a:spLocks noGrp="1"/>
          </p:cNvSpPr>
          <p:nvPr>
            <p:ph type="body" sz="half" idx="2"/>
          </p:nvPr>
        </p:nvSpPr>
        <p:spPr/>
        <p:txBody>
          <a:bodyPr>
            <a:normAutofit/>
          </a:bodyPr>
          <a:lstStyle/>
          <a:p>
            <a:r>
              <a:rPr lang="el-GR" sz="2800" dirty="0" smtClean="0"/>
              <a:t>ΔΙΑΔΡΟΜΕΣ ΜΕΣΑ ΣΤΟ ΠΑΡΚΟ ΓΚΟΥΕΛ</a:t>
            </a:r>
            <a:endParaRPr lang="el-GR" sz="28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0896"/>
            <a:ext cx="762000" cy="6400800"/>
          </a:xfrm>
        </p:spPr>
        <p:txBody>
          <a:bodyPr>
            <a:normAutofit/>
          </a:bodyPr>
          <a:lstStyle/>
          <a:p>
            <a:pPr algn="r"/>
            <a:r>
              <a:rPr lang="el-GR" b="1" dirty="0" smtClean="0"/>
              <a:t>        ΚΤΗΡΙΟ ΜΠΑΤΛΟ</a:t>
            </a:r>
            <a:endParaRPr lang="el-GR" b="1" dirty="0"/>
          </a:p>
        </p:txBody>
      </p:sp>
      <p:pic>
        <p:nvPicPr>
          <p:cNvPr id="5" name="4 - Θέση εικόνας" descr="4802161919_5bc03b10e6_b.jpg"/>
          <p:cNvPicPr>
            <a:picLocks noGrp="1" noChangeAspect="1"/>
          </p:cNvPicPr>
          <p:nvPr>
            <p:ph type="pic" idx="1"/>
          </p:nvPr>
        </p:nvPicPr>
        <p:blipFill>
          <a:blip r:embed="rId2" cstate="print"/>
          <a:srcRect t="130" b="130"/>
          <a:stretch>
            <a:fillRect/>
          </a:stretch>
        </p:blipFill>
        <p:spPr>
          <a:xfrm>
            <a:off x="721418" y="156055"/>
            <a:ext cx="8041581" cy="5939945"/>
          </a:xfrm>
        </p:spPr>
      </p:pic>
      <p:sp>
        <p:nvSpPr>
          <p:cNvPr id="4" name="3 - Θέση κειμένου"/>
          <p:cNvSpPr>
            <a:spLocks noGrp="1"/>
          </p:cNvSpPr>
          <p:nvPr>
            <p:ph type="body" sz="half" idx="2"/>
          </p:nvPr>
        </p:nvSpPr>
        <p:spPr>
          <a:xfrm>
            <a:off x="1143000" y="6248400"/>
            <a:ext cx="7333488" cy="609600"/>
          </a:xfrm>
        </p:spPr>
        <p:txBody>
          <a:bodyPr>
            <a:normAutofit/>
          </a:bodyPr>
          <a:lstStyle/>
          <a:p>
            <a:r>
              <a:rPr lang="el-GR" sz="2000" b="1" dirty="0" smtClean="0">
                <a:solidFill>
                  <a:srgbClr val="FFC000"/>
                </a:solidFill>
              </a:rPr>
              <a:t> H Κάζα </a:t>
            </a:r>
            <a:r>
              <a:rPr lang="el-GR" sz="2000" b="1" dirty="0" err="1" smtClean="0">
                <a:solidFill>
                  <a:srgbClr val="FFC000"/>
                </a:solidFill>
              </a:rPr>
              <a:t>Μπατλό</a:t>
            </a:r>
            <a:r>
              <a:rPr lang="el-GR" sz="2000" b="1" dirty="0" smtClean="0">
                <a:solidFill>
                  <a:srgbClr val="FFC000"/>
                </a:solidFill>
              </a:rPr>
              <a:t> γνωστή και ως «Σπίτι των Οστών»</a:t>
            </a:r>
          </a:p>
          <a:p>
            <a:endParaRPr lang="el-GR" sz="20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7494"/>
            <a:ext cx="8229600" cy="799306"/>
          </a:xfrm>
        </p:spPr>
        <p:txBody>
          <a:bodyPr/>
          <a:lstStyle/>
          <a:p>
            <a:r>
              <a:rPr lang="el-GR" dirty="0" smtClean="0"/>
              <a:t>ΚΤΗΡΙΟ ΜΠΑΤΛΟ</a:t>
            </a:r>
            <a:endParaRPr lang="el-GR" dirty="0"/>
          </a:p>
        </p:txBody>
      </p:sp>
      <p:pic>
        <p:nvPicPr>
          <p:cNvPr id="5" name="Picture 2" descr="C:\Users\User\Pictures\CasaBatllo.jpg"/>
          <p:cNvPicPr>
            <a:picLocks noGrp="1" noChangeAspect="1" noChangeArrowheads="1"/>
          </p:cNvPicPr>
          <p:nvPr>
            <p:ph sz="half" idx="1"/>
          </p:nvPr>
        </p:nvPicPr>
        <p:blipFill>
          <a:blip r:embed="rId2" cstate="print"/>
          <a:stretch>
            <a:fillRect/>
          </a:stretch>
        </p:blipFill>
        <p:spPr bwMode="auto">
          <a:xfrm>
            <a:off x="685800" y="1302722"/>
            <a:ext cx="3402966" cy="5098077"/>
          </a:xfrm>
          <a:prstGeom prst="rect">
            <a:avLst/>
          </a:prstGeom>
          <a:noFill/>
        </p:spPr>
      </p:pic>
      <p:pic>
        <p:nvPicPr>
          <p:cNvPr id="6" name="Picture 2" descr="C:\Users\User\Pictures\Detail-of-Casa-Batllo--by-A--Gaudi--Barcelona-466772.jpg"/>
          <p:cNvPicPr>
            <a:picLocks noGrp="1" noChangeAspect="1" noChangeArrowheads="1"/>
          </p:cNvPicPr>
          <p:nvPr>
            <p:ph sz="half" idx="2"/>
          </p:nvPr>
        </p:nvPicPr>
        <p:blipFill>
          <a:blip r:embed="rId3" cstate="print"/>
          <a:stretch>
            <a:fillRect/>
          </a:stretch>
        </p:blipFill>
        <p:spPr bwMode="auto">
          <a:xfrm>
            <a:off x="5017008" y="1066800"/>
            <a:ext cx="3815906" cy="5299869"/>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0896"/>
            <a:ext cx="838200" cy="6400800"/>
          </a:xfrm>
        </p:spPr>
        <p:txBody>
          <a:bodyPr>
            <a:normAutofit/>
          </a:bodyPr>
          <a:lstStyle/>
          <a:p>
            <a:r>
              <a:rPr lang="el-GR" dirty="0" smtClean="0"/>
              <a:t>ΚΤΙΡΙΟ ΜΠΑΤΛΟ, ΕΣΩΤΕΡΙΚΟ</a:t>
            </a:r>
            <a:endParaRPr lang="en-US" dirty="0"/>
          </a:p>
        </p:txBody>
      </p:sp>
      <p:pic>
        <p:nvPicPr>
          <p:cNvPr id="25603" name="Picture 3" descr="C:\Users\User\Pictures\casa_batlo_inside.jpg"/>
          <p:cNvPicPr>
            <a:picLocks noGrp="1" noChangeAspect="1" noChangeArrowheads="1"/>
          </p:cNvPicPr>
          <p:nvPr>
            <p:ph type="pic" idx="1"/>
          </p:nvPr>
        </p:nvPicPr>
        <p:blipFill>
          <a:blip r:embed="rId2" cstate="print"/>
          <a:srcRect l="4214" r="4214"/>
          <a:stretch>
            <a:fillRect/>
          </a:stretch>
        </p:blipFill>
        <p:spPr bwMode="auto">
          <a:xfrm>
            <a:off x="967385" y="0"/>
            <a:ext cx="8124865" cy="6324600"/>
          </a:xfrm>
          <a:prstGeom prst="rect">
            <a:avLst/>
          </a:prstGeom>
          <a:noFill/>
        </p:spPr>
      </p:pic>
      <p:sp>
        <p:nvSpPr>
          <p:cNvPr id="4" name="3 - Θέση κειμένου"/>
          <p:cNvSpPr>
            <a:spLocks noGrp="1"/>
          </p:cNvSpPr>
          <p:nvPr>
            <p:ph type="body" sz="half" idx="2"/>
          </p:nvPr>
        </p:nvSpPr>
        <p:spPr>
          <a:xfrm>
            <a:off x="1143000" y="6324600"/>
            <a:ext cx="7333488" cy="533400"/>
          </a:xfrm>
        </p:spPr>
        <p:txBody>
          <a:bodyPr>
            <a:normAutofit/>
          </a:bodyPr>
          <a:lstStyle/>
          <a:p>
            <a:r>
              <a:rPr lang="el-GR" sz="2800" b="1" dirty="0" smtClean="0">
                <a:solidFill>
                  <a:schemeClr val="bg1"/>
                </a:solidFill>
              </a:rPr>
              <a:t>ΑΝΤΟΝΙ ΓΚΑΟΥΝΤΙ</a:t>
            </a:r>
            <a:endParaRPr lang="el-GR" sz="2800" b="1" dirty="0">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                   ΣΑΓΡΑΔΑ ΦΑΜΙΛΙΑ</a:t>
            </a:r>
            <a:endParaRPr lang="en-US" dirty="0"/>
          </a:p>
        </p:txBody>
      </p:sp>
      <p:sp>
        <p:nvSpPr>
          <p:cNvPr id="4" name="3 - Θέση κειμένου"/>
          <p:cNvSpPr>
            <a:spLocks noGrp="1"/>
          </p:cNvSpPr>
          <p:nvPr>
            <p:ph type="body" idx="2"/>
          </p:nvPr>
        </p:nvSpPr>
        <p:spPr/>
        <p:txBody>
          <a:bodyPr>
            <a:noAutofit/>
          </a:bodyPr>
          <a:lstStyle/>
          <a:p>
            <a:r>
              <a:rPr lang="el-GR" sz="2000" dirty="0" err="1" smtClean="0">
                <a:solidFill>
                  <a:srgbClr val="FF0000"/>
                </a:solidFill>
              </a:rPr>
              <a:t>Τemplo</a:t>
            </a:r>
            <a:r>
              <a:rPr lang="el-GR" sz="2000" dirty="0" smtClean="0">
                <a:solidFill>
                  <a:srgbClr val="FF0000"/>
                </a:solidFill>
              </a:rPr>
              <a:t> </a:t>
            </a:r>
            <a:r>
              <a:rPr lang="el-GR" sz="2000" dirty="0" err="1" smtClean="0">
                <a:solidFill>
                  <a:srgbClr val="FF0000"/>
                </a:solidFill>
              </a:rPr>
              <a:t>Expiatorio</a:t>
            </a:r>
            <a:r>
              <a:rPr lang="el-GR" sz="2000" dirty="0" smtClean="0">
                <a:solidFill>
                  <a:srgbClr val="FF0000"/>
                </a:solidFill>
              </a:rPr>
              <a:t> </a:t>
            </a:r>
            <a:r>
              <a:rPr lang="el-GR" sz="2000" dirty="0" err="1" smtClean="0">
                <a:solidFill>
                  <a:srgbClr val="FF0000"/>
                </a:solidFill>
              </a:rPr>
              <a:t>de</a:t>
            </a:r>
            <a:r>
              <a:rPr lang="el-GR" sz="2000" dirty="0" smtClean="0">
                <a:solidFill>
                  <a:srgbClr val="FF0000"/>
                </a:solidFill>
              </a:rPr>
              <a:t> </a:t>
            </a:r>
            <a:r>
              <a:rPr lang="el-GR" sz="2000" dirty="0" err="1" smtClean="0">
                <a:solidFill>
                  <a:srgbClr val="FF0000"/>
                </a:solidFill>
              </a:rPr>
              <a:t>la</a:t>
            </a:r>
            <a:r>
              <a:rPr lang="el-GR" sz="2000" dirty="0" smtClean="0">
                <a:solidFill>
                  <a:srgbClr val="FF0000"/>
                </a:solidFill>
              </a:rPr>
              <a:t> </a:t>
            </a:r>
            <a:r>
              <a:rPr lang="el-GR" sz="2000" dirty="0" err="1" smtClean="0">
                <a:solidFill>
                  <a:srgbClr val="FF0000"/>
                </a:solidFill>
              </a:rPr>
              <a:t>Sagrada</a:t>
            </a:r>
            <a:r>
              <a:rPr lang="el-GR" sz="2000" dirty="0" smtClean="0">
                <a:solidFill>
                  <a:srgbClr val="FF0000"/>
                </a:solidFill>
              </a:rPr>
              <a:t> </a:t>
            </a:r>
            <a:r>
              <a:rPr lang="el-GR" sz="2000" dirty="0" err="1" smtClean="0">
                <a:solidFill>
                  <a:srgbClr val="FF0000"/>
                </a:solidFill>
              </a:rPr>
              <a:t>Familia</a:t>
            </a:r>
            <a:r>
              <a:rPr lang="el-GR" sz="2000" dirty="0" smtClean="0">
                <a:solidFill>
                  <a:srgbClr val="FF0000"/>
                </a:solidFill>
              </a:rPr>
              <a:t> </a:t>
            </a:r>
            <a:r>
              <a:rPr lang="el-GR" sz="2000" dirty="0" smtClean="0">
                <a:solidFill>
                  <a:srgbClr val="FFC000"/>
                </a:solidFill>
              </a:rPr>
              <a:t>(Εξαγνιστικός Ναός της Ιερής Οικογένειας) είναι το πλήρες όνομα της πιο ιδιόμορφης εκκλησίας της Ευρώπης που υπήρξε </a:t>
            </a:r>
            <a:r>
              <a:rPr lang="el-GR" sz="2000" dirty="0" err="1" smtClean="0">
                <a:solidFill>
                  <a:srgbClr val="FFC000"/>
                </a:solidFill>
              </a:rPr>
              <a:t>magnum</a:t>
            </a:r>
            <a:r>
              <a:rPr lang="el-GR" sz="2000" dirty="0" smtClean="0">
                <a:solidFill>
                  <a:srgbClr val="FFC000"/>
                </a:solidFill>
              </a:rPr>
              <a:t> </a:t>
            </a:r>
            <a:r>
              <a:rPr lang="el-GR" sz="2000" dirty="0" err="1" smtClean="0">
                <a:solidFill>
                  <a:srgbClr val="FFC000"/>
                </a:solidFill>
              </a:rPr>
              <a:t>opus</a:t>
            </a:r>
            <a:r>
              <a:rPr lang="el-GR" sz="2000" dirty="0" smtClean="0">
                <a:solidFill>
                  <a:srgbClr val="FFC000"/>
                </a:solidFill>
              </a:rPr>
              <a:t> του </a:t>
            </a:r>
            <a:r>
              <a:rPr lang="el-GR" sz="2000" dirty="0" err="1" smtClean="0">
                <a:solidFill>
                  <a:srgbClr val="FFC000"/>
                </a:solidFill>
              </a:rPr>
              <a:t>Αντόνι</a:t>
            </a:r>
            <a:r>
              <a:rPr lang="el-GR" sz="2000" dirty="0" smtClean="0">
                <a:solidFill>
                  <a:srgbClr val="FFC000"/>
                </a:solidFill>
              </a:rPr>
              <a:t> Γκαουντί, ενώ σήμερα είναι το έμβλημα της Βαρκελώνης και Μνημείο Παγκόσμιας Κληρονομιάς.</a:t>
            </a:r>
            <a:endParaRPr lang="el-GR" sz="2000" dirty="0">
              <a:solidFill>
                <a:srgbClr val="FFC000"/>
              </a:solidFill>
            </a:endParaRPr>
          </a:p>
        </p:txBody>
      </p:sp>
      <p:pic>
        <p:nvPicPr>
          <p:cNvPr id="33795" name="Picture 3" descr="C:\Users\User\Pictures\gaudi_barcelona.jpg"/>
          <p:cNvPicPr>
            <a:picLocks noGrp="1" noChangeAspect="1" noChangeArrowheads="1"/>
          </p:cNvPicPr>
          <p:nvPr>
            <p:ph sz="half" idx="1"/>
          </p:nvPr>
        </p:nvPicPr>
        <p:blipFill>
          <a:blip r:embed="rId2" cstate="print"/>
          <a:stretch>
            <a:fillRect/>
          </a:stretch>
        </p:blipFill>
        <p:spPr bwMode="auto">
          <a:xfrm>
            <a:off x="4086225" y="0"/>
            <a:ext cx="5057776" cy="6858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dirty="0" smtClean="0"/>
              <a:t>ΣΑΓΡΑΔΑ ΦΑΜΙΛΙΑ</a:t>
            </a:r>
            <a:endParaRPr lang="el-GR" dirty="0"/>
          </a:p>
        </p:txBody>
      </p:sp>
      <p:sp>
        <p:nvSpPr>
          <p:cNvPr id="5" name="4 - Θέση κειμένου"/>
          <p:cNvSpPr>
            <a:spLocks noGrp="1"/>
          </p:cNvSpPr>
          <p:nvPr>
            <p:ph type="body" idx="2"/>
          </p:nvPr>
        </p:nvSpPr>
        <p:spPr/>
        <p:txBody>
          <a:bodyPr>
            <a:normAutofit/>
          </a:bodyPr>
          <a:lstStyle/>
          <a:p>
            <a:r>
              <a:rPr lang="el-GR" sz="2000" dirty="0" smtClean="0"/>
              <a:t>Για 16 χρόνια ο Γκαουντί έζησε μέσα στον υπό ανέγερση ναό σαν ερημίτης και όταν πέθανε- τρεις μέρες αφού τον παρέσυρε τραμ ο οδηγός του οποίου πέρασε τον ρακένδυτο άντρα για ζητιάνο- ενταφιάστηκε στην κρύπτη του καθεδρικού. Ο ναός τότε είχε ολοκληρωθεί κατά το 20% περίπου</a:t>
            </a:r>
            <a:endParaRPr lang="el-GR" sz="2000" dirty="0"/>
          </a:p>
        </p:txBody>
      </p:sp>
      <p:pic>
        <p:nvPicPr>
          <p:cNvPr id="35842" name="Picture 2" descr="C:\Users\User\Pictures\Catalunyaminiatura_01.JPG"/>
          <p:cNvPicPr>
            <a:picLocks noGrp="1" noChangeAspect="1" noChangeArrowheads="1"/>
          </p:cNvPicPr>
          <p:nvPr>
            <p:ph sz="half" idx="1"/>
          </p:nvPr>
        </p:nvPicPr>
        <p:blipFill>
          <a:blip r:embed="rId2" cstate="print"/>
          <a:stretch>
            <a:fillRect/>
          </a:stretch>
        </p:blipFill>
        <p:spPr bwMode="auto">
          <a:xfrm>
            <a:off x="4038600" y="0"/>
            <a:ext cx="5105400" cy="6807199"/>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25602" name="Picture 2" descr="F:\Νέος φάκελος (2)\travbarsag.jpg"/>
          <p:cNvPicPr>
            <a:picLocks noGrp="1" noChangeAspect="1" noChangeArrowheads="1"/>
          </p:cNvPicPr>
          <p:nvPr>
            <p:ph idx="1"/>
          </p:nvPr>
        </p:nvPicPr>
        <p:blipFill>
          <a:blip r:embed="rId2" cstate="print"/>
          <a:srcRect/>
          <a:stretch>
            <a:fillRect/>
          </a:stretch>
        </p:blipFill>
        <p:spPr bwMode="auto">
          <a:xfrm>
            <a:off x="0" y="0"/>
            <a:ext cx="9144000" cy="686682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pic>
        <p:nvPicPr>
          <p:cNvPr id="79875" name="Picture 2" descr="C:\Users\User\Pictures\seats-taken-art-nouveau-chair-c-1900-wookmark-158111.jpg"/>
          <p:cNvPicPr>
            <a:picLocks noGrp="1" noChangeAspect="1" noChangeArrowheads="1"/>
          </p:cNvPicPr>
          <p:nvPr>
            <p:ph sz="half" idx="1"/>
          </p:nvPr>
        </p:nvPicPr>
        <p:blipFill>
          <a:blip r:embed="rId2" cstate="print"/>
          <a:stretch>
            <a:fillRect/>
          </a:stretch>
        </p:blipFill>
        <p:spPr>
          <a:xfrm>
            <a:off x="20683" y="0"/>
            <a:ext cx="4398917" cy="6858000"/>
          </a:xfrm>
          <a:noFill/>
        </p:spPr>
      </p:pic>
      <p:pic>
        <p:nvPicPr>
          <p:cNvPr id="9" name="4 - Θέση περιεχομένου" descr="GruFuK3xa1.jpg"/>
          <p:cNvPicPr>
            <a:picLocks noGrp="1" noChangeAspect="1"/>
          </p:cNvPicPr>
          <p:nvPr>
            <p:ph sz="half" idx="2"/>
          </p:nvPr>
        </p:nvPicPr>
        <p:blipFill>
          <a:blip r:embed="rId3" cstate="print"/>
          <a:stretch>
            <a:fillRect/>
          </a:stretch>
        </p:blipFill>
        <p:spPr>
          <a:xfrm>
            <a:off x="4786912" y="-20550"/>
            <a:ext cx="4357088" cy="6878550"/>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367664"/>
            <a:ext cx="694944" cy="5943600"/>
          </a:xfrm>
        </p:spPr>
        <p:txBody>
          <a:bodyPr>
            <a:noAutofit/>
          </a:bodyPr>
          <a:lstStyle/>
          <a:p>
            <a:pPr algn="ctr"/>
            <a:r>
              <a:rPr lang="el-GR" sz="3600" b="1" dirty="0" err="1" smtClean="0">
                <a:solidFill>
                  <a:srgbClr val="FF0000"/>
                </a:solidFill>
              </a:rPr>
              <a:t>ΚΑζα</a:t>
            </a:r>
            <a:r>
              <a:rPr lang="el-GR" sz="3600" b="1" dirty="0" smtClean="0">
                <a:solidFill>
                  <a:srgbClr val="FF0000"/>
                </a:solidFill>
              </a:rPr>
              <a:t> </a:t>
            </a:r>
            <a:r>
              <a:rPr lang="el-GR" sz="3600" b="1" dirty="0" err="1" smtClean="0">
                <a:solidFill>
                  <a:srgbClr val="FF0000"/>
                </a:solidFill>
              </a:rPr>
              <a:t>ΜιλΑ</a:t>
            </a:r>
            <a:endParaRPr lang="el-GR" sz="3600" b="1" dirty="0">
              <a:solidFill>
                <a:srgbClr val="FF0000"/>
              </a:solidFill>
            </a:endParaRPr>
          </a:p>
        </p:txBody>
      </p:sp>
      <p:sp>
        <p:nvSpPr>
          <p:cNvPr id="3" name="2 - Θέση κειμένου"/>
          <p:cNvSpPr>
            <a:spLocks noGrp="1"/>
          </p:cNvSpPr>
          <p:nvPr>
            <p:ph type="body" idx="2"/>
          </p:nvPr>
        </p:nvSpPr>
        <p:spPr>
          <a:xfrm>
            <a:off x="838200" y="367664"/>
            <a:ext cx="2286000" cy="5943600"/>
          </a:xfrm>
        </p:spPr>
        <p:txBody>
          <a:bodyPr>
            <a:normAutofit/>
          </a:bodyPr>
          <a:lstStyle/>
          <a:p>
            <a:r>
              <a:rPr lang="el-GR" sz="1800" b="1" dirty="0" smtClean="0">
                <a:solidFill>
                  <a:srgbClr val="FF0000"/>
                </a:solidFill>
              </a:rPr>
              <a:t>Η Κάζα Μιλά</a:t>
            </a:r>
            <a:r>
              <a:rPr lang="el-GR" sz="1800" dirty="0" smtClean="0">
                <a:solidFill>
                  <a:srgbClr val="FFC000"/>
                </a:solidFill>
              </a:rPr>
              <a:t>, γνωστή και ως </a:t>
            </a:r>
            <a:r>
              <a:rPr lang="el-GR" sz="1800" b="1" dirty="0" smtClean="0">
                <a:solidFill>
                  <a:srgbClr val="FF0000"/>
                </a:solidFill>
              </a:rPr>
              <a:t>Λα </a:t>
            </a:r>
            <a:r>
              <a:rPr lang="el-GR" sz="1800" b="1" dirty="0" err="1" smtClean="0">
                <a:solidFill>
                  <a:srgbClr val="FF0000"/>
                </a:solidFill>
              </a:rPr>
              <a:t>Πεδρέρα</a:t>
            </a:r>
            <a:r>
              <a:rPr lang="el-GR" sz="1800" b="1" dirty="0" smtClean="0">
                <a:solidFill>
                  <a:srgbClr val="FF0000"/>
                </a:solidFill>
              </a:rPr>
              <a:t> (λατομείο στα </a:t>
            </a:r>
            <a:r>
              <a:rPr lang="el-GR" sz="1800" b="1" dirty="0" err="1" smtClean="0">
                <a:solidFill>
                  <a:srgbClr val="FF0000"/>
                </a:solidFill>
              </a:rPr>
              <a:t>καταλανικά</a:t>
            </a:r>
            <a:r>
              <a:rPr lang="el-GR" sz="1800" dirty="0" smtClean="0">
                <a:solidFill>
                  <a:srgbClr val="FFC000"/>
                </a:solidFill>
              </a:rPr>
              <a:t>), ήταν το τελευταίο έργο του Γκαουντί πριν αφοσιωθεί εξ ολοκλήρου στη Σαγράδα Φαμίλια. Έχει χαρακτηριστεί Μνημείο Παγκόσμιας Κληρονομιάς από την UNESCO και για πολλούς είναι το σπουδαιότερο από τα δημιουργήματα του </a:t>
            </a:r>
            <a:r>
              <a:rPr lang="el-GR" sz="1800" dirty="0" err="1" smtClean="0">
                <a:solidFill>
                  <a:srgbClr val="FFC000"/>
                </a:solidFill>
              </a:rPr>
              <a:t>Καταλανού</a:t>
            </a:r>
            <a:r>
              <a:rPr lang="el-GR" sz="1800" dirty="0" smtClean="0">
                <a:solidFill>
                  <a:srgbClr val="FFC000"/>
                </a:solidFill>
              </a:rPr>
              <a:t> αρχιτέκτονα</a:t>
            </a:r>
            <a:endParaRPr lang="el-GR" sz="1800" dirty="0">
              <a:solidFill>
                <a:srgbClr val="FFC000"/>
              </a:solidFill>
            </a:endParaRPr>
          </a:p>
        </p:txBody>
      </p:sp>
      <p:pic>
        <p:nvPicPr>
          <p:cNvPr id="5" name="4 - Θέση περιεχομένου" descr="casa_mila.jpg"/>
          <p:cNvPicPr>
            <a:picLocks noGrp="1" noChangeAspect="1"/>
          </p:cNvPicPr>
          <p:nvPr>
            <p:ph sz="half" idx="1"/>
          </p:nvPr>
        </p:nvPicPr>
        <p:blipFill>
          <a:blip r:embed="rId2" cstate="print"/>
          <a:stretch>
            <a:fillRect/>
          </a:stretch>
        </p:blipFill>
        <p:spPr>
          <a:xfrm>
            <a:off x="3057526" y="381000"/>
            <a:ext cx="6086474" cy="6086474"/>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219456" y="367664"/>
            <a:ext cx="542544" cy="5943600"/>
          </a:xfrm>
        </p:spPr>
        <p:txBody>
          <a:bodyPr>
            <a:normAutofit fontScale="90000"/>
          </a:bodyPr>
          <a:lstStyle/>
          <a:p>
            <a:r>
              <a:rPr lang="el-GR" b="1" dirty="0" smtClean="0">
                <a:solidFill>
                  <a:srgbClr val="FF0000"/>
                </a:solidFill>
              </a:rPr>
              <a:t>ΚΤΗΡΙΟ ΜΙΛΑ, ΛΕΠΤΟΜΕΡΕΙΕΣ </a:t>
            </a:r>
            <a:endParaRPr lang="el-GR" b="1" dirty="0">
              <a:solidFill>
                <a:srgbClr val="FF0000"/>
              </a:solidFill>
            </a:endParaRPr>
          </a:p>
        </p:txBody>
      </p:sp>
      <p:sp>
        <p:nvSpPr>
          <p:cNvPr id="5" name="4 - Θέση κειμένου"/>
          <p:cNvSpPr>
            <a:spLocks noGrp="1"/>
          </p:cNvSpPr>
          <p:nvPr>
            <p:ph type="body" idx="2"/>
          </p:nvPr>
        </p:nvSpPr>
        <p:spPr>
          <a:xfrm>
            <a:off x="762000" y="367664"/>
            <a:ext cx="2438400" cy="6337936"/>
          </a:xfrm>
        </p:spPr>
        <p:txBody>
          <a:bodyPr>
            <a:normAutofit fontScale="85000" lnSpcReduction="10000"/>
          </a:bodyPr>
          <a:lstStyle/>
          <a:p>
            <a:r>
              <a:rPr lang="el-GR" sz="1800" b="1" dirty="0" smtClean="0"/>
              <a:t>Ο Γκαουντί έκανε πράγματα που ξεπερνούσαν το σχέδιο, που έρχονταν σε αντίθεση με την αρμονία της περιοχής, που έβγαιναν πάνω και πέρα από τα όρια. Ήταν ένα εξαρχής μεγαλειώδες έργο, που όπως είναι λογικό για καθετί ιδιαίτερο στην εποχή του, προξενούσε αντιρρήσεις και αμφιβολίες. Τα υλικά που χρησιμοποίησε ο Γκαουντί, ούτε που τα είχαν ξαναδεί και η ελευθερία της σχεδιαστικής και κατασκευαστικής έκφρασης κυριαρχούσε παντού, με ακανόνιστες κολόνες, λαβύρινθους, περίεργα ανοίγματα</a:t>
            </a:r>
            <a:r>
              <a:rPr lang="el-GR" sz="1800" dirty="0" smtClean="0"/>
              <a:t>.</a:t>
            </a:r>
            <a:endParaRPr lang="el-GR" sz="1800" dirty="0"/>
          </a:p>
        </p:txBody>
      </p:sp>
      <p:pic>
        <p:nvPicPr>
          <p:cNvPr id="31746" name="Picture 2" descr="C:\Users\User\Pictures\architecture-building-antoni-gaudi.jpg"/>
          <p:cNvPicPr>
            <a:picLocks noGrp="1" noChangeAspect="1" noChangeArrowheads="1"/>
          </p:cNvPicPr>
          <p:nvPr>
            <p:ph sz="half" idx="1"/>
          </p:nvPr>
        </p:nvPicPr>
        <p:blipFill>
          <a:blip r:embed="rId2" cstate="print"/>
          <a:stretch>
            <a:fillRect/>
          </a:stretch>
        </p:blipFill>
        <p:spPr bwMode="auto">
          <a:xfrm>
            <a:off x="3394647" y="0"/>
            <a:ext cx="5726429" cy="6858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r>
              <a:rPr lang="en-US" sz="3200" b="1" dirty="0" smtClean="0"/>
              <a:t>El </a:t>
            </a:r>
            <a:r>
              <a:rPr lang="en-US" sz="3200" b="1" dirty="0" err="1" smtClean="0"/>
              <a:t>Capricho</a:t>
            </a:r>
            <a:endParaRPr lang="el-GR" dirty="0"/>
          </a:p>
        </p:txBody>
      </p:sp>
      <p:sp>
        <p:nvSpPr>
          <p:cNvPr id="7" name="6 - Θέση κειμένου"/>
          <p:cNvSpPr>
            <a:spLocks noGrp="1"/>
          </p:cNvSpPr>
          <p:nvPr>
            <p:ph type="body" idx="2"/>
          </p:nvPr>
        </p:nvSpPr>
        <p:spPr>
          <a:xfrm>
            <a:off x="1135856" y="367664"/>
            <a:ext cx="3207544" cy="5943600"/>
          </a:xfrm>
        </p:spPr>
        <p:txBody>
          <a:bodyPr>
            <a:normAutofit/>
          </a:bodyPr>
          <a:lstStyle/>
          <a:p>
            <a:r>
              <a:rPr lang="el-GR" sz="1600" dirty="0" smtClean="0">
                <a:solidFill>
                  <a:srgbClr val="FFC000"/>
                </a:solidFill>
              </a:rPr>
              <a:t>Βρίσκεται στη </a:t>
            </a:r>
            <a:r>
              <a:rPr lang="el-GR" sz="1600" b="1" dirty="0" err="1" smtClean="0">
                <a:solidFill>
                  <a:srgbClr val="FFC000"/>
                </a:solidFill>
              </a:rPr>
              <a:t>Carretera</a:t>
            </a:r>
            <a:r>
              <a:rPr lang="el-GR" sz="1600" b="1" dirty="0" smtClean="0">
                <a:solidFill>
                  <a:srgbClr val="FFC000"/>
                </a:solidFill>
              </a:rPr>
              <a:t> </a:t>
            </a:r>
            <a:r>
              <a:rPr lang="el-GR" sz="1600" b="1" dirty="0" err="1" smtClean="0">
                <a:solidFill>
                  <a:srgbClr val="FFC000"/>
                </a:solidFill>
              </a:rPr>
              <a:t>de</a:t>
            </a:r>
            <a:r>
              <a:rPr lang="el-GR" sz="1600" b="1" dirty="0" smtClean="0">
                <a:solidFill>
                  <a:srgbClr val="FFC000"/>
                </a:solidFill>
              </a:rPr>
              <a:t> </a:t>
            </a:r>
            <a:r>
              <a:rPr lang="el-GR" sz="1600" b="1" dirty="0" err="1" smtClean="0">
                <a:solidFill>
                  <a:srgbClr val="FFC000"/>
                </a:solidFill>
              </a:rPr>
              <a:t>Comillas</a:t>
            </a:r>
            <a:r>
              <a:rPr lang="el-GR" sz="1600" b="1" dirty="0" smtClean="0">
                <a:solidFill>
                  <a:srgbClr val="FFC000"/>
                </a:solidFill>
              </a:rPr>
              <a:t> </a:t>
            </a:r>
            <a:r>
              <a:rPr lang="el-GR" sz="1600" b="1" dirty="0" err="1" smtClean="0">
                <a:solidFill>
                  <a:srgbClr val="FFC000"/>
                </a:solidFill>
              </a:rPr>
              <a:t>de</a:t>
            </a:r>
            <a:r>
              <a:rPr lang="el-GR" sz="1600" b="1" dirty="0" smtClean="0">
                <a:solidFill>
                  <a:srgbClr val="FFC000"/>
                </a:solidFill>
              </a:rPr>
              <a:t> </a:t>
            </a:r>
            <a:r>
              <a:rPr lang="el-GR" sz="1600" b="1" dirty="0" err="1" smtClean="0">
                <a:solidFill>
                  <a:srgbClr val="FFC000"/>
                </a:solidFill>
              </a:rPr>
              <a:t>la</a:t>
            </a:r>
            <a:r>
              <a:rPr lang="el-GR" sz="1600" b="1" dirty="0" smtClean="0">
                <a:solidFill>
                  <a:srgbClr val="FFC000"/>
                </a:solidFill>
              </a:rPr>
              <a:t> </a:t>
            </a:r>
            <a:r>
              <a:rPr lang="el-GR" sz="1600" b="1" dirty="0" err="1" smtClean="0">
                <a:solidFill>
                  <a:srgbClr val="FFC000"/>
                </a:solidFill>
              </a:rPr>
              <a:t>Barquera</a:t>
            </a:r>
            <a:r>
              <a:rPr lang="el-GR" sz="1600" b="1" dirty="0" smtClean="0">
                <a:solidFill>
                  <a:srgbClr val="FFC000"/>
                </a:solidFill>
              </a:rPr>
              <a:t> στη </a:t>
            </a:r>
            <a:r>
              <a:rPr lang="el-GR" sz="1600" b="1" dirty="0" err="1" smtClean="0">
                <a:solidFill>
                  <a:srgbClr val="FFC000"/>
                </a:solidFill>
              </a:rPr>
              <a:t>Cantavria</a:t>
            </a:r>
            <a:r>
              <a:rPr lang="el-GR" sz="1600" b="1" dirty="0" smtClean="0">
                <a:solidFill>
                  <a:srgbClr val="FFC000"/>
                </a:solidFill>
              </a:rPr>
              <a:t> και χτίστηκε στα 1883-85, </a:t>
            </a:r>
            <a:r>
              <a:rPr lang="el-GR" sz="1600" dirty="0" smtClean="0">
                <a:solidFill>
                  <a:srgbClr val="FFC000"/>
                </a:solidFill>
              </a:rPr>
              <a:t>υπό τη κεντρική καθοδήγηση του αρχιτέκτονα </a:t>
            </a:r>
            <a:r>
              <a:rPr lang="el-GR" sz="1600" dirty="0" err="1" smtClean="0">
                <a:solidFill>
                  <a:srgbClr val="FFC000"/>
                </a:solidFill>
              </a:rPr>
              <a:t>Colom</a:t>
            </a:r>
            <a:r>
              <a:rPr lang="el-GR" sz="1600" dirty="0" smtClean="0">
                <a:solidFill>
                  <a:srgbClr val="FFC000"/>
                </a:solidFill>
              </a:rPr>
              <a:t> ακολουθώντας τα πλάνα του </a:t>
            </a:r>
            <a:r>
              <a:rPr lang="el-GR" sz="1600" dirty="0" err="1" smtClean="0">
                <a:solidFill>
                  <a:srgbClr val="FFC000"/>
                </a:solidFill>
              </a:rPr>
              <a:t>Gaudi</a:t>
            </a:r>
            <a:r>
              <a:rPr lang="el-GR" sz="1600" dirty="0" smtClean="0">
                <a:solidFill>
                  <a:srgbClr val="FFC000"/>
                </a:solidFill>
              </a:rPr>
              <a:t>. Το κτίριο παραγγέλθηκε από τον </a:t>
            </a:r>
            <a:r>
              <a:rPr lang="el-GR" sz="1600" dirty="0" err="1" smtClean="0">
                <a:solidFill>
                  <a:srgbClr val="FFC000"/>
                </a:solidFill>
              </a:rPr>
              <a:t>Maximo</a:t>
            </a:r>
            <a:r>
              <a:rPr lang="el-GR" sz="1600" dirty="0" smtClean="0">
                <a:solidFill>
                  <a:srgbClr val="FFC000"/>
                </a:solidFill>
              </a:rPr>
              <a:t> </a:t>
            </a:r>
            <a:r>
              <a:rPr lang="el-GR" sz="1600" dirty="0" err="1" smtClean="0">
                <a:solidFill>
                  <a:srgbClr val="FFC000"/>
                </a:solidFill>
              </a:rPr>
              <a:t>Diaz</a:t>
            </a:r>
            <a:r>
              <a:rPr lang="el-GR" sz="1600" dirty="0" smtClean="0">
                <a:solidFill>
                  <a:srgbClr val="FFC000"/>
                </a:solidFill>
              </a:rPr>
              <a:t> </a:t>
            </a:r>
            <a:r>
              <a:rPr lang="el-GR" sz="1600" dirty="0" err="1" smtClean="0">
                <a:solidFill>
                  <a:srgbClr val="FFC000"/>
                </a:solidFill>
              </a:rPr>
              <a:t>de</a:t>
            </a:r>
            <a:r>
              <a:rPr lang="el-GR" sz="1600" dirty="0" smtClean="0">
                <a:solidFill>
                  <a:srgbClr val="FFC000"/>
                </a:solidFill>
              </a:rPr>
              <a:t> </a:t>
            </a:r>
            <a:r>
              <a:rPr lang="el-GR" sz="1600" dirty="0" err="1" smtClean="0">
                <a:solidFill>
                  <a:srgbClr val="FFC000"/>
                </a:solidFill>
              </a:rPr>
              <a:t>Quijano</a:t>
            </a:r>
            <a:r>
              <a:rPr lang="el-GR" sz="1600" dirty="0" smtClean="0">
                <a:solidFill>
                  <a:srgbClr val="FFC000"/>
                </a:solidFill>
              </a:rPr>
              <a:t> που θέλησε να 'χει ένα σπίτι δίπλα στο παλάτι </a:t>
            </a:r>
            <a:r>
              <a:rPr lang="el-GR" sz="1600" dirty="0" err="1" smtClean="0">
                <a:solidFill>
                  <a:srgbClr val="FFC000"/>
                </a:solidFill>
              </a:rPr>
              <a:t>Sobrellano</a:t>
            </a:r>
            <a:r>
              <a:rPr lang="el-GR" sz="1600" dirty="0" smtClean="0">
                <a:solidFill>
                  <a:srgbClr val="FFC000"/>
                </a:solidFill>
              </a:rPr>
              <a:t>, το οποίο ήταν το παλάτι του πρώτου μαρκησίου-ακόλουθου της </a:t>
            </a:r>
            <a:r>
              <a:rPr lang="el-GR" sz="1600" dirty="0" err="1" smtClean="0">
                <a:solidFill>
                  <a:srgbClr val="FFC000"/>
                </a:solidFill>
              </a:rPr>
              <a:t>Comillas</a:t>
            </a:r>
            <a:r>
              <a:rPr lang="el-GR" sz="1600" dirty="0" smtClean="0">
                <a:solidFill>
                  <a:srgbClr val="FFC000"/>
                </a:solidFill>
              </a:rPr>
              <a:t>. Ο νεαρός τότε Γκαουντί εφάρμοσε όλη τη φαντασία και τον μοντερνισμό του σε τούτο, σε συνδυασμό με τ' όραμα της αρχιτεκτονικής του και των ιστορικών στοιχείων, που θέλησε να λάβει σοβαρά υπόψη του.</a:t>
            </a:r>
            <a:endParaRPr lang="el-GR" sz="1600" dirty="0">
              <a:solidFill>
                <a:srgbClr val="FFC000"/>
              </a:solidFill>
            </a:endParaRPr>
          </a:p>
        </p:txBody>
      </p:sp>
      <p:pic>
        <p:nvPicPr>
          <p:cNvPr id="5" name="4 - Θέση εικόνας" descr="elcapricio.jpg"/>
          <p:cNvPicPr>
            <a:picLocks noGrp="1" noChangeAspect="1"/>
          </p:cNvPicPr>
          <p:nvPr>
            <p:ph sz="half" idx="1"/>
          </p:nvPr>
        </p:nvPicPr>
        <p:blipFill>
          <a:blip r:embed="rId2" cstate="print"/>
          <a:stretch>
            <a:fillRect/>
          </a:stretch>
        </p:blipFill>
        <p:spPr>
          <a:xfrm>
            <a:off x="4572000" y="-27542"/>
            <a:ext cx="4572000" cy="6885542"/>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rmAutofit fontScale="90000"/>
          </a:bodyPr>
          <a:lstStyle/>
          <a:p>
            <a:r>
              <a:rPr lang="el-GR" sz="4400" b="1" dirty="0" smtClean="0"/>
              <a:t>            </a:t>
            </a:r>
            <a:r>
              <a:rPr lang="en-US" sz="4400" b="1" dirty="0" smtClean="0"/>
              <a:t>El </a:t>
            </a:r>
            <a:r>
              <a:rPr lang="en-US" sz="4400" b="1" dirty="0" err="1" smtClean="0"/>
              <a:t>Capricho</a:t>
            </a:r>
            <a:r>
              <a:rPr lang="en-US" b="1" dirty="0" smtClean="0"/>
              <a:t/>
            </a:r>
            <a:br>
              <a:rPr lang="en-US" b="1" dirty="0" smtClean="0"/>
            </a:br>
            <a:endParaRPr lang="el-GR" dirty="0"/>
          </a:p>
        </p:txBody>
      </p:sp>
      <p:pic>
        <p:nvPicPr>
          <p:cNvPr id="5" name="4 - Θέση περιεχομένου" descr="el-capricho-de-gaudi.jpg"/>
          <p:cNvPicPr>
            <a:picLocks noGrp="1" noChangeAspect="1"/>
          </p:cNvPicPr>
          <p:nvPr>
            <p:ph type="pic" idx="1"/>
          </p:nvPr>
        </p:nvPicPr>
        <p:blipFill>
          <a:blip r:embed="rId2" cstate="print"/>
          <a:srcRect l="3992" r="3992"/>
          <a:stretch>
            <a:fillRect/>
          </a:stretch>
        </p:blipFill>
        <p:spPr>
          <a:xfrm>
            <a:off x="711895" y="228600"/>
            <a:ext cx="8432105" cy="6308308"/>
          </a:xfrm>
        </p:spPr>
      </p:pic>
      <p:sp>
        <p:nvSpPr>
          <p:cNvPr id="7" name="6 - Θέση κειμένου"/>
          <p:cNvSpPr>
            <a:spLocks noGrp="1"/>
          </p:cNvSpPr>
          <p:nvPr>
            <p:ph type="body" sz="half" idx="2"/>
          </p:nvPr>
        </p:nvSpPr>
        <p:spPr/>
        <p:txBody>
          <a:bodyPr/>
          <a:lstStyle/>
          <a:p>
            <a:endParaRPr lang="el-G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r>
              <a:rPr lang="en-US" dirty="0" smtClean="0">
                <a:solidFill>
                  <a:srgbClr val="FFC000"/>
                </a:solidFill>
              </a:rPr>
              <a:t>Casa </a:t>
            </a:r>
            <a:r>
              <a:rPr lang="en-US" dirty="0" err="1" smtClean="0">
                <a:solidFill>
                  <a:srgbClr val="FFC000"/>
                </a:solidFill>
              </a:rPr>
              <a:t>Vicens</a:t>
            </a:r>
            <a:endParaRPr lang="el-GR" dirty="0">
              <a:solidFill>
                <a:srgbClr val="FFC000"/>
              </a:solidFill>
            </a:endParaRPr>
          </a:p>
        </p:txBody>
      </p:sp>
      <p:sp>
        <p:nvSpPr>
          <p:cNvPr id="7" name="6 - Θέση κειμένου"/>
          <p:cNvSpPr>
            <a:spLocks noGrp="1"/>
          </p:cNvSpPr>
          <p:nvPr>
            <p:ph type="body" idx="1"/>
          </p:nvPr>
        </p:nvSpPr>
        <p:spPr>
          <a:xfrm>
            <a:off x="1365006" y="290732"/>
            <a:ext cx="82794" cy="3017520"/>
          </a:xfrm>
        </p:spPr>
        <p:txBody>
          <a:bodyPr>
            <a:normAutofit fontScale="25000" lnSpcReduction="20000"/>
          </a:bodyPr>
          <a:lstStyle/>
          <a:p>
            <a:endParaRPr lang="el-GR" dirty="0"/>
          </a:p>
        </p:txBody>
      </p:sp>
      <p:sp>
        <p:nvSpPr>
          <p:cNvPr id="8" name="7 - Θέση κειμένου"/>
          <p:cNvSpPr>
            <a:spLocks noGrp="1"/>
          </p:cNvSpPr>
          <p:nvPr>
            <p:ph type="body" sz="half" idx="3"/>
          </p:nvPr>
        </p:nvSpPr>
        <p:spPr>
          <a:xfrm>
            <a:off x="1365006" y="3427124"/>
            <a:ext cx="82794" cy="3017520"/>
          </a:xfrm>
        </p:spPr>
        <p:txBody>
          <a:bodyPr>
            <a:normAutofit fontScale="25000" lnSpcReduction="20000"/>
          </a:bodyPr>
          <a:lstStyle/>
          <a:p>
            <a:endParaRPr lang="el-GR" dirty="0"/>
          </a:p>
        </p:txBody>
      </p:sp>
      <p:pic>
        <p:nvPicPr>
          <p:cNvPr id="5" name="4 - Θέση περιεχομένου" descr="casavicens-600x315.jpg"/>
          <p:cNvPicPr>
            <a:picLocks noGrp="1" noChangeAspect="1"/>
          </p:cNvPicPr>
          <p:nvPr>
            <p:ph sz="quarter" idx="2"/>
          </p:nvPr>
        </p:nvPicPr>
        <p:blipFill>
          <a:blip r:embed="rId2" cstate="print"/>
          <a:stretch>
            <a:fillRect/>
          </a:stretch>
        </p:blipFill>
        <p:spPr>
          <a:xfrm>
            <a:off x="1752600" y="99219"/>
            <a:ext cx="7391400" cy="3880484"/>
          </a:xfrm>
        </p:spPr>
      </p:pic>
      <p:sp>
        <p:nvSpPr>
          <p:cNvPr id="9" name="8 - Θέση περιεχομένου"/>
          <p:cNvSpPr>
            <a:spLocks noGrp="1"/>
          </p:cNvSpPr>
          <p:nvPr>
            <p:ph sz="quarter" idx="4"/>
          </p:nvPr>
        </p:nvSpPr>
        <p:spPr>
          <a:xfrm>
            <a:off x="1981200" y="4114800"/>
            <a:ext cx="6858000" cy="2329844"/>
          </a:xfrm>
        </p:spPr>
        <p:txBody>
          <a:bodyPr>
            <a:normAutofit fontScale="92500"/>
          </a:bodyPr>
          <a:lstStyle/>
          <a:p>
            <a:r>
              <a:rPr lang="el-GR" dirty="0" smtClean="0">
                <a:solidFill>
                  <a:srgbClr val="FFC000"/>
                </a:solidFill>
              </a:rPr>
              <a:t> Η </a:t>
            </a:r>
            <a:r>
              <a:rPr lang="el-GR" dirty="0" err="1" smtClean="0">
                <a:solidFill>
                  <a:srgbClr val="FFC000"/>
                </a:solidFill>
              </a:rPr>
              <a:t>Casa</a:t>
            </a:r>
            <a:r>
              <a:rPr lang="el-GR" dirty="0" smtClean="0">
                <a:solidFill>
                  <a:srgbClr val="FFC000"/>
                </a:solidFill>
              </a:rPr>
              <a:t> </a:t>
            </a:r>
            <a:r>
              <a:rPr lang="el-GR" dirty="0" err="1" smtClean="0">
                <a:solidFill>
                  <a:srgbClr val="FFC000"/>
                </a:solidFill>
              </a:rPr>
              <a:t>Vicens</a:t>
            </a:r>
            <a:r>
              <a:rPr lang="el-GR" dirty="0" smtClean="0">
                <a:solidFill>
                  <a:srgbClr val="FFC000"/>
                </a:solidFill>
              </a:rPr>
              <a:t>, ένα από τα πρώτα μεγάλα έργα του Γκαουντί, είναι επίσης μία από τις πιο εντυπωσιακές δημιουργίες του. Χτισμένο ως οικιστικό κτίριο για τον επιχειρηματία </a:t>
            </a:r>
            <a:r>
              <a:rPr lang="el-GR" dirty="0" err="1" smtClean="0">
                <a:solidFill>
                  <a:srgbClr val="FFC000"/>
                </a:solidFill>
              </a:rPr>
              <a:t>Manuel</a:t>
            </a:r>
            <a:r>
              <a:rPr lang="el-GR" dirty="0" smtClean="0">
                <a:solidFill>
                  <a:srgbClr val="FFC000"/>
                </a:solidFill>
              </a:rPr>
              <a:t> </a:t>
            </a:r>
            <a:r>
              <a:rPr lang="el-GR" dirty="0" err="1" smtClean="0">
                <a:solidFill>
                  <a:srgbClr val="FFC000"/>
                </a:solidFill>
              </a:rPr>
              <a:t>Vicens</a:t>
            </a:r>
            <a:r>
              <a:rPr lang="el-GR" dirty="0" smtClean="0">
                <a:solidFill>
                  <a:srgbClr val="FFC000"/>
                </a:solidFill>
              </a:rPr>
              <a:t> μεταξύ 1883 και 1889, η </a:t>
            </a:r>
            <a:r>
              <a:rPr lang="el-GR" dirty="0" err="1" smtClean="0">
                <a:solidFill>
                  <a:srgbClr val="FFC000"/>
                </a:solidFill>
              </a:rPr>
              <a:t>Casa</a:t>
            </a:r>
            <a:r>
              <a:rPr lang="el-GR" dirty="0" smtClean="0">
                <a:solidFill>
                  <a:srgbClr val="FFC000"/>
                </a:solidFill>
              </a:rPr>
              <a:t> </a:t>
            </a:r>
            <a:r>
              <a:rPr lang="el-GR" dirty="0" err="1" smtClean="0">
                <a:solidFill>
                  <a:srgbClr val="FFC000"/>
                </a:solidFill>
              </a:rPr>
              <a:t>Vicens</a:t>
            </a:r>
            <a:r>
              <a:rPr lang="el-GR" dirty="0" smtClean="0">
                <a:solidFill>
                  <a:srgbClr val="FFC000"/>
                </a:solidFill>
              </a:rPr>
              <a:t> έχει υπηρετήσει ως ιδιωτική κατοικία από τότε.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0"/>
            <a:ext cx="914400" cy="6858000"/>
          </a:xfrm>
        </p:spPr>
        <p:txBody>
          <a:bodyPr>
            <a:normAutofit fontScale="90000"/>
          </a:bodyPr>
          <a:lstStyle/>
          <a:p>
            <a:r>
              <a:rPr lang="el-GR" b="1" dirty="0" smtClean="0"/>
              <a:t>    ΑΡΤ ΝΟΥΒΟ  ΕΣΩΤΕΡΙΚΗ ΔΙΑΚΟΣΜΗΣΗ</a:t>
            </a:r>
            <a:endParaRPr lang="el-GR" b="1" dirty="0"/>
          </a:p>
        </p:txBody>
      </p:sp>
      <p:sp>
        <p:nvSpPr>
          <p:cNvPr id="3" name="2 - Θέση κειμένου"/>
          <p:cNvSpPr>
            <a:spLocks noGrp="1"/>
          </p:cNvSpPr>
          <p:nvPr>
            <p:ph type="body" idx="2"/>
          </p:nvPr>
        </p:nvSpPr>
        <p:spPr>
          <a:xfrm>
            <a:off x="1135856" y="367664"/>
            <a:ext cx="3893344" cy="5943600"/>
          </a:xfrm>
        </p:spPr>
        <p:txBody>
          <a:bodyPr>
            <a:normAutofit fontScale="92500" lnSpcReduction="10000"/>
          </a:bodyPr>
          <a:lstStyle/>
          <a:p>
            <a:r>
              <a:rPr lang="el-GR" sz="1800" b="1" u="sng" dirty="0" smtClean="0">
                <a:solidFill>
                  <a:srgbClr val="FFC000"/>
                </a:solidFill>
              </a:rPr>
              <a:t>Ενσωμάτωση Τέχνης και Σχεδίου</a:t>
            </a:r>
            <a:r>
              <a:rPr lang="el-GR" dirty="0" smtClean="0"/>
              <a:t>: </a:t>
            </a:r>
          </a:p>
          <a:p>
            <a:endParaRPr lang="el-GR" dirty="0" smtClean="0"/>
          </a:p>
          <a:p>
            <a:r>
              <a:rPr lang="el-GR" sz="2000" dirty="0" smtClean="0">
                <a:solidFill>
                  <a:srgbClr val="FFC000"/>
                </a:solidFill>
              </a:rPr>
              <a:t>Ο εσωτερικός σχεδιασμός της </a:t>
            </a:r>
            <a:r>
              <a:rPr lang="el-GR" sz="2000" dirty="0" err="1" smtClean="0">
                <a:solidFill>
                  <a:srgbClr val="FFC000"/>
                </a:solidFill>
              </a:rPr>
              <a:t>Art</a:t>
            </a:r>
            <a:r>
              <a:rPr lang="el-GR" sz="2000" dirty="0" smtClean="0">
                <a:solidFill>
                  <a:srgbClr val="FFC000"/>
                </a:solidFill>
              </a:rPr>
              <a:t> </a:t>
            </a:r>
            <a:r>
              <a:rPr lang="el-GR" sz="2000" dirty="0" err="1" smtClean="0">
                <a:solidFill>
                  <a:srgbClr val="FFC000"/>
                </a:solidFill>
              </a:rPr>
              <a:t>Nouveau</a:t>
            </a:r>
            <a:r>
              <a:rPr lang="el-GR" sz="2000" dirty="0" smtClean="0">
                <a:solidFill>
                  <a:srgbClr val="FFC000"/>
                </a:solidFill>
              </a:rPr>
              <a:t> θόλωσε τα όρια μεταξύ τέχνης και σχεδίου, με καλλιτέχνες και τεχνίτες να συνεργάζονται για να δημιουργήσουν καθηλωτικά και συνεκτικά περιβάλλοντα που εμπνέουν τις αισθήσεις και εξάπτουν τη φαντασία. Κάθε στοιχείο του σχεδίου, από </a:t>
            </a:r>
            <a:r>
              <a:rPr lang="el-GR" sz="2000" u="sng" dirty="0" smtClean="0">
                <a:solidFill>
                  <a:srgbClr val="FFC000"/>
                </a:solidFill>
              </a:rPr>
              <a:t>έπιπλα και φωτιστικά</a:t>
            </a:r>
            <a:r>
              <a:rPr lang="el-GR" sz="2000" dirty="0" smtClean="0">
                <a:solidFill>
                  <a:srgbClr val="FFC000"/>
                </a:solidFill>
              </a:rPr>
              <a:t> μέχρι υφάσματα και διακοσμητικά αντικείμενα, εξετάστηκε προσεκτικά και φιλοτεχνήθηκε για να δημιουργήσει ένα ενιαίο και αρμονικό σύνολο που ξεπερνούσε τα όρια του παραδοσιακού ντιζάιν.</a:t>
            </a:r>
            <a:br>
              <a:rPr lang="el-GR" sz="2000" dirty="0" smtClean="0">
                <a:solidFill>
                  <a:srgbClr val="FFC000"/>
                </a:solidFill>
              </a:rPr>
            </a:br>
            <a:endParaRPr lang="el-GR" sz="2000" dirty="0">
              <a:solidFill>
                <a:srgbClr val="FFC000"/>
              </a:solidFill>
            </a:endParaRPr>
          </a:p>
        </p:txBody>
      </p:sp>
      <p:pic>
        <p:nvPicPr>
          <p:cNvPr id="5" name="4 - Θέση περιεχομένου" descr="πρασινη κρεββατοκαμαρα. οηλιος λαμπει μεσα απο τα δυο μεγαλα παραθυρα.jpg"/>
          <p:cNvPicPr>
            <a:picLocks noGrp="1" noChangeAspect="1"/>
          </p:cNvPicPr>
          <p:nvPr>
            <p:ph sz="half" idx="1"/>
          </p:nvPr>
        </p:nvPicPr>
        <p:blipFill>
          <a:blip r:embed="rId2" cstate="print"/>
          <a:stretch>
            <a:fillRect/>
          </a:stretch>
        </p:blipFill>
        <p:spPr>
          <a:xfrm>
            <a:off x="5286375" y="0"/>
            <a:ext cx="3857625" cy="68580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150896"/>
            <a:ext cx="542544" cy="6400800"/>
          </a:xfrm>
        </p:spPr>
        <p:txBody>
          <a:bodyPr>
            <a:normAutofit fontScale="90000"/>
          </a:bodyPr>
          <a:lstStyle/>
          <a:p>
            <a:r>
              <a:rPr lang="el-GR" dirty="0" smtClean="0"/>
              <a:t>ΕΣΩΤΕΡΙΚΗ ΔΙΑΚΟΣΜΗΣΗ ΑΡ ΝΟΥΒΟ</a:t>
            </a:r>
            <a:endParaRPr lang="el-GR" dirty="0"/>
          </a:p>
        </p:txBody>
      </p:sp>
      <p:pic>
        <p:nvPicPr>
          <p:cNvPr id="5" name="4 - Θέση περιεχομένου" descr="art-nouveau-3.jpg"/>
          <p:cNvPicPr>
            <a:picLocks noGrp="1" noChangeAspect="1"/>
          </p:cNvPicPr>
          <p:nvPr>
            <p:ph type="pic" idx="1"/>
          </p:nvPr>
        </p:nvPicPr>
        <p:blipFill>
          <a:blip r:embed="rId2" cstate="print"/>
          <a:srcRect l="11790" r="11790"/>
          <a:stretch>
            <a:fillRect/>
          </a:stretch>
        </p:blipFill>
        <p:spPr>
          <a:xfrm>
            <a:off x="638370" y="0"/>
            <a:ext cx="8505630" cy="6363314"/>
          </a:xfrm>
        </p:spPr>
      </p:pic>
      <p:sp>
        <p:nvSpPr>
          <p:cNvPr id="3" name="2 - Θέση κειμένου"/>
          <p:cNvSpPr>
            <a:spLocks noGrp="1"/>
          </p:cNvSpPr>
          <p:nvPr>
            <p:ph type="body" sz="half" idx="2"/>
          </p:nvPr>
        </p:nvSpPr>
        <p:spPr>
          <a:xfrm>
            <a:off x="1295400" y="5943600"/>
            <a:ext cx="7333488" cy="914400"/>
          </a:xfrm>
        </p:spPr>
        <p:txBody>
          <a:bodyPr>
            <a:normAutofit/>
          </a:bodyPr>
          <a:lstStyle/>
          <a:p>
            <a:r>
              <a:rPr lang="el-GR" sz="2000" dirty="0" smtClean="0">
                <a:solidFill>
                  <a:srgbClr val="FFC000"/>
                </a:solidFill>
              </a:rPr>
              <a:t/>
            </a:r>
            <a:br>
              <a:rPr lang="el-GR" sz="2000" dirty="0" smtClean="0">
                <a:solidFill>
                  <a:srgbClr val="FFC000"/>
                </a:solidFill>
              </a:rPr>
            </a:br>
            <a:r>
              <a:rPr lang="el-GR" sz="2000" dirty="0" smtClean="0">
                <a:solidFill>
                  <a:srgbClr val="FFC000"/>
                </a:solidFill>
              </a:rPr>
              <a:t>Αρ Νουβό</a:t>
            </a:r>
            <a:endParaRPr lang="el-GR" sz="2000" dirty="0">
              <a:solidFill>
                <a:srgbClr val="FFC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0"/>
            <a:ext cx="542544" cy="6858000"/>
          </a:xfrm>
        </p:spPr>
        <p:txBody>
          <a:bodyPr>
            <a:normAutofit fontScale="90000"/>
          </a:bodyPr>
          <a:lstStyle/>
          <a:p>
            <a:pPr algn="ctr" eaLnBrk="1" fontAlgn="auto" hangingPunct="1">
              <a:spcAft>
                <a:spcPts val="0"/>
              </a:spcAft>
              <a:defRPr/>
            </a:pPr>
            <a:r>
              <a:rPr lang="el-GR" sz="2400" dirty="0" err="1" smtClean="0"/>
              <a:t>ΟΔΟσ</a:t>
            </a:r>
            <a:r>
              <a:rPr lang="el-GR" sz="2400" dirty="0" smtClean="0"/>
              <a:t> ΕΛΙΣΣΑΒΕΤ ΣΤΗΝ ΡΙΓΑ ΤΗΣ ΛΕΤΟΝΙΑΣ</a:t>
            </a:r>
            <a:endParaRPr lang="en-US" sz="2400" dirty="0" smtClean="0"/>
          </a:p>
        </p:txBody>
      </p:sp>
      <p:pic>
        <p:nvPicPr>
          <p:cNvPr id="5" name="4 - Θέση περιεχομένου" descr="riga-2art-nouveau-at-10b-elizabetes-street.jpg"/>
          <p:cNvPicPr>
            <a:picLocks noGrp="1" noChangeAspect="1"/>
          </p:cNvPicPr>
          <p:nvPr>
            <p:ph type="pic" idx="1"/>
          </p:nvPr>
        </p:nvPicPr>
        <p:blipFill>
          <a:blip r:embed="rId2" cstate="print"/>
          <a:srcRect t="104" b="104"/>
          <a:stretch>
            <a:fillRect/>
          </a:stretch>
        </p:blipFill>
        <p:spPr>
          <a:xfrm>
            <a:off x="1066799" y="-1"/>
            <a:ext cx="8077201" cy="6042795"/>
          </a:xfrm>
        </p:spPr>
      </p:pic>
      <p:sp>
        <p:nvSpPr>
          <p:cNvPr id="6" name="5 - Θέση κειμένου"/>
          <p:cNvSpPr>
            <a:spLocks noGrp="1"/>
          </p:cNvSpPr>
          <p:nvPr>
            <p:ph type="body" sz="half" idx="2"/>
          </p:nvPr>
        </p:nvSpPr>
        <p:spPr>
          <a:xfrm>
            <a:off x="1143000" y="5867400"/>
            <a:ext cx="8001000" cy="838200"/>
          </a:xfrm>
        </p:spPr>
        <p:txBody>
          <a:bodyPr>
            <a:normAutofit/>
          </a:bodyPr>
          <a:lstStyle/>
          <a:p>
            <a:r>
              <a:rPr lang="el-GR" b="1" dirty="0" smtClean="0"/>
              <a:t>Στην </a:t>
            </a:r>
            <a:r>
              <a:rPr lang="el-GR" b="1" dirty="0" err="1" smtClean="0"/>
              <a:t>Elizabetes</a:t>
            </a:r>
            <a:r>
              <a:rPr lang="el-GR" b="1" dirty="0" smtClean="0"/>
              <a:t> </a:t>
            </a:r>
            <a:r>
              <a:rPr lang="el-GR" b="1" dirty="0" err="1" smtClean="0"/>
              <a:t>iela</a:t>
            </a:r>
            <a:r>
              <a:rPr lang="el-GR" b="1" dirty="0" smtClean="0"/>
              <a:t> 10b βρίσκεται το δημοφιλέστερο </a:t>
            </a:r>
            <a:r>
              <a:rPr lang="el-GR" b="1" dirty="0" err="1" smtClean="0"/>
              <a:t>αρτ</a:t>
            </a:r>
            <a:r>
              <a:rPr lang="el-GR" b="1" dirty="0" smtClean="0"/>
              <a:t> </a:t>
            </a:r>
            <a:r>
              <a:rPr lang="el-GR" b="1" dirty="0" err="1" smtClean="0"/>
              <a:t>νουβώ</a:t>
            </a:r>
            <a:r>
              <a:rPr lang="el-GR" b="1" dirty="0" smtClean="0"/>
              <a:t> κτήριο της Ρίγα, o «Αμφορέας» του 1903. Οι έξι όροφοί του είναι διακοσμημένοι από τον Μιχαήλ Αϊζενστάιν με άνθη, θαλασσί τούβλα, παγώνια και δύο γυναικεία πρόσωπα σε γωνία προφίλ.</a:t>
            </a:r>
            <a:endParaRPr lang="el-GR" b="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219456" y="150896"/>
            <a:ext cx="618744" cy="6400800"/>
          </a:xfrm>
        </p:spPr>
        <p:txBody>
          <a:bodyPr>
            <a:normAutofit/>
          </a:bodyPr>
          <a:lstStyle/>
          <a:p>
            <a:pPr algn="ctr"/>
            <a:r>
              <a:rPr lang="el-GR" sz="2000" b="1" dirty="0" smtClean="0">
                <a:solidFill>
                  <a:schemeClr val="accent6">
                    <a:lumMod val="60000"/>
                    <a:lumOff val="40000"/>
                  </a:schemeClr>
                </a:solidFill>
              </a:rPr>
              <a:t>ΕΞΩΤΕΡΙΚΟ ΚΤΗΡΙΟΥ ΣΤΗΝ ΡΙΓΑ ΤΗΣ ΛΕΤΟΝΙΑΣ</a:t>
            </a:r>
            <a:endParaRPr lang="el-GR" sz="2000" b="1" dirty="0">
              <a:solidFill>
                <a:schemeClr val="accent6">
                  <a:lumMod val="60000"/>
                  <a:lumOff val="40000"/>
                </a:schemeClr>
              </a:solidFill>
            </a:endParaRPr>
          </a:p>
        </p:txBody>
      </p:sp>
      <p:pic>
        <p:nvPicPr>
          <p:cNvPr id="77827" name="Picture 2" descr="C:\Users\User\Pictures\b_538_art-nouveau.jpg"/>
          <p:cNvPicPr>
            <a:picLocks noGrp="1" noChangeAspect="1" noChangeArrowheads="1"/>
          </p:cNvPicPr>
          <p:nvPr>
            <p:ph type="pic" idx="1"/>
          </p:nvPr>
        </p:nvPicPr>
        <p:blipFill>
          <a:blip r:embed="rId2" cstate="print"/>
          <a:srcRect t="94" b="94"/>
          <a:stretch>
            <a:fillRect/>
          </a:stretch>
        </p:blipFill>
        <p:spPr>
          <a:xfrm>
            <a:off x="1042349" y="152400"/>
            <a:ext cx="8101651" cy="6061086"/>
          </a:xfrm>
          <a:noFill/>
        </p:spPr>
      </p:pic>
      <p:sp>
        <p:nvSpPr>
          <p:cNvPr id="7" name="6 - Θέση κειμένου"/>
          <p:cNvSpPr>
            <a:spLocks noGrp="1"/>
          </p:cNvSpPr>
          <p:nvPr>
            <p:ph type="body" sz="half" idx="2"/>
          </p:nvPr>
        </p:nvSpPr>
        <p:spPr>
          <a:xfrm>
            <a:off x="1143000" y="6019800"/>
            <a:ext cx="7333488" cy="685800"/>
          </a:xfrm>
        </p:spPr>
        <p:txBody>
          <a:bodyPr>
            <a:normAutofit/>
          </a:bodyPr>
          <a:lstStyle/>
          <a:p>
            <a:r>
              <a:rPr lang="el-GR" sz="2800" b="1" dirty="0" smtClean="0">
                <a:solidFill>
                  <a:srgbClr val="FFC000"/>
                </a:solidFill>
              </a:rPr>
              <a:t>ΛΕΠΤΟΜΕΡΕΙΑ</a:t>
            </a:r>
            <a:endParaRPr lang="el-GR" sz="2800" b="1" dirty="0">
              <a:solidFill>
                <a:srgbClr val="FFC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endParaRPr lang="el-GR"/>
          </a:p>
        </p:txBody>
      </p:sp>
      <p:pic>
        <p:nvPicPr>
          <p:cNvPr id="5" name="4 - Θέση περιεχομένου" descr="-building-budapest-art-nouveau-architecture-riga.jpg"/>
          <p:cNvPicPr>
            <a:picLocks noGrp="1" noChangeAspect="1"/>
          </p:cNvPicPr>
          <p:nvPr>
            <p:ph type="pic" idx="1"/>
          </p:nvPr>
        </p:nvPicPr>
        <p:blipFill>
          <a:blip r:embed="rId2" cstate="print"/>
          <a:srcRect l="3731" r="3731"/>
          <a:stretch>
            <a:fillRect/>
          </a:stretch>
        </p:blipFill>
        <p:spPr>
          <a:xfrm>
            <a:off x="228600" y="0"/>
            <a:ext cx="8713216" cy="6518616"/>
          </a:xfrm>
        </p:spPr>
      </p:pic>
      <p:sp>
        <p:nvSpPr>
          <p:cNvPr id="7" name="6 - Θέση κειμένου"/>
          <p:cNvSpPr>
            <a:spLocks noGrp="1"/>
          </p:cNvSpPr>
          <p:nvPr>
            <p:ph type="body" sz="half" idx="2"/>
          </p:nvPr>
        </p:nvSpPr>
        <p:spPr>
          <a:xfrm>
            <a:off x="762000" y="6096000"/>
            <a:ext cx="7620000" cy="762000"/>
          </a:xfrm>
        </p:spPr>
        <p:txBody>
          <a:bodyPr>
            <a:noAutofit/>
          </a:bodyPr>
          <a:lstStyle/>
          <a:p>
            <a:pPr algn="ctr"/>
            <a:r>
              <a:rPr lang="el-GR" sz="2000" dirty="0" smtClean="0">
                <a:solidFill>
                  <a:srgbClr val="FFFF00"/>
                </a:solidFill>
              </a:rPr>
              <a:t>Μουσείο Εφαρμοσμένων Τεχνών, </a:t>
            </a:r>
            <a:r>
              <a:rPr lang="en-US" sz="2000" dirty="0" smtClean="0">
                <a:solidFill>
                  <a:srgbClr val="FFFF00"/>
                </a:solidFill>
              </a:rPr>
              <a:t>Odon </a:t>
            </a:r>
            <a:r>
              <a:rPr lang="en-US" sz="2000" dirty="0" err="1" smtClean="0">
                <a:solidFill>
                  <a:srgbClr val="FFFF00"/>
                </a:solidFill>
              </a:rPr>
              <a:t>Lechner</a:t>
            </a:r>
            <a:r>
              <a:rPr lang="en-US" sz="2000" dirty="0" smtClean="0">
                <a:solidFill>
                  <a:srgbClr val="FFFF00"/>
                </a:solidFill>
              </a:rPr>
              <a:t> </a:t>
            </a:r>
            <a:r>
              <a:rPr lang="el-GR" sz="2000" dirty="0" smtClean="0">
                <a:solidFill>
                  <a:srgbClr val="FFFF00"/>
                </a:solidFill>
              </a:rPr>
              <a:t>και </a:t>
            </a:r>
            <a:r>
              <a:rPr lang="en-US" sz="2000" dirty="0" err="1" smtClean="0">
                <a:solidFill>
                  <a:srgbClr val="FFFF00"/>
                </a:solidFill>
              </a:rPr>
              <a:t>Gyula</a:t>
            </a:r>
            <a:r>
              <a:rPr lang="en-US" sz="2000" dirty="0" smtClean="0">
                <a:solidFill>
                  <a:srgbClr val="FFFF00"/>
                </a:solidFill>
              </a:rPr>
              <a:t> </a:t>
            </a:r>
            <a:r>
              <a:rPr lang="en-US" sz="2000" dirty="0" err="1" smtClean="0">
                <a:solidFill>
                  <a:srgbClr val="FFFF00"/>
                </a:solidFill>
              </a:rPr>
              <a:t>Partos</a:t>
            </a:r>
            <a:r>
              <a:rPr lang="en-US" sz="2000" dirty="0" smtClean="0">
                <a:solidFill>
                  <a:srgbClr val="FFFF00"/>
                </a:solidFill>
              </a:rPr>
              <a:t>, 1893-96, </a:t>
            </a:r>
            <a:r>
              <a:rPr lang="el-GR" sz="2000" dirty="0" smtClean="0">
                <a:solidFill>
                  <a:srgbClr val="FFFF00"/>
                </a:solidFill>
              </a:rPr>
              <a:t>Βουδαπέστη, Ουγγαρία</a:t>
            </a:r>
            <a:endParaRPr lang="el-GR" sz="2000" dirty="0">
              <a:solidFill>
                <a:srgbClr val="FFFF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endParaRPr lang="el-GR"/>
          </a:p>
        </p:txBody>
      </p:sp>
      <p:pic>
        <p:nvPicPr>
          <p:cNvPr id="5" name="4 - Θέση περιεχομένου" descr="cc0afe399ad3866649f2a48b6eda0ffc.jpg"/>
          <p:cNvPicPr>
            <a:picLocks noGrp="1" noChangeAspect="1"/>
          </p:cNvPicPr>
          <p:nvPr>
            <p:ph sz="half" idx="4294967295"/>
          </p:nvPr>
        </p:nvPicPr>
        <p:blipFill>
          <a:blip r:embed="rId2" cstate="print"/>
          <a:stretch>
            <a:fillRect/>
          </a:stretch>
        </p:blipFill>
        <p:spPr>
          <a:xfrm>
            <a:off x="0" y="-2751"/>
            <a:ext cx="9144000" cy="6860751"/>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367664"/>
            <a:ext cx="618744" cy="6490336"/>
          </a:xfrm>
        </p:spPr>
        <p:txBody>
          <a:bodyPr>
            <a:noAutofit/>
          </a:bodyPr>
          <a:lstStyle/>
          <a:p>
            <a:pPr algn="ctr"/>
            <a:r>
              <a:rPr lang="el-GR" sz="4000" b="1" dirty="0" smtClean="0">
                <a:solidFill>
                  <a:schemeClr val="accent6">
                    <a:lumMod val="75000"/>
                  </a:schemeClr>
                </a:solidFill>
              </a:rPr>
              <a:t>Η ΜΠΛΕ ΕΚΚΛΗΣΙΑ</a:t>
            </a:r>
            <a:endParaRPr lang="el-GR" sz="4000" b="1" dirty="0">
              <a:solidFill>
                <a:schemeClr val="accent6">
                  <a:lumMod val="75000"/>
                </a:schemeClr>
              </a:solidFill>
            </a:endParaRPr>
          </a:p>
        </p:txBody>
      </p:sp>
      <p:sp>
        <p:nvSpPr>
          <p:cNvPr id="3" name="2 - Θέση κειμένου"/>
          <p:cNvSpPr>
            <a:spLocks noGrp="1"/>
          </p:cNvSpPr>
          <p:nvPr>
            <p:ph type="body" idx="2"/>
          </p:nvPr>
        </p:nvSpPr>
        <p:spPr>
          <a:xfrm>
            <a:off x="1135856" y="4191000"/>
            <a:ext cx="7017544" cy="2120264"/>
          </a:xfrm>
        </p:spPr>
        <p:txBody>
          <a:bodyPr>
            <a:normAutofit/>
          </a:bodyPr>
          <a:lstStyle/>
          <a:p>
            <a:r>
              <a:rPr lang="el-GR" sz="1800" b="1" dirty="0" smtClean="0">
                <a:solidFill>
                  <a:schemeClr val="accent6">
                    <a:lumMod val="50000"/>
                  </a:schemeClr>
                </a:solidFill>
              </a:rPr>
              <a:t>Η Μπλε Εκκλησία, εγκαινιάσθηκε το 1913 και είναι αφιερωμένη στην Ελισάβετ της Ουγγαρίας, γι’ αυτό ονομάζεται Ναός της Αγίας Ελισάβετ. Η Ελισάβετ της Θουριγγίας, ήταν πριγκίπισσα της Ουγγαρίας, </a:t>
            </a:r>
            <a:r>
              <a:rPr lang="el-GR" sz="1800" b="1" dirty="0" err="1" smtClean="0">
                <a:solidFill>
                  <a:schemeClr val="accent6">
                    <a:lumMod val="50000"/>
                  </a:schemeClr>
                </a:solidFill>
              </a:rPr>
              <a:t>λανδγραβίνη</a:t>
            </a:r>
            <a:r>
              <a:rPr lang="el-GR" sz="1800" b="1" dirty="0" smtClean="0">
                <a:solidFill>
                  <a:schemeClr val="accent6">
                    <a:lumMod val="50000"/>
                  </a:schemeClr>
                </a:solidFill>
              </a:rPr>
              <a:t> της Θουριγγίας και Αγία, προστάτιδα του Τρίτου Τάγματος του Αγίου Φραγκίσκου του οποίου υπήρξε από τα πρώτα μέλη.</a:t>
            </a:r>
            <a:endParaRPr lang="el-GR" sz="1800" b="1" dirty="0">
              <a:solidFill>
                <a:schemeClr val="accent6">
                  <a:lumMod val="50000"/>
                </a:schemeClr>
              </a:solidFill>
            </a:endParaRPr>
          </a:p>
        </p:txBody>
      </p:sp>
      <p:pic>
        <p:nvPicPr>
          <p:cNvPr id="5" name="4 - Θέση περιεχομένου" descr="16A_81.jpg"/>
          <p:cNvPicPr>
            <a:picLocks noGrp="1" noChangeAspect="1"/>
          </p:cNvPicPr>
          <p:nvPr>
            <p:ph sz="half" idx="1"/>
          </p:nvPr>
        </p:nvPicPr>
        <p:blipFill>
          <a:blip r:embed="rId2" cstate="print"/>
          <a:stretch>
            <a:fillRect/>
          </a:stretch>
        </p:blipFill>
        <p:spPr>
          <a:xfrm>
            <a:off x="875028" y="0"/>
            <a:ext cx="8268972" cy="4001116"/>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228600" y="381000"/>
            <a:ext cx="914400" cy="5943600"/>
          </a:xfrm>
        </p:spPr>
        <p:txBody>
          <a:bodyPr/>
          <a:lstStyle/>
          <a:p>
            <a:pPr algn="ctr"/>
            <a:r>
              <a:rPr lang="el-GR" dirty="0" smtClean="0">
                <a:solidFill>
                  <a:srgbClr val="FF0000"/>
                </a:solidFill>
              </a:rPr>
              <a:t>Μνημείο </a:t>
            </a:r>
            <a:r>
              <a:rPr lang="en-US" dirty="0" smtClean="0">
                <a:solidFill>
                  <a:srgbClr val="FF0000"/>
                </a:solidFill>
              </a:rPr>
              <a:t>Jan Hus</a:t>
            </a:r>
            <a:endParaRPr lang="en-US" dirty="0">
              <a:solidFill>
                <a:srgbClr val="FF0000"/>
              </a:solidFill>
            </a:endParaRPr>
          </a:p>
        </p:txBody>
      </p:sp>
      <p:sp>
        <p:nvSpPr>
          <p:cNvPr id="6" name="5 - Θέση κειμένου"/>
          <p:cNvSpPr>
            <a:spLocks noGrp="1"/>
          </p:cNvSpPr>
          <p:nvPr>
            <p:ph type="body" idx="2"/>
          </p:nvPr>
        </p:nvSpPr>
        <p:spPr/>
        <p:txBody>
          <a:bodyPr>
            <a:normAutofit/>
          </a:bodyPr>
          <a:lstStyle/>
          <a:p>
            <a:r>
              <a:rPr lang="el-GR" sz="1600" b="1" dirty="0" smtClean="0">
                <a:solidFill>
                  <a:srgbClr val="FFC000"/>
                </a:solidFill>
              </a:rPr>
              <a:t>Το μνημείο του 1915 στον Γιαν Χους, το κεντρικό στοιχείο του </a:t>
            </a:r>
            <a:r>
              <a:rPr lang="el-GR" sz="1600" b="1" dirty="0" err="1" smtClean="0">
                <a:solidFill>
                  <a:srgbClr val="FFC000"/>
                </a:solidFill>
              </a:rPr>
              <a:t>Staroměstské</a:t>
            </a:r>
            <a:r>
              <a:rPr lang="el-GR" sz="1600" b="1" dirty="0" smtClean="0">
                <a:solidFill>
                  <a:srgbClr val="FFC000"/>
                </a:solidFill>
              </a:rPr>
              <a:t> </a:t>
            </a:r>
            <a:r>
              <a:rPr lang="el-GR" sz="1600" b="1" dirty="0" err="1" smtClean="0">
                <a:solidFill>
                  <a:srgbClr val="FFC000"/>
                </a:solidFill>
              </a:rPr>
              <a:t>náměstí</a:t>
            </a:r>
            <a:r>
              <a:rPr lang="el-GR" sz="1600" b="1" dirty="0" smtClean="0">
                <a:solidFill>
                  <a:srgbClr val="FFC000"/>
                </a:solidFill>
              </a:rPr>
              <a:t>. Το μνημείο </a:t>
            </a:r>
            <a:r>
              <a:rPr lang="el-GR" sz="1600" b="1" dirty="0" err="1" smtClean="0">
                <a:solidFill>
                  <a:srgbClr val="FFC000"/>
                </a:solidFill>
              </a:rPr>
              <a:t>Jan</a:t>
            </a:r>
            <a:r>
              <a:rPr lang="el-GR" sz="1600" b="1" dirty="0" smtClean="0">
                <a:solidFill>
                  <a:srgbClr val="FFC000"/>
                </a:solidFill>
              </a:rPr>
              <a:t> </a:t>
            </a:r>
            <a:r>
              <a:rPr lang="el-GR" sz="1600" b="1" dirty="0" err="1" smtClean="0">
                <a:solidFill>
                  <a:srgbClr val="FFC000"/>
                </a:solidFill>
              </a:rPr>
              <a:t>Hus</a:t>
            </a:r>
            <a:r>
              <a:rPr lang="el-GR" sz="1600" b="1" dirty="0" smtClean="0">
                <a:solidFill>
                  <a:srgbClr val="FFC000"/>
                </a:solidFill>
              </a:rPr>
              <a:t> βρίσκεται στο ένα άκρο της πλατείας της Παλιάς Πόλης, στην </a:t>
            </a:r>
            <a:r>
              <a:rPr lang="el-GR" sz="1600" b="1" dirty="0" smtClean="0">
                <a:solidFill>
                  <a:srgbClr val="FF0000"/>
                </a:solidFill>
              </a:rPr>
              <a:t>Πράγα</a:t>
            </a:r>
            <a:r>
              <a:rPr lang="el-GR" sz="1600" b="1" dirty="0" smtClean="0">
                <a:solidFill>
                  <a:srgbClr val="FFC000"/>
                </a:solidFill>
              </a:rPr>
              <a:t> στην Τσεχική Δημοκρατία. Το τεράστιο μνημείο απεικονίζει νικητές </a:t>
            </a:r>
            <a:r>
              <a:rPr lang="el-GR" sz="1600" b="1" dirty="0" err="1" smtClean="0">
                <a:solidFill>
                  <a:srgbClr val="FFC000"/>
                </a:solidFill>
              </a:rPr>
              <a:t>Χουσίτες</a:t>
            </a:r>
            <a:r>
              <a:rPr lang="el-GR" sz="1600" b="1" dirty="0" smtClean="0">
                <a:solidFill>
                  <a:srgbClr val="FFC000"/>
                </a:solidFill>
              </a:rPr>
              <a:t> πολεμιστές και Προτεστάντες που αναγκάστηκαν να εξοριστούν 200 χρόνια μετά τον Χους στον απόηχο της χαμένης Μάχης του Λευκού Όρους κατά τον Τριακονταετή Πόλεμο, και μια νεαρή μητέρα που συμβολίζει την εθνική αναγέννηση</a:t>
            </a:r>
            <a:r>
              <a:rPr lang="el-GR" sz="1600" dirty="0" smtClean="0"/>
              <a:t>.</a:t>
            </a:r>
            <a:endParaRPr lang="el-GR" sz="1600" dirty="0"/>
          </a:p>
        </p:txBody>
      </p:sp>
      <p:pic>
        <p:nvPicPr>
          <p:cNvPr id="7" name="6 - Θέση περιεχομένου" descr="prague-tyn-church-old-town-square-church.jpg"/>
          <p:cNvPicPr>
            <a:picLocks noGrp="1" noChangeAspect="1"/>
          </p:cNvPicPr>
          <p:nvPr>
            <p:ph sz="half" idx="1"/>
          </p:nvPr>
        </p:nvPicPr>
        <p:blipFill>
          <a:blip r:embed="rId2" cstate="print"/>
          <a:stretch>
            <a:fillRect/>
          </a:stretch>
        </p:blipFill>
        <p:spPr>
          <a:xfrm>
            <a:off x="4343400" y="0"/>
            <a:ext cx="4545108" cy="6819145"/>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l"/>
            <a:r>
              <a:rPr lang="el-GR" b="1" dirty="0" smtClean="0">
                <a:solidFill>
                  <a:srgbClr val="FF0000"/>
                </a:solidFill>
              </a:rPr>
              <a:t>Το κτίριο </a:t>
            </a:r>
            <a:r>
              <a:rPr lang="en-US" b="1" dirty="0" err="1" smtClean="0">
                <a:solidFill>
                  <a:srgbClr val="FF0000"/>
                </a:solidFill>
              </a:rPr>
              <a:t>Lavirotte</a:t>
            </a:r>
            <a:r>
              <a:rPr lang="el-GR" b="1" dirty="0" smtClean="0">
                <a:solidFill>
                  <a:srgbClr val="FF0000"/>
                </a:solidFill>
              </a:rPr>
              <a:t>  ΠΑΡΙΣΙ </a:t>
            </a:r>
            <a:endParaRPr lang="el-GR" b="1" dirty="0">
              <a:solidFill>
                <a:srgbClr val="FF0000"/>
              </a:solidFill>
            </a:endParaRPr>
          </a:p>
        </p:txBody>
      </p:sp>
      <p:pic>
        <p:nvPicPr>
          <p:cNvPr id="5" name="4 - Θέση περιεχομένου" descr="956340-l-immeuble-lavirotte-avenue-rapp-a-paris-art-nouveau-a7c2117.jpg"/>
          <p:cNvPicPr>
            <a:picLocks noGrp="1" noChangeAspect="1"/>
          </p:cNvPicPr>
          <p:nvPr>
            <p:ph type="pic" idx="1"/>
          </p:nvPr>
        </p:nvPicPr>
        <p:blipFill>
          <a:blip r:embed="rId2" cstate="print"/>
          <a:srcRect l="5467" r="5467"/>
          <a:stretch>
            <a:fillRect/>
          </a:stretch>
        </p:blipFill>
        <p:spPr>
          <a:xfrm>
            <a:off x="1219200" y="60572"/>
            <a:ext cx="7772399" cy="5814762"/>
          </a:xfrm>
        </p:spPr>
      </p:pic>
      <p:sp>
        <p:nvSpPr>
          <p:cNvPr id="3" name="2 - Θέση κειμένου"/>
          <p:cNvSpPr>
            <a:spLocks noGrp="1"/>
          </p:cNvSpPr>
          <p:nvPr>
            <p:ph type="body" sz="half" idx="2"/>
          </p:nvPr>
        </p:nvSpPr>
        <p:spPr>
          <a:xfrm>
            <a:off x="1143000" y="5867400"/>
            <a:ext cx="7333488" cy="990600"/>
          </a:xfrm>
        </p:spPr>
        <p:txBody>
          <a:bodyPr>
            <a:normAutofit/>
          </a:bodyPr>
          <a:lstStyle/>
          <a:p>
            <a:r>
              <a:rPr lang="el-GR" b="1" dirty="0" smtClean="0">
                <a:solidFill>
                  <a:srgbClr val="FF0000"/>
                </a:solidFill>
              </a:rPr>
              <a:t> </a:t>
            </a:r>
            <a:r>
              <a:rPr lang="el-GR" sz="1600" b="1" dirty="0" err="1" smtClean="0">
                <a:solidFill>
                  <a:srgbClr val="FF0000"/>
                </a:solidFill>
              </a:rPr>
              <a:t>Immeuble</a:t>
            </a:r>
            <a:r>
              <a:rPr lang="el-GR" sz="1600" b="1" dirty="0" smtClean="0">
                <a:solidFill>
                  <a:srgbClr val="FF0000"/>
                </a:solidFill>
              </a:rPr>
              <a:t> </a:t>
            </a:r>
            <a:r>
              <a:rPr lang="el-GR" sz="1600" b="1" dirty="0" err="1" smtClean="0">
                <a:solidFill>
                  <a:srgbClr val="FF0000"/>
                </a:solidFill>
              </a:rPr>
              <a:t>Lavirotte</a:t>
            </a:r>
            <a:r>
              <a:rPr lang="el-GR" sz="1600" b="1" dirty="0" smtClean="0">
                <a:solidFill>
                  <a:srgbClr val="FF0000"/>
                </a:solidFill>
              </a:rPr>
              <a:t> </a:t>
            </a:r>
          </a:p>
          <a:p>
            <a:r>
              <a:rPr lang="el-GR" b="1" dirty="0" smtClean="0">
                <a:solidFill>
                  <a:srgbClr val="FFC000"/>
                </a:solidFill>
              </a:rPr>
              <a:t>είναι ένα αριστούργημα της παρισινής </a:t>
            </a:r>
            <a:r>
              <a:rPr lang="el-GR" b="1" dirty="0" err="1" smtClean="0">
                <a:solidFill>
                  <a:srgbClr val="FFC000"/>
                </a:solidFill>
              </a:rPr>
              <a:t>Art</a:t>
            </a:r>
            <a:r>
              <a:rPr lang="el-GR" b="1" dirty="0" smtClean="0">
                <a:solidFill>
                  <a:srgbClr val="FFC000"/>
                </a:solidFill>
              </a:rPr>
              <a:t> </a:t>
            </a:r>
            <a:r>
              <a:rPr lang="el-GR" b="1" dirty="0" err="1" smtClean="0">
                <a:solidFill>
                  <a:srgbClr val="FFC000"/>
                </a:solidFill>
              </a:rPr>
              <a:t>Nouveau</a:t>
            </a:r>
            <a:r>
              <a:rPr lang="el-GR" b="1" dirty="0" smtClean="0">
                <a:solidFill>
                  <a:srgbClr val="FFC000"/>
                </a:solidFill>
              </a:rPr>
              <a:t>, που βρίσκεται στη λεωφόρο </a:t>
            </a:r>
            <a:r>
              <a:rPr lang="el-GR" b="1" dirty="0" err="1" smtClean="0">
                <a:solidFill>
                  <a:srgbClr val="FFC000"/>
                </a:solidFill>
              </a:rPr>
              <a:t>Rapp</a:t>
            </a:r>
            <a:r>
              <a:rPr lang="el-GR" b="1" dirty="0" smtClean="0">
                <a:solidFill>
                  <a:srgbClr val="FFC000"/>
                </a:solidFill>
              </a:rPr>
              <a:t> στο 7ο διαμέρισμα. Χτισμένο μεταξύ 1900 και 1901 από τον </a:t>
            </a:r>
            <a:r>
              <a:rPr lang="el-GR" b="1" dirty="0" err="1" smtClean="0">
                <a:solidFill>
                  <a:srgbClr val="FFC000"/>
                </a:solidFill>
              </a:rPr>
              <a:t>Jules</a:t>
            </a:r>
            <a:r>
              <a:rPr lang="el-GR" b="1" dirty="0" smtClean="0">
                <a:solidFill>
                  <a:srgbClr val="FFC000"/>
                </a:solidFill>
              </a:rPr>
              <a:t> </a:t>
            </a:r>
            <a:r>
              <a:rPr lang="el-GR" b="1" dirty="0" err="1" smtClean="0">
                <a:solidFill>
                  <a:srgbClr val="FFC000"/>
                </a:solidFill>
              </a:rPr>
              <a:t>Lavirotte</a:t>
            </a:r>
            <a:r>
              <a:rPr lang="el-GR" b="1" dirty="0" smtClean="0">
                <a:solidFill>
                  <a:srgbClr val="FFC000"/>
                </a:solidFill>
              </a:rPr>
              <a:t>, αυτό το βραβευμένο κτίριο έχει μια ονειρική πρόσοψη.</a:t>
            </a:r>
            <a:endParaRPr lang="el-GR" b="1" dirty="0">
              <a:solidFill>
                <a:srgbClr val="FFC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endParaRPr lang="el-GR"/>
          </a:p>
        </p:txBody>
      </p:sp>
      <p:pic>
        <p:nvPicPr>
          <p:cNvPr id="5" name="4 - Θέση περιεχομένου" descr="Grand_entrance,_Exposition_Universal,_1900,_Paris,_France.jpg"/>
          <p:cNvPicPr>
            <a:picLocks noGrp="1" noChangeAspect="1"/>
          </p:cNvPicPr>
          <p:nvPr>
            <p:ph type="pic" idx="1"/>
          </p:nvPr>
        </p:nvPicPr>
        <p:blipFill>
          <a:blip r:embed="rId2" cstate="print"/>
          <a:srcRect l="853" r="853"/>
          <a:stretch>
            <a:fillRect/>
          </a:stretch>
        </p:blipFill>
        <p:spPr>
          <a:xfrm>
            <a:off x="28007" y="0"/>
            <a:ext cx="9166861" cy="6858001"/>
          </a:xfrm>
        </p:spPr>
      </p:pic>
      <p:sp>
        <p:nvSpPr>
          <p:cNvPr id="3" name="2 - Θέση κειμένου"/>
          <p:cNvSpPr>
            <a:spLocks noGrp="1"/>
          </p:cNvSpPr>
          <p:nvPr>
            <p:ph type="body" sz="half" idx="2"/>
          </p:nvPr>
        </p:nvSpPr>
        <p:spPr/>
        <p:txBody>
          <a:bodyPr>
            <a:noAutofit/>
          </a:bodyPr>
          <a:lstStyle/>
          <a:p>
            <a:r>
              <a:rPr lang="el-GR" sz="4400" dirty="0" smtClean="0">
                <a:solidFill>
                  <a:schemeClr val="bg1"/>
                </a:solidFill>
              </a:rPr>
              <a:t>ΠΑΡΙΣΙ</a:t>
            </a:r>
            <a:r>
              <a:rPr lang="en-US" sz="4400" dirty="0" smtClean="0">
                <a:solidFill>
                  <a:schemeClr val="bg1"/>
                </a:solidFill>
              </a:rPr>
              <a:t> GRAND ENTRANCE</a:t>
            </a:r>
            <a:endParaRPr lang="el-GR" sz="4400" dirty="0">
              <a:solidFill>
                <a:schemeClr val="bg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endParaRPr lang="el-GR"/>
          </a:p>
        </p:txBody>
      </p:sp>
      <p:pic>
        <p:nvPicPr>
          <p:cNvPr id="5" name="4 - Θέση περιεχομένου" descr="14891236933_bfc8b8dd3f_b.jpg"/>
          <p:cNvPicPr>
            <a:picLocks noGrp="1" noChangeAspect="1"/>
          </p:cNvPicPr>
          <p:nvPr>
            <p:ph type="pic" idx="1"/>
          </p:nvPr>
        </p:nvPicPr>
        <p:blipFill>
          <a:blip r:embed="rId2" cstate="print"/>
          <a:srcRect t="130" b="130"/>
          <a:stretch>
            <a:fillRect/>
          </a:stretch>
        </p:blipFill>
        <p:spPr>
          <a:xfrm>
            <a:off x="0" y="0"/>
            <a:ext cx="9166860" cy="6858000"/>
          </a:xfrm>
        </p:spPr>
      </p:pic>
      <p:sp>
        <p:nvSpPr>
          <p:cNvPr id="7" name="6 - Θέση κειμένου"/>
          <p:cNvSpPr>
            <a:spLocks noGrp="1"/>
          </p:cNvSpPr>
          <p:nvPr>
            <p:ph type="body" sz="half" idx="2"/>
          </p:nvPr>
        </p:nvSpPr>
        <p:spPr/>
        <p:txBody>
          <a:bodyPr>
            <a:normAutofit/>
          </a:bodyPr>
          <a:lstStyle/>
          <a:p>
            <a:r>
              <a:rPr lang="el-GR" sz="2000" b="1" dirty="0" smtClean="0">
                <a:solidFill>
                  <a:schemeClr val="bg1"/>
                </a:solidFill>
              </a:rPr>
              <a:t>ΑΡ ΝΟΥΒΟ</a:t>
            </a:r>
            <a:endParaRPr lang="el-GR" sz="2000" b="1" dirty="0">
              <a:solidFill>
                <a:schemeClr val="bg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ΟΙΚΙΑ ΚΑΤΑΛΙΝΑ</a:t>
            </a:r>
            <a:endParaRPr lang="el-GR" sz="3600" dirty="0"/>
          </a:p>
        </p:txBody>
      </p:sp>
      <p:sp>
        <p:nvSpPr>
          <p:cNvPr id="3" name="2 - Θέση κειμένου"/>
          <p:cNvSpPr>
            <a:spLocks noGrp="1"/>
          </p:cNvSpPr>
          <p:nvPr>
            <p:ph type="body" idx="1"/>
          </p:nvPr>
        </p:nvSpPr>
        <p:spPr>
          <a:xfrm flipH="1">
            <a:off x="1295400" y="290732"/>
            <a:ext cx="69606" cy="3017520"/>
          </a:xfrm>
        </p:spPr>
        <p:txBody>
          <a:bodyPr>
            <a:normAutofit fontScale="25000" lnSpcReduction="20000"/>
          </a:bodyPr>
          <a:lstStyle/>
          <a:p>
            <a:r>
              <a:rPr lang="el-GR" dirty="0" smtClean="0"/>
              <a:t>Οικία </a:t>
            </a:r>
            <a:r>
              <a:rPr lang="el-GR" dirty="0" err="1" smtClean="0"/>
              <a:t>Καλλίνα</a:t>
            </a:r>
            <a:r>
              <a:rPr lang="el-GR" dirty="0" smtClean="0"/>
              <a:t>: Ένα από τα σημαντικότερα επιτεύγματα της αρχιτεκτονικής </a:t>
            </a:r>
            <a:r>
              <a:rPr lang="el-GR" dirty="0" err="1" smtClean="0"/>
              <a:t>αρτ</a:t>
            </a:r>
            <a:r>
              <a:rPr lang="el-GR" dirty="0" smtClean="0"/>
              <a:t> νουβό στην Κεντρική Ευρώπη Ένα</a:t>
            </a:r>
            <a:endParaRPr lang="el-GR" dirty="0"/>
          </a:p>
        </p:txBody>
      </p:sp>
      <p:sp>
        <p:nvSpPr>
          <p:cNvPr id="6" name="5 - Θέση κειμένου"/>
          <p:cNvSpPr>
            <a:spLocks noGrp="1"/>
          </p:cNvSpPr>
          <p:nvPr>
            <p:ph type="body" sz="half" idx="3"/>
          </p:nvPr>
        </p:nvSpPr>
        <p:spPr>
          <a:xfrm>
            <a:off x="1365006" y="3427124"/>
            <a:ext cx="45719" cy="3017520"/>
          </a:xfrm>
        </p:spPr>
        <p:txBody>
          <a:bodyPr>
            <a:normAutofit fontScale="25000" lnSpcReduction="20000"/>
          </a:bodyPr>
          <a:lstStyle/>
          <a:p>
            <a:endParaRPr lang="el-GR" dirty="0"/>
          </a:p>
        </p:txBody>
      </p:sp>
      <p:pic>
        <p:nvPicPr>
          <p:cNvPr id="5" name="4 - Θέση περιεχομένου" descr="Πλάτων-Κλεανθιδης-10.jpg"/>
          <p:cNvPicPr>
            <a:picLocks noGrp="1" noChangeAspect="1"/>
          </p:cNvPicPr>
          <p:nvPr>
            <p:ph sz="quarter" idx="2"/>
          </p:nvPr>
        </p:nvPicPr>
        <p:blipFill>
          <a:blip r:embed="rId2" cstate="print"/>
          <a:stretch>
            <a:fillRect/>
          </a:stretch>
        </p:blipFill>
        <p:spPr>
          <a:xfrm>
            <a:off x="2286000" y="304800"/>
            <a:ext cx="6098778" cy="4065852"/>
          </a:xfrm>
        </p:spPr>
      </p:pic>
      <p:sp>
        <p:nvSpPr>
          <p:cNvPr id="7" name="6 - Θέση περιεχομένου"/>
          <p:cNvSpPr>
            <a:spLocks noGrp="1"/>
          </p:cNvSpPr>
          <p:nvPr>
            <p:ph sz="quarter" idx="4"/>
          </p:nvPr>
        </p:nvSpPr>
        <p:spPr>
          <a:xfrm>
            <a:off x="1447800" y="4419600"/>
            <a:ext cx="7696200" cy="2025044"/>
          </a:xfrm>
        </p:spPr>
        <p:txBody>
          <a:bodyPr>
            <a:normAutofit fontScale="85000" lnSpcReduction="10000"/>
          </a:bodyPr>
          <a:lstStyle/>
          <a:p>
            <a:r>
              <a:rPr lang="el-GR" dirty="0" smtClean="0"/>
              <a:t>Ιστορικό κτίριο στο </a:t>
            </a:r>
            <a:r>
              <a:rPr lang="el-GR" b="1" dirty="0" smtClean="0">
                <a:solidFill>
                  <a:srgbClr val="FFC000"/>
                </a:solidFill>
              </a:rPr>
              <a:t>Ζάγκρεμπ της Κροατίας που θεωρείται από τα καλύτερα παραδείγματα της Βιεννέζικης </a:t>
            </a:r>
            <a:r>
              <a:rPr lang="el-GR" b="1" dirty="0" err="1" smtClean="0">
                <a:solidFill>
                  <a:srgbClr val="FFC000"/>
                </a:solidFill>
              </a:rPr>
              <a:t>Ζετσεσιόν</a:t>
            </a:r>
            <a:r>
              <a:rPr lang="el-GR" b="1" dirty="0" smtClean="0">
                <a:solidFill>
                  <a:srgbClr val="FFC000"/>
                </a:solidFill>
              </a:rPr>
              <a:t> της κροατικής πρωτεύουσας. </a:t>
            </a:r>
            <a:r>
              <a:rPr lang="el-GR" dirty="0" smtClean="0"/>
              <a:t>Η οικία </a:t>
            </a:r>
            <a:r>
              <a:rPr lang="el-GR" dirty="0" err="1" smtClean="0"/>
              <a:t>Καλλίνα</a:t>
            </a:r>
            <a:r>
              <a:rPr lang="el-GR" dirty="0" smtClean="0"/>
              <a:t> βρίσκεται στο κέντρο της πόλης στη διασταύρωση των οδών </a:t>
            </a:r>
            <a:r>
              <a:rPr lang="el-GR" dirty="0" err="1" smtClean="0"/>
              <a:t>Masarykova</a:t>
            </a:r>
            <a:r>
              <a:rPr lang="el-GR" dirty="0" smtClean="0"/>
              <a:t> και </a:t>
            </a:r>
            <a:r>
              <a:rPr lang="el-GR" dirty="0" err="1" smtClean="0"/>
              <a:t>Gundulićeva</a:t>
            </a:r>
            <a:r>
              <a:rPr lang="el-GR" dirty="0" smtClean="0"/>
              <a:t> και θεωρείται ένα από τα καλύτερα παραδείγματα της Βιεννέζικης </a:t>
            </a:r>
            <a:r>
              <a:rPr lang="el-GR" dirty="0" err="1" smtClean="0"/>
              <a:t>Ζετσεσιόν</a:t>
            </a:r>
            <a:r>
              <a:rPr lang="el-GR" dirty="0" smtClean="0"/>
              <a:t> (</a:t>
            </a:r>
            <a:r>
              <a:rPr lang="el-GR" dirty="0" err="1" smtClean="0"/>
              <a:t>Secession</a:t>
            </a:r>
            <a:r>
              <a:rPr lang="el-GR" dirty="0" smtClean="0"/>
              <a:t>) της κροατικής πρωτεύουσας.</a:t>
            </a:r>
            <a:endParaRPr lang="el-G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endParaRPr lang="el-GR"/>
          </a:p>
        </p:txBody>
      </p:sp>
      <p:sp>
        <p:nvSpPr>
          <p:cNvPr id="8" name="7 - Θέση κειμένου"/>
          <p:cNvSpPr>
            <a:spLocks noGrp="1"/>
          </p:cNvSpPr>
          <p:nvPr>
            <p:ph type="body" idx="2"/>
          </p:nvPr>
        </p:nvSpPr>
        <p:spPr>
          <a:xfrm>
            <a:off x="228600" y="367664"/>
            <a:ext cx="2819400" cy="5943600"/>
          </a:xfrm>
        </p:spPr>
        <p:txBody>
          <a:bodyPr>
            <a:normAutofit/>
          </a:bodyPr>
          <a:lstStyle/>
          <a:p>
            <a:r>
              <a:rPr lang="el-GR" sz="1600" b="1" dirty="0" smtClean="0">
                <a:solidFill>
                  <a:srgbClr val="FF0000"/>
                </a:solidFill>
              </a:rPr>
              <a:t>Στο κτήριο «διαμάντι» της </a:t>
            </a:r>
            <a:r>
              <a:rPr lang="el-GR" sz="1600" b="1" dirty="0" err="1" smtClean="0">
                <a:solidFill>
                  <a:srgbClr val="FF0000"/>
                </a:solidFill>
              </a:rPr>
              <a:t>Ζετσεσιόν</a:t>
            </a:r>
            <a:r>
              <a:rPr lang="el-GR" sz="1600" b="1" dirty="0" smtClean="0">
                <a:solidFill>
                  <a:srgbClr val="FF0000"/>
                </a:solidFill>
              </a:rPr>
              <a:t>,</a:t>
            </a:r>
          </a:p>
          <a:p>
            <a:r>
              <a:rPr lang="el-GR" b="1" dirty="0" smtClean="0">
                <a:solidFill>
                  <a:srgbClr val="FFC000"/>
                </a:solidFill>
              </a:rPr>
              <a:t> στο κτήριο αυτό διακρίνονται οι επιδράσεις τόσο του </a:t>
            </a:r>
            <a:r>
              <a:rPr lang="el-GR" b="1" dirty="0" err="1" smtClean="0">
                <a:solidFill>
                  <a:srgbClr val="FFC000"/>
                </a:solidFill>
              </a:rPr>
              <a:t>Ότο</a:t>
            </a:r>
            <a:r>
              <a:rPr lang="el-GR" b="1" dirty="0" smtClean="0">
                <a:solidFill>
                  <a:srgbClr val="FFC000"/>
                </a:solidFill>
              </a:rPr>
              <a:t> Βάγκνερ, όσο και του </a:t>
            </a:r>
            <a:r>
              <a:rPr lang="el-GR" b="1" dirty="0" err="1" smtClean="0">
                <a:solidFill>
                  <a:srgbClr val="FFC000"/>
                </a:solidFill>
              </a:rPr>
              <a:t>Γκούσταφ</a:t>
            </a:r>
            <a:r>
              <a:rPr lang="el-GR" b="1" dirty="0" smtClean="0">
                <a:solidFill>
                  <a:srgbClr val="FFC000"/>
                </a:solidFill>
              </a:rPr>
              <a:t> </a:t>
            </a:r>
            <a:r>
              <a:rPr lang="el-GR" b="1" dirty="0" err="1" smtClean="0">
                <a:solidFill>
                  <a:srgbClr val="FFC000"/>
                </a:solidFill>
              </a:rPr>
              <a:t>Κλιμτ</a:t>
            </a:r>
            <a:r>
              <a:rPr lang="el-GR" b="1" dirty="0" smtClean="0">
                <a:solidFill>
                  <a:srgbClr val="FFC000"/>
                </a:solidFill>
              </a:rPr>
              <a:t>. Οι κεκλιμένοι τοίχοι, τα βαριά γείσα, η </a:t>
            </a:r>
            <a:r>
              <a:rPr lang="el-GR" b="1" dirty="0" err="1" smtClean="0">
                <a:solidFill>
                  <a:srgbClr val="FFC000"/>
                </a:solidFill>
              </a:rPr>
              <a:t>αξονικότητα</a:t>
            </a:r>
            <a:r>
              <a:rPr lang="el-GR" b="1" dirty="0" smtClean="0">
                <a:solidFill>
                  <a:srgbClr val="FFC000"/>
                </a:solidFill>
              </a:rPr>
              <a:t> είναι μερικά από τα αρχιτεκτονικά χαρακτηριστικά αυτού του ναού της τέχνης. Ωστόσο, το στοιχείο της μεγάλης διακοσμητικής καινοτομίας είναι ο διάτρητος θόλος, σχεδόν σφαιρικός, που αποτελείται από χιλιάδες φύλλα δάφνης (συμβολίζουν αφιέρωση στον Απόλλωνα, τον θεό των τεχνών) φτιαγμένα από χαλκό επικαλυμμένο από ελάσματα χρυσού, η φωτεινότητα του οποίου έρχεται σε αντίθεση με τους λευκούς τοίχους του υπόλοιπου κτηρίου.</a:t>
            </a:r>
            <a:endParaRPr lang="el-GR" b="1" dirty="0">
              <a:solidFill>
                <a:srgbClr val="FFC000"/>
              </a:solidFill>
            </a:endParaRPr>
          </a:p>
        </p:txBody>
      </p:sp>
      <p:pic>
        <p:nvPicPr>
          <p:cNvPr id="5" name="4 - Θέση περιεχομένου" descr="9.jpg"/>
          <p:cNvPicPr>
            <a:picLocks noGrp="1" noChangeAspect="1"/>
          </p:cNvPicPr>
          <p:nvPr>
            <p:ph sz="half" idx="1"/>
          </p:nvPr>
        </p:nvPicPr>
        <p:blipFill>
          <a:blip r:embed="rId2" cstate="print"/>
          <a:stretch>
            <a:fillRect/>
          </a:stretch>
        </p:blipFill>
        <p:spPr>
          <a:xfrm>
            <a:off x="3651250" y="1562621"/>
            <a:ext cx="5276850" cy="3504158"/>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2"/>
          </p:nvPr>
        </p:nvSpPr>
        <p:spPr/>
        <p:txBody>
          <a:bodyPr/>
          <a:lstStyle/>
          <a:p>
            <a:endParaRPr lang="el-GR"/>
          </a:p>
        </p:txBody>
      </p:sp>
      <p:pic>
        <p:nvPicPr>
          <p:cNvPr id="5" name="4 - Θέση περιεχομένου" descr="4-1536x1150.jpg"/>
          <p:cNvPicPr>
            <a:picLocks noGrp="1" noChangeAspect="1"/>
          </p:cNvPicPr>
          <p:nvPr>
            <p:ph sz="half" idx="1"/>
          </p:nvPr>
        </p:nvPicPr>
        <p:blipFill>
          <a:blip r:embed="rId2" cstate="print"/>
          <a:stretch>
            <a:fillRect/>
          </a:stretch>
        </p:blipFill>
        <p:spPr>
          <a:xfrm>
            <a:off x="0" y="0"/>
            <a:ext cx="9141806" cy="6844452"/>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762000" cy="6858000"/>
          </a:xfrm>
        </p:spPr>
        <p:txBody>
          <a:bodyPr>
            <a:normAutofit fontScale="90000"/>
          </a:bodyPr>
          <a:lstStyle/>
          <a:p>
            <a:pPr algn="l"/>
            <a:r>
              <a:rPr lang="el-GR" b="1" smtClean="0">
                <a:solidFill>
                  <a:srgbClr val="FFC000"/>
                </a:solidFill>
              </a:rPr>
              <a:t>     </a:t>
            </a:r>
            <a:r>
              <a:rPr lang="el-GR" b="1" dirty="0" smtClean="0">
                <a:solidFill>
                  <a:srgbClr val="FFC000"/>
                </a:solidFill>
              </a:rPr>
              <a:t>Στο κτήριο </a:t>
            </a:r>
            <a:r>
              <a:rPr lang="el-GR" b="1" dirty="0" err="1" smtClean="0">
                <a:solidFill>
                  <a:srgbClr val="FFC000"/>
                </a:solidFill>
              </a:rPr>
              <a:t>τηΣ</a:t>
            </a:r>
            <a:r>
              <a:rPr lang="el-GR" b="1" dirty="0" smtClean="0">
                <a:solidFill>
                  <a:srgbClr val="FFC000"/>
                </a:solidFill>
              </a:rPr>
              <a:t> </a:t>
            </a:r>
            <a:r>
              <a:rPr lang="el-GR" b="1" dirty="0" err="1" smtClean="0">
                <a:solidFill>
                  <a:srgbClr val="FFC000"/>
                </a:solidFill>
              </a:rPr>
              <a:t>Ζετσεσιόν</a:t>
            </a:r>
            <a:r>
              <a:rPr lang="el-GR" b="1" dirty="0" smtClean="0">
                <a:solidFill>
                  <a:srgbClr val="FFC000"/>
                </a:solidFill>
              </a:rPr>
              <a:t>, στη Βιέννη</a:t>
            </a:r>
            <a:endParaRPr lang="el-GR" b="1" dirty="0">
              <a:solidFill>
                <a:srgbClr val="FFC000"/>
              </a:solidFill>
            </a:endParaRPr>
          </a:p>
        </p:txBody>
      </p:sp>
      <p:sp>
        <p:nvSpPr>
          <p:cNvPr id="3" name="2 - Θέση κειμένου"/>
          <p:cNvSpPr>
            <a:spLocks noGrp="1"/>
          </p:cNvSpPr>
          <p:nvPr>
            <p:ph type="body" idx="2"/>
          </p:nvPr>
        </p:nvSpPr>
        <p:spPr/>
        <p:txBody>
          <a:bodyPr>
            <a:normAutofit/>
          </a:bodyPr>
          <a:lstStyle/>
          <a:p>
            <a:r>
              <a:rPr lang="el-GR" sz="1800" b="1" dirty="0" err="1" smtClean="0">
                <a:solidFill>
                  <a:srgbClr val="FF0000"/>
                </a:solidFill>
              </a:rPr>
              <a:t>Tο</a:t>
            </a:r>
            <a:r>
              <a:rPr lang="el-GR" sz="1800" b="1" dirty="0" smtClean="0">
                <a:solidFill>
                  <a:srgbClr val="FF0000"/>
                </a:solidFill>
              </a:rPr>
              <a:t> Κτήριο της </a:t>
            </a:r>
            <a:r>
              <a:rPr lang="el-GR" sz="1800" b="1" dirty="0" err="1" smtClean="0">
                <a:solidFill>
                  <a:srgbClr val="FF0000"/>
                </a:solidFill>
              </a:rPr>
              <a:t>Ζετσεσιόν</a:t>
            </a:r>
            <a:r>
              <a:rPr lang="el-GR" sz="1800" b="1" dirty="0" smtClean="0">
                <a:solidFill>
                  <a:srgbClr val="FF0000"/>
                </a:solidFill>
              </a:rPr>
              <a:t> (</a:t>
            </a:r>
            <a:r>
              <a:rPr lang="el-GR" sz="1800" b="1" dirty="0" err="1" smtClean="0">
                <a:solidFill>
                  <a:srgbClr val="FF0000"/>
                </a:solidFill>
              </a:rPr>
              <a:t>Secession</a:t>
            </a:r>
            <a:r>
              <a:rPr lang="el-GR" sz="1800" dirty="0" smtClean="0">
                <a:solidFill>
                  <a:srgbClr val="FFC000"/>
                </a:solidFill>
              </a:rPr>
              <a:t>) </a:t>
            </a:r>
          </a:p>
          <a:p>
            <a:r>
              <a:rPr lang="el-GR" sz="1800" dirty="0" smtClean="0">
                <a:solidFill>
                  <a:srgbClr val="FFC000"/>
                </a:solidFill>
              </a:rPr>
              <a:t>αποτέλεσε το αρχιτεκτονικό μανιφέστο και τον εκθεσιακό χώρο για το κίνημα της Βιεννέζικης Απόσχισης, μιας ομάδας καλλιτεχνών που επαναστατούσαν ενάντια στην παλιά αντίληψη των τεχνών</a:t>
            </a:r>
            <a:r>
              <a:rPr lang="el-GR" sz="1600" dirty="0" smtClean="0">
                <a:solidFill>
                  <a:srgbClr val="FFC000"/>
                </a:solidFill>
              </a:rPr>
              <a:t>. </a:t>
            </a:r>
            <a:endParaRPr lang="el-GR" sz="1600" dirty="0">
              <a:solidFill>
                <a:srgbClr val="FFC000"/>
              </a:solidFill>
            </a:endParaRPr>
          </a:p>
        </p:txBody>
      </p:sp>
      <p:pic>
        <p:nvPicPr>
          <p:cNvPr id="5" name="4 - Θέση περιεχομένου" descr="3-1536x2048.jpg"/>
          <p:cNvPicPr>
            <a:picLocks noGrp="1" noChangeAspect="1"/>
          </p:cNvPicPr>
          <p:nvPr>
            <p:ph sz="half" idx="1"/>
          </p:nvPr>
        </p:nvPicPr>
        <p:blipFill>
          <a:blip r:embed="rId2" cstate="print"/>
          <a:stretch>
            <a:fillRect/>
          </a:stretch>
        </p:blipFill>
        <p:spPr>
          <a:xfrm>
            <a:off x="4000500" y="0"/>
            <a:ext cx="5143500" cy="6858000"/>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n-US" dirty="0" smtClean="0"/>
              <a:t>“Hotel </a:t>
            </a:r>
            <a:r>
              <a:rPr lang="el-GR" dirty="0" err="1" smtClean="0"/>
              <a:t>Εμπορικόν</a:t>
            </a:r>
            <a:r>
              <a:rPr lang="el-GR" dirty="0" smtClean="0"/>
              <a:t>”</a:t>
            </a:r>
            <a:endParaRPr lang="el-GR" dirty="0"/>
          </a:p>
        </p:txBody>
      </p:sp>
      <p:pic>
        <p:nvPicPr>
          <p:cNvPr id="4" name="3 - Θέση περιεχομένου" descr="11-1956.jpg"/>
          <p:cNvPicPr>
            <a:picLocks noGrp="1" noChangeAspect="1"/>
          </p:cNvPicPr>
          <p:nvPr>
            <p:ph type="pic" idx="1"/>
          </p:nvPr>
        </p:nvPicPr>
        <p:blipFill>
          <a:blip r:embed="rId2" cstate="print"/>
          <a:srcRect t="16909" b="16909"/>
          <a:stretch>
            <a:fillRect/>
          </a:stretch>
        </p:blipFill>
        <p:spPr/>
      </p:pic>
      <p:sp>
        <p:nvSpPr>
          <p:cNvPr id="6" name="5 - Θέση κειμένου"/>
          <p:cNvSpPr>
            <a:spLocks noGrp="1"/>
          </p:cNvSpPr>
          <p:nvPr>
            <p:ph type="body" sz="half" idx="2"/>
          </p:nvPr>
        </p:nvSpPr>
        <p:spPr/>
        <p:txBody>
          <a:bodyPr/>
          <a:lstStyle/>
          <a:p>
            <a:r>
              <a:rPr lang="el-GR" dirty="0" smtClean="0">
                <a:solidFill>
                  <a:srgbClr val="FFC000"/>
                </a:solidFill>
              </a:rPr>
              <a:t>“</a:t>
            </a:r>
            <a:r>
              <a:rPr lang="el-GR" b="1" dirty="0" err="1" smtClean="0">
                <a:solidFill>
                  <a:srgbClr val="FFC000"/>
                </a:solidFill>
              </a:rPr>
              <a:t>Hotel</a:t>
            </a:r>
            <a:r>
              <a:rPr lang="el-GR" b="1" dirty="0" smtClean="0">
                <a:solidFill>
                  <a:srgbClr val="FFC000"/>
                </a:solidFill>
              </a:rPr>
              <a:t> </a:t>
            </a:r>
            <a:r>
              <a:rPr lang="el-GR" b="1" dirty="0" err="1" smtClean="0">
                <a:solidFill>
                  <a:srgbClr val="FFC000"/>
                </a:solidFill>
              </a:rPr>
              <a:t>Εμπορικόν</a:t>
            </a:r>
            <a:r>
              <a:rPr lang="el-GR" b="1" dirty="0" smtClean="0">
                <a:solidFill>
                  <a:srgbClr val="FFC000"/>
                </a:solidFill>
              </a:rPr>
              <a:t>” στην πλατεία Αγίας Ειρήνης, το οποίο κηρύχθηκε αρχικά διατηρητέο το 2006 και σήμερα έχει μετατραπεί σε ένα πολυτελές ξενοδοχείο</a:t>
            </a:r>
            <a:r>
              <a:rPr lang="el-GR" b="1" dirty="0" smtClean="0"/>
              <a:t>.</a:t>
            </a:r>
            <a:endParaRPr lang="el-GR"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152400" y="267494"/>
            <a:ext cx="4267200" cy="1399032"/>
          </a:xfrm>
        </p:spPr>
        <p:txBody>
          <a:bodyPr/>
          <a:lstStyle/>
          <a:p>
            <a:r>
              <a:rPr lang="el-GR" dirty="0" smtClean="0"/>
              <a:t>ΚΟΣΜΗΜΑΤΑ ΕΠΟΧΗΣ</a:t>
            </a:r>
            <a:endParaRPr lang="el-GR" dirty="0"/>
          </a:p>
        </p:txBody>
      </p:sp>
      <p:pic>
        <p:nvPicPr>
          <p:cNvPr id="81923" name="Picture 2" descr="C:\Users\User\Pictures\Wonderful_Art_Nouveau_Diamond_Pendant.jpg"/>
          <p:cNvPicPr>
            <a:picLocks noGrp="1" noChangeAspect="1" noChangeArrowheads="1"/>
          </p:cNvPicPr>
          <p:nvPr>
            <p:ph sz="half" idx="1"/>
          </p:nvPr>
        </p:nvPicPr>
        <p:blipFill>
          <a:blip r:embed="rId2" cstate="print"/>
          <a:stretch>
            <a:fillRect/>
          </a:stretch>
        </p:blipFill>
        <p:spPr>
          <a:xfrm>
            <a:off x="-1" y="2133600"/>
            <a:ext cx="4508735" cy="3854427"/>
          </a:xfrm>
          <a:noFill/>
        </p:spPr>
      </p:pic>
      <p:pic>
        <p:nvPicPr>
          <p:cNvPr id="6" name="4 - Θέση περιεχομένου" descr="3npmCzTVMs.jpg"/>
          <p:cNvPicPr>
            <a:picLocks noGrp="1" noChangeAspect="1"/>
          </p:cNvPicPr>
          <p:nvPr>
            <p:ph sz="half" idx="2"/>
          </p:nvPr>
        </p:nvPicPr>
        <p:blipFill>
          <a:blip r:embed="rId3" cstate="print"/>
          <a:stretch>
            <a:fillRect/>
          </a:stretch>
        </p:blipFill>
        <p:spPr>
          <a:xfrm>
            <a:off x="4504278" y="914400"/>
            <a:ext cx="4639722" cy="59436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Τίτλος"/>
          <p:cNvSpPr>
            <a:spLocks noGrp="1"/>
          </p:cNvSpPr>
          <p:nvPr>
            <p:ph type="title"/>
          </p:nvPr>
        </p:nvSpPr>
        <p:spPr>
          <a:xfrm>
            <a:off x="0" y="0"/>
            <a:ext cx="4648200" cy="762000"/>
          </a:xfrm>
        </p:spPr>
        <p:txBody>
          <a:bodyPr>
            <a:normAutofit/>
          </a:bodyPr>
          <a:lstStyle/>
          <a:p>
            <a:r>
              <a:rPr lang="el-GR" sz="3200" dirty="0" smtClean="0">
                <a:solidFill>
                  <a:srgbClr val="FFC000"/>
                </a:solidFill>
              </a:rPr>
              <a:t>ΑΡΤ ΝΟΥΒΟ, ΜΟΥΧΑ</a:t>
            </a:r>
            <a:endParaRPr lang="el-GR" sz="3200" dirty="0">
              <a:solidFill>
                <a:srgbClr val="FFC000"/>
              </a:solidFill>
            </a:endParaRPr>
          </a:p>
        </p:txBody>
      </p:sp>
      <p:pic>
        <p:nvPicPr>
          <p:cNvPr id="76803" name="Picture 2" descr="C:\Users\User\Pictures\art-nouveau-cat-painting.jpg"/>
          <p:cNvPicPr>
            <a:picLocks noGrp="1" noChangeAspect="1" noChangeArrowheads="1"/>
          </p:cNvPicPr>
          <p:nvPr>
            <p:ph sz="half" idx="1"/>
          </p:nvPr>
        </p:nvPicPr>
        <p:blipFill>
          <a:blip r:embed="rId2" cstate="print"/>
          <a:stretch>
            <a:fillRect/>
          </a:stretch>
        </p:blipFill>
        <p:spPr>
          <a:xfrm>
            <a:off x="0" y="759939"/>
            <a:ext cx="4716734" cy="6098062"/>
          </a:xfrm>
          <a:noFill/>
        </p:spPr>
      </p:pic>
      <p:pic>
        <p:nvPicPr>
          <p:cNvPr id="8" name="7 - Θέση περιεχομένου" descr="c78d0f883194b71c5e6fcd076a9bdacf.jpg"/>
          <p:cNvPicPr>
            <a:picLocks noGrp="1" noChangeAspect="1"/>
          </p:cNvPicPr>
          <p:nvPr>
            <p:ph sz="half" idx="2"/>
          </p:nvPr>
        </p:nvPicPr>
        <p:blipFill>
          <a:blip r:embed="rId3" cstate="print"/>
          <a:stretch>
            <a:fillRect/>
          </a:stretch>
        </p:blipFill>
        <p:spPr>
          <a:xfrm>
            <a:off x="4752446" y="270669"/>
            <a:ext cx="4391554" cy="6587331"/>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832</TotalTime>
  <Words>1633</Words>
  <Application>Microsoft Office PowerPoint</Application>
  <PresentationFormat>Προβολή στην οθόνη (4:3)</PresentationFormat>
  <Paragraphs>158</Paragraphs>
  <Slides>79</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79</vt:i4>
      </vt:variant>
    </vt:vector>
  </HeadingPairs>
  <TitlesOfParts>
    <vt:vector size="80" baseType="lpstr">
      <vt:lpstr>Verve</vt:lpstr>
      <vt:lpstr> Art Nouveau</vt:lpstr>
      <vt:lpstr>Διαφάνεια 2</vt:lpstr>
      <vt:lpstr> ΚΑΡΕΚΛΕΣ ΤΗΣ ΕΠΟΧΗΣ</vt:lpstr>
      <vt:lpstr>ΧΡΗΣΤΙΚΑ ΑΝΤΙΚΕΙΜΕΝΑ ΕΠΟΧΗΣ ΜΕ ΘΕΜΑΤΑ ΠΑΡΜΕΝΑ ΑΠΌ ΤΗΝ ΦΥΣΗ</vt:lpstr>
      <vt:lpstr>ΑΝΤΙΚΕΙΜΕΝΑ ΜΕ ΔΙΑΚΟΣΜΗΣΗ ΠΑΡΜΕΝΗ ΑΠΌ ΤΗΝ ΦΥΣΗ</vt:lpstr>
      <vt:lpstr>Διαφάνεια 6</vt:lpstr>
      <vt:lpstr>Διαφάνεια 7</vt:lpstr>
      <vt:lpstr>ΚΟΣΜΗΜΑΤΑ ΕΠΟΧΗΣ</vt:lpstr>
      <vt:lpstr>ΑΡΤ ΝΟΥΒΟ, ΜΟΥΧΑ</vt:lpstr>
      <vt:lpstr>Διαφάνεια 10</vt:lpstr>
      <vt:lpstr>ΑΦΙΣΕΣ ΤΟΥ ΜΟΥΧΑ</vt:lpstr>
      <vt:lpstr>Διαφάνεια 12</vt:lpstr>
      <vt:lpstr>ΣΑΡΑ ΜΠΕΡΝΑΡΤ, ΑΦΙΣΑ</vt:lpstr>
      <vt:lpstr>Διαφάνεια 14</vt:lpstr>
      <vt:lpstr>Διαφάνεια 15</vt:lpstr>
      <vt:lpstr>ΑΛΦΟΝΣ ΜΟΥΧΑ</vt:lpstr>
      <vt:lpstr>ΑΛΦΟΝΣ ΜΟΥΧΑ</vt:lpstr>
      <vt:lpstr>ΜΟΥΧΑ,ΑΦΙΣΑ</vt:lpstr>
      <vt:lpstr>Ο ΝΑΟΣ Aizu Sazaedo</vt:lpstr>
      <vt:lpstr>  </vt:lpstr>
      <vt:lpstr>Διαφάνεια 21</vt:lpstr>
      <vt:lpstr>ΙΑΠΩΝΙΚΕΣ ΞΥΛΟΓΡΑΦΙΕΣ</vt:lpstr>
      <vt:lpstr>ΙΑΠΩΝΙΚΕΣ ΞΥΛΟΓΡΑΦΙΕΣ</vt:lpstr>
      <vt:lpstr>ΙΑΠΩΝΙΚΕΣ ΞΥΛΟΓΡΑΦΙΕΣ</vt:lpstr>
      <vt:lpstr>ΙΑΠΩΝΙΚΕΣ ΞΥΛΟΓΡΑΦΙΕΣ 19 ος αιωνασ</vt:lpstr>
      <vt:lpstr>       ΚΛΙΜΤ</vt:lpstr>
      <vt:lpstr>Το φιλι</vt:lpstr>
      <vt:lpstr>               ΤΟ ΦΙΛΙ</vt:lpstr>
      <vt:lpstr>Διαφάνεια 29</vt:lpstr>
      <vt:lpstr>            </vt:lpstr>
      <vt:lpstr>                   </vt:lpstr>
      <vt:lpstr>                </vt:lpstr>
      <vt:lpstr>                </vt:lpstr>
      <vt:lpstr>             ΑΛΛΗΓΟΡΙΑ ΤΗΣ  ΜΟΥΣΙΚΗΣ</vt:lpstr>
      <vt:lpstr>Οι τρεις ηλικίες της Γυναίκας (1905) </vt:lpstr>
      <vt:lpstr>        ΜΗΤΕΡΑ ΚΑΙ ΠΑΙΔΙ</vt:lpstr>
      <vt:lpstr>          </vt:lpstr>
      <vt:lpstr>Πορτρέτο τηΣ Εμίλιε Φλέγκε</vt:lpstr>
      <vt:lpstr>ΤΟ ΔΑΣΟΣ ΤΗΣ ΟΞΙΑΣ</vt:lpstr>
      <vt:lpstr>  1895 – Έρως (λάδι σε καμβά</vt:lpstr>
      <vt:lpstr>Ουίλιαμ Μόρισ για την ταπετσαρία Trellis, 1862</vt:lpstr>
      <vt:lpstr>Art &amp; crafts</vt:lpstr>
      <vt:lpstr>Art &amp; crafts</vt:lpstr>
      <vt:lpstr>ΚΛΙΜΑΚΟΣΤΑΣΙΟ</vt:lpstr>
      <vt:lpstr>Διαφάνεια 45</vt:lpstr>
      <vt:lpstr>                    ΒΙΚΤΩΡ ΧΟΡΤΑ</vt:lpstr>
      <vt:lpstr>Διαφάνεια 47</vt:lpstr>
      <vt:lpstr>Βίκτωρ χορτα</vt:lpstr>
      <vt:lpstr>ΓΚΑΟΥΝΤΙ ΑΝΤΟΝΙ</vt:lpstr>
      <vt:lpstr>                ΠΑΡΚΟ ΓΚΟΥΕΛ ΕΙΣΟΔΟΣ     </vt:lpstr>
      <vt:lpstr>Διαφάνεια 51</vt:lpstr>
      <vt:lpstr>      ΠΑΡΚΟ ΓΚΟΥΕΛ, ΒΑΡΚΕΛΩΝΗ</vt:lpstr>
      <vt:lpstr>       ΠΑΡΚΟ ΓΚΟΥΕΛ, ΒΑΡΚΕΛΩΝΗ</vt:lpstr>
      <vt:lpstr>        ΚΤΗΡΙΟ ΜΠΑΤΛΟ</vt:lpstr>
      <vt:lpstr>ΚΤΗΡΙΟ ΜΠΑΤΛΟ</vt:lpstr>
      <vt:lpstr>ΚΤΙΡΙΟ ΜΠΑΤΛΟ, ΕΣΩΤΕΡΙΚΟ</vt:lpstr>
      <vt:lpstr>                   ΣΑΓΡΑΔΑ ΦΑΜΙΛΙΑ</vt:lpstr>
      <vt:lpstr>ΣΑΓΡΑΔΑ ΦΑΜΙΛΙΑ</vt:lpstr>
      <vt:lpstr>Διαφάνεια 59</vt:lpstr>
      <vt:lpstr>ΚΑζα ΜιλΑ</vt:lpstr>
      <vt:lpstr>ΚΤΗΡΙΟ ΜΙΛΑ, ΛΕΠΤΟΜΕΡΕΙΕΣ </vt:lpstr>
      <vt:lpstr>El Capricho</vt:lpstr>
      <vt:lpstr>            El Capricho </vt:lpstr>
      <vt:lpstr>Casa Vicens</vt:lpstr>
      <vt:lpstr>    ΑΡΤ ΝΟΥΒΟ  ΕΣΩΤΕΡΙΚΗ ΔΙΑΚΟΣΜΗΣΗ</vt:lpstr>
      <vt:lpstr>ΕΣΩΤΕΡΙΚΗ ΔΙΑΚΟΣΜΗΣΗ ΑΡ ΝΟΥΒΟ</vt:lpstr>
      <vt:lpstr>ΟΔΟσ ΕΛΙΣΣΑΒΕΤ ΣΤΗΝ ΡΙΓΑ ΤΗΣ ΛΕΤΟΝΙΑΣ</vt:lpstr>
      <vt:lpstr>ΕΞΩΤΕΡΙΚΟ ΚΤΗΡΙΟΥ ΣΤΗΝ ΡΙΓΑ ΤΗΣ ΛΕΤΟΝΙΑΣ</vt:lpstr>
      <vt:lpstr>Διαφάνεια 69</vt:lpstr>
      <vt:lpstr>Η ΜΠΛΕ ΕΚΚΛΗΣΙΑ</vt:lpstr>
      <vt:lpstr>Μνημείο Jan Hus</vt:lpstr>
      <vt:lpstr>Το κτίριο Lavirotte  ΠΑΡΙΣΙ </vt:lpstr>
      <vt:lpstr>Διαφάνεια 73</vt:lpstr>
      <vt:lpstr>Διαφάνεια 74</vt:lpstr>
      <vt:lpstr>ΟΙΚΙΑ ΚΑΤΑΛΙΝΑ</vt:lpstr>
      <vt:lpstr>Διαφάνεια 76</vt:lpstr>
      <vt:lpstr>Διαφάνεια 77</vt:lpstr>
      <vt:lpstr>     Στο κτήριο τηΣ Ζετσεσιόν, στη Βιέννη</vt:lpstr>
      <vt:lpstr>“Hotel Εμπορικόν”</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Αρτ  νουβω</dc:title>
  <dc:creator>User</dc:creator>
  <cp:lastModifiedBy>Owner</cp:lastModifiedBy>
  <cp:revision>46</cp:revision>
  <dcterms:created xsi:type="dcterms:W3CDTF">2012-03-06T17:36:39Z</dcterms:created>
  <dcterms:modified xsi:type="dcterms:W3CDTF">2025-01-11T19:41:43Z</dcterms:modified>
</cp:coreProperties>
</file>