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56" r:id="rId2"/>
    <p:sldId id="347" r:id="rId3"/>
    <p:sldId id="348" r:id="rId4"/>
    <p:sldId id="349" r:id="rId5"/>
    <p:sldId id="350" r:id="rId6"/>
    <p:sldId id="351" r:id="rId7"/>
    <p:sldId id="353" r:id="rId8"/>
    <p:sldId id="355" r:id="rId9"/>
    <p:sldId id="354" r:id="rId10"/>
    <p:sldId id="356" r:id="rId11"/>
    <p:sldId id="357" r:id="rId12"/>
    <p:sldId id="257" r:id="rId13"/>
    <p:sldId id="259" r:id="rId14"/>
    <p:sldId id="376" r:id="rId15"/>
    <p:sldId id="377" r:id="rId16"/>
    <p:sldId id="378" r:id="rId17"/>
    <p:sldId id="379" r:id="rId18"/>
    <p:sldId id="380" r:id="rId19"/>
    <p:sldId id="381" r:id="rId20"/>
    <p:sldId id="382" r:id="rId21"/>
    <p:sldId id="360" r:id="rId22"/>
    <p:sldId id="361" r:id="rId23"/>
    <p:sldId id="362" r:id="rId24"/>
    <p:sldId id="363" r:id="rId25"/>
    <p:sldId id="364" r:id="rId26"/>
    <p:sldId id="365" r:id="rId27"/>
    <p:sldId id="366" r:id="rId28"/>
    <p:sldId id="367" r:id="rId29"/>
    <p:sldId id="368" r:id="rId30"/>
    <p:sldId id="369" r:id="rId31"/>
    <p:sldId id="260" r:id="rId32"/>
    <p:sldId id="261" r:id="rId33"/>
    <p:sldId id="262" r:id="rId34"/>
    <p:sldId id="263" r:id="rId35"/>
    <p:sldId id="265" r:id="rId36"/>
    <p:sldId id="266" r:id="rId37"/>
    <p:sldId id="270" r:id="rId38"/>
    <p:sldId id="271" r:id="rId39"/>
    <p:sldId id="272" r:id="rId40"/>
    <p:sldId id="273" r:id="rId41"/>
    <p:sldId id="277" r:id="rId42"/>
    <p:sldId id="278" r:id="rId43"/>
    <p:sldId id="279" r:id="rId44"/>
    <p:sldId id="280" r:id="rId45"/>
    <p:sldId id="281" r:id="rId46"/>
    <p:sldId id="383" r:id="rId47"/>
    <p:sldId id="282" r:id="rId48"/>
    <p:sldId id="284" r:id="rId49"/>
    <p:sldId id="285" r:id="rId50"/>
    <p:sldId id="287" r:id="rId51"/>
    <p:sldId id="286" r:id="rId52"/>
    <p:sldId id="288" r:id="rId53"/>
    <p:sldId id="289" r:id="rId54"/>
    <p:sldId id="290" r:id="rId55"/>
    <p:sldId id="292" r:id="rId56"/>
    <p:sldId id="300" r:id="rId57"/>
    <p:sldId id="370" r:id="rId58"/>
    <p:sldId id="371" r:id="rId59"/>
    <p:sldId id="372" r:id="rId60"/>
    <p:sldId id="374" r:id="rId61"/>
    <p:sldId id="319" r:id="rId62"/>
    <p:sldId id="321" r:id="rId63"/>
    <p:sldId id="324" r:id="rId64"/>
    <p:sldId id="325" r:id="rId65"/>
    <p:sldId id="327" r:id="rId66"/>
    <p:sldId id="326" r:id="rId67"/>
    <p:sldId id="328" r:id="rId68"/>
    <p:sldId id="329" r:id="rId69"/>
    <p:sldId id="330" r:id="rId70"/>
    <p:sldId id="333" r:id="rId71"/>
    <p:sldId id="331" r:id="rId72"/>
    <p:sldId id="332" r:id="rId73"/>
    <p:sldId id="334" r:id="rId74"/>
    <p:sldId id="335" r:id="rId75"/>
    <p:sldId id="384" r:id="rId76"/>
    <p:sldId id="342" r:id="rId77"/>
    <p:sldId id="344" r:id="rId78"/>
    <p:sldId id="345" r:id="rId79"/>
    <p:sldId id="346" r:id="rId8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4F2"/>
    <a:srgbClr val="B13FD5"/>
    <a:srgbClr val="3FEDBF"/>
    <a:srgbClr val="6363F3"/>
    <a:srgbClr val="D3D3D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2" d="100"/>
          <a:sy n="62" d="100"/>
        </p:scale>
        <p:origin x="-1596" y="-21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481706-4622-4D3C-8A0B-D6C8D3C2250D}" type="datetimeFigureOut">
              <a:rPr lang="el-GR" smtClean="0"/>
              <a:pPr/>
              <a:t>25/1/2025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38F7B-D6AA-44F5-AB6E-7ACA878C58C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ikiart.org/en/emil-nol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ΤΡΙΚΥΜΙΩΔΗΣ ΘΑΛΑΣΣΑ</a:t>
            </a:r>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Colored sky above the Marais</a:t>
            </a:r>
            <a:r>
              <a:rPr lang="el-GR" sz="1200" b="1" i="0"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a:rPr>
              <a:t>Emil </a:t>
            </a:r>
            <a:r>
              <a:rPr lang="en-US" sz="1200" b="0" i="0" u="none" strike="noStrike" kern="1200" dirty="0" err="1" smtClean="0">
                <a:solidFill>
                  <a:schemeClr val="tx1"/>
                </a:solidFill>
                <a:latin typeface="+mn-lt"/>
                <a:ea typeface="+mn-ea"/>
                <a:cs typeface="+mn-cs"/>
                <a:hlinkClick r:id="rId3"/>
              </a:rPr>
              <a:t>Nolde</a:t>
            </a:r>
            <a:r>
              <a:rPr lang="el-GR" sz="1200" b="0" i="0" u="none" strike="noStrike" kern="1200" dirty="0" smtClean="0">
                <a:solidFill>
                  <a:schemeClr val="tx1"/>
                </a:solidFill>
                <a:latin typeface="+mn-lt"/>
                <a:ea typeface="+mn-ea"/>
                <a:cs typeface="+mn-cs"/>
              </a:rPr>
              <a:t> 1940</a:t>
            </a:r>
            <a:endParaRPr lang="en-US" sz="1200" b="1" i="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ΑΛΟΓΟ ΣΕ ΤΟΠΙΟ ΦΡΑΝΤΣ ΜΑΡΚ</a:t>
            </a:r>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19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1" kern="1200" dirty="0" smtClean="0">
                <a:solidFill>
                  <a:schemeClr val="tx1"/>
                </a:solidFill>
                <a:latin typeface="+mn-lt"/>
                <a:ea typeface="+mn-ea"/>
                <a:cs typeface="+mn-cs"/>
              </a:rPr>
              <a:t>Το χρυσόψαρο</a:t>
            </a:r>
            <a:r>
              <a:rPr lang="el-GR" sz="1200" b="0" i="0" kern="1200" dirty="0" smtClean="0">
                <a:solidFill>
                  <a:schemeClr val="tx1"/>
                </a:solidFill>
                <a:latin typeface="+mn-lt"/>
                <a:ea typeface="+mn-ea"/>
                <a:cs typeface="+mn-cs"/>
              </a:rPr>
              <a:t>, 1925, Αμβούργο, </a:t>
            </a:r>
            <a:r>
              <a:rPr lang="el-GR" sz="1200" b="0" i="0" kern="1200" dirty="0" err="1" smtClean="0">
                <a:solidFill>
                  <a:schemeClr val="tx1"/>
                </a:solidFill>
                <a:latin typeface="+mn-lt"/>
                <a:ea typeface="+mn-ea"/>
                <a:cs typeface="+mn-cs"/>
              </a:rPr>
              <a:t>Kunsthalle</a:t>
            </a:r>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54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1" kern="1200" dirty="0" smtClean="0">
                <a:solidFill>
                  <a:schemeClr val="tx1"/>
                </a:solidFill>
                <a:latin typeface="+mn-lt"/>
                <a:ea typeface="+mn-ea"/>
                <a:cs typeface="+mn-cs"/>
              </a:rPr>
              <a:t>Ο κήπος των ανατολίτικων απολαύσεων</a:t>
            </a:r>
            <a:r>
              <a:rPr lang="el-GR" sz="1200" b="0" i="0" kern="1200" dirty="0" smtClean="0">
                <a:solidFill>
                  <a:schemeClr val="tx1"/>
                </a:solidFill>
                <a:latin typeface="+mn-lt"/>
                <a:ea typeface="+mn-ea"/>
                <a:cs typeface="+mn-cs"/>
              </a:rPr>
              <a:t>, 1925, Νέα Υόρκη, Μητροπολιτικό Μουσείο</a:t>
            </a:r>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55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ΕΓΚΟΝ ΣΙΛΕ ‘ΤΑ ΤΕΣΣΕΡΑ ΔΕΝΔΡΑ’</a:t>
            </a:r>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60</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AF38F7B-D6AA-44F5-AB6E-7ACA878C58C6}" type="slidenum">
              <a:rPr lang="el-GR" smtClean="0"/>
              <a:pPr/>
              <a:t>62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8" name="27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17" name="16 - Θέση υποσέλιδου"/>
          <p:cNvSpPr>
            <a:spLocks noGrp="1"/>
          </p:cNvSpPr>
          <p:nvPr>
            <p:ph type="ftr" sz="quarter" idx="11"/>
          </p:nvPr>
        </p:nvSpPr>
        <p:spPr/>
        <p:txBody>
          <a:bodyPr/>
          <a:lstStyle>
            <a:extLst/>
          </a:lstStyle>
          <a:p>
            <a:endParaRPr lang="el-GR"/>
          </a:p>
        </p:txBody>
      </p:sp>
      <p:sp>
        <p:nvSpPr>
          <p:cNvPr id="29" name="28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
        <p:nvSpPr>
          <p:cNvPr id="32" name="31 - Ορθογώνιο"/>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38 - Ορθογώνιο"/>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39 - Ορθογώνιο"/>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40 - Ορθογώνιο"/>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41 - Ορθογώνιο"/>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 Τίτλος"/>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sp>
        <p:nvSpPr>
          <p:cNvPr id="56" name="55 - Ορθογώνιο"/>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64 - Ορθογώνιο"/>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65 - Ορθογώνιο"/>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66 - Ορθογώνιο"/>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981200" cy="5851525"/>
          </a:xfrm>
        </p:spPr>
        <p:txBody>
          <a:bodyPr vert="eaVert" anchor="ct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609600" y="274639"/>
            <a:ext cx="5867400" cy="5851525"/>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4" name="13 - Ελεύθερη σχεδίαση"/>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14 - Ελεύθερη σχεδίαση"/>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12 - Ελεύθερη σχεδίαση"/>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15 - Ελεύθερη σχεδίαση"/>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16 - Ελεύθερη σχεδίαση"/>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17 - Ελεύθερη σχεδίαση"/>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18 - Ελεύθερη σχεδίαση"/>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19 - Ελεύθερη σχεδίαση"/>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20 - Ελεύθερη σχεδίαση"/>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21 - Ελεύθερη σχεδίαση"/>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22 - Ελεύθερη σχεδίαση"/>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23 - Ελεύθερη σχεδίαση"/>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24 - Ελεύθερη σχεδίαση"/>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25 - Ελεύθερη σχεδίαση"/>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26 - Ελεύθερη σχεδίαση"/>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2 - Θέση κειμένου"/>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
        <p:nvSpPr>
          <p:cNvPr id="7" name="6 - Ορθογώνιο"/>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 Τίτλος"/>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l-GR" smtClean="0"/>
              <a:t>Kλικ για επεξεργασία του τίτλου</a:t>
            </a:r>
            <a:endParaRPr kumimoji="0" lang="en-US"/>
          </a:p>
        </p:txBody>
      </p:sp>
      <p:sp>
        <p:nvSpPr>
          <p:cNvPr id="8" name="7 - Ορθογώνιο"/>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 Ορθογώνιο"/>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 Ορθογώνιο"/>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 Ορθογώνιο"/>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 Ορθογώνιο"/>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12064"/>
            <a:ext cx="8229600" cy="914400"/>
          </a:xfrm>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5" name="24 - Ορθογώνιο"/>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 Τίτλος"/>
          <p:cNvSpPr>
            <a:spLocks noGrp="1"/>
          </p:cNvSpPr>
          <p:nvPr>
            <p:ph type="title"/>
          </p:nvPr>
        </p:nvSpPr>
        <p:spPr>
          <a:xfrm>
            <a:off x="504824" y="512064"/>
            <a:ext cx="7772400" cy="914400"/>
          </a:xfrm>
        </p:spPr>
        <p:txBody>
          <a:bodyPr anchor="t"/>
          <a:lstStyle>
            <a:lvl1pPr>
              <a:defRPr sz="400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8" name="7 - Θέση υποσέλιδου"/>
          <p:cNvSpPr>
            <a:spLocks noGrp="1"/>
          </p:cNvSpPr>
          <p:nvPr>
            <p:ph type="ftr" sz="quarter" idx="11"/>
          </p:nvPr>
        </p:nvSpPr>
        <p:spPr/>
        <p:txBody>
          <a:bodyPr/>
          <a:lstStyle>
            <a:extLst/>
          </a:lstStyle>
          <a:p>
            <a:endParaRPr lang="el-GR"/>
          </a:p>
        </p:txBody>
      </p:sp>
      <p:sp>
        <p:nvSpPr>
          <p:cNvPr id="9" name="8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
        <p:nvSpPr>
          <p:cNvPr id="16" name="15 - Ορθογώνιο"/>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16 - Ορθογώνιο"/>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17 - Ορθογώνιο"/>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18 - Ορθογώνιο"/>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19 - Ορθογώνιο"/>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20 - Ορθογώνιο"/>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 Ορθογώνιο"/>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28 - Ορθογώνιο"/>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29 - Ορθογώνιο"/>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2064"/>
            <a:ext cx="7772400" cy="914400"/>
          </a:xfrm>
        </p:spPr>
        <p:txBody>
          <a:bodyPr/>
          <a:lstStyle>
            <a:lvl1pPr>
              <a:defRPr sz="4000" cap="none" baseline="0"/>
            </a:lvl1pPr>
            <a:extLst/>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4" name="3 - Θέση υποσέλιδου"/>
          <p:cNvSpPr>
            <a:spLocks noGrp="1"/>
          </p:cNvSpPr>
          <p:nvPr>
            <p:ph type="ftr" sz="quarter" idx="11"/>
          </p:nvPr>
        </p:nvSpPr>
        <p:spPr/>
        <p:txBody>
          <a:bodyPr/>
          <a:lstStyle>
            <a:extLst/>
          </a:lstStyle>
          <a:p>
            <a:endParaRPr lang="el-GR"/>
          </a:p>
        </p:txBody>
      </p:sp>
      <p:sp>
        <p:nvSpPr>
          <p:cNvPr id="5" name="4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3" name="2 - Θέση υποσέλιδου"/>
          <p:cNvSpPr>
            <a:spLocks noGrp="1"/>
          </p:cNvSpPr>
          <p:nvPr>
            <p:ph type="ftr" sz="quarter" idx="11"/>
          </p:nvPr>
        </p:nvSpPr>
        <p:spPr/>
        <p:txBody>
          <a:bodyPr/>
          <a:lstStyle>
            <a:extLst/>
          </a:lstStyle>
          <a:p>
            <a:endParaRPr lang="el-GR"/>
          </a:p>
        </p:txBody>
      </p:sp>
      <p:sp>
        <p:nvSpPr>
          <p:cNvPr id="4" name="3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73050"/>
            <a:ext cx="8229600" cy="1162050"/>
          </a:xfrm>
        </p:spPr>
        <p:txBody>
          <a:bodyPr anchor="ctr"/>
          <a:lstStyle>
            <a:lvl1pPr algn="l">
              <a:buNone/>
              <a:defRPr sz="3600" b="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A69D20B5-BB5A-47C4-9EF9-ECE31EEE5774}" type="datetimeFigureOut">
              <a:rPr lang="el-GR" smtClean="0"/>
              <a:pPr/>
              <a:t>25/1/2025</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E10C8FC2-74D7-45D9-9C19-15541B4F5E8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7 - Ορθογώνιο"/>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8 - Ευθεία γραμμή σύνδεσης"/>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9 - Ομάδα"/>
          <p:cNvGrpSpPr/>
          <p:nvPr/>
        </p:nvGrpSpPr>
        <p:grpSpPr>
          <a:xfrm rot="5400000">
            <a:off x="8514581" y="1219200"/>
            <a:ext cx="132763" cy="128466"/>
            <a:chOff x="6668087" y="1297746"/>
            <a:chExt cx="161840" cy="156602"/>
          </a:xfrm>
        </p:grpSpPr>
        <p:cxnSp>
          <p:nvCxnSpPr>
            <p:cNvPr id="15" name="14 - Ευθεία γραμμή σύνδεσης"/>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15 - Ευθεία γραμμή σύνδεσης"/>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 Ευθεία γραμμή σύνδεσης"/>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 Τίτλος"/>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a:p>
        </p:txBody>
      </p:sp>
      <p:sp>
        <p:nvSpPr>
          <p:cNvPr id="4" name="3 - Θέση κειμένου"/>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l-GR" smtClean="0"/>
              <a:t>Kλικ για επεξεργασία των στυλ του υποδείγματος</a:t>
            </a:r>
          </a:p>
        </p:txBody>
      </p:sp>
      <p:grpSp>
        <p:nvGrpSpPr>
          <p:cNvPr id="14" name="13 - Ομάδα"/>
          <p:cNvGrpSpPr/>
          <p:nvPr/>
        </p:nvGrpSpPr>
        <p:grpSpPr>
          <a:xfrm rot="5400000">
            <a:off x="8666981" y="1371600"/>
            <a:ext cx="132763" cy="128466"/>
            <a:chOff x="6668087" y="1297746"/>
            <a:chExt cx="161840" cy="156602"/>
          </a:xfrm>
        </p:grpSpPr>
        <p:cxnSp>
          <p:nvCxnSpPr>
            <p:cNvPr id="11" name="10 - Ευθεία γραμμή σύνδεσης"/>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11 - Ευθεία γραμμή σύνδεσης"/>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 Ευθεία γραμμή σύνδεσης"/>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17 - Ομάδα"/>
          <p:cNvGrpSpPr/>
          <p:nvPr/>
        </p:nvGrpSpPr>
        <p:grpSpPr>
          <a:xfrm rot="5400000">
            <a:off x="8320088" y="1474763"/>
            <a:ext cx="132763" cy="128466"/>
            <a:chOff x="6668087" y="1297746"/>
            <a:chExt cx="161840" cy="156602"/>
          </a:xfrm>
        </p:grpSpPr>
        <p:cxnSp>
          <p:nvCxnSpPr>
            <p:cNvPr id="19" name="18 - Ευθεία γραμμή σύνδεσης"/>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19 - Ευθεία γραμμή σύνδεσης"/>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20 - Ευθεία γραμμή σύνδεσης"/>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4 - Θέση ημερομηνίας"/>
          <p:cNvSpPr>
            <a:spLocks noGrp="1"/>
          </p:cNvSpPr>
          <p:nvPr>
            <p:ph type="dt" sz="half" idx="10"/>
          </p:nvPr>
        </p:nvSpPr>
        <p:spPr>
          <a:xfrm>
            <a:off x="6477000" y="55499"/>
            <a:ext cx="2133600" cy="365125"/>
          </a:xfrm>
        </p:spPr>
        <p:txBody>
          <a:bodyPr/>
          <a:lstStyle>
            <a:extLst/>
          </a:lstStyle>
          <a:p>
            <a:fld id="{A69D20B5-BB5A-47C4-9EF9-ECE31EEE5774}" type="datetimeFigureOut">
              <a:rPr lang="el-GR" smtClean="0"/>
              <a:pPr/>
              <a:t>25/1/2025</a:t>
            </a:fld>
            <a:endParaRPr lang="el-GR"/>
          </a:p>
        </p:txBody>
      </p:sp>
      <p:sp>
        <p:nvSpPr>
          <p:cNvPr id="6" name="5 - Θέση υποσέλιδου"/>
          <p:cNvSpPr>
            <a:spLocks noGrp="1"/>
          </p:cNvSpPr>
          <p:nvPr>
            <p:ph type="ftr" sz="quarter" idx="11"/>
          </p:nvPr>
        </p:nvSpPr>
        <p:spPr>
          <a:xfrm>
            <a:off x="914400" y="55499"/>
            <a:ext cx="5562600" cy="365125"/>
          </a:xfrm>
        </p:spPr>
        <p:txBody>
          <a:bodyPr/>
          <a:lstStyle>
            <a:extLst/>
          </a:lstStyle>
          <a:p>
            <a:endParaRPr lang="el-GR"/>
          </a:p>
        </p:txBody>
      </p:sp>
      <p:sp>
        <p:nvSpPr>
          <p:cNvPr id="7" name="6 - Θέση αριθμού διαφάνειας"/>
          <p:cNvSpPr>
            <a:spLocks noGrp="1"/>
          </p:cNvSpPr>
          <p:nvPr>
            <p:ph type="sldNum" sz="quarter" idx="12"/>
          </p:nvPr>
        </p:nvSpPr>
        <p:spPr>
          <a:xfrm>
            <a:off x="8610600" y="55499"/>
            <a:ext cx="457200" cy="365125"/>
          </a:xfrm>
        </p:spPr>
        <p:txBody>
          <a:bodyPr/>
          <a:lstStyle>
            <a:extLst/>
          </a:lstStyle>
          <a:p>
            <a:fld id="{E10C8FC2-74D7-45D9-9C19-15541B4F5E86}"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 Ορθογώνιο"/>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 Ορθογώνιο"/>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 Ορθογώνιο"/>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 Ορθογώνιο"/>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 Ορθογώνιο"/>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 Ορθογώνιο"/>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14 - Ορθογώνιο"/>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15 - Ορθογώνιο"/>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16 - Ορθογώνιο"/>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 Θέση τίτλου"/>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69D20B5-BB5A-47C4-9EF9-ECE31EEE5774}" type="datetimeFigureOut">
              <a:rPr lang="el-GR" smtClean="0"/>
              <a:pPr/>
              <a:t>25/1/2025</a:t>
            </a:fld>
            <a:endParaRPr lang="el-GR"/>
          </a:p>
        </p:txBody>
      </p:sp>
      <p:sp>
        <p:nvSpPr>
          <p:cNvPr id="3" name="2 - Θέση υποσέλιδου"/>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l-GR"/>
          </a:p>
        </p:txBody>
      </p:sp>
      <p:sp>
        <p:nvSpPr>
          <p:cNvPr id="23" name="22 - Θέση αριθμού διαφάνειας"/>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10C8FC2-74D7-45D9-9C19-15541B4F5E86}"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l.wikipedia.org/wiki/%CE%94%CE%B1%CE%BD%CE%AF%CE%B1" TargetMode="External"/><Relationship Id="rId7" Type="http://schemas.openxmlformats.org/officeDocument/2006/relationships/image" Target="../media/image3.jpeg"/><Relationship Id="rId2" Type="http://schemas.openxmlformats.org/officeDocument/2006/relationships/hyperlink" Target="https://el.wikipedia.org/wiki/%CE%93%CE%B5%CF%81%CE%BC%CE%B1%CE%BD%CE%AF%CE%B1" TargetMode="External"/><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hyperlink" Target="https://el.wikipedia.org/w/index.php?title=Die_Br%C3%BCcke&amp;action=edit&amp;redlink=1" TargetMode="External"/><Relationship Id="rId4" Type="http://schemas.openxmlformats.org/officeDocument/2006/relationships/hyperlink" Target="https://el.wikipedia.org/wiki/%CE%96%CF%89%CE%B3%CF%81%CE%AC%CF%86%CE%BF%CF%8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l.wikipedia.org/wiki/1914" TargetMode="External"/><Relationship Id="rId2" Type="http://schemas.openxmlformats.org/officeDocument/2006/relationships/hyperlink" Target="https://el.wikipedia.org/wiki/10_%CE%9C%CE%B1%CE%90%CE%BF%CF%85" TargetMode="Externa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hyperlink" Target="https://el.wikipedia.org/wiki/1998" TargetMode="External"/><Relationship Id="rId4" Type="http://schemas.openxmlformats.org/officeDocument/2006/relationships/hyperlink" Target="https://el.wikipedia.org/wiki/13_%CE%91%CF%85%CE%B3%CE%BF%CF%8D%CF%83%CF%84%CE%BF%CF%8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el.wikipedia.org/wiki/%CE%A6%CE%B9%CE%BB%CE%BC_%CE%BD%CE%BF%CF%85%CE%AC%CF%81" TargetMode="External"/><Relationship Id="rId2" Type="http://schemas.openxmlformats.org/officeDocument/2006/relationships/hyperlink" Target="https://el.wikipedia.org/wiki/%CE%92%CF%81%CE%B5%CF%84%CE%B1%CE%BD%CE%B9%CE%BA%CF%8C%CF%82_%CE%BA%CE%B9%CE%BD%CE%B7%CE%BC%CE%B1%CF%84%CE%BF%CE%B3%CF%81%CE%AC%CF%86%CE%BF%CF%82" TargetMode="Externa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hyperlink" Target="https://el.wikipedia.org/wiki/%CE%96%CF%85%CE%BB_%CE%9D%CF%84%CE%B1%CF%83%CE%AD%CE%BD" TargetMode="External"/><Relationship Id="rId4" Type="http://schemas.openxmlformats.org/officeDocument/2006/relationships/hyperlink" Target="https://el.wikipedia.org/wiki/%CE%A3%CE%BA%CE%B7%CE%BD%CE%BF%CE%B8%CE%AD%CF%84%CE%B7%CF%82"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noAutofit/>
          </a:bodyPr>
          <a:lstStyle/>
          <a:p>
            <a:pPr algn="ctr"/>
            <a:r>
              <a:rPr lang="el-GR" sz="7200" dirty="0" smtClean="0">
                <a:solidFill>
                  <a:srgbClr val="B13FD5"/>
                </a:solidFill>
              </a:rPr>
              <a:t>ΕΞΠΡΕΣΙΟΝΙΣΜΟΣ</a:t>
            </a:r>
            <a:endParaRPr lang="el-GR" sz="7200" dirty="0">
              <a:solidFill>
                <a:srgbClr val="B13FD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124744"/>
            <a:ext cx="3960440" cy="3600400"/>
          </a:xfrm>
        </p:spPr>
        <p:txBody>
          <a:bodyPr/>
          <a:lstStyle/>
          <a:p>
            <a:r>
              <a:rPr lang="el-GR" sz="3200" dirty="0" smtClean="0">
                <a:solidFill>
                  <a:srgbClr val="0070C0"/>
                </a:solidFill>
              </a:rPr>
              <a:t>ΑΥΤΟΠΡΟΣΩΠΟΓΡΑΦΙΑ</a:t>
            </a:r>
            <a:r>
              <a:rPr lang="el-GR" dirty="0" smtClean="0">
                <a:solidFill>
                  <a:srgbClr val="0070C0"/>
                </a:solidFill>
              </a:rPr>
              <a:t/>
            </a:r>
            <a:br>
              <a:rPr lang="el-GR" dirty="0" smtClean="0">
                <a:solidFill>
                  <a:srgbClr val="0070C0"/>
                </a:solidFill>
              </a:rPr>
            </a:br>
            <a:r>
              <a:rPr lang="el-GR" dirty="0" smtClean="0"/>
              <a:t/>
            </a:r>
            <a:br>
              <a:rPr lang="el-GR" dirty="0" smtClean="0"/>
            </a:br>
            <a:r>
              <a:rPr lang="el-GR" sz="2800" dirty="0" smtClean="0">
                <a:solidFill>
                  <a:srgbClr val="0070C0"/>
                </a:solidFill>
              </a:rPr>
              <a:t>ΟΣΚΑΡ ΚΟΚΟΣΚΑ</a:t>
            </a:r>
            <a:br>
              <a:rPr lang="el-GR" sz="2800" dirty="0" smtClean="0">
                <a:solidFill>
                  <a:srgbClr val="0070C0"/>
                </a:solidFill>
              </a:rPr>
            </a:br>
            <a:r>
              <a:rPr lang="el-GR" sz="2800" dirty="0" smtClean="0">
                <a:solidFill>
                  <a:srgbClr val="0070C0"/>
                </a:solidFill>
              </a:rPr>
              <a:t>1937</a:t>
            </a:r>
            <a:endParaRPr lang="el-GR" dirty="0">
              <a:solidFill>
                <a:srgbClr val="0070C0"/>
              </a:solidFill>
            </a:endParaRPr>
          </a:p>
        </p:txBody>
      </p:sp>
      <p:pic>
        <p:nvPicPr>
          <p:cNvPr id="4" name="3 - Θέση περιεχομένου" descr="Self-portrait-of-a-Degenerate-Artist-Kokoschka-Oskar-1937-2.jpg"/>
          <p:cNvPicPr>
            <a:picLocks noGrp="1" noChangeAspect="1"/>
          </p:cNvPicPr>
          <p:nvPr>
            <p:ph idx="1"/>
          </p:nvPr>
        </p:nvPicPr>
        <p:blipFill>
          <a:blip r:embed="rId2" cstate="print"/>
          <a:stretch>
            <a:fillRect/>
          </a:stretch>
        </p:blipFill>
        <p:spPr>
          <a:xfrm>
            <a:off x="4404732" y="0"/>
            <a:ext cx="4739268"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914400" y="188641"/>
            <a:ext cx="6858000" cy="720080"/>
          </a:xfrm>
        </p:spPr>
        <p:txBody>
          <a:bodyPr/>
          <a:lstStyle/>
          <a:p>
            <a:r>
              <a:rPr lang="el-GR" sz="3600" dirty="0" smtClean="0">
                <a:solidFill>
                  <a:schemeClr val="accent5">
                    <a:lumMod val="75000"/>
                  </a:schemeClr>
                </a:solidFill>
              </a:rPr>
              <a:t>ΟΣΚΑΡ ΚΟΚΟΣΚΑ</a:t>
            </a:r>
            <a:endParaRPr lang="el-GR" sz="3600" dirty="0">
              <a:solidFill>
                <a:schemeClr val="accent5">
                  <a:lumMod val="75000"/>
                </a:schemeClr>
              </a:solidFill>
            </a:endParaRPr>
          </a:p>
        </p:txBody>
      </p:sp>
      <p:pic>
        <p:nvPicPr>
          <p:cNvPr id="4" name="3 - Θέση περιεχομένου" descr="children-playing-1909.jpg!Large.jpg"/>
          <p:cNvPicPr>
            <a:picLocks noGrp="1" noChangeAspect="1"/>
          </p:cNvPicPr>
          <p:nvPr>
            <p:ph type="pic" idx="1"/>
          </p:nvPr>
        </p:nvPicPr>
        <p:blipFill>
          <a:blip r:embed="rId2" cstate="print"/>
          <a:srcRect t="7708" b="7708"/>
          <a:stretch>
            <a:fillRect/>
          </a:stretch>
        </p:blipFill>
        <p:spPr/>
      </p:pic>
      <p:sp>
        <p:nvSpPr>
          <p:cNvPr id="6" name="5 - Θέση κειμένου"/>
          <p:cNvSpPr>
            <a:spLocks noGrp="1"/>
          </p:cNvSpPr>
          <p:nvPr>
            <p:ph type="body" sz="half" idx="2"/>
          </p:nvPr>
        </p:nvSpPr>
        <p:spPr>
          <a:xfrm>
            <a:off x="914400" y="908720"/>
            <a:ext cx="6858000" cy="648072"/>
          </a:xfrm>
        </p:spPr>
        <p:txBody>
          <a:bodyPr>
            <a:noAutofit/>
          </a:bodyPr>
          <a:lstStyle/>
          <a:p>
            <a:r>
              <a:rPr lang="el-GR" sz="3200" dirty="0" smtClean="0">
                <a:solidFill>
                  <a:schemeClr val="accent5">
                    <a:lumMod val="75000"/>
                  </a:schemeClr>
                </a:solidFill>
              </a:rPr>
              <a:t>ΤΑ ΠΑΙΔΙΑ ΠΑΙΖΟΥΝ</a:t>
            </a:r>
            <a:endParaRPr lang="el-GR" sz="3200" dirty="0">
              <a:solidFill>
                <a:schemeClr val="accent5">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06902" y="1196752"/>
            <a:ext cx="5718048" cy="720080"/>
          </a:xfrm>
        </p:spPr>
        <p:txBody>
          <a:bodyPr/>
          <a:lstStyle/>
          <a:p>
            <a:endParaRPr lang="el-GR" dirty="0"/>
          </a:p>
        </p:txBody>
      </p:sp>
      <p:sp>
        <p:nvSpPr>
          <p:cNvPr id="2" name="1 - Τίτλος"/>
          <p:cNvSpPr>
            <a:spLocks noGrp="1"/>
          </p:cNvSpPr>
          <p:nvPr>
            <p:ph type="title"/>
          </p:nvPr>
        </p:nvSpPr>
        <p:spPr/>
        <p:txBody>
          <a:bodyPr/>
          <a:lstStyle/>
          <a:p>
            <a:r>
              <a:rPr lang="el-GR" b="1" dirty="0" smtClean="0">
                <a:solidFill>
                  <a:srgbClr val="3FEDBF"/>
                </a:solidFill>
              </a:rPr>
              <a:t>Νόαμ Τσόμσκι</a:t>
            </a:r>
            <a:r>
              <a:rPr lang="el-GR" dirty="0" smtClean="0"/>
              <a:t/>
            </a:r>
            <a:br>
              <a:rPr lang="el-GR" dirty="0" smtClean="0"/>
            </a:br>
            <a:r>
              <a:rPr lang="el-GR" b="1" dirty="0" smtClean="0">
                <a:solidFill>
                  <a:srgbClr val="3FEDBF"/>
                </a:solidFill>
              </a:rPr>
              <a:t>Καθηγητής φιλοσοφίας</a:t>
            </a:r>
            <a:r>
              <a:rPr lang="el-GR" b="1" dirty="0" smtClean="0"/>
              <a:t/>
            </a:r>
            <a:br>
              <a:rPr lang="el-GR" b="1" dirty="0" smtClean="0"/>
            </a:br>
            <a:r>
              <a:rPr lang="el-GR" dirty="0" smtClean="0"/>
              <a:t/>
            </a:r>
            <a:br>
              <a:rPr lang="el-GR" dirty="0" smtClean="0"/>
            </a:br>
            <a:endParaRPr lang="el-GR" dirty="0"/>
          </a:p>
        </p:txBody>
      </p:sp>
      <p:pic>
        <p:nvPicPr>
          <p:cNvPr id="4" name="3 - Θέση περιεχομένου" descr="images.jpg"/>
          <p:cNvPicPr>
            <a:picLocks noGrp="1" noChangeAspect="1"/>
          </p:cNvPicPr>
          <p:nvPr>
            <p:ph idx="4294967295"/>
          </p:nvPr>
        </p:nvPicPr>
        <p:blipFill>
          <a:blip r:embed="rId2" cstate="print"/>
          <a:stretch>
            <a:fillRect/>
          </a:stretch>
        </p:blipFill>
        <p:spPr>
          <a:xfrm>
            <a:off x="1475656" y="1988840"/>
            <a:ext cx="6457950" cy="43053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Τίτλος"/>
          <p:cNvSpPr>
            <a:spLocks noGrp="1"/>
          </p:cNvSpPr>
          <p:nvPr>
            <p:ph type="title"/>
          </p:nvPr>
        </p:nvSpPr>
        <p:spPr/>
        <p:txBody>
          <a:bodyPr/>
          <a:lstStyle/>
          <a:p>
            <a:r>
              <a:rPr lang="el-GR" dirty="0" smtClean="0"/>
              <a:t>ΙΜΠΡΕΣΙΟΝΙΣΜΟΣ- ΕΞΠΡΕΣΙΟΝΙΣΜΟΣ</a:t>
            </a:r>
            <a:endParaRPr lang="el-GR" dirty="0"/>
          </a:p>
        </p:txBody>
      </p:sp>
      <p:pic>
        <p:nvPicPr>
          <p:cNvPr id="5" name="4 - Θέση περιεχομένου" descr="Claude_Monet_IMG_2101.JPG"/>
          <p:cNvPicPr>
            <a:picLocks noGrp="1" noChangeAspect="1"/>
          </p:cNvPicPr>
          <p:nvPr>
            <p:ph sz="half" idx="1"/>
          </p:nvPr>
        </p:nvPicPr>
        <p:blipFill>
          <a:blip r:embed="rId2" cstate="print"/>
          <a:stretch>
            <a:fillRect/>
          </a:stretch>
        </p:blipFill>
        <p:spPr>
          <a:xfrm>
            <a:off x="251520" y="1268760"/>
            <a:ext cx="4121881" cy="5224487"/>
          </a:xfrm>
        </p:spPr>
      </p:pic>
      <p:pic>
        <p:nvPicPr>
          <p:cNvPr id="6" name="5 - Θέση περιεχομένου" descr="88f0818ee434b993bc55ad48f7ab67e2.jpg"/>
          <p:cNvPicPr>
            <a:picLocks noGrp="1" noChangeAspect="1"/>
          </p:cNvPicPr>
          <p:nvPr>
            <p:ph sz="half" idx="2"/>
          </p:nvPr>
        </p:nvPicPr>
        <p:blipFill>
          <a:blip r:embed="rId3" cstate="print"/>
          <a:stretch>
            <a:fillRect/>
          </a:stretch>
        </p:blipFill>
        <p:spPr>
          <a:xfrm>
            <a:off x="4696248" y="1264114"/>
            <a:ext cx="4052216" cy="521733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914400" y="1"/>
            <a:ext cx="6858000" cy="620687"/>
          </a:xfrm>
        </p:spPr>
        <p:txBody>
          <a:bodyPr/>
          <a:lstStyle/>
          <a:p>
            <a:r>
              <a:rPr lang="el-GR" sz="2800" b="1" dirty="0" smtClean="0">
                <a:solidFill>
                  <a:schemeClr val="accent2">
                    <a:lumMod val="75000"/>
                  </a:schemeClr>
                </a:solidFill>
              </a:rPr>
              <a:t>Τα μεγάλα γαλάζια άλογα ΦΡΑΝΤΣ ΜΑΡΚ</a:t>
            </a:r>
            <a:endParaRPr lang="el-GR" sz="2800" dirty="0">
              <a:solidFill>
                <a:schemeClr val="accent2">
                  <a:lumMod val="75000"/>
                </a:schemeClr>
              </a:solidFill>
            </a:endParaRPr>
          </a:p>
        </p:txBody>
      </p:sp>
      <p:pic>
        <p:nvPicPr>
          <p:cNvPr id="4" name="3 - Θέση περιεχομένου" descr="the-large-blue-horses.jpg"/>
          <p:cNvPicPr>
            <a:picLocks noGrp="1" noChangeAspect="1"/>
          </p:cNvPicPr>
          <p:nvPr>
            <p:ph type="pic" idx="1"/>
          </p:nvPr>
        </p:nvPicPr>
        <p:blipFill>
          <a:blip r:embed="rId2" cstate="print"/>
          <a:srcRect t="1945" b="1945"/>
          <a:stretch>
            <a:fillRect/>
          </a:stretch>
        </p:blipFill>
        <p:spPr/>
      </p:pic>
      <p:sp>
        <p:nvSpPr>
          <p:cNvPr id="8" name="7 - Θέση κειμένου"/>
          <p:cNvSpPr>
            <a:spLocks noGrp="1"/>
          </p:cNvSpPr>
          <p:nvPr>
            <p:ph type="body" sz="half" idx="2"/>
          </p:nvPr>
        </p:nvSpPr>
        <p:spPr>
          <a:xfrm>
            <a:off x="827584" y="692696"/>
            <a:ext cx="6944816" cy="1143248"/>
          </a:xfrm>
        </p:spPr>
        <p:txBody>
          <a:bodyPr>
            <a:normAutofit/>
          </a:bodyPr>
          <a:lstStyle/>
          <a:p>
            <a:r>
              <a:rPr lang="el-GR" sz="2000" dirty="0" smtClean="0"/>
              <a:t>“Ποτέ δε νιώθω την ανάγκη να ζωγραφίσω τα ζώα όπως τα βλέπω, αλλά όπως πραγματικά είναι… Όπως βλέπουν τα ίδια τον εαυτό τους και καταλαβαίνουν την ύπαρξή τους”</a:t>
            </a:r>
            <a:endParaRPr lang="el-G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685800" y="273050"/>
            <a:ext cx="3166120" cy="1162050"/>
          </a:xfrm>
        </p:spPr>
        <p:txBody>
          <a:bodyPr/>
          <a:lstStyle/>
          <a:p>
            <a:r>
              <a:rPr lang="el-GR" dirty="0" smtClean="0">
                <a:solidFill>
                  <a:schemeClr val="accent4">
                    <a:lumMod val="75000"/>
                  </a:schemeClr>
                </a:solidFill>
              </a:rPr>
              <a:t>ΟΙ ΑΛΕΠΟΥΔΕΣ</a:t>
            </a:r>
            <a:br>
              <a:rPr lang="el-GR" dirty="0" smtClean="0">
                <a:solidFill>
                  <a:schemeClr val="accent4">
                    <a:lumMod val="75000"/>
                  </a:schemeClr>
                </a:solidFill>
              </a:rPr>
            </a:br>
            <a:r>
              <a:rPr lang="el-GR" dirty="0" smtClean="0">
                <a:solidFill>
                  <a:schemeClr val="accent4">
                    <a:lumMod val="75000"/>
                  </a:schemeClr>
                </a:solidFill>
              </a:rPr>
              <a:t>ΦΡΑΝΤΣ ΜΑΡΚ</a:t>
            </a:r>
            <a:endParaRPr lang="el-GR" dirty="0">
              <a:solidFill>
                <a:schemeClr val="accent4">
                  <a:lumMod val="75000"/>
                </a:schemeClr>
              </a:solidFill>
            </a:endParaRPr>
          </a:p>
        </p:txBody>
      </p:sp>
      <p:sp>
        <p:nvSpPr>
          <p:cNvPr id="6" name="5 - Θέση κειμένου"/>
          <p:cNvSpPr>
            <a:spLocks noGrp="1"/>
          </p:cNvSpPr>
          <p:nvPr>
            <p:ph type="body" idx="2"/>
          </p:nvPr>
        </p:nvSpPr>
        <p:spPr>
          <a:xfrm>
            <a:off x="685800" y="1916832"/>
            <a:ext cx="2514600" cy="4090268"/>
          </a:xfrm>
        </p:spPr>
        <p:txBody>
          <a:bodyPr>
            <a:normAutofit/>
          </a:bodyPr>
          <a:lstStyle/>
          <a:p>
            <a:r>
              <a:rPr lang="el-GR" sz="2400" dirty="0" smtClean="0">
                <a:solidFill>
                  <a:schemeClr val="accent4">
                    <a:lumMod val="75000"/>
                  </a:schemeClr>
                </a:solidFill>
              </a:rPr>
              <a:t>ΕΊΝΑΙ ΈΝΑ ΚΥΒΙΣΤΙΚΟ ΛΑΔΙ ΣΕ ΚΑΜΒΑ ΖΩΓΡΑΦΙΣΜΕΝΟ ΤΟ</a:t>
            </a:r>
          </a:p>
          <a:p>
            <a:r>
              <a:rPr lang="el-GR" sz="2400" dirty="0" smtClean="0">
                <a:solidFill>
                  <a:schemeClr val="accent4">
                    <a:lumMod val="75000"/>
                  </a:schemeClr>
                </a:solidFill>
              </a:rPr>
              <a:t>1913</a:t>
            </a:r>
          </a:p>
          <a:p>
            <a:endParaRPr lang="el-GR" sz="2400" dirty="0">
              <a:solidFill>
                <a:schemeClr val="accent4">
                  <a:lumMod val="75000"/>
                </a:schemeClr>
              </a:solidFill>
            </a:endParaRPr>
          </a:p>
        </p:txBody>
      </p:sp>
      <p:pic>
        <p:nvPicPr>
          <p:cNvPr id="7" name="6 - Θέση περιεχομένου" descr="Franz_Marc_-_The_Foxes_-_Google_Art_Project.jpg"/>
          <p:cNvPicPr>
            <a:picLocks noGrp="1" noChangeAspect="1"/>
          </p:cNvPicPr>
          <p:nvPr>
            <p:ph sz="half" idx="1"/>
          </p:nvPr>
        </p:nvPicPr>
        <p:blipFill>
          <a:blip r:embed="rId2" cstate="print"/>
          <a:stretch>
            <a:fillRect/>
          </a:stretch>
        </p:blipFill>
        <p:spPr>
          <a:xfrm>
            <a:off x="4005441" y="0"/>
            <a:ext cx="5138559" cy="6857999"/>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83568" y="1"/>
            <a:ext cx="7088832" cy="548679"/>
          </a:xfrm>
        </p:spPr>
        <p:txBody>
          <a:bodyPr/>
          <a:lstStyle/>
          <a:p>
            <a:r>
              <a:rPr lang="el-GR" sz="2800" dirty="0" smtClean="0">
                <a:solidFill>
                  <a:schemeClr val="accent1">
                    <a:lumMod val="60000"/>
                    <a:lumOff val="40000"/>
                  </a:schemeClr>
                </a:solidFill>
              </a:rPr>
              <a:t>Κίτρινη αγελάδα ΦΡΑΝΤΣ ΜΑΡΚ</a:t>
            </a:r>
            <a:endParaRPr lang="el-GR" sz="2800" dirty="0">
              <a:solidFill>
                <a:schemeClr val="accent1">
                  <a:lumMod val="60000"/>
                  <a:lumOff val="40000"/>
                </a:schemeClr>
              </a:solidFill>
            </a:endParaRPr>
          </a:p>
        </p:txBody>
      </p:sp>
      <p:pic>
        <p:nvPicPr>
          <p:cNvPr id="4" name="3 - Θέση περιεχομένου" descr="Franz_Marc-The_Yellow_Cow-1911.jpg"/>
          <p:cNvPicPr>
            <a:picLocks noGrp="1" noChangeAspect="1"/>
          </p:cNvPicPr>
          <p:nvPr>
            <p:ph type="pic" idx="1"/>
          </p:nvPr>
        </p:nvPicPr>
        <p:blipFill>
          <a:blip r:embed="rId2" cstate="print"/>
          <a:srcRect t="12178" b="12178"/>
          <a:stretch>
            <a:fillRect/>
          </a:stretch>
        </p:blipFill>
        <p:spPr/>
      </p:pic>
      <p:sp>
        <p:nvSpPr>
          <p:cNvPr id="6" name="5 - Θέση κειμένου"/>
          <p:cNvSpPr>
            <a:spLocks noGrp="1"/>
          </p:cNvSpPr>
          <p:nvPr>
            <p:ph type="body" sz="half" idx="2"/>
          </p:nvPr>
        </p:nvSpPr>
        <p:spPr>
          <a:xfrm>
            <a:off x="539552" y="476672"/>
            <a:ext cx="8604448" cy="1359272"/>
          </a:xfrm>
        </p:spPr>
        <p:txBody>
          <a:bodyPr>
            <a:normAutofit/>
          </a:bodyPr>
          <a:lstStyle/>
          <a:p>
            <a:r>
              <a:rPr lang="el-GR" dirty="0" smtClean="0"/>
              <a:t> </a:t>
            </a:r>
            <a:r>
              <a:rPr lang="el-GR" sz="1800" dirty="0" smtClean="0">
                <a:solidFill>
                  <a:srgbClr val="FFC000"/>
                </a:solidFill>
              </a:rPr>
              <a:t>Η κωμική </a:t>
            </a:r>
            <a:r>
              <a:rPr lang="el-GR" sz="1800" dirty="0" err="1" smtClean="0">
                <a:solidFill>
                  <a:srgbClr val="FFC000"/>
                </a:solidFill>
              </a:rPr>
              <a:t>joie</a:t>
            </a:r>
            <a:r>
              <a:rPr lang="el-GR" sz="1800" dirty="0" smtClean="0">
                <a:solidFill>
                  <a:srgbClr val="FFC000"/>
                </a:solidFill>
              </a:rPr>
              <a:t> </a:t>
            </a:r>
            <a:r>
              <a:rPr lang="el-GR" sz="1800" dirty="0" err="1" smtClean="0">
                <a:solidFill>
                  <a:srgbClr val="FFC000"/>
                </a:solidFill>
              </a:rPr>
              <a:t>de</a:t>
            </a:r>
            <a:r>
              <a:rPr lang="el-GR" sz="1800" dirty="0" smtClean="0">
                <a:solidFill>
                  <a:srgbClr val="FFC000"/>
                </a:solidFill>
              </a:rPr>
              <a:t> </a:t>
            </a:r>
            <a:r>
              <a:rPr lang="el-GR" sz="1800" dirty="0" err="1" smtClean="0">
                <a:solidFill>
                  <a:srgbClr val="FFC000"/>
                </a:solidFill>
              </a:rPr>
              <a:t>vivre</a:t>
            </a:r>
            <a:r>
              <a:rPr lang="el-GR" sz="1800" dirty="0" smtClean="0">
                <a:solidFill>
                  <a:srgbClr val="FFC000"/>
                </a:solidFill>
              </a:rPr>
              <a:t> (χαρά της ζωής) της </a:t>
            </a:r>
            <a:r>
              <a:rPr lang="el-GR" sz="1800" i="1" dirty="0" smtClean="0">
                <a:solidFill>
                  <a:srgbClr val="FFC000"/>
                </a:solidFill>
              </a:rPr>
              <a:t>Κίτρινης Αγελάδας </a:t>
            </a:r>
            <a:r>
              <a:rPr lang="el-GR" sz="1800" dirty="0" smtClean="0">
                <a:solidFill>
                  <a:srgbClr val="FFC000"/>
                </a:solidFill>
              </a:rPr>
              <a:t>είναι η πρώτη και ίσως η μοναδική περίπτωση ενός χαρούμενου ζώου στη καριέρα του </a:t>
            </a:r>
            <a:r>
              <a:rPr lang="el-GR" sz="1800" dirty="0" err="1" smtClean="0">
                <a:solidFill>
                  <a:srgbClr val="FFC000"/>
                </a:solidFill>
              </a:rPr>
              <a:t>Μαρκ</a:t>
            </a:r>
            <a:r>
              <a:rPr lang="el-GR" sz="1800" dirty="0" smtClean="0">
                <a:solidFill>
                  <a:srgbClr val="FFC000"/>
                </a:solidFill>
              </a:rPr>
              <a:t>. Είναι </a:t>
            </a:r>
            <a:r>
              <a:rPr lang="el-GR" sz="1800" dirty="0" err="1" smtClean="0">
                <a:solidFill>
                  <a:srgbClr val="FFC000"/>
                </a:solidFill>
              </a:rPr>
              <a:t>απολύρως</a:t>
            </a:r>
            <a:r>
              <a:rPr lang="el-GR" sz="1800" dirty="0" smtClean="0">
                <a:solidFill>
                  <a:srgbClr val="FFC000"/>
                </a:solidFill>
              </a:rPr>
              <a:t> παραδομένη στο παιχνίδι. Ο </a:t>
            </a:r>
            <a:r>
              <a:rPr lang="el-GR" sz="1800" dirty="0" err="1" smtClean="0">
                <a:solidFill>
                  <a:srgbClr val="FFC000"/>
                </a:solidFill>
              </a:rPr>
              <a:t>Μαρκ</a:t>
            </a:r>
            <a:r>
              <a:rPr lang="el-GR" sz="1800" dirty="0" smtClean="0">
                <a:solidFill>
                  <a:srgbClr val="FFC000"/>
                </a:solidFill>
              </a:rPr>
              <a:t> αποφεύγει την τυπικά ανθρώπινη, συναισθηματική οπτική για τα ζώα. Αντίθετα, η αγελάδα έχει παραδοθεί στη φύση της, όπως είναι. </a:t>
            </a:r>
            <a:endParaRPr lang="el-GR" dirty="0" smtClean="0">
              <a:solidFill>
                <a:srgbClr val="FFC000"/>
              </a:solidFill>
            </a:endParaRPr>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sz="4000" dirty="0" smtClean="0">
                <a:solidFill>
                  <a:srgbClr val="FFC000"/>
                </a:solidFill>
              </a:rPr>
              <a:t>ΜΟΡΦΕΣ ΠΟΥ ΜΑΧΟΝΤΑΙ 1914</a:t>
            </a:r>
            <a:endParaRPr lang="el-GR" sz="4000" dirty="0">
              <a:solidFill>
                <a:srgbClr val="FFC000"/>
              </a:solidFill>
            </a:endParaRPr>
          </a:p>
        </p:txBody>
      </p:sp>
      <p:pic>
        <p:nvPicPr>
          <p:cNvPr id="4" name="3 - Θέση περιεχομένου" descr="fighting-forms-1914.jpg!Large.jpg"/>
          <p:cNvPicPr>
            <a:picLocks noGrp="1" noChangeAspect="1"/>
          </p:cNvPicPr>
          <p:nvPr>
            <p:ph type="pic" idx="1"/>
          </p:nvPr>
        </p:nvPicPr>
        <p:blipFill>
          <a:blip r:embed="rId2" cstate="print"/>
          <a:srcRect t="9641" b="9641"/>
          <a:stretch>
            <a:fillRect/>
          </a:stretch>
        </p:blipFill>
        <p:spPr/>
      </p:pic>
      <p:sp>
        <p:nvSpPr>
          <p:cNvPr id="6" name="5 - Θέση κειμένου"/>
          <p:cNvSpPr>
            <a:spLocks noGrp="1"/>
          </p:cNvSpPr>
          <p:nvPr>
            <p:ph type="body" sz="half" idx="2"/>
          </p:nvPr>
        </p:nvSpPr>
        <p:spPr/>
        <p:txBody>
          <a:bodyPr>
            <a:normAutofit/>
          </a:bodyPr>
          <a:lstStyle/>
          <a:p>
            <a:r>
              <a:rPr lang="el-GR" sz="2400" dirty="0" smtClean="0"/>
              <a:t>ΦΡΑΝΤΣ ΜΑΡΚ</a:t>
            </a:r>
            <a:endParaRPr lang="el-GR"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980728"/>
            <a:ext cx="2520280" cy="3312368"/>
          </a:xfrm>
        </p:spPr>
        <p:txBody>
          <a:bodyPr/>
          <a:lstStyle/>
          <a:p>
            <a:r>
              <a:rPr lang="el-GR" dirty="0" smtClean="0">
                <a:solidFill>
                  <a:srgbClr val="FFC000"/>
                </a:solidFill>
              </a:rPr>
              <a:t>ΖΩΑ ΣΕ ΤΟΠΙΟ</a:t>
            </a:r>
            <a:br>
              <a:rPr lang="el-GR" dirty="0" smtClean="0">
                <a:solidFill>
                  <a:srgbClr val="FFC000"/>
                </a:solidFill>
              </a:rPr>
            </a:br>
            <a:r>
              <a:rPr lang="el-GR" dirty="0" smtClean="0">
                <a:solidFill>
                  <a:srgbClr val="FFC000"/>
                </a:solidFill>
              </a:rPr>
              <a:t/>
            </a:r>
            <a:br>
              <a:rPr lang="el-GR" dirty="0" smtClean="0">
                <a:solidFill>
                  <a:srgbClr val="FFC000"/>
                </a:solidFill>
              </a:rPr>
            </a:br>
            <a:r>
              <a:rPr lang="el-GR" dirty="0" smtClean="0">
                <a:solidFill>
                  <a:srgbClr val="FFC000"/>
                </a:solidFill>
              </a:rPr>
              <a:t>ΦΡΑΝΤΣ ΜΑΡΚ</a:t>
            </a:r>
            <a:endParaRPr lang="el-GR" dirty="0">
              <a:solidFill>
                <a:srgbClr val="FFC000"/>
              </a:solidFill>
            </a:endParaRPr>
          </a:p>
        </p:txBody>
      </p:sp>
      <p:pic>
        <p:nvPicPr>
          <p:cNvPr id="4" name="3 - Θέση περιεχομένου" descr="animals-in-landscape.jpg"/>
          <p:cNvPicPr>
            <a:picLocks noGrp="1" noChangeAspect="1"/>
          </p:cNvPicPr>
          <p:nvPr>
            <p:ph idx="1"/>
          </p:nvPr>
        </p:nvPicPr>
        <p:blipFill>
          <a:blip r:embed="rId2" cstate="print"/>
          <a:stretch>
            <a:fillRect/>
          </a:stretch>
        </p:blipFill>
        <p:spPr>
          <a:xfrm>
            <a:off x="2836459" y="28767"/>
            <a:ext cx="6305847" cy="682923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Marc-horse_in_a_landscape.jpg"/>
          <p:cNvPicPr>
            <a:picLocks noGrp="1" noChangeAspect="1"/>
          </p:cNvPicPr>
          <p:nvPr>
            <p:ph idx="1"/>
          </p:nvPr>
        </p:nvPicPr>
        <p:blipFill>
          <a:blip r:embed="rId3" cstate="print"/>
          <a:stretch>
            <a:fillRect/>
          </a:stretch>
        </p:blipFill>
        <p:spPr>
          <a:xfrm>
            <a:off x="363951" y="0"/>
            <a:ext cx="8780049"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06902" y="1351672"/>
            <a:ext cx="4009114" cy="3373472"/>
          </a:xfrm>
        </p:spPr>
        <p:txBody>
          <a:bodyPr>
            <a:normAutofit/>
          </a:bodyPr>
          <a:lstStyle/>
          <a:p>
            <a:r>
              <a:rPr lang="el-GR" sz="2800" dirty="0" smtClean="0"/>
              <a:t>ήταν </a:t>
            </a:r>
            <a:r>
              <a:rPr lang="el-GR" sz="2800" u="sng" dirty="0" err="1" smtClean="0">
                <a:hlinkClick r:id="rId2" tooltip="Γερμανία"/>
              </a:rPr>
              <a:t>Γερμανο</a:t>
            </a:r>
            <a:r>
              <a:rPr lang="el-GR" sz="2800" dirty="0" smtClean="0"/>
              <a:t>-</a:t>
            </a:r>
            <a:r>
              <a:rPr lang="el-GR" sz="2800" dirty="0" smtClean="0">
                <a:hlinkClick r:id="rId3" tooltip="Δανία"/>
              </a:rPr>
              <a:t>Δανός</a:t>
            </a:r>
            <a:r>
              <a:rPr lang="el-GR" sz="2800" dirty="0" smtClean="0"/>
              <a:t> </a:t>
            </a:r>
            <a:r>
              <a:rPr lang="el-GR" sz="2800" dirty="0" smtClean="0">
                <a:hlinkClick r:id="rId4" tooltip="Ζωγράφος"/>
              </a:rPr>
              <a:t>ζωγράφος</a:t>
            </a:r>
            <a:r>
              <a:rPr lang="el-GR" sz="2800" dirty="0" smtClean="0"/>
              <a:t>, μέλος των </a:t>
            </a:r>
            <a:r>
              <a:rPr lang="el-GR" sz="2800" dirty="0" err="1" smtClean="0"/>
              <a:t>εξπρεσσιονιστικών</a:t>
            </a:r>
            <a:r>
              <a:rPr lang="el-GR" sz="2800" dirty="0" smtClean="0"/>
              <a:t> καλλιτεχνικών ομάδων </a:t>
            </a:r>
            <a:r>
              <a:rPr lang="el-GR" sz="2800" dirty="0" err="1" smtClean="0">
                <a:hlinkClick r:id="rId5" tooltip="Die Brücke (δεν έχει γραφτεί ακόμα)"/>
              </a:rPr>
              <a:t>Die</a:t>
            </a:r>
            <a:r>
              <a:rPr lang="el-GR" sz="2800" dirty="0" smtClean="0">
                <a:hlinkClick r:id="rId5" tooltip="Die Brücke (δεν έχει γραφτεί ακόμα)"/>
              </a:rPr>
              <a:t> </a:t>
            </a:r>
            <a:r>
              <a:rPr lang="el-GR" sz="2800" dirty="0" err="1" smtClean="0">
                <a:hlinkClick r:id="rId5" tooltip="Die Brücke (δεν έχει γραφτεί ακόμα)"/>
              </a:rPr>
              <a:t>Brücke</a:t>
            </a:r>
            <a:r>
              <a:rPr lang="el-GR" sz="2800" dirty="0" smtClean="0"/>
              <a:t> («Η γέφυρα», περίοδος 1906-1907), </a:t>
            </a:r>
            <a:endParaRPr lang="el-GR" sz="2800" dirty="0"/>
          </a:p>
        </p:txBody>
      </p:sp>
      <p:sp>
        <p:nvSpPr>
          <p:cNvPr id="4" name="3 - Τίτλος"/>
          <p:cNvSpPr>
            <a:spLocks noGrp="1"/>
          </p:cNvSpPr>
          <p:nvPr>
            <p:ph type="title"/>
          </p:nvPr>
        </p:nvSpPr>
        <p:spPr/>
        <p:txBody>
          <a:bodyPr/>
          <a:lstStyle/>
          <a:p>
            <a:r>
              <a:rPr lang="el-GR" dirty="0" smtClean="0"/>
              <a:t>ΕΜΙΛ ΝΟΛΤΕ</a:t>
            </a:r>
            <a:endParaRPr lang="el-GR" dirty="0"/>
          </a:p>
        </p:txBody>
      </p:sp>
      <p:pic>
        <p:nvPicPr>
          <p:cNvPr id="61442" name="Picture 2" descr="Credit: ullstein bild via Getty Images/ullstein bild Dtl."/>
          <p:cNvPicPr>
            <a:picLocks noChangeAspect="1" noChangeArrowheads="1"/>
          </p:cNvPicPr>
          <p:nvPr/>
        </p:nvPicPr>
        <p:blipFill>
          <a:blip r:embed="rId6" cstate="print"/>
          <a:srcRect/>
          <a:stretch>
            <a:fillRect/>
          </a:stretch>
        </p:blipFill>
        <p:spPr bwMode="auto">
          <a:xfrm rot="10800000" flipH="1" flipV="1">
            <a:off x="5292080" y="4653136"/>
            <a:ext cx="1072262" cy="1512168"/>
          </a:xfrm>
          <a:prstGeom prst="rect">
            <a:avLst/>
          </a:prstGeom>
          <a:noFill/>
        </p:spPr>
      </p:pic>
      <p:pic>
        <p:nvPicPr>
          <p:cNvPr id="61444" name="Picture 4" descr="https://upload.wikimedia.org/wikipedia/commons/thumb/6/61/WP_Emil_Nolde.jpg/200px-WP_Emil_Nolde.jpg"/>
          <p:cNvPicPr>
            <a:picLocks noChangeAspect="1" noChangeArrowheads="1"/>
          </p:cNvPicPr>
          <p:nvPr/>
        </p:nvPicPr>
        <p:blipFill>
          <a:blip r:embed="rId7" cstate="print"/>
          <a:srcRect/>
          <a:stretch>
            <a:fillRect/>
          </a:stretch>
        </p:blipFill>
        <p:spPr bwMode="auto">
          <a:xfrm>
            <a:off x="4572000" y="548680"/>
            <a:ext cx="4114172" cy="594497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1412776"/>
            <a:ext cx="3153544" cy="4608512"/>
          </a:xfrm>
        </p:spPr>
        <p:txBody>
          <a:bodyPr/>
          <a:lstStyle/>
          <a:p>
            <a:r>
              <a:rPr lang="el-GR" dirty="0" smtClean="0">
                <a:solidFill>
                  <a:schemeClr val="accent2">
                    <a:lumMod val="75000"/>
                  </a:schemeClr>
                </a:solidFill>
              </a:rPr>
              <a:t>ΦΡΑΝΤΣ ΜΑΡΚ</a:t>
            </a:r>
            <a:br>
              <a:rPr lang="el-GR" dirty="0" smtClean="0">
                <a:solidFill>
                  <a:schemeClr val="accent2">
                    <a:lumMod val="75000"/>
                  </a:schemeClr>
                </a:solidFill>
              </a:rPr>
            </a:br>
            <a:r>
              <a:rPr lang="el-GR" dirty="0" smtClean="0"/>
              <a:t/>
            </a:r>
            <a:br>
              <a:rPr lang="el-GR" dirty="0" smtClean="0"/>
            </a:br>
            <a:r>
              <a:rPr lang="el-GR" dirty="0" smtClean="0">
                <a:solidFill>
                  <a:schemeClr val="accent2">
                    <a:lumMod val="75000"/>
                  </a:schemeClr>
                </a:solidFill>
              </a:rPr>
              <a:t>Ο ΜΑΓΕΜΕΝΟΣ ΜΥΛΟΣ</a:t>
            </a:r>
            <a:endParaRPr lang="el-GR" dirty="0">
              <a:solidFill>
                <a:schemeClr val="accent2">
                  <a:lumMod val="75000"/>
                </a:schemeClr>
              </a:solidFill>
            </a:endParaRPr>
          </a:p>
        </p:txBody>
      </p:sp>
      <p:pic>
        <p:nvPicPr>
          <p:cNvPr id="4" name="3 - Θέση περιεχομένου" descr="default.jpg"/>
          <p:cNvPicPr>
            <a:picLocks noGrp="1" noChangeAspect="1"/>
          </p:cNvPicPr>
          <p:nvPr>
            <p:ph idx="1"/>
          </p:nvPr>
        </p:nvPicPr>
        <p:blipFill>
          <a:blip r:embed="rId2" cstate="print"/>
          <a:stretch>
            <a:fillRect/>
          </a:stretch>
        </p:blipFill>
        <p:spPr>
          <a:xfrm>
            <a:off x="4427985" y="32923"/>
            <a:ext cx="4716016" cy="6825077"/>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idx="1"/>
          </p:nvPr>
        </p:nvSpPr>
        <p:spPr>
          <a:xfrm>
            <a:off x="706902" y="1351672"/>
            <a:ext cx="3793090" cy="2941424"/>
          </a:xfrm>
        </p:spPr>
        <p:txBody>
          <a:bodyPr>
            <a:normAutofit/>
          </a:bodyPr>
          <a:lstStyle/>
          <a:p>
            <a:r>
              <a:rPr lang="el-GR" sz="3600" dirty="0" smtClean="0">
                <a:solidFill>
                  <a:schemeClr val="accent4">
                    <a:lumMod val="60000"/>
                    <a:lumOff val="40000"/>
                  </a:schemeClr>
                </a:solidFill>
              </a:rPr>
              <a:t>Νευρολόγος και ψυχίατρος</a:t>
            </a:r>
          </a:p>
          <a:p>
            <a:r>
              <a:rPr lang="el-GR" dirty="0" smtClean="0"/>
              <a:t/>
            </a:r>
            <a:br>
              <a:rPr lang="el-GR" dirty="0" smtClean="0"/>
            </a:br>
            <a:endParaRPr lang="el-GR" dirty="0"/>
          </a:p>
        </p:txBody>
      </p:sp>
      <p:sp>
        <p:nvSpPr>
          <p:cNvPr id="5" name="4 - Τίτλος"/>
          <p:cNvSpPr>
            <a:spLocks noGrp="1"/>
          </p:cNvSpPr>
          <p:nvPr>
            <p:ph type="title"/>
          </p:nvPr>
        </p:nvSpPr>
        <p:spPr/>
        <p:txBody>
          <a:bodyPr/>
          <a:lstStyle/>
          <a:p>
            <a:r>
              <a:rPr lang="el-GR" b="1" dirty="0" smtClean="0">
                <a:solidFill>
                  <a:schemeClr val="accent4">
                    <a:lumMod val="60000"/>
                    <a:lumOff val="40000"/>
                  </a:schemeClr>
                </a:solidFill>
              </a:rPr>
              <a:t>ΣΙΓΚΜΟΥΝΤ ΦΡΟΙΝΤ</a:t>
            </a:r>
            <a:endParaRPr lang="el-GR" b="1" dirty="0">
              <a:solidFill>
                <a:schemeClr val="accent4">
                  <a:lumMod val="60000"/>
                  <a:lumOff val="40000"/>
                </a:schemeClr>
              </a:solidFill>
            </a:endParaRPr>
          </a:p>
        </p:txBody>
      </p:sp>
      <p:pic>
        <p:nvPicPr>
          <p:cNvPr id="111618" name="Picture 2" descr="Σίγκμουντ Φρόυντ - Βικιπαίδεια"/>
          <p:cNvPicPr>
            <a:picLocks noChangeAspect="1" noChangeArrowheads="1"/>
          </p:cNvPicPr>
          <p:nvPr/>
        </p:nvPicPr>
        <p:blipFill>
          <a:blip r:embed="rId2" cstate="print"/>
          <a:srcRect/>
          <a:stretch>
            <a:fillRect/>
          </a:stretch>
        </p:blipFill>
        <p:spPr bwMode="auto">
          <a:xfrm>
            <a:off x="4430220" y="1178416"/>
            <a:ext cx="4246236" cy="512733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p:txBody>
          <a:bodyPr/>
          <a:lstStyle/>
          <a:p>
            <a:r>
              <a:rPr lang="el-GR" sz="4000" dirty="0" smtClean="0">
                <a:solidFill>
                  <a:schemeClr val="accent2">
                    <a:lumMod val="60000"/>
                    <a:lumOff val="40000"/>
                  </a:schemeClr>
                </a:solidFill>
              </a:rPr>
              <a:t>ΑΥΓΟΥΣΤΟΣ ΚΟΝΤ</a:t>
            </a:r>
            <a:endParaRPr lang="el-GR" sz="4000" dirty="0">
              <a:solidFill>
                <a:schemeClr val="accent2">
                  <a:lumMod val="60000"/>
                  <a:lumOff val="40000"/>
                </a:schemeClr>
              </a:solidFill>
            </a:endParaRPr>
          </a:p>
        </p:txBody>
      </p:sp>
      <p:sp>
        <p:nvSpPr>
          <p:cNvPr id="9" name="8 - Θέση εικόνας"/>
          <p:cNvSpPr>
            <a:spLocks noGrp="1"/>
          </p:cNvSpPr>
          <p:nvPr>
            <p:ph type="pic" idx="1"/>
          </p:nvPr>
        </p:nvSpPr>
        <p:spPr/>
      </p:sp>
      <p:sp>
        <p:nvSpPr>
          <p:cNvPr id="10" name="9 - Θέση κειμένου"/>
          <p:cNvSpPr>
            <a:spLocks noGrp="1"/>
          </p:cNvSpPr>
          <p:nvPr>
            <p:ph type="body" sz="half" idx="2"/>
          </p:nvPr>
        </p:nvSpPr>
        <p:spPr/>
        <p:txBody>
          <a:bodyPr>
            <a:normAutofit/>
          </a:bodyPr>
          <a:lstStyle/>
          <a:p>
            <a:r>
              <a:rPr lang="el-GR" sz="2800" dirty="0" smtClean="0">
                <a:solidFill>
                  <a:schemeClr val="accent2">
                    <a:lumMod val="60000"/>
                    <a:lumOff val="40000"/>
                  </a:schemeClr>
                </a:solidFill>
              </a:rPr>
              <a:t>ΦΙΛΟΣΟΦΟΣ ,  ΘΕΤΙΚΙΣΜΟΣ</a:t>
            </a:r>
            <a:endParaRPr lang="el-GR" sz="2800" dirty="0">
              <a:solidFill>
                <a:schemeClr val="accent2">
                  <a:lumMod val="60000"/>
                  <a:lumOff val="40000"/>
                </a:schemeClr>
              </a:solidFill>
            </a:endParaRPr>
          </a:p>
        </p:txBody>
      </p:sp>
      <p:pic>
        <p:nvPicPr>
          <p:cNvPr id="5122" name="Picture 2" descr="https://maxmag.gr/wp-content/uploads/2019/07/Positivism.jpg"/>
          <p:cNvPicPr>
            <a:picLocks noChangeAspect="1" noChangeArrowheads="1"/>
          </p:cNvPicPr>
          <p:nvPr/>
        </p:nvPicPr>
        <p:blipFill>
          <a:blip r:embed="rId2" cstate="print"/>
          <a:srcRect/>
          <a:stretch>
            <a:fillRect/>
          </a:stretch>
        </p:blipFill>
        <p:spPr bwMode="auto">
          <a:xfrm>
            <a:off x="323528" y="1844824"/>
            <a:ext cx="8820472" cy="501317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idx="1"/>
          </p:nvPr>
        </p:nvSpPr>
        <p:spPr>
          <a:xfrm>
            <a:off x="706902" y="1351672"/>
            <a:ext cx="4081122" cy="5173672"/>
          </a:xfrm>
        </p:spPr>
        <p:txBody>
          <a:bodyPr>
            <a:normAutofit fontScale="92500" lnSpcReduction="10000"/>
          </a:bodyPr>
          <a:lstStyle/>
          <a:p>
            <a:r>
              <a:rPr lang="el-GR" dirty="0" smtClean="0"/>
              <a:t> </a:t>
            </a:r>
            <a:r>
              <a:rPr lang="el-GR" sz="2800" b="1" dirty="0" smtClean="0">
                <a:solidFill>
                  <a:srgbClr val="DFB4F2"/>
                </a:solidFill>
              </a:rPr>
              <a:t>Ήταν Ινδός δικηγόρος, πολιτικός, στοχαστής και επαναστάτης ακτιβιστής. Υπήρξε σημαντικός πνευματικός οδηγός της Ινδίας και του </a:t>
            </a:r>
            <a:r>
              <a:rPr lang="el-GR" sz="2800" b="1" u="sng" dirty="0" smtClean="0">
                <a:solidFill>
                  <a:srgbClr val="DFB4F2"/>
                </a:solidFill>
              </a:rPr>
              <a:t>κινήματος για την ανεξαρτησία της</a:t>
            </a:r>
            <a:r>
              <a:rPr lang="el-GR" sz="2800" b="1" dirty="0" smtClean="0">
                <a:solidFill>
                  <a:srgbClr val="DFB4F2"/>
                </a:solidFill>
              </a:rPr>
              <a:t>, καθώς και εμπνευστής της μεθόδου παθητικής αντίστασης χωρίς τη χρήση βίας έναντι των καταπιεστών.</a:t>
            </a:r>
          </a:p>
          <a:p>
            <a:r>
              <a:rPr lang="el-GR" dirty="0" smtClean="0"/>
              <a:t/>
            </a:r>
            <a:br>
              <a:rPr lang="el-GR" dirty="0" smtClean="0"/>
            </a:br>
            <a:endParaRPr lang="el-GR" dirty="0"/>
          </a:p>
        </p:txBody>
      </p:sp>
      <p:sp>
        <p:nvSpPr>
          <p:cNvPr id="5" name="4 - Τίτλος"/>
          <p:cNvSpPr>
            <a:spLocks noGrp="1"/>
          </p:cNvSpPr>
          <p:nvPr>
            <p:ph type="title"/>
          </p:nvPr>
        </p:nvSpPr>
        <p:spPr/>
        <p:txBody>
          <a:bodyPr/>
          <a:lstStyle/>
          <a:p>
            <a:r>
              <a:rPr lang="el-GR" b="1" dirty="0" smtClean="0">
                <a:solidFill>
                  <a:srgbClr val="DFB4F2"/>
                </a:solidFill>
              </a:rPr>
              <a:t>Μαχάτμα Γκάντι</a:t>
            </a:r>
            <a:r>
              <a:rPr lang="el-GR" dirty="0" smtClean="0"/>
              <a:t/>
            </a:r>
            <a:br>
              <a:rPr lang="el-GR" dirty="0" smtClean="0"/>
            </a:br>
            <a:endParaRPr lang="el-GR" dirty="0"/>
          </a:p>
        </p:txBody>
      </p:sp>
      <p:pic>
        <p:nvPicPr>
          <p:cNvPr id="130050" name="Picture 2" descr="https://upload.wikimedia.org/wikipedia/commons/thumb/7/7a/Mahatma-Gandhi%2C_studio%2C_1931.jpg/200px-Mahatma-Gandhi%2C_studio%2C_1931.jpg"/>
          <p:cNvPicPr>
            <a:picLocks noChangeAspect="1" noChangeArrowheads="1"/>
          </p:cNvPicPr>
          <p:nvPr/>
        </p:nvPicPr>
        <p:blipFill>
          <a:blip r:embed="rId2" cstate="print"/>
          <a:srcRect/>
          <a:stretch>
            <a:fillRect/>
          </a:stretch>
        </p:blipFill>
        <p:spPr bwMode="auto">
          <a:xfrm>
            <a:off x="4907225" y="1867812"/>
            <a:ext cx="3668419" cy="458552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395536" y="273050"/>
            <a:ext cx="2376264" cy="1283742"/>
          </a:xfrm>
        </p:spPr>
        <p:txBody>
          <a:bodyPr/>
          <a:lstStyle/>
          <a:p>
            <a:r>
              <a:rPr lang="en-US" dirty="0" smtClean="0"/>
              <a:t> </a:t>
            </a:r>
            <a:r>
              <a:rPr lang="en-US" dirty="0" smtClean="0">
                <a:solidFill>
                  <a:srgbClr val="FFC000"/>
                </a:solidFill>
              </a:rPr>
              <a:t>EL GRECO</a:t>
            </a:r>
            <a:endParaRPr lang="el-GR" dirty="0">
              <a:solidFill>
                <a:srgbClr val="FFC000"/>
              </a:solidFill>
            </a:endParaRPr>
          </a:p>
        </p:txBody>
      </p:sp>
      <p:sp>
        <p:nvSpPr>
          <p:cNvPr id="7" name="6 - Θέση κειμένου"/>
          <p:cNvSpPr>
            <a:spLocks noGrp="1"/>
          </p:cNvSpPr>
          <p:nvPr>
            <p:ph type="body" idx="2"/>
          </p:nvPr>
        </p:nvSpPr>
        <p:spPr>
          <a:xfrm>
            <a:off x="395536" y="1412776"/>
            <a:ext cx="2592288" cy="5040560"/>
          </a:xfrm>
        </p:spPr>
        <p:txBody>
          <a:bodyPr/>
          <a:lstStyle/>
          <a:p>
            <a:r>
              <a:rPr lang="el-GR" i="1" dirty="0" smtClean="0">
                <a:solidFill>
                  <a:schemeClr val="accent1">
                    <a:lumMod val="60000"/>
                    <a:lumOff val="40000"/>
                  </a:schemeClr>
                </a:solidFill>
              </a:rPr>
              <a:t>Η Πέμπτη σφραγίδα της Αποκάλυψης</a:t>
            </a:r>
            <a:r>
              <a:rPr lang="el-GR" dirty="0" smtClean="0">
                <a:solidFill>
                  <a:schemeClr val="accent1">
                    <a:lumMod val="60000"/>
                    <a:lumOff val="40000"/>
                  </a:schemeClr>
                </a:solidFill>
              </a:rPr>
              <a:t> (1608-1614) είναι έργο εξπρεσιονιστικό. Αριστερά προβάλλει ο Ιωάννης ο Βαπτιστής ως μια μορφή μεταφυσική. Στο κέντρο του πίνακα υπάρχουν δύο γυναικείες μορφές οι οποίες πλαισιώνονται από πέντε ανδρικές φιγούρες.</a:t>
            </a:r>
            <a:endParaRPr lang="el-GR" dirty="0">
              <a:solidFill>
                <a:schemeClr val="accent1">
                  <a:lumMod val="60000"/>
                  <a:lumOff val="40000"/>
                </a:schemeClr>
              </a:solidFill>
            </a:endParaRPr>
          </a:p>
        </p:txBody>
      </p:sp>
      <p:pic>
        <p:nvPicPr>
          <p:cNvPr id="8" name="7 - Θέση περιεχομένου" descr="rouska1.jpg"/>
          <p:cNvPicPr>
            <a:picLocks noGrp="1" noChangeAspect="1"/>
          </p:cNvPicPr>
          <p:nvPr>
            <p:ph sz="half" idx="1"/>
          </p:nvPr>
        </p:nvPicPr>
        <p:blipFill>
          <a:blip r:embed="rId2" cstate="print"/>
          <a:stretch>
            <a:fillRect/>
          </a:stretch>
        </p:blipFill>
        <p:spPr>
          <a:xfrm>
            <a:off x="2971799" y="0"/>
            <a:ext cx="6172201"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p:txBody>
          <a:bodyPr/>
          <a:lstStyle/>
          <a:p>
            <a:r>
              <a:rPr lang="el-GR" sz="4000" dirty="0" smtClean="0">
                <a:solidFill>
                  <a:schemeClr val="accent2">
                    <a:lumMod val="75000"/>
                  </a:schemeClr>
                </a:solidFill>
              </a:rPr>
              <a:t>ΔΟΜΗΝΙΚΟΣ ΘΕΟΤΟΚΟΠΟΥΛΟΣ</a:t>
            </a:r>
            <a:endParaRPr lang="el-GR" sz="4000" dirty="0">
              <a:solidFill>
                <a:schemeClr val="accent2">
                  <a:lumMod val="75000"/>
                </a:schemeClr>
              </a:solidFill>
            </a:endParaRPr>
          </a:p>
        </p:txBody>
      </p:sp>
      <p:pic>
        <p:nvPicPr>
          <p:cNvPr id="13" name="12 - Θέση περιεχομένου" descr="El_Greco_-_View_and_Plan_of_Toledo_-_Google_Art_Project.jpg"/>
          <p:cNvPicPr>
            <a:picLocks noGrp="1" noChangeAspect="1"/>
          </p:cNvPicPr>
          <p:nvPr>
            <p:ph type="pic" idx="1"/>
          </p:nvPr>
        </p:nvPicPr>
        <p:blipFill>
          <a:blip r:embed="rId2" cstate="print"/>
          <a:srcRect t="1080" b="1080"/>
          <a:stretch>
            <a:fillRect/>
          </a:stretch>
        </p:blipFill>
        <p:spPr/>
      </p:pic>
      <p:sp>
        <p:nvSpPr>
          <p:cNvPr id="11" name="10 - Θέση κειμένου"/>
          <p:cNvSpPr>
            <a:spLocks noGrp="1"/>
          </p:cNvSpPr>
          <p:nvPr>
            <p:ph type="body" sz="half" idx="2"/>
          </p:nvPr>
        </p:nvSpPr>
        <p:spPr/>
        <p:txBody>
          <a:bodyPr>
            <a:normAutofit/>
          </a:bodyPr>
          <a:lstStyle/>
          <a:p>
            <a:r>
              <a:rPr lang="el-GR" sz="2800" dirty="0" smtClean="0">
                <a:solidFill>
                  <a:schemeClr val="accent2">
                    <a:lumMod val="60000"/>
                    <a:lumOff val="40000"/>
                  </a:schemeClr>
                </a:solidFill>
              </a:rPr>
              <a:t>Η ΘΕΑ ΤΟΥ ΤΟΛΕΔΟ</a:t>
            </a:r>
            <a:endParaRPr lang="el-GR" sz="2800" dirty="0">
              <a:solidFill>
                <a:schemeClr val="accent2">
                  <a:lumMod val="60000"/>
                  <a:lumOff val="4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914400" y="0"/>
            <a:ext cx="7772400" cy="1556792"/>
          </a:xfrm>
        </p:spPr>
        <p:txBody>
          <a:bodyPr/>
          <a:lstStyle/>
          <a:p>
            <a:pPr algn="ctr"/>
            <a:r>
              <a:rPr lang="el-GR" sz="2400" dirty="0" smtClean="0">
                <a:solidFill>
                  <a:schemeClr val="accent1">
                    <a:lumMod val="60000"/>
                    <a:lumOff val="40000"/>
                  </a:schemeClr>
                </a:solidFill>
              </a:rPr>
              <a:t>ΜΑΤΙΑΣ</a:t>
            </a:r>
            <a:r>
              <a:rPr lang="el-GR" dirty="0" smtClean="0">
                <a:solidFill>
                  <a:schemeClr val="accent1">
                    <a:lumMod val="60000"/>
                    <a:lumOff val="40000"/>
                  </a:schemeClr>
                </a:solidFill>
              </a:rPr>
              <a:t> </a:t>
            </a:r>
            <a:r>
              <a:rPr lang="el-GR" sz="2400" dirty="0" smtClean="0">
                <a:solidFill>
                  <a:schemeClr val="accent1">
                    <a:lumMod val="60000"/>
                    <a:lumOff val="40000"/>
                  </a:schemeClr>
                </a:solidFill>
              </a:rPr>
              <a:t>ΓΚΡΥΝΕΒΑΛΝΤ,</a:t>
            </a:r>
            <a:r>
              <a:rPr lang="el-GR" sz="2400" i="1" dirty="0" smtClean="0">
                <a:solidFill>
                  <a:schemeClr val="accent1">
                    <a:lumMod val="60000"/>
                    <a:lumOff val="40000"/>
                  </a:schemeClr>
                </a:solidFill>
              </a:rPr>
              <a:t>Η συναυλία των αγγέλων</a:t>
            </a:r>
            <a:r>
              <a:rPr lang="el-GR" sz="2400" dirty="0" smtClean="0"/>
              <a:t> </a:t>
            </a:r>
            <a:br>
              <a:rPr lang="el-GR" sz="2400" dirty="0" smtClean="0"/>
            </a:br>
            <a:r>
              <a:rPr lang="el-GR" sz="3600" dirty="0" smtClean="0"/>
              <a:t/>
            </a:r>
            <a:br>
              <a:rPr lang="el-GR" sz="3600" dirty="0" smtClean="0"/>
            </a:br>
            <a:r>
              <a:rPr lang="el-GR" sz="3600" dirty="0" smtClean="0"/>
              <a:t/>
            </a:r>
            <a:br>
              <a:rPr lang="el-GR" sz="3600" dirty="0" smtClean="0"/>
            </a:br>
            <a:endParaRPr lang="el-GR" sz="5400" dirty="0">
              <a:solidFill>
                <a:schemeClr val="accent1">
                  <a:lumMod val="60000"/>
                  <a:lumOff val="40000"/>
                </a:schemeClr>
              </a:solidFill>
            </a:endParaRPr>
          </a:p>
        </p:txBody>
      </p:sp>
      <p:pic>
        <p:nvPicPr>
          <p:cNvPr id="7" name="6 - Θέση περιεχομένου" descr="Mathis_Gothart_Grünewald_036.jpg"/>
          <p:cNvPicPr>
            <a:picLocks noGrp="1" noChangeAspect="1"/>
          </p:cNvPicPr>
          <p:nvPr>
            <p:ph idx="1"/>
          </p:nvPr>
        </p:nvPicPr>
        <p:blipFill>
          <a:blip r:embed="rId2" cstate="print"/>
          <a:stretch>
            <a:fillRect/>
          </a:stretch>
        </p:blipFill>
        <p:spPr>
          <a:xfrm>
            <a:off x="1691680" y="842539"/>
            <a:ext cx="6408712" cy="589017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1484784"/>
            <a:ext cx="3945632" cy="2952328"/>
          </a:xfrm>
        </p:spPr>
        <p:txBody>
          <a:bodyPr/>
          <a:lstStyle/>
          <a:p>
            <a:r>
              <a:rPr lang="el-GR" sz="3200" dirty="0" smtClean="0">
                <a:solidFill>
                  <a:schemeClr val="accent1">
                    <a:lumMod val="60000"/>
                    <a:lumOff val="40000"/>
                  </a:schemeClr>
                </a:solidFill>
              </a:rPr>
              <a:t>ΜΑΤΙΑΣ ΓΚΡΥΝΕΒΑΛΝΤ</a:t>
            </a:r>
            <a:br>
              <a:rPr lang="el-GR" sz="3200" dirty="0" smtClean="0">
                <a:solidFill>
                  <a:schemeClr val="accent1">
                    <a:lumMod val="60000"/>
                    <a:lumOff val="40000"/>
                  </a:schemeClr>
                </a:solidFill>
              </a:rPr>
            </a:br>
            <a:r>
              <a:rPr lang="el-GR" sz="3200" dirty="0" smtClean="0">
                <a:solidFill>
                  <a:schemeClr val="accent1">
                    <a:lumMod val="60000"/>
                    <a:lumOff val="40000"/>
                  </a:schemeClr>
                </a:solidFill>
              </a:rPr>
              <a:t/>
            </a:r>
            <a:br>
              <a:rPr lang="el-GR" sz="3200" dirty="0" smtClean="0">
                <a:solidFill>
                  <a:schemeClr val="accent1">
                    <a:lumMod val="60000"/>
                    <a:lumOff val="40000"/>
                  </a:schemeClr>
                </a:solidFill>
              </a:rPr>
            </a:br>
            <a:r>
              <a:rPr lang="el-GR" sz="3200" i="1" dirty="0" smtClean="0">
                <a:solidFill>
                  <a:schemeClr val="accent1">
                    <a:lumMod val="60000"/>
                    <a:lumOff val="40000"/>
                  </a:schemeClr>
                </a:solidFill>
              </a:rPr>
              <a:t>Ανάσταση</a:t>
            </a:r>
            <a:r>
              <a:rPr lang="el-GR" sz="3200" dirty="0" smtClean="0">
                <a:solidFill>
                  <a:schemeClr val="accent1">
                    <a:lumMod val="60000"/>
                    <a:lumOff val="40000"/>
                  </a:schemeClr>
                </a:solidFill>
              </a:rPr>
              <a:t> </a:t>
            </a:r>
            <a:endParaRPr lang="el-GR" sz="3200" dirty="0">
              <a:solidFill>
                <a:schemeClr val="accent1">
                  <a:lumMod val="60000"/>
                  <a:lumOff val="40000"/>
                </a:schemeClr>
              </a:solidFill>
            </a:endParaRPr>
          </a:p>
        </p:txBody>
      </p:sp>
      <p:pic>
        <p:nvPicPr>
          <p:cNvPr id="4" name="3 - Θέση περιεχομένου" descr="Mathis_Gothart_Grünewald_044.jpg"/>
          <p:cNvPicPr>
            <a:picLocks noGrp="1" noChangeAspect="1"/>
          </p:cNvPicPr>
          <p:nvPr>
            <p:ph idx="1"/>
          </p:nvPr>
        </p:nvPicPr>
        <p:blipFill>
          <a:blip r:embed="rId2" cstate="print"/>
          <a:stretch>
            <a:fillRect/>
          </a:stretch>
        </p:blipFill>
        <p:spPr>
          <a:xfrm>
            <a:off x="5508104" y="-50203"/>
            <a:ext cx="3635896" cy="690820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6" name="5 - Θέση κειμένου"/>
          <p:cNvSpPr>
            <a:spLocks noGrp="1"/>
          </p:cNvSpPr>
          <p:nvPr>
            <p:ph type="body" idx="2"/>
          </p:nvPr>
        </p:nvSpPr>
        <p:spPr>
          <a:xfrm>
            <a:off x="685800" y="1435100"/>
            <a:ext cx="2878088" cy="4572000"/>
          </a:xfrm>
        </p:spPr>
        <p:txBody>
          <a:bodyPr>
            <a:normAutofit/>
          </a:bodyPr>
          <a:lstStyle/>
          <a:p>
            <a:r>
              <a:rPr lang="el-GR" sz="3600" dirty="0" smtClean="0">
                <a:solidFill>
                  <a:srgbClr val="FFC000"/>
                </a:solidFill>
              </a:rPr>
              <a:t>ΒΑΝ  ΓΚΟΓΚ</a:t>
            </a:r>
          </a:p>
          <a:p>
            <a:r>
              <a:rPr lang="el-GR" sz="3600" dirty="0" smtClean="0">
                <a:solidFill>
                  <a:srgbClr val="FFC000"/>
                </a:solidFill>
              </a:rPr>
              <a:t>ΑΥΤΟΠΡΟΣΩΠΟΓΡΑΦΙΑ</a:t>
            </a:r>
            <a:endParaRPr lang="el-GR" sz="3600" dirty="0">
              <a:solidFill>
                <a:srgbClr val="FFC000"/>
              </a:solidFill>
            </a:endParaRPr>
          </a:p>
        </p:txBody>
      </p:sp>
      <p:pic>
        <p:nvPicPr>
          <p:cNvPr id="4" name="3 - Θέση περιεχομένου" descr="Self-Portrait-with-Straw-Hat.jpg"/>
          <p:cNvPicPr>
            <a:picLocks noGrp="1" noChangeAspect="1"/>
          </p:cNvPicPr>
          <p:nvPr>
            <p:ph sz="half" idx="1"/>
          </p:nvPr>
        </p:nvPicPr>
        <p:blipFill>
          <a:blip r:embed="rId2" cstate="print"/>
          <a:stretch>
            <a:fillRect/>
          </a:stretch>
        </p:blipFill>
        <p:spPr>
          <a:xfrm>
            <a:off x="3817089" y="0"/>
            <a:ext cx="5326911"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755576" y="332656"/>
            <a:ext cx="3094112" cy="1162050"/>
          </a:xfrm>
        </p:spPr>
        <p:txBody>
          <a:bodyPr/>
          <a:lstStyle/>
          <a:p>
            <a:r>
              <a:rPr lang="el-GR" dirty="0" smtClean="0">
                <a:solidFill>
                  <a:srgbClr val="FF0000"/>
                </a:solidFill>
              </a:rPr>
              <a:t>Η ΚΡΑΥΓΗ </a:t>
            </a:r>
            <a:br>
              <a:rPr lang="el-GR" dirty="0" smtClean="0">
                <a:solidFill>
                  <a:srgbClr val="FF0000"/>
                </a:solidFill>
              </a:rPr>
            </a:br>
            <a:r>
              <a:rPr lang="el-GR" dirty="0" smtClean="0">
                <a:solidFill>
                  <a:srgbClr val="FF0000"/>
                </a:solidFill>
              </a:rPr>
              <a:t>ΜΟΥΝΚ</a:t>
            </a:r>
            <a:endParaRPr lang="el-GR" dirty="0">
              <a:solidFill>
                <a:srgbClr val="FF0000"/>
              </a:solidFill>
            </a:endParaRPr>
          </a:p>
        </p:txBody>
      </p:sp>
      <p:sp>
        <p:nvSpPr>
          <p:cNvPr id="5" name="4 - Θέση κειμένου"/>
          <p:cNvSpPr>
            <a:spLocks noGrp="1"/>
          </p:cNvSpPr>
          <p:nvPr>
            <p:ph type="body" idx="2"/>
          </p:nvPr>
        </p:nvSpPr>
        <p:spPr>
          <a:xfrm>
            <a:off x="685800" y="1844824"/>
            <a:ext cx="2514600" cy="4608512"/>
          </a:xfrm>
        </p:spPr>
        <p:txBody>
          <a:bodyPr>
            <a:normAutofit fontScale="92500" lnSpcReduction="20000"/>
          </a:bodyPr>
          <a:lstStyle/>
          <a:p>
            <a:r>
              <a:rPr lang="el-GR" dirty="0" smtClean="0">
                <a:solidFill>
                  <a:srgbClr val="FFC000"/>
                </a:solidFill>
              </a:rPr>
              <a:t>Ο σπουδαίος αυτός ζωγράφος -που από πολλούς έχει χαρακτηριστεί ως πρόδρομος του καλλιτεχνικού ρεύματος του </a:t>
            </a:r>
            <a:r>
              <a:rPr lang="el-GR" b="1" dirty="0" smtClean="0">
                <a:solidFill>
                  <a:srgbClr val="FFC000"/>
                </a:solidFill>
              </a:rPr>
              <a:t>εξπρεσιονισμού</a:t>
            </a:r>
            <a:r>
              <a:rPr lang="el-GR" dirty="0" smtClean="0">
                <a:solidFill>
                  <a:srgbClr val="FFC000"/>
                </a:solidFill>
              </a:rPr>
              <a:t>– πέρα από ένας ταλαντούχος ζωγράφος, ήταν και ένας καταθλιπτικός και βασανισμένος άνθρωπος. Η ζωή του σημαδεύτηκε ανεξίτηλα </a:t>
            </a:r>
            <a:r>
              <a:rPr lang="el-GR" b="1" dirty="0" smtClean="0">
                <a:solidFill>
                  <a:srgbClr val="FFC000"/>
                </a:solidFill>
              </a:rPr>
              <a:t>από τη ματαιότητα του θανάτου και τις άσχημες επιπτώσεις της αρρώστιας</a:t>
            </a:r>
            <a:r>
              <a:rPr lang="el-GR" dirty="0" smtClean="0">
                <a:solidFill>
                  <a:srgbClr val="FFC000"/>
                </a:solidFill>
              </a:rPr>
              <a:t> –είτε ψυχικής, είτε σωματικής.</a:t>
            </a:r>
            <a:endParaRPr lang="el-GR" dirty="0">
              <a:solidFill>
                <a:srgbClr val="FFC000"/>
              </a:solidFill>
            </a:endParaRPr>
          </a:p>
        </p:txBody>
      </p:sp>
      <p:pic>
        <p:nvPicPr>
          <p:cNvPr id="6" name="5 - Θέση περιεχομένου" descr="e057ce43042367b3175a5e972f463e36.jpg"/>
          <p:cNvPicPr>
            <a:picLocks noGrp="1" noChangeAspect="1"/>
          </p:cNvPicPr>
          <p:nvPr>
            <p:ph sz="half" idx="1"/>
          </p:nvPr>
        </p:nvPicPr>
        <p:blipFill>
          <a:blip r:embed="rId2" cstate="print"/>
          <a:stretch>
            <a:fillRect/>
          </a:stretch>
        </p:blipFill>
        <p:spPr>
          <a:xfrm>
            <a:off x="3807167" y="-61110"/>
            <a:ext cx="5336833" cy="691911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2064"/>
            <a:ext cx="3225552" cy="4789144"/>
          </a:xfrm>
        </p:spPr>
        <p:txBody>
          <a:bodyPr/>
          <a:lstStyle/>
          <a:p>
            <a:r>
              <a:rPr lang="el-GR" dirty="0" smtClean="0">
                <a:solidFill>
                  <a:schemeClr val="accent5"/>
                </a:solidFill>
              </a:rPr>
              <a:t>ΈΜΙΛ  ΝΟΛΤΕ</a:t>
            </a:r>
            <a:r>
              <a:rPr lang="el-GR" dirty="0" smtClean="0"/>
              <a:t/>
            </a:r>
            <a:br>
              <a:rPr lang="el-GR" dirty="0" smtClean="0"/>
            </a:br>
            <a:r>
              <a:rPr lang="el-GR" dirty="0" smtClean="0"/>
              <a:t> </a:t>
            </a:r>
            <a:br>
              <a:rPr lang="el-GR" dirty="0" smtClean="0"/>
            </a:br>
            <a:r>
              <a:rPr lang="el-GR" dirty="0" smtClean="0">
                <a:solidFill>
                  <a:srgbClr val="DFB4F2"/>
                </a:solidFill>
              </a:rPr>
              <a:t>ΝΈΟ ΖΕΥΓΑΡΙ</a:t>
            </a:r>
            <a:endParaRPr lang="el-GR" dirty="0">
              <a:solidFill>
                <a:srgbClr val="DFB4F2"/>
              </a:solidFill>
            </a:endParaRPr>
          </a:p>
        </p:txBody>
      </p:sp>
      <p:pic>
        <p:nvPicPr>
          <p:cNvPr id="4" name="3 - Θέση περιεχομένου" descr="young-couple-1935.jpg!Large.jpg"/>
          <p:cNvPicPr>
            <a:picLocks noGrp="1" noChangeAspect="1"/>
          </p:cNvPicPr>
          <p:nvPr>
            <p:ph idx="1"/>
          </p:nvPr>
        </p:nvPicPr>
        <p:blipFill>
          <a:blip r:embed="rId2" cstate="print"/>
          <a:stretch>
            <a:fillRect/>
          </a:stretch>
        </p:blipFill>
        <p:spPr>
          <a:xfrm>
            <a:off x="4384214" y="0"/>
            <a:ext cx="4759786" cy="678354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err="1" smtClean="0">
                <a:solidFill>
                  <a:srgbClr val="00B0F0"/>
                </a:solidFill>
              </a:rPr>
              <a:t>Charing</a:t>
            </a:r>
            <a:r>
              <a:rPr lang="en-US" b="1" dirty="0" smtClean="0">
                <a:solidFill>
                  <a:srgbClr val="00B0F0"/>
                </a:solidFill>
              </a:rPr>
              <a:t> Cross Bridge</a:t>
            </a:r>
            <a:r>
              <a:rPr lang="el-GR" b="1" dirty="0" smtClean="0"/>
              <a:t> </a:t>
            </a:r>
            <a:r>
              <a:rPr lang="el-GR" b="1" dirty="0" smtClean="0">
                <a:solidFill>
                  <a:srgbClr val="FF0000"/>
                </a:solidFill>
              </a:rPr>
              <a:t>ΦΟΒΙΣΜΟΣ</a:t>
            </a:r>
            <a:r>
              <a:rPr lang="en-US" b="1" dirty="0" smtClean="0">
                <a:solidFill>
                  <a:srgbClr val="FF0000"/>
                </a:solidFill>
              </a:rPr>
              <a:t/>
            </a:r>
            <a:br>
              <a:rPr lang="en-US" b="1" dirty="0" smtClean="0">
                <a:solidFill>
                  <a:srgbClr val="FF0000"/>
                </a:solidFill>
              </a:rPr>
            </a:br>
            <a:r>
              <a:rPr lang="en-US" dirty="0" smtClean="0"/>
              <a:t> </a:t>
            </a:r>
            <a:r>
              <a:rPr lang="en-US" dirty="0" smtClean="0">
                <a:solidFill>
                  <a:srgbClr val="00B0F0"/>
                </a:solidFill>
              </a:rPr>
              <a:t>André Derain</a:t>
            </a:r>
            <a:r>
              <a:rPr lang="en-US" dirty="0" smtClean="0"/>
              <a:t> </a:t>
            </a:r>
            <a:endParaRPr lang="el-GR" dirty="0"/>
          </a:p>
        </p:txBody>
      </p:sp>
      <p:sp>
        <p:nvSpPr>
          <p:cNvPr id="3" name="2 - Θέση κειμένου"/>
          <p:cNvSpPr>
            <a:spLocks noGrp="1"/>
          </p:cNvSpPr>
          <p:nvPr>
            <p:ph type="body" idx="2"/>
          </p:nvPr>
        </p:nvSpPr>
        <p:spPr>
          <a:xfrm>
            <a:off x="685800" y="1435100"/>
            <a:ext cx="141784" cy="4572000"/>
          </a:xfrm>
        </p:spPr>
        <p:txBody>
          <a:bodyPr/>
          <a:lstStyle/>
          <a:p>
            <a:endParaRPr lang="el-GR" dirty="0"/>
          </a:p>
        </p:txBody>
      </p:sp>
      <p:pic>
        <p:nvPicPr>
          <p:cNvPr id="5" name="4 - Θέση περιεχομένου" descr="62378@2x.jpg"/>
          <p:cNvPicPr>
            <a:picLocks noGrp="1" noChangeAspect="1"/>
          </p:cNvPicPr>
          <p:nvPr>
            <p:ph sz="half" idx="1"/>
          </p:nvPr>
        </p:nvPicPr>
        <p:blipFill>
          <a:blip r:embed="rId2" cstate="print"/>
          <a:stretch>
            <a:fillRect/>
          </a:stretch>
        </p:blipFill>
        <p:spPr>
          <a:xfrm>
            <a:off x="1259632" y="1340768"/>
            <a:ext cx="7007696" cy="531709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ctrTitle"/>
          </p:nvPr>
        </p:nvSpPr>
        <p:spPr/>
        <p:txBody>
          <a:bodyPr/>
          <a:lstStyle/>
          <a:p>
            <a:r>
              <a:rPr lang="el-GR" sz="4800" dirty="0" smtClean="0"/>
              <a:t>Η ΓΕΦΥΡΑ </a:t>
            </a:r>
            <a:r>
              <a:rPr lang="en-US" sz="4800" dirty="0" smtClean="0"/>
              <a:t>(DIE BRUCKE)</a:t>
            </a:r>
            <a:endParaRPr lang="el-GR" sz="4800" dirty="0"/>
          </a:p>
        </p:txBody>
      </p:sp>
      <p:sp>
        <p:nvSpPr>
          <p:cNvPr id="8" name="7 - Υπότιτλος"/>
          <p:cNvSpPr>
            <a:spLocks noGrp="1"/>
          </p:cNvSpPr>
          <p:nvPr>
            <p:ph type="subTitle" idx="1"/>
          </p:nvPr>
        </p:nvSpPr>
        <p:spPr/>
        <p:txBody>
          <a:bodyPr>
            <a:normAutofit/>
          </a:bodyPr>
          <a:lstStyle/>
          <a:p>
            <a:r>
              <a:rPr lang="el-GR" sz="7200" dirty="0" smtClean="0">
                <a:solidFill>
                  <a:srgbClr val="7030A0"/>
                </a:solidFill>
              </a:rPr>
              <a:t>ΕΞΠΡΕΣΙΟΝΙΣΜΟΣ </a:t>
            </a:r>
            <a:endParaRPr lang="el-GR" sz="7200" dirty="0">
              <a:solidFill>
                <a:srgbClr val="7030A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idx="1"/>
          </p:nvPr>
        </p:nvSpPr>
        <p:spPr>
          <a:xfrm>
            <a:off x="706902" y="1556792"/>
            <a:ext cx="3865098" cy="2520280"/>
          </a:xfrm>
        </p:spPr>
        <p:txBody>
          <a:bodyPr>
            <a:normAutofit fontScale="92500" lnSpcReduction="10000"/>
          </a:bodyPr>
          <a:lstStyle/>
          <a:p>
            <a:r>
              <a:rPr lang="el-GR" dirty="0" smtClean="0">
                <a:solidFill>
                  <a:srgbClr val="FFC000"/>
                </a:solidFill>
              </a:rPr>
              <a:t>Ο </a:t>
            </a:r>
            <a:r>
              <a:rPr lang="el-GR" dirty="0" err="1" smtClean="0">
                <a:solidFill>
                  <a:srgbClr val="FFC000"/>
                </a:solidFill>
              </a:rPr>
              <a:t>Ernst</a:t>
            </a:r>
            <a:r>
              <a:rPr lang="el-GR" dirty="0" smtClean="0">
                <a:solidFill>
                  <a:srgbClr val="FFC000"/>
                </a:solidFill>
              </a:rPr>
              <a:t> </a:t>
            </a:r>
            <a:r>
              <a:rPr lang="el-GR" dirty="0" err="1" smtClean="0">
                <a:solidFill>
                  <a:srgbClr val="FFC000"/>
                </a:solidFill>
              </a:rPr>
              <a:t>Ludwig</a:t>
            </a:r>
            <a:r>
              <a:rPr lang="el-GR" dirty="0" smtClean="0">
                <a:solidFill>
                  <a:srgbClr val="FFC000"/>
                </a:solidFill>
              </a:rPr>
              <a:t> </a:t>
            </a:r>
            <a:r>
              <a:rPr lang="el-GR" dirty="0" err="1" smtClean="0">
                <a:solidFill>
                  <a:srgbClr val="FFC000"/>
                </a:solidFill>
              </a:rPr>
              <a:t>Kirchner</a:t>
            </a:r>
            <a:r>
              <a:rPr lang="el-GR" dirty="0" smtClean="0">
                <a:solidFill>
                  <a:srgbClr val="FFC000"/>
                </a:solidFill>
              </a:rPr>
              <a:t> ήταν κινητήρια δύναμη στην ομάδα </a:t>
            </a:r>
            <a:r>
              <a:rPr lang="el-GR" b="1" dirty="0" err="1" smtClean="0">
                <a:solidFill>
                  <a:srgbClr val="FFC000"/>
                </a:solidFill>
              </a:rPr>
              <a:t>Die</a:t>
            </a:r>
            <a:r>
              <a:rPr lang="el-GR" b="1" dirty="0" smtClean="0">
                <a:solidFill>
                  <a:srgbClr val="FFC000"/>
                </a:solidFill>
              </a:rPr>
              <a:t> </a:t>
            </a:r>
            <a:r>
              <a:rPr lang="el-GR" b="1" dirty="0" err="1" smtClean="0">
                <a:solidFill>
                  <a:srgbClr val="FFC000"/>
                </a:solidFill>
              </a:rPr>
              <a:t>Brücke</a:t>
            </a:r>
            <a:r>
              <a:rPr lang="el-GR" dirty="0" smtClean="0">
                <a:solidFill>
                  <a:srgbClr val="FFC000"/>
                </a:solidFill>
              </a:rPr>
              <a:t> (Η Γέφυρα), που άνθισε στη Δρέσδη και το Βερολίνο πριν τον Πρώτο Παγκόσμιο Πόλεμο, και θεωρείται ένας από τους πιο ταλαντούχους και με επιρροή </a:t>
            </a:r>
            <a:r>
              <a:rPr lang="el-GR" b="1" dirty="0" smtClean="0">
                <a:solidFill>
                  <a:srgbClr val="FFC000"/>
                </a:solidFill>
              </a:rPr>
              <a:t>Εξπρεσιονιστές</a:t>
            </a:r>
            <a:r>
              <a:rPr lang="el-GR" dirty="0" smtClean="0">
                <a:solidFill>
                  <a:srgbClr val="FFC000"/>
                </a:solidFill>
              </a:rPr>
              <a:t> της Γερμανίας</a:t>
            </a:r>
            <a:endParaRPr lang="el-GR" dirty="0">
              <a:solidFill>
                <a:srgbClr val="FFC000"/>
              </a:solidFill>
            </a:endParaRPr>
          </a:p>
        </p:txBody>
      </p:sp>
      <p:sp>
        <p:nvSpPr>
          <p:cNvPr id="5" name="4 - Τίτλος"/>
          <p:cNvSpPr>
            <a:spLocks noGrp="1"/>
          </p:cNvSpPr>
          <p:nvPr>
            <p:ph type="title"/>
          </p:nvPr>
        </p:nvSpPr>
        <p:spPr>
          <a:xfrm>
            <a:off x="706902" y="188640"/>
            <a:ext cx="8156448" cy="648072"/>
          </a:xfrm>
        </p:spPr>
        <p:txBody>
          <a:bodyPr/>
          <a:lstStyle/>
          <a:p>
            <a:r>
              <a:rPr lang="de-DE" b="1" dirty="0" smtClean="0">
                <a:solidFill>
                  <a:srgbClr val="FFC000"/>
                </a:solidFill>
              </a:rPr>
              <a:t>Ernst Ludwig Kirchner</a:t>
            </a:r>
            <a:br>
              <a:rPr lang="de-DE" b="1" dirty="0" smtClean="0">
                <a:solidFill>
                  <a:srgbClr val="FFC000"/>
                </a:solidFill>
              </a:rPr>
            </a:br>
            <a:r>
              <a:rPr lang="de-DE" b="1" dirty="0" smtClean="0">
                <a:solidFill>
                  <a:srgbClr val="FFC000"/>
                </a:solidFill>
              </a:rPr>
              <a:t>(06/05/1880 - 15/06/1938</a:t>
            </a:r>
            <a:r>
              <a:rPr lang="de-DE" b="1" dirty="0" smtClean="0">
                <a:solidFill>
                  <a:schemeClr val="accent3">
                    <a:lumMod val="75000"/>
                  </a:schemeClr>
                </a:solidFill>
              </a:rPr>
              <a:t>)</a:t>
            </a:r>
            <a:endParaRPr lang="de-DE" b="1" dirty="0">
              <a:solidFill>
                <a:schemeClr val="accent3">
                  <a:lumMod val="75000"/>
                </a:schemeClr>
              </a:solidFill>
            </a:endParaRPr>
          </a:p>
        </p:txBody>
      </p:sp>
      <p:sp>
        <p:nvSpPr>
          <p:cNvPr id="7" name="6 - Ορθογώνιο"/>
          <p:cNvSpPr/>
          <p:nvPr/>
        </p:nvSpPr>
        <p:spPr>
          <a:xfrm>
            <a:off x="2286000" y="2828836"/>
            <a:ext cx="4572000" cy="923330"/>
          </a:xfrm>
          <a:prstGeom prst="rect">
            <a:avLst/>
          </a:prstGeom>
        </p:spPr>
        <p:txBody>
          <a:bodyPr wrap="square">
            <a:spAutoFit/>
          </a:bodyPr>
          <a:lstStyle/>
          <a:p>
            <a:endParaRPr lang="el-GR" dirty="0" smtClean="0"/>
          </a:p>
          <a:p>
            <a:r>
              <a:rPr lang="el-GR" dirty="0" smtClean="0"/>
              <a:t/>
            </a:r>
            <a:br>
              <a:rPr lang="el-GR" dirty="0" smtClean="0"/>
            </a:br>
            <a:endParaRPr lang="el-GR" dirty="0"/>
          </a:p>
        </p:txBody>
      </p:sp>
      <p:pic>
        <p:nvPicPr>
          <p:cNvPr id="4098" name="Picture 2" descr="Ernst Ludwig Kirchner"/>
          <p:cNvPicPr>
            <a:picLocks noChangeAspect="1" noChangeArrowheads="1"/>
          </p:cNvPicPr>
          <p:nvPr/>
        </p:nvPicPr>
        <p:blipFill>
          <a:blip r:embed="rId2" cstate="print"/>
          <a:srcRect/>
          <a:stretch>
            <a:fillRect/>
          </a:stretch>
        </p:blipFill>
        <p:spPr bwMode="auto">
          <a:xfrm>
            <a:off x="4716016" y="1772816"/>
            <a:ext cx="3168352" cy="486805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914400" y="1124744"/>
            <a:ext cx="2865512" cy="2808312"/>
          </a:xfrm>
        </p:spPr>
        <p:txBody>
          <a:bodyPr/>
          <a:lstStyle/>
          <a:p>
            <a:r>
              <a:rPr lang="el-GR" dirty="0" smtClean="0">
                <a:solidFill>
                  <a:srgbClr val="7030A0"/>
                </a:solidFill>
              </a:rPr>
              <a:t>ΣΚΗΝΗ ΣΕ ΔΡΟΜΟ ΤΟΥ ΒΕΡΟΛΙΝΟΥ</a:t>
            </a:r>
            <a:br>
              <a:rPr lang="el-GR" dirty="0" smtClean="0">
                <a:solidFill>
                  <a:srgbClr val="7030A0"/>
                </a:solidFill>
              </a:rPr>
            </a:br>
            <a:r>
              <a:rPr lang="el-GR" dirty="0" smtClean="0">
                <a:solidFill>
                  <a:srgbClr val="7030A0"/>
                </a:solidFill>
              </a:rPr>
              <a:t>1913</a:t>
            </a:r>
            <a:endParaRPr lang="el-GR" dirty="0">
              <a:solidFill>
                <a:srgbClr val="7030A0"/>
              </a:solidFill>
            </a:endParaRPr>
          </a:p>
        </p:txBody>
      </p:sp>
      <p:pic>
        <p:nvPicPr>
          <p:cNvPr id="7" name="6 - Θέση περιεχομένου" descr="13633.jpg"/>
          <p:cNvPicPr>
            <a:picLocks noGrp="1" noChangeAspect="1"/>
          </p:cNvPicPr>
          <p:nvPr>
            <p:ph idx="1"/>
          </p:nvPr>
        </p:nvPicPr>
        <p:blipFill>
          <a:blip r:embed="rId2" cstate="print"/>
          <a:stretch>
            <a:fillRect/>
          </a:stretch>
        </p:blipFill>
        <p:spPr>
          <a:xfrm>
            <a:off x="3995936" y="0"/>
            <a:ext cx="5148064" cy="6809609"/>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85800" y="273050"/>
            <a:ext cx="3166120" cy="779686"/>
          </a:xfrm>
        </p:spPr>
        <p:txBody>
          <a:bodyPr/>
          <a:lstStyle/>
          <a:p>
            <a:r>
              <a:rPr lang="el-GR" sz="2400" i="1" dirty="0" smtClean="0">
                <a:solidFill>
                  <a:srgbClr val="C00000"/>
                </a:solidFill>
              </a:rPr>
              <a:t>Με το έλκηθρο 1923</a:t>
            </a:r>
            <a:endParaRPr lang="el-GR" sz="2400" dirty="0">
              <a:solidFill>
                <a:srgbClr val="C00000"/>
              </a:solidFill>
            </a:endParaRPr>
          </a:p>
        </p:txBody>
      </p:sp>
      <p:sp>
        <p:nvSpPr>
          <p:cNvPr id="7" name="6 - Θέση κειμένου"/>
          <p:cNvSpPr>
            <a:spLocks noGrp="1"/>
          </p:cNvSpPr>
          <p:nvPr>
            <p:ph type="body" idx="2"/>
          </p:nvPr>
        </p:nvSpPr>
        <p:spPr>
          <a:xfrm>
            <a:off x="685800" y="980728"/>
            <a:ext cx="2514600" cy="5877272"/>
          </a:xfrm>
        </p:spPr>
        <p:txBody>
          <a:bodyPr>
            <a:noAutofit/>
          </a:bodyPr>
          <a:lstStyle/>
          <a:p>
            <a:r>
              <a:rPr lang="el-GR" sz="1600" dirty="0" smtClean="0">
                <a:solidFill>
                  <a:srgbClr val="FFC000"/>
                </a:solidFill>
              </a:rPr>
              <a:t>Ο εξπρεσιονιστικός χειρισμός του χρώματος από τον </a:t>
            </a:r>
            <a:r>
              <a:rPr lang="el-GR" sz="1600" dirty="0" err="1" smtClean="0">
                <a:solidFill>
                  <a:srgbClr val="FFC000"/>
                </a:solidFill>
              </a:rPr>
              <a:t>Kirchner</a:t>
            </a:r>
            <a:r>
              <a:rPr lang="el-GR" sz="1600" dirty="0" smtClean="0">
                <a:solidFill>
                  <a:srgbClr val="FFC000"/>
                </a:solidFill>
              </a:rPr>
              <a:t> αντιπροσώπευε μια ισχυρή αντίδραση κατά του </a:t>
            </a:r>
            <a:r>
              <a:rPr lang="el-GR" sz="1600" b="1" dirty="0" smtClean="0">
                <a:solidFill>
                  <a:srgbClr val="FFC000"/>
                </a:solidFill>
              </a:rPr>
              <a:t>ιμπρεσιονισμού</a:t>
            </a:r>
            <a:r>
              <a:rPr lang="el-GR" sz="1600" dirty="0" smtClean="0">
                <a:solidFill>
                  <a:srgbClr val="FFC000"/>
                </a:solidFill>
              </a:rPr>
              <a:t> που ήταν κυρίαρχος στη γερμανική ζωγραφική όταν ο ίδιος πρωτοεμφανίστηκε. Γι' αυτόν σηματοδοτούσε μια αντίδραση ενάντια στη συντηρητική ευγένεια της αστικής ζωής. Πάντοτε αρνιόταν ότι είχε επηρεαστεί από άλλους καλλιτέχνες, ωστόσο ο </a:t>
            </a:r>
            <a:r>
              <a:rPr lang="el-GR" sz="1600" b="1" dirty="0" err="1" smtClean="0">
                <a:solidFill>
                  <a:srgbClr val="FFC000"/>
                </a:solidFill>
              </a:rPr>
              <a:t>Henri</a:t>
            </a:r>
            <a:r>
              <a:rPr lang="el-GR" sz="1600" b="1" dirty="0" smtClean="0">
                <a:solidFill>
                  <a:srgbClr val="FFC000"/>
                </a:solidFill>
              </a:rPr>
              <a:t> </a:t>
            </a:r>
            <a:r>
              <a:rPr lang="el-GR" sz="1600" b="1" dirty="0" err="1" smtClean="0">
                <a:solidFill>
                  <a:srgbClr val="FFC000"/>
                </a:solidFill>
              </a:rPr>
              <a:t>Matisse</a:t>
            </a:r>
            <a:r>
              <a:rPr lang="el-GR" sz="1600" dirty="0" smtClean="0">
                <a:solidFill>
                  <a:srgbClr val="FFC000"/>
                </a:solidFill>
              </a:rPr>
              <a:t> (</a:t>
            </a:r>
            <a:r>
              <a:rPr lang="el-GR" sz="1600" dirty="0" err="1" smtClean="0">
                <a:solidFill>
                  <a:srgbClr val="FFC000"/>
                </a:solidFill>
              </a:rPr>
              <a:t>Ανρί</a:t>
            </a:r>
            <a:r>
              <a:rPr lang="el-GR" sz="1600" dirty="0" smtClean="0">
                <a:solidFill>
                  <a:srgbClr val="FFC000"/>
                </a:solidFill>
              </a:rPr>
              <a:t> </a:t>
            </a:r>
            <a:r>
              <a:rPr lang="el-GR" sz="1600" dirty="0" err="1" smtClean="0">
                <a:solidFill>
                  <a:srgbClr val="FFC000"/>
                </a:solidFill>
              </a:rPr>
              <a:t>Ματίς</a:t>
            </a:r>
            <a:r>
              <a:rPr lang="el-GR" sz="1600" dirty="0" smtClean="0">
                <a:solidFill>
                  <a:srgbClr val="FFC000"/>
                </a:solidFill>
              </a:rPr>
              <a:t>) και ο </a:t>
            </a:r>
            <a:r>
              <a:rPr lang="el-GR" sz="1600" b="1" dirty="0" err="1" smtClean="0">
                <a:solidFill>
                  <a:srgbClr val="FFC000"/>
                </a:solidFill>
              </a:rPr>
              <a:t>Edvard</a:t>
            </a:r>
            <a:r>
              <a:rPr lang="el-GR" sz="1600" b="1" dirty="0" smtClean="0">
                <a:solidFill>
                  <a:srgbClr val="FFC000"/>
                </a:solidFill>
              </a:rPr>
              <a:t> </a:t>
            </a:r>
            <a:r>
              <a:rPr lang="el-GR" sz="1600" b="1" dirty="0" err="1" smtClean="0">
                <a:solidFill>
                  <a:srgbClr val="FFC000"/>
                </a:solidFill>
              </a:rPr>
              <a:t>Munch</a:t>
            </a:r>
            <a:r>
              <a:rPr lang="el-GR" sz="1600" dirty="0" smtClean="0">
                <a:solidFill>
                  <a:srgbClr val="FFC000"/>
                </a:solidFill>
              </a:rPr>
              <a:t> (</a:t>
            </a:r>
            <a:r>
              <a:rPr lang="el-GR" sz="1600" dirty="0" err="1" smtClean="0">
                <a:solidFill>
                  <a:srgbClr val="FFC000"/>
                </a:solidFill>
              </a:rPr>
              <a:t>Έντβαρντ</a:t>
            </a:r>
            <a:r>
              <a:rPr lang="el-GR" sz="1600" dirty="0" smtClean="0">
                <a:solidFill>
                  <a:srgbClr val="FFC000"/>
                </a:solidFill>
              </a:rPr>
              <a:t> </a:t>
            </a:r>
            <a:r>
              <a:rPr lang="el-GR" sz="1600" dirty="0" err="1" smtClean="0">
                <a:solidFill>
                  <a:srgbClr val="FFC000"/>
                </a:solidFill>
              </a:rPr>
              <a:t>Μουνκ</a:t>
            </a:r>
            <a:r>
              <a:rPr lang="el-GR" sz="1600" dirty="0" smtClean="0">
                <a:solidFill>
                  <a:srgbClr val="FFC000"/>
                </a:solidFill>
              </a:rPr>
              <a:t>) ήταν σαφώς σημαντικοί στη διαμόρφωση του ύφους του.</a:t>
            </a:r>
            <a:endParaRPr lang="el-GR" sz="1600" dirty="0">
              <a:solidFill>
                <a:srgbClr val="FFC000"/>
              </a:solidFill>
            </a:endParaRPr>
          </a:p>
        </p:txBody>
      </p:sp>
      <p:pic>
        <p:nvPicPr>
          <p:cNvPr id="8" name="7 - Θέση περιεχομένου" descr="1923_Kirchner_Schlittenfahrt_anagoria.JPG"/>
          <p:cNvPicPr>
            <a:picLocks noGrp="1" noChangeAspect="1"/>
          </p:cNvPicPr>
          <p:nvPr>
            <p:ph sz="half" idx="1"/>
          </p:nvPr>
        </p:nvPicPr>
        <p:blipFill>
          <a:blip r:embed="rId2" cstate="print"/>
          <a:stretch>
            <a:fillRect/>
          </a:stretch>
        </p:blipFill>
        <p:spPr>
          <a:xfrm>
            <a:off x="4031472" y="93955"/>
            <a:ext cx="5148655" cy="676404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i="1" dirty="0" err="1" smtClean="0">
                <a:solidFill>
                  <a:schemeClr val="accent5">
                    <a:lumMod val="75000"/>
                  </a:schemeClr>
                </a:solidFill>
              </a:rPr>
              <a:t>Elisabethufer</a:t>
            </a:r>
            <a:r>
              <a:rPr lang="el-GR" i="1" dirty="0" smtClean="0">
                <a:solidFill>
                  <a:schemeClr val="accent5">
                    <a:lumMod val="75000"/>
                  </a:schemeClr>
                </a:solidFill>
              </a:rPr>
              <a:t> 1913</a:t>
            </a:r>
            <a:endParaRPr lang="el-GR" dirty="0">
              <a:solidFill>
                <a:schemeClr val="accent5">
                  <a:lumMod val="75000"/>
                </a:schemeClr>
              </a:solidFill>
            </a:endParaRPr>
          </a:p>
        </p:txBody>
      </p:sp>
      <p:sp>
        <p:nvSpPr>
          <p:cNvPr id="3" name="2 - Θέση κειμένου"/>
          <p:cNvSpPr>
            <a:spLocks noGrp="1"/>
          </p:cNvSpPr>
          <p:nvPr>
            <p:ph type="body" idx="2"/>
          </p:nvPr>
        </p:nvSpPr>
        <p:spPr/>
        <p:txBody>
          <a:bodyPr>
            <a:normAutofit/>
          </a:bodyPr>
          <a:lstStyle/>
          <a:p>
            <a:r>
              <a:rPr lang="el-GR" sz="2000" dirty="0" smtClean="0">
                <a:solidFill>
                  <a:schemeClr val="accent4">
                    <a:lumMod val="60000"/>
                    <a:lumOff val="40000"/>
                  </a:schemeClr>
                </a:solidFill>
              </a:rPr>
              <a:t>Ο </a:t>
            </a:r>
            <a:r>
              <a:rPr lang="el-GR" sz="2000" b="1" dirty="0" err="1" smtClean="0">
                <a:solidFill>
                  <a:schemeClr val="accent4">
                    <a:lumMod val="60000"/>
                    <a:lumOff val="40000"/>
                  </a:schemeClr>
                </a:solidFill>
              </a:rPr>
              <a:t>Φωβισμός</a:t>
            </a:r>
            <a:r>
              <a:rPr lang="el-GR" sz="2000" dirty="0" smtClean="0">
                <a:solidFill>
                  <a:schemeClr val="accent4">
                    <a:lumMod val="60000"/>
                    <a:lumOff val="40000"/>
                  </a:schemeClr>
                </a:solidFill>
              </a:rPr>
              <a:t> ήταν ιδιαίτερα σημαντικός στο να κατευθύνει την παλέτα του, ενθαρρύνοντάς τον να χρησιμοποιεί επίπεδες περιοχές αδιάσπαστου, συχνά αμιγούς χρώματος και απλουστευμένες μορφές.</a:t>
            </a:r>
            <a:endParaRPr lang="el-GR" sz="2000" dirty="0">
              <a:solidFill>
                <a:schemeClr val="accent4">
                  <a:lumMod val="60000"/>
                  <a:lumOff val="40000"/>
                </a:schemeClr>
              </a:solidFill>
            </a:endParaRPr>
          </a:p>
        </p:txBody>
      </p:sp>
      <p:pic>
        <p:nvPicPr>
          <p:cNvPr id="5" name="4 - Θέση περιεχομένου" descr="Ernst_Ludwig_Kirchner_Elisabethufer_1913-1.jpg"/>
          <p:cNvPicPr>
            <a:picLocks noGrp="1" noChangeAspect="1"/>
          </p:cNvPicPr>
          <p:nvPr>
            <p:ph sz="half" idx="1"/>
          </p:nvPr>
        </p:nvPicPr>
        <p:blipFill>
          <a:blip r:embed="rId2" cstate="print"/>
          <a:stretch>
            <a:fillRect/>
          </a:stretch>
        </p:blipFill>
        <p:spPr>
          <a:xfrm>
            <a:off x="3581831" y="1435100"/>
            <a:ext cx="5180737" cy="45720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Ο ΚΙΡΧΝΕΡ ΜΕ ΤΟ ΜΟΝΤΕΛΟ</a:t>
            </a:r>
            <a:endParaRPr lang="el-GR" dirty="0">
              <a:solidFill>
                <a:srgbClr val="FFC000"/>
              </a:solidFill>
            </a:endParaRPr>
          </a:p>
        </p:txBody>
      </p:sp>
      <p:sp>
        <p:nvSpPr>
          <p:cNvPr id="3" name="2 - Θέση κειμένου"/>
          <p:cNvSpPr>
            <a:spLocks noGrp="1"/>
          </p:cNvSpPr>
          <p:nvPr>
            <p:ph type="body" idx="2"/>
          </p:nvPr>
        </p:nvSpPr>
        <p:spPr>
          <a:xfrm>
            <a:off x="685800" y="1435100"/>
            <a:ext cx="3310136" cy="4572000"/>
          </a:xfrm>
        </p:spPr>
        <p:txBody>
          <a:bodyPr>
            <a:normAutofit/>
          </a:bodyPr>
          <a:lstStyle/>
          <a:p>
            <a:r>
              <a:rPr lang="el-GR" dirty="0" smtClean="0">
                <a:solidFill>
                  <a:srgbClr val="FFC000"/>
                </a:solidFill>
              </a:rPr>
              <a:t>Ο </a:t>
            </a:r>
            <a:r>
              <a:rPr lang="el-GR" dirty="0" err="1" smtClean="0">
                <a:solidFill>
                  <a:srgbClr val="FFC000"/>
                </a:solidFill>
              </a:rPr>
              <a:t>Kirchner</a:t>
            </a:r>
            <a:r>
              <a:rPr lang="el-GR" dirty="0" smtClean="0">
                <a:solidFill>
                  <a:srgbClr val="FFC000"/>
                </a:solidFill>
              </a:rPr>
              <a:t> πίστευε ότι ισχυρές δυνάμεις - αναζωογονητικές, ωστόσο καταστροφικές - υπήρχαν κάτω από τη γυαλιστερή όψη του δυτικού πολιτισμού, και πίστευε ότι η δημιουργικότητα ήταν ένα μέσο αξιοποίησής τους. Αυτή η οπτική διαμόρφωσε τον τρόπο με τον οποίο απεικόνιζε άνδρες και γυναίκες στους πίνακές του, ως ανθρώπους που συχνά φαίνονται να βρίσκονται σε πόλεμο με τον εαυτό τους ή το περιβάλλον τους. </a:t>
            </a:r>
            <a:endParaRPr lang="el-GR" dirty="0">
              <a:solidFill>
                <a:srgbClr val="FFC000"/>
              </a:solidFill>
            </a:endParaRPr>
          </a:p>
        </p:txBody>
      </p:sp>
      <p:pic>
        <p:nvPicPr>
          <p:cNvPr id="5" name="4 - Θέση περιεχομένου" descr="1910_Kirchner_Selbstbildnis_mit_Modell_anagoria.JPG"/>
          <p:cNvPicPr>
            <a:picLocks noGrp="1" noChangeAspect="1"/>
          </p:cNvPicPr>
          <p:nvPr>
            <p:ph sz="half" idx="1"/>
          </p:nvPr>
        </p:nvPicPr>
        <p:blipFill>
          <a:blip r:embed="rId2" cstate="print"/>
          <a:stretch>
            <a:fillRect/>
          </a:stretch>
        </p:blipFill>
        <p:spPr>
          <a:xfrm>
            <a:off x="4788024" y="1484784"/>
            <a:ext cx="3384376" cy="5076564"/>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n-US" dirty="0" smtClean="0">
                <a:solidFill>
                  <a:schemeClr val="accent2"/>
                </a:solidFill>
              </a:rPr>
              <a:t>View of Basel and the Rhine</a:t>
            </a:r>
            <a:endParaRPr lang="en-US" dirty="0">
              <a:solidFill>
                <a:schemeClr val="accent2"/>
              </a:solidFill>
            </a:endParaRPr>
          </a:p>
        </p:txBody>
      </p:sp>
      <p:pic>
        <p:nvPicPr>
          <p:cNvPr id="7" name="6 - Θέση περιεχομένου" descr="Ernst_Ludwig_Kirchner_-_View_of_Basel_and_the_Rhine.jpg"/>
          <p:cNvPicPr>
            <a:picLocks noGrp="1" noChangeAspect="1"/>
          </p:cNvPicPr>
          <p:nvPr>
            <p:ph idx="1"/>
          </p:nvPr>
        </p:nvPicPr>
        <p:blipFill>
          <a:blip r:embed="rId2" cstate="print"/>
          <a:stretch>
            <a:fillRect/>
          </a:stretch>
        </p:blipFill>
        <p:spPr>
          <a:xfrm>
            <a:off x="450711" y="1412776"/>
            <a:ext cx="8693289" cy="5139907"/>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i="1" dirty="0" smtClean="0">
                <a:solidFill>
                  <a:schemeClr val="accent4">
                    <a:lumMod val="60000"/>
                    <a:lumOff val="40000"/>
                  </a:schemeClr>
                </a:solidFill>
              </a:rPr>
              <a:t>Το καθιστικό δωμάτιο</a:t>
            </a:r>
            <a:endParaRPr lang="el-GR" b="1" dirty="0">
              <a:solidFill>
                <a:schemeClr val="accent4">
                  <a:lumMod val="60000"/>
                  <a:lumOff val="40000"/>
                </a:schemeClr>
              </a:solidFill>
            </a:endParaRPr>
          </a:p>
        </p:txBody>
      </p:sp>
      <p:pic>
        <p:nvPicPr>
          <p:cNvPr id="4" name="3 - Θέση περιεχομένου" descr="1923_Kirchner_Schlittenfahrt_anagoria.JPG"/>
          <p:cNvPicPr>
            <a:picLocks noGrp="1" noChangeAspect="1"/>
          </p:cNvPicPr>
          <p:nvPr>
            <p:ph idx="1"/>
          </p:nvPr>
        </p:nvPicPr>
        <p:blipFill>
          <a:blip r:embed="rId2" cstate="print"/>
          <a:stretch>
            <a:fillRect/>
          </a:stretch>
        </p:blipFill>
        <p:spPr>
          <a:xfrm>
            <a:off x="467544" y="1443435"/>
            <a:ext cx="8620082" cy="522592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323528" y="764704"/>
            <a:ext cx="4104456" cy="5760640"/>
          </a:xfrm>
        </p:spPr>
        <p:txBody>
          <a:bodyPr>
            <a:noAutofit/>
          </a:bodyPr>
          <a:lstStyle/>
          <a:p>
            <a:r>
              <a:rPr lang="el-GR" sz="2800" dirty="0" smtClean="0"/>
              <a:t>Ο </a:t>
            </a:r>
            <a:r>
              <a:rPr lang="el-GR" sz="2800" b="1" dirty="0" smtClean="0"/>
              <a:t>Καρλ </a:t>
            </a:r>
            <a:r>
              <a:rPr lang="el-GR" sz="2800" b="1" dirty="0" err="1" smtClean="0"/>
              <a:t>Σμιντ</a:t>
            </a:r>
            <a:endParaRPr lang="el-GR" sz="2800" b="1" dirty="0" smtClean="0"/>
          </a:p>
          <a:p>
            <a:r>
              <a:rPr lang="el-GR" sz="2800" dirty="0" smtClean="0"/>
              <a:t> (Ζυρίχη, </a:t>
            </a:r>
            <a:r>
              <a:rPr lang="el-GR" sz="2800" dirty="0" smtClean="0">
                <a:hlinkClick r:id="rId2" tooltip="10 Μαΐου"/>
              </a:rPr>
              <a:t>10 Μαΐου</a:t>
            </a:r>
            <a:r>
              <a:rPr lang="el-GR" sz="2800" dirty="0" smtClean="0"/>
              <a:t> </a:t>
            </a:r>
            <a:r>
              <a:rPr lang="el-GR" sz="2800" dirty="0" smtClean="0">
                <a:hlinkClick r:id="rId3" tooltip="1914"/>
              </a:rPr>
              <a:t>1914</a:t>
            </a:r>
            <a:r>
              <a:rPr lang="el-GR" sz="2800" dirty="0" smtClean="0"/>
              <a:t> - </a:t>
            </a:r>
            <a:r>
              <a:rPr lang="el-GR" sz="2800" dirty="0" smtClean="0">
                <a:hlinkClick r:id="rId4" tooltip="13 Αυγούστου"/>
              </a:rPr>
              <a:t>13 Αυγούστου</a:t>
            </a:r>
            <a:r>
              <a:rPr lang="el-GR" sz="2800" dirty="0" smtClean="0"/>
              <a:t> </a:t>
            </a:r>
            <a:r>
              <a:rPr lang="el-GR" sz="2800" dirty="0" smtClean="0">
                <a:hlinkClick r:id="rId5" tooltip="1998"/>
              </a:rPr>
              <a:t>1998</a:t>
            </a:r>
            <a:r>
              <a:rPr lang="el-GR" sz="2800" dirty="0" smtClean="0"/>
              <a:t>) ήταν Ελβετός καλλιτέχνης που δραστηριοποιήθηκε από τη δεκαετία του 1930 έως τη δεκαετία του 1990. Ήταν ζωγράφος, γλύπτης, χαράκτης, εικονογράφος, γραφίστας και δάσκαλος.</a:t>
            </a:r>
            <a:br>
              <a:rPr lang="el-GR" sz="2800" dirty="0" smtClean="0"/>
            </a:br>
            <a:endParaRPr lang="el-GR" sz="2800" dirty="0"/>
          </a:p>
        </p:txBody>
      </p:sp>
      <p:sp>
        <p:nvSpPr>
          <p:cNvPr id="4" name="3 - Τίτλος"/>
          <p:cNvSpPr>
            <a:spLocks noGrp="1"/>
          </p:cNvSpPr>
          <p:nvPr>
            <p:ph type="title"/>
          </p:nvPr>
        </p:nvSpPr>
        <p:spPr>
          <a:xfrm>
            <a:off x="706902" y="0"/>
            <a:ext cx="8156448" cy="692696"/>
          </a:xfrm>
        </p:spPr>
        <p:txBody>
          <a:bodyPr/>
          <a:lstStyle/>
          <a:p>
            <a:r>
              <a:rPr lang="en-US" dirty="0" smtClean="0"/>
              <a:t>KARL SCHMIDT ROTLUFF</a:t>
            </a:r>
            <a:endParaRPr lang="el-GR" dirty="0"/>
          </a:p>
        </p:txBody>
      </p:sp>
      <p:pic>
        <p:nvPicPr>
          <p:cNvPr id="29698" name="Picture 2" descr="https://upload.wikimedia.org/wikipedia/commons/thumb/f/f7/Karl_Schmidt_Rottluff.jpg/200px-Karl_Schmidt_Rottluff.jpg"/>
          <p:cNvPicPr>
            <a:picLocks noChangeAspect="1" noChangeArrowheads="1"/>
          </p:cNvPicPr>
          <p:nvPr/>
        </p:nvPicPr>
        <p:blipFill>
          <a:blip r:embed="rId6" cstate="print"/>
          <a:srcRect/>
          <a:stretch>
            <a:fillRect/>
          </a:stretch>
        </p:blipFill>
        <p:spPr bwMode="auto">
          <a:xfrm>
            <a:off x="4788024" y="1124744"/>
            <a:ext cx="3816424" cy="540024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stormy-sea.jpg!Large.jpg"/>
          <p:cNvPicPr>
            <a:picLocks noGrp="1" noChangeAspect="1"/>
          </p:cNvPicPr>
          <p:nvPr>
            <p:ph idx="1"/>
          </p:nvPr>
        </p:nvPicPr>
        <p:blipFill>
          <a:blip r:embed="rId3" cstate="print"/>
          <a:stretch>
            <a:fillRect/>
          </a:stretch>
        </p:blipFill>
        <p:spPr>
          <a:xfrm>
            <a:off x="293056" y="2572"/>
            <a:ext cx="8896958" cy="6855428"/>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12064"/>
            <a:ext cx="3528392" cy="5077176"/>
          </a:xfrm>
        </p:spPr>
        <p:txBody>
          <a:bodyPr/>
          <a:lstStyle/>
          <a:p>
            <a:r>
              <a:rPr lang="el-GR" dirty="0" smtClean="0">
                <a:solidFill>
                  <a:schemeClr val="accent3"/>
                </a:solidFill>
              </a:rPr>
              <a:t>ΧΩΡΙΣ ΤΙΤΛΟ</a:t>
            </a:r>
            <a:br>
              <a:rPr lang="el-GR" dirty="0" smtClean="0">
                <a:solidFill>
                  <a:schemeClr val="accent3"/>
                </a:solidFill>
              </a:rPr>
            </a:br>
            <a:r>
              <a:rPr lang="el-GR" dirty="0" smtClean="0"/>
              <a:t/>
            </a:r>
            <a:br>
              <a:rPr lang="el-GR" dirty="0" smtClean="0"/>
            </a:br>
            <a:r>
              <a:rPr lang="el-GR" b="1" dirty="0" smtClean="0">
                <a:solidFill>
                  <a:schemeClr val="accent2">
                    <a:lumMod val="75000"/>
                  </a:schemeClr>
                </a:solidFill>
              </a:rPr>
              <a:t>ΖΩΓΡΑΦΙΚΗ ΜΕ ΑΚΡΥΛΙΚΑ ΠΑΝΩ ΣΕ ΞΥΛΟ</a:t>
            </a:r>
            <a:endParaRPr lang="el-GR" b="1" dirty="0">
              <a:solidFill>
                <a:schemeClr val="accent2">
                  <a:lumMod val="75000"/>
                </a:schemeClr>
              </a:solidFill>
            </a:endParaRPr>
          </a:p>
        </p:txBody>
      </p:sp>
      <p:pic>
        <p:nvPicPr>
          <p:cNvPr id="4" name="3 - Θέση περιεχομένου" descr="K.Schmid_-_Senza_titolo.jpg"/>
          <p:cNvPicPr>
            <a:picLocks noGrp="1" noChangeAspect="1"/>
          </p:cNvPicPr>
          <p:nvPr>
            <p:ph idx="1"/>
          </p:nvPr>
        </p:nvPicPr>
        <p:blipFill>
          <a:blip r:embed="rId2" cstate="print"/>
          <a:stretch>
            <a:fillRect/>
          </a:stretch>
        </p:blipFill>
        <p:spPr>
          <a:xfrm>
            <a:off x="3995936" y="19781"/>
            <a:ext cx="5148064" cy="6879101"/>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H0684-L94726828.jpg"/>
          <p:cNvPicPr>
            <a:picLocks noGrp="1" noChangeAspect="1"/>
          </p:cNvPicPr>
          <p:nvPr>
            <p:ph sz="half" idx="1"/>
          </p:nvPr>
        </p:nvPicPr>
        <p:blipFill>
          <a:blip r:embed="rId2" cstate="print"/>
          <a:stretch>
            <a:fillRect/>
          </a:stretch>
        </p:blipFill>
        <p:spPr>
          <a:xfrm>
            <a:off x="490036" y="1770063"/>
            <a:ext cx="3988803" cy="4525962"/>
          </a:xfrm>
        </p:spPr>
      </p:pic>
      <p:pic>
        <p:nvPicPr>
          <p:cNvPr id="8" name="7 - Θέση περιεχομένου" descr="H0223-L94723807.jpg"/>
          <p:cNvPicPr>
            <a:picLocks noGrp="1" noChangeAspect="1"/>
          </p:cNvPicPr>
          <p:nvPr>
            <p:ph sz="half" idx="2"/>
          </p:nvPr>
        </p:nvPicPr>
        <p:blipFill>
          <a:blip r:embed="rId3" cstate="print"/>
          <a:stretch>
            <a:fillRect/>
          </a:stretch>
        </p:blipFill>
        <p:spPr>
          <a:xfrm>
            <a:off x="5076056" y="1755524"/>
            <a:ext cx="3188554" cy="4540501"/>
          </a:xfrm>
        </p:spPr>
      </p:pic>
      <p:sp>
        <p:nvSpPr>
          <p:cNvPr id="4" name="3 - Ορθογώνιο"/>
          <p:cNvSpPr/>
          <p:nvPr/>
        </p:nvSpPr>
        <p:spPr>
          <a:xfrm>
            <a:off x="3226567" y="3244334"/>
            <a:ext cx="2690865" cy="369332"/>
          </a:xfrm>
          <a:prstGeom prst="rect">
            <a:avLst/>
          </a:prstGeom>
        </p:spPr>
        <p:txBody>
          <a:bodyPr wrap="none">
            <a:spAutoFit/>
          </a:bodyPr>
          <a:lstStyle/>
          <a:p>
            <a:r>
              <a:rPr lang="en-US" dirty="0" smtClean="0"/>
              <a:t>KARL SCHMIDT ROTLUFF</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H0223-L94722644.jpg"/>
          <p:cNvPicPr>
            <a:picLocks noGrp="1" noChangeAspect="1"/>
          </p:cNvPicPr>
          <p:nvPr>
            <p:ph idx="1"/>
          </p:nvPr>
        </p:nvPicPr>
        <p:blipFill>
          <a:blip r:embed="rId2" cstate="print"/>
          <a:stretch>
            <a:fillRect/>
          </a:stretch>
        </p:blipFill>
        <p:spPr>
          <a:xfrm>
            <a:off x="395536" y="-20507"/>
            <a:ext cx="8748464" cy="6878507"/>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ctrTitle"/>
          </p:nvPr>
        </p:nvSpPr>
        <p:spPr>
          <a:xfrm>
            <a:off x="914400" y="1628800"/>
            <a:ext cx="7772400" cy="4689704"/>
          </a:xfrm>
        </p:spPr>
        <p:txBody>
          <a:bodyPr/>
          <a:lstStyle/>
          <a:p>
            <a:r>
              <a:rPr lang="el-GR" dirty="0" smtClean="0">
                <a:solidFill>
                  <a:schemeClr val="accent3">
                    <a:lumMod val="60000"/>
                    <a:lumOff val="40000"/>
                  </a:schemeClr>
                </a:solidFill>
              </a:rPr>
              <a:t>ΒΑΣΙΛΙ ΚΑΝΤΙΝΣΚΙ</a:t>
            </a:r>
            <a:br>
              <a:rPr lang="el-GR" dirty="0" smtClean="0">
                <a:solidFill>
                  <a:schemeClr val="accent3">
                    <a:lumMod val="60000"/>
                    <a:lumOff val="40000"/>
                  </a:schemeClr>
                </a:solidFill>
              </a:rPr>
            </a:br>
            <a:r>
              <a:rPr lang="el-GR" dirty="0" smtClean="0">
                <a:solidFill>
                  <a:schemeClr val="accent3">
                    <a:lumMod val="60000"/>
                    <a:lumOff val="40000"/>
                  </a:schemeClr>
                </a:solidFill>
              </a:rPr>
              <a:t>ΦΡΑΝΤΣ ΜΑΡΚ</a:t>
            </a:r>
            <a:br>
              <a:rPr lang="el-GR" dirty="0" smtClean="0">
                <a:solidFill>
                  <a:schemeClr val="accent3">
                    <a:lumMod val="60000"/>
                    <a:lumOff val="40000"/>
                  </a:schemeClr>
                </a:solidFill>
              </a:rPr>
            </a:br>
            <a:r>
              <a:rPr lang="el-GR" dirty="0" smtClean="0">
                <a:solidFill>
                  <a:schemeClr val="accent3">
                    <a:lumMod val="60000"/>
                    <a:lumOff val="40000"/>
                  </a:schemeClr>
                </a:solidFill>
              </a:rPr>
              <a:t>ΠΩΛ ΚΛΕΕ</a:t>
            </a:r>
            <a:br>
              <a:rPr lang="el-GR" dirty="0" smtClean="0">
                <a:solidFill>
                  <a:schemeClr val="accent3">
                    <a:lumMod val="60000"/>
                    <a:lumOff val="40000"/>
                  </a:schemeClr>
                </a:solidFill>
              </a:rPr>
            </a:br>
            <a:r>
              <a:rPr lang="el-GR" dirty="0" smtClean="0">
                <a:solidFill>
                  <a:schemeClr val="accent3">
                    <a:lumMod val="60000"/>
                    <a:lumOff val="40000"/>
                  </a:schemeClr>
                </a:solidFill>
              </a:rPr>
              <a:t>ΕΜΙΛ ΝΟΛΤΕ</a:t>
            </a:r>
            <a:br>
              <a:rPr lang="el-GR" dirty="0" smtClean="0">
                <a:solidFill>
                  <a:schemeClr val="accent3">
                    <a:lumMod val="60000"/>
                    <a:lumOff val="40000"/>
                  </a:schemeClr>
                </a:solidFill>
              </a:rPr>
            </a:br>
            <a:r>
              <a:rPr lang="el-GR" dirty="0" smtClean="0">
                <a:solidFill>
                  <a:schemeClr val="accent3">
                    <a:lumMod val="60000"/>
                    <a:lumOff val="40000"/>
                  </a:schemeClr>
                </a:solidFill>
              </a:rPr>
              <a:t>ΈΓΚΟΝ ΣΊΛΕ</a:t>
            </a:r>
            <a:br>
              <a:rPr lang="el-GR" dirty="0" smtClean="0">
                <a:solidFill>
                  <a:schemeClr val="accent3">
                    <a:lumMod val="60000"/>
                    <a:lumOff val="40000"/>
                  </a:schemeClr>
                </a:solidFill>
              </a:rPr>
            </a:br>
            <a:r>
              <a:rPr lang="el-GR" dirty="0" smtClean="0">
                <a:solidFill>
                  <a:schemeClr val="accent3">
                    <a:lumMod val="60000"/>
                    <a:lumOff val="40000"/>
                  </a:schemeClr>
                </a:solidFill>
              </a:rPr>
              <a:t>ΟΣΚΑΡ ΚΟΚΟΣΚΑ </a:t>
            </a:r>
            <a:br>
              <a:rPr lang="el-GR" dirty="0" smtClean="0">
                <a:solidFill>
                  <a:schemeClr val="accent3">
                    <a:lumMod val="60000"/>
                    <a:lumOff val="40000"/>
                  </a:schemeClr>
                </a:solidFill>
              </a:rPr>
            </a:br>
            <a:r>
              <a:rPr lang="el-GR" dirty="0" smtClean="0"/>
              <a:t/>
            </a:r>
            <a:br>
              <a:rPr lang="el-GR" dirty="0" smtClean="0"/>
            </a:br>
            <a:endParaRPr lang="el-GR" dirty="0"/>
          </a:p>
        </p:txBody>
      </p:sp>
      <p:sp>
        <p:nvSpPr>
          <p:cNvPr id="9" name="8 - Υπότιτλος"/>
          <p:cNvSpPr>
            <a:spLocks noGrp="1"/>
          </p:cNvSpPr>
          <p:nvPr>
            <p:ph type="subTitle" idx="1"/>
          </p:nvPr>
        </p:nvSpPr>
        <p:spPr>
          <a:xfrm>
            <a:off x="914400" y="476672"/>
            <a:ext cx="7772400" cy="1008112"/>
          </a:xfrm>
        </p:spPr>
        <p:txBody>
          <a:bodyPr>
            <a:noAutofit/>
          </a:bodyPr>
          <a:lstStyle/>
          <a:p>
            <a:r>
              <a:rPr lang="el-GR" sz="5400" dirty="0" smtClean="0">
                <a:solidFill>
                  <a:schemeClr val="accent2">
                    <a:lumMod val="75000"/>
                  </a:schemeClr>
                </a:solidFill>
              </a:rPr>
              <a:t>ΓΑΛΑΖΙΟΣ  ΚΑΒΑΛΑΡΗΣ</a:t>
            </a:r>
            <a:endParaRPr lang="el-GR" sz="5400" dirty="0">
              <a:solidFill>
                <a:schemeClr val="accent2">
                  <a:lumMod val="7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06902" y="1351672"/>
            <a:ext cx="4009114" cy="4885640"/>
          </a:xfrm>
        </p:spPr>
        <p:txBody>
          <a:bodyPr/>
          <a:lstStyle/>
          <a:p>
            <a:r>
              <a:rPr lang="el-GR" dirty="0" smtClean="0">
                <a:solidFill>
                  <a:schemeClr val="accent1">
                    <a:lumMod val="75000"/>
                  </a:schemeClr>
                </a:solidFill>
              </a:rPr>
              <a:t>O </a:t>
            </a:r>
            <a:r>
              <a:rPr lang="el-GR" dirty="0" err="1" smtClean="0">
                <a:solidFill>
                  <a:schemeClr val="accent1">
                    <a:lumMod val="75000"/>
                  </a:schemeClr>
                </a:solidFill>
              </a:rPr>
              <a:t>Βασίλι</a:t>
            </a:r>
            <a:r>
              <a:rPr lang="el-GR" dirty="0" smtClean="0">
                <a:solidFill>
                  <a:schemeClr val="accent1">
                    <a:lumMod val="75000"/>
                  </a:schemeClr>
                </a:solidFill>
              </a:rPr>
              <a:t> </a:t>
            </a:r>
            <a:r>
              <a:rPr lang="el-GR" dirty="0" err="1" smtClean="0">
                <a:solidFill>
                  <a:schemeClr val="accent1">
                    <a:lumMod val="75000"/>
                  </a:schemeClr>
                </a:solidFill>
              </a:rPr>
              <a:t>Καντίνσκι</a:t>
            </a:r>
            <a:r>
              <a:rPr lang="el-GR" dirty="0" smtClean="0">
                <a:solidFill>
                  <a:schemeClr val="accent1">
                    <a:lumMod val="75000"/>
                  </a:schemeClr>
                </a:solidFill>
              </a:rPr>
              <a:t> (ή </a:t>
            </a:r>
            <a:r>
              <a:rPr lang="el-GR" dirty="0" err="1" smtClean="0">
                <a:solidFill>
                  <a:schemeClr val="accent1">
                    <a:lumMod val="75000"/>
                  </a:schemeClr>
                </a:solidFill>
              </a:rPr>
              <a:t>Καντίνσκυ</a:t>
            </a:r>
            <a:r>
              <a:rPr lang="el-GR" dirty="0" smtClean="0">
                <a:solidFill>
                  <a:schemeClr val="accent1">
                    <a:lumMod val="75000"/>
                  </a:schemeClr>
                </a:solidFill>
              </a:rPr>
              <a:t>) (1866 -1944) ήταν Ρώσος ζωγράφος και θεωρητικός της τέχνης. Είναι ένας από τους σημαντικότερους καλλιτέχνες του 20ού αιώνα και ένας από τους πρωτοπόρους της αφηρημένης τέχνης. Έλαβε μέρος σε ορισμένα από τα σημαντικότερα ρεύματα της μοντέρνας τέχνης εισάγοντας τις δικές του καινοτομίες και μία νέα αντίληψη για τη ζωγραφική</a:t>
            </a:r>
            <a:r>
              <a:rPr lang="el-GR" dirty="0" smtClean="0"/>
              <a:t>.</a:t>
            </a:r>
            <a:endParaRPr lang="el-GR" dirty="0"/>
          </a:p>
        </p:txBody>
      </p:sp>
      <p:sp>
        <p:nvSpPr>
          <p:cNvPr id="4" name="3 - Τίτλος"/>
          <p:cNvSpPr>
            <a:spLocks noGrp="1"/>
          </p:cNvSpPr>
          <p:nvPr>
            <p:ph type="title"/>
          </p:nvPr>
        </p:nvSpPr>
        <p:spPr/>
        <p:txBody>
          <a:bodyPr/>
          <a:lstStyle/>
          <a:p>
            <a:r>
              <a:rPr lang="el-GR" dirty="0" smtClean="0">
                <a:solidFill>
                  <a:schemeClr val="accent1">
                    <a:lumMod val="60000"/>
                    <a:lumOff val="40000"/>
                  </a:schemeClr>
                </a:solidFill>
              </a:rPr>
              <a:t>ΒΑΣΙΛΙ ΚΑΝΤΙΝΣΚΙ</a:t>
            </a:r>
            <a:endParaRPr lang="el-GR" dirty="0">
              <a:solidFill>
                <a:schemeClr val="accent1">
                  <a:lumMod val="60000"/>
                  <a:lumOff val="40000"/>
                </a:schemeClr>
              </a:solidFill>
            </a:endParaRPr>
          </a:p>
        </p:txBody>
      </p:sp>
      <p:pic>
        <p:nvPicPr>
          <p:cNvPr id="1026" name="Picture 2" descr="https://artclassproject.com/wp-content/uploads/2017/10/vassily-kandinsky.jpeg?w=188"/>
          <p:cNvPicPr>
            <a:picLocks noChangeAspect="1" noChangeArrowheads="1"/>
          </p:cNvPicPr>
          <p:nvPr/>
        </p:nvPicPr>
        <p:blipFill>
          <a:blip r:embed="rId2" cstate="print"/>
          <a:srcRect/>
          <a:stretch>
            <a:fillRect/>
          </a:stretch>
        </p:blipFill>
        <p:spPr bwMode="auto">
          <a:xfrm>
            <a:off x="4960944" y="620688"/>
            <a:ext cx="3655126" cy="583264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914400" y="0"/>
            <a:ext cx="7772400" cy="836712"/>
          </a:xfrm>
        </p:spPr>
        <p:txBody>
          <a:bodyPr/>
          <a:lstStyle/>
          <a:p>
            <a:pPr algn="ctr"/>
            <a:r>
              <a:rPr lang="el-GR" i="1" dirty="0" smtClean="0">
                <a:solidFill>
                  <a:schemeClr val="accent2">
                    <a:lumMod val="60000"/>
                    <a:lumOff val="40000"/>
                  </a:schemeClr>
                </a:solidFill>
              </a:rPr>
              <a:t>Χειμερινό τοπίο (1909)</a:t>
            </a:r>
            <a:endParaRPr lang="el-GR" dirty="0">
              <a:solidFill>
                <a:schemeClr val="accent2">
                  <a:lumMod val="60000"/>
                  <a:lumOff val="40000"/>
                </a:schemeClr>
              </a:solidFill>
            </a:endParaRPr>
          </a:p>
        </p:txBody>
      </p:sp>
      <p:pic>
        <p:nvPicPr>
          <p:cNvPr id="6" name="5 - Θέση περιεχομένου" descr="kantinski1.jpg"/>
          <p:cNvPicPr>
            <a:picLocks noGrp="1" noChangeAspect="1"/>
          </p:cNvPicPr>
          <p:nvPr>
            <p:ph idx="1"/>
          </p:nvPr>
        </p:nvPicPr>
        <p:blipFill>
          <a:blip r:embed="rId2" cstate="print"/>
          <a:stretch>
            <a:fillRect/>
          </a:stretch>
        </p:blipFill>
        <p:spPr>
          <a:xfrm>
            <a:off x="684357" y="692696"/>
            <a:ext cx="8136115" cy="5947882"/>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556792"/>
            <a:ext cx="2016224" cy="3168352"/>
          </a:xfrm>
        </p:spPr>
        <p:txBody>
          <a:bodyPr/>
          <a:lstStyle/>
          <a:p>
            <a:r>
              <a:rPr lang="el-GR" sz="3600" i="1" dirty="0" smtClean="0">
                <a:solidFill>
                  <a:schemeClr val="accent2">
                    <a:lumMod val="60000"/>
                    <a:lumOff val="40000"/>
                  </a:schemeClr>
                </a:solidFill>
              </a:rPr>
              <a:t>Μόσχα. Κόκκινη πλατεία (1916)</a:t>
            </a:r>
            <a:r>
              <a:rPr lang="el-GR" i="1" dirty="0" smtClean="0"/>
              <a:t/>
            </a:r>
            <a:br>
              <a:rPr lang="el-GR" i="1" dirty="0" smtClean="0"/>
            </a:br>
            <a:r>
              <a:rPr lang="el-GR" dirty="0" smtClean="0"/>
              <a:t/>
            </a:r>
            <a:br>
              <a:rPr lang="el-GR" dirty="0" smtClean="0"/>
            </a:br>
            <a:endParaRPr lang="el-GR" dirty="0"/>
          </a:p>
        </p:txBody>
      </p:sp>
      <p:pic>
        <p:nvPicPr>
          <p:cNvPr id="4" name="3 - Θέση περιεχομένου" descr="kantinski5.jpg"/>
          <p:cNvPicPr>
            <a:picLocks noGrp="1" noChangeAspect="1"/>
          </p:cNvPicPr>
          <p:nvPr>
            <p:ph idx="1"/>
          </p:nvPr>
        </p:nvPicPr>
        <p:blipFill>
          <a:blip r:embed="rId2" cstate="print"/>
          <a:stretch>
            <a:fillRect/>
          </a:stretch>
        </p:blipFill>
        <p:spPr>
          <a:xfrm>
            <a:off x="2588781" y="0"/>
            <a:ext cx="6555219" cy="68580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0"/>
            <a:ext cx="7772400" cy="764704"/>
          </a:xfrm>
        </p:spPr>
        <p:txBody>
          <a:bodyPr/>
          <a:lstStyle/>
          <a:p>
            <a:r>
              <a:rPr lang="el-GR" i="1" dirty="0" smtClean="0">
                <a:solidFill>
                  <a:schemeClr val="accent2">
                    <a:lumMod val="75000"/>
                  </a:schemeClr>
                </a:solidFill>
              </a:rPr>
              <a:t>Σύνθεση </a:t>
            </a:r>
            <a:r>
              <a:rPr lang="en-US" i="1" dirty="0" smtClean="0">
                <a:solidFill>
                  <a:schemeClr val="accent2">
                    <a:lumMod val="75000"/>
                  </a:schemeClr>
                </a:solidFill>
              </a:rPr>
              <a:t>VII (1913)</a:t>
            </a:r>
            <a:endParaRPr lang="el-GR" dirty="0">
              <a:solidFill>
                <a:schemeClr val="accent2">
                  <a:lumMod val="75000"/>
                </a:schemeClr>
              </a:solidFill>
            </a:endParaRPr>
          </a:p>
        </p:txBody>
      </p:sp>
      <p:pic>
        <p:nvPicPr>
          <p:cNvPr id="4" name="3 - Θέση περιεχομένου" descr="kantinski4.jpg"/>
          <p:cNvPicPr>
            <a:picLocks noGrp="1" noChangeAspect="1"/>
          </p:cNvPicPr>
          <p:nvPr>
            <p:ph idx="1"/>
          </p:nvPr>
        </p:nvPicPr>
        <p:blipFill>
          <a:blip r:embed="rId2" cstate="print"/>
          <a:stretch>
            <a:fillRect/>
          </a:stretch>
        </p:blipFill>
        <p:spPr>
          <a:xfrm>
            <a:off x="787012" y="819584"/>
            <a:ext cx="7745428" cy="5777768"/>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188640"/>
            <a:ext cx="7772400" cy="864096"/>
          </a:xfrm>
        </p:spPr>
        <p:txBody>
          <a:bodyPr/>
          <a:lstStyle/>
          <a:p>
            <a:r>
              <a:rPr lang="el-GR" i="1" dirty="0" smtClean="0">
                <a:solidFill>
                  <a:schemeClr val="accent2">
                    <a:lumMod val="60000"/>
                    <a:lumOff val="40000"/>
                  </a:schemeClr>
                </a:solidFill>
              </a:rPr>
              <a:t>Σύνθεση </a:t>
            </a:r>
            <a:r>
              <a:rPr lang="en-US" i="1" dirty="0" smtClean="0">
                <a:solidFill>
                  <a:schemeClr val="accent2">
                    <a:lumMod val="60000"/>
                    <a:lumOff val="40000"/>
                  </a:schemeClr>
                </a:solidFill>
              </a:rPr>
              <a:t>VIII (1923)</a:t>
            </a:r>
            <a:endParaRPr lang="el-GR" dirty="0">
              <a:solidFill>
                <a:schemeClr val="accent2">
                  <a:lumMod val="60000"/>
                  <a:lumOff val="40000"/>
                </a:schemeClr>
              </a:solidFill>
            </a:endParaRPr>
          </a:p>
        </p:txBody>
      </p:sp>
      <p:pic>
        <p:nvPicPr>
          <p:cNvPr id="4" name="3 - Θέση περιεχομένου" descr="kantinski6.jpg"/>
          <p:cNvPicPr>
            <a:picLocks noGrp="1" noChangeAspect="1"/>
          </p:cNvPicPr>
          <p:nvPr>
            <p:ph idx="1"/>
          </p:nvPr>
        </p:nvPicPr>
        <p:blipFill>
          <a:blip r:embed="rId2" cstate="print"/>
          <a:stretch>
            <a:fillRect/>
          </a:stretch>
        </p:blipFill>
        <p:spPr>
          <a:xfrm>
            <a:off x="867715" y="1213734"/>
            <a:ext cx="7766989" cy="5383617"/>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i="1" dirty="0" smtClean="0">
                <a:solidFill>
                  <a:srgbClr val="DFB4F2"/>
                </a:solidFill>
              </a:rPr>
              <a:t>Κίτρινο – Κόκκινο – Μπλε (1925)</a:t>
            </a:r>
            <a:endParaRPr lang="el-GR" sz="3600" dirty="0">
              <a:solidFill>
                <a:srgbClr val="DFB4F2"/>
              </a:solidFill>
            </a:endParaRPr>
          </a:p>
        </p:txBody>
      </p:sp>
      <p:pic>
        <p:nvPicPr>
          <p:cNvPr id="4" name="3 - Θέση περιεχομένου" descr="kantinski8.jpg"/>
          <p:cNvPicPr>
            <a:picLocks noGrp="1" noChangeAspect="1"/>
          </p:cNvPicPr>
          <p:nvPr>
            <p:ph idx="1"/>
          </p:nvPr>
        </p:nvPicPr>
        <p:blipFill>
          <a:blip r:embed="rId2" cstate="print"/>
          <a:stretch>
            <a:fillRect/>
          </a:stretch>
        </p:blipFill>
        <p:spPr>
          <a:xfrm>
            <a:off x="899592" y="1612856"/>
            <a:ext cx="7776864" cy="489914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colored-sky-above-the-marais.jpg!Large.jpg"/>
          <p:cNvPicPr>
            <a:picLocks noGrp="1" noChangeAspect="1"/>
          </p:cNvPicPr>
          <p:nvPr>
            <p:ph idx="1"/>
          </p:nvPr>
        </p:nvPicPr>
        <p:blipFill>
          <a:blip r:embed="rId3" cstate="print"/>
          <a:stretch>
            <a:fillRect/>
          </a:stretch>
        </p:blipFill>
        <p:spPr>
          <a:xfrm>
            <a:off x="359631" y="0"/>
            <a:ext cx="8784369" cy="6857999"/>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i="1" dirty="0" smtClean="0">
                <a:solidFill>
                  <a:schemeClr val="accent5">
                    <a:lumMod val="75000"/>
                  </a:schemeClr>
                </a:solidFill>
              </a:rPr>
              <a:t>Σύνθεση </a:t>
            </a:r>
            <a:r>
              <a:rPr lang="en-US" i="1" dirty="0" smtClean="0">
                <a:solidFill>
                  <a:schemeClr val="accent5">
                    <a:lumMod val="75000"/>
                  </a:schemeClr>
                </a:solidFill>
              </a:rPr>
              <a:t>X (1939)</a:t>
            </a:r>
            <a:br>
              <a:rPr lang="en-US" i="1" dirty="0" smtClean="0">
                <a:solidFill>
                  <a:schemeClr val="accent5">
                    <a:lumMod val="75000"/>
                  </a:schemeClr>
                </a:solidFill>
              </a:rPr>
            </a:br>
            <a:r>
              <a:rPr lang="en-US" dirty="0" smtClean="0"/>
              <a:t> </a:t>
            </a:r>
            <a:br>
              <a:rPr lang="en-US" dirty="0" smtClean="0"/>
            </a:br>
            <a:endParaRPr lang="el-GR" dirty="0"/>
          </a:p>
        </p:txBody>
      </p:sp>
      <p:pic>
        <p:nvPicPr>
          <p:cNvPr id="4" name="3 - Θέση περιεχομένου" descr="kantinski10.jpg"/>
          <p:cNvPicPr>
            <a:picLocks noGrp="1" noChangeAspect="1"/>
          </p:cNvPicPr>
          <p:nvPr>
            <p:ph idx="1"/>
          </p:nvPr>
        </p:nvPicPr>
        <p:blipFill>
          <a:blip r:embed="rId2" cstate="print"/>
          <a:stretch>
            <a:fillRect/>
          </a:stretch>
        </p:blipFill>
        <p:spPr>
          <a:xfrm>
            <a:off x="827584" y="1124744"/>
            <a:ext cx="8042045" cy="5283943"/>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772816"/>
            <a:ext cx="2304256" cy="2592288"/>
          </a:xfrm>
        </p:spPr>
        <p:txBody>
          <a:bodyPr/>
          <a:lstStyle/>
          <a:p>
            <a:r>
              <a:rPr lang="el-GR" sz="3600" i="1" dirty="0" smtClean="0">
                <a:solidFill>
                  <a:srgbClr val="3FEDBF"/>
                </a:solidFill>
              </a:rPr>
              <a:t>Κύκλοι σε Κύκλο (1923)</a:t>
            </a:r>
            <a:endParaRPr lang="el-GR" sz="3600" dirty="0">
              <a:solidFill>
                <a:srgbClr val="3FEDBF"/>
              </a:solidFill>
            </a:endParaRPr>
          </a:p>
        </p:txBody>
      </p:sp>
      <p:pic>
        <p:nvPicPr>
          <p:cNvPr id="4" name="3 - Θέση περιεχομένου" descr="kantinski7.jpg"/>
          <p:cNvPicPr>
            <a:picLocks noGrp="1" noChangeAspect="1"/>
          </p:cNvPicPr>
          <p:nvPr>
            <p:ph idx="1"/>
          </p:nvPr>
        </p:nvPicPr>
        <p:blipFill>
          <a:blip r:embed="rId2" cstate="print"/>
          <a:stretch>
            <a:fillRect/>
          </a:stretch>
        </p:blipFill>
        <p:spPr>
          <a:xfrm>
            <a:off x="2508215" y="0"/>
            <a:ext cx="6635786" cy="68580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06902" y="1351672"/>
            <a:ext cx="4009114" cy="4885640"/>
          </a:xfrm>
        </p:spPr>
        <p:txBody>
          <a:bodyPr>
            <a:noAutofit/>
          </a:bodyPr>
          <a:lstStyle/>
          <a:p>
            <a:r>
              <a:rPr lang="el-GR" b="1" dirty="0" smtClean="0">
                <a:solidFill>
                  <a:srgbClr val="DFB4F2"/>
                </a:solidFill>
              </a:rPr>
              <a:t>Ο </a:t>
            </a:r>
            <a:r>
              <a:rPr lang="el-GR" b="1" dirty="0" err="1" smtClean="0">
                <a:solidFill>
                  <a:srgbClr val="DFB4F2"/>
                </a:solidFill>
              </a:rPr>
              <a:t>Πάουλ</a:t>
            </a:r>
            <a:r>
              <a:rPr lang="el-GR" b="1" dirty="0" smtClean="0">
                <a:solidFill>
                  <a:srgbClr val="DFB4F2"/>
                </a:solidFill>
              </a:rPr>
              <a:t> </a:t>
            </a:r>
            <a:r>
              <a:rPr lang="el-GR" b="1" dirty="0" err="1" smtClean="0">
                <a:solidFill>
                  <a:srgbClr val="DFB4F2"/>
                </a:solidFill>
              </a:rPr>
              <a:t>Κλέε</a:t>
            </a:r>
            <a:r>
              <a:rPr lang="el-GR" b="1" dirty="0" smtClean="0">
                <a:solidFill>
                  <a:srgbClr val="DFB4F2"/>
                </a:solidFill>
              </a:rPr>
              <a:t> (1879 – 1940) ήταν </a:t>
            </a:r>
            <a:r>
              <a:rPr lang="el-GR" b="1" dirty="0" err="1" smtClean="0">
                <a:solidFill>
                  <a:srgbClr val="DFB4F2"/>
                </a:solidFill>
              </a:rPr>
              <a:t>Ελβετο</a:t>
            </a:r>
            <a:r>
              <a:rPr lang="el-GR" b="1" dirty="0" smtClean="0">
                <a:solidFill>
                  <a:srgbClr val="DFB4F2"/>
                </a:solidFill>
              </a:rPr>
              <a:t>-Γερμανός ζωγράφος. Ο </a:t>
            </a:r>
            <a:r>
              <a:rPr lang="el-GR" b="1" dirty="0" err="1" smtClean="0">
                <a:solidFill>
                  <a:srgbClr val="DFB4F2"/>
                </a:solidFill>
              </a:rPr>
              <a:t>Κλέε</a:t>
            </a:r>
            <a:r>
              <a:rPr lang="el-GR" b="1" dirty="0" smtClean="0">
                <a:solidFill>
                  <a:srgbClr val="DFB4F2"/>
                </a:solidFill>
              </a:rPr>
              <a:t> άρχισε να ζωγραφίζει και να παίζει μουσική από νεαρή ηλικία και να δείχνει πως είναι ιδιαίτερα ταλαντούχος και στα δύο. Δεν έπαψε ποτέ να ενσωματώνει τα διδάγματα που είχε πάρει από τη μουσική στη ζωγραφική του. Υπήρξε μοναδικός ως προς τη ζωγραφική του, χρησιμοποιώντας χρώματα έντονα και γραμμικά και «απεριποίητα» σχήματα που ήταν όμως τόσο συνεπή και ισορροπημένα</a:t>
            </a:r>
            <a:endParaRPr lang="el-GR" b="1" dirty="0">
              <a:solidFill>
                <a:srgbClr val="DFB4F2"/>
              </a:solidFill>
            </a:endParaRPr>
          </a:p>
        </p:txBody>
      </p:sp>
      <p:sp>
        <p:nvSpPr>
          <p:cNvPr id="4" name="3 - Τίτλος"/>
          <p:cNvSpPr>
            <a:spLocks noGrp="1"/>
          </p:cNvSpPr>
          <p:nvPr>
            <p:ph type="title"/>
          </p:nvPr>
        </p:nvSpPr>
        <p:spPr>
          <a:xfrm>
            <a:off x="706902" y="512064"/>
            <a:ext cx="5305258" cy="777240"/>
          </a:xfrm>
        </p:spPr>
        <p:txBody>
          <a:bodyPr/>
          <a:lstStyle/>
          <a:p>
            <a:r>
              <a:rPr lang="el-GR" b="1" dirty="0" smtClean="0">
                <a:solidFill>
                  <a:srgbClr val="DFB4F2"/>
                </a:solidFill>
              </a:rPr>
              <a:t>ΠΩΛ ΚΛΕΕ</a:t>
            </a:r>
            <a:endParaRPr lang="el-GR" b="1" dirty="0">
              <a:solidFill>
                <a:srgbClr val="DFB4F2"/>
              </a:solidFill>
            </a:endParaRPr>
          </a:p>
        </p:txBody>
      </p:sp>
      <p:pic>
        <p:nvPicPr>
          <p:cNvPr id="43010" name="Picture 2" descr="Πάουλ Κλέε - Βικιπαίδεια"/>
          <p:cNvPicPr>
            <a:picLocks noChangeAspect="1" noChangeArrowheads="1"/>
          </p:cNvPicPr>
          <p:nvPr/>
        </p:nvPicPr>
        <p:blipFill>
          <a:blip r:embed="rId2" cstate="print"/>
          <a:srcRect/>
          <a:stretch>
            <a:fillRect/>
          </a:stretch>
        </p:blipFill>
        <p:spPr bwMode="auto">
          <a:xfrm>
            <a:off x="4796813" y="811397"/>
            <a:ext cx="3879643" cy="535390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solidFill>
                  <a:schemeClr val="accent4"/>
                </a:solidFill>
              </a:rPr>
              <a:t>Η ΓΑΤΑ ΚΑΙ ΤΟ ΠΟΥΛΙ</a:t>
            </a:r>
            <a:endParaRPr lang="el-GR" dirty="0">
              <a:solidFill>
                <a:schemeClr val="accent4"/>
              </a:solidFill>
            </a:endParaRPr>
          </a:p>
        </p:txBody>
      </p:sp>
      <p:sp>
        <p:nvSpPr>
          <p:cNvPr id="6" name="5 - Θέση κειμένου"/>
          <p:cNvSpPr>
            <a:spLocks noGrp="1"/>
          </p:cNvSpPr>
          <p:nvPr>
            <p:ph type="body" idx="2"/>
          </p:nvPr>
        </p:nvSpPr>
        <p:spPr>
          <a:xfrm>
            <a:off x="395536" y="1435100"/>
            <a:ext cx="2592288" cy="4572000"/>
          </a:xfrm>
        </p:spPr>
        <p:txBody>
          <a:bodyPr/>
          <a:lstStyle/>
          <a:p>
            <a:r>
              <a:rPr lang="el-GR" dirty="0" smtClean="0">
                <a:solidFill>
                  <a:schemeClr val="accent4">
                    <a:lumMod val="60000"/>
                    <a:lumOff val="40000"/>
                  </a:schemeClr>
                </a:solidFill>
              </a:rPr>
              <a:t>Το πουλί σε αυτή την εικόνα φαίνεται να πετάει όχι μπροστά από το μέτωπο της γάτας αλλά μέσα από αυτό το πουλί είναι κυριολεκτικά στο μυαλό της γάτας. Για να το τονίσει αυτό ο </a:t>
            </a:r>
            <a:r>
              <a:rPr lang="el-GR" dirty="0" err="1" smtClean="0">
                <a:solidFill>
                  <a:schemeClr val="accent4">
                    <a:lumMod val="60000"/>
                    <a:lumOff val="40000"/>
                  </a:schemeClr>
                </a:solidFill>
              </a:rPr>
              <a:t>Κλέε</a:t>
            </a:r>
            <a:r>
              <a:rPr lang="el-GR" dirty="0" smtClean="0">
                <a:solidFill>
                  <a:schemeClr val="accent4">
                    <a:lumMod val="60000"/>
                    <a:lumOff val="40000"/>
                  </a:schemeClr>
                </a:solidFill>
              </a:rPr>
              <a:t> ζωγραφίζει μόνο το κεφάλι της γάτας και έτσι επικεντρώνεται στη σκέψη, τη φαντασία, την όρεξη, την «πείνα» του εγκεφάλου.</a:t>
            </a:r>
            <a:endParaRPr lang="el-GR" dirty="0">
              <a:solidFill>
                <a:schemeClr val="accent4">
                  <a:lumMod val="60000"/>
                  <a:lumOff val="40000"/>
                </a:schemeClr>
              </a:solidFill>
            </a:endParaRPr>
          </a:p>
        </p:txBody>
      </p:sp>
      <p:pic>
        <p:nvPicPr>
          <p:cNvPr id="4" name="3 - Θέση περιεχομένου" descr="NY_Moma_klee_cat_and_bird.jpg"/>
          <p:cNvPicPr>
            <a:picLocks noGrp="1" noChangeAspect="1"/>
          </p:cNvPicPr>
          <p:nvPr>
            <p:ph sz="half" idx="1"/>
          </p:nvPr>
        </p:nvPicPr>
        <p:blipFill>
          <a:blip r:embed="rId2" cstate="print"/>
          <a:stretch>
            <a:fillRect/>
          </a:stretch>
        </p:blipFill>
        <p:spPr>
          <a:xfrm>
            <a:off x="2915816" y="1700808"/>
            <a:ext cx="5927576" cy="4026009"/>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188640"/>
            <a:ext cx="7772400" cy="792088"/>
          </a:xfrm>
        </p:spPr>
        <p:txBody>
          <a:bodyPr/>
          <a:lstStyle/>
          <a:p>
            <a:endParaRPr lang="el-GR" dirty="0"/>
          </a:p>
        </p:txBody>
      </p:sp>
      <p:pic>
        <p:nvPicPr>
          <p:cNvPr id="4" name="3 - Θέση περιεχομένου" descr="Paul_Klee,_Der_Goldfisch.jpg"/>
          <p:cNvPicPr>
            <a:picLocks noGrp="1" noChangeAspect="1"/>
          </p:cNvPicPr>
          <p:nvPr>
            <p:ph idx="1"/>
          </p:nvPr>
        </p:nvPicPr>
        <p:blipFill>
          <a:blip r:embed="rId3" cstate="print"/>
          <a:stretch>
            <a:fillRect/>
          </a:stretch>
        </p:blipFill>
        <p:spPr>
          <a:xfrm>
            <a:off x="428185" y="980729"/>
            <a:ext cx="8715815" cy="591586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3 - Θέση περιεχομένου" descr="800px-1925_Klee_Oriental_pleasure_garden_anagoria.jpg"/>
          <p:cNvPicPr>
            <a:picLocks noGrp="1" noChangeAspect="1"/>
          </p:cNvPicPr>
          <p:nvPr>
            <p:ph idx="1"/>
          </p:nvPr>
        </p:nvPicPr>
        <p:blipFill>
          <a:blip r:embed="rId3" cstate="print"/>
          <a:stretch>
            <a:fillRect/>
          </a:stretch>
        </p:blipFill>
        <p:spPr>
          <a:xfrm>
            <a:off x="397729" y="1"/>
            <a:ext cx="8746271" cy="6858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800" dirty="0" smtClean="0">
                <a:solidFill>
                  <a:srgbClr val="DFB4F2"/>
                </a:solidFill>
              </a:rPr>
              <a:t>ΠΩΛ ΚΛΕΕ</a:t>
            </a:r>
            <a:endParaRPr lang="el-GR" sz="4800" dirty="0">
              <a:solidFill>
                <a:srgbClr val="DFB4F2"/>
              </a:solidFill>
            </a:endParaRPr>
          </a:p>
        </p:txBody>
      </p:sp>
      <p:sp>
        <p:nvSpPr>
          <p:cNvPr id="6" name="5 - Θέση κειμένου"/>
          <p:cNvSpPr>
            <a:spLocks noGrp="1"/>
          </p:cNvSpPr>
          <p:nvPr>
            <p:ph type="body" idx="2"/>
          </p:nvPr>
        </p:nvSpPr>
        <p:spPr>
          <a:xfrm>
            <a:off x="467544" y="2204864"/>
            <a:ext cx="2732856" cy="3802236"/>
          </a:xfrm>
        </p:spPr>
        <p:txBody>
          <a:bodyPr>
            <a:normAutofit/>
          </a:bodyPr>
          <a:lstStyle/>
          <a:p>
            <a:r>
              <a:rPr lang="el-GR" sz="3200" dirty="0" smtClean="0">
                <a:solidFill>
                  <a:srgbClr val="DFB4F2"/>
                </a:solidFill>
              </a:rPr>
              <a:t>ΤΟ ΠΟΥΛΙ ΠΟΥ ΑΝΑΡΩΤΙΕΤΑΙ</a:t>
            </a:r>
            <a:endParaRPr lang="el-GR" sz="3200" dirty="0">
              <a:solidFill>
                <a:srgbClr val="DFB4F2"/>
              </a:solidFill>
            </a:endParaRPr>
          </a:p>
        </p:txBody>
      </p:sp>
      <p:pic>
        <p:nvPicPr>
          <p:cNvPr id="4" name="3 - Θέση περιεχομένου" descr="bird-wandering-off-1921(1).jpg!Large.jpg"/>
          <p:cNvPicPr>
            <a:picLocks noGrp="1" noChangeAspect="1"/>
          </p:cNvPicPr>
          <p:nvPr>
            <p:ph sz="half" idx="1"/>
          </p:nvPr>
        </p:nvPicPr>
        <p:blipFill>
          <a:blip r:embed="rId2" cstate="print"/>
          <a:stretch>
            <a:fillRect/>
          </a:stretch>
        </p:blipFill>
        <p:spPr>
          <a:xfrm>
            <a:off x="3429000" y="1544828"/>
            <a:ext cx="5486400" cy="4352544"/>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06902" y="1351672"/>
            <a:ext cx="3649074" cy="4669616"/>
          </a:xfrm>
        </p:spPr>
        <p:txBody>
          <a:bodyPr/>
          <a:lstStyle/>
          <a:p>
            <a:r>
              <a:rPr lang="el-GR" dirty="0" smtClean="0">
                <a:solidFill>
                  <a:schemeClr val="accent2">
                    <a:lumMod val="60000"/>
                    <a:lumOff val="40000"/>
                  </a:schemeClr>
                </a:solidFill>
              </a:rPr>
              <a:t>Ο </a:t>
            </a:r>
            <a:r>
              <a:rPr lang="el-GR" b="1" dirty="0" err="1" smtClean="0">
                <a:solidFill>
                  <a:schemeClr val="accent2">
                    <a:lumMod val="60000"/>
                    <a:lumOff val="40000"/>
                  </a:schemeClr>
                </a:solidFill>
              </a:rPr>
              <a:t>Έγκον</a:t>
            </a:r>
            <a:r>
              <a:rPr lang="el-GR" b="1" dirty="0" smtClean="0">
                <a:solidFill>
                  <a:schemeClr val="accent2">
                    <a:lumMod val="60000"/>
                    <a:lumOff val="40000"/>
                  </a:schemeClr>
                </a:solidFill>
              </a:rPr>
              <a:t> </a:t>
            </a:r>
            <a:r>
              <a:rPr lang="el-GR" b="1" dirty="0" err="1" smtClean="0">
                <a:solidFill>
                  <a:schemeClr val="accent2">
                    <a:lumMod val="60000"/>
                    <a:lumOff val="40000"/>
                  </a:schemeClr>
                </a:solidFill>
              </a:rPr>
              <a:t>Σίλε</a:t>
            </a:r>
            <a:r>
              <a:rPr lang="el-GR" dirty="0" smtClean="0">
                <a:solidFill>
                  <a:schemeClr val="accent2">
                    <a:lumMod val="60000"/>
                    <a:lumOff val="40000"/>
                  </a:schemeClr>
                </a:solidFill>
              </a:rPr>
              <a:t> (γερμανικά: </a:t>
            </a:r>
            <a:r>
              <a:rPr lang="el-GR" i="1" dirty="0" err="1" smtClean="0">
                <a:solidFill>
                  <a:schemeClr val="accent2">
                    <a:lumMod val="60000"/>
                    <a:lumOff val="40000"/>
                  </a:schemeClr>
                </a:solidFill>
              </a:rPr>
              <a:t>Egon</a:t>
            </a:r>
            <a:r>
              <a:rPr lang="el-GR" i="1" dirty="0" smtClean="0">
                <a:solidFill>
                  <a:schemeClr val="accent2">
                    <a:lumMod val="60000"/>
                    <a:lumOff val="40000"/>
                  </a:schemeClr>
                </a:solidFill>
              </a:rPr>
              <a:t> </a:t>
            </a:r>
            <a:r>
              <a:rPr lang="el-GR" i="1" dirty="0" err="1" smtClean="0">
                <a:solidFill>
                  <a:schemeClr val="accent2">
                    <a:lumMod val="60000"/>
                    <a:lumOff val="40000"/>
                  </a:schemeClr>
                </a:solidFill>
              </a:rPr>
              <a:t>Schiele</a:t>
            </a:r>
            <a:r>
              <a:rPr lang="el-GR" dirty="0" smtClean="0">
                <a:solidFill>
                  <a:schemeClr val="accent2">
                    <a:lumMod val="60000"/>
                    <a:lumOff val="40000"/>
                  </a:schemeClr>
                </a:solidFill>
              </a:rPr>
              <a:t>, 12  Ιουνίου 1890 - 31 Οκτωβρίου 1918) ήταν Αυστριακός ζωγράφος. Ήταν προστατευόμενος του Γκούσταβ </a:t>
            </a:r>
            <a:r>
              <a:rPr lang="el-GR" dirty="0" err="1" smtClean="0">
                <a:solidFill>
                  <a:schemeClr val="accent2">
                    <a:lumMod val="60000"/>
                    <a:lumOff val="40000"/>
                  </a:schemeClr>
                </a:solidFill>
              </a:rPr>
              <a:t>Κλίμτ</a:t>
            </a:r>
            <a:r>
              <a:rPr lang="el-GR" dirty="0" smtClean="0">
                <a:solidFill>
                  <a:schemeClr val="accent2">
                    <a:lumMod val="60000"/>
                    <a:lumOff val="40000"/>
                  </a:schemeClr>
                </a:solidFill>
              </a:rPr>
              <a:t> και ένας από τους σπουδαιότερους ζωγράφους πορτραίτων του 20ου αιώνα. </a:t>
            </a:r>
            <a:endParaRPr lang="el-GR" dirty="0">
              <a:solidFill>
                <a:schemeClr val="accent2">
                  <a:lumMod val="60000"/>
                  <a:lumOff val="40000"/>
                </a:schemeClr>
              </a:solidFill>
            </a:endParaRPr>
          </a:p>
        </p:txBody>
      </p:sp>
      <p:sp>
        <p:nvSpPr>
          <p:cNvPr id="4" name="3 - Τίτλος"/>
          <p:cNvSpPr>
            <a:spLocks noGrp="1"/>
          </p:cNvSpPr>
          <p:nvPr>
            <p:ph type="title"/>
          </p:nvPr>
        </p:nvSpPr>
        <p:spPr/>
        <p:txBody>
          <a:bodyPr/>
          <a:lstStyle/>
          <a:p>
            <a:r>
              <a:rPr lang="el-GR" b="1" dirty="0" smtClean="0">
                <a:solidFill>
                  <a:schemeClr val="accent2">
                    <a:lumMod val="60000"/>
                    <a:lumOff val="40000"/>
                  </a:schemeClr>
                </a:solidFill>
              </a:rPr>
              <a:t>ΈΓΚΟΝ ΣΙΛΕ</a:t>
            </a:r>
            <a:endParaRPr lang="el-GR" b="1" dirty="0">
              <a:solidFill>
                <a:schemeClr val="accent2">
                  <a:lumMod val="60000"/>
                  <a:lumOff val="40000"/>
                </a:schemeClr>
              </a:solidFill>
            </a:endParaRPr>
          </a:p>
        </p:txBody>
      </p:sp>
      <p:pic>
        <p:nvPicPr>
          <p:cNvPr id="65538" name="Picture 2" descr="https://upload.wikimedia.org/wikipedia/commons/thumb/1/14/Egon_Schiele_photo.jpg/200px-Egon_Schiele_photo.jpg"/>
          <p:cNvPicPr>
            <a:picLocks noChangeAspect="1" noChangeArrowheads="1"/>
          </p:cNvPicPr>
          <p:nvPr/>
        </p:nvPicPr>
        <p:blipFill>
          <a:blip r:embed="rId2" cstate="print"/>
          <a:srcRect/>
          <a:stretch>
            <a:fillRect/>
          </a:stretch>
        </p:blipFill>
        <p:spPr bwMode="auto">
          <a:xfrm>
            <a:off x="4283969" y="632207"/>
            <a:ext cx="4248472" cy="5905377"/>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2064"/>
            <a:ext cx="3369568" cy="914400"/>
          </a:xfrm>
        </p:spPr>
        <p:txBody>
          <a:bodyPr/>
          <a:lstStyle/>
          <a:p>
            <a:r>
              <a:rPr lang="el-GR" dirty="0" smtClean="0">
                <a:solidFill>
                  <a:schemeClr val="accent4">
                    <a:lumMod val="60000"/>
                    <a:lumOff val="40000"/>
                  </a:schemeClr>
                </a:solidFill>
              </a:rPr>
              <a:t>ΤΟ ΛΙΜΑΝΙ ΤΗΣ ΤΡΙΕΣΤΗΣ</a:t>
            </a:r>
            <a:endParaRPr lang="el-GR" dirty="0">
              <a:solidFill>
                <a:schemeClr val="accent4">
                  <a:lumMod val="60000"/>
                  <a:lumOff val="40000"/>
                </a:schemeClr>
              </a:solidFill>
            </a:endParaRPr>
          </a:p>
        </p:txBody>
      </p:sp>
      <p:pic>
        <p:nvPicPr>
          <p:cNvPr id="4" name="3 - Θέση περιεχομένου" descr="harbor-of-trieste-1907.jpg!Large.jpg"/>
          <p:cNvPicPr>
            <a:picLocks noGrp="1" noChangeAspect="1"/>
          </p:cNvPicPr>
          <p:nvPr>
            <p:ph idx="1"/>
          </p:nvPr>
        </p:nvPicPr>
        <p:blipFill>
          <a:blip r:embed="rId2" cstate="print"/>
          <a:stretch>
            <a:fillRect/>
          </a:stretch>
        </p:blipFill>
        <p:spPr>
          <a:xfrm>
            <a:off x="4139952" y="-44135"/>
            <a:ext cx="5004048" cy="690213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sz="5400" dirty="0" smtClean="0">
                <a:solidFill>
                  <a:schemeClr val="accent3">
                    <a:lumMod val="75000"/>
                  </a:schemeClr>
                </a:solidFill>
              </a:rPr>
              <a:t>ΕΓΚΟΝ ΣΙΛΕ</a:t>
            </a:r>
            <a:endParaRPr lang="el-GR" sz="5400" dirty="0">
              <a:solidFill>
                <a:schemeClr val="accent3">
                  <a:lumMod val="75000"/>
                </a:schemeClr>
              </a:solidFill>
            </a:endParaRPr>
          </a:p>
        </p:txBody>
      </p:sp>
      <p:sp>
        <p:nvSpPr>
          <p:cNvPr id="6" name="5 - Θέση κειμένου"/>
          <p:cNvSpPr>
            <a:spLocks noGrp="1"/>
          </p:cNvSpPr>
          <p:nvPr>
            <p:ph type="body" idx="2"/>
          </p:nvPr>
        </p:nvSpPr>
        <p:spPr/>
        <p:txBody>
          <a:bodyPr>
            <a:normAutofit/>
          </a:bodyPr>
          <a:lstStyle/>
          <a:p>
            <a:r>
              <a:rPr lang="el-GR" sz="2800" dirty="0" smtClean="0">
                <a:solidFill>
                  <a:schemeClr val="accent3">
                    <a:lumMod val="75000"/>
                  </a:schemeClr>
                </a:solidFill>
              </a:rPr>
              <a:t>ΤΟ ΠΟΡΤΡΑΙΤΟ ΤΗΣ  </a:t>
            </a:r>
            <a:r>
              <a:rPr lang="en-US" sz="2800" dirty="0" smtClean="0">
                <a:solidFill>
                  <a:schemeClr val="accent3">
                    <a:lumMod val="75000"/>
                  </a:schemeClr>
                </a:solidFill>
              </a:rPr>
              <a:t>Wally</a:t>
            </a:r>
            <a:endParaRPr lang="el-GR" sz="2800" dirty="0">
              <a:solidFill>
                <a:schemeClr val="accent3">
                  <a:lumMod val="75000"/>
                </a:schemeClr>
              </a:solidFill>
            </a:endParaRPr>
          </a:p>
        </p:txBody>
      </p:sp>
      <p:pic>
        <p:nvPicPr>
          <p:cNvPr id="4" name="3 - Θέση περιεχομένου" descr="Egon_Schiele_-_Portrait_of_Wally_Neuzil_-_Google_Art_Project.jpg"/>
          <p:cNvPicPr>
            <a:picLocks noGrp="1" noChangeAspect="1"/>
          </p:cNvPicPr>
          <p:nvPr>
            <p:ph sz="half" idx="1"/>
          </p:nvPr>
        </p:nvPicPr>
        <p:blipFill>
          <a:blip r:embed="rId2" cstate="print"/>
          <a:stretch>
            <a:fillRect/>
          </a:stretch>
        </p:blipFill>
        <p:spPr>
          <a:xfrm>
            <a:off x="3347864" y="1556792"/>
            <a:ext cx="5425944" cy="440336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55576" y="1268760"/>
            <a:ext cx="3145018" cy="5184576"/>
          </a:xfrm>
        </p:spPr>
        <p:txBody>
          <a:bodyPr>
            <a:normAutofit fontScale="92500" lnSpcReduction="20000"/>
          </a:bodyPr>
          <a:lstStyle/>
          <a:p>
            <a:r>
              <a:rPr lang="el-GR" dirty="0" smtClean="0">
                <a:solidFill>
                  <a:srgbClr val="DFB4F2"/>
                </a:solidFill>
              </a:rPr>
              <a:t>Η καριέρα του </a:t>
            </a:r>
            <a:r>
              <a:rPr lang="el-GR" dirty="0" err="1" smtClean="0">
                <a:solidFill>
                  <a:srgbClr val="DFB4F2"/>
                </a:solidFill>
              </a:rPr>
              <a:t>Όσκαρ</a:t>
            </a:r>
            <a:r>
              <a:rPr lang="el-GR" dirty="0" smtClean="0">
                <a:solidFill>
                  <a:srgbClr val="DFB4F2"/>
                </a:solidFill>
              </a:rPr>
              <a:t> </a:t>
            </a:r>
            <a:r>
              <a:rPr lang="el-GR" dirty="0" err="1" smtClean="0">
                <a:solidFill>
                  <a:srgbClr val="DFB4F2"/>
                </a:solidFill>
              </a:rPr>
              <a:t>Κοκόσκα</a:t>
            </a:r>
            <a:r>
              <a:rPr lang="el-GR" dirty="0" smtClean="0">
                <a:solidFill>
                  <a:srgbClr val="DFB4F2"/>
                </a:solidFill>
              </a:rPr>
              <a:t> σημαδεύτηκε από τα πορτρέτα βιεννέζικων διασημοτήτων τα οποία ζωγράφισε με ένα νευρώδες και ζωηρό στυλ. Υπηρέτησε στον αυστριακό στρατό κατά την διάρκεια του Α΄ Παγκοσμίου Πολέμου, στον οποίο και τραυματίστηκε σοβαρά. Παρά το γεγονός ότι την περίοδο της νοσηλείας του οι γιατροί διέγνωσαν σοβαρή διανοητική αστάθεια, ο </a:t>
            </a:r>
            <a:r>
              <a:rPr lang="el-GR" dirty="0" err="1" smtClean="0">
                <a:solidFill>
                  <a:srgbClr val="DFB4F2"/>
                </a:solidFill>
              </a:rPr>
              <a:t>Όσκαρ</a:t>
            </a:r>
            <a:r>
              <a:rPr lang="el-GR" dirty="0" smtClean="0">
                <a:solidFill>
                  <a:srgbClr val="DFB4F2"/>
                </a:solidFill>
              </a:rPr>
              <a:t> </a:t>
            </a:r>
            <a:r>
              <a:rPr lang="el-GR" dirty="0" err="1" smtClean="0">
                <a:solidFill>
                  <a:srgbClr val="DFB4F2"/>
                </a:solidFill>
              </a:rPr>
              <a:t>Κοκόσκα</a:t>
            </a:r>
            <a:r>
              <a:rPr lang="el-GR" dirty="0" smtClean="0">
                <a:solidFill>
                  <a:srgbClr val="DFB4F2"/>
                </a:solidFill>
              </a:rPr>
              <a:t> συνέχισε την καριέρα του ως καλλιτέχνης, ταξιδεύοντας σε ολόκληρη την Ευρώπη και ζωγραφίζοντας τοπία.</a:t>
            </a:r>
            <a:endParaRPr lang="el-GR" dirty="0">
              <a:solidFill>
                <a:srgbClr val="DFB4F2"/>
              </a:solidFill>
            </a:endParaRPr>
          </a:p>
        </p:txBody>
      </p:sp>
      <p:sp>
        <p:nvSpPr>
          <p:cNvPr id="4" name="3 - Τίτλος"/>
          <p:cNvSpPr>
            <a:spLocks noGrp="1"/>
          </p:cNvSpPr>
          <p:nvPr>
            <p:ph type="title"/>
          </p:nvPr>
        </p:nvSpPr>
        <p:spPr>
          <a:xfrm>
            <a:off x="706902" y="512064"/>
            <a:ext cx="3865098" cy="777240"/>
          </a:xfrm>
        </p:spPr>
        <p:txBody>
          <a:bodyPr/>
          <a:lstStyle/>
          <a:p>
            <a:r>
              <a:rPr lang="el-GR" dirty="0" smtClean="0">
                <a:solidFill>
                  <a:srgbClr val="DFB4F2"/>
                </a:solidFill>
              </a:rPr>
              <a:t>ΚΟΚΟΣΚΑ ΟΣΚΑΡ</a:t>
            </a:r>
            <a:endParaRPr lang="el-GR" dirty="0">
              <a:solidFill>
                <a:srgbClr val="DFB4F2"/>
              </a:solidFill>
            </a:endParaRPr>
          </a:p>
        </p:txBody>
      </p:sp>
      <p:sp>
        <p:nvSpPr>
          <p:cNvPr id="80898" name="AutoShape 2" descr="Austrian artist Oskar Kokoschka (1886 - 1980) with his work 'Loreley' at the Free German League of Culture, circa 1941. The work depicts Queen Victoria riding a ravenous shark, as a mockery of British maritime power. (Photo by Erich Auerbach/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0900" name="AutoShape 4" descr="Austrian artist Oskar Kokoschka (1886 - 1980) with his work 'Loreley' at the Free German League of Culture, circa 1941. The work depicts Queen Victoria riding a ravenous shark, as a mockery of British maritime power. (Photo by Erich Auerbach/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0902" name="Picture 6" descr="https://www.mstf.gr/wp-content/uploads/2020/04/kokoska1.jpg"/>
          <p:cNvPicPr>
            <a:picLocks noChangeAspect="1" noChangeArrowheads="1"/>
          </p:cNvPicPr>
          <p:nvPr/>
        </p:nvPicPr>
        <p:blipFill>
          <a:blip r:embed="rId2" cstate="print"/>
          <a:srcRect/>
          <a:stretch>
            <a:fillRect/>
          </a:stretch>
        </p:blipFill>
        <p:spPr bwMode="auto">
          <a:xfrm>
            <a:off x="4067944" y="404664"/>
            <a:ext cx="4680520" cy="6098398"/>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four-trees-1917.jpg!Large.jpg"/>
          <p:cNvPicPr>
            <a:picLocks noGrp="1" noChangeAspect="1"/>
          </p:cNvPicPr>
          <p:nvPr>
            <p:ph idx="1"/>
          </p:nvPr>
        </p:nvPicPr>
        <p:blipFill>
          <a:blip r:embed="rId3" cstate="print"/>
          <a:stretch>
            <a:fillRect/>
          </a:stretch>
        </p:blipFill>
        <p:spPr>
          <a:xfrm>
            <a:off x="293343" y="87656"/>
            <a:ext cx="8850657" cy="6718792"/>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Θέση κειμένου"/>
          <p:cNvSpPr>
            <a:spLocks noGrp="1"/>
          </p:cNvSpPr>
          <p:nvPr>
            <p:ph type="body" idx="1"/>
          </p:nvPr>
        </p:nvSpPr>
        <p:spPr>
          <a:xfrm>
            <a:off x="706902" y="836712"/>
            <a:ext cx="5718048" cy="1008112"/>
          </a:xfrm>
        </p:spPr>
        <p:txBody>
          <a:bodyPr/>
          <a:lstStyle/>
          <a:p>
            <a:r>
              <a:rPr lang="el-GR" sz="2400" dirty="0" smtClean="0">
                <a:solidFill>
                  <a:schemeClr val="accent2">
                    <a:lumMod val="60000"/>
                    <a:lumOff val="40000"/>
                  </a:schemeClr>
                </a:solidFill>
              </a:rPr>
              <a:t>Όταν ο </a:t>
            </a:r>
            <a:r>
              <a:rPr lang="el-GR" sz="2400" dirty="0" err="1" smtClean="0">
                <a:solidFill>
                  <a:schemeClr val="accent2">
                    <a:lumMod val="60000"/>
                    <a:lumOff val="40000"/>
                  </a:schemeClr>
                </a:solidFill>
              </a:rPr>
              <a:t>Γκέοργκ</a:t>
            </a:r>
            <a:r>
              <a:rPr lang="el-GR" sz="2400" dirty="0" smtClean="0">
                <a:solidFill>
                  <a:schemeClr val="accent2">
                    <a:lumMod val="60000"/>
                    <a:lumOff val="40000"/>
                  </a:schemeClr>
                </a:solidFill>
              </a:rPr>
              <a:t> </a:t>
            </a:r>
            <a:r>
              <a:rPr lang="el-GR" sz="2400" dirty="0" err="1" smtClean="0">
                <a:solidFill>
                  <a:schemeClr val="accent2">
                    <a:lumMod val="60000"/>
                    <a:lumOff val="40000"/>
                  </a:schemeClr>
                </a:solidFill>
              </a:rPr>
              <a:t>Τρακλ</a:t>
            </a:r>
            <a:r>
              <a:rPr lang="el-GR" sz="2400" dirty="0" smtClean="0">
                <a:solidFill>
                  <a:schemeClr val="accent2">
                    <a:lumMod val="60000"/>
                    <a:lumOff val="40000"/>
                  </a:schemeClr>
                </a:solidFill>
              </a:rPr>
              <a:t> γεννήθηκε στο </a:t>
            </a:r>
            <a:r>
              <a:rPr lang="el-GR" sz="2400" dirty="0" err="1" smtClean="0">
                <a:solidFill>
                  <a:schemeClr val="accent2">
                    <a:lumMod val="60000"/>
                    <a:lumOff val="40000"/>
                  </a:schemeClr>
                </a:solidFill>
              </a:rPr>
              <a:t>Ζάλτσμπουργκ</a:t>
            </a:r>
            <a:r>
              <a:rPr lang="el-GR" sz="2400" dirty="0" smtClean="0">
                <a:solidFill>
                  <a:schemeClr val="accent2">
                    <a:lumMod val="60000"/>
                    <a:lumOff val="40000"/>
                  </a:schemeClr>
                </a:solidFill>
              </a:rPr>
              <a:t> στις 3 Φεβρουαρίου 1887</a:t>
            </a:r>
            <a:r>
              <a:rPr lang="el-GR" dirty="0" smtClean="0"/>
              <a:t>,</a:t>
            </a:r>
            <a:endParaRPr lang="el-GR" dirty="0"/>
          </a:p>
        </p:txBody>
      </p:sp>
      <p:sp>
        <p:nvSpPr>
          <p:cNvPr id="11" name="10 - Τίτλος"/>
          <p:cNvSpPr>
            <a:spLocks noGrp="1"/>
          </p:cNvSpPr>
          <p:nvPr>
            <p:ph type="title"/>
          </p:nvPr>
        </p:nvSpPr>
        <p:spPr>
          <a:xfrm>
            <a:off x="706902" y="0"/>
            <a:ext cx="8156448" cy="908720"/>
          </a:xfrm>
        </p:spPr>
        <p:txBody>
          <a:bodyPr/>
          <a:lstStyle/>
          <a:p>
            <a:r>
              <a:rPr lang="el-GR" sz="4400" dirty="0" smtClean="0">
                <a:solidFill>
                  <a:schemeClr val="accent2">
                    <a:lumMod val="60000"/>
                    <a:lumOff val="40000"/>
                  </a:schemeClr>
                </a:solidFill>
              </a:rPr>
              <a:t>ΓΚΕΟΓ ΤΡΑΚ, ΠΟΙΗΤΗΣ</a:t>
            </a:r>
            <a:endParaRPr lang="el-GR" sz="4400" dirty="0">
              <a:solidFill>
                <a:schemeClr val="accent2">
                  <a:lumMod val="60000"/>
                  <a:lumOff val="40000"/>
                </a:schemeClr>
              </a:solidFill>
            </a:endParaRPr>
          </a:p>
        </p:txBody>
      </p:sp>
      <p:pic>
        <p:nvPicPr>
          <p:cNvPr id="4098" name="Picture 2" descr="https://www.vakxikon.gr/wp-content/uploads/2012/12/vakxikon_issue_20_kartatrakl.jpg"/>
          <p:cNvPicPr>
            <a:picLocks noChangeAspect="1" noChangeArrowheads="1"/>
          </p:cNvPicPr>
          <p:nvPr/>
        </p:nvPicPr>
        <p:blipFill>
          <a:blip r:embed="rId2" cstate="print"/>
          <a:srcRect/>
          <a:stretch>
            <a:fillRect/>
          </a:stretch>
        </p:blipFill>
        <p:spPr bwMode="auto">
          <a:xfrm>
            <a:off x="395537" y="2168563"/>
            <a:ext cx="8748464" cy="4689437"/>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idx="1"/>
          </p:nvPr>
        </p:nvSpPr>
        <p:spPr>
          <a:xfrm>
            <a:off x="706902" y="2276872"/>
            <a:ext cx="2928994" cy="1872208"/>
          </a:xfrm>
        </p:spPr>
        <p:txBody>
          <a:bodyPr>
            <a:normAutofit/>
          </a:bodyPr>
          <a:lstStyle/>
          <a:p>
            <a:r>
              <a:rPr lang="el-GR" sz="3600" dirty="0" smtClean="0">
                <a:solidFill>
                  <a:schemeClr val="accent2">
                    <a:lumMod val="75000"/>
                  </a:schemeClr>
                </a:solidFill>
              </a:rPr>
              <a:t>ΠΟΙΗΤΗΣ</a:t>
            </a:r>
            <a:endParaRPr lang="el-GR" sz="3600" dirty="0">
              <a:solidFill>
                <a:schemeClr val="accent2">
                  <a:lumMod val="75000"/>
                </a:schemeClr>
              </a:solidFill>
            </a:endParaRPr>
          </a:p>
        </p:txBody>
      </p:sp>
      <p:sp>
        <p:nvSpPr>
          <p:cNvPr id="5" name="4 - Τίτλος"/>
          <p:cNvSpPr>
            <a:spLocks noGrp="1"/>
          </p:cNvSpPr>
          <p:nvPr>
            <p:ph type="title"/>
          </p:nvPr>
        </p:nvSpPr>
        <p:spPr>
          <a:xfrm>
            <a:off x="706902" y="512064"/>
            <a:ext cx="3145018" cy="1548784"/>
          </a:xfrm>
        </p:spPr>
        <p:txBody>
          <a:bodyPr/>
          <a:lstStyle/>
          <a:p>
            <a:r>
              <a:rPr lang="el-GR" dirty="0" smtClean="0">
                <a:solidFill>
                  <a:srgbClr val="DFB4F2"/>
                </a:solidFill>
              </a:rPr>
              <a:t>ΓΚΟΤΤΦΡΗΝΤ ΜΠΕΝ</a:t>
            </a:r>
            <a:endParaRPr lang="el-GR" dirty="0">
              <a:solidFill>
                <a:srgbClr val="DFB4F2"/>
              </a:solidFill>
            </a:endParaRPr>
          </a:p>
        </p:txBody>
      </p:sp>
      <p:pic>
        <p:nvPicPr>
          <p:cNvPr id="2050" name="Picture 2" descr="ullstein bild Dtl./ullstein bild via Getty Images"/>
          <p:cNvPicPr>
            <a:picLocks noChangeAspect="1" noChangeArrowheads="1"/>
          </p:cNvPicPr>
          <p:nvPr/>
        </p:nvPicPr>
        <p:blipFill>
          <a:blip r:embed="rId3" cstate="print"/>
          <a:srcRect/>
          <a:stretch>
            <a:fillRect/>
          </a:stretch>
        </p:blipFill>
        <p:spPr bwMode="auto">
          <a:xfrm>
            <a:off x="2987824" y="17398552"/>
            <a:ext cx="4824536" cy="6735276"/>
          </a:xfrm>
          <a:prstGeom prst="rect">
            <a:avLst/>
          </a:prstGeom>
          <a:noFill/>
        </p:spPr>
      </p:pic>
      <p:pic>
        <p:nvPicPr>
          <p:cNvPr id="2052" name="Picture 4" descr="Μονόλογος / Γκότφριντ Μπεν - Χάρτης"/>
          <p:cNvPicPr>
            <a:picLocks noChangeAspect="1" noChangeArrowheads="1"/>
          </p:cNvPicPr>
          <p:nvPr/>
        </p:nvPicPr>
        <p:blipFill>
          <a:blip r:embed="rId4" cstate="print"/>
          <a:srcRect/>
          <a:stretch>
            <a:fillRect/>
          </a:stretch>
        </p:blipFill>
        <p:spPr bwMode="auto">
          <a:xfrm>
            <a:off x="4355977" y="1052736"/>
            <a:ext cx="4508806" cy="532859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1772816"/>
            <a:ext cx="3505058" cy="4896544"/>
          </a:xfrm>
        </p:spPr>
        <p:txBody>
          <a:bodyPr>
            <a:normAutofit/>
          </a:bodyPr>
          <a:lstStyle/>
          <a:p>
            <a:r>
              <a:rPr lang="el-GR" sz="2400" dirty="0" smtClean="0">
                <a:solidFill>
                  <a:schemeClr val="accent1">
                    <a:lumMod val="75000"/>
                  </a:schemeClr>
                </a:solidFill>
              </a:rPr>
              <a:t>Ο Φραντς </a:t>
            </a:r>
            <a:r>
              <a:rPr lang="el-GR" sz="2400" b="1" dirty="0" smtClean="0">
                <a:solidFill>
                  <a:schemeClr val="accent1">
                    <a:lumMod val="75000"/>
                  </a:schemeClr>
                </a:solidFill>
              </a:rPr>
              <a:t>Κάφκα</a:t>
            </a:r>
            <a:r>
              <a:rPr lang="el-GR" sz="2400" dirty="0" smtClean="0">
                <a:solidFill>
                  <a:schemeClr val="accent1">
                    <a:lumMod val="75000"/>
                  </a:schemeClr>
                </a:solidFill>
              </a:rPr>
              <a:t> (</a:t>
            </a:r>
            <a:r>
              <a:rPr lang="el-GR" sz="2400" b="1" dirty="0" err="1" smtClean="0">
                <a:solidFill>
                  <a:schemeClr val="accent1">
                    <a:lumMod val="75000"/>
                  </a:schemeClr>
                </a:solidFill>
              </a:rPr>
              <a:t>Franz</a:t>
            </a:r>
            <a:r>
              <a:rPr lang="el-GR" sz="2400" b="1" dirty="0" smtClean="0">
                <a:solidFill>
                  <a:schemeClr val="accent1">
                    <a:lumMod val="75000"/>
                  </a:schemeClr>
                </a:solidFill>
              </a:rPr>
              <a:t> </a:t>
            </a:r>
            <a:r>
              <a:rPr lang="el-GR" sz="2400" b="1" dirty="0" err="1" smtClean="0">
                <a:solidFill>
                  <a:schemeClr val="accent1">
                    <a:lumMod val="75000"/>
                  </a:schemeClr>
                </a:solidFill>
              </a:rPr>
              <a:t>Kafka</a:t>
            </a:r>
            <a:r>
              <a:rPr lang="el-GR" sz="2400" dirty="0" smtClean="0">
                <a:solidFill>
                  <a:schemeClr val="accent1">
                    <a:lumMod val="75000"/>
                  </a:schemeClr>
                </a:solidFill>
              </a:rPr>
              <a:t>, 3 Ιουλίου 1883 – 3 Ιουνίου 1924) ήταν ένας από τους πιο σημαντικούς λογοτέχνες του 20ού αιώνα</a:t>
            </a:r>
            <a:r>
              <a:rPr lang="el-GR" sz="1800" dirty="0" smtClean="0"/>
              <a:t>.</a:t>
            </a:r>
            <a:endParaRPr lang="el-GR" sz="1800" dirty="0"/>
          </a:p>
        </p:txBody>
      </p:sp>
      <p:sp>
        <p:nvSpPr>
          <p:cNvPr id="3" name="2 - Τίτλος"/>
          <p:cNvSpPr>
            <a:spLocks noGrp="1"/>
          </p:cNvSpPr>
          <p:nvPr>
            <p:ph type="title"/>
          </p:nvPr>
        </p:nvSpPr>
        <p:spPr>
          <a:xfrm>
            <a:off x="706902" y="332656"/>
            <a:ext cx="3577066" cy="1368152"/>
          </a:xfrm>
        </p:spPr>
        <p:txBody>
          <a:bodyPr/>
          <a:lstStyle/>
          <a:p>
            <a:r>
              <a:rPr lang="el-GR" dirty="0" smtClean="0">
                <a:solidFill>
                  <a:schemeClr val="accent1">
                    <a:lumMod val="75000"/>
                  </a:schemeClr>
                </a:solidFill>
              </a:rPr>
              <a:t>Φραντς Κάφκα</a:t>
            </a:r>
            <a:br>
              <a:rPr lang="el-GR" dirty="0" smtClean="0">
                <a:solidFill>
                  <a:schemeClr val="accent1">
                    <a:lumMod val="75000"/>
                  </a:schemeClr>
                </a:solidFill>
              </a:rPr>
            </a:br>
            <a:r>
              <a:rPr lang="el-GR" dirty="0" smtClean="0">
                <a:solidFill>
                  <a:schemeClr val="accent1">
                    <a:lumMod val="75000"/>
                  </a:schemeClr>
                </a:solidFill>
              </a:rPr>
              <a:t>Πεζογράφος</a:t>
            </a:r>
            <a:br>
              <a:rPr lang="el-GR" dirty="0" smtClean="0">
                <a:solidFill>
                  <a:schemeClr val="accent1">
                    <a:lumMod val="75000"/>
                  </a:schemeClr>
                </a:solidFill>
              </a:rPr>
            </a:br>
            <a:r>
              <a:rPr lang="el-GR" dirty="0" smtClean="0">
                <a:solidFill>
                  <a:schemeClr val="accent1">
                    <a:lumMod val="75000"/>
                  </a:schemeClr>
                </a:solidFill>
              </a:rPr>
              <a:t/>
            </a:r>
            <a:br>
              <a:rPr lang="el-GR" dirty="0" smtClean="0">
                <a:solidFill>
                  <a:schemeClr val="accent1">
                    <a:lumMod val="75000"/>
                  </a:schemeClr>
                </a:solidFill>
              </a:rPr>
            </a:br>
            <a:endParaRPr lang="el-GR" dirty="0">
              <a:solidFill>
                <a:schemeClr val="accent1">
                  <a:lumMod val="75000"/>
                </a:schemeClr>
              </a:solidFill>
            </a:endParaRPr>
          </a:p>
        </p:txBody>
      </p:sp>
      <p:pic>
        <p:nvPicPr>
          <p:cNvPr id="91138" name="Picture 2" descr="Fototeca Storica Nazionale./Getty Images"/>
          <p:cNvPicPr>
            <a:picLocks noChangeAspect="1" noChangeArrowheads="1"/>
          </p:cNvPicPr>
          <p:nvPr/>
        </p:nvPicPr>
        <p:blipFill>
          <a:blip r:embed="rId2" cstate="print"/>
          <a:srcRect/>
          <a:stretch>
            <a:fillRect/>
          </a:stretch>
        </p:blipFill>
        <p:spPr bwMode="auto">
          <a:xfrm>
            <a:off x="4499993" y="230050"/>
            <a:ext cx="4464496" cy="6327536"/>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1412776"/>
            <a:ext cx="4081122" cy="5184576"/>
          </a:xfrm>
        </p:spPr>
        <p:txBody>
          <a:bodyPr>
            <a:normAutofit/>
          </a:bodyPr>
          <a:lstStyle/>
          <a:p>
            <a:r>
              <a:rPr lang="el-GR" dirty="0" smtClean="0">
                <a:solidFill>
                  <a:srgbClr val="3FEDBF"/>
                </a:solidFill>
              </a:rPr>
              <a:t>Συγγραφέας και δοκιμιογράφος.  Γεννήθηκε στο </a:t>
            </a:r>
            <a:r>
              <a:rPr lang="el-GR" dirty="0" err="1" smtClean="0">
                <a:solidFill>
                  <a:srgbClr val="3FEDBF"/>
                </a:solidFill>
              </a:rPr>
              <a:t>Στσέτσιν</a:t>
            </a:r>
            <a:r>
              <a:rPr lang="el-GR" dirty="0" smtClean="0">
                <a:solidFill>
                  <a:srgbClr val="3FEDBF"/>
                </a:solidFill>
              </a:rPr>
              <a:t> στις 10 Αυγούστου του 1878 και πέθανε στο </a:t>
            </a:r>
            <a:r>
              <a:rPr lang="el-GR" dirty="0" err="1" smtClean="0">
                <a:solidFill>
                  <a:srgbClr val="3FEDBF"/>
                </a:solidFill>
              </a:rPr>
              <a:t>Εμμερντίνγκεν</a:t>
            </a:r>
            <a:r>
              <a:rPr lang="el-GR" dirty="0" smtClean="0">
                <a:solidFill>
                  <a:srgbClr val="3FEDBF"/>
                </a:solidFill>
              </a:rPr>
              <a:t> (</a:t>
            </a:r>
            <a:r>
              <a:rPr lang="el-GR" i="1" dirty="0" err="1" smtClean="0">
                <a:solidFill>
                  <a:srgbClr val="3FEDBF"/>
                </a:solidFill>
              </a:rPr>
              <a:t>Emmendingen</a:t>
            </a:r>
            <a:r>
              <a:rPr lang="el-GR" dirty="0" smtClean="0">
                <a:solidFill>
                  <a:srgbClr val="3FEDBF"/>
                </a:solidFill>
              </a:rPr>
              <a:t>) της τότε Δυτικής Γερμανίας στις 26 Ιουνίου 1957)</a:t>
            </a:r>
          </a:p>
          <a:p>
            <a:r>
              <a:rPr lang="el-GR" dirty="0" smtClean="0">
                <a:solidFill>
                  <a:srgbClr val="3FEDBF"/>
                </a:solidFill>
              </a:rPr>
              <a:t>Ορισμένα από τα έργα του εκφράζουν το κλίμα και τα καλλιτεχνικά ρεύματα της Δημοκρατίας της </a:t>
            </a:r>
            <a:r>
              <a:rPr lang="el-GR" dirty="0" err="1" smtClean="0">
                <a:solidFill>
                  <a:srgbClr val="3FEDBF"/>
                </a:solidFill>
              </a:rPr>
              <a:t>Βαϊμάρης</a:t>
            </a:r>
            <a:r>
              <a:rPr lang="el-GR" dirty="0" smtClean="0">
                <a:solidFill>
                  <a:srgbClr val="3FEDBF"/>
                </a:solidFill>
              </a:rPr>
              <a:t>. Το σημαντικότερο του έργο θεωρείται το μυθιστόρημα </a:t>
            </a:r>
            <a:r>
              <a:rPr lang="el-GR" b="1" dirty="0" err="1" smtClean="0">
                <a:solidFill>
                  <a:srgbClr val="3FEDBF"/>
                </a:solidFill>
              </a:rPr>
              <a:t>Μπερλίν</a:t>
            </a:r>
            <a:r>
              <a:rPr lang="el-GR" b="1" dirty="0" smtClean="0">
                <a:solidFill>
                  <a:srgbClr val="3FEDBF"/>
                </a:solidFill>
              </a:rPr>
              <a:t>, </a:t>
            </a:r>
            <a:r>
              <a:rPr lang="el-GR" b="1" dirty="0" err="1" smtClean="0">
                <a:solidFill>
                  <a:srgbClr val="3FEDBF"/>
                </a:solidFill>
              </a:rPr>
              <a:t>Αλεξάντερπλατς</a:t>
            </a:r>
            <a:r>
              <a:rPr lang="el-GR" dirty="0" smtClean="0">
                <a:solidFill>
                  <a:srgbClr val="3FEDBF"/>
                </a:solidFill>
              </a:rPr>
              <a:t> (</a:t>
            </a:r>
            <a:r>
              <a:rPr lang="el-GR" i="1" dirty="0" err="1" smtClean="0">
                <a:solidFill>
                  <a:srgbClr val="3FEDBF"/>
                </a:solidFill>
              </a:rPr>
              <a:t>Berlin</a:t>
            </a:r>
            <a:r>
              <a:rPr lang="el-GR" i="1" dirty="0" smtClean="0">
                <a:solidFill>
                  <a:srgbClr val="3FEDBF"/>
                </a:solidFill>
              </a:rPr>
              <a:t> </a:t>
            </a:r>
            <a:r>
              <a:rPr lang="el-GR" i="1" dirty="0" err="1" smtClean="0">
                <a:solidFill>
                  <a:srgbClr val="3FEDBF"/>
                </a:solidFill>
              </a:rPr>
              <a:t>Alexanderplatz</a:t>
            </a:r>
            <a:r>
              <a:rPr lang="el-GR" dirty="0" smtClean="0">
                <a:solidFill>
                  <a:srgbClr val="3FEDBF"/>
                </a:solidFill>
              </a:rPr>
              <a:t>).</a:t>
            </a:r>
            <a:endParaRPr lang="el-GR" dirty="0">
              <a:solidFill>
                <a:srgbClr val="3FEDBF"/>
              </a:solidFill>
            </a:endParaRPr>
          </a:p>
        </p:txBody>
      </p:sp>
      <p:sp>
        <p:nvSpPr>
          <p:cNvPr id="3" name="2 - Τίτλος"/>
          <p:cNvSpPr>
            <a:spLocks noGrp="1"/>
          </p:cNvSpPr>
          <p:nvPr>
            <p:ph type="title"/>
          </p:nvPr>
        </p:nvSpPr>
        <p:spPr>
          <a:xfrm>
            <a:off x="706902" y="0"/>
            <a:ext cx="4009114" cy="1289304"/>
          </a:xfrm>
        </p:spPr>
        <p:txBody>
          <a:bodyPr/>
          <a:lstStyle/>
          <a:p>
            <a:r>
              <a:rPr lang="el-GR" b="1" dirty="0" err="1" smtClean="0">
                <a:solidFill>
                  <a:srgbClr val="3FEDBF"/>
                </a:solidFill>
              </a:rPr>
              <a:t>Άλφρεντ</a:t>
            </a:r>
            <a:r>
              <a:rPr lang="el-GR" b="1" dirty="0" smtClean="0">
                <a:solidFill>
                  <a:srgbClr val="3FEDBF"/>
                </a:solidFill>
              </a:rPr>
              <a:t> </a:t>
            </a:r>
            <a:r>
              <a:rPr lang="el-GR" b="1" dirty="0" err="1" smtClean="0">
                <a:solidFill>
                  <a:srgbClr val="3FEDBF"/>
                </a:solidFill>
              </a:rPr>
              <a:t>Ντέμπλιν</a:t>
            </a:r>
            <a:endParaRPr lang="el-GR" dirty="0">
              <a:solidFill>
                <a:srgbClr val="3FEDBF"/>
              </a:solidFill>
            </a:endParaRPr>
          </a:p>
        </p:txBody>
      </p:sp>
      <p:pic>
        <p:nvPicPr>
          <p:cNvPr id="92162" name="Picture 2" descr="https://upload.wikimedia.org/wikipedia/commons/thumb/5/53/Alfred_Doeblin_1930.jpg/200px-Alfred_Doeblin_1930.jpg"/>
          <p:cNvPicPr>
            <a:picLocks noChangeAspect="1" noChangeArrowheads="1"/>
          </p:cNvPicPr>
          <p:nvPr/>
        </p:nvPicPr>
        <p:blipFill>
          <a:blip r:embed="rId2" cstate="print"/>
          <a:srcRect/>
          <a:stretch>
            <a:fillRect/>
          </a:stretch>
        </p:blipFill>
        <p:spPr bwMode="auto">
          <a:xfrm>
            <a:off x="4788024" y="652369"/>
            <a:ext cx="4135897" cy="587297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1351672"/>
            <a:ext cx="3865098" cy="5245680"/>
          </a:xfrm>
        </p:spPr>
        <p:txBody>
          <a:bodyPr>
            <a:normAutofit/>
          </a:bodyPr>
          <a:lstStyle/>
          <a:p>
            <a:r>
              <a:rPr lang="el-GR" dirty="0" err="1" smtClean="0"/>
              <a:t>Georg</a:t>
            </a:r>
            <a:r>
              <a:rPr lang="el-GR" dirty="0" smtClean="0"/>
              <a:t> </a:t>
            </a:r>
            <a:r>
              <a:rPr lang="el-GR" dirty="0" err="1" smtClean="0"/>
              <a:t>Kaiser</a:t>
            </a:r>
            <a:r>
              <a:rPr lang="el-GR" dirty="0" smtClean="0"/>
              <a:t>, Μαγδεμβούργο 1878 – Ασκόνα, Ελβετία 1945). Γερμανός θεατρικός συγγραφέας. Ασχολήθηκε αρχικά με το εμπόριο και ταξίδεψε αρκετά στη Νότια Αμερική και στην Ευρώπη. Όταν επέστρεψε στην πατρίδα του, άρχισε να γράφει για το θέατρο (1904). Ωστόσο, έγινε γνωστός με τους Αστούς του Καλέ, έργο που γράφτηκε το 1912 και ανέβηκε στη σκηνή το 1917. Το 1938 εγκαταστάθηκε οριστικά στην Ελβετία, αναζητώντας την ελευθερία έκφρασης που του είχαν αφαιρέσει οι ναζί. </a:t>
            </a:r>
            <a:endParaRPr lang="el-GR" dirty="0"/>
          </a:p>
        </p:txBody>
      </p:sp>
      <p:sp>
        <p:nvSpPr>
          <p:cNvPr id="3" name="2 - Τίτλος"/>
          <p:cNvSpPr>
            <a:spLocks noGrp="1"/>
          </p:cNvSpPr>
          <p:nvPr>
            <p:ph type="title"/>
          </p:nvPr>
        </p:nvSpPr>
        <p:spPr/>
        <p:txBody>
          <a:bodyPr/>
          <a:lstStyle/>
          <a:p>
            <a:r>
              <a:rPr lang="el-GR" b="1" dirty="0" smtClean="0"/>
              <a:t>Κάιζερ, </a:t>
            </a:r>
            <a:r>
              <a:rPr lang="el-GR" b="1" dirty="0" err="1" smtClean="0"/>
              <a:t>Γκέοργκ</a:t>
            </a:r>
            <a:r>
              <a:rPr lang="el-GR" b="1" dirty="0" smtClean="0"/>
              <a:t/>
            </a:r>
            <a:br>
              <a:rPr lang="el-GR" b="1" dirty="0" smtClean="0"/>
            </a:br>
            <a:endParaRPr lang="el-GR" dirty="0"/>
          </a:p>
        </p:txBody>
      </p:sp>
      <p:sp>
        <p:nvSpPr>
          <p:cNvPr id="93186" name="AutoShape 2" descr="(Eingeschränkte Rechte für bestimmte redaktionelle Kunden in Deutschland. Limited rights for specific editorial clients in Germany.) *25.11.1878-04.06.1945+Portrait of the German writer Vintage property of ullstein bild (Photo by Frieda Riess/ullstein bild via 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3188" name="AutoShape 4" descr="(Eingeschränkte Rechte für bestimmte redaktionelle Kunden in Deutschland. Limited rights for specific editorial clients in Germany.) *25.11.1878-04.06.1945+Portrait of the German writer Vintage property of ullstein bild (Photo by Frieda Riess/ullstein bild via Gett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3190" name="Picture 6" descr="Αρχείο:Georg Kaiser.jpg"/>
          <p:cNvPicPr>
            <a:picLocks noChangeAspect="1" noChangeArrowheads="1"/>
          </p:cNvPicPr>
          <p:nvPr/>
        </p:nvPicPr>
        <p:blipFill>
          <a:blip r:embed="rId2" cstate="print"/>
          <a:srcRect/>
          <a:stretch>
            <a:fillRect/>
          </a:stretch>
        </p:blipFill>
        <p:spPr bwMode="auto">
          <a:xfrm>
            <a:off x="4716016" y="764704"/>
            <a:ext cx="4152900" cy="5705476"/>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2276872"/>
            <a:ext cx="3937106" cy="4104456"/>
          </a:xfrm>
        </p:spPr>
        <p:txBody>
          <a:bodyPr/>
          <a:lstStyle/>
          <a:p>
            <a:r>
              <a:rPr lang="el-GR" sz="2400" dirty="0" smtClean="0">
                <a:solidFill>
                  <a:srgbClr val="3FEDBF"/>
                </a:solidFill>
              </a:rPr>
              <a:t>Γεννημένος το 1893 ο </a:t>
            </a:r>
            <a:r>
              <a:rPr lang="el-GR" sz="2400" dirty="0" err="1" smtClean="0">
                <a:solidFill>
                  <a:srgbClr val="3FEDBF"/>
                </a:solidFill>
              </a:rPr>
              <a:t>Γερμανοεβραίος</a:t>
            </a:r>
            <a:r>
              <a:rPr lang="el-GR" sz="2400" dirty="0" smtClean="0">
                <a:solidFill>
                  <a:srgbClr val="3FEDBF"/>
                </a:solidFill>
              </a:rPr>
              <a:t>  </a:t>
            </a:r>
            <a:r>
              <a:rPr lang="el-GR" sz="2400" dirty="0" err="1" smtClean="0">
                <a:solidFill>
                  <a:srgbClr val="3FEDBF"/>
                </a:solidFill>
              </a:rPr>
              <a:t>Ερνστ</a:t>
            </a:r>
            <a:r>
              <a:rPr lang="el-GR" sz="2400" dirty="0" smtClean="0">
                <a:solidFill>
                  <a:srgbClr val="3FEDBF"/>
                </a:solidFill>
              </a:rPr>
              <a:t> </a:t>
            </a:r>
            <a:r>
              <a:rPr lang="el-GR" sz="2400" dirty="0" err="1" smtClean="0">
                <a:solidFill>
                  <a:srgbClr val="3FEDBF"/>
                </a:solidFill>
              </a:rPr>
              <a:t>Τόλερ</a:t>
            </a:r>
            <a:r>
              <a:rPr lang="el-GR" sz="2400" dirty="0" smtClean="0">
                <a:solidFill>
                  <a:srgbClr val="3FEDBF"/>
                </a:solidFill>
              </a:rPr>
              <a:t>, γόνος εύπορης οικογένειας, είναι ένα ευαίσθητο παιδί που ασφυκτιά στο επαρχιακό περιβάλλον όπου μεγαλώνει. Θα φύγει, θα πάει στη Γαλλία (στην Γκρενόμπλ) να σπουδάσει</a:t>
            </a:r>
            <a:r>
              <a:rPr lang="el-GR" dirty="0" smtClean="0"/>
              <a:t>.</a:t>
            </a:r>
            <a:endParaRPr lang="el-GR" dirty="0"/>
          </a:p>
        </p:txBody>
      </p:sp>
      <p:sp>
        <p:nvSpPr>
          <p:cNvPr id="3" name="2 - Τίτλος"/>
          <p:cNvSpPr>
            <a:spLocks noGrp="1"/>
          </p:cNvSpPr>
          <p:nvPr>
            <p:ph type="title"/>
          </p:nvPr>
        </p:nvSpPr>
        <p:spPr>
          <a:xfrm>
            <a:off x="706902" y="512064"/>
            <a:ext cx="3865098" cy="1476776"/>
          </a:xfrm>
        </p:spPr>
        <p:txBody>
          <a:bodyPr/>
          <a:lstStyle/>
          <a:p>
            <a:r>
              <a:rPr lang="el-GR" dirty="0" smtClean="0">
                <a:solidFill>
                  <a:srgbClr val="3FEDBF"/>
                </a:solidFill>
              </a:rPr>
              <a:t>ΕΡΝΣΤ ΤΟΛΕΡ</a:t>
            </a:r>
            <a:br>
              <a:rPr lang="el-GR" dirty="0" smtClean="0">
                <a:solidFill>
                  <a:srgbClr val="3FEDBF"/>
                </a:solidFill>
              </a:rPr>
            </a:br>
            <a:r>
              <a:rPr lang="el-GR" dirty="0" smtClean="0">
                <a:solidFill>
                  <a:srgbClr val="3FEDBF"/>
                </a:solidFill>
              </a:rPr>
              <a:t>ΣΥΓΓΡΑΦΕΑΣ</a:t>
            </a:r>
            <a:endParaRPr lang="el-GR" dirty="0">
              <a:solidFill>
                <a:srgbClr val="3FEDBF"/>
              </a:solidFill>
            </a:endParaRPr>
          </a:p>
        </p:txBody>
      </p:sp>
      <p:pic>
        <p:nvPicPr>
          <p:cNvPr id="94210" name="Picture 2" descr="Virtual Exhibition &quot;100 Years First World War&quot; - People - Ernst Toller  (1893-1939)"/>
          <p:cNvPicPr>
            <a:picLocks noChangeAspect="1" noChangeArrowheads="1"/>
          </p:cNvPicPr>
          <p:nvPr/>
        </p:nvPicPr>
        <p:blipFill>
          <a:blip r:embed="rId2" cstate="print"/>
          <a:srcRect/>
          <a:stretch>
            <a:fillRect/>
          </a:stretch>
        </p:blipFill>
        <p:spPr bwMode="auto">
          <a:xfrm>
            <a:off x="4679077" y="620688"/>
            <a:ext cx="4069387" cy="582269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1916832"/>
            <a:ext cx="3433050" cy="3456384"/>
          </a:xfrm>
        </p:spPr>
        <p:txBody>
          <a:bodyPr/>
          <a:lstStyle/>
          <a:p>
            <a:r>
              <a:rPr lang="el-GR" sz="2800" dirty="0" smtClean="0">
                <a:solidFill>
                  <a:srgbClr val="DFB4F2"/>
                </a:solidFill>
              </a:rPr>
              <a:t>Θεατρικός συγγραφέας και μυθιστοριογράφος</a:t>
            </a:r>
          </a:p>
          <a:p>
            <a:r>
              <a:rPr lang="el-GR" dirty="0" smtClean="0"/>
              <a:t/>
            </a:r>
            <a:br>
              <a:rPr lang="el-GR" dirty="0" smtClean="0"/>
            </a:br>
            <a:endParaRPr lang="el-GR" dirty="0"/>
          </a:p>
        </p:txBody>
      </p:sp>
      <p:sp>
        <p:nvSpPr>
          <p:cNvPr id="3" name="2 - Τίτλος"/>
          <p:cNvSpPr>
            <a:spLocks noGrp="1"/>
          </p:cNvSpPr>
          <p:nvPr>
            <p:ph type="title"/>
          </p:nvPr>
        </p:nvSpPr>
        <p:spPr/>
        <p:txBody>
          <a:bodyPr/>
          <a:lstStyle/>
          <a:p>
            <a:r>
              <a:rPr lang="el-GR" dirty="0" smtClean="0">
                <a:solidFill>
                  <a:srgbClr val="DFB4F2"/>
                </a:solidFill>
              </a:rPr>
              <a:t>ΑΥΓΟΥΣΤΟΣ ΣΤΡΙΜΠΕΡΚ</a:t>
            </a:r>
            <a:endParaRPr lang="el-GR" dirty="0">
              <a:solidFill>
                <a:srgbClr val="DFB4F2"/>
              </a:solidFill>
            </a:endParaRPr>
          </a:p>
        </p:txBody>
      </p:sp>
      <p:pic>
        <p:nvPicPr>
          <p:cNvPr id="97282" name="Picture 2" descr="ΣΤΡΙΝΤΜΠΕΡΓΚ ΑΥΓΟΥΣΤΟΣ – Εκδόσεις Αλεξάνδρεια"/>
          <p:cNvPicPr>
            <a:picLocks noChangeAspect="1" noChangeArrowheads="1"/>
          </p:cNvPicPr>
          <p:nvPr/>
        </p:nvPicPr>
        <p:blipFill>
          <a:blip r:embed="rId2" cstate="print"/>
          <a:srcRect/>
          <a:stretch>
            <a:fillRect/>
          </a:stretch>
        </p:blipFill>
        <p:spPr bwMode="auto">
          <a:xfrm>
            <a:off x="4427984" y="1556793"/>
            <a:ext cx="4353227" cy="4695268"/>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1351672"/>
            <a:ext cx="3577066" cy="4237568"/>
          </a:xfrm>
        </p:spPr>
        <p:txBody>
          <a:bodyPr/>
          <a:lstStyle/>
          <a:p>
            <a:r>
              <a:rPr lang="el-GR" sz="2400" dirty="0" smtClean="0">
                <a:solidFill>
                  <a:schemeClr val="accent4">
                    <a:lumMod val="60000"/>
                    <a:lumOff val="40000"/>
                  </a:schemeClr>
                </a:solidFill>
              </a:rPr>
              <a:t>Η ΔΑΙΜΟΝΙΚΗ ΟΘΟΝΗ Ο ΕΞΠΡΕΣΙΟΝΙΣΜΟΣ ΣΤΟΝ ΓΕΡΜΑΝΙΚΟ ΚΙΝΗΜΑΤΟΓΡΑΦΟ ΚΑΙ Η ΕΠΙΡΡΟΗ ΤΟΥ ΜΑΞ ΡΑΙΝΧΑΡΤ</a:t>
            </a:r>
          </a:p>
          <a:p>
            <a:r>
              <a:rPr lang="el-GR" sz="2400" dirty="0" smtClean="0">
                <a:solidFill>
                  <a:schemeClr val="accent4">
                    <a:lumMod val="60000"/>
                    <a:lumOff val="40000"/>
                  </a:schemeClr>
                </a:solidFill>
              </a:rPr>
              <a:t> ΚΙΝΗΜΑΤΟΓΡΑΦΟΣ</a:t>
            </a:r>
          </a:p>
          <a:p>
            <a:endParaRPr lang="el-GR" dirty="0"/>
          </a:p>
        </p:txBody>
      </p:sp>
      <p:sp>
        <p:nvSpPr>
          <p:cNvPr id="3" name="2 - Τίτλος"/>
          <p:cNvSpPr>
            <a:spLocks noGrp="1"/>
          </p:cNvSpPr>
          <p:nvPr>
            <p:ph type="title"/>
          </p:nvPr>
        </p:nvSpPr>
        <p:spPr/>
        <p:txBody>
          <a:bodyPr/>
          <a:lstStyle/>
          <a:p>
            <a:r>
              <a:rPr lang="el-GR" b="1" dirty="0" smtClean="0">
                <a:solidFill>
                  <a:schemeClr val="accent4">
                    <a:lumMod val="60000"/>
                    <a:lumOff val="40000"/>
                  </a:schemeClr>
                </a:solidFill>
              </a:rPr>
              <a:t>ΜΑΞ ΡΑΙΝΧΑΡΤ</a:t>
            </a:r>
            <a:endParaRPr lang="el-GR" b="1" dirty="0">
              <a:solidFill>
                <a:schemeClr val="accent4">
                  <a:lumMod val="60000"/>
                  <a:lumOff val="40000"/>
                </a:schemeClr>
              </a:solidFill>
            </a:endParaRPr>
          </a:p>
        </p:txBody>
      </p:sp>
      <p:pic>
        <p:nvPicPr>
          <p:cNvPr id="98306" name="Picture 2" descr="Meister der Bühnenmagie | Jüdische Allgemeine"/>
          <p:cNvPicPr>
            <a:picLocks noChangeAspect="1" noChangeArrowheads="1"/>
          </p:cNvPicPr>
          <p:nvPr/>
        </p:nvPicPr>
        <p:blipFill>
          <a:blip r:embed="rId2" cstate="print"/>
          <a:srcRect/>
          <a:stretch>
            <a:fillRect/>
          </a:stretch>
        </p:blipFill>
        <p:spPr bwMode="auto">
          <a:xfrm>
            <a:off x="4572001" y="-5482"/>
            <a:ext cx="4572000" cy="6863482"/>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706902" y="1700808"/>
            <a:ext cx="2208914" cy="4464496"/>
          </a:xfrm>
        </p:spPr>
        <p:txBody>
          <a:bodyPr/>
          <a:lstStyle/>
          <a:p>
            <a:r>
              <a:rPr lang="el-GR" dirty="0" smtClean="0">
                <a:solidFill>
                  <a:srgbClr val="B13FD5"/>
                </a:solidFill>
              </a:rPr>
              <a:t>Ο Φριτς Λανγκ, βασικός εκπρόσωπος του γερμανικού εξπρεσιονισμού στον κινηματογράφο, μαζί με τον Φρίντριχ Βίλχελμ </a:t>
            </a:r>
            <a:r>
              <a:rPr lang="el-GR" dirty="0" err="1" smtClean="0">
                <a:solidFill>
                  <a:srgbClr val="B13FD5"/>
                </a:solidFill>
              </a:rPr>
              <a:t>Μουρνάου</a:t>
            </a:r>
            <a:r>
              <a:rPr lang="el-GR" dirty="0" smtClean="0">
                <a:solidFill>
                  <a:srgbClr val="B13FD5"/>
                </a:solidFill>
              </a:rPr>
              <a:t>, υπήρξε ένας από τους κορυφαίους σκηνοθέτες</a:t>
            </a:r>
            <a:r>
              <a:rPr lang="el-GR" dirty="0" smtClean="0"/>
              <a:t>, </a:t>
            </a:r>
            <a:endParaRPr lang="el-GR" dirty="0"/>
          </a:p>
        </p:txBody>
      </p:sp>
      <p:sp>
        <p:nvSpPr>
          <p:cNvPr id="3" name="2 - Τίτλος"/>
          <p:cNvSpPr>
            <a:spLocks noGrp="1"/>
          </p:cNvSpPr>
          <p:nvPr>
            <p:ph type="title"/>
          </p:nvPr>
        </p:nvSpPr>
        <p:spPr/>
        <p:txBody>
          <a:bodyPr/>
          <a:lstStyle/>
          <a:p>
            <a:r>
              <a:rPr lang="el-GR" sz="4800" dirty="0" smtClean="0">
                <a:solidFill>
                  <a:srgbClr val="B13FD5"/>
                </a:solidFill>
              </a:rPr>
              <a:t>Φριτς Λανγκ Σκηνοθέτης</a:t>
            </a:r>
            <a:br>
              <a:rPr lang="el-GR" sz="4800" dirty="0" smtClean="0">
                <a:solidFill>
                  <a:srgbClr val="B13FD5"/>
                </a:solidFill>
              </a:rPr>
            </a:br>
            <a:r>
              <a:rPr lang="el-GR" dirty="0" smtClean="0"/>
              <a:t/>
            </a:r>
            <a:br>
              <a:rPr lang="el-GR" dirty="0" smtClean="0"/>
            </a:br>
            <a:endParaRPr lang="el-GR" dirty="0"/>
          </a:p>
        </p:txBody>
      </p:sp>
      <p:sp>
        <p:nvSpPr>
          <p:cNvPr id="99330" name="AutoShape 2" descr="Βίντεο: Πως ο Φριτς Λανγκ διέφυγε από τους Ναζί - αφιερωματα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9332" name="Picture 4" descr="Βίντεο: Πως ο Φριτς Λανγκ διέφυγε από τους Ναζί - αφιερωματα ..."/>
          <p:cNvPicPr>
            <a:picLocks noChangeAspect="1" noChangeArrowheads="1"/>
          </p:cNvPicPr>
          <p:nvPr/>
        </p:nvPicPr>
        <p:blipFill>
          <a:blip r:embed="rId2" cstate="print"/>
          <a:srcRect/>
          <a:stretch>
            <a:fillRect/>
          </a:stretch>
        </p:blipFill>
        <p:spPr bwMode="auto">
          <a:xfrm>
            <a:off x="3203848" y="2060848"/>
            <a:ext cx="5340424" cy="354637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2064"/>
            <a:ext cx="3297560" cy="5365208"/>
          </a:xfrm>
        </p:spPr>
        <p:txBody>
          <a:bodyPr/>
          <a:lstStyle/>
          <a:p>
            <a:r>
              <a:rPr lang="en-US" dirty="0" smtClean="0">
                <a:solidFill>
                  <a:schemeClr val="accent2">
                    <a:lumMod val="75000"/>
                  </a:schemeClr>
                </a:solidFill>
              </a:rPr>
              <a:t>Albert </a:t>
            </a:r>
            <a:r>
              <a:rPr lang="en-US" dirty="0" err="1" smtClean="0">
                <a:solidFill>
                  <a:schemeClr val="accent2">
                    <a:lumMod val="75000"/>
                  </a:schemeClr>
                </a:solidFill>
              </a:rPr>
              <a:t>Ehrenstein</a:t>
            </a:r>
            <a:r>
              <a:rPr lang="el-GR" dirty="0" smtClean="0">
                <a:solidFill>
                  <a:schemeClr val="accent2">
                    <a:lumMod val="75000"/>
                  </a:schemeClr>
                </a:solidFill>
              </a:rPr>
              <a:t/>
            </a:r>
            <a:br>
              <a:rPr lang="el-GR" dirty="0" smtClean="0">
                <a:solidFill>
                  <a:schemeClr val="accent2">
                    <a:lumMod val="75000"/>
                  </a:schemeClr>
                </a:solidFill>
              </a:rPr>
            </a:br>
            <a:r>
              <a:rPr lang="el-GR" sz="2400" dirty="0" smtClean="0">
                <a:solidFill>
                  <a:schemeClr val="accent2">
                    <a:lumMod val="75000"/>
                  </a:schemeClr>
                </a:solidFill>
              </a:rPr>
              <a:t/>
            </a:r>
            <a:br>
              <a:rPr lang="el-GR" sz="2400" dirty="0" smtClean="0">
                <a:solidFill>
                  <a:schemeClr val="accent2">
                    <a:lumMod val="75000"/>
                  </a:schemeClr>
                </a:solidFill>
              </a:rPr>
            </a:br>
            <a:r>
              <a:rPr lang="el-GR" sz="2800" dirty="0" smtClean="0">
                <a:solidFill>
                  <a:schemeClr val="accent2">
                    <a:lumMod val="75000"/>
                  </a:schemeClr>
                </a:solidFill>
              </a:rPr>
              <a:t>Πορτραίτο του ποιητή </a:t>
            </a:r>
            <a:r>
              <a:rPr lang="en-US" sz="2400" dirty="0" smtClean="0">
                <a:solidFill>
                  <a:schemeClr val="accent2">
                    <a:lumMod val="75000"/>
                  </a:schemeClr>
                </a:solidFill>
              </a:rPr>
              <a:t/>
            </a:r>
            <a:br>
              <a:rPr lang="en-US" sz="2400" dirty="0" smtClean="0">
                <a:solidFill>
                  <a:schemeClr val="accent2">
                    <a:lumMod val="75000"/>
                  </a:schemeClr>
                </a:solidFill>
              </a:rPr>
            </a:br>
            <a:r>
              <a:rPr lang="en-US" dirty="0" smtClean="0"/>
              <a:t/>
            </a:r>
            <a:br>
              <a:rPr lang="en-US" dirty="0" smtClean="0"/>
            </a:br>
            <a:endParaRPr lang="el-GR" dirty="0">
              <a:solidFill>
                <a:schemeClr val="accent2">
                  <a:lumMod val="75000"/>
                </a:schemeClr>
              </a:solidFill>
            </a:endParaRPr>
          </a:p>
        </p:txBody>
      </p:sp>
      <p:pic>
        <p:nvPicPr>
          <p:cNvPr id="4" name="3 - Θέση περιεχομένου" descr="CZE_NG.O_4405.jpeg"/>
          <p:cNvPicPr>
            <a:picLocks noGrp="1" noChangeAspect="1"/>
          </p:cNvPicPr>
          <p:nvPr>
            <p:ph idx="1"/>
          </p:nvPr>
        </p:nvPicPr>
        <p:blipFill>
          <a:blip r:embed="rId2" cstate="print"/>
          <a:stretch>
            <a:fillRect/>
          </a:stretch>
        </p:blipFill>
        <p:spPr>
          <a:xfrm>
            <a:off x="4566284" y="0"/>
            <a:ext cx="4577715" cy="68580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914400" y="512064"/>
            <a:ext cx="5097760" cy="6013280"/>
          </a:xfrm>
        </p:spPr>
        <p:txBody>
          <a:bodyPr/>
          <a:lstStyle/>
          <a:p>
            <a:r>
              <a:rPr lang="el-GR" sz="4400" dirty="0" smtClean="0">
                <a:solidFill>
                  <a:schemeClr val="accent1">
                    <a:lumMod val="75000"/>
                  </a:schemeClr>
                </a:solidFill>
              </a:rPr>
              <a:t>Αυθεντική κινηματογραφική αφίσα της ταινίας, 1927.</a:t>
            </a:r>
            <a:endParaRPr lang="el-GR" sz="4400" dirty="0">
              <a:solidFill>
                <a:schemeClr val="accent1">
                  <a:lumMod val="75000"/>
                </a:schemeClr>
              </a:solidFill>
            </a:endParaRPr>
          </a:p>
        </p:txBody>
      </p:sp>
      <p:pic>
        <p:nvPicPr>
          <p:cNvPr id="6" name="5 - Θέση περιεχομένου" descr="Metropolisposter.jpg"/>
          <p:cNvPicPr>
            <a:picLocks noGrp="1" noChangeAspect="1"/>
          </p:cNvPicPr>
          <p:nvPr>
            <p:ph idx="1"/>
          </p:nvPr>
        </p:nvPicPr>
        <p:blipFill>
          <a:blip r:embed="rId2" cstate="print"/>
          <a:stretch>
            <a:fillRect/>
          </a:stretch>
        </p:blipFill>
        <p:spPr>
          <a:xfrm>
            <a:off x="6044936" y="-11847"/>
            <a:ext cx="3099064" cy="6869847"/>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idx="1"/>
          </p:nvPr>
        </p:nvSpPr>
        <p:spPr>
          <a:xfrm>
            <a:off x="251520" y="1351672"/>
            <a:ext cx="3312368" cy="4453592"/>
          </a:xfrm>
        </p:spPr>
        <p:txBody>
          <a:bodyPr/>
          <a:lstStyle/>
          <a:p>
            <a:r>
              <a:rPr lang="el-GR" dirty="0" smtClean="0">
                <a:solidFill>
                  <a:srgbClr val="B13FD5"/>
                </a:solidFill>
              </a:rPr>
              <a:t>Ο </a:t>
            </a:r>
            <a:r>
              <a:rPr lang="el-GR" b="1" dirty="0" err="1" smtClean="0">
                <a:solidFill>
                  <a:srgbClr val="B13FD5"/>
                </a:solidFill>
              </a:rPr>
              <a:t>Ζυλ</a:t>
            </a:r>
            <a:r>
              <a:rPr lang="el-GR" b="1" dirty="0" smtClean="0">
                <a:solidFill>
                  <a:srgbClr val="B13FD5"/>
                </a:solidFill>
              </a:rPr>
              <a:t> Ντασέν</a:t>
            </a:r>
            <a:r>
              <a:rPr lang="el-GR" dirty="0" smtClean="0">
                <a:solidFill>
                  <a:srgbClr val="B13FD5"/>
                </a:solidFill>
              </a:rPr>
              <a:t> (</a:t>
            </a:r>
            <a:r>
              <a:rPr lang="el-GR" i="1" dirty="0" err="1" smtClean="0">
                <a:solidFill>
                  <a:srgbClr val="B13FD5"/>
                </a:solidFill>
              </a:rPr>
              <a:t>Julius</a:t>
            </a:r>
            <a:r>
              <a:rPr lang="el-GR" i="1" dirty="0" smtClean="0">
                <a:solidFill>
                  <a:srgbClr val="B13FD5"/>
                </a:solidFill>
              </a:rPr>
              <a:t> "</a:t>
            </a:r>
            <a:r>
              <a:rPr lang="el-GR" i="1" dirty="0" err="1" smtClean="0">
                <a:solidFill>
                  <a:srgbClr val="B13FD5"/>
                </a:solidFill>
              </a:rPr>
              <a:t>Jules</a:t>
            </a:r>
            <a:r>
              <a:rPr lang="el-GR" i="1" dirty="0" smtClean="0">
                <a:solidFill>
                  <a:srgbClr val="B13FD5"/>
                </a:solidFill>
              </a:rPr>
              <a:t>" </a:t>
            </a:r>
            <a:r>
              <a:rPr lang="el-GR" i="1" dirty="0" err="1" smtClean="0">
                <a:solidFill>
                  <a:srgbClr val="B13FD5"/>
                </a:solidFill>
              </a:rPr>
              <a:t>Dassin</a:t>
            </a:r>
            <a:r>
              <a:rPr lang="el-GR" dirty="0" smtClean="0">
                <a:solidFill>
                  <a:srgbClr val="B13FD5"/>
                </a:solidFill>
              </a:rPr>
              <a:t>, 18 Δεκεμβρίου 1911 - 31 Μαρτίου 2008) ήταν Αμερικανός σκηνοθέτης, σεναριογράφος  και  ηθοποιός του θεάτρου  και του κινηματογράφου, που έζησε για πολλά χρόνια στη Γαλλία και στην Ελλάδα, όπου και πέθανε.</a:t>
            </a:r>
            <a:endParaRPr lang="el-GR" dirty="0">
              <a:solidFill>
                <a:srgbClr val="B13FD5"/>
              </a:solidFill>
            </a:endParaRPr>
          </a:p>
        </p:txBody>
      </p:sp>
      <p:sp>
        <p:nvSpPr>
          <p:cNvPr id="3" name="2 - Τίτλος"/>
          <p:cNvSpPr>
            <a:spLocks noGrp="1"/>
          </p:cNvSpPr>
          <p:nvPr>
            <p:ph type="title"/>
          </p:nvPr>
        </p:nvSpPr>
        <p:spPr>
          <a:xfrm>
            <a:off x="706902" y="188640"/>
            <a:ext cx="8156448" cy="1100664"/>
          </a:xfrm>
        </p:spPr>
        <p:txBody>
          <a:bodyPr/>
          <a:lstStyle/>
          <a:p>
            <a:r>
              <a:rPr lang="el-GR" sz="2800" dirty="0" err="1" smtClean="0">
                <a:solidFill>
                  <a:srgbClr val="B13FD5"/>
                </a:solidFill>
              </a:rPr>
              <a:t>Ζυλ</a:t>
            </a:r>
            <a:r>
              <a:rPr lang="el-GR" sz="2800" dirty="0" smtClean="0">
                <a:solidFill>
                  <a:srgbClr val="B13FD5"/>
                </a:solidFill>
              </a:rPr>
              <a:t> Ντασέν Σκηνοθέτης και σεναριογράφος</a:t>
            </a:r>
            <a:r>
              <a:rPr lang="el-GR" dirty="0" smtClean="0"/>
              <a:t/>
            </a:r>
            <a:br>
              <a:rPr lang="el-GR" dirty="0" smtClean="0"/>
            </a:br>
            <a:r>
              <a:rPr lang="el-GR" dirty="0" smtClean="0"/>
              <a:t/>
            </a:r>
            <a:br>
              <a:rPr lang="el-GR" dirty="0" smtClean="0"/>
            </a:br>
            <a:endParaRPr lang="el-GR" dirty="0"/>
          </a:p>
        </p:txBody>
      </p:sp>
      <p:pic>
        <p:nvPicPr>
          <p:cNvPr id="100354" name="Picture 2" descr="Ζιλ Ντασέν: Ο σκηνοθέτης του «Ποτέ την Κυριακή» - Βιογραφία ..."/>
          <p:cNvPicPr>
            <a:picLocks noChangeAspect="1" noChangeArrowheads="1"/>
          </p:cNvPicPr>
          <p:nvPr/>
        </p:nvPicPr>
        <p:blipFill>
          <a:blip r:embed="rId2" cstate="print"/>
          <a:srcRect/>
          <a:stretch>
            <a:fillRect/>
          </a:stretch>
        </p:blipFill>
        <p:spPr bwMode="auto">
          <a:xfrm>
            <a:off x="3491880" y="1671140"/>
            <a:ext cx="5652120" cy="415704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685800" y="273050"/>
            <a:ext cx="4750296" cy="275630"/>
          </a:xfrm>
        </p:spPr>
        <p:txBody>
          <a:bodyPr/>
          <a:lstStyle/>
          <a:p>
            <a:endParaRPr lang="el-GR" dirty="0"/>
          </a:p>
        </p:txBody>
      </p:sp>
      <p:sp>
        <p:nvSpPr>
          <p:cNvPr id="6" name="5 - Θέση κειμένου"/>
          <p:cNvSpPr>
            <a:spLocks noGrp="1"/>
          </p:cNvSpPr>
          <p:nvPr>
            <p:ph type="body" idx="2"/>
          </p:nvPr>
        </p:nvSpPr>
        <p:spPr>
          <a:xfrm>
            <a:off x="685800" y="620688"/>
            <a:ext cx="4318248" cy="5760640"/>
          </a:xfrm>
        </p:spPr>
        <p:txBody>
          <a:bodyPr>
            <a:normAutofit fontScale="92500"/>
          </a:bodyPr>
          <a:lstStyle/>
          <a:p>
            <a:r>
              <a:rPr lang="el-GR" sz="3500" b="1" i="1" dirty="0" smtClean="0">
                <a:solidFill>
                  <a:srgbClr val="DFB4F2"/>
                </a:solidFill>
              </a:rPr>
              <a:t>Η Νύχτα και η Πόλη</a:t>
            </a:r>
            <a:r>
              <a:rPr lang="el-GR" sz="3500" b="1" dirty="0" smtClean="0">
                <a:solidFill>
                  <a:srgbClr val="DFB4F2"/>
                </a:solidFill>
              </a:rPr>
              <a:t> </a:t>
            </a:r>
            <a:r>
              <a:rPr lang="el-GR" sz="3200" dirty="0" smtClean="0">
                <a:solidFill>
                  <a:srgbClr val="DFB4F2"/>
                </a:solidFill>
              </a:rPr>
              <a:t>(ταινία, 1950)</a:t>
            </a:r>
            <a:r>
              <a:rPr lang="el-GR" sz="3200" dirty="0" smtClean="0"/>
              <a:t> </a:t>
            </a:r>
            <a:r>
              <a:rPr lang="el-GR" sz="3200" dirty="0" smtClean="0">
                <a:solidFill>
                  <a:srgbClr val="DFB4F2"/>
                </a:solidFill>
              </a:rPr>
              <a:t>είναι </a:t>
            </a:r>
            <a:r>
              <a:rPr lang="el-GR" sz="3200" dirty="0" smtClean="0">
                <a:solidFill>
                  <a:srgbClr val="DFB4F2"/>
                </a:solidFill>
                <a:hlinkClick r:id="rId2" tooltip="Βρετανικός κινηματογράφος"/>
              </a:rPr>
              <a:t>Βρετανικό</a:t>
            </a:r>
            <a:r>
              <a:rPr lang="el-GR" sz="3200" dirty="0" smtClean="0">
                <a:solidFill>
                  <a:srgbClr val="DFB4F2"/>
                </a:solidFill>
              </a:rPr>
              <a:t> </a:t>
            </a:r>
            <a:r>
              <a:rPr lang="el-GR" sz="3200" dirty="0" smtClean="0">
                <a:solidFill>
                  <a:srgbClr val="DFB4F2"/>
                </a:solidFill>
                <a:hlinkClick r:id="rId3" tooltip="Φιλμ νουάρ"/>
              </a:rPr>
              <a:t>φιλμ νουάρ</a:t>
            </a:r>
            <a:r>
              <a:rPr lang="el-GR" sz="3200" dirty="0" smtClean="0">
                <a:solidFill>
                  <a:srgbClr val="DFB4F2"/>
                </a:solidFill>
              </a:rPr>
              <a:t> του 1950 σε </a:t>
            </a:r>
            <a:r>
              <a:rPr lang="el-GR" sz="3200" dirty="0" smtClean="0">
                <a:solidFill>
                  <a:srgbClr val="DFB4F2"/>
                </a:solidFill>
                <a:hlinkClick r:id="rId4" tooltip="Σκηνοθέτης"/>
              </a:rPr>
              <a:t>σκηνοθεσία</a:t>
            </a:r>
            <a:r>
              <a:rPr lang="el-GR" sz="3200" dirty="0" smtClean="0">
                <a:solidFill>
                  <a:srgbClr val="DFB4F2"/>
                </a:solidFill>
              </a:rPr>
              <a:t> </a:t>
            </a:r>
            <a:r>
              <a:rPr lang="el-GR" sz="3200" dirty="0" err="1" smtClean="0">
                <a:solidFill>
                  <a:srgbClr val="DFB4F2"/>
                </a:solidFill>
                <a:hlinkClick r:id="rId5" tooltip="Ζυλ Ντασέν"/>
              </a:rPr>
              <a:t>Ζυλ</a:t>
            </a:r>
            <a:r>
              <a:rPr lang="el-GR" sz="3200" dirty="0" smtClean="0">
                <a:solidFill>
                  <a:srgbClr val="DFB4F2"/>
                </a:solidFill>
                <a:hlinkClick r:id="rId5" tooltip="Ζυλ Ντασέν"/>
              </a:rPr>
              <a:t> Ντασέν</a:t>
            </a:r>
            <a:r>
              <a:rPr lang="el-GR" sz="3200" dirty="0" smtClean="0">
                <a:solidFill>
                  <a:srgbClr val="DFB4F2"/>
                </a:solidFill>
              </a:rPr>
              <a:t>, βασισμένη στο ομώνυμο μυθιστόρημα του </a:t>
            </a:r>
            <a:r>
              <a:rPr lang="el-GR" sz="3200" dirty="0" err="1" smtClean="0">
                <a:solidFill>
                  <a:srgbClr val="DFB4F2"/>
                </a:solidFill>
              </a:rPr>
              <a:t>Τζέραλντ</a:t>
            </a:r>
            <a:r>
              <a:rPr lang="el-GR" sz="3200" dirty="0" smtClean="0">
                <a:solidFill>
                  <a:srgbClr val="DFB4F2"/>
                </a:solidFill>
              </a:rPr>
              <a:t> </a:t>
            </a:r>
            <a:r>
              <a:rPr lang="el-GR" sz="3200" dirty="0" err="1" smtClean="0">
                <a:solidFill>
                  <a:srgbClr val="DFB4F2"/>
                </a:solidFill>
              </a:rPr>
              <a:t>Κερς</a:t>
            </a:r>
            <a:r>
              <a:rPr lang="el-GR" sz="3200" dirty="0" smtClean="0">
                <a:solidFill>
                  <a:srgbClr val="DFB4F2"/>
                </a:solidFill>
              </a:rPr>
              <a:t>, το οποίο διασκευάστηκε από τους </a:t>
            </a:r>
            <a:r>
              <a:rPr lang="el-GR" sz="3200" dirty="0" err="1" smtClean="0">
                <a:solidFill>
                  <a:srgbClr val="DFB4F2"/>
                </a:solidFill>
              </a:rPr>
              <a:t>Όστιν</a:t>
            </a:r>
            <a:r>
              <a:rPr lang="el-GR" sz="3200" dirty="0" smtClean="0">
                <a:solidFill>
                  <a:srgbClr val="DFB4F2"/>
                </a:solidFill>
              </a:rPr>
              <a:t> </a:t>
            </a:r>
            <a:r>
              <a:rPr lang="el-GR" sz="3200" dirty="0" err="1" smtClean="0">
                <a:solidFill>
                  <a:srgbClr val="DFB4F2"/>
                </a:solidFill>
              </a:rPr>
              <a:t>Ντέμπστερ</a:t>
            </a:r>
            <a:r>
              <a:rPr lang="el-GR" sz="3200" dirty="0" smtClean="0">
                <a:solidFill>
                  <a:srgbClr val="DFB4F2"/>
                </a:solidFill>
              </a:rPr>
              <a:t>, Γουίλιαμ Ε. </a:t>
            </a:r>
            <a:r>
              <a:rPr lang="el-GR" sz="3200" dirty="0" err="1" smtClean="0">
                <a:solidFill>
                  <a:srgbClr val="DFB4F2"/>
                </a:solidFill>
              </a:rPr>
              <a:t>Γουότς</a:t>
            </a:r>
            <a:r>
              <a:rPr lang="el-GR" sz="3200" dirty="0" smtClean="0">
                <a:solidFill>
                  <a:srgbClr val="DFB4F2"/>
                </a:solidFill>
              </a:rPr>
              <a:t> και </a:t>
            </a:r>
            <a:r>
              <a:rPr lang="el-GR" sz="3200" dirty="0" err="1" smtClean="0">
                <a:solidFill>
                  <a:srgbClr val="DFB4F2"/>
                </a:solidFill>
              </a:rPr>
              <a:t>Τζο</a:t>
            </a:r>
            <a:r>
              <a:rPr lang="el-GR" sz="3200" dirty="0" smtClean="0">
                <a:solidFill>
                  <a:srgbClr val="DFB4F2"/>
                </a:solidFill>
              </a:rPr>
              <a:t> </a:t>
            </a:r>
            <a:r>
              <a:rPr lang="el-GR" sz="3200" dirty="0" err="1" smtClean="0">
                <a:solidFill>
                  <a:srgbClr val="DFB4F2"/>
                </a:solidFill>
              </a:rPr>
              <a:t>Άισινγκερ</a:t>
            </a:r>
            <a:endParaRPr lang="el-GR" sz="3200" dirty="0">
              <a:solidFill>
                <a:srgbClr val="DFB4F2"/>
              </a:solidFill>
            </a:endParaRPr>
          </a:p>
        </p:txBody>
      </p:sp>
      <p:pic>
        <p:nvPicPr>
          <p:cNvPr id="7" name="6 - Θέση περιεχομένου" descr="TheNightAndTheCity1950.jpg"/>
          <p:cNvPicPr>
            <a:picLocks noGrp="1" noChangeAspect="1"/>
          </p:cNvPicPr>
          <p:nvPr>
            <p:ph sz="half" idx="1"/>
          </p:nvPr>
        </p:nvPicPr>
        <p:blipFill>
          <a:blip r:embed="rId6" cstate="print"/>
          <a:stretch>
            <a:fillRect/>
          </a:stretch>
        </p:blipFill>
        <p:spPr>
          <a:xfrm>
            <a:off x="5580113" y="-2483"/>
            <a:ext cx="3563888" cy="6860484"/>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idx="1"/>
          </p:nvPr>
        </p:nvSpPr>
        <p:spPr>
          <a:xfrm>
            <a:off x="706902" y="1351672"/>
            <a:ext cx="4369154" cy="5101664"/>
          </a:xfrm>
        </p:spPr>
        <p:txBody>
          <a:bodyPr>
            <a:normAutofit lnSpcReduction="10000"/>
          </a:bodyPr>
          <a:lstStyle/>
          <a:p>
            <a:r>
              <a:rPr lang="el-GR" sz="2400" dirty="0" smtClean="0">
                <a:solidFill>
                  <a:schemeClr val="accent6">
                    <a:lumMod val="60000"/>
                    <a:lumOff val="40000"/>
                  </a:schemeClr>
                </a:solidFill>
              </a:rPr>
              <a:t>Ο </a:t>
            </a:r>
            <a:r>
              <a:rPr lang="el-GR" sz="2400" b="1" dirty="0" smtClean="0">
                <a:solidFill>
                  <a:schemeClr val="accent6">
                    <a:lumMod val="60000"/>
                    <a:lumOff val="40000"/>
                  </a:schemeClr>
                </a:solidFill>
              </a:rPr>
              <a:t>Νίκος Κούνδουρος</a:t>
            </a:r>
            <a:r>
              <a:rPr lang="el-GR" sz="2400" dirty="0" smtClean="0">
                <a:solidFill>
                  <a:schemeClr val="accent6">
                    <a:lumMod val="60000"/>
                    <a:lumOff val="40000"/>
                  </a:schemeClr>
                </a:solidFill>
              </a:rPr>
              <a:t> (15 Δεκεμβρίου 1926 – 22 Φεβρουαρίου 2017) ήταν Έλληνας  σκηνοθέτης, σεναριογράφος και </a:t>
            </a:r>
            <a:r>
              <a:rPr lang="el-GR" sz="2400" dirty="0" err="1" smtClean="0">
                <a:solidFill>
                  <a:schemeClr val="accent6">
                    <a:lumMod val="60000"/>
                    <a:lumOff val="40000"/>
                  </a:schemeClr>
                </a:solidFill>
              </a:rPr>
              <a:t>μοντέρ</a:t>
            </a:r>
            <a:r>
              <a:rPr lang="el-GR" sz="2400" dirty="0" smtClean="0">
                <a:solidFill>
                  <a:schemeClr val="accent6">
                    <a:lumMod val="60000"/>
                    <a:lumOff val="40000"/>
                  </a:schemeClr>
                </a:solidFill>
              </a:rPr>
              <a:t>, θεωρούμενος ευρέως ως μία από τις σπουδαιότερες μορφές του ελληνικού κινηματογράφου, Σε μια καριέρα που διήρκεσε περισσότερα από πενήντα χρόνια, ο Κούνδουρος σκηνοθέτησε δώδεκα κινηματογραφικές ταινίες</a:t>
            </a:r>
            <a:r>
              <a:rPr lang="el-GR" dirty="0" smtClean="0">
                <a:solidFill>
                  <a:schemeClr val="accent6">
                    <a:lumMod val="50000"/>
                  </a:schemeClr>
                </a:solidFill>
              </a:rPr>
              <a:t>.</a:t>
            </a:r>
            <a:endParaRPr lang="el-GR" dirty="0">
              <a:solidFill>
                <a:schemeClr val="accent6">
                  <a:lumMod val="50000"/>
                </a:schemeClr>
              </a:solidFill>
            </a:endParaRPr>
          </a:p>
        </p:txBody>
      </p:sp>
      <p:sp>
        <p:nvSpPr>
          <p:cNvPr id="5" name="4 - Τίτλος"/>
          <p:cNvSpPr>
            <a:spLocks noGrp="1"/>
          </p:cNvSpPr>
          <p:nvPr>
            <p:ph type="title"/>
          </p:nvPr>
        </p:nvSpPr>
        <p:spPr/>
        <p:txBody>
          <a:bodyPr/>
          <a:lstStyle/>
          <a:p>
            <a:r>
              <a:rPr lang="el-GR" b="1" dirty="0" smtClean="0">
                <a:solidFill>
                  <a:schemeClr val="accent6">
                    <a:lumMod val="75000"/>
                  </a:schemeClr>
                </a:solidFill>
              </a:rPr>
              <a:t>ΝΙΚΟΣ ΚΟΥΝΔΟΥΡΟΣ</a:t>
            </a:r>
            <a:endParaRPr lang="el-GR" b="1" dirty="0">
              <a:solidFill>
                <a:schemeClr val="accent6">
                  <a:lumMod val="75000"/>
                </a:schemeClr>
              </a:solidFill>
            </a:endParaRPr>
          </a:p>
        </p:txBody>
      </p:sp>
      <p:sp>
        <p:nvSpPr>
          <p:cNvPr id="102402" name="AutoShape 2" descr="Νίκος Κούνδουρος - Nikos Koundou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404" name="Picture 4" descr="Νίκος Κούνδουρος: «Σήμερα ο τρομοκράτης έχει όνομα και ΑΦΜ» - ΤΟ ΒΗΜΑ"/>
          <p:cNvPicPr>
            <a:picLocks noChangeAspect="1" noChangeArrowheads="1"/>
          </p:cNvPicPr>
          <p:nvPr/>
        </p:nvPicPr>
        <p:blipFill>
          <a:blip r:embed="rId2" cstate="print"/>
          <a:srcRect/>
          <a:stretch>
            <a:fillRect/>
          </a:stretch>
        </p:blipFill>
        <p:spPr bwMode="auto">
          <a:xfrm>
            <a:off x="5292080" y="1420248"/>
            <a:ext cx="3522246" cy="5100658"/>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685800" y="273050"/>
            <a:ext cx="3670176" cy="1162050"/>
          </a:xfrm>
        </p:spPr>
        <p:txBody>
          <a:bodyPr/>
          <a:lstStyle/>
          <a:p>
            <a:r>
              <a:rPr lang="el-GR" sz="2400" b="1" i="1" dirty="0" smtClean="0">
                <a:solidFill>
                  <a:srgbClr val="FF0000"/>
                </a:solidFill>
              </a:rPr>
              <a:t>Ο Δράκος,</a:t>
            </a:r>
            <a:r>
              <a:rPr lang="el-GR" sz="2400" i="1" dirty="0" smtClean="0">
                <a:solidFill>
                  <a:srgbClr val="FF0000"/>
                </a:solidFill>
              </a:rPr>
              <a:t> 1956,  Δραματική, Ελληνική</a:t>
            </a:r>
            <a:endParaRPr lang="el-GR" sz="2400" dirty="0">
              <a:solidFill>
                <a:srgbClr val="FF0000"/>
              </a:solidFill>
            </a:endParaRPr>
          </a:p>
        </p:txBody>
      </p:sp>
      <p:sp>
        <p:nvSpPr>
          <p:cNvPr id="9" name="8 - Θέση κειμένου"/>
          <p:cNvSpPr>
            <a:spLocks noGrp="1"/>
          </p:cNvSpPr>
          <p:nvPr>
            <p:ph type="body" idx="2"/>
          </p:nvPr>
        </p:nvSpPr>
        <p:spPr>
          <a:xfrm>
            <a:off x="685800" y="1435100"/>
            <a:ext cx="3454152" cy="4572000"/>
          </a:xfrm>
        </p:spPr>
        <p:txBody>
          <a:bodyPr/>
          <a:lstStyle/>
          <a:p>
            <a:r>
              <a:rPr lang="el-GR" sz="2400" dirty="0" smtClean="0">
                <a:solidFill>
                  <a:schemeClr val="accent3">
                    <a:lumMod val="60000"/>
                    <a:lumOff val="40000"/>
                  </a:schemeClr>
                </a:solidFill>
              </a:rPr>
              <a:t>Ένας τραπεζικός υπάλληλος ταυτίζεται με έναν καταζητούμενο εγκληματία με τον οποίο μοιάζουν επικίνδυνα. Βρίσκει προσωρινό καταφύγιο σε περιθωριακά νυχτερινά κέντρα, όπου γίνεται το επίκεντρο της προσοχής και αρχηγός μιας </a:t>
            </a:r>
            <a:r>
              <a:rPr lang="el-GR" sz="2400" dirty="0" err="1" smtClean="0">
                <a:solidFill>
                  <a:schemeClr val="accent3">
                    <a:lumMod val="60000"/>
                    <a:lumOff val="40000"/>
                  </a:schemeClr>
                </a:solidFill>
              </a:rPr>
              <a:t>μικροσυμμορίας</a:t>
            </a:r>
            <a:r>
              <a:rPr lang="el-GR" dirty="0" smtClean="0"/>
              <a:t>.</a:t>
            </a:r>
            <a:endParaRPr lang="el-GR" dirty="0"/>
          </a:p>
        </p:txBody>
      </p:sp>
      <p:pic>
        <p:nvPicPr>
          <p:cNvPr id="10" name="9 - Θέση περιεχομένου" descr="sep3b-Drakos-2-e1694329615977.jpg"/>
          <p:cNvPicPr>
            <a:picLocks noGrp="1" noChangeAspect="1"/>
          </p:cNvPicPr>
          <p:nvPr>
            <p:ph sz="half" idx="1"/>
          </p:nvPr>
        </p:nvPicPr>
        <p:blipFill>
          <a:blip r:embed="rId2" cstate="print"/>
          <a:stretch>
            <a:fillRect/>
          </a:stretch>
        </p:blipFill>
        <p:spPr>
          <a:xfrm>
            <a:off x="4454744" y="35009"/>
            <a:ext cx="4689256" cy="6822991"/>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Τίτλος"/>
          <p:cNvSpPr>
            <a:spLocks noGrp="1"/>
          </p:cNvSpPr>
          <p:nvPr>
            <p:ph type="title"/>
          </p:nvPr>
        </p:nvSpPr>
        <p:spPr>
          <a:xfrm>
            <a:off x="4499992" y="260648"/>
            <a:ext cx="4186808" cy="1165816"/>
          </a:xfrm>
        </p:spPr>
        <p:txBody>
          <a:bodyPr/>
          <a:lstStyle/>
          <a:p>
            <a:r>
              <a:rPr lang="el-GR" dirty="0" smtClean="0">
                <a:solidFill>
                  <a:schemeClr val="accent2">
                    <a:lumMod val="60000"/>
                    <a:lumOff val="40000"/>
                  </a:schemeClr>
                </a:solidFill>
              </a:rPr>
              <a:t>ΜΟΥΣΙΚΟΣ </a:t>
            </a:r>
            <a:br>
              <a:rPr lang="el-GR" dirty="0" smtClean="0">
                <a:solidFill>
                  <a:schemeClr val="accent2">
                    <a:lumMod val="60000"/>
                    <a:lumOff val="40000"/>
                  </a:schemeClr>
                </a:solidFill>
              </a:rPr>
            </a:br>
            <a:r>
              <a:rPr lang="el-GR" dirty="0" smtClean="0">
                <a:solidFill>
                  <a:schemeClr val="accent2">
                    <a:lumMod val="60000"/>
                    <a:lumOff val="40000"/>
                  </a:schemeClr>
                </a:solidFill>
              </a:rPr>
              <a:t>ΕΞΠΡΕΣΙΟΝΙΣΜΟΣ</a:t>
            </a:r>
            <a:endParaRPr lang="el-GR" dirty="0">
              <a:solidFill>
                <a:schemeClr val="accent2">
                  <a:lumMod val="60000"/>
                  <a:lumOff val="40000"/>
                </a:schemeClr>
              </a:solidFill>
            </a:endParaRPr>
          </a:p>
        </p:txBody>
      </p:sp>
      <p:pic>
        <p:nvPicPr>
          <p:cNvPr id="1026" name="Picture 2"/>
          <p:cNvPicPr>
            <a:picLocks noGrp="1" noChangeAspect="1" noChangeArrowheads="1"/>
          </p:cNvPicPr>
          <p:nvPr>
            <p:ph sz="half" idx="1"/>
          </p:nvPr>
        </p:nvPicPr>
        <p:blipFill>
          <a:blip r:embed="rId2" cstate="print"/>
          <a:stretch>
            <a:fillRect/>
          </a:stretch>
        </p:blipFill>
        <p:spPr bwMode="auto">
          <a:xfrm>
            <a:off x="-1" y="0"/>
            <a:ext cx="4401979" cy="6858000"/>
          </a:xfrm>
          <a:prstGeom prst="rect">
            <a:avLst/>
          </a:prstGeom>
          <a:noFill/>
          <a:ln w="9525">
            <a:noFill/>
            <a:miter lim="800000"/>
            <a:headEnd/>
            <a:tailEnd/>
          </a:ln>
        </p:spPr>
      </p:pic>
      <p:sp>
        <p:nvSpPr>
          <p:cNvPr id="13" name="12 - Θέση περιεχομένου"/>
          <p:cNvSpPr>
            <a:spLocks noGrp="1"/>
          </p:cNvSpPr>
          <p:nvPr>
            <p:ph sz="half" idx="2"/>
          </p:nvPr>
        </p:nvSpPr>
        <p:spPr>
          <a:xfrm>
            <a:off x="4655344" y="2132856"/>
            <a:ext cx="4038600" cy="4163608"/>
          </a:xfrm>
        </p:spPr>
        <p:txBody>
          <a:bodyPr>
            <a:normAutofit/>
          </a:bodyPr>
          <a:lstStyle/>
          <a:p>
            <a:r>
              <a:rPr lang="el-GR" sz="3200" dirty="0" err="1" smtClean="0">
                <a:solidFill>
                  <a:schemeClr val="accent2">
                    <a:lumMod val="60000"/>
                    <a:lumOff val="40000"/>
                  </a:schemeClr>
                </a:solidFill>
              </a:rPr>
              <a:t>Άρνολντ</a:t>
            </a:r>
            <a:r>
              <a:rPr lang="el-GR" sz="3200" dirty="0" smtClean="0">
                <a:solidFill>
                  <a:schemeClr val="accent2">
                    <a:lumMod val="60000"/>
                    <a:lumOff val="40000"/>
                  </a:schemeClr>
                </a:solidFill>
              </a:rPr>
              <a:t> </a:t>
            </a:r>
            <a:r>
              <a:rPr lang="el-GR" sz="3200" dirty="0" err="1" smtClean="0">
                <a:solidFill>
                  <a:schemeClr val="accent2">
                    <a:lumMod val="60000"/>
                    <a:lumOff val="40000"/>
                  </a:schemeClr>
                </a:solidFill>
              </a:rPr>
              <a:t>Σένμπεργκ</a:t>
            </a:r>
            <a:endParaRPr lang="el-GR" sz="3200" dirty="0" smtClean="0">
              <a:solidFill>
                <a:schemeClr val="accent2">
                  <a:lumMod val="60000"/>
                  <a:lumOff val="40000"/>
                </a:schemeClr>
              </a:solidFill>
            </a:endParaRPr>
          </a:p>
          <a:p>
            <a:endParaRPr lang="el-GR" sz="3200" dirty="0" smtClean="0">
              <a:solidFill>
                <a:schemeClr val="accent2">
                  <a:lumMod val="60000"/>
                  <a:lumOff val="40000"/>
                </a:schemeClr>
              </a:solidFill>
            </a:endParaRPr>
          </a:p>
          <a:p>
            <a:r>
              <a:rPr lang="el-GR" sz="3200" dirty="0" err="1" smtClean="0">
                <a:solidFill>
                  <a:schemeClr val="accent2">
                    <a:lumMod val="60000"/>
                    <a:lumOff val="40000"/>
                  </a:schemeClr>
                </a:solidFill>
              </a:rPr>
              <a:t>Άντον</a:t>
            </a:r>
            <a:r>
              <a:rPr lang="el-GR" sz="3200" dirty="0" smtClean="0">
                <a:solidFill>
                  <a:schemeClr val="accent2">
                    <a:lumMod val="60000"/>
                    <a:lumOff val="40000"/>
                  </a:schemeClr>
                </a:solidFill>
              </a:rPr>
              <a:t> </a:t>
            </a:r>
            <a:r>
              <a:rPr lang="el-GR" sz="3200" dirty="0" err="1" smtClean="0">
                <a:solidFill>
                  <a:schemeClr val="accent2">
                    <a:lumMod val="60000"/>
                    <a:lumOff val="40000"/>
                  </a:schemeClr>
                </a:solidFill>
              </a:rPr>
              <a:t>Βεμπερν</a:t>
            </a:r>
            <a:endParaRPr lang="el-GR" sz="3200" dirty="0" smtClean="0">
              <a:solidFill>
                <a:schemeClr val="accent2">
                  <a:lumMod val="60000"/>
                  <a:lumOff val="40000"/>
                </a:schemeClr>
              </a:solidFill>
            </a:endParaRPr>
          </a:p>
          <a:p>
            <a:endParaRPr lang="el-GR" sz="3200" dirty="0" smtClean="0">
              <a:solidFill>
                <a:schemeClr val="accent2">
                  <a:lumMod val="60000"/>
                  <a:lumOff val="40000"/>
                </a:schemeClr>
              </a:solidFill>
            </a:endParaRPr>
          </a:p>
          <a:p>
            <a:r>
              <a:rPr lang="el-GR" sz="3200" dirty="0" err="1" smtClean="0">
                <a:solidFill>
                  <a:schemeClr val="accent2">
                    <a:lumMod val="60000"/>
                    <a:lumOff val="40000"/>
                  </a:schemeClr>
                </a:solidFill>
              </a:rPr>
              <a:t>Αλμπαν</a:t>
            </a:r>
            <a:r>
              <a:rPr lang="el-GR" sz="3200" dirty="0" smtClean="0">
                <a:solidFill>
                  <a:schemeClr val="accent2">
                    <a:lumMod val="60000"/>
                    <a:lumOff val="40000"/>
                  </a:schemeClr>
                </a:solidFill>
              </a:rPr>
              <a:t> Μπεργκ</a:t>
            </a:r>
            <a:endParaRPr lang="el-GR" sz="3200" dirty="0">
              <a:solidFill>
                <a:schemeClr val="accent2">
                  <a:lumMod val="60000"/>
                  <a:lumOff val="40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ctrTitle"/>
          </p:nvPr>
        </p:nvSpPr>
        <p:spPr/>
        <p:txBody>
          <a:bodyPr/>
          <a:lstStyle/>
          <a:p>
            <a:r>
              <a:rPr lang="el-GR" sz="7200" dirty="0" smtClean="0">
                <a:solidFill>
                  <a:srgbClr val="6363F3"/>
                </a:solidFill>
              </a:rPr>
              <a:t>ΣΤΗΝ ΕΛΛΑΔΑ</a:t>
            </a:r>
            <a:endParaRPr lang="el-GR" sz="7200" dirty="0">
              <a:solidFill>
                <a:srgbClr val="6363F3"/>
              </a:solidFill>
            </a:endParaRPr>
          </a:p>
        </p:txBody>
      </p:sp>
      <p:sp>
        <p:nvSpPr>
          <p:cNvPr id="5" name="4 - Υπότιτλος"/>
          <p:cNvSpPr>
            <a:spLocks noGrp="1"/>
          </p:cNvSpPr>
          <p:nvPr>
            <p:ph type="subTitle" idx="1"/>
          </p:nvPr>
        </p:nvSpPr>
        <p:spPr/>
        <p:txBody>
          <a:bodyPr>
            <a:normAutofit/>
          </a:bodyPr>
          <a:lstStyle/>
          <a:p>
            <a:r>
              <a:rPr lang="el-GR" sz="6600" dirty="0" smtClean="0">
                <a:solidFill>
                  <a:srgbClr val="6363F3"/>
                </a:solidFill>
              </a:rPr>
              <a:t>Ο ΕΞΠΡΕΣΙΟΝΙΣΜΟΣ</a:t>
            </a:r>
            <a:endParaRPr lang="el-GR" sz="6600" dirty="0">
              <a:solidFill>
                <a:srgbClr val="6363F3"/>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706902" y="1988840"/>
            <a:ext cx="3793090" cy="3528392"/>
          </a:xfrm>
        </p:spPr>
        <p:txBody>
          <a:bodyPr>
            <a:normAutofit/>
          </a:bodyPr>
          <a:lstStyle/>
          <a:p>
            <a:r>
              <a:rPr lang="el-GR" dirty="0" smtClean="0"/>
              <a:t>Ο </a:t>
            </a:r>
            <a:r>
              <a:rPr lang="el-GR" b="1" dirty="0" smtClean="0"/>
              <a:t>Γιώργος </a:t>
            </a:r>
            <a:r>
              <a:rPr lang="el-GR" b="1" dirty="0" err="1" smtClean="0"/>
              <a:t>Μπουζιάνης</a:t>
            </a:r>
            <a:r>
              <a:rPr lang="el-GR" dirty="0" smtClean="0"/>
              <a:t> (Αθήνα, 8 Νοεμβρίου 1885 - Αθήνα, 23 Οκτωβρίου 1959) ήταν σημαντικός Έλληνας εξπρεσιονιστής ζωγράφος.</a:t>
            </a:r>
            <a:endParaRPr lang="el-GR" dirty="0"/>
          </a:p>
        </p:txBody>
      </p:sp>
      <p:sp>
        <p:nvSpPr>
          <p:cNvPr id="4" name="3 - Τίτλος"/>
          <p:cNvSpPr>
            <a:spLocks noGrp="1"/>
          </p:cNvSpPr>
          <p:nvPr>
            <p:ph type="title"/>
          </p:nvPr>
        </p:nvSpPr>
        <p:spPr/>
        <p:txBody>
          <a:bodyPr/>
          <a:lstStyle/>
          <a:p>
            <a:r>
              <a:rPr lang="el-GR" dirty="0" smtClean="0"/>
              <a:t>ΓΙΩΡΓΟΣ ΜΠΟΥΖΙΑΝΗΣ</a:t>
            </a:r>
            <a:endParaRPr lang="el-GR" dirty="0"/>
          </a:p>
        </p:txBody>
      </p:sp>
      <p:pic>
        <p:nvPicPr>
          <p:cNvPr id="1026" name="Picture 2" descr="Arts in Greece | George Bouzianis, Greece’s forerunner of expressionism"/>
          <p:cNvPicPr>
            <a:picLocks noChangeAspect="1" noChangeArrowheads="1"/>
          </p:cNvPicPr>
          <p:nvPr/>
        </p:nvPicPr>
        <p:blipFill>
          <a:blip r:embed="rId2" cstate="print"/>
          <a:srcRect/>
          <a:stretch>
            <a:fillRect/>
          </a:stretch>
        </p:blipFill>
        <p:spPr bwMode="auto">
          <a:xfrm flipH="1">
            <a:off x="11534126" y="5757934"/>
            <a:ext cx="94658" cy="47329"/>
          </a:xfrm>
          <a:prstGeom prst="rect">
            <a:avLst/>
          </a:prstGeom>
          <a:noFill/>
        </p:spPr>
      </p:pic>
      <p:pic>
        <p:nvPicPr>
          <p:cNvPr id="1028" name="Picture 4" descr="undefined"/>
          <p:cNvPicPr>
            <a:picLocks noChangeAspect="1" noChangeArrowheads="1"/>
          </p:cNvPicPr>
          <p:nvPr/>
        </p:nvPicPr>
        <p:blipFill>
          <a:blip r:embed="rId3" cstate="print"/>
          <a:srcRect/>
          <a:stretch>
            <a:fillRect/>
          </a:stretch>
        </p:blipFill>
        <p:spPr bwMode="auto">
          <a:xfrm>
            <a:off x="4644008" y="1916832"/>
            <a:ext cx="4032264" cy="442037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84168" y="512064"/>
            <a:ext cx="2880320" cy="914400"/>
          </a:xfrm>
        </p:spPr>
        <p:txBody>
          <a:bodyPr/>
          <a:lstStyle/>
          <a:p>
            <a:r>
              <a:rPr lang="el-GR" dirty="0" smtClean="0"/>
              <a:t>ΜΠΟΥΖΙΑΝΗΣ</a:t>
            </a:r>
            <a:endParaRPr lang="el-GR" dirty="0"/>
          </a:p>
        </p:txBody>
      </p:sp>
      <p:pic>
        <p:nvPicPr>
          <p:cNvPr id="4" name="3 - Θέση περιεχομένου" descr="64242_2000_2000-907x1100.jpg"/>
          <p:cNvPicPr>
            <a:picLocks noGrp="1" noChangeAspect="1"/>
          </p:cNvPicPr>
          <p:nvPr>
            <p:ph idx="1"/>
          </p:nvPr>
        </p:nvPicPr>
        <p:blipFill>
          <a:blip r:embed="rId2" cstate="print"/>
          <a:stretch>
            <a:fillRect/>
          </a:stretch>
        </p:blipFill>
        <p:spPr>
          <a:xfrm>
            <a:off x="395536" y="15560"/>
            <a:ext cx="5641903" cy="684244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12064"/>
            <a:ext cx="3384376" cy="914400"/>
          </a:xfrm>
        </p:spPr>
        <p:txBody>
          <a:bodyPr/>
          <a:lstStyle/>
          <a:p>
            <a:r>
              <a:rPr lang="el-GR" dirty="0" smtClean="0"/>
              <a:t>ΜΠΟΥΖΙΑΝΗΣ</a:t>
            </a:r>
            <a:endParaRPr lang="el-GR" dirty="0"/>
          </a:p>
        </p:txBody>
      </p:sp>
      <p:pic>
        <p:nvPicPr>
          <p:cNvPr id="4" name="3 - Θέση περιεχομένου" descr="64240_2000_2000-828x1100.jpg"/>
          <p:cNvPicPr>
            <a:picLocks noGrp="1" noChangeAspect="1"/>
          </p:cNvPicPr>
          <p:nvPr>
            <p:ph idx="1"/>
          </p:nvPr>
        </p:nvPicPr>
        <p:blipFill>
          <a:blip r:embed="rId2" cstate="print"/>
          <a:stretch>
            <a:fillRect/>
          </a:stretch>
        </p:blipFill>
        <p:spPr>
          <a:xfrm>
            <a:off x="3851920" y="-136447"/>
            <a:ext cx="5292080" cy="7030541"/>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512064"/>
            <a:ext cx="2376264" cy="4789144"/>
          </a:xfrm>
        </p:spPr>
        <p:txBody>
          <a:bodyPr/>
          <a:lstStyle/>
          <a:p>
            <a:r>
              <a:rPr lang="en-US" sz="3200" b="1" dirty="0" err="1" smtClean="0">
                <a:solidFill>
                  <a:schemeClr val="accent2">
                    <a:lumMod val="75000"/>
                  </a:schemeClr>
                </a:solidFill>
              </a:rPr>
              <a:t>Ludwing</a:t>
            </a:r>
            <a:r>
              <a:rPr lang="en-US" sz="3200" b="1" dirty="0" smtClean="0">
                <a:solidFill>
                  <a:schemeClr val="accent2">
                    <a:lumMod val="75000"/>
                  </a:schemeClr>
                </a:solidFill>
              </a:rPr>
              <a:t> Ritter von </a:t>
            </a:r>
            <a:r>
              <a:rPr lang="en-US" sz="3200" b="1" dirty="0" err="1" smtClean="0">
                <a:solidFill>
                  <a:schemeClr val="accent2">
                    <a:lumMod val="75000"/>
                  </a:schemeClr>
                </a:solidFill>
              </a:rPr>
              <a:t>Janikowsky</a:t>
            </a:r>
            <a:r>
              <a:rPr lang="el-GR" sz="3200" b="1" dirty="0" smtClean="0"/>
              <a:t/>
            </a:r>
            <a:br>
              <a:rPr lang="el-GR" sz="3200" b="1" dirty="0" smtClean="0"/>
            </a:br>
            <a:r>
              <a:rPr lang="el-GR" sz="3200" b="1" dirty="0" smtClean="0"/>
              <a:t/>
            </a:r>
            <a:br>
              <a:rPr lang="el-GR" sz="3200" b="1" dirty="0" smtClean="0"/>
            </a:br>
            <a:r>
              <a:rPr lang="el-GR" sz="3200" b="1" dirty="0" smtClean="0">
                <a:solidFill>
                  <a:schemeClr val="accent1">
                    <a:lumMod val="60000"/>
                    <a:lumOff val="40000"/>
                  </a:schemeClr>
                </a:solidFill>
              </a:rPr>
              <a:t>ΟΣΚΑΡ ΚΟΚΟΣΚΑ</a:t>
            </a:r>
            <a:br>
              <a:rPr lang="el-GR" sz="3200" b="1" dirty="0" smtClean="0">
                <a:solidFill>
                  <a:schemeClr val="accent1">
                    <a:lumMod val="60000"/>
                    <a:lumOff val="40000"/>
                  </a:schemeClr>
                </a:solidFill>
              </a:rPr>
            </a:br>
            <a:r>
              <a:rPr lang="el-GR" sz="3200" b="1" dirty="0" smtClean="0">
                <a:solidFill>
                  <a:schemeClr val="accent1">
                    <a:lumMod val="60000"/>
                    <a:lumOff val="40000"/>
                  </a:schemeClr>
                </a:solidFill>
              </a:rPr>
              <a:t>1909</a:t>
            </a:r>
            <a:endParaRPr lang="en-US" sz="3200" b="1" dirty="0">
              <a:solidFill>
                <a:schemeClr val="accent1">
                  <a:lumMod val="60000"/>
                  <a:lumOff val="40000"/>
                </a:schemeClr>
              </a:solidFill>
            </a:endParaRPr>
          </a:p>
        </p:txBody>
      </p:sp>
      <p:pic>
        <p:nvPicPr>
          <p:cNvPr id="4" name="3 - Θέση περιεχομένου" descr="not_detected_235854.jpg!Large.jpg"/>
          <p:cNvPicPr>
            <a:picLocks noGrp="1" noChangeAspect="1"/>
          </p:cNvPicPr>
          <p:nvPr>
            <p:ph idx="1"/>
          </p:nvPr>
        </p:nvPicPr>
        <p:blipFill>
          <a:blip r:embed="rId2" cstate="print"/>
          <a:stretch>
            <a:fillRect/>
          </a:stretch>
        </p:blipFill>
        <p:spPr>
          <a:xfrm>
            <a:off x="2846070" y="0"/>
            <a:ext cx="6297930" cy="6858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08104" y="908720"/>
            <a:ext cx="3178696" cy="5616624"/>
          </a:xfrm>
        </p:spPr>
        <p:txBody>
          <a:bodyPr/>
          <a:lstStyle/>
          <a:p>
            <a:r>
              <a:rPr lang="en-US" dirty="0" smtClean="0">
                <a:solidFill>
                  <a:schemeClr val="accent6">
                    <a:lumMod val="75000"/>
                  </a:schemeClr>
                </a:solidFill>
              </a:rPr>
              <a:t>Emil </a:t>
            </a:r>
            <a:r>
              <a:rPr lang="en-US" dirty="0" err="1" smtClean="0">
                <a:solidFill>
                  <a:schemeClr val="accent6">
                    <a:lumMod val="75000"/>
                  </a:schemeClr>
                </a:solidFill>
              </a:rPr>
              <a:t>Loewenbach</a:t>
            </a:r>
            <a:r>
              <a:rPr lang="el-GR" dirty="0" smtClean="0">
                <a:solidFill>
                  <a:schemeClr val="accent6">
                    <a:lumMod val="75000"/>
                  </a:schemeClr>
                </a:solidFill>
              </a:rPr>
              <a:t/>
            </a:r>
            <a:br>
              <a:rPr lang="el-GR" dirty="0" smtClean="0">
                <a:solidFill>
                  <a:schemeClr val="accent6">
                    <a:lumMod val="75000"/>
                  </a:schemeClr>
                </a:solidFill>
              </a:rPr>
            </a:br>
            <a:r>
              <a:rPr lang="el-GR" dirty="0" smtClean="0">
                <a:solidFill>
                  <a:schemeClr val="accent6">
                    <a:lumMod val="75000"/>
                  </a:schemeClr>
                </a:solidFill>
              </a:rPr>
              <a:t/>
            </a:r>
            <a:br>
              <a:rPr lang="el-GR" dirty="0" smtClean="0">
                <a:solidFill>
                  <a:schemeClr val="accent6">
                    <a:lumMod val="75000"/>
                  </a:schemeClr>
                </a:solidFill>
              </a:rPr>
            </a:br>
            <a:r>
              <a:rPr lang="el-GR" dirty="0" smtClean="0">
                <a:solidFill>
                  <a:schemeClr val="accent6">
                    <a:lumMod val="75000"/>
                  </a:schemeClr>
                </a:solidFill>
              </a:rPr>
              <a:t>ΟΣΚΑΡ ΚΟΚΟΣΚΑ</a:t>
            </a:r>
            <a:endParaRPr lang="el-GR" dirty="0">
              <a:solidFill>
                <a:schemeClr val="accent6">
                  <a:lumMod val="75000"/>
                </a:schemeClr>
              </a:solidFill>
            </a:endParaRPr>
          </a:p>
        </p:txBody>
      </p:sp>
      <p:pic>
        <p:nvPicPr>
          <p:cNvPr id="4" name="3 - Θέση περιεχομένου" descr="2000.01.jpeg"/>
          <p:cNvPicPr>
            <a:picLocks noGrp="1" noChangeAspect="1"/>
          </p:cNvPicPr>
          <p:nvPr>
            <p:ph idx="1"/>
          </p:nvPr>
        </p:nvPicPr>
        <p:blipFill>
          <a:blip r:embed="rId2" cstate="print"/>
          <a:stretch>
            <a:fillRect/>
          </a:stretch>
        </p:blipFill>
        <p:spPr>
          <a:xfrm>
            <a:off x="395536" y="0"/>
            <a:ext cx="4734297" cy="680791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Μετρό">
  <a:themeElements>
    <a:clrScheme name="Λειτουργική μονάδα">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Μετρό">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Μετρό">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855</TotalTime>
  <Words>824</Words>
  <Application>Microsoft Office PowerPoint</Application>
  <PresentationFormat>Προβολή στην οθόνη (4:3)</PresentationFormat>
  <Paragraphs>141</Paragraphs>
  <Slides>79</Slides>
  <Notes>7</Notes>
  <HiddenSlides>0</HiddenSlides>
  <MMClips>0</MMClips>
  <ScaleCrop>false</ScaleCrop>
  <HeadingPairs>
    <vt:vector size="4" baseType="variant">
      <vt:variant>
        <vt:lpstr>Θέμα</vt:lpstr>
      </vt:variant>
      <vt:variant>
        <vt:i4>1</vt:i4>
      </vt:variant>
      <vt:variant>
        <vt:lpstr>Τίτλοι διαφανειών</vt:lpstr>
      </vt:variant>
      <vt:variant>
        <vt:i4>79</vt:i4>
      </vt:variant>
    </vt:vector>
  </HeadingPairs>
  <TitlesOfParts>
    <vt:vector size="80" baseType="lpstr">
      <vt:lpstr>Μετρό</vt:lpstr>
      <vt:lpstr>Διαφάνεια 1</vt:lpstr>
      <vt:lpstr>ΕΜΙΛ ΝΟΛΤΕ</vt:lpstr>
      <vt:lpstr>ΈΜΙΛ  ΝΟΛΤΕ   ΝΈΟ ΖΕΥΓΑΡΙ</vt:lpstr>
      <vt:lpstr>Διαφάνεια 4</vt:lpstr>
      <vt:lpstr>Διαφάνεια 5</vt:lpstr>
      <vt:lpstr>ΚΟΚΟΣΚΑ ΟΣΚΑΡ</vt:lpstr>
      <vt:lpstr>Albert Ehrenstein  Πορτραίτο του ποιητή   </vt:lpstr>
      <vt:lpstr>Ludwing Ritter von Janikowsky  ΟΣΚΑΡ ΚΟΚΟΣΚΑ 1909</vt:lpstr>
      <vt:lpstr>Emil Loewenbach  ΟΣΚΑΡ ΚΟΚΟΣΚΑ</vt:lpstr>
      <vt:lpstr>ΑΥΤΟΠΡΟΣΩΠΟΓΡΑΦΙΑ  ΟΣΚΑΡ ΚΟΚΟΣΚΑ 1937</vt:lpstr>
      <vt:lpstr>ΟΣΚΑΡ ΚΟΚΟΣΚΑ</vt:lpstr>
      <vt:lpstr>Νόαμ Τσόμσκι Καθηγητής φιλοσοφίας  </vt:lpstr>
      <vt:lpstr>ΙΜΠΡΕΣΙΟΝΙΣΜΟΣ- ΕΞΠΡΕΣΙΟΝΙΣΜΟΣ</vt:lpstr>
      <vt:lpstr>Τα μεγάλα γαλάζια άλογα ΦΡΑΝΤΣ ΜΑΡΚ</vt:lpstr>
      <vt:lpstr>ΟΙ ΑΛΕΠΟΥΔΕΣ ΦΡΑΝΤΣ ΜΑΡΚ</vt:lpstr>
      <vt:lpstr>Κίτρινη αγελάδα ΦΡΑΝΤΣ ΜΑΡΚ</vt:lpstr>
      <vt:lpstr>ΜΟΡΦΕΣ ΠΟΥ ΜΑΧΟΝΤΑΙ 1914</vt:lpstr>
      <vt:lpstr>ΖΩΑ ΣΕ ΤΟΠΙΟ  ΦΡΑΝΤΣ ΜΑΡΚ</vt:lpstr>
      <vt:lpstr>Διαφάνεια 19</vt:lpstr>
      <vt:lpstr>ΦΡΑΝΤΣ ΜΑΡΚ  Ο ΜΑΓΕΜΕΝΟΣ ΜΥΛΟΣ</vt:lpstr>
      <vt:lpstr>ΣΙΓΚΜΟΥΝΤ ΦΡΟΙΝΤ</vt:lpstr>
      <vt:lpstr>ΑΥΓΟΥΣΤΟΣ ΚΟΝΤ</vt:lpstr>
      <vt:lpstr>Μαχάτμα Γκάντι </vt:lpstr>
      <vt:lpstr> EL GRECO</vt:lpstr>
      <vt:lpstr>ΔΟΜΗΝΙΚΟΣ ΘΕΟΤΟΚΟΠΟΥΛΟΣ</vt:lpstr>
      <vt:lpstr>ΜΑΤΙΑΣ ΓΚΡΥΝΕΒΑΛΝΤ,Η συναυλία των αγγέλων    </vt:lpstr>
      <vt:lpstr>ΜΑΤΙΑΣ ΓΚΡΥΝΕΒΑΛΝΤ  Ανάσταση </vt:lpstr>
      <vt:lpstr>Διαφάνεια 28</vt:lpstr>
      <vt:lpstr>Η ΚΡΑΥΓΗ  ΜΟΥΝΚ</vt:lpstr>
      <vt:lpstr>Charing Cross Bridge ΦΟΒΙΣΜΟΣ  André Derain </vt:lpstr>
      <vt:lpstr>Η ΓΕΦΥΡΑ (DIE BRUCKE)</vt:lpstr>
      <vt:lpstr>Ernst Ludwig Kirchner (06/05/1880 - 15/06/1938)</vt:lpstr>
      <vt:lpstr>ΣΚΗΝΗ ΣΕ ΔΡΟΜΟ ΤΟΥ ΒΕΡΟΛΙΝΟΥ 1913</vt:lpstr>
      <vt:lpstr>Με το έλκηθρο 1923</vt:lpstr>
      <vt:lpstr>Elisabethufer 1913</vt:lpstr>
      <vt:lpstr>Ο ΚΙΡΧΝΕΡ ΜΕ ΤΟ ΜΟΝΤΕΛΟ</vt:lpstr>
      <vt:lpstr>View of Basel and the Rhine</vt:lpstr>
      <vt:lpstr>Το καθιστικό δωμάτιο</vt:lpstr>
      <vt:lpstr>KARL SCHMIDT ROTLUFF</vt:lpstr>
      <vt:lpstr>ΧΩΡΙΣ ΤΙΤΛΟ  ΖΩΓΡΑΦΙΚΗ ΜΕ ΑΚΡΥΛΙΚΑ ΠΑΝΩ ΣΕ ΞΥΛΟ</vt:lpstr>
      <vt:lpstr>Διαφάνεια 41</vt:lpstr>
      <vt:lpstr>Διαφάνεια 42</vt:lpstr>
      <vt:lpstr>ΒΑΣΙΛΙ ΚΑΝΤΙΝΣΚΙ ΦΡΑΝΤΣ ΜΑΡΚ ΠΩΛ ΚΛΕΕ ΕΜΙΛ ΝΟΛΤΕ ΈΓΚΟΝ ΣΊΛΕ ΟΣΚΑΡ ΚΟΚΟΣΚΑ   </vt:lpstr>
      <vt:lpstr>ΒΑΣΙΛΙ ΚΑΝΤΙΝΣΚΙ</vt:lpstr>
      <vt:lpstr>Χειμερινό τοπίο (1909)</vt:lpstr>
      <vt:lpstr>Μόσχα. Κόκκινη πλατεία (1916)  </vt:lpstr>
      <vt:lpstr>Σύνθεση VII (1913)</vt:lpstr>
      <vt:lpstr>Σύνθεση VIII (1923)</vt:lpstr>
      <vt:lpstr>Κίτρινο – Κόκκινο – Μπλε (1925)</vt:lpstr>
      <vt:lpstr>Σύνθεση X (1939)   </vt:lpstr>
      <vt:lpstr>Κύκλοι σε Κύκλο (1923)</vt:lpstr>
      <vt:lpstr>ΠΩΛ ΚΛΕΕ</vt:lpstr>
      <vt:lpstr>Η ΓΑΤΑ ΚΑΙ ΤΟ ΠΟΥΛΙ</vt:lpstr>
      <vt:lpstr>Διαφάνεια 54</vt:lpstr>
      <vt:lpstr>Διαφάνεια 55</vt:lpstr>
      <vt:lpstr>ΠΩΛ ΚΛΕΕ</vt:lpstr>
      <vt:lpstr>ΈΓΚΟΝ ΣΙΛΕ</vt:lpstr>
      <vt:lpstr>ΤΟ ΛΙΜΑΝΙ ΤΗΣ ΤΡΙΕΣΤΗΣ</vt:lpstr>
      <vt:lpstr>ΕΓΚΟΝ ΣΙΛΕ</vt:lpstr>
      <vt:lpstr>Διαφάνεια 60</vt:lpstr>
      <vt:lpstr>ΓΚΕΟΓ ΤΡΑΚ, ΠΟΙΗΤΗΣ</vt:lpstr>
      <vt:lpstr>ΓΚΟΤΤΦΡΗΝΤ ΜΠΕΝ</vt:lpstr>
      <vt:lpstr>Φραντς Κάφκα Πεζογράφος  </vt:lpstr>
      <vt:lpstr>Άλφρεντ Ντέμπλιν</vt:lpstr>
      <vt:lpstr>Κάιζερ, Γκέοργκ </vt:lpstr>
      <vt:lpstr>ΕΡΝΣΤ ΤΟΛΕΡ ΣΥΓΓΡΑΦΕΑΣ</vt:lpstr>
      <vt:lpstr>ΑΥΓΟΥΣΤΟΣ ΣΤΡΙΜΠΕΡΚ</vt:lpstr>
      <vt:lpstr>ΜΑΞ ΡΑΙΝΧΑΡΤ</vt:lpstr>
      <vt:lpstr>Φριτς Λανγκ Σκηνοθέτης  </vt:lpstr>
      <vt:lpstr>Αυθεντική κινηματογραφική αφίσα της ταινίας, 1927.</vt:lpstr>
      <vt:lpstr>Ζυλ Ντασέν Σκηνοθέτης και σεναριογράφος  </vt:lpstr>
      <vt:lpstr>Διαφάνεια 72</vt:lpstr>
      <vt:lpstr>ΝΙΚΟΣ ΚΟΥΝΔΟΥΡΟΣ</vt:lpstr>
      <vt:lpstr>Ο Δράκος, 1956,  Δραματική, Ελληνική</vt:lpstr>
      <vt:lpstr>ΜΟΥΣΙΚΟΣ  ΕΞΠΡΕΣΙΟΝΙΣΜΟΣ</vt:lpstr>
      <vt:lpstr>ΣΤΗΝ ΕΛΛΑΔΑ</vt:lpstr>
      <vt:lpstr>ΓΙΩΡΓΟΣ ΜΠΟΥΖΙΑΝΗΣ</vt:lpstr>
      <vt:lpstr>ΜΠΟΥΖΙΑΝΗΣ</vt:lpstr>
      <vt:lpstr>ΜΠΟΥΖΙΑΝΗΣ</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Owner</dc:creator>
  <cp:lastModifiedBy>Owner</cp:lastModifiedBy>
  <cp:revision>22</cp:revision>
  <dcterms:created xsi:type="dcterms:W3CDTF">2024-12-30T08:38:20Z</dcterms:created>
  <dcterms:modified xsi:type="dcterms:W3CDTF">2025-01-25T18:22:33Z</dcterms:modified>
</cp:coreProperties>
</file>