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2" r:id="rId2"/>
    <p:sldId id="323" r:id="rId3"/>
    <p:sldId id="260" r:id="rId4"/>
    <p:sldId id="321" r:id="rId5"/>
    <p:sldId id="261" r:id="rId6"/>
    <p:sldId id="258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4" r:id="rId16"/>
    <p:sldId id="317" r:id="rId17"/>
    <p:sldId id="313" r:id="rId18"/>
    <p:sldId id="316" r:id="rId19"/>
    <p:sldId id="263" r:id="rId20"/>
    <p:sldId id="315" r:id="rId21"/>
    <p:sldId id="318" r:id="rId22"/>
    <p:sldId id="289" r:id="rId23"/>
    <p:sldId id="267" r:id="rId24"/>
    <p:sldId id="268" r:id="rId25"/>
    <p:sldId id="270" r:id="rId26"/>
    <p:sldId id="275" r:id="rId27"/>
    <p:sldId id="280" r:id="rId28"/>
    <p:sldId id="281" r:id="rId29"/>
    <p:sldId id="285" r:id="rId30"/>
    <p:sldId id="319" r:id="rId31"/>
    <p:sldId id="299" r:id="rId32"/>
    <p:sldId id="300" r:id="rId33"/>
    <p:sldId id="301" r:id="rId34"/>
    <p:sldId id="302" r:id="rId35"/>
    <p:sldId id="327" r:id="rId36"/>
    <p:sldId id="328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DD47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AAAE-EF93-40E4-AA28-E03E940BC96A}" type="datetimeFigureOut">
              <a:rPr lang="el-GR" smtClean="0"/>
              <a:pPr/>
              <a:t>27/5/2025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FBD7DC-CD08-480A-AEAC-8F282D48D23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AAAE-EF93-40E4-AA28-E03E940BC96A}" type="datetimeFigureOut">
              <a:rPr lang="el-GR" smtClean="0"/>
              <a:pPr/>
              <a:t>27/5/2025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D7DC-CD08-480A-AEAC-8F282D48D23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AAAE-EF93-40E4-AA28-E03E940BC96A}" type="datetimeFigureOut">
              <a:rPr lang="el-GR" smtClean="0"/>
              <a:pPr/>
              <a:t>27/5/2025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D7DC-CD08-480A-AEAC-8F282D48D23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42AAAE-EF93-40E4-AA28-E03E940BC96A}" type="datetimeFigureOut">
              <a:rPr lang="el-GR" smtClean="0"/>
              <a:pPr/>
              <a:t>27/5/2025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1FBD7DC-CD08-480A-AEAC-8F282D48D23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AAAE-EF93-40E4-AA28-E03E940BC96A}" type="datetimeFigureOut">
              <a:rPr lang="el-GR" smtClean="0"/>
              <a:pPr/>
              <a:t>27/5/2025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D7DC-CD08-480A-AEAC-8F282D48D23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AAAE-EF93-40E4-AA28-E03E940BC96A}" type="datetimeFigureOut">
              <a:rPr lang="el-GR" smtClean="0"/>
              <a:pPr/>
              <a:t>27/5/2025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D7DC-CD08-480A-AEAC-8F282D48D23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D7DC-CD08-480A-AEAC-8F282D48D23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AAAE-EF93-40E4-AA28-E03E940BC96A}" type="datetimeFigureOut">
              <a:rPr lang="el-GR" smtClean="0"/>
              <a:pPr/>
              <a:t>27/5/2025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AAAE-EF93-40E4-AA28-E03E940BC96A}" type="datetimeFigureOut">
              <a:rPr lang="el-GR" smtClean="0"/>
              <a:pPr/>
              <a:t>27/5/2025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D7DC-CD08-480A-AEAC-8F282D48D23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AAAE-EF93-40E4-AA28-E03E940BC96A}" type="datetimeFigureOut">
              <a:rPr lang="el-GR" smtClean="0"/>
              <a:pPr/>
              <a:t>27/5/2025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D7DC-CD08-480A-AEAC-8F282D48D23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42AAAE-EF93-40E4-AA28-E03E940BC96A}" type="datetimeFigureOut">
              <a:rPr lang="el-GR" smtClean="0"/>
              <a:pPr/>
              <a:t>27/5/2025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FBD7DC-CD08-480A-AEAC-8F282D48D23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AAAE-EF93-40E4-AA28-E03E940BC96A}" type="datetimeFigureOut">
              <a:rPr lang="el-GR" smtClean="0"/>
              <a:pPr/>
              <a:t>27/5/2025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FBD7DC-CD08-480A-AEAC-8F282D48D23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42AAAE-EF93-40E4-AA28-E03E940BC96A}" type="datetimeFigureOut">
              <a:rPr lang="el-GR" smtClean="0"/>
              <a:pPr/>
              <a:t>27/5/2025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1FBD7DC-CD08-480A-AEAC-8F282D48D23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l:%CE%9C%CE%BF%CF%85%CF%83%CE%B5%CE%AF%CE%BF_%CE%A3%CF%8D%CE%B3%CF%87%CF%81%CE%BF%CE%BD%CE%B7%CF%82_%CE%A4%CE%AD%CF%87%CE%BD%CE%B7%CF%82_%CF%84%CE%BF%CF%85_%CE%A0%CE%B1%CF%81%CE%B9%CF%83%CE%B9%CE%BF%CF%8D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girl-before-a-mirro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5086180" cy="6299038"/>
          </a:xfrm>
        </p:spPr>
      </p:pic>
      <p:sp>
        <p:nvSpPr>
          <p:cNvPr id="8" name="7 - Θέση κειμένου"/>
          <p:cNvSpPr>
            <a:spLocks noGrp="1"/>
          </p:cNvSpPr>
          <p:nvPr>
            <p:ph type="body" idx="2"/>
          </p:nvPr>
        </p:nvSpPr>
        <p:spPr>
          <a:xfrm>
            <a:off x="5508104" y="1600200"/>
            <a:ext cx="3257944" cy="37338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ΤΟ ΚΟΡΙΤΣΙ ΜΠΡΟΣ ΣΤΟΝ ΚΑΘΡΕΦΤΗ</a:t>
            </a:r>
            <a:endParaRPr lang="el-GR" sz="2800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5508104" y="457200"/>
            <a:ext cx="3254896" cy="1066800"/>
          </a:xfrm>
        </p:spPr>
        <p:txBody>
          <a:bodyPr>
            <a:normAutofit/>
          </a:bodyPr>
          <a:lstStyle/>
          <a:p>
            <a:r>
              <a:rPr lang="el-GR" sz="4400" dirty="0" smtClean="0"/>
              <a:t>ΠΙΚΑΣΟ</a:t>
            </a:r>
            <a:endParaRPr lang="el-G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Θέση περιεχομένου" descr="Robert_Delaunay,_1926,_Tour_Eiffel,_oil_on_canvas,_169_×_86_cm,_Musée_d'Art_Moderne_de_la_ville_de_Pari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3858957" cy="6289576"/>
          </a:xfrm>
        </p:spPr>
      </p:pic>
      <p:sp>
        <p:nvSpPr>
          <p:cNvPr id="7" name="6 - Θέση κειμένου"/>
          <p:cNvSpPr>
            <a:spLocks noGrp="1"/>
          </p:cNvSpPr>
          <p:nvPr>
            <p:ph type="body" idx="2"/>
          </p:nvPr>
        </p:nvSpPr>
        <p:spPr>
          <a:xfrm>
            <a:off x="4788024" y="1600200"/>
            <a:ext cx="3978024" cy="3733800"/>
          </a:xfrm>
        </p:spPr>
        <p:txBody>
          <a:bodyPr/>
          <a:lstStyle/>
          <a:p>
            <a:r>
              <a:rPr lang="en-US" sz="2400" dirty="0" smtClean="0"/>
              <a:t>Tour Eiffel</a:t>
            </a:r>
            <a:endParaRPr lang="el-GR" sz="2400" dirty="0" smtClean="0"/>
          </a:p>
          <a:p>
            <a:r>
              <a:rPr lang="el-GR" sz="2400" dirty="0" smtClean="0"/>
              <a:t>1926</a:t>
            </a:r>
            <a:endParaRPr lang="el-GR" dirty="0" smtClean="0"/>
          </a:p>
          <a:p>
            <a:r>
              <a:rPr lang="el-GR" b="1" dirty="0" smtClean="0"/>
              <a:t>Τεχνική </a:t>
            </a:r>
            <a:r>
              <a:rPr lang="el-GR" dirty="0" smtClean="0"/>
              <a:t>λάδι σε μουσαμά </a:t>
            </a:r>
            <a:r>
              <a:rPr lang="el-GR" b="1" dirty="0" err="1" smtClean="0"/>
              <a:t>Διαστάσεις</a:t>
            </a:r>
            <a:r>
              <a:rPr lang="el-GR" dirty="0" err="1" smtClean="0"/>
              <a:t>ύψος</a:t>
            </a:r>
            <a:r>
              <a:rPr lang="el-GR" dirty="0" smtClean="0"/>
              <a:t>: 169 cm• πλάτος: 86 cm  (</a:t>
            </a:r>
            <a:r>
              <a:rPr lang="el-GR" u="sng" dirty="0" smtClean="0">
                <a:hlinkClick r:id="rId3" tooltip="w:el:Μουσείο Σύγχρονης Τέχνης του Παρισιού"/>
              </a:rPr>
              <a:t>Μουσείο Σύγχρονης Τέχνης του Παρισιού</a:t>
            </a:r>
            <a:r>
              <a:rPr lang="el-GR" dirty="0" smtClean="0"/>
              <a:t>) </a:t>
            </a:r>
            <a:endParaRPr lang="el-GR" dirty="0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932040" y="457200"/>
            <a:ext cx="3830960" cy="1066800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9F9F9"/>
                </a:solidFill>
              </a:rPr>
              <a:t>ΡΟΜΠΕΡ  ΝΤΕΛΩΝΑΙ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Portrait_of_Ambroise_Vollard_by_Picass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4248472" cy="6263773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220072" y="1600200"/>
            <a:ext cx="3545976" cy="3733800"/>
          </a:xfrm>
        </p:spPr>
        <p:txBody>
          <a:bodyPr>
            <a:normAutofit/>
          </a:bodyPr>
          <a:lstStyle/>
          <a:p>
            <a:pPr fontAlgn="base"/>
            <a:r>
              <a:rPr lang="el-GR" sz="2000" b="1" dirty="0" smtClean="0"/>
              <a:t>ΠΟΡΤΑΙΤΟ ΤΟΥ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Ambroise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Vollard</a:t>
            </a:r>
            <a:endParaRPr lang="en-US" sz="2000" b="1" dirty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220072" y="457200"/>
            <a:ext cx="3542928" cy="1066800"/>
          </a:xfrm>
        </p:spPr>
        <p:txBody>
          <a:bodyPr>
            <a:noAutofit/>
          </a:bodyPr>
          <a:lstStyle/>
          <a:p>
            <a:r>
              <a:rPr lang="el-GR" sz="2800" dirty="0" smtClean="0"/>
              <a:t>ΠΑΜΠΛΟ  ΠΙΚΑΣΟ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</a:rPr>
              <a:t>ΧΟΥΑΝ ΓΚΡΙΣ</a:t>
            </a:r>
            <a:endParaRPr lang="el-G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4 - Θέση εικόνας" descr="KUBISM (6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709" b="10709"/>
          <a:stretch>
            <a:fillRect/>
          </a:stretch>
        </p:blipFill>
        <p:spPr>
          <a:xfrm>
            <a:off x="244493" y="260648"/>
            <a:ext cx="6779603" cy="6264696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948264" y="2060848"/>
            <a:ext cx="2016224" cy="395895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9F9F9"/>
                </a:solidFill>
              </a:rPr>
              <a:t>Flowers (1914). The Metropolitan Museum of Art</a:t>
            </a:r>
            <a:endParaRPr lang="el-GR" sz="2000" b="1" dirty="0">
              <a:solidFill>
                <a:srgbClr val="F9F9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04248" y="457200"/>
            <a:ext cx="1882552" cy="10668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ΧΟΥΑΝ ΓΚΡΙΣ</a:t>
            </a:r>
            <a:endParaRPr lang="el-GR" sz="2400" dirty="0"/>
          </a:p>
        </p:txBody>
      </p:sp>
      <p:pic>
        <p:nvPicPr>
          <p:cNvPr id="5" name="4 - Θέση εικόνας" descr="KUBISM (10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934" b="15934"/>
          <a:stretch>
            <a:fillRect/>
          </a:stretch>
        </p:blipFill>
        <p:spPr>
          <a:xfrm>
            <a:off x="305773" y="332656"/>
            <a:ext cx="6467896" cy="5976664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876256" y="1600200"/>
            <a:ext cx="1810544" cy="44196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l-GR" sz="2400" dirty="0" smtClean="0"/>
              <a:t>ΚΟΛΑΖ</a:t>
            </a:r>
            <a:r>
              <a:rPr lang="el-GR" dirty="0" smtClean="0"/>
              <a:t> </a:t>
            </a:r>
            <a:r>
              <a:rPr lang="en-US" sz="3200" dirty="0" smtClean="0"/>
              <a:t>1914.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εικόνας" descr="megales-loyomenes-seza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388796" cy="5043264"/>
          </a:xfrm>
        </p:spPr>
      </p:pic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r>
              <a:rPr lang="el-GR" b="1" u="sng" dirty="0" smtClean="0"/>
              <a:t>ΣΕΖΑΝ,</a:t>
            </a:r>
            <a:r>
              <a:rPr lang="el-GR" dirty="0" smtClean="0"/>
              <a:t> ΟΙ ΜΕΓΑΛΕΣ ΛΟΥΟΜΕΝΕΣ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23-Georges-Braque-Βιολί-και-Κανάτα-1910-ΖΧ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8640"/>
            <a:ext cx="3888431" cy="6322652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32040" y="2204864"/>
            <a:ext cx="3834008" cy="3129136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F9F9F9"/>
                </a:solidFill>
              </a:rPr>
              <a:t>ΝΕΚΡΗ ΦΥΣΗ ΜΕ ΒΙΟΛΙ ΚΑΙ ΚΑΝΑΤΑ</a:t>
            </a:r>
            <a:endParaRPr lang="el-GR" sz="3200" dirty="0">
              <a:solidFill>
                <a:srgbClr val="F9F9F9"/>
              </a:solidFill>
            </a:endParaRP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076056" y="457200"/>
            <a:ext cx="3686944" cy="1066800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F9F9F9"/>
                </a:solidFill>
              </a:rPr>
              <a:t>ΖΩΡΖ  ΜΠΡΑΚ</a:t>
            </a:r>
            <a:endParaRPr lang="el-GR" sz="3200" dirty="0">
              <a:solidFill>
                <a:srgbClr val="F9F9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portuguese-1911.jpg!Blo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4252571" cy="6217209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148064" y="2060848"/>
            <a:ext cx="3617984" cy="3273152"/>
          </a:xfrm>
        </p:spPr>
        <p:txBody>
          <a:bodyPr>
            <a:normAutofit/>
          </a:bodyPr>
          <a:lstStyle/>
          <a:p>
            <a:r>
              <a:rPr lang="el-GR" sz="3200" b="1" i="1" u="sng" dirty="0" smtClean="0">
                <a:solidFill>
                  <a:srgbClr val="F9F9F9"/>
                </a:solidFill>
              </a:rPr>
              <a:t>Έργο με τίτλο "Ο πορτογάλος" (ο μετανάστης) αρχές 1912</a:t>
            </a:r>
            <a:endParaRPr lang="el-GR" sz="3200" dirty="0">
              <a:solidFill>
                <a:srgbClr val="F9F9F9"/>
              </a:solidFill>
            </a:endParaRP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220072" y="457200"/>
            <a:ext cx="3542928" cy="1066800"/>
          </a:xfrm>
        </p:spPr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F9F9F9"/>
                </a:solidFill>
              </a:rPr>
              <a:t>ΖΩΡΖ  ΜΠΡΑΚ</a:t>
            </a:r>
            <a:endParaRPr lang="el-GR" sz="3200" dirty="0">
              <a:solidFill>
                <a:srgbClr val="F9F9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img14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340768"/>
            <a:ext cx="5935906" cy="4766712"/>
          </a:xfrm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Πικάσο "Βιολί και σταφύλια" (1912)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4294967295"/>
          </p:nvPr>
        </p:nvSpPr>
        <p:spPr>
          <a:xfrm flipH="1" flipV="1">
            <a:off x="9144000" y="5334000"/>
            <a:ext cx="45719" cy="111224"/>
          </a:xfrm>
        </p:spPr>
        <p:txBody>
          <a:bodyPr>
            <a:normAutofit fontScale="25000" lnSpcReduction="20000"/>
          </a:bodyPr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εικόνας" descr="getFile67978998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73146"/>
            <a:ext cx="4528131" cy="6324205"/>
          </a:xfrm>
        </p:spPr>
      </p:pic>
      <p:sp>
        <p:nvSpPr>
          <p:cNvPr id="7" name="6 - Θέση κειμένου"/>
          <p:cNvSpPr>
            <a:spLocks noGrp="1"/>
          </p:cNvSpPr>
          <p:nvPr>
            <p:ph type="body" idx="2"/>
          </p:nvPr>
        </p:nvSpPr>
        <p:spPr>
          <a:xfrm>
            <a:off x="5508104" y="1600200"/>
            <a:ext cx="3257944" cy="3733800"/>
          </a:xfrm>
        </p:spPr>
        <p:txBody>
          <a:bodyPr>
            <a:normAutofit/>
          </a:bodyPr>
          <a:lstStyle/>
          <a:p>
            <a:r>
              <a:rPr lang="el-GR" sz="2800" b="1" dirty="0" err="1" smtClean="0">
                <a:solidFill>
                  <a:srgbClr val="F9F9F9"/>
                </a:solidFill>
              </a:rPr>
              <a:t>Ζώρζ</a:t>
            </a:r>
            <a:r>
              <a:rPr lang="el-GR" sz="2800" b="1" dirty="0" smtClean="0">
                <a:solidFill>
                  <a:srgbClr val="F9F9F9"/>
                </a:solidFill>
              </a:rPr>
              <a:t> </a:t>
            </a:r>
            <a:r>
              <a:rPr lang="el-GR" sz="2800" b="1" dirty="0" err="1" smtClean="0">
                <a:solidFill>
                  <a:srgbClr val="F9F9F9"/>
                </a:solidFill>
              </a:rPr>
              <a:t>Μπράκ</a:t>
            </a:r>
            <a:r>
              <a:rPr lang="el-GR" sz="2800" b="1" dirty="0" smtClean="0">
                <a:solidFill>
                  <a:srgbClr val="F9F9F9"/>
                </a:solidFill>
              </a:rPr>
              <a:t> "Μεγάλο γυμνό" (1907-8)</a:t>
            </a:r>
            <a:endParaRPr lang="el-GR" sz="2800" b="1" dirty="0">
              <a:solidFill>
                <a:srgbClr val="F9F9F9"/>
              </a:solidFill>
            </a:endParaRPr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5436096" y="457200"/>
            <a:ext cx="3326904" cy="1066800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F9F9F9"/>
                </a:solidFill>
              </a:rPr>
              <a:t>ΖΩΡΖ  ΜΠΡΑΚ</a:t>
            </a:r>
            <a:endParaRPr lang="el-GR" sz="3200" dirty="0">
              <a:solidFill>
                <a:srgbClr val="F9F9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chemeClr val="accent1">
                    <a:lumMod val="50000"/>
                  </a:schemeClr>
                </a:solidFill>
              </a:rPr>
              <a:t>ΠΙΚΑΣΟ</a:t>
            </a:r>
            <a:endParaRPr lang="el-G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3 - Θέση περιεχομένου" descr="the-weeping-woma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066" b="12066"/>
          <a:stretch>
            <a:fillRect/>
          </a:stretch>
        </p:blipFill>
        <p:spPr/>
      </p:pic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sz="2800" i="1" dirty="0" smtClean="0">
                <a:solidFill>
                  <a:schemeClr val="accent1">
                    <a:lumMod val="50000"/>
                  </a:schemeClr>
                </a:solidFill>
              </a:rPr>
              <a:t>«Η γυναίκα που κλαίει» (1937</a:t>
            </a: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ΠΑΜΠΛΟ ΠΙΚΑΣΟ - ΖΩΡΖ ΜΠΡΑΚ</a:t>
            </a:r>
            <a:endParaRPr lang="el-GR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7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ΚΥΒΙΣΜΟΣ</a:t>
            </a:r>
            <a:endParaRPr lang="el-GR" sz="72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queen-isabella-19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332656"/>
            <a:ext cx="4785366" cy="6096580"/>
          </a:xfrm>
        </p:spPr>
      </p:pic>
      <p:sp>
        <p:nvSpPr>
          <p:cNvPr id="6" name="5 - Θέση κειμένου"/>
          <p:cNvSpPr>
            <a:spLocks noGrp="1"/>
          </p:cNvSpPr>
          <p:nvPr>
            <p:ph type="body" idx="2"/>
          </p:nvPr>
        </p:nvSpPr>
        <p:spPr>
          <a:xfrm>
            <a:off x="5724128" y="1600200"/>
            <a:ext cx="3041920" cy="3733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9F9F9"/>
                </a:solidFill>
              </a:rPr>
              <a:t>Queen Isabella</a:t>
            </a:r>
            <a:r>
              <a:rPr lang="el-GR" sz="3200" dirty="0" smtClean="0">
                <a:solidFill>
                  <a:srgbClr val="F9F9F9"/>
                </a:solidFill>
              </a:rPr>
              <a:t> 1908</a:t>
            </a:r>
            <a:endParaRPr lang="el-GR" sz="3200" dirty="0">
              <a:solidFill>
                <a:srgbClr val="F9F9F9"/>
              </a:solidFill>
            </a:endParaRPr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5652120" y="457200"/>
            <a:ext cx="3110880" cy="1066800"/>
          </a:xfrm>
        </p:spPr>
        <p:txBody>
          <a:bodyPr>
            <a:normAutofit/>
          </a:bodyPr>
          <a:lstStyle/>
          <a:p>
            <a:r>
              <a:rPr lang="el-GR" sz="4800" dirty="0" smtClean="0"/>
              <a:t>ΠΙΚΑΣΟ</a:t>
            </a:r>
            <a:endParaRPr lang="el-G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ΚΥΒΙΣΜΟΣ</a:t>
            </a:r>
            <a:endParaRPr lang="el-GR" b="1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4800" b="1" dirty="0" smtClean="0">
                <a:solidFill>
                  <a:srgbClr val="F9F9F9"/>
                </a:solidFill>
              </a:rPr>
              <a:t>ΚΟΛΑΖ</a:t>
            </a:r>
            <a:endParaRPr lang="el-GR" sz="4800" b="1" dirty="0">
              <a:solidFill>
                <a:srgbClr val="F9F9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till-life-with-chair-ca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3173" y="1524000"/>
            <a:ext cx="6236227" cy="4857328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«Still Life with Chair Caning» (1912)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76256" y="457200"/>
            <a:ext cx="2016224" cy="1066800"/>
          </a:xfrm>
        </p:spPr>
        <p:txBody>
          <a:bodyPr/>
          <a:lstStyle/>
          <a:p>
            <a:r>
              <a:rPr lang="en-US" b="0" dirty="0" smtClean="0"/>
              <a:t> </a:t>
            </a:r>
            <a:r>
              <a:rPr lang="en-US" b="0" dirty="0" smtClean="0">
                <a:solidFill>
                  <a:schemeClr val="accent1">
                    <a:lumMod val="50000"/>
                  </a:schemeClr>
                </a:solidFill>
              </a:rPr>
              <a:t>William Michael Harnett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4 - Θέση εικόνας" descr="KUBISM (7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822" b="14822"/>
          <a:stretch>
            <a:fillRect/>
          </a:stretch>
        </p:blipFill>
        <p:spPr>
          <a:xfrm>
            <a:off x="395536" y="476672"/>
            <a:ext cx="6467896" cy="5976664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948264" y="1916832"/>
            <a:ext cx="2016224" cy="4102968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9F9F9"/>
                </a:solidFill>
              </a:rPr>
              <a:t>Violin and Music, 1888. The Metropolitan Museum of Art</a:t>
            </a:r>
            <a:endParaRPr lang="el-GR" sz="1800" dirty="0">
              <a:solidFill>
                <a:srgbClr val="F9F9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76256" y="457200"/>
            <a:ext cx="2088232" cy="106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9F9F9"/>
                </a:solidFill>
              </a:rPr>
              <a:t>Georges Braque</a:t>
            </a:r>
            <a:endParaRPr lang="el-GR" sz="2400" dirty="0">
              <a:solidFill>
                <a:srgbClr val="F9F9F9"/>
              </a:solidFill>
            </a:endParaRPr>
          </a:p>
        </p:txBody>
      </p:sp>
      <p:pic>
        <p:nvPicPr>
          <p:cNvPr id="5" name="4 - Θέση εικόνας" descr="KUBISM (9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612" b="15612"/>
          <a:stretch>
            <a:fillRect/>
          </a:stretch>
        </p:blipFill>
        <p:spPr>
          <a:xfrm>
            <a:off x="299737" y="457200"/>
            <a:ext cx="6411042" cy="5924128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804248" y="1600200"/>
            <a:ext cx="1882552" cy="4419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 </a:t>
            </a:r>
            <a:r>
              <a:rPr lang="el-GR" sz="2000" dirty="0" smtClean="0"/>
              <a:t>ΒΙΟΛΙ ΚΑΙ ΠΑΡΤΙΤΟΥΡΑ 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76256" y="457200"/>
            <a:ext cx="1810544" cy="10668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ΧΟΥΑΝ ΓΚΡΙΣ</a:t>
            </a:r>
            <a:endParaRPr lang="el-GR" sz="2800" dirty="0"/>
          </a:p>
        </p:txBody>
      </p:sp>
      <p:pic>
        <p:nvPicPr>
          <p:cNvPr id="5" name="4 - Θέση εικόνας" descr="MET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685" b="6685"/>
          <a:stretch>
            <a:fillRect/>
          </a:stretch>
        </p:blipFill>
        <p:spPr>
          <a:xfrm>
            <a:off x="457200" y="457200"/>
            <a:ext cx="6333116" cy="5852120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804248" y="1600200"/>
            <a:ext cx="2339752" cy="44196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l-GR" sz="1800" dirty="0" smtClean="0"/>
              <a:t>Η ΜΠΟΥΚΑΛΑ ΤΟΥ</a:t>
            </a:r>
            <a:r>
              <a:rPr lang="en-US" sz="1800" dirty="0" smtClean="0"/>
              <a:t> </a:t>
            </a:r>
            <a:r>
              <a:rPr lang="en-US" sz="2800" dirty="0" err="1" smtClean="0"/>
              <a:t>Banyuls</a:t>
            </a:r>
            <a:r>
              <a:rPr lang="en-US" sz="2800" dirty="0" smtClean="0"/>
              <a:t>, 1914</a:t>
            </a:r>
            <a:r>
              <a:rPr lang="en-US" sz="1800" dirty="0" smtClean="0"/>
              <a:t>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Gris-low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3040" y="445548"/>
            <a:ext cx="6777232" cy="5322952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7164288" y="2204864"/>
            <a:ext cx="1979712" cy="312913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"Νεκρή φύση" (1911)</a:t>
            </a:r>
            <a:endParaRPr lang="el-GR" sz="2400" dirty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7092280" y="457200"/>
            <a:ext cx="1670720" cy="10668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ΧΟΥΑΝ ΓΚΡΙΣ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800px-Juan_Gris,_1915,_Nature_morte_à_la_nappe_à_carreaux_(Still_Life_with_Checked_Tablecloth),_oil_on_canvas,_116.5_x_89.3_c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10514"/>
            <a:ext cx="4802985" cy="6279902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12160" y="1600200"/>
            <a:ext cx="2753888" cy="3733800"/>
          </a:xfrm>
        </p:spPr>
        <p:txBody>
          <a:bodyPr/>
          <a:lstStyle/>
          <a:p>
            <a:r>
              <a:rPr lang="el-GR" dirty="0" smtClean="0"/>
              <a:t> </a:t>
            </a:r>
            <a:r>
              <a:rPr lang="el-GR" sz="2000" i="1" dirty="0" smtClean="0">
                <a:solidFill>
                  <a:srgbClr val="F9F9F9"/>
                </a:solidFill>
              </a:rPr>
              <a:t>Νεκρή φύση με καρό τραπεζομάντιλο  </a:t>
            </a:r>
            <a:r>
              <a:rPr lang="el-GR" sz="2000" dirty="0" smtClean="0">
                <a:solidFill>
                  <a:srgbClr val="F9F9F9"/>
                </a:solidFill>
              </a:rPr>
              <a:t> 1915,</a:t>
            </a:r>
          </a:p>
          <a:p>
            <a:r>
              <a:rPr lang="el-GR" sz="2000" dirty="0" smtClean="0">
                <a:solidFill>
                  <a:srgbClr val="F9F9F9"/>
                </a:solidFill>
              </a:rPr>
              <a:t> λάδι σε καμβά, 116,5 x 89,3 εκ.</a:t>
            </a:r>
            <a:endParaRPr lang="el-GR" sz="2000" dirty="0">
              <a:solidFill>
                <a:srgbClr val="F9F9F9"/>
              </a:solidFill>
            </a:endParaRP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868144" y="457200"/>
            <a:ext cx="2894856" cy="1066800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9F9F9"/>
                </a:solidFill>
              </a:rPr>
              <a:t>Χουάν  </a:t>
            </a:r>
            <a:r>
              <a:rPr lang="el-GR" sz="3600" dirty="0" err="1" smtClean="0">
                <a:solidFill>
                  <a:srgbClr val="F9F9F9"/>
                </a:solidFill>
              </a:rPr>
              <a:t>Γκρις</a:t>
            </a:r>
            <a:endParaRPr lang="el-GR" sz="3600" dirty="0">
              <a:solidFill>
                <a:srgbClr val="F9F9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800px-25._El_fumador_(Frank_Haviland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4661865" cy="6491647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80112" y="2060848"/>
            <a:ext cx="3257944" cy="3273152"/>
          </a:xfrm>
        </p:spPr>
        <p:txBody>
          <a:bodyPr/>
          <a:lstStyle/>
          <a:p>
            <a:r>
              <a:rPr lang="el-GR" sz="2800" dirty="0" smtClean="0">
                <a:solidFill>
                  <a:srgbClr val="F9F9F9"/>
                </a:solidFill>
              </a:rPr>
              <a:t>Ο καπνιστής, 1913</a:t>
            </a:r>
          </a:p>
          <a:p>
            <a:r>
              <a:rPr lang="el-GR" dirty="0" smtClean="0">
                <a:solidFill>
                  <a:srgbClr val="F9F9F9"/>
                </a:solidFill>
              </a:rPr>
              <a:t> </a:t>
            </a:r>
            <a:r>
              <a:rPr lang="el-GR" sz="2000" dirty="0" smtClean="0">
                <a:solidFill>
                  <a:srgbClr val="F9F9F9"/>
                </a:solidFill>
              </a:rPr>
              <a:t>Μουσείο </a:t>
            </a:r>
            <a:r>
              <a:rPr lang="el-GR" sz="2000" dirty="0" err="1" smtClean="0">
                <a:solidFill>
                  <a:srgbClr val="F9F9F9"/>
                </a:solidFill>
              </a:rPr>
              <a:t>Thyssen</a:t>
            </a:r>
            <a:r>
              <a:rPr lang="el-GR" sz="2000" dirty="0" smtClean="0">
                <a:solidFill>
                  <a:srgbClr val="F9F9F9"/>
                </a:solidFill>
              </a:rPr>
              <a:t>-</a:t>
            </a:r>
            <a:r>
              <a:rPr lang="el-GR" sz="2000" dirty="0" err="1" smtClean="0">
                <a:solidFill>
                  <a:srgbClr val="F9F9F9"/>
                </a:solidFill>
              </a:rPr>
              <a:t>Bornemisza</a:t>
            </a:r>
            <a:r>
              <a:rPr lang="el-GR" sz="2000" dirty="0" smtClean="0">
                <a:solidFill>
                  <a:srgbClr val="F9F9F9"/>
                </a:solidFill>
              </a:rPr>
              <a:t>, Μαδρίτη</a:t>
            </a:r>
            <a:endParaRPr lang="el-GR" dirty="0">
              <a:solidFill>
                <a:srgbClr val="F9F9F9"/>
              </a:solidFill>
            </a:endParaRP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508104" y="457200"/>
            <a:ext cx="3254896" cy="1066800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F9F9F9"/>
                </a:solidFill>
              </a:rPr>
              <a:t>ΧΟΥΑΝ  ΓΚΡΙΣ</a:t>
            </a:r>
            <a:endParaRPr lang="el-GR" sz="3200" dirty="0">
              <a:solidFill>
                <a:srgbClr val="F9F9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56947"/>
            <a:ext cx="7416824" cy="4954206"/>
          </a:xfrm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el-GR" b="1" dirty="0" smtClean="0"/>
              <a:t>Φερνάν Λεζέ "Χαρτοπαίχτες</a:t>
            </a:r>
            <a:r>
              <a:rPr lang="el-GR" dirty="0" smtClean="0"/>
              <a:t>"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Pablo_picasso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5098247" cy="5962733"/>
          </a:xfrm>
        </p:spPr>
      </p:pic>
      <p:sp>
        <p:nvSpPr>
          <p:cNvPr id="6" name="5 - Θέση κειμένου"/>
          <p:cNvSpPr>
            <a:spLocks noGrp="1"/>
          </p:cNvSpPr>
          <p:nvPr>
            <p:ph type="body" idx="2"/>
          </p:nvPr>
        </p:nvSpPr>
        <p:spPr>
          <a:xfrm>
            <a:off x="5940152" y="764704"/>
            <a:ext cx="2664296" cy="5400600"/>
          </a:xfrm>
        </p:spPr>
        <p:txBody>
          <a:bodyPr>
            <a:noAutofit/>
          </a:bodyPr>
          <a:lstStyle/>
          <a:p>
            <a:r>
              <a:rPr lang="el-GR" sz="2000" dirty="0" smtClean="0">
                <a:solidFill>
                  <a:schemeClr val="tx1"/>
                </a:solidFill>
              </a:rPr>
              <a:t>Είναι ένας από τους κυριότερους Ισπανούς εκπροσώπους της τέχνης του 20ού</a:t>
            </a:r>
          </a:p>
          <a:p>
            <a:r>
              <a:rPr lang="el-GR" sz="2000" dirty="0" smtClean="0">
                <a:solidFill>
                  <a:schemeClr val="tx1"/>
                </a:solidFill>
              </a:rPr>
              <a:t>αιώνα, συνιδρυτής μαζί με τον Ζωρζ </a:t>
            </a:r>
            <a:r>
              <a:rPr lang="el-GR" sz="2000" dirty="0" err="1" smtClean="0">
                <a:solidFill>
                  <a:schemeClr val="tx1"/>
                </a:solidFill>
              </a:rPr>
              <a:t>Μπρακ</a:t>
            </a:r>
            <a:r>
              <a:rPr lang="el-GR" sz="2000" dirty="0" smtClean="0">
                <a:solidFill>
                  <a:schemeClr val="tx1"/>
                </a:solidFill>
              </a:rPr>
              <a:t> του κυβισμού και με σημαντική συνεισφορά στη διαμόρφωση και εξέλιξη της μοντέρνας και σύγχρονης τέχνης</a:t>
            </a:r>
            <a:r>
              <a:rPr lang="el-GR" sz="1800" dirty="0" smtClean="0">
                <a:solidFill>
                  <a:schemeClr val="tx1"/>
                </a:solidFill>
              </a:rPr>
              <a:t>. </a:t>
            </a:r>
            <a:endParaRPr lang="el-GR" sz="1800" dirty="0">
              <a:solidFill>
                <a:schemeClr val="tx1"/>
              </a:solidFill>
            </a:endParaRPr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6012160" y="188640"/>
            <a:ext cx="2750840" cy="504056"/>
          </a:xfrm>
        </p:spPr>
        <p:txBody>
          <a:bodyPr>
            <a:normAutofit/>
          </a:bodyPr>
          <a:lstStyle/>
          <a:p>
            <a:r>
              <a:rPr lang="el-GR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ΠΑΜΠΛΟ ΠΙΚΑΣΟ</a:t>
            </a:r>
            <a:endParaRPr lang="el-GR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composition-a-1923.jpg!Larg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565" b="2565"/>
          <a:stretch>
            <a:fillRect/>
          </a:stretch>
        </p:blipFill>
        <p:spPr>
          <a:xfrm>
            <a:off x="322420" y="332656"/>
            <a:ext cx="6779602" cy="6264696"/>
          </a:xfrm>
        </p:spPr>
      </p:pic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7092280" y="1600200"/>
            <a:ext cx="2051720" cy="4419600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0070C0"/>
                </a:solidFill>
              </a:rPr>
              <a:t>ΠΙΤ ΜΟΝΤΡΙΑΝ</a:t>
            </a:r>
            <a:endParaRPr lang="el-GR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8168_2000_2000-753x11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60648"/>
            <a:ext cx="4326290" cy="6319947"/>
          </a:xfrm>
        </p:spPr>
      </p:pic>
      <p:sp>
        <p:nvSpPr>
          <p:cNvPr id="6" name="5 - Θέση κειμένου"/>
          <p:cNvSpPr>
            <a:spLocks noGrp="1"/>
          </p:cNvSpPr>
          <p:nvPr>
            <p:ph type="body" idx="2"/>
          </p:nvPr>
        </p:nvSpPr>
        <p:spPr>
          <a:xfrm>
            <a:off x="5508104" y="1600200"/>
            <a:ext cx="3257944" cy="3733800"/>
          </a:xfrm>
        </p:spPr>
        <p:txBody>
          <a:bodyPr/>
          <a:lstStyle/>
          <a:p>
            <a:pPr fontAlgn="base"/>
            <a:r>
              <a:rPr lang="el-GR" b="1" i="1" dirty="0" smtClean="0">
                <a:solidFill>
                  <a:schemeClr val="tx2">
                    <a:lumMod val="10000"/>
                  </a:schemeClr>
                </a:solidFill>
              </a:rPr>
              <a:t>Νικηφόρος, </a:t>
            </a:r>
            <a:r>
              <a:rPr lang="el-GR" b="1" dirty="0" smtClean="0">
                <a:solidFill>
                  <a:schemeClr val="tx2">
                    <a:lumMod val="10000"/>
                  </a:schemeClr>
                </a:solidFill>
              </a:rPr>
              <a:t>1938</a:t>
            </a:r>
            <a:endParaRPr lang="el-GR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 fontAlgn="base"/>
            <a:r>
              <a:rPr lang="el-GR" b="1" dirty="0" smtClean="0">
                <a:solidFill>
                  <a:schemeClr val="tx2">
                    <a:lumMod val="10000"/>
                  </a:schemeClr>
                </a:solidFill>
              </a:rPr>
              <a:t>Τέμπερα σε ξύλο, 34 x 23,5 εκ.</a:t>
            </a:r>
          </a:p>
          <a:p>
            <a:r>
              <a:rPr lang="el-GR" dirty="0" smtClean="0"/>
              <a:t> </a:t>
            </a:r>
            <a:r>
              <a:rPr lang="el-GR" dirty="0" smtClean="0">
                <a:solidFill>
                  <a:schemeClr val="tx2">
                    <a:lumMod val="10000"/>
                  </a:schemeClr>
                </a:solidFill>
              </a:rPr>
              <a:t>Ήδη από το 1923 άρχισε την εκθεσιακή του δραστηριότητα με τη συμμετοχή του στο “Σαλόν των Ανεξαρτήτων”</a:t>
            </a:r>
            <a:endParaRPr lang="el-GR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5364088" y="457200"/>
            <a:ext cx="3398912" cy="1066800"/>
          </a:xfrm>
        </p:spPr>
        <p:txBody>
          <a:bodyPr/>
          <a:lstStyle/>
          <a:p>
            <a:r>
              <a:rPr lang="el-GR" dirty="0" smtClean="0"/>
              <a:t>ΧΑΤΖΗΚΥΡΙΑΚΟΣ ΓΚΙΚΑΣ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7020272" y="457200"/>
            <a:ext cx="2123728" cy="1066800"/>
          </a:xfrm>
        </p:spPr>
        <p:txBody>
          <a:bodyPr/>
          <a:lstStyle/>
          <a:p>
            <a:r>
              <a:rPr lang="el-GR" dirty="0" smtClean="0"/>
              <a:t>ΧΑΤΖΗΚΥΡΙΑΚΟΣ ΓΚΙΚΑΣ</a:t>
            </a:r>
            <a:endParaRPr lang="el-GR" dirty="0"/>
          </a:p>
        </p:txBody>
      </p:sp>
      <p:pic>
        <p:nvPicPr>
          <p:cNvPr id="4" name="3 - Θέση περιεχομένου" descr="68082_2000_2000-1242x11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77" r="2077"/>
          <a:stretch>
            <a:fillRect/>
          </a:stretch>
        </p:blipFill>
        <p:spPr>
          <a:xfrm>
            <a:off x="251519" y="169833"/>
            <a:ext cx="6877881" cy="6355511"/>
          </a:xfrm>
        </p:spPr>
      </p:pic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7092280" y="1600200"/>
            <a:ext cx="1872208" cy="4419600"/>
          </a:xfrm>
        </p:spPr>
        <p:txBody>
          <a:bodyPr/>
          <a:lstStyle/>
          <a:p>
            <a:r>
              <a:rPr lang="el-GR" b="1" dirty="0" smtClean="0">
                <a:solidFill>
                  <a:schemeClr val="tx2">
                    <a:lumMod val="10000"/>
                  </a:schemeClr>
                </a:solidFill>
              </a:rPr>
              <a:t>ΟΥΡΑΝΟΣ</a:t>
            </a:r>
          </a:p>
          <a:p>
            <a:pPr fontAlgn="base"/>
            <a:r>
              <a:rPr lang="el-GR" b="1" i="1" dirty="0" smtClean="0">
                <a:solidFill>
                  <a:schemeClr val="tx2">
                    <a:lumMod val="10000"/>
                  </a:schemeClr>
                </a:solidFill>
              </a:rPr>
              <a:t> </a:t>
            </a:r>
            <a:r>
              <a:rPr lang="el-GR" b="1" dirty="0" smtClean="0">
                <a:solidFill>
                  <a:schemeClr val="tx2">
                    <a:lumMod val="10000"/>
                  </a:schemeClr>
                </a:solidFill>
              </a:rPr>
              <a:t>1966</a:t>
            </a:r>
            <a:endParaRPr lang="el-GR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 fontAlgn="base"/>
            <a:r>
              <a:rPr lang="el-GR" b="1" dirty="0" smtClean="0">
                <a:solidFill>
                  <a:schemeClr val="tx2">
                    <a:lumMod val="10000"/>
                  </a:schemeClr>
                </a:solidFill>
              </a:rPr>
              <a:t>Λάδι σε μουσαμά, 200 x 230 εκ.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76256" y="457200"/>
            <a:ext cx="2267744" cy="1066800"/>
          </a:xfrm>
        </p:spPr>
        <p:txBody>
          <a:bodyPr/>
          <a:lstStyle/>
          <a:p>
            <a:r>
              <a:rPr lang="el-GR" dirty="0" smtClean="0"/>
              <a:t>ΧΑΤΖΗΚΥΡΙΑΚΟΣ ΓΚΙΚΑΣ</a:t>
            </a:r>
            <a:endParaRPr lang="el-GR" dirty="0"/>
          </a:p>
        </p:txBody>
      </p:sp>
      <p:pic>
        <p:nvPicPr>
          <p:cNvPr id="5" name="4 - Θέση εικόνας" descr="68080_2000_2000-1267x11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022" r="3022"/>
          <a:stretch>
            <a:fillRect/>
          </a:stretch>
        </p:blipFill>
        <p:spPr>
          <a:xfrm>
            <a:off x="244493" y="260648"/>
            <a:ext cx="6779603" cy="6264696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804248" y="1600200"/>
            <a:ext cx="2339752" cy="4419600"/>
          </a:xfrm>
        </p:spPr>
        <p:txBody>
          <a:bodyPr>
            <a:normAutofit/>
          </a:bodyPr>
          <a:lstStyle/>
          <a:p>
            <a:pPr fontAlgn="base"/>
            <a:r>
              <a:rPr lang="el-GR" sz="1800" i="1" dirty="0" smtClean="0">
                <a:solidFill>
                  <a:schemeClr val="tx2">
                    <a:lumMod val="10000"/>
                  </a:schemeClr>
                </a:solidFill>
              </a:rPr>
              <a:t>Το νερό, </a:t>
            </a:r>
            <a:r>
              <a:rPr lang="el-GR" sz="1800" dirty="0" smtClean="0">
                <a:solidFill>
                  <a:schemeClr val="tx2">
                    <a:lumMod val="10000"/>
                  </a:schemeClr>
                </a:solidFill>
              </a:rPr>
              <a:t>1965</a:t>
            </a:r>
            <a:endParaRPr lang="el-GR" sz="1800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 fontAlgn="base"/>
            <a:r>
              <a:rPr lang="el-GR" sz="1800" dirty="0" smtClean="0">
                <a:solidFill>
                  <a:schemeClr val="tx2">
                    <a:lumMod val="10000"/>
                  </a:schemeClr>
                </a:solidFill>
              </a:rPr>
              <a:t>Λάδι σε μουσαμά, 200 x 229 εκ.</a:t>
            </a:r>
          </a:p>
          <a:p>
            <a:endParaRPr lang="el-GR" sz="1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76256" y="457200"/>
            <a:ext cx="2267744" cy="1066800"/>
          </a:xfrm>
        </p:spPr>
        <p:txBody>
          <a:bodyPr/>
          <a:lstStyle/>
          <a:p>
            <a:r>
              <a:rPr lang="el-GR" dirty="0" smtClean="0">
                <a:solidFill>
                  <a:srgbClr val="F9F9F9"/>
                </a:solidFill>
              </a:rPr>
              <a:t>ΧΑΤΖΗΚΥΡΙΑΚΟΣ</a:t>
            </a:r>
            <a:br>
              <a:rPr lang="el-GR" dirty="0" smtClean="0">
                <a:solidFill>
                  <a:srgbClr val="F9F9F9"/>
                </a:solidFill>
              </a:rPr>
            </a:br>
            <a:r>
              <a:rPr lang="el-GR" dirty="0" smtClean="0">
                <a:solidFill>
                  <a:srgbClr val="F9F9F9"/>
                </a:solidFill>
              </a:rPr>
              <a:t>ΓΚΙΚΑΣ</a:t>
            </a:r>
            <a:endParaRPr lang="el-GR" dirty="0">
              <a:solidFill>
                <a:srgbClr val="F9F9F9"/>
              </a:solidFill>
            </a:endParaRPr>
          </a:p>
        </p:txBody>
      </p:sp>
      <p:pic>
        <p:nvPicPr>
          <p:cNvPr id="5" name="4 - Θέση εικόνας" descr="67962_2000_2000-1414x11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906" r="7906"/>
          <a:stretch>
            <a:fillRect/>
          </a:stretch>
        </p:blipFill>
        <p:spPr>
          <a:xfrm>
            <a:off x="251520" y="332656"/>
            <a:ext cx="6703771" cy="6194624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7092280" y="2060848"/>
            <a:ext cx="1594520" cy="3958952"/>
          </a:xfrm>
        </p:spPr>
        <p:txBody>
          <a:bodyPr>
            <a:normAutofit/>
          </a:bodyPr>
          <a:lstStyle/>
          <a:p>
            <a:pPr fontAlgn="base"/>
            <a:r>
              <a:rPr lang="el-GR" i="1" dirty="0" smtClean="0">
                <a:solidFill>
                  <a:schemeClr val="tx2">
                    <a:lumMod val="10000"/>
                  </a:schemeClr>
                </a:solidFill>
              </a:rPr>
              <a:t>Αντιφεγγίσματα, </a:t>
            </a:r>
            <a:r>
              <a:rPr lang="el-GR" dirty="0" smtClean="0">
                <a:solidFill>
                  <a:schemeClr val="tx2">
                    <a:lumMod val="10000"/>
                  </a:schemeClr>
                </a:solidFill>
              </a:rPr>
              <a:t>1936</a:t>
            </a:r>
            <a:endParaRPr lang="el-GR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 fontAlgn="base"/>
            <a:r>
              <a:rPr lang="el-GR" dirty="0" smtClean="0">
                <a:solidFill>
                  <a:schemeClr val="tx2">
                    <a:lumMod val="10000"/>
                  </a:schemeClr>
                </a:solidFill>
              </a:rPr>
              <a:t>Λάδι σε μουσαμά, 72,5 x 92 εκ.</a:t>
            </a:r>
            <a:endParaRPr lang="el-GR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εικόνα_Viber_2025-05-05_11-42-25-4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368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εικόνα_Viber_2025-05-06_05-06-24-6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6231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ΖΩΡΖ ΜΠΡΑΚ</a:t>
            </a:r>
            <a:endParaRPr lang="el-GR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3 - Θέση περιεχομένου" descr="Georges_Braque,_1908,_photograph_published_in_Gelett_Burgess,_The_Wild_Men_of_Paris,_Architectural_Record,_May_19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7116" b="17116"/>
          <a:stretch>
            <a:fillRect/>
          </a:stretch>
        </p:blipFill>
        <p:spPr/>
      </p:pic>
      <p:sp>
        <p:nvSpPr>
          <p:cNvPr id="14" name="1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Ο </a:t>
            </a:r>
            <a:r>
              <a:rPr lang="el-GR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Μπρακ</a:t>
            </a:r>
            <a:r>
              <a:rPr lang="el-G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γεννήθηκε στο </a:t>
            </a:r>
            <a:r>
              <a:rPr lang="el-GR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Αρζαντέιγ</a:t>
            </a:r>
            <a:r>
              <a:rPr lang="el-G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 του Σεν-ε-Ουάζ (</a:t>
            </a:r>
            <a:r>
              <a:rPr lang="el-GR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Seine</a:t>
            </a:r>
            <a:r>
              <a:rPr lang="el-G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-</a:t>
            </a:r>
            <a:r>
              <a:rPr lang="el-GR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et</a:t>
            </a:r>
            <a:r>
              <a:rPr lang="el-G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-</a:t>
            </a:r>
            <a:r>
              <a:rPr lang="el-GR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Oise</a:t>
            </a:r>
            <a:r>
              <a:rPr lang="el-G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) της Γαλλίας αλλά μεγάλωσε στη Χάβρη, Ο Ζωρζ </a:t>
            </a:r>
            <a:r>
              <a:rPr lang="el-GR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Μπρακ</a:t>
            </a:r>
            <a:r>
              <a:rPr lang="el-G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 (</a:t>
            </a:r>
            <a:r>
              <a:rPr lang="el-GR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Georges</a:t>
            </a:r>
            <a:r>
              <a:rPr lang="el-G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Braque</a:t>
            </a:r>
            <a:r>
              <a:rPr lang="el-G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13 Μαΐου 1882 – 31 Αυγούστου 1963) ήταν Γάλλος ζωγράφος, γλύπτης, χαράκτης και σκηνογράφος, από τις ηγεμονικές φυσιογνωμίες της εικαστικής δημιουργίας του 20ού αιώνα</a:t>
            </a:r>
            <a:endParaRPr lang="el-GR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Θέση περιεχομένου" descr="picasso_pablo-e1603625799528-940x5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70769"/>
            <a:ext cx="8332517" cy="4866544"/>
          </a:xfrm>
        </p:spPr>
      </p:pic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i="1" dirty="0" smtClean="0">
                <a:solidFill>
                  <a:schemeClr val="tx1"/>
                </a:solidFill>
              </a:rPr>
              <a:t>Δεν ζωγραφίζω όπως αυτό που βλέπω αλλά αυτό που σκέφτομαι”</a:t>
            </a:r>
            <a:r>
              <a:rPr lang="el-GR" sz="3600" dirty="0" smtClean="0">
                <a:solidFill>
                  <a:schemeClr val="tx1"/>
                </a:solidFill>
              </a:rPr>
              <a:t>. </a:t>
            </a:r>
            <a:endParaRPr lang="el-G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Οι_δεσποινίδες_της_Αβινιόν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5865234" cy="6195669"/>
          </a:xfrm>
        </p:spPr>
      </p:pic>
      <p:sp>
        <p:nvSpPr>
          <p:cNvPr id="6" name="5 - Θέση κειμένου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</a:rPr>
              <a:t>ΟΙ ΔΕΣΠΟΙΝΙΔΕΣ ΤΗΣ ΑΒΙΝΙΟΝ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Λάδι σε καμβά, 243,9 cm × 233,7 </a:t>
            </a:r>
            <a:r>
              <a:rPr lang="el-GR" b="1" dirty="0" err="1" smtClean="0">
                <a:solidFill>
                  <a:schemeClr val="tx1"/>
                </a:solidFill>
              </a:rPr>
              <a:t>cm</a:t>
            </a:r>
            <a:r>
              <a:rPr lang="el-GR" b="1" dirty="0" smtClean="0">
                <a:solidFill>
                  <a:schemeClr val="tx1"/>
                </a:solidFill>
              </a:rPr>
              <a:t>.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DD476B"/>
                </a:solidFill>
              </a:rPr>
              <a:t>ΠΙΚΑΣΟ </a:t>
            </a:r>
            <a:endParaRPr lang="el-GR" sz="3200" dirty="0">
              <a:solidFill>
                <a:srgbClr val="DD476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6629400" y="692696"/>
            <a:ext cx="2057400" cy="1152128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9F9F9"/>
                </a:solidFill>
              </a:rPr>
              <a:t>ΖΩΡΖ ΜΠΡΑΚ</a:t>
            </a:r>
            <a:endParaRPr lang="el-GR" sz="2800" dirty="0">
              <a:solidFill>
                <a:srgbClr val="F9F9F9"/>
              </a:solidFill>
            </a:endParaRPr>
          </a:p>
        </p:txBody>
      </p:sp>
      <p:pic>
        <p:nvPicPr>
          <p:cNvPr id="4" name="3 - Θέση περιεχομένου" descr="Georges_Braque,_1908,_Maison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740" b="12740"/>
          <a:stretch>
            <a:fillRect/>
          </a:stretch>
        </p:blipFill>
        <p:spPr>
          <a:xfrm>
            <a:off x="467544" y="620688"/>
            <a:ext cx="6019800" cy="5562600"/>
          </a:xfrm>
        </p:spPr>
      </p:pic>
      <p:sp>
        <p:nvSpPr>
          <p:cNvPr id="5" name="4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2204864"/>
            <a:ext cx="2057400" cy="3814936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9F9F9"/>
                </a:solidFill>
              </a:rPr>
              <a:t>ΣΠΙΤΙΑ ΣΤΟ ΕΣΤΑΚ</a:t>
            </a:r>
            <a:endParaRPr lang="el-GR" sz="2400" dirty="0">
              <a:solidFill>
                <a:srgbClr val="F9F9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76256" y="404664"/>
            <a:ext cx="2088232" cy="1066800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chemeClr val="tx2">
                    <a:lumMod val="10000"/>
                  </a:schemeClr>
                </a:solidFill>
              </a:rPr>
              <a:t>ΠΙΚΑΣΟ</a:t>
            </a:r>
            <a:endParaRPr lang="el-GR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4 - Θέση εικόνας" descr="three-musician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22" r="1422"/>
          <a:stretch>
            <a:fillRect/>
          </a:stretch>
        </p:blipFill>
        <p:spPr>
          <a:xfrm>
            <a:off x="322419" y="332656"/>
            <a:ext cx="6623749" cy="6120680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7020272" y="1600200"/>
            <a:ext cx="1666528" cy="4419600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tx2">
                    <a:lumMod val="10000"/>
                  </a:schemeClr>
                </a:solidFill>
              </a:rPr>
              <a:t>«Τρείς Μουσικοί» (1921)</a:t>
            </a:r>
            <a:br>
              <a:rPr lang="el-GR" sz="24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el-GR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1912_Delaunay_Simultanfenster_auf_die_Stadt_anagori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5535714" cy="6227678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300192" y="1600200"/>
            <a:ext cx="2465856" cy="3733800"/>
          </a:xfrm>
        </p:spPr>
        <p:txBody>
          <a:bodyPr>
            <a:normAutofit/>
          </a:bodyPr>
          <a:lstStyle/>
          <a:p>
            <a:r>
              <a:rPr lang="el-GR" sz="1800" dirty="0" smtClean="0"/>
              <a:t>Ταυτόχρονα παράθυρα, 1912, Αμβούργο, </a:t>
            </a:r>
            <a:r>
              <a:rPr lang="el-GR" sz="1800" dirty="0" err="1" smtClean="0"/>
              <a:t>Kunsthalle</a:t>
            </a:r>
            <a:endParaRPr lang="el-GR" sz="1800" dirty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6228184" y="457200"/>
            <a:ext cx="2534816" cy="667544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F9F9F9"/>
                </a:solidFill>
              </a:rPr>
              <a:t>ΡΟΜΠΕΡ ΝΤΕΛΩΝΑΙ</a:t>
            </a:r>
            <a:endParaRPr lang="el-GR" dirty="0">
              <a:solidFill>
                <a:srgbClr val="F9F9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288</TotalTime>
  <Words>257</Words>
  <Application>Microsoft Office PowerPoint</Application>
  <PresentationFormat>Προβολή στην οθόνη (4:3)</PresentationFormat>
  <Paragraphs>74</Paragraphs>
  <Slides>36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7" baseType="lpstr">
      <vt:lpstr>Χαρτί</vt:lpstr>
      <vt:lpstr>ΠΙΚΑΣΟ</vt:lpstr>
      <vt:lpstr>ΚΥΒΙΣΜΟΣ</vt:lpstr>
      <vt:lpstr>ΠΑΜΠΛΟ ΠΙΚΑΣΟ</vt:lpstr>
      <vt:lpstr>ΖΩΡΖ ΜΠΡΑΚ</vt:lpstr>
      <vt:lpstr>Δεν ζωγραφίζω όπως αυτό που βλέπω αλλά αυτό που σκέφτομαι”. </vt:lpstr>
      <vt:lpstr>ΠΙΚΑΣΟ </vt:lpstr>
      <vt:lpstr>ΖΩΡΖ ΜΠΡΑΚ</vt:lpstr>
      <vt:lpstr>ΠΙΚΑΣΟ</vt:lpstr>
      <vt:lpstr>ΡΟΜΠΕΡ ΝΤΕΛΩΝΑΙ</vt:lpstr>
      <vt:lpstr>ΡΟΜΠΕΡ  ΝΤΕΛΩΝΑΙ</vt:lpstr>
      <vt:lpstr>ΠΑΜΠΛΟ  ΠΙΚΑΣΟ</vt:lpstr>
      <vt:lpstr>ΧΟΥΑΝ ΓΚΡΙΣ</vt:lpstr>
      <vt:lpstr>ΧΟΥΑΝ ΓΚΡΙΣ</vt:lpstr>
      <vt:lpstr>ΣΕΖΑΝ, ΟΙ ΜΕΓΑΛΕΣ ΛΟΥΟΜΕΝΕΣ</vt:lpstr>
      <vt:lpstr>ΖΩΡΖ  ΜΠΡΑΚ</vt:lpstr>
      <vt:lpstr>ΖΩΡΖ  ΜΠΡΑΚ</vt:lpstr>
      <vt:lpstr> Πικάσο "Βιολί και σταφύλια" (1912) </vt:lpstr>
      <vt:lpstr>ΖΩΡΖ  ΜΠΡΑΚ</vt:lpstr>
      <vt:lpstr>ΠΙΚΑΣΟ</vt:lpstr>
      <vt:lpstr>ΠΙΚΑΣΟ</vt:lpstr>
      <vt:lpstr>ΚΥΒΙΣΜΟΣ</vt:lpstr>
      <vt:lpstr>«Still Life with Chair Caning» (1912)</vt:lpstr>
      <vt:lpstr> William Michael Harnett</vt:lpstr>
      <vt:lpstr>Georges Braque</vt:lpstr>
      <vt:lpstr>ΧΟΥΑΝ ΓΚΡΙΣ</vt:lpstr>
      <vt:lpstr>ΧΟΥΑΝ ΓΚΡΙΣ</vt:lpstr>
      <vt:lpstr>Χουάν  Γκρις</vt:lpstr>
      <vt:lpstr>ΧΟΥΑΝ  ΓΚΡΙΣ</vt:lpstr>
      <vt:lpstr>Φερνάν Λεζέ "Χαρτοπαίχτες"</vt:lpstr>
      <vt:lpstr>Διαφάνεια 30</vt:lpstr>
      <vt:lpstr>ΧΑΤΖΗΚΥΡΙΑΚΟΣ ΓΚΙΚΑΣ</vt:lpstr>
      <vt:lpstr>ΧΑΤΖΗΚΥΡΙΑΚΟΣ ΓΚΙΚΑΣ</vt:lpstr>
      <vt:lpstr>ΧΑΤΖΗΚΥΡΙΑΚΟΣ ΓΚΙΚΑΣ</vt:lpstr>
      <vt:lpstr>ΧΑΤΖΗΚΥΡΙΑΚΟΣ ΓΚΙΚΑΣ</vt:lpstr>
      <vt:lpstr>Διαφάνεια 35</vt:lpstr>
      <vt:lpstr>Διαφάνεια 36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ΚΥΒΙΣΜΟΣ</dc:title>
  <dc:creator>Owner</dc:creator>
  <cp:lastModifiedBy>Owner</cp:lastModifiedBy>
  <cp:revision>16</cp:revision>
  <dcterms:created xsi:type="dcterms:W3CDTF">2025-01-02T19:10:12Z</dcterms:created>
  <dcterms:modified xsi:type="dcterms:W3CDTF">2025-05-27T20:52:51Z</dcterms:modified>
</cp:coreProperties>
</file>