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256" r:id="rId2"/>
    <p:sldId id="470" r:id="rId3"/>
    <p:sldId id="723" r:id="rId4"/>
    <p:sldId id="454" r:id="rId5"/>
    <p:sldId id="830" r:id="rId6"/>
    <p:sldId id="712" r:id="rId7"/>
    <p:sldId id="831" r:id="rId8"/>
    <p:sldId id="507" r:id="rId9"/>
    <p:sldId id="728" r:id="rId10"/>
    <p:sldId id="731" r:id="rId11"/>
    <p:sldId id="732" r:id="rId12"/>
    <p:sldId id="733" r:id="rId13"/>
    <p:sldId id="503" r:id="rId14"/>
    <p:sldId id="489" r:id="rId15"/>
    <p:sldId id="734" r:id="rId16"/>
    <p:sldId id="750" r:id="rId17"/>
    <p:sldId id="738" r:id="rId18"/>
    <p:sldId id="511" r:id="rId19"/>
    <p:sldId id="739" r:id="rId20"/>
    <p:sldId id="741" r:id="rId21"/>
    <p:sldId id="744" r:id="rId22"/>
    <p:sldId id="743" r:id="rId23"/>
    <p:sldId id="740" r:id="rId24"/>
    <p:sldId id="525" r:id="rId25"/>
    <p:sldId id="751" r:id="rId26"/>
    <p:sldId id="835" r:id="rId27"/>
    <p:sldId id="746" r:id="rId28"/>
    <p:sldId id="747" r:id="rId29"/>
    <p:sldId id="752" r:id="rId30"/>
    <p:sldId id="520" r:id="rId31"/>
    <p:sldId id="522" r:id="rId32"/>
    <p:sldId id="753" r:id="rId33"/>
    <p:sldId id="565" r:id="rId34"/>
    <p:sldId id="524" r:id="rId35"/>
    <p:sldId id="754" r:id="rId36"/>
    <p:sldId id="533" r:id="rId37"/>
    <p:sldId id="535" r:id="rId38"/>
    <p:sldId id="755" r:id="rId39"/>
    <p:sldId id="756" r:id="rId40"/>
    <p:sldId id="758" r:id="rId41"/>
    <p:sldId id="757" r:id="rId42"/>
    <p:sldId id="760" r:id="rId43"/>
    <p:sldId id="836" r:id="rId44"/>
    <p:sldId id="542" r:id="rId45"/>
    <p:sldId id="762" r:id="rId46"/>
    <p:sldId id="763" r:id="rId47"/>
    <p:sldId id="545" r:id="rId48"/>
    <p:sldId id="761" r:id="rId49"/>
    <p:sldId id="548" r:id="rId50"/>
    <p:sldId id="833" r:id="rId51"/>
    <p:sldId id="770" r:id="rId52"/>
    <p:sldId id="834" r:id="rId53"/>
    <p:sldId id="766" r:id="rId54"/>
    <p:sldId id="768" r:id="rId55"/>
    <p:sldId id="552" r:id="rId56"/>
    <p:sldId id="616" r:id="rId57"/>
    <p:sldId id="832" r:id="rId58"/>
    <p:sldId id="773" r:id="rId59"/>
    <p:sldId id="772" r:id="rId60"/>
    <p:sldId id="570" r:id="rId61"/>
    <p:sldId id="775" r:id="rId62"/>
    <p:sldId id="776" r:id="rId63"/>
    <p:sldId id="774" r:id="rId64"/>
    <p:sldId id="574" r:id="rId65"/>
    <p:sldId id="777" r:id="rId66"/>
    <p:sldId id="577" r:id="rId67"/>
    <p:sldId id="612" r:id="rId68"/>
    <p:sldId id="780" r:id="rId69"/>
    <p:sldId id="888" r:id="rId70"/>
    <p:sldId id="781" r:id="rId71"/>
    <p:sldId id="782" r:id="rId72"/>
    <p:sldId id="880" r:id="rId73"/>
    <p:sldId id="881" r:id="rId74"/>
    <p:sldId id="883" r:id="rId75"/>
    <p:sldId id="879" r:id="rId76"/>
    <p:sldId id="784" r:id="rId77"/>
    <p:sldId id="825" r:id="rId78"/>
    <p:sldId id="884" r:id="rId79"/>
    <p:sldId id="889" r:id="rId80"/>
    <p:sldId id="789" r:id="rId81"/>
    <p:sldId id="822" r:id="rId82"/>
    <p:sldId id="838" r:id="rId83"/>
    <p:sldId id="885" r:id="rId84"/>
    <p:sldId id="886" r:id="rId85"/>
    <p:sldId id="787" r:id="rId86"/>
    <p:sldId id="840" r:id="rId87"/>
    <p:sldId id="841" r:id="rId88"/>
    <p:sldId id="828" r:id="rId89"/>
    <p:sldId id="887" r:id="rId90"/>
    <p:sldId id="827" r:id="rId91"/>
    <p:sldId id="794" r:id="rId92"/>
    <p:sldId id="842" r:id="rId93"/>
    <p:sldId id="681" r:id="rId94"/>
    <p:sldId id="815" r:id="rId95"/>
    <p:sldId id="816" r:id="rId96"/>
    <p:sldId id="817" r:id="rId97"/>
    <p:sldId id="818" r:id="rId98"/>
    <p:sldId id="848" r:id="rId99"/>
    <p:sldId id="849" r:id="rId100"/>
    <p:sldId id="850" r:id="rId101"/>
    <p:sldId id="851" r:id="rId102"/>
    <p:sldId id="852" r:id="rId103"/>
    <p:sldId id="853" r:id="rId104"/>
    <p:sldId id="854" r:id="rId105"/>
    <p:sldId id="855" r:id="rId106"/>
    <p:sldId id="856" r:id="rId107"/>
    <p:sldId id="857" r:id="rId108"/>
    <p:sldId id="858" r:id="rId109"/>
    <p:sldId id="859" r:id="rId110"/>
    <p:sldId id="860" r:id="rId111"/>
    <p:sldId id="861" r:id="rId112"/>
    <p:sldId id="862" r:id="rId113"/>
    <p:sldId id="863" r:id="rId114"/>
    <p:sldId id="864" r:id="rId115"/>
    <p:sldId id="865" r:id="rId116"/>
    <p:sldId id="866" r:id="rId117"/>
    <p:sldId id="867" r:id="rId118"/>
    <p:sldId id="868" r:id="rId119"/>
    <p:sldId id="869" r:id="rId120"/>
    <p:sldId id="870" r:id="rId121"/>
    <p:sldId id="871" r:id="rId122"/>
    <p:sldId id="872" r:id="rId123"/>
    <p:sldId id="873"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5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95BD9-F83F-47BE-AC2D-CCA9AD401A3C}" type="datetimeFigureOut">
              <a:rPr lang="el-GR" smtClean="0"/>
              <a:pPr/>
              <a:t>27/5/2025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EED318-4B77-4893-85CD-D353A611955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DEBUSSY ,PRELUDE L’APRESMIDI D’UN FAUNE</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14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ΑΝΑΜΟΝΗ</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41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Η ΜΠΑΝΙΕΡΑ</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43</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SAINT-SAENS</a:t>
            </a:r>
            <a:r>
              <a:rPr lang="en-US" baseline="0" dirty="0" smtClean="0"/>
              <a:t>   AQUARIUM</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44</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ΣΥΓΚΟΜΙΔΗ ΑΡΑΚΑ</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45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DEBUSSY CLAIR DE LUNE</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49</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DEBUSSY SIRENES</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58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SCRIABIN PIANO SONATA No 3</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70</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ΝΤΕΜΠΙΣΥ</a:t>
            </a:r>
            <a:r>
              <a:rPr lang="el-GR" baseline="0" dirty="0" smtClean="0"/>
              <a:t> ΤΟ ΝΗΣΙ ΤΗΣ ΧΑΡΑΣ</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72</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ΠΕΤΡΙΔΗΣ ΠΕΤΡΟΣ</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80</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81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PRELUDE 2 LES FEES SONT D’ EXQUISES DAN</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15</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ΣΑΤΙ</a:t>
            </a:r>
            <a:r>
              <a:rPr lang="en-US" dirty="0" smtClean="0"/>
              <a:t> GYMNOPEDIES</a:t>
            </a:r>
            <a:r>
              <a:rPr lang="en-US" baseline="0" dirty="0" smtClean="0"/>
              <a:t> &amp; GNOSSIENNES</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82</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ΡΑΧΜΑΝΙΝΩΦ ΚΟΝΣΕΡΤΟ ΓΙΑ ΠΙΑΝΟ Νο2 ΟΡ.18</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87</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ΣΙΜΠΕΛΙΟΥΣ ΦΙΛΑΝΔΙΑ</a:t>
            </a:r>
            <a:r>
              <a:rPr lang="en-US" baseline="0" dirty="0" smtClean="0"/>
              <a:t> PROM 75</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90</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ΡΑΧΜΑΝΙΝΩΦ ΚΟΝΣΕΡΤΟ ΓΙΑ ΠΙΑΝΟ Νο2 ΟΡ.18</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92</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mtClean="0"/>
              <a:t>ΤΟΣΚΑ ΠΟΥΤΣΙΝΙ</a:t>
            </a:r>
            <a:endParaRPr lang="el-GR"/>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93</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err="1" smtClean="0"/>
              <a:t>Lapen</a:t>
            </a:r>
            <a:r>
              <a:rPr lang="en-US" baseline="0" dirty="0" smtClean="0"/>
              <a:t> Agile histoire de France</a:t>
            </a:r>
            <a:endParaRPr lang="el-GR" dirty="0"/>
          </a:p>
        </p:txBody>
      </p:sp>
      <p:sp>
        <p:nvSpPr>
          <p:cNvPr id="4" name="3 - Θέση αριθμού διαφάνειας"/>
          <p:cNvSpPr>
            <a:spLocks noGrp="1"/>
          </p:cNvSpPr>
          <p:nvPr>
            <p:ph type="sldNum" sz="quarter" idx="10"/>
          </p:nvPr>
        </p:nvSpPr>
        <p:spPr/>
        <p:txBody>
          <a:bodyPr/>
          <a:lstStyle/>
          <a:p>
            <a:fld id="{31CE41B5-22AD-4A31-91A7-036E0D461C0B}" type="slidenum">
              <a:rPr lang="el-GR" smtClean="0"/>
              <a:pPr/>
              <a:t>99</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Ο ΚΟΛΠΟΣ ΤΗΣ ΜΑΣΣΑΛΙΑΣ</a:t>
            </a:r>
            <a:endParaRPr lang="el-GR" dirty="0"/>
          </a:p>
        </p:txBody>
      </p:sp>
      <p:sp>
        <p:nvSpPr>
          <p:cNvPr id="4" name="3 - Θέση αριθμού διαφάνειας"/>
          <p:cNvSpPr>
            <a:spLocks noGrp="1"/>
          </p:cNvSpPr>
          <p:nvPr>
            <p:ph type="sldNum" sz="quarter" idx="10"/>
          </p:nvPr>
        </p:nvSpPr>
        <p:spPr/>
        <p:txBody>
          <a:bodyPr/>
          <a:lstStyle/>
          <a:p>
            <a:fld id="{31CE41B5-22AD-4A31-91A7-036E0D461C0B}" type="slidenum">
              <a:rPr lang="el-GR" smtClean="0"/>
              <a:pPr/>
              <a:t>108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23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i="1" dirty="0" smtClean="0"/>
              <a:t>Σκάφη στον Σηκουάνα στην </a:t>
            </a:r>
            <a:r>
              <a:rPr lang="el-GR" sz="1200" i="1" dirty="0" err="1" smtClean="0"/>
              <a:t>Gennevilliers</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28</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29</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1" kern="1200" dirty="0" smtClean="0">
                <a:solidFill>
                  <a:schemeClr val="tx1"/>
                </a:solidFill>
                <a:latin typeface="+mn-lt"/>
                <a:ea typeface="+mn-ea"/>
                <a:cs typeface="+mn-cs"/>
              </a:rPr>
              <a:t>Το μπαρ στα </a:t>
            </a:r>
            <a:r>
              <a:rPr lang="el-GR" sz="1200" b="0" i="1" kern="1200" dirty="0" err="1" smtClean="0">
                <a:solidFill>
                  <a:schemeClr val="tx1"/>
                </a:solidFill>
                <a:latin typeface="+mn-lt"/>
                <a:ea typeface="+mn-ea"/>
                <a:cs typeface="+mn-cs"/>
              </a:rPr>
              <a:t>Φολί</a:t>
            </a:r>
            <a:r>
              <a:rPr lang="el-GR" sz="1200" b="0" i="1" kern="1200" dirty="0" smtClean="0">
                <a:solidFill>
                  <a:schemeClr val="tx1"/>
                </a:solidFill>
                <a:latin typeface="+mn-lt"/>
                <a:ea typeface="+mn-ea"/>
                <a:cs typeface="+mn-cs"/>
              </a:rPr>
              <a:t> </a:t>
            </a:r>
            <a:r>
              <a:rPr lang="el-GR" sz="1200" b="0" i="1" kern="1200" dirty="0" err="1" smtClean="0">
                <a:solidFill>
                  <a:schemeClr val="tx1"/>
                </a:solidFill>
                <a:latin typeface="+mn-lt"/>
                <a:ea typeface="+mn-ea"/>
                <a:cs typeface="+mn-cs"/>
              </a:rPr>
              <a:t>Μπερζέρ</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31</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DEBUSSEY L’ISLE JOYENSE</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33</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ΥΟ-ΥΟ ΜΑ</a:t>
            </a:r>
            <a:r>
              <a:rPr lang="en-US" dirty="0" smtClean="0"/>
              <a:t>KATHRIN STOT  </a:t>
            </a:r>
            <a:r>
              <a:rPr lang="en-US" u="sng" dirty="0" smtClean="0"/>
              <a:t>THE SWAN </a:t>
            </a:r>
            <a:endParaRPr lang="el-GR" u="sng"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34</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ΜΑΘΗΜΑ ΧΟΡΟΥ</a:t>
            </a:r>
            <a:endParaRPr lang="el-GR" dirty="0"/>
          </a:p>
        </p:txBody>
      </p:sp>
      <p:sp>
        <p:nvSpPr>
          <p:cNvPr id="4" name="3 - Θέση αριθμού διαφάνειας"/>
          <p:cNvSpPr>
            <a:spLocks noGrp="1"/>
          </p:cNvSpPr>
          <p:nvPr>
            <p:ph type="sldNum" sz="quarter" idx="10"/>
          </p:nvPr>
        </p:nvSpPr>
        <p:spPr/>
        <p:txBody>
          <a:bodyPr/>
          <a:lstStyle/>
          <a:p>
            <a:fld id="{8BEED318-4B77-4893-85CD-D353A6119553}" type="slidenum">
              <a:rPr lang="el-GR" smtClean="0"/>
              <a:pPr/>
              <a:t>35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19" name="18 - Θέση υποσέλιδου"/>
          <p:cNvSpPr>
            <a:spLocks noGrp="1"/>
          </p:cNvSpPr>
          <p:nvPr>
            <p:ph type="ftr" sz="quarter" idx="11"/>
          </p:nvPr>
        </p:nvSpPr>
        <p:spPr/>
        <p:txBody>
          <a:bodyPr/>
          <a:lstStyle/>
          <a:p>
            <a:endParaRPr kumimoji="0" lang="en-US"/>
          </a:p>
        </p:txBody>
      </p:sp>
      <p:sp>
        <p:nvSpPr>
          <p:cNvPr id="27" name="26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6E2DB"/>
          </a:solidFill>
          <a:ln/>
        </p:spPr>
      </p:sp>
      <p:sp>
        <p:nvSpPr>
          <p:cNvPr id="3" name="Shape 1"/>
          <p:cNvSpPr/>
          <p:nvPr/>
        </p:nvSpPr>
        <p:spPr>
          <a:xfrm>
            <a:off x="0" y="0"/>
            <a:ext cx="9144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cstate="print"/>
          <a:stretch>
            <a:fillRect/>
          </a:stretch>
        </p:blipFill>
        <p:spPr>
          <a:xfrm>
            <a:off x="8024510" y="6457950"/>
            <a:ext cx="1076628" cy="3429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6" name="5 - Θέση υποσέλιδου"/>
          <p:cNvSpPr>
            <a:spLocks noGrp="1"/>
          </p:cNvSpPr>
          <p:nvPr>
            <p:ph type="ftr" sz="quarter" idx="11"/>
          </p:nvPr>
        </p:nvSpPr>
        <p:spPr/>
        <p:txBody>
          <a:bodyPr/>
          <a:lstStyle/>
          <a:p>
            <a:endParaRPr kumimoji="0" lang="en-US"/>
          </a:p>
        </p:txBody>
      </p:sp>
      <p:sp>
        <p:nvSpPr>
          <p:cNvPr id="7" name="6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8" name="7 - Θέση υποσέλιδου"/>
          <p:cNvSpPr>
            <a:spLocks noGrp="1"/>
          </p:cNvSpPr>
          <p:nvPr>
            <p:ph type="ftr" sz="quarter" idx="11"/>
          </p:nvPr>
        </p:nvSpPr>
        <p:spPr/>
        <p:txBody>
          <a:bodyPr/>
          <a:lstStyle/>
          <a:p>
            <a:endParaRPr kumimoji="0" lang="en-US" dirty="0"/>
          </a:p>
        </p:txBody>
      </p:sp>
      <p:sp>
        <p:nvSpPr>
          <p:cNvPr id="9" name="8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4" name="3 - Θέση υποσέλιδου"/>
          <p:cNvSpPr>
            <a:spLocks noGrp="1"/>
          </p:cNvSpPr>
          <p:nvPr>
            <p:ph type="ftr" sz="quarter" idx="11"/>
          </p:nvPr>
        </p:nvSpPr>
        <p:spPr/>
        <p:txBody>
          <a:bodyPr/>
          <a:lstStyle/>
          <a:p>
            <a:endParaRPr kumimoji="0" lang="en-US"/>
          </a:p>
        </p:txBody>
      </p:sp>
      <p:sp>
        <p:nvSpPr>
          <p:cNvPr id="5" name="4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3" name="2 - Θέση υποσέλιδου"/>
          <p:cNvSpPr>
            <a:spLocks noGrp="1"/>
          </p:cNvSpPr>
          <p:nvPr>
            <p:ph type="ftr" sz="quarter" idx="11"/>
          </p:nvPr>
        </p:nvSpPr>
        <p:spPr/>
        <p:txBody>
          <a:bodyPr/>
          <a:lstStyle/>
          <a:p>
            <a:endParaRPr kumimoji="0" lang="en-US"/>
          </a:p>
        </p:txBody>
      </p:sp>
      <p:sp>
        <p:nvSpPr>
          <p:cNvPr id="4" name="3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6" name="5 - Θέση υποσέλιδου"/>
          <p:cNvSpPr>
            <a:spLocks noGrp="1"/>
          </p:cNvSpPr>
          <p:nvPr>
            <p:ph type="ftr" sz="quarter" idx="11"/>
          </p:nvPr>
        </p:nvSpPr>
        <p:spPr/>
        <p:txBody>
          <a:bodyPr/>
          <a:lstStyle/>
          <a:p>
            <a:endParaRPr kumimoji="0" lang="en-US"/>
          </a:p>
        </p:txBody>
      </p:sp>
      <p:sp>
        <p:nvSpPr>
          <p:cNvPr id="7" name="6 - Θέση αριθμού διαφάνειας"/>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7C9B81F-C347-4BEF-BFDF-29C42F48304A}" type="datetimeFigureOut">
              <a:rPr lang="en-US" smtClean="0"/>
              <a:pPr/>
              <a:t>5/27/2025</a:t>
            </a:fld>
            <a:endParaRPr lang="en-US"/>
          </a:p>
        </p:txBody>
      </p:sp>
      <p:sp>
        <p:nvSpPr>
          <p:cNvPr id="6" name="5 - Θέση υποσέλιδου"/>
          <p:cNvSpPr>
            <a:spLocks noGrp="1"/>
          </p:cNvSpPr>
          <p:nvPr>
            <p:ph type="ftr" sz="quarter" idx="11"/>
          </p:nvPr>
        </p:nvSpPr>
        <p:spPr/>
        <p:txBody>
          <a:bodyPr/>
          <a:lstStyle/>
          <a:p>
            <a:endParaRPr kumimoji="0" lang="en-US"/>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042AED99-7FB4-404E-8A97-64753DCE42EC}" type="slidenum">
              <a:rPr kumimoji="0" lang="en-US" smtClean="0"/>
              <a:pPr/>
              <a:t>‹#›</a:t>
            </a:fld>
            <a:endParaRPr kumimoji="0" lang="en-US"/>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5/27/2025</a:t>
            </a:fld>
            <a:endParaRPr lang="en-US" dirty="0">
              <a:solidFill>
                <a:schemeClr val="tx2">
                  <a:shade val="90000"/>
                </a:schemeClr>
              </a:solidFill>
            </a:endParaRP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NUL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uact=8&amp;docid=MTHiAqf-Chp_1M&amp;tbnid=w6qdlMV57011CM:&amp;ved=0CAUQjRw&amp;url=http://revu.lap.hu/&amp;ei=vZhfU7uXEquX0QXkoYDIDw&amp;bvm=bv.65397613,d.ZWU&amp;psig=AFQjCNFGXE-JzrTJMvhL85L4HMXrGJMdzQ&amp;ust=139886024785829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ideo" Target="file:///C:\Users\Owner\Downloads\video-87aeb6a8689c192191537f138aebc515-V.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ideo" Target="file:///C:\Users\Owner\Downloads\video-e8f88f73059317999751ad04c4b738ee-V%20(1).mp4"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pPr algn="ctr"/>
            <a:r>
              <a:rPr lang="el-GR" dirty="0" smtClean="0"/>
              <a:t>19</a:t>
            </a:r>
            <a:r>
              <a:rPr lang="el-GR" baseline="30000" dirty="0" smtClean="0"/>
              <a:t>ος</a:t>
            </a:r>
            <a:r>
              <a:rPr lang="el-GR" dirty="0" smtClean="0"/>
              <a:t> αιώνας       </a:t>
            </a:r>
            <a:endParaRPr lang="en-US" dirty="0"/>
          </a:p>
        </p:txBody>
      </p:sp>
      <p:sp>
        <p:nvSpPr>
          <p:cNvPr id="3" name="2 - Υπότιτλος"/>
          <p:cNvSpPr>
            <a:spLocks noGrp="1"/>
          </p:cNvSpPr>
          <p:nvPr>
            <p:ph type="subTitle" idx="1"/>
          </p:nvPr>
        </p:nvSpPr>
        <p:spPr/>
        <p:txBody>
          <a:bodyPr>
            <a:normAutofit/>
          </a:bodyPr>
          <a:lstStyle/>
          <a:p>
            <a:pPr algn="ctr"/>
            <a:r>
              <a:rPr lang="el-GR" sz="8800" dirty="0" smtClean="0"/>
              <a:t>ΙΣΤΟΡΙΑ</a:t>
            </a:r>
            <a:endParaRPr lang="en-US" sz="8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4" name="3 - Θέση περιεχομένου" descr="william-adolphe-bouguereau-painting-wooarts-15.jpg"/>
          <p:cNvPicPr>
            <a:picLocks noGrp="1" noChangeAspect="1"/>
          </p:cNvPicPr>
          <p:nvPr>
            <p:ph sz="half" idx="1"/>
          </p:nvPr>
        </p:nvPicPr>
        <p:blipFill>
          <a:blip r:embed="rId2" cstate="print"/>
          <a:stretch>
            <a:fillRect/>
          </a:stretch>
        </p:blipFill>
        <p:spPr>
          <a:xfrm>
            <a:off x="0" y="226561"/>
            <a:ext cx="3923928" cy="6631440"/>
          </a:xfrm>
        </p:spPr>
      </p:pic>
      <p:pic>
        <p:nvPicPr>
          <p:cNvPr id="7" name="6 - Θέση περιεχομένου" descr="william-adolphe-bouguereau-painting-wooarts-00.jpg"/>
          <p:cNvPicPr>
            <a:picLocks noGrp="1" noChangeAspect="1"/>
          </p:cNvPicPr>
          <p:nvPr>
            <p:ph sz="half" idx="2"/>
          </p:nvPr>
        </p:nvPicPr>
        <p:blipFill>
          <a:blip r:embed="rId3" cstate="print"/>
          <a:stretch>
            <a:fillRect/>
          </a:stretch>
        </p:blipFill>
        <p:spPr>
          <a:xfrm>
            <a:off x="3918204" y="0"/>
            <a:ext cx="5225796" cy="6857999"/>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64704"/>
            <a:ext cx="8229600" cy="720080"/>
          </a:xfrm>
        </p:spPr>
        <p:txBody>
          <a:bodyPr>
            <a:normAutofit fontScale="90000"/>
          </a:bodyPr>
          <a:lstStyle/>
          <a:p>
            <a:pPr algn="ctr"/>
            <a:r>
              <a:rPr lang="el-GR" dirty="0" smtClean="0">
                <a:solidFill>
                  <a:srgbClr val="FF0000"/>
                </a:solidFill>
              </a:rPr>
              <a:t>ΤΟΥΛΟΥΖ ΛΩΤΡΕΚ,ΑΦΙΣΕΣ</a:t>
            </a:r>
            <a:endParaRPr lang="el-GR" dirty="0"/>
          </a:p>
        </p:txBody>
      </p:sp>
      <p:pic>
        <p:nvPicPr>
          <p:cNvPr id="4" name="3 - Θέση περιεχομένου" descr="Ανρί-ντε-Τουλούζ-Λωτρέκ-έργα.jpg"/>
          <p:cNvPicPr>
            <a:picLocks noGrp="1" noChangeAspect="1"/>
          </p:cNvPicPr>
          <p:nvPr>
            <p:ph idx="1"/>
          </p:nvPr>
        </p:nvPicPr>
        <p:blipFill>
          <a:blip r:embed="rId2" cstate="print"/>
          <a:stretch>
            <a:fillRect/>
          </a:stretch>
        </p:blipFill>
        <p:spPr>
          <a:xfrm>
            <a:off x="323528" y="2132856"/>
            <a:ext cx="8386538" cy="4193269"/>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ρχείο λήψης.jpg"/>
          <p:cNvPicPr>
            <a:picLocks noGrp="1" noChangeAspect="1"/>
          </p:cNvPicPr>
          <p:nvPr>
            <p:ph idx="1"/>
          </p:nvPr>
        </p:nvPicPr>
        <p:blipFill>
          <a:blip r:embed="rId2" cstate="print"/>
          <a:stretch>
            <a:fillRect/>
          </a:stretch>
        </p:blipFill>
        <p:spPr>
          <a:xfrm>
            <a:off x="611560" y="404664"/>
            <a:ext cx="8067974" cy="5891106"/>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404664"/>
            <a:ext cx="8229600" cy="792088"/>
          </a:xfrm>
        </p:spPr>
        <p:txBody>
          <a:bodyPr>
            <a:normAutofit/>
          </a:bodyPr>
          <a:lstStyle/>
          <a:p>
            <a:pPr algn="ctr"/>
            <a:r>
              <a:rPr lang="el-GR" sz="4000" dirty="0" smtClean="0"/>
              <a:t>ΑΦΙΣΕΣ</a:t>
            </a:r>
            <a:endParaRPr lang="el-GR" sz="4000" dirty="0"/>
          </a:p>
        </p:txBody>
      </p:sp>
      <p:pic>
        <p:nvPicPr>
          <p:cNvPr id="4" name="3 - Θέση περιεχομένου" descr="toulouz_lotrek.jpg"/>
          <p:cNvPicPr>
            <a:picLocks noGrp="1" noChangeAspect="1"/>
          </p:cNvPicPr>
          <p:nvPr>
            <p:ph sz="half" idx="1"/>
          </p:nvPr>
        </p:nvPicPr>
        <p:blipFill>
          <a:blip r:embed="rId2" cstate="print"/>
          <a:stretch>
            <a:fillRect/>
          </a:stretch>
        </p:blipFill>
        <p:spPr>
          <a:xfrm>
            <a:off x="395537" y="1177371"/>
            <a:ext cx="3753720" cy="5173349"/>
          </a:xfrm>
        </p:spPr>
      </p:pic>
      <p:pic>
        <p:nvPicPr>
          <p:cNvPr id="7" name="6 - Θέση περιεχομένου" descr="459px-Henri_de_Toulouse-Lautrec_-_Divan_Japonais_-_Google_Art_Project.jpg"/>
          <p:cNvPicPr>
            <a:picLocks noGrp="1" noChangeAspect="1"/>
          </p:cNvPicPr>
          <p:nvPr>
            <p:ph sz="half" idx="2"/>
          </p:nvPr>
        </p:nvPicPr>
        <p:blipFill>
          <a:blip r:embed="rId3" cstate="print"/>
          <a:stretch>
            <a:fillRect/>
          </a:stretch>
        </p:blipFill>
        <p:spPr>
          <a:xfrm>
            <a:off x="4469006" y="1145910"/>
            <a:ext cx="3991426" cy="5208854"/>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r>
              <a:rPr lang="el-GR" sz="6000" b="0" dirty="0" smtClean="0">
                <a:solidFill>
                  <a:schemeClr val="accent1"/>
                </a:solidFill>
              </a:rPr>
              <a:t>ΣΕΖΑΝ</a:t>
            </a:r>
            <a:endParaRPr lang="el-GR" sz="6000" dirty="0"/>
          </a:p>
        </p:txBody>
      </p:sp>
      <p:sp>
        <p:nvSpPr>
          <p:cNvPr id="6" name="5 - Θέση κειμένου"/>
          <p:cNvSpPr>
            <a:spLocks noGrp="1"/>
          </p:cNvSpPr>
          <p:nvPr>
            <p:ph type="body" sz="half" idx="2"/>
          </p:nvPr>
        </p:nvSpPr>
        <p:spPr>
          <a:xfrm>
            <a:off x="609600" y="3284983"/>
            <a:ext cx="2209800" cy="1723121"/>
          </a:xfrm>
        </p:spPr>
        <p:txBody>
          <a:bodyPr/>
          <a:lstStyle/>
          <a:p>
            <a:r>
              <a:rPr lang="el-GR" sz="2400" b="1" dirty="0" smtClean="0">
                <a:solidFill>
                  <a:srgbClr val="C00000"/>
                </a:solidFill>
              </a:rPr>
              <a:t>Ο ΠΑΤΕΡΑΣ ΤΟΥ ΚΥΒΙΣΜΟΥ</a:t>
            </a:r>
          </a:p>
          <a:p>
            <a:endParaRPr lang="el-GR" dirty="0"/>
          </a:p>
        </p:txBody>
      </p:sp>
      <p:pic>
        <p:nvPicPr>
          <p:cNvPr id="7" name="6 - Θέση εικόνας" descr="200px-Paul-Cezanne.jpg"/>
          <p:cNvPicPr>
            <a:picLocks noGrp="1" noChangeAspect="1"/>
          </p:cNvPicPr>
          <p:nvPr>
            <p:ph type="pic" idx="1"/>
          </p:nvPr>
        </p:nvPicPr>
        <p:blipFill>
          <a:blip r:embed="rId2" cstate="print"/>
          <a:srcRect t="18002" b="18002"/>
          <a:stretch>
            <a:fillRect/>
          </a:stretch>
        </p:blip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81000"/>
            <a:ext cx="8229600" cy="533400"/>
          </a:xfrm>
        </p:spPr>
        <p:txBody>
          <a:bodyPr>
            <a:normAutofit fontScale="90000"/>
          </a:bodyPr>
          <a:lstStyle/>
          <a:p>
            <a:pPr algn="ctr"/>
            <a:r>
              <a:rPr lang="el-GR" b="1" dirty="0" smtClean="0"/>
              <a:t>ΟΙ ΜΕΓΑΛΕΣ ΛΟΥΟΜΕΝΕΣ, ΣΕΖΑΝ</a:t>
            </a:r>
            <a:endParaRPr lang="el-GR" b="1" dirty="0"/>
          </a:p>
        </p:txBody>
      </p:sp>
      <p:pic>
        <p:nvPicPr>
          <p:cNvPr id="7" name="6 - Θέση περιεχομένου" descr="megales-loyomenes-sezan.png"/>
          <p:cNvPicPr>
            <a:picLocks noGrp="1" noChangeAspect="1"/>
          </p:cNvPicPr>
          <p:nvPr>
            <p:ph idx="1"/>
          </p:nvPr>
        </p:nvPicPr>
        <p:blipFill>
          <a:blip r:embed="rId2" cstate="print"/>
          <a:stretch>
            <a:fillRect/>
          </a:stretch>
        </p:blipFill>
        <p:spPr>
          <a:xfrm>
            <a:off x="237464" y="1066800"/>
            <a:ext cx="8745650" cy="5257801"/>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704088"/>
            <a:ext cx="8229600" cy="564672"/>
          </a:xfrm>
        </p:spPr>
        <p:txBody>
          <a:bodyPr>
            <a:normAutofit fontScale="90000"/>
          </a:bodyPr>
          <a:lstStyle/>
          <a:p>
            <a:r>
              <a:rPr lang="el-GR" dirty="0" smtClean="0"/>
              <a:t>          Οι χαρτοπαίχτες ,Σεζάν</a:t>
            </a:r>
            <a:endParaRPr lang="el-GR" dirty="0"/>
          </a:p>
        </p:txBody>
      </p:sp>
      <p:pic>
        <p:nvPicPr>
          <p:cNvPr id="4" name="3 - Θέση περιεχομένου" descr="Paul_Cézanne,_1892-95,_Les_joueurs_de_carte_(The_Card_Players),_60_x_73_cm,_oil_on_canvas,_Courtauld_Institute_of_Art,_London.jpg"/>
          <p:cNvPicPr>
            <a:picLocks noGrp="1" noChangeAspect="1"/>
          </p:cNvPicPr>
          <p:nvPr>
            <p:ph idx="1"/>
          </p:nvPr>
        </p:nvPicPr>
        <p:blipFill>
          <a:blip r:embed="rId2" cstate="print"/>
          <a:stretch>
            <a:fillRect/>
          </a:stretch>
        </p:blipFill>
        <p:spPr>
          <a:xfrm>
            <a:off x="1343656" y="1260554"/>
            <a:ext cx="6513564" cy="5336797"/>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2890664" cy="3661016"/>
          </a:xfrm>
        </p:spPr>
        <p:txBody>
          <a:bodyPr>
            <a:normAutofit/>
          </a:bodyPr>
          <a:lstStyle/>
          <a:p>
            <a:r>
              <a:rPr lang="el-GR" sz="4000" dirty="0" smtClean="0"/>
              <a:t>ΤΟ ΜΙΚΡΟ ΚΟΡΙΤΣΙ ΜΕ ΤΗΝ ΚΟΥΚΛΑ</a:t>
            </a:r>
            <a:endParaRPr lang="el-GR" sz="4000" dirty="0"/>
          </a:p>
        </p:txBody>
      </p:sp>
      <p:pic>
        <p:nvPicPr>
          <p:cNvPr id="4" name="3 - Θέση περιεχομένου" descr="Petite_fille_à_la_poupée,_par_Paul_Cézanne.jpg"/>
          <p:cNvPicPr>
            <a:picLocks noGrp="1" noChangeAspect="1"/>
          </p:cNvPicPr>
          <p:nvPr>
            <p:ph idx="1"/>
          </p:nvPr>
        </p:nvPicPr>
        <p:blipFill>
          <a:blip r:embed="rId2" cstate="print"/>
          <a:stretch>
            <a:fillRect/>
          </a:stretch>
        </p:blipFill>
        <p:spPr>
          <a:xfrm>
            <a:off x="3515630" y="0"/>
            <a:ext cx="5628370" cy="6817363"/>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88640"/>
            <a:ext cx="8507288" cy="648072"/>
          </a:xfrm>
        </p:spPr>
        <p:txBody>
          <a:bodyPr>
            <a:normAutofit fontScale="90000"/>
          </a:bodyPr>
          <a:lstStyle/>
          <a:p>
            <a:pPr algn="ctr"/>
            <a:r>
              <a:rPr lang="el-GR" b="1" dirty="0" smtClean="0">
                <a:solidFill>
                  <a:srgbClr val="C00000"/>
                </a:solidFill>
              </a:rPr>
              <a:t>ΟΡΟΣ ΣΑΝ ΒΙΚΤΟΥΑΡ</a:t>
            </a:r>
            <a:endParaRPr lang="el-GR" b="1" dirty="0">
              <a:solidFill>
                <a:srgbClr val="C00000"/>
              </a:solidFill>
            </a:endParaRPr>
          </a:p>
        </p:txBody>
      </p:sp>
      <p:pic>
        <p:nvPicPr>
          <p:cNvPr id="4" name="3 - Θέση περιεχομένου" descr="Montagne_Sainte-Victoire,_par_Paul_Cézanne_114.jpg"/>
          <p:cNvPicPr>
            <a:picLocks noGrp="1" noChangeAspect="1"/>
          </p:cNvPicPr>
          <p:nvPr>
            <p:ph idx="1"/>
          </p:nvPr>
        </p:nvPicPr>
        <p:blipFill>
          <a:blip r:embed="rId2" cstate="print"/>
          <a:stretch>
            <a:fillRect/>
          </a:stretch>
        </p:blipFill>
        <p:spPr>
          <a:xfrm>
            <a:off x="922694" y="787032"/>
            <a:ext cx="7249706" cy="5826951"/>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Baie_de_Marseille,_vue_de_l'Estaque,_par_Paul_Cézanne.jpg"/>
          <p:cNvPicPr>
            <a:picLocks noGrp="1" noChangeAspect="1"/>
          </p:cNvPicPr>
          <p:nvPr>
            <p:ph idx="1"/>
          </p:nvPr>
        </p:nvPicPr>
        <p:blipFill>
          <a:blip r:embed="rId3" cstate="print"/>
          <a:stretch>
            <a:fillRect/>
          </a:stretch>
        </p:blipFill>
        <p:spPr>
          <a:xfrm>
            <a:off x="0" y="-13522"/>
            <a:ext cx="9144000" cy="6871522"/>
          </a:xfr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800px-Cézanne,_Paul_-_Still_Life_with_a_Curtain.jpg"/>
          <p:cNvPicPr>
            <a:picLocks noGrp="1" noChangeAspect="1"/>
          </p:cNvPicPr>
          <p:nvPr>
            <p:ph idx="1"/>
          </p:nvPr>
        </p:nvPicPr>
        <p:blipFill>
          <a:blip r:embed="rId2" cstate="print"/>
          <a:stretch>
            <a:fillRect/>
          </a:stretch>
        </p:blipFill>
        <p:spPr>
          <a:xfrm>
            <a:off x="-6472" y="0"/>
            <a:ext cx="9150472"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457200" y="0"/>
            <a:ext cx="8229600" cy="692696"/>
          </a:xfrm>
        </p:spPr>
        <p:txBody>
          <a:bodyPr>
            <a:normAutofit/>
          </a:bodyPr>
          <a:lstStyle/>
          <a:p>
            <a:pPr algn="ctr"/>
            <a:r>
              <a:rPr lang="en-US" sz="4000" dirty="0" smtClean="0"/>
              <a:t>CABANEL, </a:t>
            </a:r>
            <a:r>
              <a:rPr lang="el-GR" sz="4000" dirty="0" smtClean="0"/>
              <a:t>ΕΚΠΤΩΤΟΣ ΑΓΓΕΛΟΣ</a:t>
            </a:r>
            <a:endParaRPr lang="el-GR" sz="4000" dirty="0"/>
          </a:p>
        </p:txBody>
      </p:sp>
      <p:pic>
        <p:nvPicPr>
          <p:cNvPr id="8" name="7 - Θέση περιεχομένου" descr="Alexandre_Cabanel_-_Fallen_Angel.jpg"/>
          <p:cNvPicPr>
            <a:picLocks noGrp="1" noChangeAspect="1"/>
          </p:cNvPicPr>
          <p:nvPr>
            <p:ph idx="1"/>
          </p:nvPr>
        </p:nvPicPr>
        <p:blipFill>
          <a:blip r:embed="rId2" cstate="print"/>
          <a:stretch>
            <a:fillRect/>
          </a:stretch>
        </p:blipFill>
        <p:spPr>
          <a:xfrm>
            <a:off x="212847" y="764704"/>
            <a:ext cx="8635697" cy="5904657"/>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Paul-Cézanne-Still-Life.jpg"/>
          <p:cNvPicPr>
            <a:picLocks noGrp="1" noChangeAspect="1"/>
          </p:cNvPicPr>
          <p:nvPr>
            <p:ph idx="1"/>
          </p:nvPr>
        </p:nvPicPr>
        <p:blipFill>
          <a:blip r:embed="rId2" cstate="print"/>
          <a:stretch>
            <a:fillRect/>
          </a:stretch>
        </p:blipFill>
        <p:spPr>
          <a:xfrm>
            <a:off x="0" y="-60952"/>
            <a:ext cx="9144000" cy="6918952"/>
          </a:xfr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09600" y="404665"/>
            <a:ext cx="2212848" cy="1008112"/>
          </a:xfrm>
        </p:spPr>
        <p:txBody>
          <a:bodyPr>
            <a:normAutofit fontScale="90000"/>
          </a:bodyPr>
          <a:lstStyle/>
          <a:p>
            <a:r>
              <a:rPr lang="el-GR" sz="3600" dirty="0" smtClean="0">
                <a:solidFill>
                  <a:srgbClr val="C00000"/>
                </a:solidFill>
              </a:rPr>
              <a:t>ΠΩΛ ΓΚΟΓΚΕΝ</a:t>
            </a:r>
            <a:endParaRPr lang="el-GR" sz="3600" dirty="0">
              <a:solidFill>
                <a:srgbClr val="C00000"/>
              </a:solidFill>
            </a:endParaRPr>
          </a:p>
        </p:txBody>
      </p:sp>
      <p:sp>
        <p:nvSpPr>
          <p:cNvPr id="6" name="5 - Θέση κειμένου"/>
          <p:cNvSpPr>
            <a:spLocks noGrp="1"/>
          </p:cNvSpPr>
          <p:nvPr>
            <p:ph type="body" sz="half" idx="2"/>
          </p:nvPr>
        </p:nvSpPr>
        <p:spPr>
          <a:xfrm>
            <a:off x="609600" y="1628800"/>
            <a:ext cx="2209800" cy="4320480"/>
          </a:xfrm>
        </p:spPr>
        <p:txBody>
          <a:bodyPr>
            <a:noAutofit/>
          </a:bodyPr>
          <a:lstStyle/>
          <a:p>
            <a:r>
              <a:rPr lang="el-GR" sz="1600" dirty="0" smtClean="0"/>
              <a:t>Στις </a:t>
            </a:r>
            <a:r>
              <a:rPr lang="el-GR" sz="1600" b="1" dirty="0" smtClean="0"/>
              <a:t>7 Ιουνίου του 1848</a:t>
            </a:r>
            <a:r>
              <a:rPr lang="el-GR" sz="1600" dirty="0" smtClean="0"/>
              <a:t> γεννήθηκε στο Παρίσι ο </a:t>
            </a:r>
            <a:r>
              <a:rPr lang="el-GR" sz="1600" b="1" dirty="0" smtClean="0"/>
              <a:t>Πωλ </a:t>
            </a:r>
            <a:r>
              <a:rPr lang="el-GR" sz="1600" b="1" dirty="0" err="1" smtClean="0"/>
              <a:t>Γκωγκέν</a:t>
            </a:r>
            <a:r>
              <a:rPr lang="el-GR" sz="1600" dirty="0" smtClean="0"/>
              <a:t>. Λίγα χρόνια αργότερα, ο διάσημος ζωγράφος θα απασχολούσε έντονα τον κόσμο της τέχνης, με τα έργα του πλέον να θεωρούνται ως τα πιο χαρακτηριστικά δείγματα της τέχνης του 19</a:t>
            </a:r>
            <a:r>
              <a:rPr lang="el-GR" sz="1600" baseline="30000" dirty="0" smtClean="0"/>
              <a:t>ου</a:t>
            </a:r>
            <a:r>
              <a:rPr lang="el-GR" sz="1600" dirty="0" smtClean="0"/>
              <a:t> αιώνα και τον ίδιο να φιγουράρει δίπλα στα μεγαλύτερα ονόματα της ζωγραφικής.</a:t>
            </a:r>
            <a:endParaRPr lang="el-GR" sz="1600" dirty="0"/>
          </a:p>
        </p:txBody>
      </p:sp>
      <p:pic>
        <p:nvPicPr>
          <p:cNvPr id="4" name="3 - Θέση περιεχομένου" descr="202438GauguinNEW.jpg"/>
          <p:cNvPicPr>
            <a:picLocks noGrp="1" noChangeAspect="1"/>
          </p:cNvPicPr>
          <p:nvPr>
            <p:ph type="pic" idx="1"/>
          </p:nvPr>
        </p:nvPicPr>
        <p:blipFill>
          <a:blip r:embed="rId2" cstate="print"/>
          <a:srcRect t="14468" b="14468"/>
          <a:stretch>
            <a:fillRect/>
          </a:stretch>
        </p:blip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704088"/>
            <a:ext cx="3178696" cy="4885152"/>
          </a:xfrm>
        </p:spPr>
        <p:txBody>
          <a:bodyPr>
            <a:normAutofit/>
          </a:bodyPr>
          <a:lstStyle/>
          <a:p>
            <a:r>
              <a:rPr lang="el-GR" sz="26600" dirty="0" smtClean="0"/>
              <a:t> </a:t>
            </a:r>
            <a:endParaRPr lang="el-GR" dirty="0"/>
          </a:p>
        </p:txBody>
      </p:sp>
      <p:pic>
        <p:nvPicPr>
          <p:cNvPr id="7" name="6 - Θέση περιεχομένου" descr="Paul_Gauguin_Nafea_Faa_Ipoipo__1892_oil_on_canvas_101_x_77_cm-1544x2048.jpg"/>
          <p:cNvPicPr>
            <a:picLocks noGrp="1" noChangeAspect="1"/>
          </p:cNvPicPr>
          <p:nvPr>
            <p:ph idx="1"/>
          </p:nvPr>
        </p:nvPicPr>
        <p:blipFill>
          <a:blip r:embed="rId2" cstate="print"/>
          <a:stretch>
            <a:fillRect/>
          </a:stretch>
        </p:blipFill>
        <p:spPr>
          <a:xfrm>
            <a:off x="3973711" y="1"/>
            <a:ext cx="5170289" cy="6858000"/>
          </a:xfrm>
        </p:spPr>
      </p:pic>
      <p:sp>
        <p:nvSpPr>
          <p:cNvPr id="8" name="7 - Ορθογώνιο"/>
          <p:cNvSpPr/>
          <p:nvPr/>
        </p:nvSpPr>
        <p:spPr>
          <a:xfrm>
            <a:off x="395536" y="1052736"/>
            <a:ext cx="3312368" cy="4708981"/>
          </a:xfrm>
          <a:prstGeom prst="rect">
            <a:avLst/>
          </a:prstGeom>
        </p:spPr>
        <p:txBody>
          <a:bodyPr wrap="square">
            <a:spAutoFit/>
          </a:bodyPr>
          <a:lstStyle/>
          <a:p>
            <a:r>
              <a:rPr lang="el-GR" sz="2000" dirty="0" smtClean="0"/>
              <a:t>Ο </a:t>
            </a:r>
            <a:r>
              <a:rPr lang="el-GR" sz="2000" dirty="0" err="1" smtClean="0"/>
              <a:t>Γκωγκέν</a:t>
            </a:r>
            <a:r>
              <a:rPr lang="el-GR" sz="2000" dirty="0" smtClean="0"/>
              <a:t> ταξίδεψε στην Ταϊτή προσδοκώντας να βρει έναν επίγειο παράδεισο, απαλλαγμένο από το άγχος και τα δεινά του δυτικού κόσμου. Προς έκπληξη του όμως, βρήκε μία ρημαγμένη από την γαλλική αποικιοκρατία γηγενή κουλτούρα, και έναν τόπο γεμάτο ασθένειες και πόνο. Στον πίνακά του «Πότε θα παντρευτείς;» βλέπουμε σε πρώτο πλάνο δύο γηγενείς γυναίκες. </a:t>
            </a:r>
            <a:endParaRPr lang="el-GR" sz="20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Paul_Gauguin_056.jpg"/>
          <p:cNvPicPr>
            <a:picLocks noGrp="1" noChangeAspect="1"/>
          </p:cNvPicPr>
          <p:nvPr>
            <p:ph idx="1"/>
          </p:nvPr>
        </p:nvPicPr>
        <p:blipFill>
          <a:blip r:embed="rId2" cstate="print"/>
          <a:stretch>
            <a:fillRect/>
          </a:stretch>
        </p:blipFill>
        <p:spPr>
          <a:xfrm>
            <a:off x="1" y="5304"/>
            <a:ext cx="9247540" cy="6852696"/>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09600" y="476673"/>
            <a:ext cx="2212848" cy="1080120"/>
          </a:xfrm>
        </p:spPr>
        <p:txBody>
          <a:bodyPr>
            <a:normAutofit fontScale="90000"/>
          </a:bodyPr>
          <a:lstStyle/>
          <a:p>
            <a:r>
              <a:rPr lang="el-GR" sz="3600" b="0" dirty="0" smtClean="0"/>
              <a:t>Βίνσεντ Βαν Γκογκ</a:t>
            </a:r>
            <a:endParaRPr lang="el-GR" sz="3600" b="0" dirty="0"/>
          </a:p>
        </p:txBody>
      </p:sp>
      <p:sp>
        <p:nvSpPr>
          <p:cNvPr id="6" name="5 - Θέση κειμένου"/>
          <p:cNvSpPr>
            <a:spLocks noGrp="1"/>
          </p:cNvSpPr>
          <p:nvPr>
            <p:ph type="body" sz="half" idx="2"/>
          </p:nvPr>
        </p:nvSpPr>
        <p:spPr>
          <a:xfrm>
            <a:off x="609600" y="1628800"/>
            <a:ext cx="2209800" cy="4392488"/>
          </a:xfrm>
        </p:spPr>
        <p:txBody>
          <a:bodyPr>
            <a:noAutofit/>
          </a:bodyPr>
          <a:lstStyle/>
          <a:p>
            <a:r>
              <a:rPr lang="el-GR" sz="1800" dirty="0" smtClean="0"/>
              <a:t>Στις 30 Μαρτίου του 1853, στην Ολλανδία γεννήθηκε ο </a:t>
            </a:r>
            <a:r>
              <a:rPr lang="el-GR" sz="1800" b="1" dirty="0" smtClean="0"/>
              <a:t>Βίνσεντ Βαν Γκογκ</a:t>
            </a:r>
            <a:r>
              <a:rPr lang="el-GR" sz="1800" dirty="0" smtClean="0"/>
              <a:t>, ένας από τους πιο σημαντικούς ζωγράφους όλων των εποχών, ο οποίος κάποια χρόνια αργότερα θα επηρέαζε τις τέχνες όσο κανένας άλλος και θα άφηνε πίσω του έργα τεράστιας αξίας.</a:t>
            </a:r>
            <a:endParaRPr lang="el-GR" sz="1800" dirty="0"/>
          </a:p>
        </p:txBody>
      </p:sp>
      <p:pic>
        <p:nvPicPr>
          <p:cNvPr id="4" name="3 - Θέση περιεχομένου" descr="800px-Van_Gogh_-_Selbstbildnis_mit_dunklem_Filzhut.jpeg"/>
          <p:cNvPicPr>
            <a:picLocks noGrp="1" noChangeAspect="1"/>
          </p:cNvPicPr>
          <p:nvPr>
            <p:ph type="pic" idx="1"/>
          </p:nvPr>
        </p:nvPicPr>
        <p:blipFill>
          <a:blip r:embed="rId2" cstate="print"/>
          <a:srcRect t="17528" b="17528"/>
          <a:stretch>
            <a:fillRect/>
          </a:stretch>
        </p:blip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7" name="6 - Θέση κειμένου"/>
          <p:cNvSpPr>
            <a:spLocks noGrp="1"/>
          </p:cNvSpPr>
          <p:nvPr>
            <p:ph type="body" idx="2"/>
          </p:nvPr>
        </p:nvSpPr>
        <p:spPr>
          <a:xfrm>
            <a:off x="179512" y="1676400"/>
            <a:ext cx="2448272" cy="4572000"/>
          </a:xfrm>
        </p:spPr>
        <p:txBody>
          <a:bodyPr>
            <a:normAutofit/>
          </a:bodyPr>
          <a:lstStyle/>
          <a:p>
            <a:pPr algn="ctr"/>
            <a:r>
              <a:rPr lang="el-GR" sz="2000" b="1" dirty="0" smtClean="0"/>
              <a:t>ΠΡΟΣΩΠΟΓΡΑΦΙΑ</a:t>
            </a:r>
            <a:endParaRPr lang="el-GR" sz="2000" b="1" dirty="0"/>
          </a:p>
        </p:txBody>
      </p:sp>
      <p:pic>
        <p:nvPicPr>
          <p:cNvPr id="8" name="7 - Θέση περιεχομένου" descr="Vincent_van_Gogh.jpg"/>
          <p:cNvPicPr>
            <a:picLocks noGrp="1" noChangeAspect="1"/>
          </p:cNvPicPr>
          <p:nvPr>
            <p:ph sz="half" idx="1"/>
          </p:nvPr>
        </p:nvPicPr>
        <p:blipFill>
          <a:blip r:embed="rId2" cstate="print"/>
          <a:stretch>
            <a:fillRect/>
          </a:stretch>
        </p:blipFill>
        <p:spPr>
          <a:xfrm>
            <a:off x="2771800" y="764704"/>
            <a:ext cx="6119643" cy="5656242"/>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648072"/>
          </a:xfrm>
        </p:spPr>
        <p:txBody>
          <a:bodyPr>
            <a:normAutofit fontScale="90000"/>
          </a:bodyPr>
          <a:lstStyle/>
          <a:p>
            <a:pPr algn="ctr"/>
            <a:r>
              <a:rPr lang="el-GR" dirty="0" smtClean="0"/>
              <a:t>ΤΟ ΔΩΜΑΤΙΟ ΤΟΥ</a:t>
            </a:r>
            <a:endParaRPr lang="el-GR" dirty="0"/>
          </a:p>
        </p:txBody>
      </p:sp>
      <p:pic>
        <p:nvPicPr>
          <p:cNvPr id="4" name="3 - Θέση περιεχομένου" descr="VanGogh_Bedroom_Arles1.jpg"/>
          <p:cNvPicPr>
            <a:picLocks noGrp="1" noChangeAspect="1"/>
          </p:cNvPicPr>
          <p:nvPr>
            <p:ph idx="1"/>
          </p:nvPr>
        </p:nvPicPr>
        <p:blipFill>
          <a:blip r:embed="rId2" cstate="print"/>
          <a:stretch>
            <a:fillRect/>
          </a:stretch>
        </p:blipFill>
        <p:spPr>
          <a:xfrm>
            <a:off x="1043607" y="908720"/>
            <a:ext cx="7291503" cy="5703913"/>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704088"/>
            <a:ext cx="3240360" cy="2868928"/>
          </a:xfrm>
        </p:spPr>
        <p:txBody>
          <a:bodyPr>
            <a:normAutofit/>
          </a:bodyPr>
          <a:lstStyle/>
          <a:p>
            <a:r>
              <a:rPr lang="el-GR" sz="4800" dirty="0" smtClean="0"/>
              <a:t>ΗΛΙΟΤΡΟΠΙΑ</a:t>
            </a:r>
            <a:endParaRPr lang="el-GR" sz="4800" dirty="0"/>
          </a:p>
        </p:txBody>
      </p:sp>
      <p:pic>
        <p:nvPicPr>
          <p:cNvPr id="4" name="3 - Θέση περιεχομένου" descr="811px-Vincent_Willem_van_Gogh_127.jpg"/>
          <p:cNvPicPr>
            <a:picLocks noGrp="1" noChangeAspect="1"/>
          </p:cNvPicPr>
          <p:nvPr>
            <p:ph idx="1"/>
          </p:nvPr>
        </p:nvPicPr>
        <p:blipFill>
          <a:blip r:embed="rId2" cstate="print"/>
          <a:stretch>
            <a:fillRect/>
          </a:stretch>
        </p:blipFill>
        <p:spPr>
          <a:xfrm>
            <a:off x="3668871" y="-48359"/>
            <a:ext cx="5475129" cy="6906359"/>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636680"/>
          </a:xfrm>
        </p:spPr>
        <p:txBody>
          <a:bodyPr>
            <a:normAutofit fontScale="90000"/>
          </a:bodyPr>
          <a:lstStyle/>
          <a:p>
            <a:pPr algn="ctr"/>
            <a:r>
              <a:rPr lang="el-GR" dirty="0" smtClean="0"/>
              <a:t>ΕΝΑΣΤΡΗ ΝΥΧΤΑ</a:t>
            </a:r>
            <a:endParaRPr lang="el-GR" dirty="0"/>
          </a:p>
        </p:txBody>
      </p:sp>
      <p:sp>
        <p:nvSpPr>
          <p:cNvPr id="3" name="2 - Θέση περιεχομένου"/>
          <p:cNvSpPr>
            <a:spLocks noGrp="1"/>
          </p:cNvSpPr>
          <p:nvPr>
            <p:ph idx="1"/>
          </p:nvPr>
        </p:nvSpPr>
        <p:spPr/>
        <p:txBody>
          <a:bodyPr/>
          <a:lstStyle/>
          <a:p>
            <a:endParaRPr lang="el-GR" dirty="0"/>
          </a:p>
        </p:txBody>
      </p:sp>
      <p:pic>
        <p:nvPicPr>
          <p:cNvPr id="4" name="Picture 2" descr="C:\Users\User\Pictures\imagesCA28IOZ3.jpg"/>
          <p:cNvPicPr>
            <a:picLocks noChangeAspect="1" noChangeArrowheads="1"/>
          </p:cNvPicPr>
          <p:nvPr/>
        </p:nvPicPr>
        <p:blipFill>
          <a:blip r:embed="rId2" cstate="print"/>
          <a:srcRect/>
          <a:stretch>
            <a:fillRect/>
          </a:stretch>
        </p:blipFill>
        <p:spPr bwMode="auto">
          <a:xfrm>
            <a:off x="1403648" y="1628800"/>
            <a:ext cx="6480720" cy="4835615"/>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720080"/>
          </a:xfrm>
        </p:spPr>
        <p:txBody>
          <a:bodyPr>
            <a:normAutofit/>
          </a:bodyPr>
          <a:lstStyle/>
          <a:p>
            <a:pPr algn="ctr"/>
            <a:r>
              <a:rPr lang="el-GR" sz="4400" dirty="0" smtClean="0"/>
              <a:t>ΣΠΟΡΕΑΣ</a:t>
            </a:r>
            <a:endParaRPr lang="en-US" sz="4400" dirty="0"/>
          </a:p>
        </p:txBody>
      </p:sp>
      <p:sp>
        <p:nvSpPr>
          <p:cNvPr id="3" name="2 - Θέση περιεχομένου"/>
          <p:cNvSpPr>
            <a:spLocks noGrp="1"/>
          </p:cNvSpPr>
          <p:nvPr>
            <p:ph idx="1"/>
          </p:nvPr>
        </p:nvSpPr>
        <p:spPr/>
        <p:txBody>
          <a:bodyPr/>
          <a:lstStyle/>
          <a:p>
            <a:endParaRPr lang="en-US"/>
          </a:p>
        </p:txBody>
      </p:sp>
      <p:pic>
        <p:nvPicPr>
          <p:cNvPr id="9218" name="Picture 2" descr="C:\Users\User\Pictures\imagesCAHG6V8Z.jpg"/>
          <p:cNvPicPr>
            <a:picLocks noChangeAspect="1" noChangeArrowheads="1"/>
          </p:cNvPicPr>
          <p:nvPr/>
        </p:nvPicPr>
        <p:blipFill>
          <a:blip r:embed="rId2" cstate="print"/>
          <a:srcRect/>
          <a:stretch>
            <a:fillRect/>
          </a:stretch>
        </p:blipFill>
        <p:spPr bwMode="auto">
          <a:xfrm>
            <a:off x="1307313" y="1268760"/>
            <a:ext cx="6617813" cy="502748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704088"/>
            <a:ext cx="8229600" cy="780696"/>
          </a:xfrm>
        </p:spPr>
        <p:txBody>
          <a:bodyPr>
            <a:normAutofit fontScale="90000"/>
          </a:bodyPr>
          <a:lstStyle/>
          <a:p>
            <a:pPr algn="ctr"/>
            <a:r>
              <a:rPr lang="en-US" dirty="0" smtClean="0"/>
              <a:t>FLADIN</a:t>
            </a:r>
            <a:r>
              <a:rPr lang="el-GR" dirty="0" smtClean="0"/>
              <a:t>,</a:t>
            </a:r>
            <a:r>
              <a:rPr lang="en-US" dirty="0" smtClean="0"/>
              <a:t> </a:t>
            </a:r>
            <a:r>
              <a:rPr lang="el-GR" dirty="0" smtClean="0"/>
              <a:t> ΡΟΔΟΣ</a:t>
            </a:r>
            <a:endParaRPr lang="el-GR" dirty="0"/>
          </a:p>
        </p:txBody>
      </p:sp>
      <p:pic>
        <p:nvPicPr>
          <p:cNvPr id="5" name="4 - Θέση περιεχομένου" descr="504303ld.jpg"/>
          <p:cNvPicPr>
            <a:picLocks noGrp="1" noChangeAspect="1"/>
          </p:cNvPicPr>
          <p:nvPr>
            <p:ph idx="1"/>
          </p:nvPr>
        </p:nvPicPr>
        <p:blipFill>
          <a:blip r:embed="rId2" cstate="print"/>
          <a:stretch>
            <a:fillRect/>
          </a:stretch>
        </p:blipFill>
        <p:spPr>
          <a:xfrm>
            <a:off x="179512" y="1839145"/>
            <a:ext cx="8847712" cy="4614191"/>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3106688" cy="1143000"/>
          </a:xfrm>
        </p:spPr>
        <p:txBody>
          <a:bodyPr/>
          <a:lstStyle/>
          <a:p>
            <a:endParaRPr lang="en-US" dirty="0"/>
          </a:p>
        </p:txBody>
      </p:sp>
      <p:sp>
        <p:nvSpPr>
          <p:cNvPr id="3" name="2 - Θέση περιεχομένου"/>
          <p:cNvSpPr>
            <a:spLocks noGrp="1"/>
          </p:cNvSpPr>
          <p:nvPr>
            <p:ph idx="1"/>
          </p:nvPr>
        </p:nvSpPr>
        <p:spPr/>
        <p:txBody>
          <a:bodyPr>
            <a:normAutofit/>
          </a:bodyPr>
          <a:lstStyle/>
          <a:p>
            <a:pPr>
              <a:buNone/>
            </a:pPr>
            <a:r>
              <a:rPr lang="el-GR" sz="3600" b="1" dirty="0" smtClean="0"/>
              <a:t>ΚΑΦΕ ΣΤΟ </a:t>
            </a:r>
          </a:p>
          <a:p>
            <a:pPr>
              <a:buNone/>
            </a:pPr>
            <a:r>
              <a:rPr lang="el-GR" sz="3600" b="1" dirty="0" smtClean="0"/>
              <a:t>ΠΑΡΙΣΙ</a:t>
            </a:r>
            <a:endParaRPr lang="en-US" sz="3600" b="1" dirty="0"/>
          </a:p>
        </p:txBody>
      </p:sp>
      <p:pic>
        <p:nvPicPr>
          <p:cNvPr id="16386" name="Picture 2" descr="C:\Users\User\Pictures\v-gogh-kafeneio-nykta.jpg"/>
          <p:cNvPicPr>
            <a:picLocks noChangeAspect="1" noChangeArrowheads="1"/>
          </p:cNvPicPr>
          <p:nvPr/>
        </p:nvPicPr>
        <p:blipFill>
          <a:blip r:embed="rId2" cstate="print"/>
          <a:srcRect/>
          <a:stretch>
            <a:fillRect/>
          </a:stretch>
        </p:blipFill>
        <p:spPr bwMode="auto">
          <a:xfrm>
            <a:off x="3618776" y="188640"/>
            <a:ext cx="5120718" cy="6367501"/>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8229600" cy="936104"/>
          </a:xfrm>
        </p:spPr>
        <p:txBody>
          <a:bodyPr>
            <a:normAutofit/>
          </a:bodyPr>
          <a:lstStyle/>
          <a:p>
            <a:pPr algn="ctr"/>
            <a:r>
              <a:rPr lang="el-GR" dirty="0" smtClean="0"/>
              <a:t>ΗΛΙΟΤΡΟΠΙΑ</a:t>
            </a:r>
            <a:endParaRPr lang="el-GR" dirty="0"/>
          </a:p>
        </p:txBody>
      </p:sp>
      <p:pic>
        <p:nvPicPr>
          <p:cNvPr id="21506" name="Picture 2" descr="C:\Users\user01\Desktop\project\van-gogh-impressionism_101021-1920x1200.jpg"/>
          <p:cNvPicPr>
            <a:picLocks noGrp="1" noChangeAspect="1" noChangeArrowheads="1"/>
          </p:cNvPicPr>
          <p:nvPr>
            <p:ph idx="1"/>
          </p:nvPr>
        </p:nvPicPr>
        <p:blipFill>
          <a:blip r:embed="rId2" cstate="print"/>
          <a:srcRect/>
          <a:stretch>
            <a:fillRect/>
          </a:stretch>
        </p:blipFill>
        <p:spPr bwMode="auto">
          <a:xfrm>
            <a:off x="800696" y="1772816"/>
            <a:ext cx="7587728" cy="474233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720080"/>
          </a:xfrm>
        </p:spPr>
        <p:txBody>
          <a:bodyPr>
            <a:noAutofit/>
          </a:bodyPr>
          <a:lstStyle/>
          <a:p>
            <a:pPr algn="ctr"/>
            <a:r>
              <a:rPr lang="el-GR" sz="4000" dirty="0" smtClean="0"/>
              <a:t>ΟΙ ΛΟΥΟΜΕΝΟΙ, ΣΕΡΑ</a:t>
            </a:r>
            <a:r>
              <a:rPr lang="en-US" sz="4000" dirty="0" smtClean="0"/>
              <a:t>,</a:t>
            </a:r>
            <a:r>
              <a:rPr lang="el-GR" sz="4000" dirty="0" smtClean="0"/>
              <a:t>ΠΟΥΑΝΤΙΓΙΣΜΟΣ</a:t>
            </a:r>
            <a:endParaRPr lang="el-GR" sz="4000" dirty="0"/>
          </a:p>
        </p:txBody>
      </p:sp>
      <p:pic>
        <p:nvPicPr>
          <p:cNvPr id="4" name="3 - Θέση περιεχομένου" descr="lo-Baigneurs_a_Asnieres-696x462.jpg"/>
          <p:cNvPicPr>
            <a:picLocks noGrp="1" noChangeAspect="1"/>
          </p:cNvPicPr>
          <p:nvPr>
            <p:ph idx="1"/>
          </p:nvPr>
        </p:nvPicPr>
        <p:blipFill>
          <a:blip r:embed="rId2" cstate="print"/>
          <a:stretch>
            <a:fillRect/>
          </a:stretch>
        </p:blipFill>
        <p:spPr>
          <a:xfrm>
            <a:off x="587178" y="1050591"/>
            <a:ext cx="7945262" cy="5274010"/>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648072"/>
          </a:xfrm>
        </p:spPr>
        <p:txBody>
          <a:bodyPr>
            <a:normAutofit fontScale="90000"/>
          </a:bodyPr>
          <a:lstStyle/>
          <a:p>
            <a:r>
              <a:rPr lang="el-GR" dirty="0" smtClean="0"/>
              <a:t> </a:t>
            </a:r>
            <a:r>
              <a:rPr lang="el-GR" sz="4000" dirty="0" smtClean="0"/>
              <a:t>Μια Κυριακή στην Γκραντ-</a:t>
            </a:r>
            <a:r>
              <a:rPr lang="el-GR" sz="4000" dirty="0" err="1" smtClean="0"/>
              <a:t>Ζαττ</a:t>
            </a:r>
            <a:r>
              <a:rPr lang="el-GR" sz="4000" dirty="0" smtClean="0"/>
              <a:t>, 1884-1886</a:t>
            </a:r>
            <a:endParaRPr lang="el-GR" dirty="0"/>
          </a:p>
        </p:txBody>
      </p:sp>
      <p:pic>
        <p:nvPicPr>
          <p:cNvPr id="4" name="3 - Θέση περιεχομένου" descr="11-Ζορζ-Σερά-Μια-Κυριακή-στην-Γκραντ-Ζαττ-1884-1886-Art-Institute-Σικάγο.jpg"/>
          <p:cNvPicPr>
            <a:picLocks noGrp="1" noChangeAspect="1"/>
          </p:cNvPicPr>
          <p:nvPr>
            <p:ph idx="1"/>
          </p:nvPr>
        </p:nvPicPr>
        <p:blipFill>
          <a:blip r:embed="rId2" cstate="print"/>
          <a:stretch>
            <a:fillRect/>
          </a:stretch>
        </p:blipFill>
        <p:spPr>
          <a:xfrm>
            <a:off x="564276" y="1065613"/>
            <a:ext cx="7968163" cy="525898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720080"/>
          </a:xfrm>
        </p:spPr>
        <p:txBody>
          <a:bodyPr>
            <a:normAutofit/>
          </a:bodyPr>
          <a:lstStyle/>
          <a:p>
            <a:pPr algn="ctr"/>
            <a:r>
              <a:rPr lang="en-US" sz="3200" b="0" dirty="0" smtClean="0"/>
              <a:t>Thomas Couture, </a:t>
            </a:r>
            <a:r>
              <a:rPr lang="en-US" sz="3200" b="0" i="1" dirty="0" smtClean="0"/>
              <a:t>The Romans of Decadence</a:t>
            </a:r>
            <a:r>
              <a:rPr lang="en-US" sz="3200" b="0" dirty="0" smtClean="0"/>
              <a:t> ,</a:t>
            </a:r>
            <a:endParaRPr lang="el-GR" sz="3200" dirty="0"/>
          </a:p>
        </p:txBody>
      </p:sp>
      <p:pic>
        <p:nvPicPr>
          <p:cNvPr id="4" name="3 - Θέση περιεχομένου" descr="60f96656e78d76.23067972_3618px-thomas-couture-los-romanos-de-la-decadencia-museo-de-orsay-1847-oleo-sobre-lienzo-472-x-772-cm.jpg"/>
          <p:cNvPicPr>
            <a:picLocks noGrp="1" noChangeAspect="1"/>
          </p:cNvPicPr>
          <p:nvPr>
            <p:ph idx="1"/>
          </p:nvPr>
        </p:nvPicPr>
        <p:blipFill>
          <a:blip r:embed="rId2" cstate="print"/>
          <a:stretch>
            <a:fillRect/>
          </a:stretch>
        </p:blipFill>
        <p:spPr>
          <a:xfrm>
            <a:off x="-19436" y="1196752"/>
            <a:ext cx="9163436" cy="5661248"/>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ctrTitle"/>
          </p:nvPr>
        </p:nvSpPr>
        <p:spPr/>
        <p:txBody>
          <a:bodyPr>
            <a:normAutofit/>
          </a:bodyPr>
          <a:lstStyle/>
          <a:p>
            <a:pPr algn="ctr"/>
            <a:r>
              <a:rPr lang="el-GR" sz="6000" dirty="0" smtClean="0"/>
              <a:t>ΙΜΠΡΕΣΙΟΝΙΣΜΟΣ</a:t>
            </a:r>
            <a:endParaRPr lang="el-GR" sz="6000" dirty="0"/>
          </a:p>
        </p:txBody>
      </p:sp>
      <p:sp>
        <p:nvSpPr>
          <p:cNvPr id="5" name="4 - Υπότιτλος"/>
          <p:cNvSpPr>
            <a:spLocks noGrp="1"/>
          </p:cNvSpPr>
          <p:nvPr>
            <p:ph type="subTitle" idx="1"/>
          </p:nvPr>
        </p:nvSpPr>
        <p:spPr/>
        <p:txBody>
          <a:bodyPr>
            <a:normAutofit/>
          </a:bodyPr>
          <a:lstStyle/>
          <a:p>
            <a:pPr algn="ctr"/>
            <a:r>
              <a:rPr lang="el-GR" sz="4000" dirty="0" smtClean="0"/>
              <a:t>Η ΕΠΑΝΑΣΤΑΣΗ ΣΤΗΝ ΤΕΧΝΗ</a:t>
            </a:r>
          </a:p>
          <a:p>
            <a:pPr algn="ctr"/>
            <a:r>
              <a:rPr lang="el-GR" sz="4000" dirty="0" smtClean="0"/>
              <a:t>1860</a:t>
            </a:r>
            <a:endParaRPr lang="el-GR" sz="4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609600" y="1176997"/>
            <a:ext cx="2212848" cy="883852"/>
          </a:xfrm>
        </p:spPr>
        <p:txBody>
          <a:bodyPr>
            <a:normAutofit/>
          </a:bodyPr>
          <a:lstStyle/>
          <a:p>
            <a:r>
              <a:rPr lang="el-GR" sz="4400" dirty="0" smtClean="0"/>
              <a:t>ΜΟΝΕ</a:t>
            </a:r>
            <a:endParaRPr lang="el-GR" sz="4400" dirty="0"/>
          </a:p>
        </p:txBody>
      </p:sp>
      <p:sp>
        <p:nvSpPr>
          <p:cNvPr id="6" name="5 - Θέση κειμένου"/>
          <p:cNvSpPr>
            <a:spLocks noGrp="1"/>
          </p:cNvSpPr>
          <p:nvPr>
            <p:ph type="body" sz="half" idx="2"/>
          </p:nvPr>
        </p:nvSpPr>
        <p:spPr>
          <a:xfrm>
            <a:off x="611560" y="2852936"/>
            <a:ext cx="2209800" cy="2179320"/>
          </a:xfrm>
        </p:spPr>
        <p:txBody>
          <a:bodyPr>
            <a:noAutofit/>
          </a:bodyPr>
          <a:lstStyle/>
          <a:p>
            <a:r>
              <a:rPr lang="el-GR" sz="2000" b="1" dirty="0" smtClean="0">
                <a:solidFill>
                  <a:srgbClr val="0070C0"/>
                </a:solidFill>
              </a:rPr>
              <a:t>Ένας από τους σημαντικότερους εκπροσώπους του κινήματος</a:t>
            </a:r>
            <a:r>
              <a:rPr lang="el-GR" sz="1200" b="1" dirty="0" smtClean="0">
                <a:solidFill>
                  <a:srgbClr val="0070C0"/>
                </a:solidFill>
              </a:rPr>
              <a:t> </a:t>
            </a:r>
            <a:endParaRPr lang="el-GR" sz="1200" b="1" dirty="0">
              <a:solidFill>
                <a:srgbClr val="0070C0"/>
              </a:solidFill>
            </a:endParaRPr>
          </a:p>
        </p:txBody>
      </p:sp>
      <p:pic>
        <p:nvPicPr>
          <p:cNvPr id="7" name="6 - Θέση εικόνας" descr="Claude_Monet_1899_Nadar_crop.jpg"/>
          <p:cNvPicPr>
            <a:picLocks noGrp="1" noChangeAspect="1"/>
          </p:cNvPicPr>
          <p:nvPr>
            <p:ph type="pic" idx="1"/>
          </p:nvPr>
        </p:nvPicPr>
        <p:blipFill>
          <a:blip r:embed="rId3" cstate="print"/>
          <a:srcRect t="18122" b="18122"/>
          <a:stretch>
            <a:fillRect/>
          </a:stretch>
        </p:blipFill>
        <p:spPr>
          <a:xfrm rot="420000">
            <a:off x="3165196" y="562400"/>
            <a:ext cx="5662587" cy="482160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936104"/>
          </a:xfrm>
        </p:spPr>
        <p:txBody>
          <a:bodyPr>
            <a:normAutofit/>
          </a:bodyPr>
          <a:lstStyle/>
          <a:p>
            <a:pPr algn="ctr"/>
            <a:r>
              <a:rPr lang="el-GR" b="1" dirty="0" smtClean="0"/>
              <a:t>Ο ΚΛΩΝΤ ΜΟΝΕ ΖΩΓΡΑΦΙΖΕΙ</a:t>
            </a:r>
            <a:endParaRPr lang="el-GR" b="1" dirty="0"/>
          </a:p>
        </p:txBody>
      </p:sp>
      <p:pic>
        <p:nvPicPr>
          <p:cNvPr id="4" name="Picture 2" descr="C:\Users\user01\Desktop\project\monet_painting.jpg"/>
          <p:cNvPicPr>
            <a:picLocks noGrp="1" noChangeAspect="1" noChangeArrowheads="1"/>
          </p:cNvPicPr>
          <p:nvPr>
            <p:ph idx="1"/>
          </p:nvPr>
        </p:nvPicPr>
        <p:blipFill>
          <a:blip r:embed="rId2" cstate="print"/>
          <a:srcRect/>
          <a:stretch>
            <a:fillRect/>
          </a:stretch>
        </p:blipFill>
        <p:spPr bwMode="auto">
          <a:xfrm>
            <a:off x="1403648" y="1340768"/>
            <a:ext cx="5976664" cy="51971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pPr algn="ctr"/>
            <a:r>
              <a:rPr lang="el-GR" sz="4000" dirty="0" smtClean="0"/>
              <a:t>ΜΟΝΕ, ΤΟ ΛΙΒΑΔΙ ΜΕ ΤΙΣ ΠΑΠΑΡΟΥΝΕΣ</a:t>
            </a:r>
            <a:endParaRPr lang="el-GR" sz="4000" dirty="0"/>
          </a:p>
        </p:txBody>
      </p:sp>
      <p:pic>
        <p:nvPicPr>
          <p:cNvPr id="4" name="Picture 2" descr="C:\Users\User\Pictures\monet_coquelicots.jpg"/>
          <p:cNvPicPr>
            <a:picLocks noGrp="1" noChangeAspect="1" noChangeArrowheads="1"/>
          </p:cNvPicPr>
          <p:nvPr>
            <p:ph idx="1"/>
          </p:nvPr>
        </p:nvPicPr>
        <p:blipFill>
          <a:blip r:embed="rId2" cstate="print"/>
          <a:srcRect/>
          <a:stretch>
            <a:fillRect/>
          </a:stretch>
        </p:blipFill>
        <p:spPr bwMode="auto">
          <a:xfrm>
            <a:off x="827584" y="692696"/>
            <a:ext cx="7696837" cy="597666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7"/>
            <a:ext cx="8229600" cy="972312"/>
          </a:xfrm>
        </p:spPr>
        <p:txBody>
          <a:bodyPr>
            <a:normAutofit/>
          </a:bodyPr>
          <a:lstStyle/>
          <a:p>
            <a:pPr algn="ctr"/>
            <a:endParaRPr lang="en-US" dirty="0"/>
          </a:p>
        </p:txBody>
      </p:sp>
      <p:sp>
        <p:nvSpPr>
          <p:cNvPr id="8" name="7 - Θέση περιεχομένου"/>
          <p:cNvSpPr>
            <a:spLocks noGrp="1"/>
          </p:cNvSpPr>
          <p:nvPr>
            <p:ph sz="half" idx="2"/>
          </p:nvPr>
        </p:nvSpPr>
        <p:spPr>
          <a:xfrm>
            <a:off x="4648200" y="2492896"/>
            <a:ext cx="4038600" cy="3862028"/>
          </a:xfrm>
        </p:spPr>
        <p:txBody>
          <a:bodyPr/>
          <a:lstStyle/>
          <a:p>
            <a:pPr algn="ctr">
              <a:buNone/>
            </a:pPr>
            <a:r>
              <a:rPr lang="el-GR" dirty="0" smtClean="0">
                <a:solidFill>
                  <a:srgbClr val="C00000"/>
                </a:solidFill>
              </a:rPr>
              <a:t>ΜΟΝΕ ΕΘΝΙΚΗ ΕΟΡΤΗ</a:t>
            </a:r>
          </a:p>
          <a:p>
            <a:pPr algn="ctr">
              <a:buNone/>
            </a:pPr>
            <a:r>
              <a:rPr lang="el-GR" dirty="0" smtClean="0">
                <a:solidFill>
                  <a:srgbClr val="C00000"/>
                </a:solidFill>
              </a:rPr>
              <a:t>ΣΤΟ ΠΑΡΙΣΙ</a:t>
            </a:r>
          </a:p>
          <a:p>
            <a:pPr algn="ctr">
              <a:buNone/>
            </a:pPr>
            <a:r>
              <a:rPr lang="el-GR" i="1" dirty="0" smtClean="0">
                <a:solidFill>
                  <a:srgbClr val="C00000"/>
                </a:solidFill>
              </a:rPr>
              <a:t>Η οδός </a:t>
            </a:r>
            <a:r>
              <a:rPr lang="el-GR" i="1" dirty="0" err="1" smtClean="0">
                <a:solidFill>
                  <a:srgbClr val="C00000"/>
                </a:solidFill>
              </a:rPr>
              <a:t>Montorgueil</a:t>
            </a:r>
            <a:r>
              <a:rPr lang="el-GR" i="1" dirty="0" smtClean="0">
                <a:solidFill>
                  <a:srgbClr val="C00000"/>
                </a:solidFill>
              </a:rPr>
              <a:t> στο Παρίσι. Γιορτή στις 30 Ιουνίου 1878</a:t>
            </a:r>
            <a:endParaRPr lang="el-GR" dirty="0">
              <a:solidFill>
                <a:srgbClr val="C00000"/>
              </a:solidFill>
            </a:endParaRPr>
          </a:p>
        </p:txBody>
      </p:sp>
      <p:pic>
        <p:nvPicPr>
          <p:cNvPr id="7170" name="Picture 2" descr="C:\Users\User\Pictures\Rue-Montorgueil,-Paris--Festival-of-June-30,-1878.jpg"/>
          <p:cNvPicPr>
            <a:picLocks noChangeAspect="1" noChangeArrowheads="1"/>
          </p:cNvPicPr>
          <p:nvPr/>
        </p:nvPicPr>
        <p:blipFill>
          <a:blip r:embed="rId2" cstate="print"/>
          <a:srcRect/>
          <a:stretch>
            <a:fillRect/>
          </a:stretch>
        </p:blipFill>
        <p:spPr bwMode="auto">
          <a:xfrm flipH="1">
            <a:off x="640079" y="474633"/>
            <a:ext cx="45719" cy="80978"/>
          </a:xfrm>
          <a:prstGeom prst="rect">
            <a:avLst/>
          </a:prstGeom>
          <a:noFill/>
        </p:spPr>
      </p:pic>
      <p:pic>
        <p:nvPicPr>
          <p:cNvPr id="6" name="Picture 2" descr="C:\Users\User\Pictures\Rue-Montorgueil,-Paris--Festival-of-June-30,-1878.jpg"/>
          <p:cNvPicPr>
            <a:picLocks noGrp="1" noChangeAspect="1" noChangeArrowheads="1"/>
          </p:cNvPicPr>
          <p:nvPr>
            <p:ph sz="half" idx="1"/>
          </p:nvPr>
        </p:nvPicPr>
        <p:blipFill>
          <a:blip r:embed="rId3" cstate="print"/>
          <a:srcRect/>
          <a:stretch>
            <a:fillRect/>
          </a:stretch>
        </p:blipFill>
        <p:spPr bwMode="auto">
          <a:xfrm>
            <a:off x="755576" y="309675"/>
            <a:ext cx="3586862" cy="635968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endParaRPr lang="el-GR" sz="2400" dirty="0"/>
          </a:p>
        </p:txBody>
      </p:sp>
      <p:sp>
        <p:nvSpPr>
          <p:cNvPr id="6" name="5 - Θέση κειμένου"/>
          <p:cNvSpPr>
            <a:spLocks noGrp="1"/>
          </p:cNvSpPr>
          <p:nvPr>
            <p:ph type="body" idx="2"/>
          </p:nvPr>
        </p:nvSpPr>
        <p:spPr>
          <a:xfrm>
            <a:off x="179512" y="1676400"/>
            <a:ext cx="1944216" cy="4572000"/>
          </a:xfrm>
        </p:spPr>
        <p:txBody>
          <a:bodyPr>
            <a:normAutofit/>
          </a:bodyPr>
          <a:lstStyle/>
          <a:p>
            <a:r>
              <a:rPr lang="el-GR" sz="2000" b="1" dirty="0" smtClean="0">
                <a:solidFill>
                  <a:srgbClr val="0070C0"/>
                </a:solidFill>
              </a:rPr>
              <a:t>Ο ΚΗΠΟΣ ΤΟΥ ΜΟΝΕ, ΤΑ ΝΟΥΦΑΡΑ ΚΑΙ Η ΙΑΠΩΝΕΖΙΚΗ ΓΕΦΥΡΑ </a:t>
            </a:r>
            <a:endParaRPr lang="el-GR" sz="2000" b="1" dirty="0">
              <a:solidFill>
                <a:srgbClr val="0070C0"/>
              </a:solidFill>
            </a:endParaRPr>
          </a:p>
        </p:txBody>
      </p:sp>
      <p:pic>
        <p:nvPicPr>
          <p:cNvPr id="5" name="Picture 2" descr="C:\Users\User\Pictures\imagesCAOY3H18.jpg"/>
          <p:cNvPicPr>
            <a:picLocks noGrp="1" noChangeAspect="1" noChangeArrowheads="1"/>
          </p:cNvPicPr>
          <p:nvPr>
            <p:ph sz="half" idx="1"/>
          </p:nvPr>
        </p:nvPicPr>
        <p:blipFill>
          <a:blip r:embed="rId2" cstate="print"/>
          <a:stretch>
            <a:fillRect/>
          </a:stretch>
        </p:blipFill>
        <p:spPr bwMode="auto">
          <a:xfrm>
            <a:off x="2286000" y="0"/>
            <a:ext cx="6858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Στιγμιότυπο οθόνης (14).png"/>
          <p:cNvPicPr>
            <a:picLocks noGrp="1" noChangeAspect="1"/>
          </p:cNvPicPr>
          <p:nvPr>
            <p:ph idx="4294967295"/>
          </p:nvPr>
        </p:nvPicPr>
        <p:blipFill>
          <a:blip r:embed="rId2" cstate="print"/>
          <a:stretch>
            <a:fillRect/>
          </a:stretch>
        </p:blipFill>
        <p:spPr>
          <a:xfrm>
            <a:off x="457200" y="762000"/>
            <a:ext cx="8089900" cy="553402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6" name="5 - Θέση κειμένου"/>
          <p:cNvSpPr>
            <a:spLocks noGrp="1"/>
          </p:cNvSpPr>
          <p:nvPr>
            <p:ph type="body" idx="2"/>
          </p:nvPr>
        </p:nvSpPr>
        <p:spPr>
          <a:xfrm>
            <a:off x="251520" y="1700808"/>
            <a:ext cx="1872208" cy="4572000"/>
          </a:xfrm>
        </p:spPr>
        <p:txBody>
          <a:bodyPr>
            <a:normAutofit/>
          </a:bodyPr>
          <a:lstStyle/>
          <a:p>
            <a:r>
              <a:rPr lang="el-GR" sz="1800" b="1" dirty="0" smtClean="0">
                <a:solidFill>
                  <a:srgbClr val="0070C0"/>
                </a:solidFill>
              </a:rPr>
              <a:t>ΣΥΝΘΕΣΕΙΣ ΜΕ ΝΟΥΦΑΡΑ ΑΠΌ ΤΟΝ ΚΗΠΟ ΤΟΥ ΜΟΝΕ</a:t>
            </a:r>
            <a:endParaRPr lang="el-GR" sz="1800" b="1" dirty="0">
              <a:solidFill>
                <a:srgbClr val="0070C0"/>
              </a:solidFill>
            </a:endParaRPr>
          </a:p>
        </p:txBody>
      </p:sp>
      <p:pic>
        <p:nvPicPr>
          <p:cNvPr id="4" name="3 - Θέση περιεχομένου" descr="800px-Claude_Monet_-_Water_Lilies_-_1906,_Ryerson.jpg"/>
          <p:cNvPicPr>
            <a:picLocks noGrp="1" noChangeAspect="1"/>
          </p:cNvPicPr>
          <p:nvPr>
            <p:ph sz="half" idx="1"/>
          </p:nvPr>
        </p:nvPicPr>
        <p:blipFill>
          <a:blip r:embed="rId2" cstate="print"/>
          <a:stretch>
            <a:fillRect/>
          </a:stretch>
        </p:blipFill>
        <p:spPr>
          <a:xfrm>
            <a:off x="2319970" y="298402"/>
            <a:ext cx="6824029" cy="655959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8229600" cy="533400"/>
          </a:xfrm>
        </p:spPr>
        <p:txBody>
          <a:bodyPr>
            <a:normAutofit/>
          </a:bodyPr>
          <a:lstStyle/>
          <a:p>
            <a:pPr algn="ctr"/>
            <a:r>
              <a:rPr lang="el-GR" sz="3200" dirty="0" smtClean="0"/>
              <a:t>ΝΟΥΦΑΡΑ, ΜΟΝΕ</a:t>
            </a:r>
            <a:endParaRPr lang="el-GR" sz="3200" dirty="0"/>
          </a:p>
        </p:txBody>
      </p:sp>
      <p:pic>
        <p:nvPicPr>
          <p:cNvPr id="4" name="3 - Θέση περιεχομένου" descr="water-lilies-1919-1-1024x8311.jpg"/>
          <p:cNvPicPr>
            <a:picLocks noGrp="1" noChangeAspect="1"/>
          </p:cNvPicPr>
          <p:nvPr>
            <p:ph idx="1"/>
          </p:nvPr>
        </p:nvPicPr>
        <p:blipFill>
          <a:blip r:embed="rId2" cstate="print"/>
          <a:stretch>
            <a:fillRect/>
          </a:stretch>
        </p:blipFill>
        <p:spPr>
          <a:xfrm>
            <a:off x="323528" y="-2129"/>
            <a:ext cx="8453396" cy="6860129"/>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onet,_Claude_-_Water_Lilies_(Nymphéas)_-_Google_Art_Project.jpg"/>
          <p:cNvPicPr>
            <a:picLocks noGrp="1" noChangeAspect="1"/>
          </p:cNvPicPr>
          <p:nvPr>
            <p:ph idx="4294967295"/>
          </p:nvPr>
        </p:nvPicPr>
        <p:blipFill>
          <a:blip r:embed="rId2" cstate="print"/>
          <a:stretch>
            <a:fillRect/>
          </a:stretch>
        </p:blipFill>
        <p:spPr>
          <a:xfrm>
            <a:off x="1187624" y="0"/>
            <a:ext cx="669925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800px-Autumn_on_the_Seine,_Argenteuil_by_Claude_Monet,_High_Museum_of_Art.jpg"/>
          <p:cNvPicPr>
            <a:picLocks noGrp="1" noChangeAspect="1"/>
          </p:cNvPicPr>
          <p:nvPr>
            <p:ph idx="1"/>
          </p:nvPr>
        </p:nvPicPr>
        <p:blipFill>
          <a:blip r:embed="rId3" cstate="print"/>
          <a:stretch>
            <a:fillRect/>
          </a:stretch>
        </p:blipFill>
        <p:spPr>
          <a:xfrm>
            <a:off x="0" y="171450"/>
            <a:ext cx="9144000" cy="668655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endParaRPr lang="el-GR" sz="3600" dirty="0"/>
          </a:p>
        </p:txBody>
      </p:sp>
      <p:pic>
        <p:nvPicPr>
          <p:cNvPr id="4" name="3 - Θέση περιεχομένου" descr="227537.jpg"/>
          <p:cNvPicPr>
            <a:picLocks noGrp="1" noChangeAspect="1"/>
          </p:cNvPicPr>
          <p:nvPr>
            <p:ph sz="half" idx="1"/>
          </p:nvPr>
        </p:nvPicPr>
        <p:blipFill>
          <a:blip r:embed="rId2" cstate="print"/>
          <a:stretch>
            <a:fillRect/>
          </a:stretch>
        </p:blipFill>
        <p:spPr>
          <a:xfrm>
            <a:off x="179512" y="1124744"/>
            <a:ext cx="6729721" cy="5400600"/>
          </a:xfrm>
        </p:spPr>
      </p:pic>
      <p:sp>
        <p:nvSpPr>
          <p:cNvPr id="5" name="4 - Θέση περιεχομένου"/>
          <p:cNvSpPr>
            <a:spLocks noGrp="1"/>
          </p:cNvSpPr>
          <p:nvPr>
            <p:ph sz="half" idx="2"/>
          </p:nvPr>
        </p:nvSpPr>
        <p:spPr>
          <a:xfrm>
            <a:off x="6732240" y="1143000"/>
            <a:ext cx="2411760" cy="5257799"/>
          </a:xfrm>
        </p:spPr>
        <p:txBody>
          <a:bodyPr>
            <a:normAutofit fontScale="70000" lnSpcReduction="20000"/>
          </a:bodyPr>
          <a:lstStyle/>
          <a:p>
            <a:r>
              <a:rPr lang="el-GR" sz="2800" dirty="0" smtClean="0"/>
              <a:t> </a:t>
            </a:r>
            <a:r>
              <a:rPr lang="el-GR" sz="2800" b="1" dirty="0" smtClean="0">
                <a:solidFill>
                  <a:schemeClr val="tx2">
                    <a:lumMod val="50000"/>
                  </a:schemeClr>
                </a:solidFill>
              </a:rPr>
              <a:t>Ο κήπος του καλλιτέχνη στο </a:t>
            </a:r>
            <a:r>
              <a:rPr lang="el-GR" sz="2800" b="1" dirty="0" err="1" smtClean="0">
                <a:solidFill>
                  <a:schemeClr val="tx2">
                    <a:lumMod val="50000"/>
                  </a:schemeClr>
                </a:solidFill>
              </a:rPr>
              <a:t>Ζιβερνί</a:t>
            </a:r>
            <a:r>
              <a:rPr lang="el-GR" sz="2800" b="1" dirty="0" smtClean="0">
                <a:solidFill>
                  <a:schemeClr val="tx2">
                    <a:lumMod val="50000"/>
                  </a:schemeClr>
                </a:solidFill>
              </a:rPr>
              <a:t> </a:t>
            </a:r>
          </a:p>
          <a:p>
            <a:endParaRPr lang="el-GR" sz="2800" dirty="0" smtClean="0"/>
          </a:p>
          <a:p>
            <a:r>
              <a:rPr lang="el-GR" b="1" dirty="0" smtClean="0"/>
              <a:t>Με τη βοήθεια επαγγελματιών αλλά και πολλή προσωπική ενασχόληση και μελέτη ο Μονέ συνέθετε πρώτα τα τοπία φυτεύοντας δέντρα και λουλούδια, και αργότερα περνούσε τις ώρες του στον ήλιο αποτυπώνοντάς τα στον καμβά.</a:t>
            </a:r>
            <a:endParaRPr lang="el-GR"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704088"/>
            <a:ext cx="3178696" cy="2652904"/>
          </a:xfrm>
        </p:spPr>
        <p:txBody>
          <a:bodyPr>
            <a:normAutofit/>
          </a:bodyPr>
          <a:lstStyle/>
          <a:p>
            <a:r>
              <a:rPr lang="el-GR" sz="3200" i="1" dirty="0" smtClean="0"/>
              <a:t>Ο κήπος του Μονέ στο </a:t>
            </a:r>
            <a:r>
              <a:rPr lang="el-GR" sz="3200" i="1" dirty="0" err="1" smtClean="0"/>
              <a:t>Vétheuil</a:t>
            </a:r>
            <a:endParaRPr lang="el-GR" sz="3200" dirty="0"/>
          </a:p>
        </p:txBody>
      </p:sp>
      <p:pic>
        <p:nvPicPr>
          <p:cNvPr id="7" name="6 - Θέση περιεχομένου" descr="Claude_Monet_-_Monet's_garden_at_Vétheuil_(1880).jpg"/>
          <p:cNvPicPr>
            <a:picLocks noGrp="1" noChangeAspect="1"/>
          </p:cNvPicPr>
          <p:nvPr>
            <p:ph idx="1"/>
          </p:nvPr>
        </p:nvPicPr>
        <p:blipFill>
          <a:blip r:embed="rId2" cstate="print"/>
          <a:stretch>
            <a:fillRect/>
          </a:stretch>
        </p:blipFill>
        <p:spPr>
          <a:xfrm>
            <a:off x="3707904" y="-32252"/>
            <a:ext cx="5436096" cy="6890252"/>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a:xfrm>
            <a:off x="5580112" y="1935480"/>
            <a:ext cx="3106688" cy="4389120"/>
          </a:xfrm>
        </p:spPr>
        <p:txBody>
          <a:bodyPr/>
          <a:lstStyle/>
          <a:p>
            <a:pPr algn="ctr">
              <a:buNone/>
            </a:pPr>
            <a:r>
              <a:rPr lang="el-GR" sz="3600" b="1" dirty="0" smtClean="0">
                <a:solidFill>
                  <a:schemeClr val="accent2"/>
                </a:solidFill>
              </a:rPr>
              <a:t>ΜΟΝΕ</a:t>
            </a:r>
          </a:p>
          <a:p>
            <a:endParaRPr lang="el-GR" dirty="0" smtClean="0"/>
          </a:p>
          <a:p>
            <a:pPr>
              <a:buNone/>
            </a:pPr>
            <a:r>
              <a:rPr lang="el-GR" dirty="0" smtClean="0"/>
              <a:t>   Η ΚΥΡΙΑ ΜΟΝΕ ΣΤΗΝ ΕΞΟΧΗ</a:t>
            </a:r>
          </a:p>
          <a:p>
            <a:endParaRPr lang="en-US" dirty="0"/>
          </a:p>
        </p:txBody>
      </p:sp>
      <p:pic>
        <p:nvPicPr>
          <p:cNvPr id="2050" name="Picture 2" descr="C:\Users\User\Pictures\imagesCAD6VP7O.jpg"/>
          <p:cNvPicPr>
            <a:picLocks noChangeAspect="1" noChangeArrowheads="1"/>
          </p:cNvPicPr>
          <p:nvPr/>
        </p:nvPicPr>
        <p:blipFill>
          <a:blip r:embed="rId2" cstate="print"/>
          <a:srcRect/>
          <a:stretch>
            <a:fillRect/>
          </a:stretch>
        </p:blipFill>
        <p:spPr bwMode="auto">
          <a:xfrm>
            <a:off x="0" y="8520"/>
            <a:ext cx="5436096" cy="684948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pPr algn="ctr"/>
            <a:r>
              <a:rPr lang="el-GR" sz="4000" dirty="0" smtClean="0"/>
              <a:t>ΚΑΙΚΙ ΑΤΕΛΙΕ</a:t>
            </a:r>
            <a:endParaRPr lang="el-GR" sz="4000" dirty="0"/>
          </a:p>
        </p:txBody>
      </p:sp>
      <p:pic>
        <p:nvPicPr>
          <p:cNvPr id="4" name="3 - Θέση περιεχομένου" descr="800px-Claude_Monet_The_Studio_Boat.jpg"/>
          <p:cNvPicPr>
            <a:picLocks noGrp="1" noChangeAspect="1"/>
          </p:cNvPicPr>
          <p:nvPr>
            <p:ph idx="1"/>
          </p:nvPr>
        </p:nvPicPr>
        <p:blipFill>
          <a:blip r:embed="rId2" cstate="print"/>
          <a:stretch>
            <a:fillRect/>
          </a:stretch>
        </p:blipFill>
        <p:spPr>
          <a:xfrm>
            <a:off x="517737" y="548680"/>
            <a:ext cx="7819167" cy="600121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028384" y="0"/>
            <a:ext cx="1115616" cy="6858000"/>
          </a:xfrm>
        </p:spPr>
        <p:txBody>
          <a:bodyPr>
            <a:normAutofit/>
          </a:bodyPr>
          <a:lstStyle/>
          <a:p>
            <a:pPr algn="ctr"/>
            <a:endParaRPr lang="el-GR" sz="3600" dirty="0"/>
          </a:p>
        </p:txBody>
      </p:sp>
      <p:pic>
        <p:nvPicPr>
          <p:cNvPr id="4" name="3 - Θέση περιεχομένου" descr="Claude_Monet_-_Voiliers_sur_la_Seine_(1874).jpg"/>
          <p:cNvPicPr>
            <a:picLocks noGrp="1" noChangeAspect="1"/>
          </p:cNvPicPr>
          <p:nvPr>
            <p:ph idx="1"/>
          </p:nvPr>
        </p:nvPicPr>
        <p:blipFill>
          <a:blip r:embed="rId3" cstate="print"/>
          <a:stretch>
            <a:fillRect/>
          </a:stretch>
        </p:blipFill>
        <p:spPr>
          <a:xfrm>
            <a:off x="0" y="0"/>
            <a:ext cx="9144000" cy="738944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692697"/>
            <a:ext cx="2212848" cy="864096"/>
          </a:xfrm>
        </p:spPr>
        <p:txBody>
          <a:bodyPr>
            <a:normAutofit/>
          </a:bodyPr>
          <a:lstStyle/>
          <a:p>
            <a:r>
              <a:rPr lang="el-GR" sz="4400" dirty="0" smtClean="0"/>
              <a:t>ΜΑΝΕ</a:t>
            </a:r>
            <a:endParaRPr lang="el-GR" sz="4400" dirty="0"/>
          </a:p>
        </p:txBody>
      </p:sp>
      <p:sp>
        <p:nvSpPr>
          <p:cNvPr id="3" name="2 - Θέση κειμένου"/>
          <p:cNvSpPr>
            <a:spLocks noGrp="1"/>
          </p:cNvSpPr>
          <p:nvPr>
            <p:ph type="body" sz="half" idx="2"/>
          </p:nvPr>
        </p:nvSpPr>
        <p:spPr>
          <a:xfrm>
            <a:off x="609600" y="1628800"/>
            <a:ext cx="2209800" cy="4176464"/>
          </a:xfrm>
        </p:spPr>
        <p:txBody>
          <a:bodyPr>
            <a:noAutofit/>
          </a:bodyPr>
          <a:lstStyle/>
          <a:p>
            <a:r>
              <a:rPr lang="el-GR" sz="2000" dirty="0" smtClean="0"/>
              <a:t>Γεννήθηκε το 1832 στο Παρίσι. Μεγαλοαστός, ευφυής ζωγράφος, επηρέασε όσο κανένας άλλος τους ιμπρεσιονιστές, αν και ποτέ δεν δέχτηκε να έχει ανάμειξη με το κίνημα</a:t>
            </a:r>
            <a:endParaRPr lang="el-GR" sz="2000" dirty="0"/>
          </a:p>
        </p:txBody>
      </p:sp>
      <p:pic>
        <p:nvPicPr>
          <p:cNvPr id="5" name="4 - Θέση εικόνας" descr="823175_640px-edouard_manet.jpg"/>
          <p:cNvPicPr>
            <a:picLocks noGrp="1" noChangeAspect="1"/>
          </p:cNvPicPr>
          <p:nvPr>
            <p:ph type="pic" idx="1"/>
          </p:nvPr>
        </p:nvPicPr>
        <p:blipFill>
          <a:blip r:embed="rId3" cstate="print"/>
          <a:srcRect l="10961" r="10961"/>
          <a:stretch>
            <a:fillRect/>
          </a:stretch>
        </p:blipFill>
        <p:spPr>
          <a:xfrm rot="420000">
            <a:off x="2856403" y="540145"/>
            <a:ext cx="5905035" cy="5028049"/>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720080"/>
          </a:xfrm>
        </p:spPr>
        <p:txBody>
          <a:bodyPr>
            <a:normAutofit fontScale="90000"/>
          </a:bodyPr>
          <a:lstStyle/>
          <a:p>
            <a:pPr algn="ctr"/>
            <a:r>
              <a:rPr lang="el-GR" b="1" dirty="0" smtClean="0"/>
              <a:t>ΗΛΕΚΤΡΙΣΜΟΣ</a:t>
            </a:r>
            <a:endParaRPr lang="el-GR" b="1" dirty="0"/>
          </a:p>
        </p:txBody>
      </p:sp>
      <p:pic>
        <p:nvPicPr>
          <p:cNvPr id="4" name="3 - Θέση περιεχομένου" descr="lamptiras1.1.jpg"/>
          <p:cNvPicPr>
            <a:picLocks noGrp="1" noChangeAspect="1"/>
          </p:cNvPicPr>
          <p:nvPr>
            <p:ph idx="1"/>
          </p:nvPr>
        </p:nvPicPr>
        <p:blipFill>
          <a:blip r:embed="rId2" cstate="print"/>
          <a:stretch>
            <a:fillRect/>
          </a:stretch>
        </p:blipFill>
        <p:spPr>
          <a:xfrm>
            <a:off x="0" y="919655"/>
            <a:ext cx="9144000" cy="593834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667512"/>
          </a:xfrm>
        </p:spPr>
        <p:txBody>
          <a:bodyPr>
            <a:normAutofit fontScale="90000"/>
          </a:bodyPr>
          <a:lstStyle/>
          <a:p>
            <a:pPr algn="ctr"/>
            <a:r>
              <a:rPr lang="el-GR" dirty="0" smtClean="0"/>
              <a:t>ΜΑΝΕ</a:t>
            </a:r>
            <a:endParaRPr lang="en-US" dirty="0"/>
          </a:p>
        </p:txBody>
      </p:sp>
      <p:sp>
        <p:nvSpPr>
          <p:cNvPr id="3" name="2 - Θέση περιεχομένου"/>
          <p:cNvSpPr>
            <a:spLocks noGrp="1"/>
          </p:cNvSpPr>
          <p:nvPr>
            <p:ph idx="1"/>
          </p:nvPr>
        </p:nvSpPr>
        <p:spPr/>
        <p:txBody>
          <a:bodyPr/>
          <a:lstStyle/>
          <a:p>
            <a:endParaRPr lang="en-US" dirty="0"/>
          </a:p>
        </p:txBody>
      </p:sp>
      <p:pic>
        <p:nvPicPr>
          <p:cNvPr id="10242" name="Picture 2" descr="C:\Users\User\Pictures\imagesCAIWQ74H.jpg"/>
          <p:cNvPicPr>
            <a:picLocks noChangeAspect="1" noChangeArrowheads="1"/>
          </p:cNvPicPr>
          <p:nvPr/>
        </p:nvPicPr>
        <p:blipFill>
          <a:blip r:embed="rId2" cstate="print"/>
          <a:srcRect/>
          <a:stretch>
            <a:fillRect/>
          </a:stretch>
        </p:blipFill>
        <p:spPr bwMode="auto">
          <a:xfrm>
            <a:off x="565935" y="1447800"/>
            <a:ext cx="7968465" cy="499432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667512"/>
          </a:xfrm>
        </p:spPr>
        <p:txBody>
          <a:bodyPr>
            <a:normAutofit fontScale="90000"/>
          </a:bodyPr>
          <a:lstStyle/>
          <a:p>
            <a:endParaRPr lang="el-GR" dirty="0"/>
          </a:p>
        </p:txBody>
      </p:sp>
      <p:sp>
        <p:nvSpPr>
          <p:cNvPr id="3" name="2 - Θέση περιεχομένου"/>
          <p:cNvSpPr>
            <a:spLocks noGrp="1"/>
          </p:cNvSpPr>
          <p:nvPr>
            <p:ph idx="1"/>
          </p:nvPr>
        </p:nvSpPr>
        <p:spPr/>
        <p:txBody>
          <a:bodyPr/>
          <a:lstStyle/>
          <a:p>
            <a:endParaRPr lang="el-GR"/>
          </a:p>
        </p:txBody>
      </p:sp>
      <p:pic>
        <p:nvPicPr>
          <p:cNvPr id="51202" name="Picture 2" descr="http://p.giroud.free.fr/manet/bar_folies_bergere.jpg">
            <a:hlinkClick r:id="rId3"/>
          </p:cNvPr>
          <p:cNvPicPr>
            <a:picLocks noChangeAspect="1" noChangeArrowheads="1"/>
          </p:cNvPicPr>
          <p:nvPr/>
        </p:nvPicPr>
        <p:blipFill>
          <a:blip r:embed="rId4" cstate="print"/>
          <a:srcRect/>
          <a:stretch>
            <a:fillRect/>
          </a:stretch>
        </p:blipFill>
        <p:spPr bwMode="auto">
          <a:xfrm>
            <a:off x="382716" y="503111"/>
            <a:ext cx="8380284" cy="599556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3322712" cy="3805032"/>
          </a:xfrm>
        </p:spPr>
        <p:txBody>
          <a:bodyPr>
            <a:normAutofit/>
          </a:bodyPr>
          <a:lstStyle/>
          <a:p>
            <a:r>
              <a:rPr lang="el-GR" sz="4000" b="1" dirty="0" smtClean="0">
                <a:solidFill>
                  <a:srgbClr val="C00000"/>
                </a:solidFill>
              </a:rPr>
              <a:t>ΜΑΝΕ</a:t>
            </a:r>
            <a:r>
              <a:rPr lang="el-GR" sz="4000" dirty="0" smtClean="0"/>
              <a:t/>
            </a:r>
            <a:br>
              <a:rPr lang="el-GR" sz="4000" dirty="0" smtClean="0"/>
            </a:br>
            <a:r>
              <a:rPr lang="el-GR" sz="4000" i="1" dirty="0" smtClean="0"/>
              <a:t> </a:t>
            </a:r>
            <a:r>
              <a:rPr lang="el-GR" sz="3100" i="1" dirty="0" smtClean="0"/>
              <a:t>Η ξαφνιασμένη Νύμφη, 1960 -1961, ΜΠΟΥΕΝΟΣ ΑΙΡΕΣ</a:t>
            </a:r>
            <a:br>
              <a:rPr lang="el-GR" sz="3100" i="1" dirty="0" smtClean="0"/>
            </a:br>
            <a:r>
              <a:rPr lang="en-US" sz="3100" dirty="0" smtClean="0"/>
              <a:t> </a:t>
            </a:r>
            <a:r>
              <a:rPr lang="en-US" sz="3100" dirty="0" err="1" smtClean="0"/>
              <a:t>Museo</a:t>
            </a:r>
            <a:r>
              <a:rPr lang="en-US" sz="3100" dirty="0" smtClean="0"/>
              <a:t> </a:t>
            </a:r>
            <a:r>
              <a:rPr lang="en-US" sz="3100" dirty="0" err="1" smtClean="0"/>
              <a:t>Nacional</a:t>
            </a:r>
            <a:r>
              <a:rPr lang="en-US" sz="3100" dirty="0" smtClean="0"/>
              <a:t> de </a:t>
            </a:r>
            <a:r>
              <a:rPr lang="en-US" sz="3100" dirty="0" err="1" smtClean="0"/>
              <a:t>Bellas</a:t>
            </a:r>
            <a:r>
              <a:rPr lang="en-US" sz="3100" dirty="0" smtClean="0"/>
              <a:t> </a:t>
            </a:r>
            <a:r>
              <a:rPr lang="en-US" sz="3100" dirty="0" err="1" smtClean="0"/>
              <a:t>Artes</a:t>
            </a:r>
            <a:endParaRPr lang="el-GR" sz="3100" dirty="0"/>
          </a:p>
        </p:txBody>
      </p:sp>
      <p:pic>
        <p:nvPicPr>
          <p:cNvPr id="4" name="3 - Θέση περιεχομένου" descr="Edouard_Manet_085.jpg"/>
          <p:cNvPicPr>
            <a:picLocks noGrp="1" noChangeAspect="1"/>
          </p:cNvPicPr>
          <p:nvPr>
            <p:ph idx="1"/>
          </p:nvPr>
        </p:nvPicPr>
        <p:blipFill>
          <a:blip r:embed="rId2" cstate="print"/>
          <a:stretch>
            <a:fillRect/>
          </a:stretch>
        </p:blipFill>
        <p:spPr>
          <a:xfrm>
            <a:off x="3862124" y="-44062"/>
            <a:ext cx="5277200" cy="6902062"/>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9144000" cy="685800"/>
          </a:xfrm>
        </p:spPr>
        <p:txBody>
          <a:bodyPr>
            <a:normAutofit fontScale="90000"/>
          </a:bodyPr>
          <a:lstStyle/>
          <a:p>
            <a:pPr algn="ctr"/>
            <a:r>
              <a:rPr lang="el-GR" dirty="0" smtClean="0"/>
              <a:t>ΜΟΝΕ, </a:t>
            </a:r>
            <a:r>
              <a:rPr lang="en-US" dirty="0" smtClean="0"/>
              <a:t>SUNRISE</a:t>
            </a:r>
            <a:endParaRPr lang="el-GR" dirty="0"/>
          </a:p>
        </p:txBody>
      </p:sp>
      <p:pic>
        <p:nvPicPr>
          <p:cNvPr id="4" name="Picture 2" descr="C:\Users\User\Pictures\pasted20graphic2012i.jpg"/>
          <p:cNvPicPr>
            <a:picLocks noGrp="1" noChangeAspect="1" noChangeArrowheads="1"/>
          </p:cNvPicPr>
          <p:nvPr>
            <p:ph idx="1"/>
          </p:nvPr>
        </p:nvPicPr>
        <p:blipFill>
          <a:blip r:embed="rId3" cstate="print"/>
          <a:srcRect/>
          <a:stretch>
            <a:fillRect/>
          </a:stretch>
        </p:blipFill>
        <p:spPr bwMode="auto">
          <a:xfrm>
            <a:off x="1905000" y="1981200"/>
            <a:ext cx="5712281" cy="4389437"/>
          </a:xfrm>
          <a:prstGeom prst="rect">
            <a:avLst/>
          </a:prstGeom>
          <a:noFill/>
        </p:spPr>
      </p:pic>
      <p:pic>
        <p:nvPicPr>
          <p:cNvPr id="5" name="Picture 2" descr="C:\Users\User\Pictures\pasted20graphic2012i.jpg"/>
          <p:cNvPicPr>
            <a:picLocks noChangeAspect="1" noChangeArrowheads="1"/>
          </p:cNvPicPr>
          <p:nvPr/>
        </p:nvPicPr>
        <p:blipFill>
          <a:blip r:embed="rId3" cstate="print"/>
          <a:srcRect/>
          <a:stretch>
            <a:fillRect/>
          </a:stretch>
        </p:blipFill>
        <p:spPr bwMode="auto">
          <a:xfrm>
            <a:off x="868388" y="908720"/>
            <a:ext cx="7430106" cy="5709451"/>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09600" y="1176997"/>
            <a:ext cx="2212848" cy="651804"/>
          </a:xfrm>
        </p:spPr>
        <p:txBody>
          <a:bodyPr>
            <a:normAutofit fontScale="90000"/>
          </a:bodyPr>
          <a:lstStyle/>
          <a:p>
            <a:r>
              <a:rPr lang="el-GR" sz="4000" dirty="0" smtClean="0">
                <a:solidFill>
                  <a:srgbClr val="FF0000"/>
                </a:solidFill>
              </a:rPr>
              <a:t>ΝΤΕΚΑ</a:t>
            </a:r>
            <a:endParaRPr lang="el-GR" sz="4000" dirty="0">
              <a:solidFill>
                <a:srgbClr val="FF0000"/>
              </a:solidFill>
            </a:endParaRPr>
          </a:p>
        </p:txBody>
      </p:sp>
      <p:sp>
        <p:nvSpPr>
          <p:cNvPr id="6" name="5 - Θέση κειμένου"/>
          <p:cNvSpPr>
            <a:spLocks noGrp="1"/>
          </p:cNvSpPr>
          <p:nvPr>
            <p:ph type="body" sz="half" idx="2"/>
          </p:nvPr>
        </p:nvSpPr>
        <p:spPr>
          <a:xfrm>
            <a:off x="609600" y="2057400"/>
            <a:ext cx="2209800" cy="4191000"/>
          </a:xfrm>
        </p:spPr>
        <p:txBody>
          <a:bodyPr>
            <a:normAutofit/>
          </a:bodyPr>
          <a:lstStyle/>
          <a:p>
            <a:r>
              <a:rPr lang="el-GR" sz="1800" dirty="0" smtClean="0"/>
              <a:t>Ο  </a:t>
            </a:r>
            <a:r>
              <a:rPr lang="el-GR" sz="1800" dirty="0" err="1" smtClean="0"/>
              <a:t>Έντγκαρτ</a:t>
            </a:r>
            <a:r>
              <a:rPr lang="el-GR" sz="1800" dirty="0" smtClean="0"/>
              <a:t> Ντεγκά γεννιέται δυο χρόνια μετά τον Μανέ, το 1834, και αυτός σε μια μεγαλοαστική οικογένεια τραπεζιτών. Θεμελιωτής του ιμπρεσιονισμού, μολονότι ο ίδιος απέρριπτε τον όρο και προτιμούσε να αποκαλείται ρεαλιστής</a:t>
            </a:r>
          </a:p>
          <a:p>
            <a:endParaRPr lang="el-GR" dirty="0"/>
          </a:p>
        </p:txBody>
      </p:sp>
      <p:pic>
        <p:nvPicPr>
          <p:cNvPr id="4" name="3 - Θέση περιεχομένου" descr="Edgar_Degas_self_portrait_1855FXD.jpg"/>
          <p:cNvPicPr>
            <a:picLocks noGrp="1" noChangeAspect="1"/>
          </p:cNvPicPr>
          <p:nvPr>
            <p:ph type="pic" idx="1"/>
          </p:nvPr>
        </p:nvPicPr>
        <p:blipFill>
          <a:blip r:embed="rId3" cstate="print"/>
          <a:stretch>
            <a:fillRect/>
          </a:stretch>
        </p:blipFill>
        <p:spPr>
          <a:xfrm rot="420000">
            <a:off x="3421751" y="493638"/>
            <a:ext cx="4802694" cy="605139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 name="6 - Θέση περιεχομένου" descr="800px-Edgar_Germain_Hilaire_Degas_006.jpg"/>
          <p:cNvPicPr>
            <a:picLocks noGrp="1" noChangeAspect="1"/>
          </p:cNvPicPr>
          <p:nvPr>
            <p:ph idx="1"/>
          </p:nvPr>
        </p:nvPicPr>
        <p:blipFill>
          <a:blip r:embed="rId3" cstate="print"/>
          <a:stretch>
            <a:fillRect/>
          </a:stretch>
        </p:blipFill>
        <p:spPr>
          <a:xfrm>
            <a:off x="62075" y="23926"/>
            <a:ext cx="9007017" cy="6834074"/>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p:txBody>
          <a:bodyPr/>
          <a:lstStyle/>
          <a:p>
            <a:r>
              <a:rPr lang="el-GR" sz="4000" dirty="0" smtClean="0"/>
              <a:t>ΝΤΕΓΚΑ</a:t>
            </a:r>
            <a:endParaRPr lang="el-GR" sz="4000" dirty="0"/>
          </a:p>
        </p:txBody>
      </p:sp>
      <p:sp>
        <p:nvSpPr>
          <p:cNvPr id="10" name="9 - Θέση κειμένου"/>
          <p:cNvSpPr>
            <a:spLocks noGrp="1"/>
          </p:cNvSpPr>
          <p:nvPr>
            <p:ph type="body" idx="2"/>
          </p:nvPr>
        </p:nvSpPr>
        <p:spPr>
          <a:xfrm>
            <a:off x="685800" y="2060848"/>
            <a:ext cx="2743200" cy="4187552"/>
          </a:xfrm>
        </p:spPr>
        <p:txBody>
          <a:bodyPr>
            <a:normAutofit/>
          </a:bodyPr>
          <a:lstStyle/>
          <a:p>
            <a:r>
              <a:rPr lang="el-GR" sz="2800" i="1" dirty="0" smtClean="0"/>
              <a:t>Η τραγουδίστρια με το γάντι </a:t>
            </a:r>
            <a:r>
              <a:rPr lang="el-GR" sz="2800" dirty="0" smtClean="0"/>
              <a:t>Κέιμπριτζ (Μασαχουσέτη), </a:t>
            </a:r>
            <a:r>
              <a:rPr lang="en-US" sz="2800" dirty="0" err="1" smtClean="0"/>
              <a:t>Fogg</a:t>
            </a:r>
            <a:r>
              <a:rPr lang="en-US" sz="2800" dirty="0" smtClean="0"/>
              <a:t> Art Museum</a:t>
            </a:r>
            <a:r>
              <a:rPr lang="el-GR" sz="2800" i="1" dirty="0" smtClean="0"/>
              <a:t> 1878</a:t>
            </a:r>
            <a:endParaRPr lang="el-GR" sz="2800" dirty="0"/>
          </a:p>
        </p:txBody>
      </p:sp>
      <p:sp>
        <p:nvSpPr>
          <p:cNvPr id="9" name="8 - Θέση περιεχομένου"/>
          <p:cNvSpPr>
            <a:spLocks noGrp="1"/>
          </p:cNvSpPr>
          <p:nvPr>
            <p:ph sz="half" idx="1"/>
          </p:nvPr>
        </p:nvSpPr>
        <p:spPr/>
        <p:txBody>
          <a:bodyPr/>
          <a:lstStyle/>
          <a:p>
            <a:endParaRPr lang="el-GR"/>
          </a:p>
        </p:txBody>
      </p:sp>
      <p:pic>
        <p:nvPicPr>
          <p:cNvPr id="16386" name="Picture 2" descr="C:\Users\User\Pictures\imagesCA09YBW0.jpg"/>
          <p:cNvPicPr>
            <a:picLocks noChangeAspect="1" noChangeArrowheads="1"/>
          </p:cNvPicPr>
          <p:nvPr/>
        </p:nvPicPr>
        <p:blipFill>
          <a:blip r:embed="rId2" cstate="print"/>
          <a:stretch>
            <a:fillRect/>
          </a:stretch>
        </p:blipFill>
        <p:spPr bwMode="auto">
          <a:xfrm>
            <a:off x="3770444" y="1"/>
            <a:ext cx="5373555"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04800"/>
            <a:ext cx="8229600" cy="457200"/>
          </a:xfrm>
        </p:spPr>
        <p:txBody>
          <a:bodyPr>
            <a:normAutofit fontScale="90000"/>
          </a:bodyPr>
          <a:lstStyle/>
          <a:p>
            <a:pPr algn="ctr"/>
            <a:endParaRPr lang="en-US" dirty="0"/>
          </a:p>
        </p:txBody>
      </p:sp>
      <p:sp>
        <p:nvSpPr>
          <p:cNvPr id="3" name="2 - Θέση περιεχομένου"/>
          <p:cNvSpPr>
            <a:spLocks noGrp="1"/>
          </p:cNvSpPr>
          <p:nvPr>
            <p:ph idx="1"/>
          </p:nvPr>
        </p:nvSpPr>
        <p:spPr/>
        <p:txBody>
          <a:bodyPr/>
          <a:lstStyle/>
          <a:p>
            <a:endParaRPr lang="en-US"/>
          </a:p>
        </p:txBody>
      </p:sp>
      <p:pic>
        <p:nvPicPr>
          <p:cNvPr id="25602" name="Picture 2" descr="C:\Users\User\Pictures\imagesCAMUSHLS.jpg"/>
          <p:cNvPicPr>
            <a:picLocks noChangeAspect="1" noChangeArrowheads="1"/>
          </p:cNvPicPr>
          <p:nvPr/>
        </p:nvPicPr>
        <p:blipFill>
          <a:blip r:embed="rId2" cstate="print"/>
          <a:srcRect/>
          <a:stretch>
            <a:fillRect/>
          </a:stretch>
        </p:blipFill>
        <p:spPr bwMode="auto">
          <a:xfrm>
            <a:off x="914400" y="838200"/>
            <a:ext cx="7418108" cy="555642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704088"/>
            <a:ext cx="2304256" cy="3156960"/>
          </a:xfrm>
        </p:spPr>
        <p:txBody>
          <a:bodyPr>
            <a:normAutofit/>
          </a:bodyPr>
          <a:lstStyle/>
          <a:p>
            <a:r>
              <a:rPr lang="el-GR" sz="3600" dirty="0" smtClean="0"/>
              <a:t>ΑΙΘΟΥΣΑ ΧΟΡΟΥ</a:t>
            </a:r>
            <a:endParaRPr lang="el-GR" sz="3600" dirty="0"/>
          </a:p>
        </p:txBody>
      </p:sp>
      <p:pic>
        <p:nvPicPr>
          <p:cNvPr id="4" name="3 - Θέση περιεχομένου" descr="Edgar_Degas_The_Dance_Class.jpg"/>
          <p:cNvPicPr>
            <a:picLocks noGrp="1" noChangeAspect="1"/>
          </p:cNvPicPr>
          <p:nvPr>
            <p:ph idx="1"/>
          </p:nvPr>
        </p:nvPicPr>
        <p:blipFill>
          <a:blip r:embed="rId2" cstate="print"/>
          <a:stretch>
            <a:fillRect/>
          </a:stretch>
        </p:blipFill>
        <p:spPr>
          <a:xfrm>
            <a:off x="2793722" y="-8238"/>
            <a:ext cx="6350278" cy="686623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28184" y="704088"/>
            <a:ext cx="2458616" cy="4885152"/>
          </a:xfrm>
        </p:spPr>
        <p:txBody>
          <a:bodyPr>
            <a:normAutofit/>
          </a:bodyPr>
          <a:lstStyle/>
          <a:p>
            <a:r>
              <a:rPr lang="el-GR" sz="3600" dirty="0" smtClean="0">
                <a:solidFill>
                  <a:srgbClr val="002060"/>
                </a:solidFill>
              </a:rPr>
              <a:t>ΑΙΘΟΥΣΑ ΜΠΑΛΕΤΟΥ</a:t>
            </a:r>
            <a:endParaRPr lang="el-GR" sz="3600" dirty="0">
              <a:solidFill>
                <a:srgbClr val="002060"/>
              </a:solidFill>
            </a:endParaRPr>
          </a:p>
        </p:txBody>
      </p:sp>
      <p:pic>
        <p:nvPicPr>
          <p:cNvPr id="4" name="3 - Θέση περιεχομένου" descr="Edgar_Degas_-_The_Ballet_Class_-_Google_Art_Project.jpg"/>
          <p:cNvPicPr>
            <a:picLocks noGrp="1" noChangeAspect="1"/>
          </p:cNvPicPr>
          <p:nvPr>
            <p:ph idx="1"/>
          </p:nvPr>
        </p:nvPicPr>
        <p:blipFill>
          <a:blip r:embed="rId2" cstate="print"/>
          <a:stretch>
            <a:fillRect/>
          </a:stretch>
        </p:blipFill>
        <p:spPr>
          <a:xfrm>
            <a:off x="0" y="0"/>
            <a:ext cx="6012160" cy="689895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667512"/>
          </a:xfrm>
        </p:spPr>
        <p:txBody>
          <a:bodyPr>
            <a:normAutofit/>
          </a:bodyPr>
          <a:lstStyle/>
          <a:p>
            <a:pPr algn="ctr"/>
            <a:r>
              <a:rPr lang="el-GR" sz="4000" dirty="0" smtClean="0"/>
              <a:t>Μπελ εφεύρεση τηλέφωνου</a:t>
            </a:r>
            <a:endParaRPr lang="el-GR" sz="4000" dirty="0"/>
          </a:p>
        </p:txBody>
      </p:sp>
      <p:pic>
        <p:nvPicPr>
          <p:cNvPr id="4" name="3 - Θέση περιεχομένου" descr="Στιγμιότυπο οθόνης (6).png"/>
          <p:cNvPicPr>
            <a:picLocks noGrp="1" noChangeAspect="1"/>
          </p:cNvPicPr>
          <p:nvPr>
            <p:ph idx="1"/>
          </p:nvPr>
        </p:nvPicPr>
        <p:blipFill>
          <a:blip r:embed="rId2" cstate="print"/>
          <a:stretch>
            <a:fillRect/>
          </a:stretch>
        </p:blipFill>
        <p:spPr>
          <a:xfrm>
            <a:off x="838200" y="1371600"/>
            <a:ext cx="7602931" cy="5174708"/>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427984" y="0"/>
            <a:ext cx="4258816" cy="188640"/>
          </a:xfrm>
        </p:spPr>
        <p:txBody>
          <a:bodyPr>
            <a:normAutofit fontScale="90000"/>
          </a:bodyPr>
          <a:lstStyle/>
          <a:p>
            <a:endParaRPr lang="el-GR" dirty="0"/>
          </a:p>
        </p:txBody>
      </p:sp>
      <p:pic>
        <p:nvPicPr>
          <p:cNvPr id="7" name="Picture 2" descr="C:\Users\User\Pictures\imagesCAKWTOE9.jpg"/>
          <p:cNvPicPr>
            <a:picLocks noGrp="1" noChangeAspect="1" noChangeArrowheads="1"/>
          </p:cNvPicPr>
          <p:nvPr>
            <p:ph sz="half" idx="1"/>
          </p:nvPr>
        </p:nvPicPr>
        <p:blipFill>
          <a:blip r:embed="rId2" cstate="print"/>
          <a:srcRect/>
          <a:stretch>
            <a:fillRect/>
          </a:stretch>
        </p:blipFill>
        <p:spPr bwMode="auto">
          <a:xfrm>
            <a:off x="0" y="188640"/>
            <a:ext cx="4320480" cy="6492525"/>
          </a:xfrm>
          <a:prstGeom prst="rect">
            <a:avLst/>
          </a:prstGeom>
          <a:noFill/>
        </p:spPr>
      </p:pic>
      <p:pic>
        <p:nvPicPr>
          <p:cNvPr id="8" name="Picture 2" descr="C:\Users\User\Pictures\imagesCAFQ2XD5.jpg"/>
          <p:cNvPicPr>
            <a:picLocks noGrp="1" noChangeAspect="1" noChangeArrowheads="1"/>
          </p:cNvPicPr>
          <p:nvPr>
            <p:ph sz="half" idx="2"/>
          </p:nvPr>
        </p:nvPicPr>
        <p:blipFill>
          <a:blip r:embed="rId3" cstate="print"/>
          <a:srcRect/>
          <a:stretch>
            <a:fillRect/>
          </a:stretch>
        </p:blipFill>
        <p:spPr bwMode="auto">
          <a:xfrm>
            <a:off x="4499992" y="620688"/>
            <a:ext cx="4479188" cy="594928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 name="6 - Θέση περιεχομένου" descr="800px-Edgar_Degas_Waiting.jpg"/>
          <p:cNvPicPr>
            <a:picLocks noGrp="1" noChangeAspect="1"/>
          </p:cNvPicPr>
          <p:nvPr>
            <p:ph idx="1"/>
          </p:nvPr>
        </p:nvPicPr>
        <p:blipFill>
          <a:blip r:embed="rId3" cstate="print"/>
          <a:stretch>
            <a:fillRect/>
          </a:stretch>
        </p:blipFill>
        <p:spPr>
          <a:xfrm>
            <a:off x="0" y="0"/>
            <a:ext cx="9144000" cy="683893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648072"/>
          </a:xfrm>
        </p:spPr>
        <p:txBody>
          <a:bodyPr>
            <a:noAutofit/>
          </a:bodyPr>
          <a:lstStyle/>
          <a:p>
            <a:pPr algn="ctr"/>
            <a:r>
              <a:rPr lang="el-GR" sz="4000" dirty="0" smtClean="0">
                <a:solidFill>
                  <a:srgbClr val="FF0000"/>
                </a:solidFill>
              </a:rPr>
              <a:t>ΜΠΡΟΣΤΑ ΣΤΟΝ ΚΑΘΡΕΦΤΗ</a:t>
            </a:r>
            <a:endParaRPr lang="el-GR" sz="4000" dirty="0">
              <a:solidFill>
                <a:srgbClr val="FF0000"/>
              </a:solidFill>
            </a:endParaRPr>
          </a:p>
        </p:txBody>
      </p:sp>
      <p:pic>
        <p:nvPicPr>
          <p:cNvPr id="4" name="3 - Θέση περιεχομένου" descr="Edg. Degas στον καθρέπτη 1886 San Diego Museum of Art CA.jpg"/>
          <p:cNvPicPr>
            <a:picLocks noGrp="1" noChangeAspect="1"/>
          </p:cNvPicPr>
          <p:nvPr>
            <p:ph idx="1"/>
          </p:nvPr>
        </p:nvPicPr>
        <p:blipFill>
          <a:blip r:embed="rId2" cstate="print"/>
          <a:stretch>
            <a:fillRect/>
          </a:stretch>
        </p:blipFill>
        <p:spPr>
          <a:xfrm>
            <a:off x="755576" y="836712"/>
            <a:ext cx="7632848" cy="5800965"/>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800px-Edgar_Germain_Hilaire_Degas_031.jpg"/>
          <p:cNvPicPr>
            <a:picLocks noGrp="1" noChangeAspect="1"/>
          </p:cNvPicPr>
          <p:nvPr>
            <p:ph idx="1"/>
          </p:nvPr>
        </p:nvPicPr>
        <p:blipFill>
          <a:blip r:embed="rId3" cstate="print"/>
          <a:stretch>
            <a:fillRect/>
          </a:stretch>
        </p:blipFill>
        <p:spPr>
          <a:xfrm>
            <a:off x="0" y="0"/>
            <a:ext cx="9227628" cy="6858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09600" y="260649"/>
            <a:ext cx="2212848" cy="576064"/>
          </a:xfrm>
        </p:spPr>
        <p:txBody>
          <a:bodyPr>
            <a:normAutofit fontScale="90000"/>
          </a:bodyPr>
          <a:lstStyle/>
          <a:p>
            <a:r>
              <a:rPr lang="el-GR" sz="4000" dirty="0" smtClean="0"/>
              <a:t>ΠΙΣΑΡΟ</a:t>
            </a:r>
            <a:endParaRPr lang="el-GR" sz="4000" dirty="0"/>
          </a:p>
        </p:txBody>
      </p:sp>
      <p:sp>
        <p:nvSpPr>
          <p:cNvPr id="6" name="5 - Θέση κειμένου"/>
          <p:cNvSpPr>
            <a:spLocks noGrp="1"/>
          </p:cNvSpPr>
          <p:nvPr>
            <p:ph type="body" sz="half" idx="2"/>
          </p:nvPr>
        </p:nvSpPr>
        <p:spPr>
          <a:xfrm>
            <a:off x="395536" y="836712"/>
            <a:ext cx="2423864" cy="5688632"/>
          </a:xfrm>
        </p:spPr>
        <p:txBody>
          <a:bodyPr>
            <a:noAutofit/>
          </a:bodyPr>
          <a:lstStyle/>
          <a:p>
            <a:r>
              <a:rPr lang="el-GR" sz="2000" dirty="0" smtClean="0"/>
              <a:t>Ο </a:t>
            </a:r>
            <a:r>
              <a:rPr lang="el-GR" sz="2000" dirty="0" err="1" smtClean="0"/>
              <a:t>Καμίλ</a:t>
            </a:r>
            <a:r>
              <a:rPr lang="el-GR" sz="2000" dirty="0" smtClean="0"/>
              <a:t> </a:t>
            </a:r>
            <a:r>
              <a:rPr lang="el-GR" sz="2000" dirty="0" err="1" smtClean="0"/>
              <a:t>Πισαρό</a:t>
            </a:r>
            <a:r>
              <a:rPr lang="el-GR" sz="2000" dirty="0" smtClean="0"/>
              <a:t> ή </a:t>
            </a:r>
            <a:r>
              <a:rPr lang="el-GR" sz="2000" dirty="0" err="1" smtClean="0"/>
              <a:t>Πισάρο</a:t>
            </a:r>
            <a:r>
              <a:rPr lang="el-GR" sz="2000" dirty="0" smtClean="0"/>
              <a:t> ήταν Γάλλος ζωγράφος, με συμμετοχή στο κίνημα του ιμπρεσιονισμού. Χαρακτηρίστηκε ως «πατριάρχης του ιμπρεσιονισμού», λόγω των ιδιαίτερων χαρακτηριστικών του ύφους του, αλλά και κυριολεκτικά, διότι ήταν ηλικιακά ο γηραιότερος τους</a:t>
            </a:r>
            <a:r>
              <a:rPr lang="el-GR" sz="1800" dirty="0" smtClean="0"/>
              <a:t>.</a:t>
            </a:r>
            <a:endParaRPr lang="el-GR" sz="1800" dirty="0"/>
          </a:p>
        </p:txBody>
      </p:sp>
      <p:pic>
        <p:nvPicPr>
          <p:cNvPr id="4" name="3 - Θέση περιεχομένου" descr="Camille-Pissarro.jpg"/>
          <p:cNvPicPr>
            <a:picLocks noGrp="1" noChangeAspect="1"/>
          </p:cNvPicPr>
          <p:nvPr>
            <p:ph type="pic" idx="1"/>
          </p:nvPr>
        </p:nvPicPr>
        <p:blipFill>
          <a:blip r:embed="rId3" cstate="print"/>
          <a:stretch>
            <a:fillRect/>
          </a:stretch>
        </p:blipFill>
        <p:spPr>
          <a:xfrm rot="420000">
            <a:off x="3606157" y="382491"/>
            <a:ext cx="4610730" cy="615532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 name="6 - Θέση περιεχομένου" descr="Picking-Peas-1887-Camille-Pissarro-oil-painting.jp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504056"/>
          </a:xfrm>
        </p:spPr>
        <p:txBody>
          <a:bodyPr>
            <a:noAutofit/>
          </a:bodyPr>
          <a:lstStyle/>
          <a:p>
            <a:pPr algn="ctr"/>
            <a:r>
              <a:rPr lang="el-GR" sz="3600" dirty="0" smtClean="0"/>
              <a:t>ΔΡΟΜΟΣ ΤΗΣ ΜΟΝΜΑΡΤΗΣ ΣΤΟ ΠΑΡΙΣΙ</a:t>
            </a:r>
            <a:endParaRPr lang="el-GR" sz="3600" dirty="0"/>
          </a:p>
        </p:txBody>
      </p:sp>
      <p:pic>
        <p:nvPicPr>
          <p:cNvPr id="3074" name="Picture 2" descr="C:\Users\user01\Desktop\project\223791-Impressionism-Screensaver-800-Paintings-191dnkp.jpg"/>
          <p:cNvPicPr>
            <a:picLocks noGrp="1" noChangeAspect="1" noChangeArrowheads="1"/>
          </p:cNvPicPr>
          <p:nvPr>
            <p:ph idx="1"/>
          </p:nvPr>
        </p:nvPicPr>
        <p:blipFill>
          <a:blip r:embed="rId2" cstate="print"/>
          <a:srcRect/>
          <a:stretch>
            <a:fillRect/>
          </a:stretch>
        </p:blipFill>
        <p:spPr bwMode="auto">
          <a:xfrm>
            <a:off x="757174" y="944726"/>
            <a:ext cx="7559241" cy="566943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468288"/>
          </a:xfrm>
        </p:spPr>
        <p:txBody>
          <a:bodyPr>
            <a:noAutofit/>
          </a:bodyPr>
          <a:lstStyle/>
          <a:p>
            <a:pPr algn="ctr"/>
            <a:r>
              <a:rPr lang="el-GR" sz="3200" dirty="0" smtClean="0">
                <a:solidFill>
                  <a:srgbClr val="C00000"/>
                </a:solidFill>
              </a:rPr>
              <a:t>ΔΥΟ ΓΥΝΑΙΚΕΣ ΜΙΛΟΝΤΑΣ ΔΙΠΛΑ ΣΤΗΝ ΘΑΛΑΣΣΑ</a:t>
            </a:r>
            <a:endParaRPr lang="el-GR" sz="3200" dirty="0">
              <a:solidFill>
                <a:srgbClr val="C00000"/>
              </a:solidFill>
            </a:endParaRPr>
          </a:p>
        </p:txBody>
      </p:sp>
      <p:pic>
        <p:nvPicPr>
          <p:cNvPr id="4" name="3 - Θέση περιεχομένου" descr="e064f131538fee41f09aeb1c3b1c6220.jpg"/>
          <p:cNvPicPr>
            <a:picLocks noGrp="1" noChangeAspect="1"/>
          </p:cNvPicPr>
          <p:nvPr>
            <p:ph idx="1"/>
          </p:nvPr>
        </p:nvPicPr>
        <p:blipFill>
          <a:blip r:embed="rId2" cstate="print"/>
          <a:stretch>
            <a:fillRect/>
          </a:stretch>
        </p:blipFill>
        <p:spPr>
          <a:xfrm>
            <a:off x="0" y="698274"/>
            <a:ext cx="9159444" cy="6159726"/>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32656"/>
            <a:ext cx="8229600" cy="648072"/>
          </a:xfrm>
        </p:spPr>
        <p:txBody>
          <a:bodyPr>
            <a:normAutofit fontScale="90000"/>
          </a:bodyPr>
          <a:lstStyle/>
          <a:p>
            <a:pPr algn="ctr"/>
            <a:r>
              <a:rPr lang="el-GR" sz="4000" i="1" dirty="0" err="1" smtClean="0"/>
              <a:t>Κλοντ</a:t>
            </a:r>
            <a:r>
              <a:rPr lang="el-GR" sz="4000" i="1" dirty="0" smtClean="0"/>
              <a:t> Μονέ: «Ο Σταθμός Σεν-</a:t>
            </a:r>
            <a:r>
              <a:rPr lang="el-GR" sz="4000" i="1" dirty="0" err="1" smtClean="0"/>
              <a:t>Λαζάρ</a:t>
            </a:r>
            <a:r>
              <a:rPr lang="el-GR" sz="4000" i="1" dirty="0" smtClean="0"/>
              <a:t>»</a:t>
            </a:r>
            <a:endParaRPr lang="el-GR" sz="4000" dirty="0"/>
          </a:p>
        </p:txBody>
      </p:sp>
      <p:pic>
        <p:nvPicPr>
          <p:cNvPr id="7" name="Picture 2" descr="C:\Users\user01\Desktop\project\La_Gare_Saint-Lazare3-1024x766.jpg"/>
          <p:cNvPicPr>
            <a:picLocks noGrp="1" noChangeAspect="1" noChangeArrowheads="1"/>
          </p:cNvPicPr>
          <p:nvPr>
            <p:ph idx="1"/>
          </p:nvPr>
        </p:nvPicPr>
        <p:blipFill>
          <a:blip r:embed="rId2" cstate="print"/>
          <a:srcRect/>
          <a:stretch>
            <a:fillRect/>
          </a:stretch>
        </p:blipFill>
        <p:spPr bwMode="auto">
          <a:xfrm flipV="1">
            <a:off x="10404648" y="6324600"/>
            <a:ext cx="72008" cy="114861"/>
          </a:xfrm>
          <a:prstGeom prst="rect">
            <a:avLst/>
          </a:prstGeom>
          <a:noFill/>
        </p:spPr>
      </p:pic>
      <p:pic>
        <p:nvPicPr>
          <p:cNvPr id="8" name="Picture 2" descr="C:\Users\user01\Desktop\project\La_Gare_Saint-Lazare3-1024x766.jpg"/>
          <p:cNvPicPr>
            <a:picLocks noChangeAspect="1" noChangeArrowheads="1"/>
          </p:cNvPicPr>
          <p:nvPr/>
        </p:nvPicPr>
        <p:blipFill>
          <a:blip r:embed="rId2" cstate="print"/>
          <a:srcRect/>
          <a:stretch>
            <a:fillRect/>
          </a:stretch>
        </p:blipFill>
        <p:spPr bwMode="auto">
          <a:xfrm>
            <a:off x="1043608" y="1052736"/>
            <a:ext cx="7160659" cy="535650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04800"/>
            <a:ext cx="2365248" cy="1295400"/>
          </a:xfrm>
        </p:spPr>
        <p:txBody>
          <a:bodyPr>
            <a:noAutofit/>
          </a:bodyPr>
          <a:lstStyle/>
          <a:p>
            <a:pPr algn="ctr"/>
            <a:r>
              <a:rPr lang="el-GR" sz="3600" dirty="0" smtClean="0"/>
              <a:t>ΡΕΝΟΥΑΡ</a:t>
            </a:r>
            <a:br>
              <a:rPr lang="el-GR" sz="3600" dirty="0" smtClean="0"/>
            </a:br>
            <a:endParaRPr lang="el-GR" sz="3600" dirty="0"/>
          </a:p>
        </p:txBody>
      </p:sp>
      <p:sp>
        <p:nvSpPr>
          <p:cNvPr id="6" name="5 - Θέση κειμένου"/>
          <p:cNvSpPr>
            <a:spLocks noGrp="1"/>
          </p:cNvSpPr>
          <p:nvPr>
            <p:ph type="body" sz="half" idx="2"/>
          </p:nvPr>
        </p:nvSpPr>
        <p:spPr>
          <a:xfrm>
            <a:off x="381000" y="1219200"/>
            <a:ext cx="2438400" cy="4800600"/>
          </a:xfrm>
        </p:spPr>
        <p:txBody>
          <a:bodyPr>
            <a:normAutofit fontScale="47500" lnSpcReduction="20000"/>
          </a:bodyPr>
          <a:lstStyle/>
          <a:p>
            <a:r>
              <a:rPr lang="el-GR" sz="4400" dirty="0" smtClean="0"/>
              <a:t>Στις </a:t>
            </a:r>
            <a:r>
              <a:rPr lang="el-GR" sz="4400" b="1" dirty="0" smtClean="0"/>
              <a:t>25 Φεβρουαρίου του 1841</a:t>
            </a:r>
            <a:r>
              <a:rPr lang="el-GR" sz="4400" dirty="0" smtClean="0"/>
              <a:t>, γεννήθηκε στη Λιμόζ της Γαλλίας ο </a:t>
            </a:r>
            <a:r>
              <a:rPr lang="el-GR" sz="4400" b="1" dirty="0" smtClean="0"/>
              <a:t>Πιέρ </a:t>
            </a:r>
            <a:r>
              <a:rPr lang="el-GR" sz="4400" b="1" dirty="0" err="1" smtClean="0"/>
              <a:t>Ωγκύστ</a:t>
            </a:r>
            <a:r>
              <a:rPr lang="el-GR" sz="4400" b="1" dirty="0" smtClean="0"/>
              <a:t> Ρενουάρ</a:t>
            </a:r>
            <a:r>
              <a:rPr lang="el-GR" sz="4400" dirty="0" smtClean="0"/>
              <a:t>, ο οποίος λίγα χρόνια αργότερα θα έδινε πνοή σε ένα καλλιτεχνικό κίνημα που βρήκε πολλούς λάτρεις και υποστηρικτές, αυτό του </a:t>
            </a:r>
            <a:r>
              <a:rPr lang="el-GR" sz="4400" b="1" dirty="0" smtClean="0"/>
              <a:t>Ιμπρεσιονισμού</a:t>
            </a:r>
            <a:r>
              <a:rPr lang="el-GR" sz="3600" dirty="0" smtClean="0"/>
              <a:t>.</a:t>
            </a:r>
            <a:endParaRPr lang="el-GR" sz="3600" dirty="0"/>
          </a:p>
        </p:txBody>
      </p:sp>
      <p:pic>
        <p:nvPicPr>
          <p:cNvPr id="4" name="3 - Θέση περιεχομένου" descr="images (1).jfif"/>
          <p:cNvPicPr>
            <a:picLocks noGrp="1" noChangeAspect="1"/>
          </p:cNvPicPr>
          <p:nvPr>
            <p:ph type="pic" idx="1"/>
          </p:nvPr>
        </p:nvPicPr>
        <p:blipFill>
          <a:blip r:embed="rId3" cstate="print"/>
          <a:srcRect t="4584" b="4584"/>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792088"/>
          </a:xfrm>
        </p:spPr>
        <p:txBody>
          <a:bodyPr>
            <a:normAutofit fontScale="90000"/>
          </a:bodyPr>
          <a:lstStyle/>
          <a:p>
            <a:pPr algn="ctr"/>
            <a:r>
              <a:rPr lang="el-GR" dirty="0" smtClean="0"/>
              <a:t>ΠΟΤΑΜΟΠΛΟΙΟ</a:t>
            </a:r>
            <a:endParaRPr lang="el-GR" dirty="0"/>
          </a:p>
        </p:txBody>
      </p:sp>
      <p:pic>
        <p:nvPicPr>
          <p:cNvPr id="4" name="3 - Θέση περιεχομένου" descr="Πρώτο ατμόπλοιο Φούλτον.jpg"/>
          <p:cNvPicPr>
            <a:picLocks noGrp="1" noChangeAspect="1"/>
          </p:cNvPicPr>
          <p:nvPr>
            <p:ph idx="1"/>
          </p:nvPr>
        </p:nvPicPr>
        <p:blipFill>
          <a:blip r:embed="rId2" cstate="print"/>
          <a:stretch>
            <a:fillRect/>
          </a:stretch>
        </p:blipFill>
        <p:spPr>
          <a:xfrm>
            <a:off x="0" y="980728"/>
            <a:ext cx="9144000" cy="5877272"/>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8229600" cy="762000"/>
          </a:xfrm>
        </p:spPr>
        <p:txBody>
          <a:bodyPr>
            <a:normAutofit/>
          </a:bodyPr>
          <a:lstStyle/>
          <a:p>
            <a:r>
              <a:rPr lang="el-GR" sz="3600" b="1" dirty="0" smtClean="0">
                <a:solidFill>
                  <a:schemeClr val="accent2"/>
                </a:solidFill>
              </a:rPr>
              <a:t>ΡΕΝΟΥΑΡ, Χορός στο </a:t>
            </a:r>
            <a:r>
              <a:rPr lang="el-GR" sz="3600" b="1" dirty="0" err="1" smtClean="0">
                <a:solidFill>
                  <a:schemeClr val="accent2"/>
                </a:solidFill>
              </a:rPr>
              <a:t>Μουλέν</a:t>
            </a:r>
            <a:r>
              <a:rPr lang="el-GR" sz="3600" b="1" dirty="0" smtClean="0">
                <a:solidFill>
                  <a:schemeClr val="accent2"/>
                </a:solidFill>
              </a:rPr>
              <a:t> ντε λα </a:t>
            </a:r>
            <a:r>
              <a:rPr lang="el-GR" sz="3600" b="1" dirty="0" err="1" smtClean="0">
                <a:solidFill>
                  <a:schemeClr val="accent2"/>
                </a:solidFill>
              </a:rPr>
              <a:t>Γκαλέτ</a:t>
            </a:r>
            <a:endParaRPr lang="en-US" sz="3600" b="1" dirty="0">
              <a:solidFill>
                <a:schemeClr val="accent2"/>
              </a:solidFill>
            </a:endParaRPr>
          </a:p>
        </p:txBody>
      </p:sp>
      <p:pic>
        <p:nvPicPr>
          <p:cNvPr id="99330" name="Picture 2" descr="C:\Users\User\Pictures\______~1.JPG"/>
          <p:cNvPicPr>
            <a:picLocks noGrp="1" noChangeAspect="1" noChangeArrowheads="1"/>
          </p:cNvPicPr>
          <p:nvPr>
            <p:ph idx="1"/>
          </p:nvPr>
        </p:nvPicPr>
        <p:blipFill>
          <a:blip r:embed="rId2" cstate="print"/>
          <a:srcRect/>
          <a:stretch>
            <a:fillRect/>
          </a:stretch>
        </p:blipFill>
        <p:spPr bwMode="auto">
          <a:xfrm>
            <a:off x="766138" y="990600"/>
            <a:ext cx="7652658" cy="56388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864096"/>
          </a:xfrm>
        </p:spPr>
        <p:txBody>
          <a:bodyPr>
            <a:normAutofit fontScale="90000"/>
          </a:bodyPr>
          <a:lstStyle/>
          <a:p>
            <a:r>
              <a:rPr lang="el-GR" dirty="0" smtClean="0"/>
              <a:t>ΤΟ ΠΡΟΓΕΥΜΑ ΤΩΝ ΒΑΡΚΑΡΗΔΩΝ</a:t>
            </a:r>
            <a:endParaRPr lang="el-GR" dirty="0"/>
          </a:p>
        </p:txBody>
      </p:sp>
      <p:pic>
        <p:nvPicPr>
          <p:cNvPr id="4" name="3 - Θέση περιεχομένου" descr="boatingparty-1024x756.jpg"/>
          <p:cNvPicPr>
            <a:picLocks noGrp="1" noChangeAspect="1"/>
          </p:cNvPicPr>
          <p:nvPr>
            <p:ph idx="1"/>
          </p:nvPr>
        </p:nvPicPr>
        <p:blipFill>
          <a:blip r:embed="rId2" cstate="print"/>
          <a:stretch>
            <a:fillRect/>
          </a:stretch>
        </p:blipFill>
        <p:spPr>
          <a:xfrm>
            <a:off x="683568" y="1052736"/>
            <a:ext cx="7632847" cy="5635188"/>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80112" y="704088"/>
            <a:ext cx="3106688" cy="4093064"/>
          </a:xfrm>
        </p:spPr>
        <p:txBody>
          <a:bodyPr/>
          <a:lstStyle/>
          <a:p>
            <a:r>
              <a:rPr lang="el-GR" sz="5400" dirty="0" smtClean="0">
                <a:solidFill>
                  <a:schemeClr val="accent2"/>
                </a:solidFill>
              </a:rPr>
              <a:t>ΡΕΝΟΥΑΡ,</a:t>
            </a:r>
            <a:r>
              <a:rPr lang="el-GR" sz="5400" dirty="0" smtClean="0"/>
              <a:t>  </a:t>
            </a:r>
            <a:br>
              <a:rPr lang="el-GR" sz="5400" dirty="0" smtClean="0"/>
            </a:br>
            <a:r>
              <a:rPr lang="el-GR" sz="5400" dirty="0" smtClean="0"/>
              <a:t>Το θεωρείο</a:t>
            </a:r>
            <a:br>
              <a:rPr lang="el-GR" sz="5400" dirty="0" smtClean="0"/>
            </a:br>
            <a:endParaRPr lang="en-US" dirty="0"/>
          </a:p>
        </p:txBody>
      </p:sp>
      <p:pic>
        <p:nvPicPr>
          <p:cNvPr id="100354" name="Picture 2" descr="C:\Users\User\Pictures\179617-renoir-the-theater-box.jpg"/>
          <p:cNvPicPr>
            <a:picLocks noGrp="1" noChangeAspect="1" noChangeArrowheads="1"/>
          </p:cNvPicPr>
          <p:nvPr>
            <p:ph idx="1"/>
          </p:nvPr>
        </p:nvPicPr>
        <p:blipFill>
          <a:blip r:embed="rId2" cstate="print"/>
          <a:srcRect/>
          <a:stretch>
            <a:fillRect/>
          </a:stretch>
        </p:blipFill>
        <p:spPr bwMode="auto">
          <a:xfrm>
            <a:off x="0" y="0"/>
            <a:ext cx="5297538"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12160" y="704088"/>
            <a:ext cx="2674640" cy="3372984"/>
          </a:xfrm>
        </p:spPr>
        <p:txBody>
          <a:bodyPr/>
          <a:lstStyle/>
          <a:p>
            <a:r>
              <a:rPr lang="el-GR" dirty="0" smtClean="0"/>
              <a:t>ΡΕΝΟΥΑΡ</a:t>
            </a:r>
            <a:br>
              <a:rPr lang="el-GR" dirty="0" smtClean="0"/>
            </a:br>
            <a:r>
              <a:rPr lang="el-GR" dirty="0" smtClean="0"/>
              <a:t>ΝΕΑ ΓΥΝΑΙΚΑ ΡΑΒΕΙ</a:t>
            </a:r>
            <a:endParaRPr lang="el-GR" dirty="0"/>
          </a:p>
        </p:txBody>
      </p:sp>
      <p:pic>
        <p:nvPicPr>
          <p:cNvPr id="4" name="3 - Θέση περιεχομένου" descr="Pierre-Auguste_Renoir_-_Jeune_Femme_cousant.jpg"/>
          <p:cNvPicPr>
            <a:picLocks noGrp="1" noChangeAspect="1"/>
          </p:cNvPicPr>
          <p:nvPr>
            <p:ph idx="1"/>
          </p:nvPr>
        </p:nvPicPr>
        <p:blipFill>
          <a:blip r:embed="rId2" cstate="print"/>
          <a:stretch>
            <a:fillRect/>
          </a:stretch>
        </p:blipFill>
        <p:spPr>
          <a:xfrm>
            <a:off x="-1" y="-48268"/>
            <a:ext cx="5692275" cy="6906268"/>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704088"/>
            <a:ext cx="2890664" cy="4741136"/>
          </a:xfrm>
        </p:spPr>
        <p:txBody>
          <a:bodyPr/>
          <a:lstStyle/>
          <a:p>
            <a:r>
              <a:rPr lang="el-GR" dirty="0" smtClean="0">
                <a:solidFill>
                  <a:srgbClr val="C00000"/>
                </a:solidFill>
              </a:rPr>
              <a:t>ΡΕΝΟΥΑΡ </a:t>
            </a:r>
            <a:br>
              <a:rPr lang="el-GR" dirty="0" smtClean="0">
                <a:solidFill>
                  <a:srgbClr val="C00000"/>
                </a:solidFill>
              </a:rPr>
            </a:br>
            <a:r>
              <a:rPr lang="el-GR" dirty="0" smtClean="0"/>
              <a:t>ΔΥΟ ΑΔΕΛΦΕΣ ΣΤΗΝ ΤΑΡΑΤΣΑ</a:t>
            </a:r>
            <a:endParaRPr lang="el-GR" dirty="0"/>
          </a:p>
        </p:txBody>
      </p:sp>
      <p:pic>
        <p:nvPicPr>
          <p:cNvPr id="4" name="3 - Θέση περιεχομένου" descr="800px-Renoir_-_The_Two_Sisters,_On_the_Terrace.jpg"/>
          <p:cNvPicPr>
            <a:picLocks noGrp="1" noChangeAspect="1"/>
          </p:cNvPicPr>
          <p:nvPr>
            <p:ph idx="1"/>
          </p:nvPr>
        </p:nvPicPr>
        <p:blipFill>
          <a:blip r:embed="rId2" cstate="print"/>
          <a:stretch>
            <a:fillRect/>
          </a:stretch>
        </p:blipFill>
        <p:spPr>
          <a:xfrm>
            <a:off x="0" y="-1"/>
            <a:ext cx="5508104" cy="6843819"/>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381000"/>
            <a:ext cx="8229600" cy="838200"/>
          </a:xfrm>
        </p:spPr>
        <p:txBody>
          <a:bodyPr>
            <a:normAutofit/>
          </a:bodyPr>
          <a:lstStyle/>
          <a:p>
            <a:endParaRPr lang="el-GR" dirty="0"/>
          </a:p>
        </p:txBody>
      </p:sp>
      <p:pic>
        <p:nvPicPr>
          <p:cNvPr id="101378" name="Picture 2" descr="C:\Users\User\Pictures\DT3131.jpg"/>
          <p:cNvPicPr>
            <a:picLocks noGrp="1" noChangeAspect="1" noChangeArrowheads="1"/>
          </p:cNvPicPr>
          <p:nvPr>
            <p:ph sz="half" idx="1"/>
          </p:nvPr>
        </p:nvPicPr>
        <p:blipFill>
          <a:blip r:embed="rId2" cstate="print"/>
          <a:stretch>
            <a:fillRect/>
          </a:stretch>
        </p:blipFill>
        <p:spPr bwMode="auto">
          <a:xfrm>
            <a:off x="533400" y="228600"/>
            <a:ext cx="5004883" cy="6366212"/>
          </a:xfrm>
          <a:prstGeom prst="rect">
            <a:avLst/>
          </a:prstGeom>
          <a:noFill/>
        </p:spPr>
      </p:pic>
      <p:sp>
        <p:nvSpPr>
          <p:cNvPr id="5" name="4 - Θέση περιεχομένου"/>
          <p:cNvSpPr>
            <a:spLocks noGrp="1"/>
          </p:cNvSpPr>
          <p:nvPr>
            <p:ph sz="half" idx="2"/>
          </p:nvPr>
        </p:nvSpPr>
        <p:spPr>
          <a:xfrm>
            <a:off x="5943600" y="2285999"/>
            <a:ext cx="2743200" cy="4068925"/>
          </a:xfrm>
        </p:spPr>
        <p:txBody>
          <a:bodyPr/>
          <a:lstStyle/>
          <a:p>
            <a:pPr>
              <a:buNone/>
            </a:pPr>
            <a:r>
              <a:rPr lang="el-GR" sz="3600" b="1" dirty="0" smtClean="0">
                <a:solidFill>
                  <a:schemeClr val="accent2">
                    <a:lumMod val="50000"/>
                  </a:schemeClr>
                </a:solidFill>
              </a:rPr>
              <a:t>ΡΕΝΟΥΑΡ</a:t>
            </a:r>
          </a:p>
          <a:p>
            <a:pPr>
              <a:buNone/>
            </a:pPr>
            <a:endParaRPr lang="el-GR" dirty="0" smtClean="0"/>
          </a:p>
          <a:p>
            <a:pPr>
              <a:buNone/>
            </a:pPr>
            <a:r>
              <a:rPr lang="el-GR" sz="3200" dirty="0" smtClean="0"/>
              <a:t>Κορίτσια στο</a:t>
            </a:r>
          </a:p>
          <a:p>
            <a:pPr>
              <a:buNone/>
            </a:pPr>
            <a:r>
              <a:rPr lang="el-GR" sz="3200" dirty="0" smtClean="0"/>
              <a:t>Πιάνο, 1892</a:t>
            </a:r>
            <a:endParaRPr lang="el-GR"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Τίτλος"/>
          <p:cNvSpPr>
            <a:spLocks noGrp="1"/>
          </p:cNvSpPr>
          <p:nvPr>
            <p:ph type="title"/>
          </p:nvPr>
        </p:nvSpPr>
        <p:spPr/>
        <p:txBody>
          <a:bodyPr/>
          <a:lstStyle/>
          <a:p>
            <a:endParaRPr lang="el-GR" dirty="0"/>
          </a:p>
        </p:txBody>
      </p:sp>
      <p:pic>
        <p:nvPicPr>
          <p:cNvPr id="9" name="8 - Θέση περιεχομένου" descr="umbrellas-1886.jpg"/>
          <p:cNvPicPr>
            <a:picLocks noGrp="1" noChangeAspect="1"/>
          </p:cNvPicPr>
          <p:nvPr>
            <p:ph sz="half" idx="1"/>
          </p:nvPr>
        </p:nvPicPr>
        <p:blipFill>
          <a:blip r:embed="rId2" cstate="print"/>
          <a:stretch>
            <a:fillRect/>
          </a:stretch>
        </p:blipFill>
        <p:spPr>
          <a:xfrm>
            <a:off x="685800" y="179831"/>
            <a:ext cx="4038600" cy="6439663"/>
          </a:xfrm>
        </p:spPr>
      </p:pic>
      <p:sp>
        <p:nvSpPr>
          <p:cNvPr id="11" name="10 - Θέση περιεχομένου"/>
          <p:cNvSpPr>
            <a:spLocks noGrp="1"/>
          </p:cNvSpPr>
          <p:nvPr>
            <p:ph sz="half" idx="2"/>
          </p:nvPr>
        </p:nvSpPr>
        <p:spPr>
          <a:xfrm>
            <a:off x="5181600" y="1920085"/>
            <a:ext cx="3505200" cy="4434840"/>
          </a:xfrm>
        </p:spPr>
        <p:txBody>
          <a:bodyPr/>
          <a:lstStyle/>
          <a:p>
            <a:r>
              <a:rPr lang="el-GR" dirty="0" smtClean="0">
                <a:solidFill>
                  <a:schemeClr val="accent2"/>
                </a:solidFill>
              </a:rPr>
              <a:t>ΡΕΝΟΥΑ</a:t>
            </a:r>
            <a:r>
              <a:rPr lang="el-GR" dirty="0" smtClean="0"/>
              <a:t>Ρ</a:t>
            </a:r>
          </a:p>
          <a:p>
            <a:endParaRPr lang="el-GR" dirty="0" smtClean="0"/>
          </a:p>
          <a:p>
            <a:r>
              <a:rPr lang="el-GR" dirty="0" smtClean="0"/>
              <a:t>ΟΜΠΡΕΛΕΣ 1886</a:t>
            </a:r>
            <a:endParaRPr lang="el-G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4 - Θέση περιεχομένου" descr="Danseuse2_degas_Musee_Orsay.jpg"/>
          <p:cNvPicPr>
            <a:picLocks noGrp="1" noChangeAspect="1"/>
          </p:cNvPicPr>
          <p:nvPr>
            <p:ph sz="half" idx="1"/>
          </p:nvPr>
        </p:nvPicPr>
        <p:blipFill>
          <a:blip r:embed="rId2" cstate="print"/>
          <a:stretch>
            <a:fillRect/>
          </a:stretch>
        </p:blipFill>
        <p:spPr>
          <a:xfrm>
            <a:off x="0" y="-32045"/>
            <a:ext cx="3131840" cy="6890046"/>
          </a:xfrm>
        </p:spPr>
      </p:pic>
      <p:sp>
        <p:nvSpPr>
          <p:cNvPr id="4" name="3 - Θέση περιεχομένου"/>
          <p:cNvSpPr>
            <a:spLocks noGrp="1"/>
          </p:cNvSpPr>
          <p:nvPr>
            <p:ph sz="half" idx="2"/>
          </p:nvPr>
        </p:nvSpPr>
        <p:spPr>
          <a:xfrm>
            <a:off x="3635896" y="404664"/>
            <a:ext cx="5050904" cy="6048672"/>
          </a:xfrm>
        </p:spPr>
        <p:txBody>
          <a:bodyPr>
            <a:normAutofit fontScale="77500" lnSpcReduction="20000"/>
          </a:bodyPr>
          <a:lstStyle/>
          <a:p>
            <a:r>
              <a:rPr lang="el-GR" sz="2800" dirty="0" smtClean="0"/>
              <a:t>Αρκετές χορεύτριες πόζαραν για τον Ντεγκά. Μια από αυτές ήταν </a:t>
            </a:r>
            <a:r>
              <a:rPr lang="el-GR" sz="2800" b="1" dirty="0" smtClean="0"/>
              <a:t>η Μαρί βαν </a:t>
            </a:r>
            <a:r>
              <a:rPr lang="el-GR" sz="2800" b="1" dirty="0" err="1" smtClean="0"/>
              <a:t>Γκέτεμ</a:t>
            </a:r>
            <a:r>
              <a:rPr lang="el-GR" sz="2800" b="1" dirty="0" smtClean="0"/>
              <a:t>, κόρη μιας πλύστρας, για την οποία δημιούργησε ένα από τα διάσημα γλυπτά του:</a:t>
            </a:r>
            <a:r>
              <a:rPr lang="el-GR" sz="2800" b="1" i="1" dirty="0" smtClean="0"/>
              <a:t> 'Η </a:t>
            </a:r>
            <a:r>
              <a:rPr lang="el-GR" sz="2800" b="1" i="1" dirty="0" err="1" smtClean="0"/>
              <a:t>Χορευτριούλα</a:t>
            </a:r>
            <a:r>
              <a:rPr lang="el-GR" sz="2800" b="1" i="1" dirty="0" smtClean="0"/>
              <a:t> δεκατεσσάρων ετών (1880)'</a:t>
            </a:r>
            <a:r>
              <a:rPr lang="el-GR" sz="2800" b="1" dirty="0" smtClean="0"/>
              <a:t>.</a:t>
            </a:r>
            <a:r>
              <a:rPr lang="el-GR" sz="2800" dirty="0" smtClean="0"/>
              <a:t> Ο </a:t>
            </a:r>
            <a:r>
              <a:rPr lang="el-GR" sz="2800" dirty="0" err="1" smtClean="0"/>
              <a:t>Edgar</a:t>
            </a:r>
            <a:r>
              <a:rPr lang="el-GR" sz="2800" dirty="0" smtClean="0"/>
              <a:t> </a:t>
            </a:r>
            <a:r>
              <a:rPr lang="el-GR" sz="2800" dirty="0" err="1" smtClean="0"/>
              <a:t>Degas</a:t>
            </a:r>
            <a:r>
              <a:rPr lang="el-GR" sz="2800" dirty="0" smtClean="0"/>
              <a:t> κατασκεύασε τη φιγούρα σε καφετί κερί, στηρίζοντας την εσωτερικά με μια δικής του κατασκευής αρματούρα από σύρμα. Όταν πλησίαζε να την ολοκληρώσει την έντυσε με ένα φουστάνι από αληθινή μουσελίνα, με ένα υφασμάτινο μπούστο, ένα ζευγάρι βαμβακερά παπούτσια χορού, μια περούκα (με αληθινά μαλλιά) και μία ή περισσότερες κορδέλες από σατέν. </a:t>
            </a:r>
            <a:r>
              <a:rPr lang="el-GR" sz="2800" b="1" dirty="0" smtClean="0"/>
              <a:t>Το έργο δέχτηκε αρνητικά σχόλια και κριτική, χαρακτηρισμούς όπως "απαίσιο", "άσχημο" και "τρομακτικό</a:t>
            </a:r>
            <a:r>
              <a:rPr lang="el-GR" b="1" dirty="0" smtClean="0"/>
              <a:t>". </a:t>
            </a:r>
            <a:endParaRPr lang="el-GR" dirty="0" smtClean="0"/>
          </a:p>
          <a:p>
            <a:endParaRPr lang="el-G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1176997"/>
            <a:ext cx="2212848" cy="883852"/>
          </a:xfrm>
        </p:spPr>
        <p:txBody>
          <a:bodyPr>
            <a:normAutofit/>
          </a:bodyPr>
          <a:lstStyle/>
          <a:p>
            <a:r>
              <a:rPr lang="el-GR" sz="4000" dirty="0" smtClean="0"/>
              <a:t>ΓΛΥΠΤΙΚΗ</a:t>
            </a:r>
            <a:endParaRPr lang="el-GR" sz="4000" dirty="0"/>
          </a:p>
        </p:txBody>
      </p:sp>
      <p:sp>
        <p:nvSpPr>
          <p:cNvPr id="3" name="2 - Θέση κειμένου"/>
          <p:cNvSpPr>
            <a:spLocks noGrp="1"/>
          </p:cNvSpPr>
          <p:nvPr>
            <p:ph type="body" sz="half" idx="2"/>
          </p:nvPr>
        </p:nvSpPr>
        <p:spPr>
          <a:xfrm>
            <a:off x="609600" y="2564904"/>
            <a:ext cx="2209800" cy="2443201"/>
          </a:xfrm>
        </p:spPr>
        <p:txBody>
          <a:bodyPr>
            <a:normAutofit/>
          </a:bodyPr>
          <a:lstStyle/>
          <a:p>
            <a:r>
              <a:rPr lang="el-GR" sz="3600" dirty="0" smtClean="0"/>
              <a:t>ΡΟΝΤΕΝ</a:t>
            </a:r>
            <a:endParaRPr lang="el-GR" sz="3200" dirty="0"/>
          </a:p>
        </p:txBody>
      </p:sp>
      <p:pic>
        <p:nvPicPr>
          <p:cNvPr id="5" name="4 - Θέση εικόνας" descr="404px-Auguste_Rodin_portrait_middle_aged.jpg"/>
          <p:cNvPicPr>
            <a:picLocks noGrp="1" noChangeAspect="1"/>
          </p:cNvPicPr>
          <p:nvPr>
            <p:ph type="pic" idx="1"/>
          </p:nvPr>
        </p:nvPicPr>
        <p:blipFill>
          <a:blip r:embed="rId3" cstate="print"/>
          <a:srcRect t="21345" b="21345"/>
          <a:stretch>
            <a:fillRect/>
          </a:stretch>
        </p:blipFill>
        <p:spPr>
          <a:xfrm rot="420000">
            <a:off x="3197552" y="868197"/>
            <a:ext cx="5507534" cy="4689584"/>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648072"/>
          </a:xfrm>
        </p:spPr>
        <p:txBody>
          <a:bodyPr>
            <a:normAutofit fontScale="90000"/>
          </a:bodyPr>
          <a:lstStyle/>
          <a:p>
            <a:pPr algn="ctr"/>
            <a:r>
              <a:rPr lang="el-GR" sz="4000" dirty="0" smtClean="0"/>
              <a:t>ΟΙ ΑΣΤΟΙ ΤΟΥ ΚΑΛΑΙ</a:t>
            </a:r>
            <a:endParaRPr lang="el-GR" sz="4000" dirty="0"/>
          </a:p>
        </p:txBody>
      </p:sp>
      <p:pic>
        <p:nvPicPr>
          <p:cNvPr id="4" name="3 - Θέση περιεχομένου" descr="800px-Statue_bourgeois_calais_rodin.jpg"/>
          <p:cNvPicPr>
            <a:picLocks noGrp="1" noChangeAspect="1"/>
          </p:cNvPicPr>
          <p:nvPr>
            <p:ph idx="1"/>
          </p:nvPr>
        </p:nvPicPr>
        <p:blipFill>
          <a:blip r:embed="rId2" cstate="print"/>
          <a:stretch>
            <a:fillRect/>
          </a:stretch>
        </p:blipFill>
        <p:spPr>
          <a:xfrm>
            <a:off x="683568" y="764704"/>
            <a:ext cx="7727261" cy="581965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b="1" dirty="0" smtClean="0"/>
              <a:t>Οι </a:t>
            </a:r>
            <a:r>
              <a:rPr lang="el-GR" sz="2400" b="1" dirty="0" err="1" smtClean="0"/>
              <a:t>Λυμιέρ</a:t>
            </a:r>
            <a:r>
              <a:rPr lang="el-GR" sz="2400" b="1" dirty="0" smtClean="0"/>
              <a:t> ήταν οι πρώτοι κατασκευαστές μιας μηχανής λήψης που μπορούσε ταυτόχρονα να δουλέψει και ως μηχανή προβολής.</a:t>
            </a:r>
            <a:endParaRPr lang="el-GR" sz="2400" b="1" dirty="0"/>
          </a:p>
        </p:txBody>
      </p:sp>
      <p:pic>
        <p:nvPicPr>
          <p:cNvPr id="4" name="3 - Θέση περιεχομένου" descr="Στιγμιότυπο οθόνης (5).png"/>
          <p:cNvPicPr>
            <a:picLocks noGrp="1" noChangeAspect="1"/>
          </p:cNvPicPr>
          <p:nvPr>
            <p:ph idx="1"/>
          </p:nvPr>
        </p:nvPicPr>
        <p:blipFill>
          <a:blip r:embed="rId2" cstate="print"/>
          <a:stretch>
            <a:fillRect/>
          </a:stretch>
        </p:blipFill>
        <p:spPr>
          <a:xfrm>
            <a:off x="0" y="1988840"/>
            <a:ext cx="9144000" cy="457466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8229600" cy="762000"/>
          </a:xfrm>
        </p:spPr>
        <p:txBody>
          <a:bodyPr>
            <a:normAutofit/>
          </a:bodyPr>
          <a:lstStyle/>
          <a:p>
            <a:pPr algn="ctr"/>
            <a:r>
              <a:rPr lang="el-GR" sz="2400" b="1" dirty="0" smtClean="0"/>
              <a:t>Ροντέν, Δανάη(έκφραση απελπισίας και αναμονής θανάτου</a:t>
            </a:r>
            <a:endParaRPr lang="el-GR" sz="2400" b="1" dirty="0"/>
          </a:p>
        </p:txBody>
      </p:sp>
      <p:pic>
        <p:nvPicPr>
          <p:cNvPr id="1026" name="Picture 2" descr="C:\Users\user01\Desktop\project\0.jpg"/>
          <p:cNvPicPr>
            <a:picLocks noGrp="1" noChangeAspect="1" noChangeArrowheads="1"/>
          </p:cNvPicPr>
          <p:nvPr>
            <p:ph idx="1"/>
          </p:nvPr>
        </p:nvPicPr>
        <p:blipFill>
          <a:blip r:embed="rId2" cstate="print"/>
          <a:srcRect/>
          <a:stretch>
            <a:fillRect/>
          </a:stretch>
        </p:blipFill>
        <p:spPr bwMode="auto">
          <a:xfrm>
            <a:off x="1219200" y="1295400"/>
            <a:ext cx="6934200" cy="520065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3178696" cy="3517000"/>
          </a:xfrm>
        </p:spPr>
        <p:txBody>
          <a:bodyPr/>
          <a:lstStyle/>
          <a:p>
            <a:r>
              <a:rPr lang="el-GR" dirty="0" smtClean="0">
                <a:solidFill>
                  <a:srgbClr val="C00000"/>
                </a:solidFill>
              </a:rPr>
              <a:t>ΡΟΝΤΕΝ</a:t>
            </a:r>
            <a:r>
              <a:rPr lang="el-GR" dirty="0" smtClean="0"/>
              <a:t/>
            </a:r>
            <a:br>
              <a:rPr lang="el-GR" dirty="0" smtClean="0"/>
            </a:br>
            <a:r>
              <a:rPr lang="el-GR" dirty="0" smtClean="0"/>
              <a:t>ΤΟ ΧΕΡΙ ΤΟΥ ΘΕΟΥ</a:t>
            </a:r>
            <a:endParaRPr lang="el-GR" dirty="0"/>
          </a:p>
        </p:txBody>
      </p:sp>
      <p:pic>
        <p:nvPicPr>
          <p:cNvPr id="4" name="Picture 2" descr="C:\Users\user01\Desktop\project\h2_08.210.jpg"/>
          <p:cNvPicPr>
            <a:picLocks noGrp="1" noChangeAspect="1" noChangeArrowheads="1"/>
          </p:cNvPicPr>
          <p:nvPr>
            <p:ph idx="1"/>
          </p:nvPr>
        </p:nvPicPr>
        <p:blipFill>
          <a:blip r:embed="rId2" cstate="print"/>
          <a:srcRect/>
          <a:stretch>
            <a:fillRect/>
          </a:stretch>
        </p:blipFill>
        <p:spPr bwMode="auto">
          <a:xfrm>
            <a:off x="3883968" y="-32642"/>
            <a:ext cx="5260032" cy="6890642"/>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3394720" cy="5461216"/>
          </a:xfrm>
        </p:spPr>
        <p:txBody>
          <a:bodyPr>
            <a:normAutofit/>
          </a:bodyPr>
          <a:lstStyle/>
          <a:p>
            <a:pPr algn="ctr"/>
            <a:r>
              <a:rPr lang="el-GR" sz="2000" dirty="0" smtClean="0">
                <a:solidFill>
                  <a:srgbClr val="C00000"/>
                </a:solidFill>
              </a:rPr>
              <a:t>ΤΟ ΦΙΛΙ</a:t>
            </a:r>
            <a:r>
              <a:rPr lang="el-GR" sz="2000" dirty="0" smtClean="0"/>
              <a:t/>
            </a:r>
            <a:br>
              <a:rPr lang="el-GR" sz="2000" dirty="0" smtClean="0"/>
            </a:br>
            <a:r>
              <a:rPr lang="el-GR" sz="2000" dirty="0" smtClean="0"/>
              <a:t>Ο Ροντέν επιλέγει να απεικονίσει ένα παράνομο ζευγάρι εραστών, τον Πάολο και την </a:t>
            </a:r>
            <a:r>
              <a:rPr lang="el-GR" sz="2000" dirty="0" err="1" smtClean="0"/>
              <a:t>Φραντζέσκα</a:t>
            </a:r>
            <a:r>
              <a:rPr lang="el-GR" sz="2000" dirty="0" smtClean="0"/>
              <a:t>, που έζησαν τον 13ο αιώνα. Μάλιστα φροντίζει να αποτυπώσει τη στιγμή που οι δυο τους ανταλλάσσουν το πρώτο τους φιλί. Παρατηρούμε πως ο νεαρός άντρας αφήνει το βιβλίο ώστε να αγκαλιάσει την αγαπημένη του. Τότε είναι που εμφανίζεται ξαφνικά ο απατημένος σύζυγος της κοπέλας και αδερφός του Πάολο και τους σκοτώνει με ένα μαχαίρι.</a:t>
            </a:r>
            <a:endParaRPr lang="el-GR" sz="2000" dirty="0"/>
          </a:p>
        </p:txBody>
      </p:sp>
      <p:pic>
        <p:nvPicPr>
          <p:cNvPr id="2050" name="Picture 2" descr="C:\Users\user01\Desktop\project\Auguste_Rodin-To_fili.jpg"/>
          <p:cNvPicPr>
            <a:picLocks noGrp="1" noChangeAspect="1" noChangeArrowheads="1"/>
          </p:cNvPicPr>
          <p:nvPr>
            <p:ph idx="1"/>
          </p:nvPr>
        </p:nvPicPr>
        <p:blipFill>
          <a:blip r:embed="rId2" cstate="print"/>
          <a:srcRect/>
          <a:stretch>
            <a:fillRect/>
          </a:stretch>
        </p:blipFill>
        <p:spPr bwMode="auto">
          <a:xfrm>
            <a:off x="4000501" y="0"/>
            <a:ext cx="5143500"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4 - Θέση περιεχομένου" descr="fb_img_1560335576320.jpg"/>
          <p:cNvPicPr>
            <a:picLocks noGrp="1" noChangeAspect="1"/>
          </p:cNvPicPr>
          <p:nvPr>
            <p:ph sz="half" idx="1"/>
          </p:nvPr>
        </p:nvPicPr>
        <p:blipFill>
          <a:blip r:embed="rId2" cstate="print"/>
          <a:stretch>
            <a:fillRect/>
          </a:stretch>
        </p:blipFill>
        <p:spPr>
          <a:xfrm>
            <a:off x="1443" y="-29340"/>
            <a:ext cx="5163891" cy="6887340"/>
          </a:xfrm>
        </p:spPr>
      </p:pic>
      <p:sp>
        <p:nvSpPr>
          <p:cNvPr id="4" name="3 - Θέση περιεχομένου"/>
          <p:cNvSpPr>
            <a:spLocks noGrp="1"/>
          </p:cNvSpPr>
          <p:nvPr>
            <p:ph sz="half" idx="2"/>
          </p:nvPr>
        </p:nvSpPr>
        <p:spPr>
          <a:xfrm>
            <a:off x="5292080" y="1412776"/>
            <a:ext cx="3851920" cy="4942149"/>
          </a:xfrm>
        </p:spPr>
        <p:txBody>
          <a:bodyPr/>
          <a:lstStyle/>
          <a:p>
            <a:r>
              <a:rPr lang="el-GR" dirty="0" smtClean="0">
                <a:solidFill>
                  <a:srgbClr val="C00000"/>
                </a:solidFill>
              </a:rPr>
              <a:t>«Ο Σκεπτόμενος» </a:t>
            </a:r>
            <a:r>
              <a:rPr lang="el-GR" dirty="0" smtClean="0"/>
              <a:t>είναι από τα γνωστότερα και δημοφιλέστερα γλυπτά του: είναι η απεικόνιση του ανθρώπου που διαλογίζεται στο πεπρωμένο του.</a:t>
            </a:r>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04800"/>
            <a:ext cx="8229600" cy="609600"/>
          </a:xfrm>
        </p:spPr>
        <p:txBody>
          <a:bodyPr>
            <a:normAutofit fontScale="90000"/>
          </a:bodyPr>
          <a:lstStyle/>
          <a:p>
            <a:pPr algn="ctr"/>
            <a:r>
              <a:rPr lang="el-GR" sz="4000" b="1" dirty="0" smtClean="0"/>
              <a:t>Η ΟΜΟΡΦΙΑ</a:t>
            </a:r>
            <a:endParaRPr lang="el-GR" sz="4000" b="1" dirty="0"/>
          </a:p>
        </p:txBody>
      </p:sp>
      <p:pic>
        <p:nvPicPr>
          <p:cNvPr id="4" name="3 - Θέση περιεχομένου" descr="432691496_812539774253653_1986035791796320690_n.jpg"/>
          <p:cNvPicPr>
            <a:picLocks noGrp="1" noChangeAspect="1"/>
          </p:cNvPicPr>
          <p:nvPr>
            <p:ph sz="half" idx="1"/>
          </p:nvPr>
        </p:nvPicPr>
        <p:blipFill>
          <a:blip r:embed="rId2" cstate="print"/>
          <a:stretch>
            <a:fillRect/>
          </a:stretch>
        </p:blipFill>
        <p:spPr>
          <a:xfrm>
            <a:off x="445924" y="990600"/>
            <a:ext cx="4274434" cy="5341779"/>
          </a:xfrm>
        </p:spPr>
      </p:pic>
      <p:sp>
        <p:nvSpPr>
          <p:cNvPr id="6" name="5 - Θέση περιεχομένου"/>
          <p:cNvSpPr>
            <a:spLocks noGrp="1"/>
          </p:cNvSpPr>
          <p:nvPr>
            <p:ph sz="half" idx="2"/>
          </p:nvPr>
        </p:nvSpPr>
        <p:spPr>
          <a:xfrm>
            <a:off x="4876800" y="1219201"/>
            <a:ext cx="3810000" cy="5135724"/>
          </a:xfrm>
        </p:spPr>
        <p:txBody>
          <a:bodyPr>
            <a:normAutofit lnSpcReduction="10000"/>
          </a:bodyPr>
          <a:lstStyle/>
          <a:p>
            <a:pPr>
              <a:buNone/>
            </a:pPr>
            <a:r>
              <a:rPr lang="el-GR" dirty="0" smtClean="0"/>
              <a:t> Είμαι όμορφη,</a:t>
            </a:r>
          </a:p>
          <a:p>
            <a:pPr>
              <a:buNone/>
            </a:pPr>
            <a:r>
              <a:rPr lang="el-GR" dirty="0" smtClean="0"/>
              <a:t>Ω θνητοί, σαν όνειρο από πέτρα</a:t>
            </a:r>
          </a:p>
          <a:p>
            <a:pPr>
              <a:buNone/>
            </a:pPr>
            <a:r>
              <a:rPr lang="el-GR" dirty="0" smtClean="0"/>
              <a:t>Και το στήθος μου που πάνω του όλοι με την σειρά σας πληγωθήκατε</a:t>
            </a:r>
          </a:p>
          <a:p>
            <a:pPr>
              <a:buNone/>
            </a:pPr>
            <a:r>
              <a:rPr lang="el-GR" dirty="0" smtClean="0"/>
              <a:t>Έγινε για να εμπνέει στον ποιητή μια αγάπη αιώνια και βουβή όπως η ίδια η ύλη.</a:t>
            </a:r>
          </a:p>
          <a:p>
            <a:pPr>
              <a:buNone/>
            </a:pPr>
            <a:r>
              <a:rPr lang="el-GR" dirty="0" smtClean="0">
                <a:solidFill>
                  <a:srgbClr val="C00000"/>
                </a:solidFill>
              </a:rPr>
              <a:t>   Β</a:t>
            </a:r>
            <a:r>
              <a:rPr lang="en-US" dirty="0" err="1" smtClean="0">
                <a:solidFill>
                  <a:srgbClr val="C00000"/>
                </a:solidFill>
              </a:rPr>
              <a:t>audelaire</a:t>
            </a:r>
            <a:endParaRPr lang="el-GR" dirty="0">
              <a:solidFill>
                <a:srgbClr val="C0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1340768"/>
            <a:ext cx="2743200" cy="648072"/>
          </a:xfrm>
        </p:spPr>
        <p:txBody>
          <a:bodyPr/>
          <a:lstStyle/>
          <a:p>
            <a:r>
              <a:rPr lang="el-GR" sz="3600" dirty="0" smtClean="0">
                <a:solidFill>
                  <a:srgbClr val="C00000"/>
                </a:solidFill>
              </a:rPr>
              <a:t>ΡΟΝΤΕΝ</a:t>
            </a:r>
            <a:endParaRPr lang="el-GR" sz="3600" dirty="0">
              <a:solidFill>
                <a:srgbClr val="C00000"/>
              </a:solidFill>
            </a:endParaRPr>
          </a:p>
        </p:txBody>
      </p:sp>
      <p:sp>
        <p:nvSpPr>
          <p:cNvPr id="3" name="2 - Θέση κειμένου"/>
          <p:cNvSpPr>
            <a:spLocks noGrp="1"/>
          </p:cNvSpPr>
          <p:nvPr>
            <p:ph type="body" idx="2"/>
          </p:nvPr>
        </p:nvSpPr>
        <p:spPr>
          <a:xfrm>
            <a:off x="685800" y="2276872"/>
            <a:ext cx="3022104" cy="3971528"/>
          </a:xfrm>
        </p:spPr>
        <p:txBody>
          <a:bodyPr>
            <a:normAutofit/>
          </a:bodyPr>
          <a:lstStyle/>
          <a:p>
            <a:r>
              <a:rPr lang="el-GR" sz="4000" dirty="0" err="1" smtClean="0"/>
              <a:t>Μπαλζάκ</a:t>
            </a:r>
            <a:r>
              <a:rPr lang="el-GR" sz="4000" dirty="0" smtClean="0"/>
              <a:t>, 1898</a:t>
            </a:r>
            <a:endParaRPr lang="el-GR" sz="4000" dirty="0"/>
          </a:p>
        </p:txBody>
      </p:sp>
      <p:pic>
        <p:nvPicPr>
          <p:cNvPr id="5" name="4 - Θέση περιεχομένου" descr="Monument_to_Balzac.jpg"/>
          <p:cNvPicPr>
            <a:picLocks noGrp="1" noChangeAspect="1"/>
          </p:cNvPicPr>
          <p:nvPr>
            <p:ph sz="half" idx="1"/>
          </p:nvPr>
        </p:nvPicPr>
        <p:blipFill>
          <a:blip r:embed="rId2" cstate="print"/>
          <a:stretch>
            <a:fillRect/>
          </a:stretch>
        </p:blipFill>
        <p:spPr>
          <a:xfrm>
            <a:off x="4572000" y="-1"/>
            <a:ext cx="4572000" cy="6858001"/>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ctrTitle"/>
          </p:nvPr>
        </p:nvSpPr>
        <p:spPr/>
        <p:txBody>
          <a:bodyPr>
            <a:normAutofit/>
          </a:bodyPr>
          <a:lstStyle/>
          <a:p>
            <a:pPr algn="ctr"/>
            <a:r>
              <a:rPr lang="el-GR" sz="8000" dirty="0" smtClean="0"/>
              <a:t>Η ΜΟΥΣΙΚΗ </a:t>
            </a:r>
            <a:endParaRPr lang="el-GR" sz="8000" dirty="0"/>
          </a:p>
        </p:txBody>
      </p:sp>
      <p:sp>
        <p:nvSpPr>
          <p:cNvPr id="6" name="5 - Υπότιτλος"/>
          <p:cNvSpPr>
            <a:spLocks noGrp="1"/>
          </p:cNvSpPr>
          <p:nvPr>
            <p:ph type="subTitle" idx="1"/>
          </p:nvPr>
        </p:nvSpPr>
        <p:spPr/>
        <p:txBody>
          <a:bodyPr>
            <a:normAutofit/>
          </a:bodyPr>
          <a:lstStyle/>
          <a:p>
            <a:r>
              <a:rPr lang="el-GR" sz="4800" dirty="0" smtClean="0"/>
              <a:t>ΣΤΟΝ ΙΜΠΡΕΣΣΙΟΝΙΣΜΟ</a:t>
            </a:r>
            <a:endParaRPr lang="el-GR" sz="4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858000" y="1066800"/>
            <a:ext cx="2057400" cy="4724400"/>
          </a:xfrm>
        </p:spPr>
        <p:txBody>
          <a:bodyPr>
            <a:normAutofit fontScale="90000"/>
          </a:bodyPr>
          <a:lstStyle/>
          <a:p>
            <a:r>
              <a:rPr lang="en-US" sz="2400" dirty="0" smtClean="0"/>
              <a:t>M</a:t>
            </a:r>
            <a:r>
              <a:rPr lang="el-GR" sz="2400" dirty="0" smtClean="0"/>
              <a:t>ία από τις πιο γνωστές φωτογραφίες του </a:t>
            </a:r>
            <a:r>
              <a:rPr lang="en-US" sz="2400" dirty="0" err="1" smtClean="0"/>
              <a:t>Dedussi</a:t>
            </a:r>
            <a:r>
              <a:rPr lang="en-US" sz="2400" dirty="0" smtClean="0"/>
              <a:t> </a:t>
            </a:r>
            <a:r>
              <a:rPr lang="el-GR" sz="2400" dirty="0" smtClean="0"/>
              <a:t>τον δείχνει με σοβαρό ύφος και χαρακτηριστικό μαλλί, </a:t>
            </a:r>
            <a:r>
              <a:rPr lang="el-GR" sz="2400" dirty="0" err="1" smtClean="0"/>
              <a:t>ενω</a:t>
            </a:r>
            <a:r>
              <a:rPr lang="el-GR" sz="2400" dirty="0" smtClean="0"/>
              <a:t> άλλες τον απεικονίζουν κατά την διάρκεια του φεστιβάλ του 1910, που συνδέεται με την μουσική του.</a:t>
            </a:r>
            <a:endParaRPr lang="el-GR" sz="2400" dirty="0"/>
          </a:p>
        </p:txBody>
      </p:sp>
      <p:pic>
        <p:nvPicPr>
          <p:cNvPr id="4" name="3 - Θέση περιεχομένου" descr="εικόνα_Viber_2024-11-26_20-00-10-232.jpg"/>
          <p:cNvPicPr>
            <a:picLocks noGrp="1" noChangeAspect="1"/>
          </p:cNvPicPr>
          <p:nvPr>
            <p:ph sz="half" idx="1"/>
          </p:nvPr>
        </p:nvPicPr>
        <p:blipFill>
          <a:blip r:embed="rId2" cstate="print"/>
          <a:stretch>
            <a:fillRect/>
          </a:stretch>
        </p:blipFill>
        <p:spPr>
          <a:xfrm>
            <a:off x="0" y="0"/>
            <a:ext cx="6629400" cy="6858000"/>
          </a:xfrm>
        </p:spPr>
      </p:pic>
      <p:pic>
        <p:nvPicPr>
          <p:cNvPr id="9" name="8 - Θέση περιεχομένου" descr="εικόνα_Viber_2024-11-26_20-01-01-951.jpg"/>
          <p:cNvPicPr>
            <a:picLocks noGrp="1" noChangeAspect="1"/>
          </p:cNvPicPr>
          <p:nvPr>
            <p:ph sz="half" idx="2"/>
          </p:nvPr>
        </p:nvPicPr>
        <p:blipFill>
          <a:blip r:embed="rId3" cstate="print"/>
          <a:stretch>
            <a:fillRect/>
          </a:stretch>
        </p:blipFill>
        <p:spPr>
          <a:xfrm flipH="1">
            <a:off x="8763000" y="4981303"/>
            <a:ext cx="76200" cy="47897"/>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7" name="6 - Θέση κειμένου"/>
          <p:cNvSpPr>
            <a:spLocks noGrp="1"/>
          </p:cNvSpPr>
          <p:nvPr>
            <p:ph type="body" idx="2"/>
          </p:nvPr>
        </p:nvSpPr>
        <p:spPr/>
        <p:txBody>
          <a:bodyPr>
            <a:normAutofit/>
          </a:bodyPr>
          <a:lstStyle/>
          <a:p>
            <a:r>
              <a:rPr lang="el-GR" sz="2400" b="1" dirty="0" smtClean="0">
                <a:solidFill>
                  <a:schemeClr val="accent2"/>
                </a:solidFill>
              </a:rPr>
              <a:t>Ο </a:t>
            </a:r>
            <a:r>
              <a:rPr lang="el-GR" sz="2400" b="1" dirty="0" err="1" smtClean="0">
                <a:solidFill>
                  <a:schemeClr val="accent2"/>
                </a:solidFill>
              </a:rPr>
              <a:t>Κλοντ</a:t>
            </a:r>
            <a:r>
              <a:rPr lang="el-GR" sz="2400" b="1" dirty="0" smtClean="0">
                <a:solidFill>
                  <a:schemeClr val="accent2"/>
                </a:solidFill>
              </a:rPr>
              <a:t> </a:t>
            </a:r>
            <a:r>
              <a:rPr lang="el-GR" sz="2400" b="1" dirty="0" err="1" smtClean="0">
                <a:solidFill>
                  <a:schemeClr val="accent2"/>
                </a:solidFill>
              </a:rPr>
              <a:t>Ασίλ</a:t>
            </a:r>
            <a:r>
              <a:rPr lang="el-GR" sz="2400" b="1" dirty="0" smtClean="0">
                <a:solidFill>
                  <a:schemeClr val="accent2"/>
                </a:solidFill>
              </a:rPr>
              <a:t> </a:t>
            </a:r>
            <a:r>
              <a:rPr lang="el-GR" sz="2400" b="1" dirty="0" err="1" smtClean="0">
                <a:solidFill>
                  <a:schemeClr val="accent2"/>
                </a:solidFill>
              </a:rPr>
              <a:t>Ντεμπισί</a:t>
            </a:r>
            <a:r>
              <a:rPr lang="el-GR" sz="2400" b="1" dirty="0" smtClean="0">
                <a:solidFill>
                  <a:schemeClr val="accent2"/>
                </a:solidFill>
              </a:rPr>
              <a:t> </a:t>
            </a:r>
            <a:r>
              <a:rPr lang="el-GR" sz="2400" dirty="0" smtClean="0"/>
              <a:t>ήταν Γάλλος συνθέτης. Θεωρείται ο κύριος εκπρόσωπος του κινήματος του μουσικού ιμπρεσιονισμού, αν και ο ίδιος δεν αποδεχόταν τον χαρακτηρισμό αυτό. </a:t>
            </a:r>
            <a:endParaRPr lang="el-GR" sz="2400"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4283968" y="188640"/>
            <a:ext cx="4339008" cy="6515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endParaRPr lang="el-GR"/>
          </a:p>
        </p:txBody>
      </p:sp>
      <p:pic>
        <p:nvPicPr>
          <p:cNvPr id="8" name="video-87aeb6a8689c192191537f138aebc515-V.mp4">
            <a:hlinkClick r:id="" action="ppaction://media"/>
          </p:cNvPr>
          <p:cNvPicPr>
            <a:picLocks noGrp="1" noRot="1" noChangeAspect="1"/>
          </p:cNvPicPr>
          <p:nvPr>
            <p:ph idx="1"/>
            <a:videoFile r:link="rId1"/>
          </p:nvPr>
        </p:nvPicPr>
        <p:blipFill>
          <a:blip r:embed="rId3" cstate="print"/>
          <a:stretch>
            <a:fillRect/>
          </a:stretch>
        </p:blipFill>
        <p:spPr>
          <a:xfrm>
            <a:off x="-9857" y="-508"/>
            <a:ext cx="9144677" cy="68585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Στιγμιότυπο οθόνης (14).png"/>
          <p:cNvPicPr>
            <a:picLocks noGrp="1" noChangeAspect="1"/>
          </p:cNvPicPr>
          <p:nvPr>
            <p:ph idx="4294967295"/>
          </p:nvPr>
        </p:nvPicPr>
        <p:blipFill>
          <a:blip r:embed="rId2" cstate="print"/>
          <a:stretch>
            <a:fillRect/>
          </a:stretch>
        </p:blipFill>
        <p:spPr>
          <a:xfrm>
            <a:off x="457200" y="762000"/>
            <a:ext cx="8089900" cy="5534025"/>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a:p>
        </p:txBody>
      </p:sp>
      <p:pic>
        <p:nvPicPr>
          <p:cNvPr id="5" name="4 - Θέση περιεχομένου" descr="εικόνα_Viber_2024-11-26_20-07-17-429.jpg"/>
          <p:cNvPicPr>
            <a:picLocks noGrp="1" noChangeAspect="1"/>
          </p:cNvPicPr>
          <p:nvPr>
            <p:ph idx="1"/>
          </p:nvPr>
        </p:nvPicPr>
        <p:blipFill>
          <a:blip r:embed="rId3" cstate="print"/>
          <a:stretch>
            <a:fillRect/>
          </a:stretch>
        </p:blipFill>
        <p:spPr>
          <a:xfrm>
            <a:off x="0" y="-171400"/>
            <a:ext cx="9144000" cy="7029399"/>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περιεχομένου"/>
          <p:cNvSpPr>
            <a:spLocks noGrp="1"/>
          </p:cNvSpPr>
          <p:nvPr>
            <p:ph sz="half" idx="2"/>
          </p:nvPr>
        </p:nvSpPr>
        <p:spPr/>
        <p:txBody>
          <a:bodyPr/>
          <a:lstStyle/>
          <a:p>
            <a:r>
              <a:rPr lang="el-GR" dirty="0" smtClean="0"/>
              <a:t>ΡΑΒΕΛ-ΝΤΕΜΙΣΥ</a:t>
            </a:r>
          </a:p>
          <a:p>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43631"/>
            <a:ext cx="5165452" cy="68872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188640"/>
            <a:ext cx="8229600" cy="504056"/>
          </a:xfrm>
        </p:spPr>
        <p:txBody>
          <a:bodyPr>
            <a:normAutofit fontScale="90000"/>
          </a:bodyPr>
          <a:lstStyle/>
          <a:p>
            <a:r>
              <a:rPr lang="el-GR" dirty="0" smtClean="0">
                <a:solidFill>
                  <a:schemeClr val="accent1">
                    <a:lumMod val="50000"/>
                  </a:schemeClr>
                </a:solidFill>
              </a:rPr>
              <a:t>Προσκύνημα στα Κύθηρα , Βατό</a:t>
            </a:r>
            <a:endParaRPr lang="el-GR" dirty="0"/>
          </a:p>
        </p:txBody>
      </p:sp>
      <p:pic>
        <p:nvPicPr>
          <p:cNvPr id="7" name="6 - Θέση περιεχομένου" descr="L'Embarquement_pour_Cythère,_by_Antoine_Watteau,_from_C2RMF_retouched.jpg"/>
          <p:cNvPicPr>
            <a:picLocks noGrp="1" noChangeAspect="1"/>
          </p:cNvPicPr>
          <p:nvPr>
            <p:ph idx="1"/>
          </p:nvPr>
        </p:nvPicPr>
        <p:blipFill>
          <a:blip r:embed="rId3" cstate="print"/>
          <a:stretch>
            <a:fillRect/>
          </a:stretch>
        </p:blipFill>
        <p:spPr>
          <a:xfrm>
            <a:off x="210373" y="908720"/>
            <a:ext cx="8668391" cy="5688632"/>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video-e8f88f73059317999751ad04c4b738ee-V (1).mp4">
            <a:hlinkClick r:id="" action="ppaction://media"/>
          </p:cNvPr>
          <p:cNvPicPr>
            <a:picLocks noGrp="1" noRot="1" noChangeAspect="1"/>
          </p:cNvPicPr>
          <p:nvPr>
            <p:ph idx="1"/>
            <a:videoFile r:link="rId1"/>
          </p:nvPr>
        </p:nvPicPr>
        <p:blipFill>
          <a:blip r:embed="rId3" cstate="print"/>
          <a:stretch>
            <a:fillRect/>
          </a:stretch>
        </p:blipFill>
        <p:spPr>
          <a:xfrm>
            <a:off x="0" y="-9382"/>
            <a:ext cx="9132507" cy="68673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IMG-b5c34b9c646b32260615f485cb01c55f-V.jpg"/>
          <p:cNvPicPr>
            <a:picLocks noGrp="1" noChangeAspect="1"/>
          </p:cNvPicPr>
          <p:nvPr>
            <p:ph idx="1"/>
          </p:nvPr>
        </p:nvPicPr>
        <p:blipFill>
          <a:blip r:embed="rId2" cstate="print"/>
          <a:stretch>
            <a:fillRect/>
          </a:stretch>
        </p:blipFill>
        <p:spPr>
          <a:xfrm>
            <a:off x="0" y="0"/>
            <a:ext cx="9144000" cy="6857999"/>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3034680" cy="564672"/>
          </a:xfrm>
        </p:spPr>
        <p:txBody>
          <a:bodyPr>
            <a:noAutofit/>
          </a:bodyPr>
          <a:lstStyle/>
          <a:p>
            <a:r>
              <a:rPr lang="el-GR" sz="2400" dirty="0" smtClean="0"/>
              <a:t>ΡΑΛΦ ΒΟΝ-ΓΟΥΙΛΙΑΜΣ</a:t>
            </a:r>
            <a:endParaRPr lang="el-GR" sz="2400" dirty="0"/>
          </a:p>
        </p:txBody>
      </p:sp>
      <p:sp>
        <p:nvSpPr>
          <p:cNvPr id="3" name="2 - Θέση περιεχομένου"/>
          <p:cNvSpPr>
            <a:spLocks noGrp="1"/>
          </p:cNvSpPr>
          <p:nvPr>
            <p:ph sz="half" idx="1"/>
          </p:nvPr>
        </p:nvSpPr>
        <p:spPr>
          <a:xfrm>
            <a:off x="827584" y="1920085"/>
            <a:ext cx="2448272" cy="4434840"/>
          </a:xfrm>
        </p:spPr>
        <p:txBody>
          <a:bodyPr>
            <a:normAutofit/>
          </a:bodyPr>
          <a:lstStyle/>
          <a:p>
            <a:pPr>
              <a:buNone/>
            </a:pPr>
            <a:r>
              <a:rPr lang="el-GR" sz="1800" dirty="0" smtClean="0"/>
              <a:t>ΜΙΑ ΣΥΜΦΩΝΙΑ ΤΗΣ ΘΑΛΑΣΣΑΣ</a:t>
            </a:r>
            <a:endParaRPr lang="el-GR" sz="1800" dirty="0"/>
          </a:p>
        </p:txBody>
      </p:sp>
      <p:pic>
        <p:nvPicPr>
          <p:cNvPr id="5" name="4 - Θέση περιεχομένου" descr="williamsWEB.jpg"/>
          <p:cNvPicPr>
            <a:picLocks noGrp="1" noChangeAspect="1"/>
          </p:cNvPicPr>
          <p:nvPr>
            <p:ph sz="half" idx="2"/>
          </p:nvPr>
        </p:nvPicPr>
        <p:blipFill>
          <a:blip r:embed="rId2" cstate="print"/>
          <a:stretch>
            <a:fillRect/>
          </a:stretch>
        </p:blipFill>
        <p:spPr>
          <a:xfrm>
            <a:off x="3635896" y="4462"/>
            <a:ext cx="5547929" cy="6895282"/>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92080" y="704088"/>
            <a:ext cx="3394720" cy="5029168"/>
          </a:xfrm>
        </p:spPr>
        <p:txBody>
          <a:bodyPr>
            <a:normAutofit fontScale="90000"/>
          </a:bodyPr>
          <a:lstStyle/>
          <a:p>
            <a:r>
              <a:rPr lang="el-GR" sz="3600" b="1" dirty="0" err="1" smtClean="0">
                <a:solidFill>
                  <a:srgbClr val="C00000"/>
                </a:solidFill>
              </a:rPr>
              <a:t>Μορίς</a:t>
            </a:r>
            <a:r>
              <a:rPr lang="el-GR" sz="3600" b="1" dirty="0" smtClean="0">
                <a:solidFill>
                  <a:srgbClr val="C00000"/>
                </a:solidFill>
              </a:rPr>
              <a:t> Ραβέλ</a:t>
            </a:r>
            <a:r>
              <a:rPr lang="el-GR" sz="3600" dirty="0" smtClean="0"/>
              <a:t/>
            </a:r>
            <a:br>
              <a:rPr lang="el-GR" sz="3600" dirty="0" smtClean="0"/>
            </a:br>
            <a:r>
              <a:rPr lang="el-GR" sz="3600" dirty="0" smtClean="0"/>
              <a:t>ήταν Γάλλος συνθέτης. Μαζί με τον Κλωντ </a:t>
            </a:r>
            <a:r>
              <a:rPr lang="el-GR" sz="3600" dirty="0" err="1" smtClean="0"/>
              <a:t>Νταμπισί</a:t>
            </a:r>
            <a:r>
              <a:rPr lang="el-GR" sz="3600" dirty="0" smtClean="0"/>
              <a:t> θεωρούνται οι κύριοι εκπρόσωποι του μουσικού ιμπρεσιονισμού</a:t>
            </a:r>
            <a:br>
              <a:rPr lang="el-GR" sz="3600" dirty="0" smtClean="0"/>
            </a:br>
            <a:endParaRPr lang="el-GR"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0" y="0"/>
            <a:ext cx="4567316" cy="6858000"/>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cstate="print"/>
          <a:srcRect/>
          <a:stretch>
            <a:fillRect/>
          </a:stretch>
        </p:blipFill>
        <p:spPr bwMode="auto">
          <a:xfrm flipV="1">
            <a:off x="8030344" y="6354762"/>
            <a:ext cx="113604" cy="170581"/>
          </a:xfrm>
          <a:prstGeom prst="rect">
            <a:avLst/>
          </a:prstGeom>
          <a:noFill/>
          <a:ln w="9525">
            <a:noFill/>
            <a:miter lim="800000"/>
            <a:headEnd/>
            <a:tailEnd/>
          </a:ln>
          <a:effectLst/>
        </p:spPr>
      </p:pic>
      <p:pic>
        <p:nvPicPr>
          <p:cNvPr id="4100" name="Picture 4"/>
          <p:cNvPicPr>
            <a:picLocks noChangeAspect="1" noChangeArrowheads="1"/>
          </p:cNvPicPr>
          <p:nvPr/>
        </p:nvPicPr>
        <p:blipFill>
          <a:blip r:embed="rId2" cstate="print"/>
          <a:srcRect/>
          <a:stretch>
            <a:fillRect/>
          </a:stretch>
        </p:blipFill>
        <p:spPr bwMode="auto">
          <a:xfrm>
            <a:off x="144463" y="144463"/>
            <a:ext cx="4127500" cy="619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76256" y="188640"/>
            <a:ext cx="2267744" cy="6669360"/>
          </a:xfrm>
        </p:spPr>
        <p:txBody>
          <a:bodyPr/>
          <a:lstStyle/>
          <a:p>
            <a:endParaRPr lang="el-GR" dirty="0"/>
          </a:p>
        </p:txBody>
      </p:sp>
      <p:sp>
        <p:nvSpPr>
          <p:cNvPr id="4" name="3 - Θέση περιεχομένου"/>
          <p:cNvSpPr>
            <a:spLocks noGrp="1"/>
          </p:cNvSpPr>
          <p:nvPr>
            <p:ph sz="half" idx="2"/>
          </p:nvPr>
        </p:nvSpPr>
        <p:spPr>
          <a:xfrm>
            <a:off x="6948264" y="1920085"/>
            <a:ext cx="2195736" cy="4434840"/>
          </a:xfrm>
        </p:spPr>
        <p:txBody>
          <a:bodyPr>
            <a:normAutofit/>
          </a:bodyPr>
          <a:lstStyle/>
          <a:p>
            <a:pPr>
              <a:buNone/>
            </a:pPr>
            <a:r>
              <a:rPr lang="el-GR" sz="4400" dirty="0" smtClean="0"/>
              <a:t>ΡΑΒΕΛ</a:t>
            </a:r>
            <a:endParaRPr lang="el-GR" sz="4400"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1" y="0"/>
            <a:ext cx="686658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 name="6 - Θέση περιεχομένου" descr="IMG-be3a0fc38ebc5bcadd6acfbf3e23263c-V.jpg"/>
          <p:cNvPicPr>
            <a:picLocks noGrp="1" noChangeAspect="1"/>
          </p:cNvPicPr>
          <p:nvPr>
            <p:ph idx="1"/>
          </p:nvPr>
        </p:nvPicPr>
        <p:blipFill>
          <a:blip r:embed="rId2" cstate="print"/>
          <a:stretch>
            <a:fillRect/>
          </a:stretch>
        </p:blipFill>
        <p:spPr>
          <a:xfrm>
            <a:off x="0" y="1"/>
            <a:ext cx="9255238" cy="6938796"/>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6324600" y="2819400"/>
            <a:ext cx="2362200" cy="1524000"/>
          </a:xfrm>
        </p:spPr>
        <p:txBody>
          <a:bodyPr>
            <a:normAutofit/>
          </a:bodyPr>
          <a:lstStyle/>
          <a:p>
            <a:pPr algn="ctr"/>
            <a:r>
              <a:rPr lang="el-GR" sz="4000" dirty="0" smtClean="0">
                <a:solidFill>
                  <a:srgbClr val="C00000"/>
                </a:solidFill>
              </a:rPr>
              <a:t>ΑΙΜΙΛΙΟΣ ΡΙΑΔΗΣ</a:t>
            </a:r>
            <a:endParaRPr lang="el-GR" sz="4000" dirty="0">
              <a:solidFill>
                <a:srgbClr val="C00000"/>
              </a:solidFill>
            </a:endParaRPr>
          </a:p>
        </p:txBody>
      </p:sp>
      <p:pic>
        <p:nvPicPr>
          <p:cNvPr id="7" name="6 - Θέση περιεχομένου" descr="Emilios_Riadis.jpg"/>
          <p:cNvPicPr>
            <a:picLocks noGrp="1" noChangeAspect="1"/>
          </p:cNvPicPr>
          <p:nvPr>
            <p:ph idx="1"/>
          </p:nvPr>
        </p:nvPicPr>
        <p:blipFill>
          <a:blip r:embed="rId2" cstate="print"/>
          <a:stretch>
            <a:fillRect/>
          </a:stretch>
        </p:blipFill>
        <p:spPr>
          <a:xfrm>
            <a:off x="-102431" y="-47912"/>
            <a:ext cx="6046031" cy="6905911"/>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ctrTitle"/>
          </p:nvPr>
        </p:nvSpPr>
        <p:spPr/>
        <p:txBody>
          <a:bodyPr>
            <a:normAutofit/>
          </a:bodyPr>
          <a:lstStyle/>
          <a:p>
            <a:pPr algn="ctr"/>
            <a:r>
              <a:rPr lang="el-GR" sz="9600" dirty="0" smtClean="0"/>
              <a:t>Η ΤΕΧΝΗ </a:t>
            </a:r>
            <a:endParaRPr lang="el-GR" sz="9600" dirty="0"/>
          </a:p>
        </p:txBody>
      </p:sp>
      <p:sp>
        <p:nvSpPr>
          <p:cNvPr id="5" name="4 - Υπότιτλος"/>
          <p:cNvSpPr>
            <a:spLocks noGrp="1"/>
          </p:cNvSpPr>
          <p:nvPr>
            <p:ph type="subTitle" idx="1"/>
          </p:nvPr>
        </p:nvSpPr>
        <p:spPr/>
        <p:txBody>
          <a:bodyPr>
            <a:normAutofit/>
          </a:bodyPr>
          <a:lstStyle/>
          <a:p>
            <a:pPr algn="ctr"/>
            <a:r>
              <a:rPr lang="el-GR" sz="3200" dirty="0" smtClean="0"/>
              <a:t>ΔΕΥΤΕΡΟ ΜΙΣΟ ΤΟΥ 19</a:t>
            </a:r>
            <a:r>
              <a:rPr lang="el-GR" sz="3200" baseline="30000" dirty="0" smtClean="0"/>
              <a:t>ου</a:t>
            </a:r>
            <a:r>
              <a:rPr lang="el-GR" sz="3200" dirty="0" smtClean="0"/>
              <a:t> ΑΙΩΝΑ</a:t>
            </a:r>
            <a:endParaRPr lang="el-GR" sz="3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petridis.jpg"/>
          <p:cNvPicPr>
            <a:picLocks noGrp="1" noChangeAspect="1"/>
          </p:cNvPicPr>
          <p:nvPr>
            <p:ph idx="1"/>
          </p:nvPr>
        </p:nvPicPr>
        <p:blipFill>
          <a:blip r:embed="rId3" cstate="print"/>
          <a:stretch>
            <a:fillRect/>
          </a:stretch>
        </p:blipFill>
        <p:spPr>
          <a:xfrm>
            <a:off x="0" y="-61755"/>
            <a:ext cx="9144000" cy="6919755"/>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p:cNvPicPr>
            <a:picLocks noGrp="1" noChangeAspect="1" noChangeArrowheads="1"/>
          </p:cNvPicPr>
          <p:nvPr>
            <p:ph idx="1"/>
          </p:nvPr>
        </p:nvPicPr>
        <p:blipFill>
          <a:blip r:embed="rId3" cstate="print"/>
          <a:srcRect/>
          <a:stretch>
            <a:fillRect/>
          </a:stretch>
        </p:blipFill>
        <p:spPr bwMode="auto">
          <a:xfrm>
            <a:off x="0" y="0"/>
            <a:ext cx="9144000" cy="6855196"/>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περιεχομένου"/>
          <p:cNvSpPr>
            <a:spLocks noGrp="1"/>
          </p:cNvSpPr>
          <p:nvPr>
            <p:ph sz="half" idx="2"/>
          </p:nvPr>
        </p:nvSpPr>
        <p:spPr>
          <a:xfrm>
            <a:off x="6660232" y="692696"/>
            <a:ext cx="2483768" cy="5832648"/>
          </a:xfrm>
        </p:spPr>
        <p:txBody>
          <a:bodyPr>
            <a:normAutofit fontScale="92500" lnSpcReduction="10000"/>
          </a:bodyPr>
          <a:lstStyle/>
          <a:p>
            <a:r>
              <a:rPr lang="el-GR" b="1" dirty="0" smtClean="0">
                <a:solidFill>
                  <a:schemeClr val="accent2"/>
                </a:solidFill>
              </a:rPr>
              <a:t>Ο </a:t>
            </a:r>
            <a:r>
              <a:rPr lang="el-GR" b="1" dirty="0" err="1" smtClean="0">
                <a:solidFill>
                  <a:schemeClr val="accent2"/>
                </a:solidFill>
              </a:rPr>
              <a:t>Σατί</a:t>
            </a:r>
            <a:r>
              <a:rPr lang="el-GR" b="1" dirty="0" smtClean="0">
                <a:solidFill>
                  <a:schemeClr val="accent2"/>
                </a:solidFill>
              </a:rPr>
              <a:t> </a:t>
            </a:r>
            <a:r>
              <a:rPr lang="el-GR" dirty="0" smtClean="0"/>
              <a:t>είναι μυστηριώδης, φευγαλέος, ποιητής και φιλόσοφος, μείζων μουσικός του 20ου αι. Εκεί που νομίζεις ότι τον έπιασες, είναι ήδη αλλού. Στη ζωή του, εξαφανιζόταν τακτικά. Ουδείς γνώριζε πού έμενε</a:t>
            </a:r>
            <a:endParaRPr lang="el-GR" dirty="0"/>
          </a:p>
        </p:txBody>
      </p:sp>
      <p:pic>
        <p:nvPicPr>
          <p:cNvPr id="6146" name="Picture 2"/>
          <p:cNvPicPr>
            <a:picLocks noGrp="1" noChangeAspect="1" noChangeArrowheads="1"/>
          </p:cNvPicPr>
          <p:nvPr>
            <p:ph sz="half" idx="1"/>
          </p:nvPr>
        </p:nvPicPr>
        <p:blipFill>
          <a:blip r:embed="rId3" cstate="print"/>
          <a:srcRect/>
          <a:stretch>
            <a:fillRect/>
          </a:stretch>
        </p:blipFill>
        <p:spPr bwMode="auto">
          <a:xfrm>
            <a:off x="0" y="0"/>
            <a:ext cx="6715300" cy="68580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7" name="6 - Θέση περιεχομένου" descr="IMG-dceb5aec0b0ab789a22cfb045f54c559-V (4).jpg"/>
          <p:cNvPicPr>
            <a:picLocks noGrp="1" noChangeAspect="1"/>
          </p:cNvPicPr>
          <p:nvPr>
            <p:ph idx="1"/>
          </p:nvPr>
        </p:nvPicPr>
        <p:blipFill>
          <a:blip r:embed="rId2" cstate="print"/>
          <a:stretch>
            <a:fillRect/>
          </a:stretch>
        </p:blipFill>
        <p:spPr>
          <a:xfrm>
            <a:off x="0" y="0"/>
            <a:ext cx="9144000" cy="6834729"/>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txBody>
          <a:bodyPr>
            <a:normAutofit/>
          </a:bodyPr>
          <a:lstStyle/>
          <a:p>
            <a:pPr algn="ctr"/>
            <a:r>
              <a:rPr lang="el-GR" sz="4400" b="1" dirty="0" smtClean="0">
                <a:solidFill>
                  <a:srgbClr val="C00000"/>
                </a:solidFill>
              </a:rPr>
              <a:t>ΡΙΧΑΡΝΤ ΣΤΡΑΟΥΣ</a:t>
            </a:r>
            <a:endParaRPr lang="el-GR" sz="4400" b="1" dirty="0">
              <a:solidFill>
                <a:srgbClr val="C00000"/>
              </a:solidFill>
            </a:endParaRPr>
          </a:p>
        </p:txBody>
      </p:sp>
      <p:pic>
        <p:nvPicPr>
          <p:cNvPr id="4" name="3 - Θέση περιεχομένου" descr="Richard_Strauss-3.jpg"/>
          <p:cNvPicPr>
            <a:picLocks noGrp="1" noChangeAspect="1"/>
          </p:cNvPicPr>
          <p:nvPr>
            <p:ph idx="1"/>
          </p:nvPr>
        </p:nvPicPr>
        <p:blipFill>
          <a:blip r:embed="rId2" cstate="print"/>
          <a:stretch>
            <a:fillRect/>
          </a:stretch>
        </p:blipFill>
        <p:spPr>
          <a:xfrm>
            <a:off x="683568" y="1052736"/>
            <a:ext cx="7560840" cy="5551817"/>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περιεχομένου"/>
          <p:cNvSpPr>
            <a:spLocks noGrp="1"/>
          </p:cNvSpPr>
          <p:nvPr>
            <p:ph sz="half" idx="2"/>
          </p:nvPr>
        </p:nvSpPr>
        <p:spPr>
          <a:xfrm>
            <a:off x="5076056" y="2420887"/>
            <a:ext cx="3610744" cy="3934037"/>
          </a:xfrm>
        </p:spPr>
        <p:txBody>
          <a:bodyPr/>
          <a:lstStyle/>
          <a:p>
            <a:r>
              <a:rPr lang="el-GR" sz="3600" dirty="0" smtClean="0">
                <a:solidFill>
                  <a:srgbClr val="C00000"/>
                </a:solidFill>
              </a:rPr>
              <a:t>ΣΤΡΑΒΙΝΣΚΥ</a:t>
            </a:r>
          </a:p>
          <a:p>
            <a:endParaRPr lang="el-GR" dirty="0"/>
          </a:p>
        </p:txBody>
      </p:sp>
      <p:pic>
        <p:nvPicPr>
          <p:cNvPr id="7170" name="Picture 2"/>
          <p:cNvPicPr>
            <a:picLocks noGrp="1" noChangeAspect="1" noChangeArrowheads="1"/>
          </p:cNvPicPr>
          <p:nvPr>
            <p:ph sz="half" idx="1"/>
          </p:nvPr>
        </p:nvPicPr>
        <p:blipFill>
          <a:blip r:embed="rId2" cstate="print"/>
          <a:srcRect/>
          <a:stretch>
            <a:fillRect/>
          </a:stretch>
        </p:blipFill>
        <p:spPr bwMode="auto">
          <a:xfrm>
            <a:off x="1" y="0"/>
            <a:ext cx="4997768" cy="68580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6" name="5 - Θέση περιεχομένου"/>
          <p:cNvSpPr>
            <a:spLocks noGrp="1"/>
          </p:cNvSpPr>
          <p:nvPr>
            <p:ph sz="half" idx="2"/>
          </p:nvPr>
        </p:nvSpPr>
        <p:spPr>
          <a:xfrm>
            <a:off x="6324600" y="533400"/>
            <a:ext cx="2819400" cy="5821525"/>
          </a:xfrm>
        </p:spPr>
        <p:txBody>
          <a:bodyPr>
            <a:normAutofit fontScale="92500" lnSpcReduction="10000"/>
          </a:bodyPr>
          <a:lstStyle/>
          <a:p>
            <a:pPr>
              <a:buNone/>
            </a:pPr>
            <a:r>
              <a:rPr lang="el-GR" dirty="0" smtClean="0"/>
              <a:t>,.ΜΙΑ ΚΛΑΣΙΚΗ ΦΩΤΟΓΡΑΦΙΑ ΤΟΥ ΡΑΒΕΛ ΔΕΙΧΝΕΙ ΈΝΑΝ ΑΥΣΤΗΡΟ ΑΝΔΡΑ ΜΕ ΣΟΒΑΡΟ ΥΦΟΣ,ΠΟΥ ΦΑΙΝΕΤΑΙ ΝΑ ΕΚΠΕΜΠΕΙ ΤΗΝ ΑΙΣΘΗΣΗ ΤΟΥ ΙΜΠΡΕΣΙΟΝΙΣΤΙΚΟΥ ΠΑΘΟΥΣ ΠΟΥ ΧΑΡΑΚΤΗΡΙΖΕΙ ΤΗ ΜΟΥΣΙΚΗ ΤΟΥ</a:t>
            </a:r>
            <a:endParaRPr lang="el-GR" dirty="0"/>
          </a:p>
        </p:txBody>
      </p:sp>
      <p:pic>
        <p:nvPicPr>
          <p:cNvPr id="8194" name="Picture 2"/>
          <p:cNvPicPr>
            <a:picLocks noGrp="1" noChangeAspect="1" noChangeArrowheads="1"/>
          </p:cNvPicPr>
          <p:nvPr>
            <p:ph sz="half" idx="1"/>
          </p:nvPr>
        </p:nvPicPr>
        <p:blipFill>
          <a:blip r:embed="rId2" cstate="print"/>
          <a:srcRect/>
          <a:stretch>
            <a:fillRect/>
          </a:stretch>
        </p:blipFill>
        <p:spPr bwMode="auto">
          <a:xfrm>
            <a:off x="0" y="0"/>
            <a:ext cx="6588224" cy="6672262"/>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p:cNvPicPr>
            <a:picLocks noGrp="1" noChangeAspect="1" noChangeArrowheads="1"/>
          </p:cNvPicPr>
          <p:nvPr>
            <p:ph idx="1"/>
          </p:nvPr>
        </p:nvPicPr>
        <p:blipFill>
          <a:blip r:embed="rId3" cstate="print"/>
          <a:srcRect/>
          <a:stretch>
            <a:fillRect/>
          </a:stretch>
        </p:blipFill>
        <p:spPr bwMode="auto">
          <a:xfrm>
            <a:off x="16028" y="0"/>
            <a:ext cx="9127972" cy="68580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22716" cy="68580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720080"/>
          </a:xfrm>
        </p:spPr>
        <p:txBody>
          <a:bodyPr>
            <a:normAutofit fontScale="90000"/>
          </a:bodyPr>
          <a:lstStyle/>
          <a:p>
            <a:pPr algn="ctr"/>
            <a:r>
              <a:rPr lang="el-GR" dirty="0" smtClean="0"/>
              <a:t>ΡΑΧΜΑΝΙΝΟΦ</a:t>
            </a:r>
            <a:endParaRPr lang="el-GR" dirty="0"/>
          </a:p>
        </p:txBody>
      </p:sp>
      <p:pic>
        <p:nvPicPr>
          <p:cNvPr id="4" name="3 - Θέση περιεχομένου" descr="Rachmaninoff_seated_at_Steinway_grand_piano_Alamy_fma-1024x576.jpg"/>
          <p:cNvPicPr>
            <a:picLocks noGrp="1" noChangeAspect="1"/>
          </p:cNvPicPr>
          <p:nvPr>
            <p:ph idx="1"/>
          </p:nvPr>
        </p:nvPicPr>
        <p:blipFill>
          <a:blip r:embed="rId2" cstate="print"/>
          <a:stretch>
            <a:fillRect/>
          </a:stretch>
        </p:blipFill>
        <p:spPr>
          <a:xfrm>
            <a:off x="0" y="1340768"/>
            <a:ext cx="9144000" cy="5517232"/>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395536" y="-382352"/>
            <a:ext cx="4608512" cy="1291072"/>
          </a:xfrm>
        </p:spPr>
        <p:txBody>
          <a:bodyPr>
            <a:noAutofit/>
          </a:bodyPr>
          <a:lstStyle/>
          <a:p>
            <a:r>
              <a:rPr lang="en-US" sz="2400" b="1" dirty="0" smtClean="0"/>
              <a:t>William-</a:t>
            </a:r>
            <a:r>
              <a:rPr lang="en-US" sz="2400" b="1" dirty="0" err="1" smtClean="0"/>
              <a:t>Adolphe</a:t>
            </a:r>
            <a:r>
              <a:rPr lang="en-US" sz="2400" b="1" dirty="0" smtClean="0"/>
              <a:t> </a:t>
            </a:r>
            <a:r>
              <a:rPr lang="en-US" sz="2400" b="1" dirty="0" err="1" smtClean="0"/>
              <a:t>Bouguereau</a:t>
            </a:r>
            <a:r>
              <a:rPr lang="en-US" sz="2400" b="1" dirty="0" smtClean="0"/>
              <a:t/>
            </a:r>
            <a:br>
              <a:rPr lang="en-US" sz="2400" b="1" dirty="0" smtClean="0"/>
            </a:br>
            <a:endParaRPr lang="el-GR" sz="2400" b="1" dirty="0"/>
          </a:p>
        </p:txBody>
      </p:sp>
      <p:pic>
        <p:nvPicPr>
          <p:cNvPr id="4" name="3 - Θέση περιεχομένου" descr="william-adolphe-bouguereau-painting-wooarts-00.jpg"/>
          <p:cNvPicPr>
            <a:picLocks noGrp="1" noChangeAspect="1"/>
          </p:cNvPicPr>
          <p:nvPr>
            <p:ph sz="half" idx="1"/>
          </p:nvPr>
        </p:nvPicPr>
        <p:blipFill>
          <a:blip r:embed="rId2" cstate="print"/>
          <a:stretch>
            <a:fillRect/>
          </a:stretch>
        </p:blipFill>
        <p:spPr>
          <a:xfrm>
            <a:off x="395536" y="692696"/>
            <a:ext cx="4353948" cy="5805264"/>
          </a:xfrm>
        </p:spPr>
      </p:pic>
      <p:pic>
        <p:nvPicPr>
          <p:cNvPr id="7" name="6 - Θέση περιεχομένου" descr="william-adolphe-bouguereau-painting-wooarts-17-scaled.jpg"/>
          <p:cNvPicPr>
            <a:picLocks noGrp="1" noChangeAspect="1"/>
          </p:cNvPicPr>
          <p:nvPr>
            <p:ph sz="half" idx="2"/>
          </p:nvPr>
        </p:nvPicPr>
        <p:blipFill>
          <a:blip r:embed="rId3" cstate="print"/>
          <a:stretch>
            <a:fillRect/>
          </a:stretch>
        </p:blipFill>
        <p:spPr>
          <a:xfrm>
            <a:off x="5220073" y="0"/>
            <a:ext cx="3923928" cy="6875606"/>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a:p>
        </p:txBody>
      </p:sp>
      <p:pic>
        <p:nvPicPr>
          <p:cNvPr id="5" name="4 - Θέση περιεχομένου" descr="εικόνα_Viber_2024-12-01_11-42-11-797.jpg"/>
          <p:cNvPicPr>
            <a:picLocks noGrp="1" noChangeAspect="1"/>
          </p:cNvPicPr>
          <p:nvPr>
            <p:ph idx="1"/>
          </p:nvPr>
        </p:nvPicPr>
        <p:blipFill>
          <a:blip r:embed="rId3" cstate="print"/>
          <a:stretch>
            <a:fillRect/>
          </a:stretch>
        </p:blipFill>
        <p:spPr>
          <a:xfrm>
            <a:off x="0" y="274320"/>
            <a:ext cx="9144000" cy="658368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704088"/>
            <a:ext cx="3682752" cy="2364872"/>
          </a:xfrm>
        </p:spPr>
        <p:txBody>
          <a:bodyPr>
            <a:normAutofit fontScale="90000"/>
          </a:bodyPr>
          <a:lstStyle/>
          <a:p>
            <a:r>
              <a:rPr lang="el-GR" sz="4000" dirty="0" smtClean="0">
                <a:solidFill>
                  <a:srgbClr val="C00000"/>
                </a:solidFill>
              </a:rPr>
              <a:t>ΝΤΕΝΠΙΣΣΥ</a:t>
            </a:r>
            <a:br>
              <a:rPr lang="el-GR" sz="4000" dirty="0" smtClean="0">
                <a:solidFill>
                  <a:srgbClr val="C00000"/>
                </a:solidFill>
              </a:rPr>
            </a:br>
            <a:r>
              <a:rPr lang="el-GR" sz="4000" dirty="0" smtClean="0"/>
              <a:t/>
            </a:r>
            <a:br>
              <a:rPr lang="el-GR" sz="4000" dirty="0" smtClean="0"/>
            </a:br>
            <a:r>
              <a:rPr lang="el-GR" sz="4000" dirty="0" smtClean="0">
                <a:solidFill>
                  <a:srgbClr val="0070C0"/>
                </a:solidFill>
              </a:rPr>
              <a:t>ΠΕΛΛΕΑΣ ΚΑΙ ΜΕΛΙΣΣΑΝΘΗ</a:t>
            </a:r>
            <a:endParaRPr lang="el-GR" sz="4000" dirty="0">
              <a:solidFill>
                <a:srgbClr val="0070C0"/>
              </a:solidFill>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4536503" cy="6831973"/>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p:cNvPicPr>
            <a:picLocks noGrp="1" noChangeAspect="1" noChangeArrowheads="1"/>
          </p:cNvPicPr>
          <p:nvPr>
            <p:ph idx="1"/>
          </p:nvPr>
        </p:nvPicPr>
        <p:blipFill>
          <a:blip r:embed="rId3" cstate="print"/>
          <a:srcRect/>
          <a:stretch>
            <a:fillRect/>
          </a:stretch>
        </p:blipFill>
        <p:spPr bwMode="auto">
          <a:xfrm>
            <a:off x="16028" y="0"/>
            <a:ext cx="9127972" cy="685800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ΕΛΛΗΝΕΣ ΚΑΛΛΙΤΕΧΝΕΣ</a:t>
            </a:r>
            <a:endParaRPr lang="el-GR" dirty="0"/>
          </a:p>
        </p:txBody>
      </p:sp>
      <p:sp>
        <p:nvSpPr>
          <p:cNvPr id="4" name="3 - Θέση κειμένου"/>
          <p:cNvSpPr>
            <a:spLocks noGrp="1"/>
          </p:cNvSpPr>
          <p:nvPr>
            <p:ph type="body" idx="1"/>
          </p:nvPr>
        </p:nvSpPr>
        <p:spPr/>
        <p:txBody>
          <a:bodyPr>
            <a:normAutofit/>
          </a:bodyPr>
          <a:lstStyle/>
          <a:p>
            <a:pPr algn="ctr"/>
            <a:r>
              <a:rPr lang="el-GR" sz="3200" dirty="0" smtClean="0"/>
              <a:t>ΛΥΤΡΑΣ, ΠΑΡΘΕΝΗΣ, ΤΣΑΡΟΥΧΗΣ</a:t>
            </a:r>
            <a:endParaRPr lang="el-GR" sz="32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64288" y="704088"/>
            <a:ext cx="1979712" cy="3084952"/>
          </a:xfrm>
        </p:spPr>
        <p:txBody>
          <a:bodyPr>
            <a:normAutofit/>
          </a:bodyPr>
          <a:lstStyle/>
          <a:p>
            <a:r>
              <a:rPr lang="el-GR" sz="3200" dirty="0" smtClean="0"/>
              <a:t>ΠΑΡΘΕΝΗΣ</a:t>
            </a:r>
            <a:endParaRPr lang="el-GR" sz="3200" dirty="0"/>
          </a:p>
        </p:txBody>
      </p:sp>
      <p:pic>
        <p:nvPicPr>
          <p:cNvPr id="4" name="Picture 2" descr="C:\Users\user01\Desktop\project\Παρθένης Ιησους.jpg"/>
          <p:cNvPicPr>
            <a:picLocks noGrp="1" noChangeAspect="1" noChangeArrowheads="1"/>
          </p:cNvPicPr>
          <p:nvPr>
            <p:ph idx="1"/>
          </p:nvPr>
        </p:nvPicPr>
        <p:blipFill>
          <a:blip r:embed="rId2" cstate="print"/>
          <a:srcRect/>
          <a:stretch>
            <a:fillRect/>
          </a:stretch>
        </p:blipFill>
        <p:spPr bwMode="auto">
          <a:xfrm>
            <a:off x="0" y="0"/>
            <a:ext cx="6942320" cy="6858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04088"/>
            <a:ext cx="1835696" cy="3661016"/>
          </a:xfrm>
        </p:spPr>
        <p:txBody>
          <a:bodyPr>
            <a:normAutofit/>
          </a:bodyPr>
          <a:lstStyle/>
          <a:p>
            <a:r>
              <a:rPr lang="el-GR" sz="2800" dirty="0" smtClean="0"/>
              <a:t>ΤΟ ΛΙΜΑΝΙ ΤΗΣ </a:t>
            </a:r>
            <a:br>
              <a:rPr lang="el-GR" sz="2800" dirty="0" smtClean="0"/>
            </a:br>
            <a:r>
              <a:rPr lang="el-GR" sz="2800" dirty="0" smtClean="0"/>
              <a:t>ΚΑΛΑΜΑΤΑΣ</a:t>
            </a:r>
            <a:endParaRPr lang="el-GR" sz="2800" dirty="0"/>
          </a:p>
        </p:txBody>
      </p:sp>
      <p:pic>
        <p:nvPicPr>
          <p:cNvPr id="4" name="Picture 2" descr="C:\Users\User\Pictures\e1f9f-kalamatas-port.jpg"/>
          <p:cNvPicPr>
            <a:picLocks noGrp="1" noChangeAspect="1" noChangeArrowheads="1"/>
          </p:cNvPicPr>
          <p:nvPr>
            <p:ph idx="1"/>
          </p:nvPr>
        </p:nvPicPr>
        <p:blipFill>
          <a:blip r:embed="rId2" cstate="print"/>
          <a:srcRect/>
          <a:stretch>
            <a:fillRect/>
          </a:stretch>
        </p:blipFill>
        <p:spPr bwMode="auto">
          <a:xfrm>
            <a:off x="1864614" y="0"/>
            <a:ext cx="7279386" cy="687902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0"/>
            <a:ext cx="8229600" cy="764704"/>
          </a:xfrm>
        </p:spPr>
        <p:txBody>
          <a:bodyPr>
            <a:normAutofit fontScale="90000"/>
          </a:bodyPr>
          <a:lstStyle/>
          <a:p>
            <a:r>
              <a:rPr lang="el-GR" dirty="0" smtClean="0"/>
              <a:t>       </a:t>
            </a:r>
            <a:r>
              <a:rPr lang="el-GR" dirty="0" smtClean="0">
                <a:solidFill>
                  <a:srgbClr val="C00000"/>
                </a:solidFill>
              </a:rPr>
              <a:t>ΛΥΤΡΑΣ</a:t>
            </a:r>
            <a:endParaRPr lang="el-GR" dirty="0">
              <a:solidFill>
                <a:srgbClr val="C00000"/>
              </a:solidFill>
            </a:endParaRPr>
          </a:p>
        </p:txBody>
      </p:sp>
      <p:pic>
        <p:nvPicPr>
          <p:cNvPr id="7" name="Picture 2" descr="C:\Users\User\Pictures\66ef8-nicos-lytras.jpg"/>
          <p:cNvPicPr>
            <a:picLocks noGrp="1" noChangeAspect="1" noChangeArrowheads="1"/>
          </p:cNvPicPr>
          <p:nvPr>
            <p:ph sz="half" idx="1"/>
          </p:nvPr>
        </p:nvPicPr>
        <p:blipFill>
          <a:blip r:embed="rId2" cstate="print"/>
          <a:srcRect/>
          <a:stretch>
            <a:fillRect/>
          </a:stretch>
        </p:blipFill>
        <p:spPr bwMode="auto">
          <a:xfrm>
            <a:off x="298108" y="908720"/>
            <a:ext cx="3925156" cy="5688631"/>
          </a:xfrm>
          <a:prstGeom prst="rect">
            <a:avLst/>
          </a:prstGeom>
          <a:noFill/>
        </p:spPr>
      </p:pic>
      <p:pic>
        <p:nvPicPr>
          <p:cNvPr id="8" name="4 - Θέση περιεχομένου" descr="64199_2000_2000-744x1100.jpg"/>
          <p:cNvPicPr>
            <a:picLocks noGrp="1" noChangeAspect="1"/>
          </p:cNvPicPr>
          <p:nvPr>
            <p:ph sz="half" idx="2"/>
          </p:nvPr>
        </p:nvPicPr>
        <p:blipFill>
          <a:blip r:embed="rId3" cstate="print"/>
          <a:stretch>
            <a:fillRect/>
          </a:stretch>
        </p:blipFill>
        <p:spPr>
          <a:xfrm>
            <a:off x="4644008" y="260648"/>
            <a:ext cx="4253506" cy="6288785"/>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32656"/>
            <a:ext cx="8229600" cy="792088"/>
          </a:xfrm>
        </p:spPr>
        <p:txBody>
          <a:bodyPr>
            <a:normAutofit/>
          </a:bodyPr>
          <a:lstStyle/>
          <a:p>
            <a:pPr algn="ctr"/>
            <a:r>
              <a:rPr lang="el-GR" sz="3600" b="1" dirty="0" smtClean="0">
                <a:solidFill>
                  <a:srgbClr val="C00000"/>
                </a:solidFill>
              </a:rPr>
              <a:t>ΤΣΑΡΟΥΧΗΣ ΓΙΑΝΝΗΣ</a:t>
            </a:r>
            <a:endParaRPr lang="el-GR" sz="3600" b="1" dirty="0">
              <a:solidFill>
                <a:srgbClr val="C00000"/>
              </a:solidFill>
            </a:endParaRPr>
          </a:p>
        </p:txBody>
      </p:sp>
      <p:pic>
        <p:nvPicPr>
          <p:cNvPr id="7" name="6 - Θέση περιεχομένου" descr="2580.jpg"/>
          <p:cNvPicPr>
            <a:picLocks noGrp="1" noChangeAspect="1"/>
          </p:cNvPicPr>
          <p:nvPr>
            <p:ph idx="1"/>
          </p:nvPr>
        </p:nvPicPr>
        <p:blipFill>
          <a:blip r:embed="rId2" cstate="print"/>
          <a:stretch>
            <a:fillRect/>
          </a:stretch>
        </p:blipFill>
        <p:spPr>
          <a:xfrm>
            <a:off x="144116" y="1624996"/>
            <a:ext cx="8820372" cy="4695289"/>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530352" y="1316736"/>
            <a:ext cx="7772400" cy="2874264"/>
          </a:xfrm>
        </p:spPr>
        <p:txBody>
          <a:bodyPr/>
          <a:lstStyle/>
          <a:p>
            <a:pPr algn="ctr"/>
            <a:r>
              <a:rPr lang="el-GR" dirty="0" smtClean="0"/>
              <a:t>ΜΕΤΑ ΙΜΠΡΕΣΙΟΝΙΣΜΟΣ</a:t>
            </a:r>
            <a:endParaRPr lang="el-GR" dirty="0"/>
          </a:p>
        </p:txBody>
      </p:sp>
      <p:sp>
        <p:nvSpPr>
          <p:cNvPr id="6" name="5 - Θέση κειμένου"/>
          <p:cNvSpPr>
            <a:spLocks noGrp="1"/>
          </p:cNvSpPr>
          <p:nvPr>
            <p:ph type="body" idx="1"/>
          </p:nvPr>
        </p:nvSpPr>
        <p:spPr/>
        <p:txBody>
          <a:bodyPr/>
          <a:lstStyle/>
          <a:p>
            <a:endParaRPr lang="el-G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solidFill>
                  <a:srgbClr val="FF0000"/>
                </a:solidFill>
              </a:rPr>
              <a:t>ΤΟΥΛΟΥΖ ΛΩΤΡΕΚ</a:t>
            </a:r>
            <a:endParaRPr lang="el-GR" dirty="0">
              <a:solidFill>
                <a:srgbClr val="FF0000"/>
              </a:solidFill>
            </a:endParaRPr>
          </a:p>
        </p:txBody>
      </p:sp>
      <p:sp>
        <p:nvSpPr>
          <p:cNvPr id="6" name="5 - Θέση κειμένου"/>
          <p:cNvSpPr>
            <a:spLocks noGrp="1"/>
          </p:cNvSpPr>
          <p:nvPr>
            <p:ph type="body" idx="2"/>
          </p:nvPr>
        </p:nvSpPr>
        <p:spPr>
          <a:xfrm>
            <a:off x="683568" y="1700808"/>
            <a:ext cx="2743200" cy="4572000"/>
          </a:xfrm>
        </p:spPr>
        <p:txBody>
          <a:bodyPr>
            <a:noAutofit/>
          </a:bodyPr>
          <a:lstStyle/>
          <a:p>
            <a:r>
              <a:rPr lang="el-GR" sz="2400" dirty="0" smtClean="0">
                <a:solidFill>
                  <a:schemeClr val="accent2">
                    <a:lumMod val="50000"/>
                  </a:schemeClr>
                </a:solidFill>
              </a:rPr>
              <a:t>Ο </a:t>
            </a:r>
            <a:r>
              <a:rPr lang="el-GR" sz="2400" dirty="0" err="1" smtClean="0">
                <a:solidFill>
                  <a:schemeClr val="accent2">
                    <a:lumMod val="50000"/>
                  </a:schemeClr>
                </a:solidFill>
              </a:rPr>
              <a:t>Ανρί</a:t>
            </a:r>
            <a:r>
              <a:rPr lang="el-GR" sz="2400" dirty="0" smtClean="0">
                <a:solidFill>
                  <a:schemeClr val="accent2">
                    <a:lumMod val="50000"/>
                  </a:schemeClr>
                </a:solidFill>
              </a:rPr>
              <a:t> Μαρί </a:t>
            </a:r>
            <a:r>
              <a:rPr lang="el-GR" sz="2400" dirty="0" err="1" smtClean="0">
                <a:solidFill>
                  <a:schemeClr val="accent2">
                    <a:lumMod val="50000"/>
                  </a:schemeClr>
                </a:solidFill>
              </a:rPr>
              <a:t>Ρειμόν</a:t>
            </a:r>
            <a:r>
              <a:rPr lang="el-GR" sz="2400" dirty="0" smtClean="0">
                <a:solidFill>
                  <a:schemeClr val="accent2">
                    <a:lumMod val="50000"/>
                  </a:schemeClr>
                </a:solidFill>
              </a:rPr>
              <a:t> ντε Τουλούζ-Λωτρέκ γεννήθηκε στις 24 Νοεμβρίου του 1864 κοντά στην Τουλούζη, στην πόλη </a:t>
            </a:r>
            <a:r>
              <a:rPr lang="el-GR" sz="2400" dirty="0" err="1" smtClean="0">
                <a:solidFill>
                  <a:schemeClr val="accent2">
                    <a:lumMod val="50000"/>
                  </a:schemeClr>
                </a:solidFill>
              </a:rPr>
              <a:t>Αμπί</a:t>
            </a:r>
            <a:r>
              <a:rPr lang="el-GR" sz="2400" dirty="0" smtClean="0">
                <a:solidFill>
                  <a:schemeClr val="accent2">
                    <a:lumMod val="50000"/>
                  </a:schemeClr>
                </a:solidFill>
              </a:rPr>
              <a:t>. Ήταν μοναχοπαίδι και γόνος αριστοκρατικής οικογενείας</a:t>
            </a:r>
            <a:endParaRPr lang="el-GR" sz="2400" dirty="0"/>
          </a:p>
        </p:txBody>
      </p:sp>
      <p:pic>
        <p:nvPicPr>
          <p:cNvPr id="7" name="6 - Θέση περιεχομένου" descr="Photolautrec.jpg"/>
          <p:cNvPicPr>
            <a:picLocks noGrp="1" noChangeAspect="1"/>
          </p:cNvPicPr>
          <p:nvPr>
            <p:ph sz="half" idx="1"/>
          </p:nvPr>
        </p:nvPicPr>
        <p:blipFill>
          <a:blip r:embed="rId3" cstate="print"/>
          <a:stretch>
            <a:fillRect/>
          </a:stretch>
        </p:blipFill>
        <p:spPr>
          <a:xfrm>
            <a:off x="4460276" y="260648"/>
            <a:ext cx="3686124" cy="619268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2890</TotalTime>
  <Words>855</Words>
  <Application>Microsoft Office PowerPoint</Application>
  <PresentationFormat>Προβολή στην οθόνη (4:3)</PresentationFormat>
  <Paragraphs>179</Paragraphs>
  <Slides>123</Slides>
  <Notes>26</Notes>
  <HiddenSlides>0</HiddenSlides>
  <MMClips>2</MMClips>
  <ScaleCrop>false</ScaleCrop>
  <HeadingPairs>
    <vt:vector size="4" baseType="variant">
      <vt:variant>
        <vt:lpstr>Θέμα</vt:lpstr>
      </vt:variant>
      <vt:variant>
        <vt:i4>1</vt:i4>
      </vt:variant>
      <vt:variant>
        <vt:lpstr>Τίτλοι διαφανειών</vt:lpstr>
      </vt:variant>
      <vt:variant>
        <vt:i4>123</vt:i4>
      </vt:variant>
    </vt:vector>
  </HeadingPairs>
  <TitlesOfParts>
    <vt:vector size="124" baseType="lpstr">
      <vt:lpstr>Flow</vt:lpstr>
      <vt:lpstr>19ος αιώνας       </vt:lpstr>
      <vt:lpstr>Διαφάνεια 2</vt:lpstr>
      <vt:lpstr>ΗΛΕΚΤΡΙΣΜΟΣ</vt:lpstr>
      <vt:lpstr>Μπελ εφεύρεση τηλέφωνου</vt:lpstr>
      <vt:lpstr>ΠΟΤΑΜΟΠΛΟΙΟ</vt:lpstr>
      <vt:lpstr>Οι Λυμιέρ ήταν οι πρώτοι κατασκευαστές μιας μηχανής λήψης που μπορούσε ταυτόχρονα να δουλέψει και ως μηχανή προβολής.</vt:lpstr>
      <vt:lpstr>Διαφάνεια 7</vt:lpstr>
      <vt:lpstr>Η ΤΕΧΝΗ </vt:lpstr>
      <vt:lpstr>William-Adolphe Bouguereau </vt:lpstr>
      <vt:lpstr>Διαφάνεια 10</vt:lpstr>
      <vt:lpstr>CABANEL, ΕΚΠΤΩΤΟΣ ΑΓΓΕΛΟΣ</vt:lpstr>
      <vt:lpstr>FLADIN,  ΡΟΔΟΣ</vt:lpstr>
      <vt:lpstr>Thomas Couture, The Romans of Decadence ,</vt:lpstr>
      <vt:lpstr>ΙΜΠΡΕΣΙΟΝΙΣΜΟΣ</vt:lpstr>
      <vt:lpstr>ΜΟΝΕ</vt:lpstr>
      <vt:lpstr>Ο ΚΛΩΝΤ ΜΟΝΕ ΖΩΓΡΑΦΙΖΕΙ</vt:lpstr>
      <vt:lpstr>ΜΟΝΕ, ΤΟ ΛΙΒΑΔΙ ΜΕ ΤΙΣ ΠΑΠΑΡΟΥΝΕΣ</vt:lpstr>
      <vt:lpstr>Διαφάνεια 18</vt:lpstr>
      <vt:lpstr>Διαφάνεια 19</vt:lpstr>
      <vt:lpstr>Διαφάνεια 20</vt:lpstr>
      <vt:lpstr>ΝΟΥΦΑΡΑ, ΜΟΝΕ</vt:lpstr>
      <vt:lpstr>Διαφάνεια 22</vt:lpstr>
      <vt:lpstr>Διαφάνεια 23</vt:lpstr>
      <vt:lpstr>Διαφάνεια 24</vt:lpstr>
      <vt:lpstr>Ο κήπος του Μονέ στο Vétheuil</vt:lpstr>
      <vt:lpstr>Διαφάνεια 26</vt:lpstr>
      <vt:lpstr>ΚΑΙΚΙ ΑΤΕΛΙΕ</vt:lpstr>
      <vt:lpstr>Διαφάνεια 28</vt:lpstr>
      <vt:lpstr>ΜΑΝΕ</vt:lpstr>
      <vt:lpstr>ΜΑΝΕ</vt:lpstr>
      <vt:lpstr>Διαφάνεια 31</vt:lpstr>
      <vt:lpstr>ΜΑΝΕ  Η ξαφνιασμένη Νύμφη, 1960 -1961, ΜΠΟΥΕΝΟΣ ΑΙΡΕΣ  Museo Nacional de Bellas Artes</vt:lpstr>
      <vt:lpstr>ΜΟΝΕ, SUNRISE</vt:lpstr>
      <vt:lpstr>ΝΤΕΚΑ</vt:lpstr>
      <vt:lpstr>Διαφάνεια 35</vt:lpstr>
      <vt:lpstr>ΝΤΕΓΚΑ</vt:lpstr>
      <vt:lpstr>Διαφάνεια 37</vt:lpstr>
      <vt:lpstr>ΑΙΘΟΥΣΑ ΧΟΡΟΥ</vt:lpstr>
      <vt:lpstr>ΑΙΘΟΥΣΑ ΜΠΑΛΕΤΟΥ</vt:lpstr>
      <vt:lpstr>Διαφάνεια 40</vt:lpstr>
      <vt:lpstr>Διαφάνεια 41</vt:lpstr>
      <vt:lpstr>ΜΠΡΟΣΤΑ ΣΤΟΝ ΚΑΘΡΕΦΤΗ</vt:lpstr>
      <vt:lpstr>Διαφάνεια 43</vt:lpstr>
      <vt:lpstr>ΠΙΣΑΡΟ</vt:lpstr>
      <vt:lpstr>Διαφάνεια 45</vt:lpstr>
      <vt:lpstr>ΔΡΟΜΟΣ ΤΗΣ ΜΟΝΜΑΡΤΗΣ ΣΤΟ ΠΑΡΙΣΙ</vt:lpstr>
      <vt:lpstr>ΔΥΟ ΓΥΝΑΙΚΕΣ ΜΙΛΟΝΤΑΣ ΔΙΠΛΑ ΣΤΗΝ ΘΑΛΑΣΣΑ</vt:lpstr>
      <vt:lpstr>Κλοντ Μονέ: «Ο Σταθμός Σεν-Λαζάρ»</vt:lpstr>
      <vt:lpstr>ΡΕΝΟΥΑΡ </vt:lpstr>
      <vt:lpstr>ΡΕΝΟΥΑΡ, Χορός στο Μουλέν ντε λα Γκαλέτ</vt:lpstr>
      <vt:lpstr>ΤΟ ΠΡΟΓΕΥΜΑ ΤΩΝ ΒΑΡΚΑΡΗΔΩΝ</vt:lpstr>
      <vt:lpstr>ΡΕΝΟΥΑΡ,   Το θεωρείο </vt:lpstr>
      <vt:lpstr>ΡΕΝΟΥΑΡ ΝΕΑ ΓΥΝΑΙΚΑ ΡΑΒΕΙ</vt:lpstr>
      <vt:lpstr>ΡΕΝΟΥΑΡ  ΔΥΟ ΑΔΕΛΦΕΣ ΣΤΗΝ ΤΑΡΑΤΣΑ</vt:lpstr>
      <vt:lpstr>Διαφάνεια 55</vt:lpstr>
      <vt:lpstr>Διαφάνεια 56</vt:lpstr>
      <vt:lpstr>Διαφάνεια 57</vt:lpstr>
      <vt:lpstr>ΓΛΥΠΤΙΚΗ</vt:lpstr>
      <vt:lpstr>ΟΙ ΑΣΤΟΙ ΤΟΥ ΚΑΛΑΙ</vt:lpstr>
      <vt:lpstr>Ροντέν, Δανάη(έκφραση απελπισίας και αναμονής θανάτου</vt:lpstr>
      <vt:lpstr>ΡΟΝΤΕΝ ΤΟ ΧΕΡΙ ΤΟΥ ΘΕΟΥ</vt:lpstr>
      <vt:lpstr>ΤΟ ΦΙΛΙ Ο Ροντέν επιλέγει να απεικονίσει ένα παράνομο ζευγάρι εραστών, τον Πάολο και την Φραντζέσκα, που έζησαν τον 13ο αιώνα. Μάλιστα φροντίζει να αποτυπώσει τη στιγμή που οι δυο τους ανταλλάσσουν το πρώτο τους φιλί. Παρατηρούμε πως ο νεαρός άντρας αφήνει το βιβλίο ώστε να αγκαλιάσει την αγαπημένη του. Τότε είναι που εμφανίζεται ξαφνικά ο απατημένος σύζυγος της κοπέλας και αδερφός του Πάολο και τους σκοτώνει με ένα μαχαίρι.</vt:lpstr>
      <vt:lpstr>Διαφάνεια 63</vt:lpstr>
      <vt:lpstr>Η ΟΜΟΡΦΙΑ</vt:lpstr>
      <vt:lpstr>ΡΟΝΤΕΝ</vt:lpstr>
      <vt:lpstr>Η ΜΟΥΣΙΚΗ </vt:lpstr>
      <vt:lpstr>Mία από τις πιο γνωστές φωτογραφίες του Dedussi τον δείχνει με σοβαρό ύφος και χαρακτηριστικό μαλλί, ενω άλλες τον απεικονίζουν κατά την διάρκεια του φεστιβάλ του 1910, που συνδέεται με την μουσική του.</vt:lpstr>
      <vt:lpstr>Διαφάνεια 68</vt:lpstr>
      <vt:lpstr>Διαφάνεια 69</vt:lpstr>
      <vt:lpstr>Διαφάνεια 70</vt:lpstr>
      <vt:lpstr>Διαφάνεια 71</vt:lpstr>
      <vt:lpstr>Προσκύνημα στα Κύθηρα , Βατό</vt:lpstr>
      <vt:lpstr>Διαφάνεια 73</vt:lpstr>
      <vt:lpstr>Διαφάνεια 74</vt:lpstr>
      <vt:lpstr>ΡΑΛΦ ΒΟΝ-ΓΟΥΙΛΙΑΜΣ</vt:lpstr>
      <vt:lpstr>Μορίς Ραβέλ ήταν Γάλλος συνθέτης. Μαζί με τον Κλωντ Νταμπισί θεωρούνται οι κύριοι εκπρόσωποι του μουσικού ιμπρεσιονισμού </vt:lpstr>
      <vt:lpstr>Διαφάνεια 77</vt:lpstr>
      <vt:lpstr>Διαφάνεια 78</vt:lpstr>
      <vt:lpstr>ΑΙΜΙΛΙΟΣ ΡΙΑΔΗΣ</vt:lpstr>
      <vt:lpstr>Διαφάνεια 80</vt:lpstr>
      <vt:lpstr>Διαφάνεια 81</vt:lpstr>
      <vt:lpstr>Διαφάνεια 82</vt:lpstr>
      <vt:lpstr>Διαφάνεια 83</vt:lpstr>
      <vt:lpstr>ΡΙΧΑΡΝΤ ΣΤΡΑΟΥΣ</vt:lpstr>
      <vt:lpstr>Διαφάνεια 85</vt:lpstr>
      <vt:lpstr>Διαφάνεια 86</vt:lpstr>
      <vt:lpstr>Διαφάνεια 87</vt:lpstr>
      <vt:lpstr>Διαφάνεια 88</vt:lpstr>
      <vt:lpstr>ΡΑΧΜΑΝΙΝΟΦ</vt:lpstr>
      <vt:lpstr>Διαφάνεια 90</vt:lpstr>
      <vt:lpstr>ΝΤΕΝΠΙΣΣΥ  ΠΕΛΛΕΑΣ ΚΑΙ ΜΕΛΙΣΣΑΝΘΗ</vt:lpstr>
      <vt:lpstr>Διαφάνεια 92</vt:lpstr>
      <vt:lpstr>ΕΛΛΗΝΕΣ ΚΑΛΛΙΤΕΧΝΕΣ</vt:lpstr>
      <vt:lpstr>ΠΑΡΘΕΝΗΣ</vt:lpstr>
      <vt:lpstr>ΤΟ ΛΙΜΑΝΙ ΤΗΣ  ΚΑΛΑΜΑΤΑΣ</vt:lpstr>
      <vt:lpstr>       ΛΥΤΡΑΣ</vt:lpstr>
      <vt:lpstr>ΤΣΑΡΟΥΧΗΣ ΓΙΑΝΝΗΣ</vt:lpstr>
      <vt:lpstr>ΜΕΤΑ ΙΜΠΡΕΣΙΟΝΙΣΜΟΣ</vt:lpstr>
      <vt:lpstr>ΤΟΥΛΟΥΖ ΛΩΤΡΕΚ</vt:lpstr>
      <vt:lpstr>ΤΟΥΛΟΥΖ ΛΩΤΡΕΚ,ΑΦΙΣΕΣ</vt:lpstr>
      <vt:lpstr>Διαφάνεια 101</vt:lpstr>
      <vt:lpstr>ΑΦΙΣΕΣ</vt:lpstr>
      <vt:lpstr>ΣΕΖΑΝ</vt:lpstr>
      <vt:lpstr>ΟΙ ΜΕΓΑΛΕΣ ΛΟΥΟΜΕΝΕΣ, ΣΕΖΑΝ</vt:lpstr>
      <vt:lpstr>          Οι χαρτοπαίχτες ,Σεζάν</vt:lpstr>
      <vt:lpstr>ΤΟ ΜΙΚΡΟ ΚΟΡΙΤΣΙ ΜΕ ΤΗΝ ΚΟΥΚΛΑ</vt:lpstr>
      <vt:lpstr>ΟΡΟΣ ΣΑΝ ΒΙΚΤΟΥΑΡ</vt:lpstr>
      <vt:lpstr>Διαφάνεια 108</vt:lpstr>
      <vt:lpstr>Διαφάνεια 109</vt:lpstr>
      <vt:lpstr>Διαφάνεια 110</vt:lpstr>
      <vt:lpstr>ΠΩΛ ΓΚΟΓΚΕΝ</vt:lpstr>
      <vt:lpstr> </vt:lpstr>
      <vt:lpstr>Διαφάνεια 113</vt:lpstr>
      <vt:lpstr>Βίνσεντ Βαν Γκογκ</vt:lpstr>
      <vt:lpstr>Διαφάνεια 115</vt:lpstr>
      <vt:lpstr>ΤΟ ΔΩΜΑΤΙΟ ΤΟΥ</vt:lpstr>
      <vt:lpstr>ΗΛΙΟΤΡΟΠΙΑ</vt:lpstr>
      <vt:lpstr>ΕΝΑΣΤΡΗ ΝΥΧΤΑ</vt:lpstr>
      <vt:lpstr>ΣΠΟΡΕΑΣ</vt:lpstr>
      <vt:lpstr>Διαφάνεια 120</vt:lpstr>
      <vt:lpstr>ΗΛΙΟΤΡΟΠΙΑ</vt:lpstr>
      <vt:lpstr>ΟΙ ΛΟΥΟΜΕΝΟΙ, ΣΕΡΑ,ΠΟΥΑΝΤΙΓΙΣΜΟΣ</vt:lpstr>
      <vt:lpstr> Μια Κυριακή στην Γκραντ-Ζαττ, 1884-1886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Owner</cp:lastModifiedBy>
  <cp:revision>140</cp:revision>
  <dcterms:created xsi:type="dcterms:W3CDTF">2012-11-25T19:35:16Z</dcterms:created>
  <dcterms:modified xsi:type="dcterms:W3CDTF">2025-05-27T20:54:06Z</dcterms:modified>
</cp:coreProperties>
</file>