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5841-3786-4AFF-95CB-CCC2DDEE151F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3109-9A26-4D5C-936B-06264357593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/>
              <a:t>ΧΗΜΙΚΗ ΙΣΟΡΡΟΠΙΑ</a:t>
            </a:r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sz="2300" u="sng" dirty="0"/>
              <a:t>ΆΣΚΗΣΗ </a:t>
            </a:r>
            <a:r>
              <a:rPr lang="el-GR" sz="2300" u="sng" dirty="0" smtClean="0"/>
              <a:t>2</a:t>
            </a:r>
            <a:r>
              <a:rPr lang="el-GR" sz="2300" dirty="0" smtClean="0"/>
              <a:t>: </a:t>
            </a:r>
            <a:r>
              <a:rPr lang="el-GR" sz="2300" dirty="0"/>
              <a:t>Σε ένα δοχείο εισάγονται ίσοι όγκοι Ν</a:t>
            </a:r>
            <a:r>
              <a:rPr lang="el-GR" sz="2300" baseline="-25000" dirty="0"/>
              <a:t>2</a:t>
            </a:r>
            <a:r>
              <a:rPr lang="el-GR" sz="2300" dirty="0"/>
              <a:t> και Η</a:t>
            </a:r>
            <a:r>
              <a:rPr lang="el-GR" sz="2300" baseline="-25000" dirty="0"/>
              <a:t>2</a:t>
            </a:r>
            <a:r>
              <a:rPr lang="el-GR" sz="2300" dirty="0"/>
              <a:t>, οι οποίοι αντιδρούν σύμφωνα με την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αμφίδρομη </a:t>
            </a:r>
            <a:r>
              <a:rPr lang="el-GR" sz="2300" dirty="0"/>
              <a:t>αντίδραση:       Ν</a:t>
            </a:r>
            <a:r>
              <a:rPr lang="el-GR" sz="2300" baseline="-25000" dirty="0"/>
              <a:t>2(</a:t>
            </a:r>
            <a:r>
              <a:rPr lang="en-US" sz="2300" baseline="-25000" dirty="0"/>
              <a:t>g</a:t>
            </a:r>
            <a:r>
              <a:rPr lang="el-GR" sz="2300" baseline="-25000" dirty="0"/>
              <a:t>)</a:t>
            </a:r>
            <a:r>
              <a:rPr lang="el-GR" sz="2300" dirty="0"/>
              <a:t>  + 3Η</a:t>
            </a:r>
            <a:r>
              <a:rPr lang="el-GR" sz="2300" baseline="-25000" dirty="0"/>
              <a:t>2(</a:t>
            </a:r>
            <a:r>
              <a:rPr lang="en-US" sz="2300" baseline="-25000" dirty="0"/>
              <a:t>g</a:t>
            </a:r>
            <a:r>
              <a:rPr lang="el-GR" sz="2300" baseline="-25000" dirty="0"/>
              <a:t>)</a:t>
            </a:r>
            <a:r>
              <a:rPr lang="el-GR" sz="2300" dirty="0"/>
              <a:t>  ⇄ 2ΝΗ</a:t>
            </a:r>
            <a:r>
              <a:rPr lang="el-GR" sz="2300" baseline="-25000" dirty="0"/>
              <a:t>3(</a:t>
            </a:r>
            <a:r>
              <a:rPr lang="en-US" sz="2300" baseline="-25000" dirty="0"/>
              <a:t>g</a:t>
            </a:r>
            <a:r>
              <a:rPr lang="el-GR" sz="2300" baseline="-25000" dirty="0"/>
              <a:t>)</a:t>
            </a:r>
            <a:r>
              <a:rPr lang="el-GR" sz="2300" dirty="0"/>
              <a:t>  </a:t>
            </a:r>
          </a:p>
          <a:p>
            <a:pPr>
              <a:buNone/>
            </a:pPr>
            <a:r>
              <a:rPr lang="el-GR" sz="2300" dirty="0"/>
              <a:t>Ο βαθμός μετατροπής του Ν</a:t>
            </a:r>
            <a:r>
              <a:rPr lang="el-GR" sz="2300" baseline="-25000" dirty="0"/>
              <a:t>2 </a:t>
            </a:r>
            <a:r>
              <a:rPr lang="el-GR" sz="2300" dirty="0"/>
              <a:t>είναι 20%.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Να </a:t>
            </a:r>
            <a:r>
              <a:rPr lang="el-GR" sz="2300" dirty="0"/>
              <a:t>εξηγήσετε ποιες από τις παρακάτω προτάσεις είναι σωστές:</a:t>
            </a:r>
          </a:p>
          <a:p>
            <a:pPr>
              <a:buNone/>
            </a:pPr>
            <a:r>
              <a:rPr lang="el-GR" sz="2300" dirty="0"/>
              <a:t>α) Η απόδοση της αντίδρασης είναι 20%</a:t>
            </a:r>
          </a:p>
          <a:p>
            <a:pPr>
              <a:buNone/>
            </a:pPr>
            <a:r>
              <a:rPr lang="el-GR" sz="2300" dirty="0"/>
              <a:t>β) Ο βαθμός μετατροπής του Η</a:t>
            </a:r>
            <a:r>
              <a:rPr lang="el-GR" sz="2300" baseline="-25000" dirty="0"/>
              <a:t>2 </a:t>
            </a:r>
            <a:r>
              <a:rPr lang="el-GR" sz="2300" dirty="0"/>
              <a:t>είναι 60%</a:t>
            </a:r>
          </a:p>
          <a:p>
            <a:pPr>
              <a:buNone/>
            </a:pPr>
            <a:r>
              <a:rPr lang="el-GR" sz="2300" dirty="0"/>
              <a:t>γ) Το Ν</a:t>
            </a:r>
            <a:r>
              <a:rPr lang="el-GR" sz="2300" baseline="-25000" dirty="0"/>
              <a:t>2 </a:t>
            </a:r>
            <a:r>
              <a:rPr lang="el-GR" sz="2300" dirty="0"/>
              <a:t>είναι σε περίσσεια</a:t>
            </a:r>
          </a:p>
          <a:p>
            <a:pPr>
              <a:buNone/>
            </a:pPr>
            <a:r>
              <a:rPr lang="el-GR" sz="2300" dirty="0"/>
              <a:t>δ) Στην κατάσταση ισορροπίας η [Ν</a:t>
            </a:r>
            <a:r>
              <a:rPr lang="el-GR" sz="2300" baseline="-25000" dirty="0"/>
              <a:t>2</a:t>
            </a:r>
            <a:r>
              <a:rPr lang="el-GR" sz="2300" dirty="0"/>
              <a:t>] =  [Η</a:t>
            </a:r>
            <a:r>
              <a:rPr lang="el-GR" sz="2300" baseline="-25000" dirty="0"/>
              <a:t>2</a:t>
            </a:r>
            <a:r>
              <a:rPr lang="el-GR" sz="2300" dirty="0"/>
              <a:t>]</a:t>
            </a:r>
          </a:p>
          <a:p>
            <a:pPr>
              <a:buNone/>
            </a:pPr>
            <a:r>
              <a:rPr lang="el-GR" sz="2300" dirty="0"/>
              <a:t>ε) Στην κατάσταση ισορροπίας η υ</a:t>
            </a:r>
            <a:r>
              <a:rPr lang="el-GR" sz="2300" baseline="-25000" dirty="0"/>
              <a:t>1</a:t>
            </a:r>
            <a:r>
              <a:rPr lang="el-GR" sz="2300" dirty="0"/>
              <a:t> = υ</a:t>
            </a:r>
            <a:r>
              <a:rPr lang="el-GR" sz="2300" baseline="-25000" dirty="0"/>
              <a:t>2</a:t>
            </a:r>
            <a:r>
              <a:rPr lang="el-GR" sz="2300" dirty="0"/>
              <a:t> = </a:t>
            </a:r>
            <a:r>
              <a:rPr lang="el-GR" sz="2300" dirty="0" smtClean="0"/>
              <a:t>0</a:t>
            </a:r>
          </a:p>
          <a:p>
            <a:pPr>
              <a:buNone/>
            </a:pPr>
            <a:endParaRPr lang="el-GR" sz="2300" dirty="0"/>
          </a:p>
          <a:p>
            <a:pPr>
              <a:buNone/>
            </a:pPr>
            <a:r>
              <a:rPr lang="el-GR" sz="2300" u="sng" dirty="0"/>
              <a:t>ΆΣΚΗΣΗ </a:t>
            </a:r>
            <a:r>
              <a:rPr lang="el-GR" sz="2300" u="sng" dirty="0" smtClean="0"/>
              <a:t>3</a:t>
            </a:r>
            <a:r>
              <a:rPr lang="el-GR" sz="2300" dirty="0" smtClean="0"/>
              <a:t>: </a:t>
            </a:r>
            <a:r>
              <a:rPr lang="el-GR" sz="2300" dirty="0"/>
              <a:t>Σε δοχείο εισάγονται 5,6 </a:t>
            </a:r>
            <a:r>
              <a:rPr lang="fr-CA" sz="2300" dirty="0"/>
              <a:t>g N</a:t>
            </a:r>
            <a:r>
              <a:rPr lang="el-GR" sz="2300" baseline="-25000" dirty="0"/>
              <a:t>2</a:t>
            </a:r>
            <a:r>
              <a:rPr lang="el-GR" sz="2300" dirty="0"/>
              <a:t>  και 1 </a:t>
            </a:r>
            <a:r>
              <a:rPr lang="fr-CA" sz="2300" dirty="0"/>
              <a:t>g H</a:t>
            </a:r>
            <a:r>
              <a:rPr lang="el-GR" sz="2300" baseline="-25000" dirty="0"/>
              <a:t>2</a:t>
            </a:r>
            <a:r>
              <a:rPr lang="el-GR" sz="2300" dirty="0"/>
              <a:t> τα ποία αντιδρούν μερικώς και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αποκαθίσταται </a:t>
            </a:r>
            <a:r>
              <a:rPr lang="el-GR" sz="2300" dirty="0"/>
              <a:t>ισορροπία σύμφωνα με την αντίδραση: </a:t>
            </a:r>
            <a:r>
              <a:rPr lang="fr-CA" sz="2300" dirty="0"/>
              <a:t>N</a:t>
            </a:r>
            <a:r>
              <a:rPr lang="el-GR" sz="2300" baseline="-25000" dirty="0"/>
              <a:t>2 </a:t>
            </a:r>
            <a:r>
              <a:rPr lang="el-GR" sz="2300" dirty="0"/>
              <a:t>+ 3</a:t>
            </a:r>
            <a:r>
              <a:rPr lang="fr-CA" sz="2300" dirty="0"/>
              <a:t>H</a:t>
            </a:r>
            <a:r>
              <a:rPr lang="el-GR" sz="2300" baseline="-25000" dirty="0"/>
              <a:t>2  </a:t>
            </a:r>
            <a:r>
              <a:rPr lang="en-US" sz="2300" dirty="0">
                <a:sym typeface="Wingdings 3"/>
              </a:rPr>
              <a:t></a:t>
            </a:r>
            <a:r>
              <a:rPr lang="el-GR" sz="2300" dirty="0"/>
              <a:t> 2NH</a:t>
            </a:r>
            <a:r>
              <a:rPr lang="el-GR" sz="2300" baseline="-25000" dirty="0"/>
              <a:t>3</a:t>
            </a:r>
            <a:r>
              <a:rPr lang="el-GR" sz="2300" dirty="0"/>
              <a:t>.</a:t>
            </a:r>
            <a:r>
              <a:rPr lang="el-GR" sz="2300" baseline="-25000" dirty="0"/>
              <a:t>  </a:t>
            </a:r>
            <a:r>
              <a:rPr lang="el-GR" sz="2300" dirty="0"/>
              <a:t>Μετά την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αποκατάσταση </a:t>
            </a:r>
            <a:r>
              <a:rPr lang="el-GR" sz="2300" dirty="0"/>
              <a:t>ισορροπίας βρέθηκε ότι η ποσότητα του </a:t>
            </a:r>
            <a:r>
              <a:rPr lang="fr-CA" sz="2300" dirty="0"/>
              <a:t>H</a:t>
            </a:r>
            <a:r>
              <a:rPr lang="el-GR" sz="2300" baseline="-25000" dirty="0"/>
              <a:t>2</a:t>
            </a:r>
            <a:r>
              <a:rPr lang="el-GR" sz="2300" dirty="0"/>
              <a:t> ελαττώθηκε κατά 60%. Να βρεθούν: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</a:t>
            </a:r>
            <a:r>
              <a:rPr lang="el-GR" sz="2300" dirty="0"/>
              <a:t>) τα </a:t>
            </a:r>
            <a:r>
              <a:rPr lang="en-US" sz="2300" dirty="0"/>
              <a:t>mol</a:t>
            </a:r>
            <a:r>
              <a:rPr lang="el-GR" sz="2300" dirty="0"/>
              <a:t> των ενώσεων που υπάρχουν μετά την αποκατάσταση ισορροπίας. β) Η απόδοση της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αντίδρασης</a:t>
            </a:r>
            <a:r>
              <a:rPr lang="el-GR" sz="2300" dirty="0"/>
              <a:t>.</a:t>
            </a:r>
          </a:p>
          <a:p>
            <a:pPr>
              <a:buNone/>
            </a:pPr>
            <a:r>
              <a:rPr lang="el-GR" sz="2300" dirty="0"/>
              <a:t> </a:t>
            </a:r>
          </a:p>
          <a:p>
            <a:pPr>
              <a:buNone/>
            </a:pPr>
            <a:r>
              <a:rPr lang="el-GR" sz="2300" u="sng" dirty="0"/>
              <a:t>ΆΣΚΗΣΗ </a:t>
            </a:r>
            <a:r>
              <a:rPr lang="el-GR" sz="2300" u="sng" dirty="0" smtClean="0"/>
              <a:t>4</a:t>
            </a:r>
            <a:r>
              <a:rPr lang="el-GR" sz="2300" dirty="0" smtClean="0"/>
              <a:t>: </a:t>
            </a:r>
            <a:r>
              <a:rPr lang="el-GR" sz="2300" dirty="0"/>
              <a:t>Σε δοχείο εισάγεται μια ποσότητα </a:t>
            </a:r>
            <a:r>
              <a:rPr lang="en-US" sz="2300" dirty="0"/>
              <a:t>N</a:t>
            </a:r>
            <a:r>
              <a:rPr lang="el-GR" sz="2300" baseline="-25000" dirty="0"/>
              <a:t>2</a:t>
            </a:r>
            <a:r>
              <a:rPr lang="el-GR" sz="2300" dirty="0"/>
              <a:t> με διπλάσια ποσότητα σε </a:t>
            </a:r>
            <a:r>
              <a:rPr lang="en-US" sz="2300" dirty="0"/>
              <a:t>mol H</a:t>
            </a:r>
            <a:r>
              <a:rPr lang="el-GR" sz="2300" baseline="-25000" dirty="0"/>
              <a:t>2</a:t>
            </a:r>
            <a:r>
              <a:rPr lang="el-GR" sz="2300" dirty="0"/>
              <a:t>. Τα στοιχεία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αυτά </a:t>
            </a:r>
            <a:r>
              <a:rPr lang="el-GR" sz="2300" dirty="0"/>
              <a:t>κάτω από κατάλληλες συνθήκες αντιδρούν μερικώς και αποκαθίσταται χημική ισορροπία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σύμφωνα </a:t>
            </a:r>
            <a:r>
              <a:rPr lang="el-GR" sz="2300" dirty="0"/>
              <a:t>με την αντίδραση </a:t>
            </a:r>
            <a:r>
              <a:rPr lang="fr-CA" sz="2300" dirty="0"/>
              <a:t>N</a:t>
            </a:r>
            <a:r>
              <a:rPr lang="el-GR" sz="2300" baseline="-25000" dirty="0"/>
              <a:t>2 </a:t>
            </a:r>
            <a:r>
              <a:rPr lang="el-GR" sz="2300" dirty="0"/>
              <a:t>+ 3</a:t>
            </a:r>
            <a:r>
              <a:rPr lang="fr-CA" sz="2300" dirty="0"/>
              <a:t>H</a:t>
            </a:r>
            <a:r>
              <a:rPr lang="el-GR" sz="2300" baseline="-25000" dirty="0"/>
              <a:t>2  </a:t>
            </a:r>
            <a:r>
              <a:rPr lang="en-US" sz="2300" dirty="0">
                <a:sym typeface="Wingdings 3"/>
              </a:rPr>
              <a:t></a:t>
            </a:r>
            <a:r>
              <a:rPr lang="el-GR" sz="2300" dirty="0"/>
              <a:t> 2NH</a:t>
            </a:r>
            <a:r>
              <a:rPr lang="el-GR" sz="2300" baseline="-25000" dirty="0"/>
              <a:t>3.</a:t>
            </a:r>
            <a:r>
              <a:rPr lang="el-GR" sz="2300" dirty="0"/>
              <a:t> Στην κατάσταση ισορροπίας βρέθηκε ότι τα </a:t>
            </a:r>
            <a:r>
              <a:rPr lang="en-US" sz="2300" dirty="0"/>
              <a:t>mol</a:t>
            </a:r>
            <a:r>
              <a:rPr lang="el-GR" sz="2300" dirty="0"/>
              <a:t>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του </a:t>
            </a:r>
            <a:r>
              <a:rPr lang="fr-CA" sz="2300" dirty="0"/>
              <a:t>N</a:t>
            </a:r>
            <a:r>
              <a:rPr lang="el-GR" sz="2300" baseline="-25000" dirty="0"/>
              <a:t>2 </a:t>
            </a:r>
            <a:r>
              <a:rPr lang="el-GR" sz="2300" dirty="0"/>
              <a:t>είναι ίσα με τα </a:t>
            </a:r>
            <a:r>
              <a:rPr lang="en-US" sz="2300" dirty="0"/>
              <a:t>mol</a:t>
            </a:r>
            <a:r>
              <a:rPr lang="el-GR" sz="2300" dirty="0"/>
              <a:t> του </a:t>
            </a:r>
            <a:r>
              <a:rPr lang="fr-CA" sz="2300" dirty="0"/>
              <a:t>H</a:t>
            </a:r>
            <a:r>
              <a:rPr lang="el-GR" sz="2300" baseline="-25000" dirty="0"/>
              <a:t>2 </a:t>
            </a:r>
            <a:r>
              <a:rPr lang="el-GR" sz="2300" dirty="0"/>
              <a:t>και ότι η ποσότητα της NH</a:t>
            </a:r>
            <a:r>
              <a:rPr lang="el-GR" sz="2300" baseline="-25000" dirty="0"/>
              <a:t>3</a:t>
            </a:r>
            <a:r>
              <a:rPr lang="el-GR" sz="2300" dirty="0"/>
              <a:t> είναι 0,4 </a:t>
            </a:r>
            <a:r>
              <a:rPr lang="en-US" sz="2300" dirty="0"/>
              <a:t>mol</a:t>
            </a:r>
            <a:r>
              <a:rPr lang="el-GR" sz="2300" dirty="0"/>
              <a:t>. Να βρεθούν: α) Οι </a:t>
            </a:r>
            <a:endParaRPr lang="el-GR" sz="2300" dirty="0" smtClean="0"/>
          </a:p>
          <a:p>
            <a:pPr>
              <a:buNone/>
            </a:pPr>
            <a:r>
              <a:rPr lang="el-GR" sz="2300" dirty="0" smtClean="0"/>
              <a:t>αρχικές </a:t>
            </a:r>
            <a:r>
              <a:rPr lang="el-GR" sz="2300" dirty="0"/>
              <a:t>ποσότητες των </a:t>
            </a:r>
            <a:r>
              <a:rPr lang="fr-CA" sz="2300" dirty="0"/>
              <a:t>N</a:t>
            </a:r>
            <a:r>
              <a:rPr lang="el-GR" sz="2300" baseline="-25000" dirty="0"/>
              <a:t>2 </a:t>
            </a:r>
            <a:r>
              <a:rPr lang="el-GR" sz="2300" dirty="0"/>
              <a:t>και </a:t>
            </a:r>
            <a:r>
              <a:rPr lang="fr-CA" sz="2300" dirty="0"/>
              <a:t>H</a:t>
            </a:r>
            <a:r>
              <a:rPr lang="el-GR" sz="2300" baseline="-25000" dirty="0"/>
              <a:t>2</a:t>
            </a:r>
            <a:r>
              <a:rPr lang="el-GR" sz="2300" dirty="0"/>
              <a:t>.  β) Η απόδοση της αντίδρασης. γ) Τα ποσοστά μετατροπής των </a:t>
            </a:r>
            <a:endParaRPr lang="el-GR" sz="2300" dirty="0" smtClean="0"/>
          </a:p>
          <a:p>
            <a:pPr>
              <a:buNone/>
            </a:pPr>
            <a:r>
              <a:rPr lang="fr-CA" sz="2300" dirty="0" smtClean="0"/>
              <a:t>N</a:t>
            </a:r>
            <a:r>
              <a:rPr lang="el-GR" sz="2300" baseline="-25000" dirty="0"/>
              <a:t>2</a:t>
            </a:r>
            <a:r>
              <a:rPr lang="el-GR" sz="2300" dirty="0"/>
              <a:t> και </a:t>
            </a:r>
            <a:r>
              <a:rPr lang="fr-CA" sz="2300" dirty="0"/>
              <a:t>H</a:t>
            </a:r>
            <a:r>
              <a:rPr lang="el-GR" sz="2300" baseline="-25000" dirty="0"/>
              <a:t>2</a:t>
            </a:r>
            <a:r>
              <a:rPr lang="el-GR" sz="2300" dirty="0"/>
              <a:t>.</a:t>
            </a:r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7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ΕΝΝΟΙΑ ΤΗΣ ΧΗΜΙΚΗΣ ΙΣΟΡΡΟΠΙΑΣ – ΑΠΟΔΟΣΗ ΑΝΤΙΔΡΑΣΗΣ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el-GR" sz="4500" b="1" dirty="0"/>
              <a:t>ΧΗΜΙΚΗ ΙΣΟΡΡΟΠΙΑ</a:t>
            </a:r>
            <a:endParaRPr lang="el-GR" sz="4500" dirty="0"/>
          </a:p>
          <a:p>
            <a:pPr>
              <a:buNone/>
            </a:pPr>
            <a:r>
              <a:rPr lang="el-GR" sz="4000" dirty="0"/>
              <a:t> </a:t>
            </a:r>
          </a:p>
          <a:p>
            <a:pPr>
              <a:buNone/>
            </a:pPr>
            <a:r>
              <a:rPr lang="el-GR" sz="4000" dirty="0"/>
              <a:t>Αν παρακολουθήσουμε την πορεία μιας αντίδρασης της μορφής Α + Β → Γ + Δ  και έχουμε:</a:t>
            </a:r>
          </a:p>
          <a:p>
            <a:pPr>
              <a:buNone/>
            </a:pPr>
            <a:r>
              <a:rPr lang="el-GR" sz="4000" dirty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/>
              <a:t>Αρχικά τοποθετούνται ποσότητες Α και Β στο δοχείο.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/>
              <a:t>Η αντίδραση ξεκινά και αρχίζουν να σχηματίζονται τα Γ και Δ.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/>
              <a:t>Αρχίζουν και αντιδρούν τα Γ και Δ μεταξύ τους σύμφωνα με την αντίστροφη αντίδραση Γ + Δ → Α + Β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/>
              <a:t>Σχηματίζονται όλο και μεγαλύτερες ποσότητες Γ και Δ και επανασχηματίζονται μερικώς τα Α και Β.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/>
              <a:t>Σταματούν να σχηματίζονται </a:t>
            </a:r>
            <a:r>
              <a:rPr lang="el-GR" sz="4000" dirty="0" smtClean="0"/>
              <a:t>περισσότερα Γ </a:t>
            </a:r>
            <a:r>
              <a:rPr lang="el-GR" sz="4000" dirty="0"/>
              <a:t>και Δ, χωρίς να έχουν τελειώσει τα Α και Β.</a:t>
            </a:r>
          </a:p>
          <a:p>
            <a:pPr>
              <a:buFont typeface="Wingdings" pitchFamily="2" charset="2"/>
              <a:buChar char="Ø"/>
            </a:pPr>
            <a:endParaRPr lang="el-GR" sz="4000" dirty="0"/>
          </a:p>
          <a:p>
            <a:pPr>
              <a:buNone/>
            </a:pPr>
            <a:r>
              <a:rPr lang="el-GR" sz="4000" dirty="0"/>
              <a:t>Τότε το σύστημα καταλήγει σε μια κατάσταση </a:t>
            </a:r>
            <a:r>
              <a:rPr lang="el-GR" sz="4000" b="1" dirty="0"/>
              <a:t>δυναμικής ισορροπίας</a:t>
            </a:r>
            <a:r>
              <a:rPr lang="el-GR" sz="4000" dirty="0"/>
              <a:t> που ονομάζεται </a:t>
            </a:r>
            <a:endParaRPr lang="el-GR" sz="4000" dirty="0" smtClean="0"/>
          </a:p>
          <a:p>
            <a:pPr>
              <a:buNone/>
            </a:pPr>
            <a:r>
              <a:rPr lang="el-GR" sz="4000" b="1" dirty="0" smtClean="0"/>
              <a:t>χημική </a:t>
            </a:r>
            <a:r>
              <a:rPr lang="el-GR" sz="4000" b="1" dirty="0"/>
              <a:t>ισορροπία</a:t>
            </a:r>
            <a:r>
              <a:rPr lang="el-GR" sz="4000" dirty="0"/>
              <a:t>. </a:t>
            </a:r>
            <a:endParaRPr lang="el-GR" sz="4000" dirty="0" smtClean="0"/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r>
              <a:rPr lang="el-GR" sz="4000" i="1" dirty="0" smtClean="0"/>
              <a:t>Στην </a:t>
            </a:r>
            <a:r>
              <a:rPr lang="el-GR" sz="4000" i="1" dirty="0"/>
              <a:t>κατάσταση χημικής ισορροπίας</a:t>
            </a:r>
            <a:r>
              <a:rPr lang="el-GR" sz="4000" i="1" dirty="0" smtClean="0"/>
              <a:t>:</a:t>
            </a:r>
            <a:endParaRPr lang="el-GR" sz="4000" i="1" dirty="0"/>
          </a:p>
          <a:p>
            <a:pPr lvl="0">
              <a:buNone/>
            </a:pPr>
            <a:r>
              <a:rPr lang="el-GR" sz="4000" i="1" dirty="0"/>
              <a:t>Οι ποσότητες από κάθε συστατικό, αντιδρών ή προϊόν, παραμένουν οι </a:t>
            </a:r>
            <a:r>
              <a:rPr lang="el-GR" sz="4000" i="1" dirty="0" smtClean="0"/>
              <a:t>ίδιες.</a:t>
            </a:r>
            <a:endParaRPr lang="el-GR" sz="4000" i="1" dirty="0"/>
          </a:p>
          <a:p>
            <a:pPr lvl="0">
              <a:buNone/>
            </a:pPr>
            <a:r>
              <a:rPr lang="el-GR" sz="4000" i="1" dirty="0"/>
              <a:t>Οι δύο αντίθετες αντιδράσεις συνεχίζουν να πραγματοποιούνται με  ίδια ταχύτητα.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b="1" dirty="0"/>
              <a:t>ΜΟΝΟΔΡΟΜΕΣ – ΑΜΦΙΔΡΟΜΕΣ </a:t>
            </a:r>
            <a:r>
              <a:rPr lang="el-GR" b="1" dirty="0" smtClean="0"/>
              <a:t>ΑΝΤΙΔΡΑΣΕΙΣ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Blip>
                <a:blip r:embed="rId2"/>
              </a:buBlip>
            </a:pPr>
            <a:r>
              <a:rPr lang="el-GR" b="1" dirty="0"/>
              <a:t>Μονόδρομες</a:t>
            </a:r>
            <a:r>
              <a:rPr lang="el-GR" dirty="0"/>
              <a:t> ονομάζονται οι αντιδράσεις που εξελίσσονται προς μια μόνο κατεύθυνση και ολοκληρώνονται όταν τελειώνει ένα τουλάχιστον από τα αντιδρώντα.</a:t>
            </a:r>
          </a:p>
          <a:p>
            <a:pPr>
              <a:buNone/>
            </a:pPr>
            <a:r>
              <a:rPr lang="el-GR" dirty="0" smtClean="0"/>
              <a:t>     Οι </a:t>
            </a:r>
            <a:r>
              <a:rPr lang="el-GR" dirty="0"/>
              <a:t>αντιδράσεις αυτές συμβολίζονται με μονό βέλος:  </a:t>
            </a:r>
          </a:p>
          <a:p>
            <a:pPr>
              <a:buNone/>
            </a:pPr>
            <a:r>
              <a:rPr lang="el-GR" dirty="0" smtClean="0"/>
              <a:t>    </a:t>
            </a:r>
            <a:r>
              <a:rPr lang="en-GB" dirty="0" smtClean="0"/>
              <a:t>Α </a:t>
            </a:r>
            <a:r>
              <a:rPr lang="en-GB" dirty="0"/>
              <a:t>+ </a:t>
            </a:r>
            <a:r>
              <a:rPr lang="en-GB" dirty="0" smtClean="0"/>
              <a:t>Β</a:t>
            </a:r>
            <a:r>
              <a:rPr lang="el-GR" dirty="0" smtClean="0"/>
              <a:t>   </a:t>
            </a:r>
            <a:r>
              <a:rPr lang="en-GB" dirty="0" smtClean="0"/>
              <a:t> </a:t>
            </a:r>
            <a:r>
              <a:rPr lang="el-GR" dirty="0" smtClean="0"/>
              <a:t>  </a:t>
            </a:r>
            <a:r>
              <a:rPr lang="en-GB" dirty="0" smtClean="0"/>
              <a:t> </a:t>
            </a:r>
            <a:r>
              <a:rPr lang="en-GB" dirty="0"/>
              <a:t>Γ + Δ  </a:t>
            </a:r>
            <a:endParaRPr lang="el-GR" dirty="0"/>
          </a:p>
          <a:p>
            <a:endParaRPr lang="el-GR" dirty="0"/>
          </a:p>
          <a:p>
            <a:pPr>
              <a:buBlip>
                <a:blip r:embed="rId2"/>
              </a:buBlip>
            </a:pPr>
            <a:r>
              <a:rPr lang="el-GR" b="1" dirty="0"/>
              <a:t>Αμφίδρομες</a:t>
            </a:r>
            <a:r>
              <a:rPr lang="el-GR" dirty="0"/>
              <a:t> ονομάζονται οι αντιδράσεις που πραγματοποιούνται ταυτόχρονα και προς τις δύο κατευθύνσεις και καταλήγουν σε κατάσταση </a:t>
            </a:r>
            <a:r>
              <a:rPr lang="el-GR" b="1" dirty="0"/>
              <a:t>χημικής ισορροπίας.</a:t>
            </a:r>
            <a:endParaRPr lang="el-GR" dirty="0"/>
          </a:p>
          <a:p>
            <a:pPr>
              <a:buNone/>
            </a:pPr>
            <a:r>
              <a:rPr lang="el-GR" dirty="0" smtClean="0"/>
              <a:t>     Οι </a:t>
            </a:r>
            <a:r>
              <a:rPr lang="el-GR" dirty="0"/>
              <a:t>αντιδράσεις αυτές συμβολίζονται με δύο αντίθετα βέλη:</a:t>
            </a:r>
          </a:p>
          <a:p>
            <a:pPr>
              <a:buNone/>
            </a:pPr>
            <a:r>
              <a:rPr lang="el-GR" dirty="0" smtClean="0"/>
              <a:t>     </a:t>
            </a:r>
            <a:r>
              <a:rPr lang="en-GB" dirty="0" smtClean="0"/>
              <a:t>Α </a:t>
            </a:r>
            <a:r>
              <a:rPr lang="en-GB" dirty="0"/>
              <a:t>+ Β</a:t>
            </a:r>
            <a:r>
              <a:rPr lang="el-GR" dirty="0"/>
              <a:t>          </a:t>
            </a:r>
            <a:r>
              <a:rPr lang="en-GB" dirty="0" smtClean="0"/>
              <a:t> </a:t>
            </a:r>
            <a:r>
              <a:rPr lang="en-GB" dirty="0"/>
              <a:t>Γ + Δ</a:t>
            </a:r>
            <a:endParaRPr lang="el-GR" dirty="0"/>
          </a:p>
          <a:p>
            <a:endParaRPr lang="el-G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91680" y="5805264"/>
            <a:ext cx="36004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691680" y="5949280"/>
            <a:ext cx="36004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19672" y="3429000"/>
            <a:ext cx="36004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b="1" dirty="0"/>
              <a:t>ΚΙΝΗΤΙΚΗ ΜΕΛΕΤΗ ΧΗΜΙΚΗΣ </a:t>
            </a:r>
            <a:r>
              <a:rPr lang="el-GR" b="1" dirty="0" smtClean="0"/>
              <a:t>ΙΣΟΡΡΟΠΙΑΣ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9685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6400" dirty="0" smtClean="0"/>
              <a:t>                                                                                                       </a:t>
            </a:r>
            <a:r>
              <a:rPr lang="en-US" sz="6400" dirty="0" smtClean="0"/>
              <a:t>U</a:t>
            </a:r>
            <a:r>
              <a:rPr lang="en-US" sz="6400" baseline="-25000" dirty="0" smtClean="0"/>
              <a:t>1</a:t>
            </a: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Έστω η αμφίδρομη αντίδραση        αΑ</a:t>
            </a:r>
            <a:r>
              <a:rPr lang="el-GR" sz="6400" baseline="-25000" dirty="0" smtClean="0"/>
              <a:t> </a:t>
            </a:r>
            <a:r>
              <a:rPr lang="el-GR" sz="6400" dirty="0" smtClean="0"/>
              <a:t>   +    βΒ   	γΓ    +   δΔ   </a:t>
            </a:r>
          </a:p>
          <a:p>
            <a:pPr>
              <a:buNone/>
            </a:pPr>
            <a:r>
              <a:rPr lang="el-GR" sz="6400" dirty="0" smtClean="0"/>
              <a:t>                                                                                                       </a:t>
            </a:r>
            <a:r>
              <a:rPr lang="en-US" sz="6400" dirty="0" smtClean="0"/>
              <a:t>U</a:t>
            </a:r>
            <a:r>
              <a:rPr lang="en-US" sz="6400" baseline="-25000" dirty="0" smtClean="0"/>
              <a:t>2</a:t>
            </a: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Σε </a:t>
            </a:r>
            <a:r>
              <a:rPr lang="el-GR" sz="6400" dirty="0"/>
              <a:t>κλειστό δοχείο σταθερού όγκου και σε σταθερή θερμοκρασία εισάγονται ορισμένες ποσότητες από τις ουσίες Α και Β</a:t>
            </a:r>
            <a:r>
              <a:rPr lang="el-GR" sz="6400" dirty="0" smtClean="0"/>
              <a:t>.</a:t>
            </a:r>
          </a:p>
          <a:p>
            <a:pPr>
              <a:buNone/>
            </a:pPr>
            <a:endParaRPr lang="el-GR" sz="6400" dirty="0"/>
          </a:p>
          <a:p>
            <a:pPr>
              <a:buNone/>
            </a:pPr>
            <a:r>
              <a:rPr lang="el-GR" sz="6400" u="sng" dirty="0"/>
              <a:t>Αρχικά</a:t>
            </a:r>
            <a:r>
              <a:rPr lang="el-GR" sz="6400" b="1" dirty="0"/>
              <a:t> </a:t>
            </a:r>
            <a:r>
              <a:rPr lang="el-GR" sz="6400" dirty="0"/>
              <a:t>:  Οι συγκεντρώσεις των αντιδρώντων Α και Β είναι  μέγιστες</a:t>
            </a:r>
            <a:r>
              <a:rPr lang="el-GR" sz="6400" dirty="0" smtClean="0"/>
              <a:t>,</a:t>
            </a:r>
          </a:p>
          <a:p>
            <a:pPr>
              <a:buNone/>
            </a:pPr>
            <a:r>
              <a:rPr lang="el-GR" sz="6400" dirty="0" smtClean="0"/>
              <a:t>οπότε </a:t>
            </a:r>
            <a:r>
              <a:rPr lang="el-GR" sz="6400" dirty="0"/>
              <a:t>η ταχύτητα υ</a:t>
            </a:r>
            <a:r>
              <a:rPr lang="el-GR" sz="6400" baseline="-25000" dirty="0"/>
              <a:t>1</a:t>
            </a:r>
            <a:r>
              <a:rPr lang="el-GR" sz="6400" dirty="0"/>
              <a:t> έχει τη μέγιστη τιμή της. </a:t>
            </a: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Αντίθετα </a:t>
            </a:r>
            <a:r>
              <a:rPr lang="el-GR" sz="6400" dirty="0"/>
              <a:t>οι </a:t>
            </a:r>
            <a:r>
              <a:rPr lang="el-GR" sz="6400" dirty="0" smtClean="0"/>
              <a:t>συγκεντρώσεις </a:t>
            </a:r>
            <a:r>
              <a:rPr lang="el-GR" sz="6400" dirty="0"/>
              <a:t>των Γ και Δ είναι μηδέν οπότε  υ</a:t>
            </a:r>
            <a:r>
              <a:rPr lang="el-GR" sz="6400" baseline="-25000" dirty="0"/>
              <a:t>2</a:t>
            </a:r>
            <a:r>
              <a:rPr lang="el-GR" sz="6400" dirty="0"/>
              <a:t>=0</a:t>
            </a:r>
            <a:r>
              <a:rPr lang="el-GR" sz="6400" dirty="0" smtClean="0"/>
              <a:t>.</a:t>
            </a:r>
          </a:p>
          <a:p>
            <a:pPr>
              <a:buNone/>
            </a:pPr>
            <a:endParaRPr lang="el-GR" sz="6400" dirty="0"/>
          </a:p>
          <a:p>
            <a:pPr>
              <a:buNone/>
            </a:pPr>
            <a:r>
              <a:rPr lang="el-GR" sz="6400" u="sng" dirty="0"/>
              <a:t>Με την πάροδο του χρόνου:</a:t>
            </a:r>
            <a:r>
              <a:rPr lang="el-GR" sz="6400" dirty="0"/>
              <a:t> οι συγκεντρώσεις των αντιδρώντων Α </a:t>
            </a:r>
            <a:r>
              <a:rPr lang="el-GR" sz="6400" dirty="0" smtClean="0"/>
              <a:t>και</a:t>
            </a:r>
          </a:p>
          <a:p>
            <a:pPr>
              <a:buNone/>
            </a:pPr>
            <a:r>
              <a:rPr lang="el-GR" sz="6400" dirty="0" smtClean="0"/>
              <a:t> </a:t>
            </a:r>
            <a:r>
              <a:rPr lang="el-GR" sz="6400" dirty="0"/>
              <a:t>Β ελαττώνονται οπότε και </a:t>
            </a:r>
            <a:r>
              <a:rPr lang="el-GR" sz="6400" dirty="0" smtClean="0"/>
              <a:t>η ταχύτητα </a:t>
            </a:r>
            <a:r>
              <a:rPr lang="el-GR" sz="6400" dirty="0"/>
              <a:t>υ</a:t>
            </a:r>
            <a:r>
              <a:rPr lang="el-GR" sz="6400" baseline="-25000" dirty="0"/>
              <a:t>1 </a:t>
            </a:r>
            <a:r>
              <a:rPr lang="el-GR" sz="6400" dirty="0"/>
              <a:t>ελαττώνεται.Αντίθετα η </a:t>
            </a: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ταχύτητα </a:t>
            </a:r>
            <a:r>
              <a:rPr lang="el-GR" sz="6400" dirty="0"/>
              <a:t>υ</a:t>
            </a:r>
            <a:r>
              <a:rPr lang="el-GR" sz="6400" baseline="-25000" dirty="0"/>
              <a:t>2 </a:t>
            </a:r>
            <a:r>
              <a:rPr lang="el-GR" sz="6400" dirty="0"/>
              <a:t>αυξάνεται επειδή με την πάροδο του χρόνου </a:t>
            </a:r>
            <a:r>
              <a:rPr lang="el-GR" sz="6400" dirty="0" smtClean="0"/>
              <a:t>αυξάνονται</a:t>
            </a:r>
          </a:p>
          <a:p>
            <a:pPr>
              <a:buNone/>
            </a:pPr>
            <a:r>
              <a:rPr lang="el-GR" sz="6400" dirty="0" smtClean="0"/>
              <a:t>οι </a:t>
            </a:r>
            <a:r>
              <a:rPr lang="el-GR" sz="6400" dirty="0"/>
              <a:t>συγκεντρώσεις των Γ και Δ.</a:t>
            </a:r>
          </a:p>
          <a:p>
            <a:pPr>
              <a:buNone/>
            </a:pPr>
            <a:endParaRPr lang="el-GR" sz="6400" u="sng" dirty="0" smtClean="0"/>
          </a:p>
          <a:p>
            <a:pPr>
              <a:buNone/>
            </a:pPr>
            <a:r>
              <a:rPr lang="el-GR" sz="6400" u="sng" dirty="0" smtClean="0"/>
              <a:t>Από </a:t>
            </a:r>
            <a:r>
              <a:rPr lang="el-GR" sz="6400" u="sng" dirty="0"/>
              <a:t>κάποια χρονική στιγμή </a:t>
            </a:r>
            <a:r>
              <a:rPr lang="el-GR" sz="6400" u="sng" dirty="0" smtClean="0"/>
              <a:t>και </a:t>
            </a:r>
            <a:r>
              <a:rPr lang="el-GR" sz="6400" u="sng" dirty="0"/>
              <a:t>μετά</a:t>
            </a:r>
            <a:r>
              <a:rPr lang="el-GR" sz="6400" dirty="0"/>
              <a:t>:  οι ταχύτητες υ</a:t>
            </a:r>
            <a:r>
              <a:rPr lang="el-GR" sz="6400" baseline="-25000" dirty="0"/>
              <a:t>1</a:t>
            </a:r>
            <a:r>
              <a:rPr lang="el-GR" sz="6400" dirty="0"/>
              <a:t> και υ</a:t>
            </a:r>
            <a:r>
              <a:rPr lang="el-GR" sz="6400" baseline="-25000" dirty="0"/>
              <a:t>2 </a:t>
            </a:r>
            <a:r>
              <a:rPr lang="el-GR" sz="6400" dirty="0"/>
              <a:t>εξισώνονται υ</a:t>
            </a:r>
            <a:r>
              <a:rPr lang="el-GR" sz="6400" baseline="-25000" dirty="0"/>
              <a:t>1</a:t>
            </a:r>
            <a:r>
              <a:rPr lang="el-GR" sz="6400" dirty="0"/>
              <a:t>= υ</a:t>
            </a:r>
            <a:r>
              <a:rPr lang="el-GR" sz="6400" baseline="-25000" dirty="0"/>
              <a:t>2 </a:t>
            </a:r>
            <a:r>
              <a:rPr lang="el-GR" sz="6400" dirty="0"/>
              <a:t>και το </a:t>
            </a:r>
            <a:r>
              <a:rPr lang="el-GR" sz="6400" dirty="0" smtClean="0"/>
              <a:t>σύστημα</a:t>
            </a:r>
          </a:p>
          <a:p>
            <a:pPr>
              <a:buNone/>
            </a:pPr>
            <a:r>
              <a:rPr lang="el-GR" sz="6400" dirty="0" smtClean="0"/>
              <a:t> </a:t>
            </a:r>
            <a:r>
              <a:rPr lang="el-GR" sz="6400" dirty="0"/>
              <a:t>μακροσκοπικά δεν παρουσιάζει καμία μεταβολή. </a:t>
            </a: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Οι </a:t>
            </a:r>
            <a:r>
              <a:rPr lang="el-GR" sz="6400" dirty="0"/>
              <a:t>συγκεντρώσεις των αντιδρώντων Α και Β και </a:t>
            </a:r>
            <a:r>
              <a:rPr lang="el-GR" sz="6400" dirty="0" smtClean="0"/>
              <a:t>των </a:t>
            </a:r>
            <a:r>
              <a:rPr lang="el-GR" sz="6400" dirty="0"/>
              <a:t>προϊόντων Γ και Δ δεν μεταβάλλονται </a:t>
            </a:r>
            <a:r>
              <a:rPr lang="el-GR" sz="6400" dirty="0" smtClean="0"/>
              <a:t>με την</a:t>
            </a:r>
          </a:p>
          <a:p>
            <a:pPr>
              <a:buNone/>
            </a:pPr>
            <a:r>
              <a:rPr lang="el-GR" sz="6400" dirty="0" smtClean="0"/>
              <a:t> </a:t>
            </a:r>
            <a:r>
              <a:rPr lang="el-GR" sz="6400" dirty="0"/>
              <a:t>πάροδο του χρόνου, εφόσον βέβαια οι συνθήκες παραμένουν σταθερές. </a:t>
            </a:r>
            <a:endParaRPr lang="el-GR" sz="6400" dirty="0" smtClean="0"/>
          </a:p>
          <a:p>
            <a:pPr>
              <a:buNone/>
            </a:pPr>
            <a:r>
              <a:rPr lang="el-GR" sz="6400" dirty="0" smtClean="0"/>
              <a:t>Στο </a:t>
            </a:r>
            <a:r>
              <a:rPr lang="el-GR" sz="6400" dirty="0"/>
              <a:t>σημείο αυτό έχει αποκατασταθεί </a:t>
            </a:r>
            <a:r>
              <a:rPr lang="el-GR" sz="6400" b="1" dirty="0"/>
              <a:t>χημική ισορροπία</a:t>
            </a:r>
            <a:r>
              <a:rPr lang="el-GR" sz="6400" dirty="0"/>
              <a:t>.</a:t>
            </a:r>
          </a:p>
          <a:p>
            <a:endParaRPr lang="el-GR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283968" y="1916832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283968" y="1772816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852936"/>
            <a:ext cx="275159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028384" y="2708920"/>
            <a:ext cx="9361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1300" dirty="0" smtClean="0"/>
          </a:p>
          <a:p>
            <a:pPr algn="ctr"/>
            <a:r>
              <a:rPr lang="el-GR" sz="1300" dirty="0" smtClean="0"/>
              <a:t>Χημική </a:t>
            </a:r>
          </a:p>
          <a:p>
            <a:pPr algn="ctr"/>
            <a:r>
              <a:rPr lang="el-GR" sz="1300" dirty="0" smtClean="0"/>
              <a:t>ισορροπία</a:t>
            </a:r>
            <a:endParaRPr lang="el-GR" sz="1300" dirty="0"/>
          </a:p>
        </p:txBody>
      </p:sp>
      <p:sp>
        <p:nvSpPr>
          <p:cNvPr id="8" name="Down Arrow Callout 7"/>
          <p:cNvSpPr/>
          <p:nvPr/>
        </p:nvSpPr>
        <p:spPr>
          <a:xfrm>
            <a:off x="8028384" y="2780928"/>
            <a:ext cx="936104" cy="1080120"/>
          </a:xfrm>
          <a:prstGeom prst="downArrowCallout">
            <a:avLst>
              <a:gd name="adj1" fmla="val 13336"/>
              <a:gd name="adj2" fmla="val 19168"/>
              <a:gd name="adj3" fmla="val 23542"/>
              <a:gd name="adj4" fmla="val 6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8244408" y="4077072"/>
            <a:ext cx="4320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63888" y="306896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ΟΜΟΓΕΝΗΣ </a:t>
            </a:r>
            <a:r>
              <a:rPr lang="el-GR" b="1" dirty="0"/>
              <a:t>– ΕΤΕΡΟΓΕΝΗΣ ΙΣΟΡΡΟΠΙΑ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l-GR" b="1" dirty="0"/>
              <a:t>Ομογενής ισορροπία </a:t>
            </a:r>
            <a:r>
              <a:rPr lang="el-GR" dirty="0"/>
              <a:t>ονομάζεται όταν τα αντιδρώντα και προϊόντα βρίσκονται στην ίδια φυσική κατάσταση.</a:t>
            </a:r>
          </a:p>
          <a:p>
            <a:pPr>
              <a:buNone/>
            </a:pPr>
            <a:r>
              <a:rPr lang="el-GR" dirty="0"/>
              <a:t>Π</a:t>
            </a:r>
            <a:r>
              <a:rPr lang="en-US" dirty="0"/>
              <a:t>.</a:t>
            </a:r>
            <a:r>
              <a:rPr lang="el-GR" dirty="0"/>
              <a:t>χ</a:t>
            </a:r>
            <a:r>
              <a:rPr lang="en-US" dirty="0"/>
              <a:t>. 2SO</a:t>
            </a:r>
            <a:r>
              <a:rPr lang="en-US" baseline="-25000" dirty="0"/>
              <a:t>2(g)</a:t>
            </a:r>
            <a:r>
              <a:rPr lang="en-US" dirty="0"/>
              <a:t> + O</a:t>
            </a:r>
            <a:r>
              <a:rPr lang="en-US" baseline="-25000" dirty="0"/>
              <a:t>2(g)      </a:t>
            </a:r>
            <a:r>
              <a:rPr lang="en-US" dirty="0"/>
              <a:t>       SO</a:t>
            </a:r>
            <a:r>
              <a:rPr lang="en-US" baseline="-25000" dirty="0"/>
              <a:t>3(g)</a:t>
            </a:r>
            <a:endParaRPr lang="el-GR" dirty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pPr>
              <a:buBlip>
                <a:blip r:embed="rId2"/>
              </a:buBlip>
            </a:pPr>
            <a:r>
              <a:rPr lang="el-GR" b="1" dirty="0"/>
              <a:t>Ετερογενής ισορροπία </a:t>
            </a:r>
            <a:r>
              <a:rPr lang="el-GR" dirty="0"/>
              <a:t>ονομάζεται όταν τα αντιδρώντα και τα προϊόντα βρίσκονται σε δύο ή περισσότερες φάσεις.</a:t>
            </a:r>
          </a:p>
          <a:p>
            <a:pPr>
              <a:buNone/>
            </a:pPr>
            <a:r>
              <a:rPr lang="el-GR" dirty="0"/>
              <a:t>Π.χ. Η</a:t>
            </a:r>
            <a:r>
              <a:rPr lang="el-GR" baseline="-25000" dirty="0"/>
              <a:t>2(</a:t>
            </a:r>
            <a:r>
              <a:rPr lang="en-US" baseline="-25000" dirty="0"/>
              <a:t>g</a:t>
            </a:r>
            <a:r>
              <a:rPr lang="el-GR" baseline="-25000" dirty="0"/>
              <a:t>)</a:t>
            </a:r>
            <a:r>
              <a:rPr lang="el-GR" dirty="0"/>
              <a:t> + </a:t>
            </a:r>
            <a:r>
              <a:rPr lang="en-US" dirty="0" err="1"/>
              <a:t>Cl</a:t>
            </a:r>
            <a:r>
              <a:rPr lang="el-GR" baseline="-25000" dirty="0"/>
              <a:t>2(</a:t>
            </a:r>
            <a:r>
              <a:rPr lang="en-US" baseline="-25000" dirty="0"/>
              <a:t>g</a:t>
            </a:r>
            <a:r>
              <a:rPr lang="el-GR" baseline="-25000" dirty="0"/>
              <a:t>)</a:t>
            </a:r>
            <a:r>
              <a:rPr lang="el-GR" dirty="0"/>
              <a:t>           2</a:t>
            </a:r>
            <a:r>
              <a:rPr lang="en-US" dirty="0" err="1"/>
              <a:t>HCl</a:t>
            </a:r>
            <a:r>
              <a:rPr lang="el-GR" baseline="-25000" dirty="0"/>
              <a:t>(</a:t>
            </a:r>
            <a:r>
              <a:rPr lang="en-US" baseline="-25000" dirty="0" err="1"/>
              <a:t>aq</a:t>
            </a:r>
            <a:r>
              <a:rPr lang="el-GR" baseline="-25000" dirty="0"/>
              <a:t>)</a:t>
            </a:r>
            <a:endParaRPr lang="el-GR" dirty="0"/>
          </a:p>
          <a:p>
            <a:endParaRPr lang="el-G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35896" y="3284984"/>
            <a:ext cx="64807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635896" y="3429000"/>
            <a:ext cx="64807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75856" y="5733256"/>
            <a:ext cx="64807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275856" y="5877272"/>
            <a:ext cx="64807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ΑΠΟΔΟΣΗ </a:t>
            </a:r>
            <a:r>
              <a:rPr lang="el-GR" b="1" dirty="0"/>
              <a:t>ΧΗΜΙΚΗΣ ΑΝΤΙΔΡΑΣΗΣ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l-GR" sz="3800" b="1" dirty="0"/>
              <a:t>Απόδοση αντίδρασης (α):</a:t>
            </a:r>
            <a:r>
              <a:rPr lang="el-GR" sz="3800" dirty="0"/>
              <a:t> Είναι το πηλίκο </a:t>
            </a:r>
            <a:r>
              <a:rPr lang="el-GR" sz="3800" dirty="0" smtClean="0"/>
              <a:t>της ποσότητας του προϊόντος που παράγεται πραγματικά </a:t>
            </a:r>
            <a:r>
              <a:rPr lang="en-US" sz="3800" dirty="0" smtClean="0"/>
              <a:t>(</a:t>
            </a:r>
            <a:r>
              <a:rPr lang="el-GR" sz="3800" dirty="0" smtClean="0"/>
              <a:t>ή της </a:t>
            </a:r>
            <a:r>
              <a:rPr lang="el-GR" sz="3800" dirty="0" smtClean="0"/>
              <a:t>ποσότητας του σώματος που αντέδρασε </a:t>
            </a:r>
            <a:r>
              <a:rPr lang="el-GR" sz="3800" dirty="0" smtClean="0"/>
              <a:t>πραγματικά)</a:t>
            </a:r>
            <a:r>
              <a:rPr lang="el-GR" sz="3800" dirty="0" smtClean="0"/>
              <a:t>, </a:t>
            </a:r>
            <a:r>
              <a:rPr lang="el-GR" sz="3800" dirty="0"/>
              <a:t>προς </a:t>
            </a:r>
            <a:r>
              <a:rPr lang="el-GR" sz="3800" dirty="0" smtClean="0"/>
              <a:t>την ποσότητα του </a:t>
            </a:r>
            <a:r>
              <a:rPr lang="el-GR" sz="3800" dirty="0" smtClean="0"/>
              <a:t>προϊόντος που θα παραγόταν </a:t>
            </a:r>
            <a:r>
              <a:rPr lang="el-GR" sz="3800" dirty="0" smtClean="0"/>
              <a:t>θεωρητικά (ή </a:t>
            </a:r>
            <a:r>
              <a:rPr lang="el-GR" sz="3800" dirty="0" smtClean="0"/>
              <a:t>την αρχική ποσότητα του </a:t>
            </a:r>
            <a:r>
              <a:rPr lang="el-GR" sz="3800" dirty="0" smtClean="0"/>
              <a:t>αντιδρώντος)</a:t>
            </a:r>
            <a:endParaRPr lang="el-GR" sz="3800" dirty="0"/>
          </a:p>
          <a:p>
            <a:pPr>
              <a:buNone/>
            </a:pPr>
            <a:r>
              <a:rPr lang="el-GR" sz="3800" dirty="0"/>
              <a:t>                            </a:t>
            </a:r>
          </a:p>
          <a:p>
            <a:pPr>
              <a:buNone/>
            </a:pPr>
            <a:r>
              <a:rPr lang="el-GR" sz="3800" dirty="0"/>
              <a:t>                                     </a:t>
            </a:r>
            <a:r>
              <a:rPr lang="el-GR" sz="3800" dirty="0" smtClean="0"/>
              <a:t>ποσότητα </a:t>
            </a:r>
            <a:r>
              <a:rPr lang="el-GR" sz="3800" dirty="0"/>
              <a:t>ουσίας που σχηματίζεται πρακτικά</a:t>
            </a:r>
          </a:p>
          <a:p>
            <a:pPr>
              <a:buNone/>
            </a:pPr>
            <a:r>
              <a:rPr lang="el-GR" sz="3800" dirty="0"/>
              <a:t>                    α =                             </a:t>
            </a:r>
          </a:p>
          <a:p>
            <a:pPr>
              <a:buNone/>
            </a:pPr>
            <a:r>
              <a:rPr lang="el-GR" sz="3800" dirty="0"/>
              <a:t>                                   ποσότητα ουσίας που θα σχηματιζόταν θεωρητικά</a:t>
            </a:r>
          </a:p>
          <a:p>
            <a:pPr>
              <a:buNone/>
            </a:pPr>
            <a:r>
              <a:rPr lang="el-GR" sz="3800" b="1" dirty="0"/>
              <a:t> </a:t>
            </a:r>
            <a:endParaRPr lang="el-GR" sz="3800" dirty="0"/>
          </a:p>
          <a:p>
            <a:pPr>
              <a:buNone/>
            </a:pPr>
            <a:r>
              <a:rPr lang="el-GR" sz="3800" u="sng" dirty="0"/>
              <a:t>Παρατηρήσεις:</a:t>
            </a:r>
            <a:endParaRPr lang="el-GR" sz="3800" dirty="0"/>
          </a:p>
          <a:p>
            <a:pPr lvl="0">
              <a:buFont typeface="Wingdings" pitchFamily="2" charset="2"/>
              <a:buChar char="Ø"/>
            </a:pPr>
            <a:r>
              <a:rPr lang="el-GR" sz="3800" dirty="0"/>
              <a:t>Ο συντελεστής απόδοσης α μιας αμφίδρομης αντίδρασης παίρνει τιμές </a:t>
            </a:r>
          </a:p>
          <a:p>
            <a:pPr>
              <a:buNone/>
            </a:pPr>
            <a:r>
              <a:rPr lang="el-GR" sz="3800" dirty="0"/>
              <a:t>0 &lt;  α &lt;  </a:t>
            </a:r>
            <a:r>
              <a:rPr lang="el-GR" sz="3800" dirty="0" smtClean="0"/>
              <a:t>1   ή         0</a:t>
            </a:r>
            <a:r>
              <a:rPr lang="el-GR" sz="3800" dirty="0"/>
              <a:t>% &lt; α &lt; 100% </a:t>
            </a:r>
          </a:p>
          <a:p>
            <a:pPr>
              <a:buNone/>
            </a:pPr>
            <a:r>
              <a:rPr lang="el-GR" sz="3800" dirty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l-GR" sz="3800" dirty="0"/>
              <a:t>Οι ποσότητες των ουσιών που θα σχηματίζονταν θεωρητικά υπολογίζονται με βάση τη στοιχειομετρία της αντίδρασης (συντελεστές αντίδρασεις)</a:t>
            </a:r>
          </a:p>
          <a:p>
            <a:pPr>
              <a:buNone/>
            </a:pPr>
            <a:r>
              <a:rPr lang="el-GR" sz="3800" dirty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l-GR" sz="3800" dirty="0"/>
              <a:t>Οι ποσότητες των ουσιών που σχηματίζονται πρακτικά βρίσκονται πειραμάτικά, ή δίνονται από την άσκηση.</a:t>
            </a:r>
          </a:p>
          <a:p>
            <a:endParaRPr lang="el-G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95736" y="3068960"/>
            <a:ext cx="50405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Εφαρμογή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Σε </a:t>
            </a:r>
            <a:r>
              <a:rPr lang="el-GR" sz="2000" dirty="0"/>
              <a:t>κενό δοχείο εισάγουμε 4 mol SO</a:t>
            </a:r>
            <a:r>
              <a:rPr lang="el-GR" sz="2000" baseline="-25000" dirty="0"/>
              <a:t>2</a:t>
            </a:r>
            <a:r>
              <a:rPr lang="el-GR" sz="2000" dirty="0"/>
              <a:t> και 10 mol O</a:t>
            </a:r>
            <a:r>
              <a:rPr lang="el-GR" sz="2000" baseline="-25000" dirty="0"/>
              <a:t>2</a:t>
            </a:r>
            <a:r>
              <a:rPr lang="el-GR" sz="2000" dirty="0"/>
              <a:t>. Αν στην </a:t>
            </a:r>
            <a:r>
              <a:rPr lang="el-GR" sz="2000" dirty="0" smtClean="0"/>
              <a:t>ισορροπία</a:t>
            </a:r>
          </a:p>
          <a:p>
            <a:pPr>
              <a:buNone/>
            </a:pPr>
            <a:r>
              <a:rPr lang="el-GR" sz="2000" dirty="0" smtClean="0"/>
              <a:t>έχουμε </a:t>
            </a:r>
            <a:r>
              <a:rPr lang="el-GR" sz="2000" dirty="0"/>
              <a:t>3 mol SO</a:t>
            </a:r>
            <a:r>
              <a:rPr lang="el-GR" sz="2000" baseline="-25000" dirty="0"/>
              <a:t>3</a:t>
            </a:r>
            <a:r>
              <a:rPr lang="el-GR" sz="2000" dirty="0"/>
              <a:t>, ποια είναι η απόδοση της αντίδρασης: </a:t>
            </a:r>
            <a:br>
              <a:rPr lang="el-GR" sz="2000" dirty="0"/>
            </a:br>
            <a:r>
              <a:rPr lang="el-GR" sz="2000" dirty="0" smtClean="0"/>
              <a:t>2SO</a:t>
            </a:r>
            <a:r>
              <a:rPr lang="el-GR" sz="2000" baseline="-25000" dirty="0" smtClean="0"/>
              <a:t>2</a:t>
            </a:r>
            <a:r>
              <a:rPr lang="el-GR" sz="2000" dirty="0"/>
              <a:t> + </a:t>
            </a:r>
            <a:r>
              <a:rPr lang="el-GR" sz="2000" dirty="0" smtClean="0"/>
              <a:t>O</a:t>
            </a:r>
            <a:r>
              <a:rPr lang="el-GR" sz="2000" baseline="-25000" dirty="0" smtClean="0"/>
              <a:t>2 </a:t>
            </a:r>
            <a:r>
              <a:rPr lang="el-GR" sz="2000" dirty="0"/>
              <a:t> </a:t>
            </a:r>
            <a:r>
              <a:rPr lang="el-GR" sz="2000" dirty="0" smtClean="0"/>
              <a:t>       2 </a:t>
            </a:r>
            <a:r>
              <a:rPr lang="el-GR" sz="2000" dirty="0"/>
              <a:t>SO</a:t>
            </a:r>
            <a:r>
              <a:rPr lang="el-GR" sz="2000" baseline="-25000" dirty="0"/>
              <a:t>3</a:t>
            </a:r>
            <a:r>
              <a:rPr lang="el-GR" sz="2000" dirty="0"/>
              <a:t> </a:t>
            </a:r>
            <a:r>
              <a:rPr lang="el-GR" sz="2000" dirty="0" smtClean="0"/>
              <a:t>                                                                          </a:t>
            </a:r>
            <a:r>
              <a:rPr lang="el-GR" sz="1400" dirty="0" smtClean="0"/>
              <a:t>(α = 0,75)</a:t>
            </a:r>
            <a:r>
              <a:rPr lang="el-GR" sz="2000" dirty="0"/>
              <a:t/>
            </a:r>
            <a:br>
              <a:rPr lang="el-GR" sz="2000" dirty="0"/>
            </a:b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Λύση: Σχεδιάζουμε τον πίνακα: </a:t>
            </a:r>
            <a:r>
              <a:rPr lang="el-GR" dirty="0"/>
              <a:t/>
            </a:r>
            <a:br>
              <a:rPr lang="el-GR" dirty="0"/>
            </a:br>
            <a:endParaRPr lang="el-GR" sz="1400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Από τα δεδομένα της άσκησης έχουμε ότι στην ισορροπία έχουμε 3</a:t>
            </a:r>
            <a:r>
              <a:rPr lang="en-US" sz="2000" dirty="0" smtClean="0"/>
              <a:t>mol </a:t>
            </a:r>
            <a:r>
              <a:rPr lang="el-GR" sz="2000" dirty="0" smtClean="0"/>
              <a:t>SO</a:t>
            </a:r>
            <a:r>
              <a:rPr lang="el-GR" sz="2000" baseline="-25000" dirty="0" smtClean="0"/>
              <a:t>3</a:t>
            </a:r>
            <a:endParaRPr lang="el-GR" sz="2000" dirty="0"/>
          </a:p>
          <a:p>
            <a:pPr>
              <a:buNone/>
            </a:pPr>
            <a:r>
              <a:rPr lang="el-GR" sz="2000" dirty="0" smtClean="0"/>
              <a:t>Άρα 2</a:t>
            </a:r>
            <a:r>
              <a:rPr lang="en-US" sz="2000" dirty="0" smtClean="0"/>
              <a:t>x=3 </a:t>
            </a:r>
            <a:r>
              <a:rPr lang="en-US" sz="2000" dirty="0" smtClean="0">
                <a:sym typeface="Symbol"/>
              </a:rPr>
              <a:t> x=1</a:t>
            </a:r>
            <a:r>
              <a:rPr lang="el-GR" sz="2000" dirty="0" smtClean="0">
                <a:sym typeface="Symbol"/>
              </a:rPr>
              <a:t>,</a:t>
            </a:r>
            <a:r>
              <a:rPr lang="en-US" sz="2000" dirty="0" smtClean="0">
                <a:sym typeface="Symbol"/>
              </a:rPr>
              <a:t>5 mol  </a:t>
            </a:r>
            <a:r>
              <a:rPr lang="el-GR" sz="2000" dirty="0" smtClean="0">
                <a:sym typeface="Symbol"/>
              </a:rPr>
              <a:t>Έτσι έχουμε 4-2</a:t>
            </a:r>
            <a:r>
              <a:rPr lang="el-GR" sz="2000" dirty="0" smtClean="0">
                <a:latin typeface="Calibri"/>
                <a:sym typeface="Symbol"/>
              </a:rPr>
              <a:t>·1,5=1</a:t>
            </a:r>
            <a:r>
              <a:rPr lang="en-US" sz="2000" dirty="0" smtClean="0">
                <a:latin typeface="Calibri"/>
                <a:sym typeface="Symbol"/>
              </a:rPr>
              <a:t>mol </a:t>
            </a:r>
            <a:r>
              <a:rPr lang="el-GR" sz="2000" dirty="0" smtClean="0"/>
              <a:t>SO</a:t>
            </a:r>
            <a:r>
              <a:rPr lang="el-GR" sz="2000" baseline="-25000" dirty="0" smtClean="0"/>
              <a:t>2</a:t>
            </a:r>
            <a:r>
              <a:rPr lang="en-US" sz="2000" baseline="-25000" dirty="0" smtClean="0"/>
              <a:t>  </a:t>
            </a:r>
            <a:r>
              <a:rPr lang="el-GR" sz="2000" dirty="0" smtClean="0"/>
              <a:t>και 10-1,5=8,5</a:t>
            </a:r>
            <a:r>
              <a:rPr lang="en-US" sz="2000" dirty="0" smtClean="0"/>
              <a:t>mol O</a:t>
            </a:r>
            <a:r>
              <a:rPr lang="en-US" sz="2000" baseline="-25000" dirty="0" smtClean="0"/>
              <a:t>2</a:t>
            </a:r>
            <a:endParaRPr lang="el-GR" sz="2000" baseline="-25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979712" y="2204864"/>
            <a:ext cx="2880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79712" y="2132856"/>
            <a:ext cx="2880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71600" y="3140968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(</a:t>
                      </a:r>
                      <a:r>
                        <a:rPr lang="en-US" dirty="0" smtClean="0"/>
                        <a:t>mol)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 </a:t>
                      </a:r>
                      <a:r>
                        <a:rPr lang="el-GR" sz="1800" dirty="0" smtClean="0"/>
                        <a:t>2SO</a:t>
                      </a:r>
                      <a:r>
                        <a:rPr lang="el-GR" sz="1800" baseline="-25000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   O</a:t>
                      </a:r>
                      <a:r>
                        <a:rPr lang="el-GR" sz="1800" baseline="-25000" dirty="0" smtClean="0"/>
                        <a:t>2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2 SO</a:t>
                      </a:r>
                      <a:r>
                        <a:rPr lang="el-GR" sz="1800" baseline="-25000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αρχικά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αντιδρούν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παράγονται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2x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Χημική</a:t>
                      </a:r>
                      <a:r>
                        <a:rPr lang="el-GR" baseline="0" dirty="0" smtClean="0"/>
                        <a:t> Ισορροπία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4-2x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2x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indent="-288000">
              <a:lnSpc>
                <a:spcPts val="1800"/>
              </a:lnSpc>
              <a:buNone/>
            </a:pPr>
            <a:r>
              <a:rPr lang="el-GR" dirty="0" smtClean="0"/>
              <a:t> </a:t>
            </a:r>
            <a:r>
              <a:rPr lang="en-US" dirty="0" smtClean="0"/>
              <a:t>                   </a:t>
            </a:r>
            <a:r>
              <a:rPr lang="el-GR" sz="1800" dirty="0" smtClean="0"/>
              <a:t>ποσότητα ουσίας που σχηματίζεται πρακτικά</a:t>
            </a:r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                    α =                             </a:t>
            </a:r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                                   ποσότητα ουσίας που θα σχηματιζόταν θεωρητικά</a:t>
            </a:r>
            <a:endParaRPr lang="en-US" sz="1800" dirty="0" smtClean="0"/>
          </a:p>
          <a:p>
            <a:pPr indent="-288000">
              <a:lnSpc>
                <a:spcPts val="1800"/>
              </a:lnSpc>
              <a:buNone/>
            </a:pPr>
            <a:endParaRPr lang="en-US" sz="1800" dirty="0"/>
          </a:p>
          <a:p>
            <a:pPr indent="-288000">
              <a:lnSpc>
                <a:spcPts val="1800"/>
              </a:lnSpc>
              <a:buNone/>
            </a:pPr>
            <a:endParaRPr lang="en-US" sz="1800" dirty="0" smtClean="0"/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Η ποσότητα που θα σχηματιζόταν θεωρητικά υπολογίζεται πάντα από το αντιδρόν που είναι </a:t>
            </a:r>
            <a:r>
              <a:rPr lang="el-GR" sz="1800" b="1" dirty="0" smtClean="0"/>
              <a:t>σε έλλειμμα. </a:t>
            </a:r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Στην συγκεκριμένη περίπτωση     2SO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 + O</a:t>
            </a:r>
            <a:r>
              <a:rPr lang="el-GR" sz="1800" baseline="-25000" dirty="0" smtClean="0"/>
              <a:t>2 </a:t>
            </a:r>
            <a:r>
              <a:rPr lang="el-GR" sz="1800" dirty="0" smtClean="0"/>
              <a:t>         2 SO</a:t>
            </a:r>
            <a:r>
              <a:rPr lang="el-GR" sz="1800" baseline="-25000" dirty="0" smtClean="0"/>
              <a:t>3</a:t>
            </a:r>
          </a:p>
          <a:p>
            <a:pPr indent="-288000">
              <a:lnSpc>
                <a:spcPts val="1800"/>
              </a:lnSpc>
              <a:buNone/>
            </a:pPr>
            <a:endParaRPr lang="el-GR" sz="1800" baseline="-25000" dirty="0"/>
          </a:p>
          <a:p>
            <a:pPr indent="-288000">
              <a:lnSpc>
                <a:spcPts val="1800"/>
              </a:lnSpc>
              <a:buNone/>
            </a:pPr>
            <a:r>
              <a:rPr lang="el-GR" sz="1800" baseline="-25000" dirty="0"/>
              <a:t> </a:t>
            </a:r>
            <a:r>
              <a:rPr lang="el-GR" sz="1800" dirty="0" smtClean="0"/>
              <a:t>                                                           2 </a:t>
            </a:r>
            <a:r>
              <a:rPr lang="en-US" sz="1800" dirty="0" smtClean="0"/>
              <a:t>mol </a:t>
            </a:r>
            <a:r>
              <a:rPr lang="el-GR" sz="1800" dirty="0" smtClean="0"/>
              <a:t>SO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 αντιδρούν με 1</a:t>
            </a:r>
            <a:r>
              <a:rPr lang="en-US" sz="1800" dirty="0" smtClean="0"/>
              <a:t> mol</a:t>
            </a:r>
            <a:r>
              <a:rPr lang="el-GR" sz="1800" dirty="0" smtClean="0"/>
              <a:t> O</a:t>
            </a:r>
            <a:r>
              <a:rPr lang="el-GR" sz="1800" baseline="-25000" dirty="0" smtClean="0"/>
              <a:t>2 </a:t>
            </a:r>
            <a:endParaRPr lang="en-US" sz="1800" baseline="-25000" dirty="0" smtClean="0"/>
          </a:p>
          <a:p>
            <a:pPr indent="-288000">
              <a:lnSpc>
                <a:spcPts val="1800"/>
              </a:lnSpc>
              <a:buNone/>
            </a:pPr>
            <a:r>
              <a:rPr lang="en-US" sz="1800" baseline="-25000" dirty="0"/>
              <a:t> </a:t>
            </a:r>
            <a:r>
              <a:rPr lang="en-US" sz="1800" baseline="-25000" dirty="0" smtClean="0"/>
              <a:t>                                                                                         </a:t>
            </a:r>
            <a:r>
              <a:rPr lang="en-US" sz="1800" dirty="0" smtClean="0"/>
              <a:t>4 mol </a:t>
            </a:r>
            <a:r>
              <a:rPr lang="el-GR" sz="1800" dirty="0" smtClean="0"/>
              <a:t>SO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 αντιδρούν με </a:t>
            </a:r>
            <a:r>
              <a:rPr lang="en-US" sz="1800" dirty="0"/>
              <a:t>2</a:t>
            </a:r>
            <a:r>
              <a:rPr lang="en-US" sz="1800" dirty="0" smtClean="0"/>
              <a:t> mol</a:t>
            </a:r>
            <a:r>
              <a:rPr lang="el-GR" sz="1800" dirty="0" smtClean="0"/>
              <a:t> O</a:t>
            </a:r>
            <a:r>
              <a:rPr lang="el-GR" sz="1800" baseline="-25000" dirty="0" smtClean="0"/>
              <a:t>2 </a:t>
            </a:r>
            <a:r>
              <a:rPr lang="en-US" sz="1800" baseline="-25000" dirty="0" smtClean="0"/>
              <a:t>,</a:t>
            </a:r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έτσι αφού έχουμε 10</a:t>
            </a:r>
            <a:r>
              <a:rPr lang="en-US" sz="1800" dirty="0" smtClean="0"/>
              <a:t> mol </a:t>
            </a:r>
            <a:r>
              <a:rPr lang="el-GR" sz="1800" dirty="0" smtClean="0"/>
              <a:t>O</a:t>
            </a:r>
            <a:r>
              <a:rPr lang="el-GR" sz="1800" baseline="-25000" dirty="0" smtClean="0"/>
              <a:t>2 </a:t>
            </a:r>
            <a:r>
              <a:rPr lang="en-US" sz="1800" baseline="-25000" dirty="0" smtClean="0"/>
              <a:t>, </a:t>
            </a:r>
            <a:r>
              <a:rPr lang="el-GR" sz="1800" dirty="0" smtClean="0"/>
              <a:t>το O</a:t>
            </a:r>
            <a:r>
              <a:rPr lang="el-GR" sz="1800" baseline="-25000" dirty="0" smtClean="0"/>
              <a:t>2 </a:t>
            </a:r>
            <a:r>
              <a:rPr lang="el-GR" sz="1800" dirty="0" smtClean="0"/>
              <a:t>είναι σε περίσσεια και το SO</a:t>
            </a:r>
            <a:r>
              <a:rPr lang="el-GR" sz="1800" baseline="-25000" dirty="0" smtClean="0"/>
              <a:t>2 </a:t>
            </a:r>
            <a:r>
              <a:rPr lang="el-GR" sz="1800" dirty="0" smtClean="0"/>
              <a:t>σε έλλειμμα.</a:t>
            </a:r>
          </a:p>
          <a:p>
            <a:pPr indent="-288000">
              <a:lnSpc>
                <a:spcPts val="1800"/>
              </a:lnSpc>
              <a:buNone/>
            </a:pPr>
            <a:endParaRPr lang="el-GR" sz="1800" dirty="0"/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Από τη στοιχειομετρία της αντίδρασης </a:t>
            </a:r>
            <a:r>
              <a:rPr lang="en-US" sz="1800" dirty="0" smtClean="0"/>
              <a:t>4 mol </a:t>
            </a:r>
            <a:r>
              <a:rPr lang="el-GR" sz="1800" dirty="0" smtClean="0"/>
              <a:t>SO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 παράγουν 4</a:t>
            </a:r>
            <a:r>
              <a:rPr lang="en-US" sz="1800" dirty="0" smtClean="0"/>
              <a:t> mol</a:t>
            </a:r>
            <a:r>
              <a:rPr lang="el-GR" sz="1800" dirty="0" smtClean="0"/>
              <a:t> </a:t>
            </a:r>
            <a:r>
              <a:rPr lang="en-US" sz="1800" dirty="0"/>
              <a:t>S</a:t>
            </a:r>
            <a:r>
              <a:rPr lang="el-GR" sz="1800" dirty="0" smtClean="0"/>
              <a:t>O</a:t>
            </a:r>
            <a:r>
              <a:rPr lang="en-US" sz="1800" baseline="-25000" dirty="0"/>
              <a:t>3</a:t>
            </a:r>
            <a:r>
              <a:rPr lang="el-GR" sz="1800" baseline="-25000" dirty="0" smtClean="0"/>
              <a:t> </a:t>
            </a:r>
            <a:endParaRPr lang="el-GR" sz="1800" dirty="0" smtClean="0"/>
          </a:p>
          <a:p>
            <a:pPr indent="-288000">
              <a:lnSpc>
                <a:spcPts val="1800"/>
              </a:lnSpc>
              <a:buNone/>
            </a:pPr>
            <a:endParaRPr lang="el-GR" sz="1800" dirty="0"/>
          </a:p>
          <a:p>
            <a:pPr indent="-288000">
              <a:lnSpc>
                <a:spcPts val="1800"/>
              </a:lnSpc>
              <a:buNone/>
            </a:pPr>
            <a:r>
              <a:rPr lang="el-GR" sz="1800" dirty="0" smtClean="0"/>
              <a:t>έτσι</a:t>
            </a:r>
          </a:p>
          <a:p>
            <a:pPr indent="-288000">
              <a:lnSpc>
                <a:spcPts val="1800"/>
              </a:lnSpc>
              <a:buNone/>
            </a:pPr>
            <a:endParaRPr lang="el-GR" sz="1800" dirty="0"/>
          </a:p>
          <a:p>
            <a:pPr indent="-288000">
              <a:lnSpc>
                <a:spcPts val="1800"/>
              </a:lnSpc>
              <a:buNone/>
            </a:pPr>
            <a:endParaRPr lang="el-GR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67744" y="1340768"/>
            <a:ext cx="496855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716016" y="2924944"/>
            <a:ext cx="2880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716016" y="3068960"/>
            <a:ext cx="2880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31641" y="4941168"/>
          <a:ext cx="2088231" cy="765342"/>
        </p:xfrm>
        <a:graphic>
          <a:graphicData uri="http://schemas.openxmlformats.org/presentationml/2006/ole">
            <p:oleObj spid="_x0000_s2050" name="Equation" r:id="rId3" imgW="10411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73616" cy="490066"/>
          </a:xfrm>
        </p:spPr>
        <p:txBody>
          <a:bodyPr>
            <a:normAutofit/>
          </a:bodyPr>
          <a:lstStyle/>
          <a:p>
            <a:pPr algn="l"/>
            <a:r>
              <a:rPr lang="el-GR" sz="2400" b="1" dirty="0"/>
              <a:t>Α</a:t>
            </a:r>
            <a:r>
              <a:rPr lang="el-GR" sz="2400" b="1" dirty="0" smtClean="0"/>
              <a:t>σκήσεις</a:t>
            </a:r>
            <a:endParaRPr lang="el-G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61653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6400" u="sng" dirty="0"/>
              <a:t>ΆΣΚΗΣΗ </a:t>
            </a:r>
            <a:r>
              <a:rPr lang="el-GR" sz="6400" u="sng" dirty="0" smtClean="0"/>
              <a:t>1</a:t>
            </a:r>
            <a:r>
              <a:rPr lang="el-GR" sz="6400" dirty="0" smtClean="0"/>
              <a:t>: </a:t>
            </a:r>
            <a:r>
              <a:rPr lang="el-GR" sz="6400" dirty="0"/>
              <a:t>Επιλέξτε τη σωστή απάντηση στα επόμενα ερωτήματα:</a:t>
            </a:r>
          </a:p>
          <a:p>
            <a:pPr>
              <a:buNone/>
            </a:pPr>
            <a:r>
              <a:rPr lang="el-GR" sz="6400" dirty="0"/>
              <a:t> </a:t>
            </a:r>
          </a:p>
          <a:p>
            <a:pPr>
              <a:buNone/>
            </a:pPr>
            <a:r>
              <a:rPr lang="el-GR" sz="6400" dirty="0"/>
              <a:t>Α) </a:t>
            </a:r>
            <a:r>
              <a:rPr lang="el-GR" sz="6400" i="1" dirty="0"/>
              <a:t>Ποια από τις παρακάτω προτάσεις που αφορά μια μονόδρομη αντίδραση είναι σωστή;</a:t>
            </a:r>
          </a:p>
          <a:p>
            <a:pPr>
              <a:buNone/>
            </a:pPr>
            <a:r>
              <a:rPr lang="el-GR" sz="6400" dirty="0"/>
              <a:t>α) Στο τέλος της αντίδρασης δεν υπάρχουν αντιδρώντα</a:t>
            </a:r>
          </a:p>
          <a:p>
            <a:pPr>
              <a:buNone/>
            </a:pPr>
            <a:r>
              <a:rPr lang="el-GR" sz="6400" dirty="0"/>
              <a:t>β) Αν τα αντιδρώντα είναι σε στοιχειομετρικές ποσότητες καταναλώνονται πλήρως.</a:t>
            </a:r>
          </a:p>
          <a:p>
            <a:pPr>
              <a:buNone/>
            </a:pPr>
            <a:r>
              <a:rPr lang="el-GR" sz="6400" dirty="0"/>
              <a:t>γ) Έχει μεγάλη ταχύτητα</a:t>
            </a:r>
          </a:p>
          <a:p>
            <a:pPr>
              <a:buNone/>
            </a:pPr>
            <a:r>
              <a:rPr lang="el-GR" sz="6400" dirty="0"/>
              <a:t>δ) Έχει απόδοση μηδέν</a:t>
            </a:r>
          </a:p>
          <a:p>
            <a:pPr>
              <a:buNone/>
            </a:pPr>
            <a:r>
              <a:rPr lang="el-GR" sz="6400" dirty="0"/>
              <a:t> </a:t>
            </a:r>
          </a:p>
          <a:p>
            <a:pPr>
              <a:buNone/>
            </a:pPr>
            <a:r>
              <a:rPr lang="el-GR" sz="6400" dirty="0"/>
              <a:t>Β) </a:t>
            </a:r>
            <a:r>
              <a:rPr lang="el-GR" sz="6400" i="1" dirty="0"/>
              <a:t>Αμφίδρομη ονομάζεται μια αντίδραση όταν : </a:t>
            </a:r>
          </a:p>
          <a:p>
            <a:pPr>
              <a:buNone/>
            </a:pPr>
            <a:r>
              <a:rPr lang="el-GR" sz="6400" dirty="0"/>
              <a:t>α) Δεν καταλήγει στην πλήρη μετατροπή όλων των αντιδρώντων σε προϊόντα</a:t>
            </a:r>
          </a:p>
          <a:p>
            <a:pPr>
              <a:buNone/>
            </a:pPr>
            <a:r>
              <a:rPr lang="el-GR" sz="6400" dirty="0"/>
              <a:t>β) Μπορεί να πραγματοποιηθεί ταυτόχρονα και προς τις δυο κατευθύνσεις.</a:t>
            </a:r>
          </a:p>
          <a:p>
            <a:pPr>
              <a:buNone/>
            </a:pPr>
            <a:r>
              <a:rPr lang="el-GR" sz="6400" dirty="0"/>
              <a:t>γ) Ένα σώμα βρίσκεται σε περίσσεια.</a:t>
            </a:r>
          </a:p>
          <a:p>
            <a:pPr>
              <a:buNone/>
            </a:pPr>
            <a:r>
              <a:rPr lang="el-GR" sz="6400" dirty="0"/>
              <a:t>δ) Έχει απόδοση μικρότερη από 100%.</a:t>
            </a:r>
          </a:p>
          <a:p>
            <a:pPr>
              <a:buNone/>
            </a:pPr>
            <a:r>
              <a:rPr lang="el-GR" sz="6400" dirty="0"/>
              <a:t> </a:t>
            </a:r>
          </a:p>
          <a:p>
            <a:pPr>
              <a:buNone/>
            </a:pPr>
            <a:r>
              <a:rPr lang="el-GR" sz="6400" dirty="0"/>
              <a:t>Γ) </a:t>
            </a:r>
            <a:r>
              <a:rPr lang="el-GR" sz="6400" i="1" dirty="0"/>
              <a:t>Για μια αντίδραση </a:t>
            </a:r>
            <a:r>
              <a:rPr lang="el-GR" sz="6400" i="1" dirty="0" smtClean="0"/>
              <a:t> </a:t>
            </a:r>
            <a:r>
              <a:rPr lang="el-GR" sz="6400" i="1" dirty="0"/>
              <a:t>σε κατάσταση χημικής ισορροπίας τι από τα παρακάτω δεν είναι σωστό:</a:t>
            </a:r>
          </a:p>
          <a:p>
            <a:pPr>
              <a:buNone/>
            </a:pPr>
            <a:r>
              <a:rPr lang="el-GR" sz="6400" dirty="0"/>
              <a:t>α) Στο χώρο που γίνεται συνυπάρχουν αντιδρώντα και προϊόντα</a:t>
            </a:r>
          </a:p>
          <a:p>
            <a:pPr>
              <a:buNone/>
            </a:pPr>
            <a:r>
              <a:rPr lang="el-GR" sz="6400" dirty="0"/>
              <a:t>β) Οι ποσότητες αντιδρώντων και προϊόντων παραμένουν σταθερές.</a:t>
            </a:r>
          </a:p>
          <a:p>
            <a:pPr>
              <a:buNone/>
            </a:pPr>
            <a:r>
              <a:rPr lang="el-GR" sz="6400" dirty="0"/>
              <a:t>γ) Οι ταχύτητες σχηματισμού των προϊόντων και των αντιδρώντων είναι μηδέν</a:t>
            </a:r>
          </a:p>
          <a:p>
            <a:pPr>
              <a:buNone/>
            </a:pPr>
            <a:r>
              <a:rPr lang="el-GR" sz="6400" dirty="0"/>
              <a:t>δ) Η αποκατάσταση ισορροπίας οφείλεται στο ότι η αντίδραση πραγματοποιείται ταυτόχρονα και προς τις δύο κατευθύνσεις.</a:t>
            </a:r>
          </a:p>
          <a:p>
            <a:pPr>
              <a:buNone/>
            </a:pPr>
            <a:r>
              <a:rPr lang="el-GR" sz="6400" dirty="0"/>
              <a:t> </a:t>
            </a:r>
          </a:p>
          <a:p>
            <a:pPr>
              <a:buNone/>
            </a:pPr>
            <a:r>
              <a:rPr lang="el-GR" sz="6400" dirty="0"/>
              <a:t>Δ) </a:t>
            </a:r>
            <a:r>
              <a:rPr lang="el-GR" sz="6400" i="1" dirty="0"/>
              <a:t>Δίνεται η αντίδραση 2Α + Β         3Γ + Δ. </a:t>
            </a:r>
          </a:p>
          <a:p>
            <a:pPr>
              <a:buNone/>
            </a:pPr>
            <a:r>
              <a:rPr lang="el-GR" sz="6400" dirty="0"/>
              <a:t>Αν σε ένα δοχείο τοποθετήσουμε ίσο αριθμό </a:t>
            </a:r>
            <a:r>
              <a:rPr lang="en-US" sz="6400" dirty="0"/>
              <a:t>moles</a:t>
            </a:r>
            <a:r>
              <a:rPr lang="el-GR" sz="6400" dirty="0"/>
              <a:t> Α και Β, ποια σχέση θα πρέπει να ισχύει μετά την αποκατάσταση της ισορροπίας;</a:t>
            </a:r>
          </a:p>
          <a:p>
            <a:pPr>
              <a:buNone/>
            </a:pPr>
            <a:r>
              <a:rPr lang="el-GR" sz="6400" dirty="0"/>
              <a:t>α) [Δ] = [</a:t>
            </a:r>
            <a:r>
              <a:rPr lang="el-GR" sz="6400" dirty="0" smtClean="0"/>
              <a:t>Β]               β) [Α] =[Β]                 γ</a:t>
            </a:r>
            <a:r>
              <a:rPr lang="el-GR" sz="6400" dirty="0"/>
              <a:t>) [Α] &lt; [</a:t>
            </a:r>
            <a:r>
              <a:rPr lang="el-GR" sz="6400" dirty="0" smtClean="0"/>
              <a:t>Β]                  δ</a:t>
            </a:r>
            <a:r>
              <a:rPr lang="el-GR" sz="6400" dirty="0"/>
              <a:t>) [Α] &gt; [Β]</a:t>
            </a:r>
          </a:p>
          <a:p>
            <a:endParaRPr lang="el-G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15816" y="587727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915816" y="5949280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438</Words>
  <Application>Microsoft Office PowerPoint</Application>
  <PresentationFormat>On-screen Show (4:3)</PresentationFormat>
  <Paragraphs>160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ΧΗΜΙΚΗ ΙΣΟΡΡΟΠΙΑ</vt:lpstr>
      <vt:lpstr>ΕΝΝΟΙΑ ΤΗΣ ΧΗΜΙΚΗΣ ΙΣΟΡΡΟΠΙΑΣ – ΑΠΟΔΟΣΗ ΑΝΤΙΔΡΑΣΗΣ</vt:lpstr>
      <vt:lpstr>ΜΟΝΟΔΡΟΜΕΣ – ΑΜΦΙΔΡΟΜΕΣ ΑΝΤΙΔΡΑΣΕΙΣ</vt:lpstr>
      <vt:lpstr>ΚΙΝΗΤΙΚΗ ΜΕΛΕΤΗ ΧΗΜΙΚΗΣ ΙΣΟΡΡΟΠΙΑΣ</vt:lpstr>
      <vt:lpstr> ΟΜΟΓΕΝΗΣ – ΕΤΕΡΟΓΕΝΗΣ ΙΣΟΡΡΟΠΙΑ </vt:lpstr>
      <vt:lpstr> ΑΠΟΔΟΣΗ ΧΗΜΙΚΗΣ ΑΝΤΙΔΡΑΣΗΣ </vt:lpstr>
      <vt:lpstr> Εφαρμογή  </vt:lpstr>
      <vt:lpstr>Slide 8</vt:lpstr>
      <vt:lpstr>Ασκήσεις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ΧΗΜΙΚΗ ΙΣΟΡΡΟΠΙΑ</dc:title>
  <dc:creator>User</dc:creator>
  <cp:lastModifiedBy>User</cp:lastModifiedBy>
  <cp:revision>20</cp:revision>
  <dcterms:created xsi:type="dcterms:W3CDTF">2020-11-10T18:50:21Z</dcterms:created>
  <dcterms:modified xsi:type="dcterms:W3CDTF">2020-11-11T10:57:44Z</dcterms:modified>
</cp:coreProperties>
</file>