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8" r:id="rId16"/>
    <p:sldId id="267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29/10/2023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500043"/>
            <a:ext cx="7958166" cy="1428759"/>
          </a:xfrm>
        </p:spPr>
        <p:txBody>
          <a:bodyPr>
            <a:normAutofit/>
          </a:bodyPr>
          <a:lstStyle/>
          <a:p>
            <a:r>
              <a:rPr lang="el-GR" dirty="0" smtClean="0"/>
              <a:t>ΕΝΟΤΗΤΑ 8: Η ΑΛΛΗΓΟΡΙΑ ΤΟΥ ΣΠΗΛΑΙΟΥ(ΠΛΑΤΩΝΟΣ ΠΟΛΙΤΕΙΑ)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Η αλληγορια του σπηλαίου του Πλάτωνα - Berlin – At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500306"/>
            <a:ext cx="5072098" cy="3260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u="sng" dirty="0" smtClean="0"/>
              <a:t>4</a:t>
            </a:r>
            <a:r>
              <a:rPr lang="el-GR" b="1" u="sng" baseline="30000" dirty="0" smtClean="0"/>
              <a:t>η</a:t>
            </a:r>
            <a:r>
              <a:rPr lang="el-GR" b="1" u="sng" dirty="0" smtClean="0"/>
              <a:t> παράγραφος:  ορισμός της δικαιοσύνης –ρόλος του νόμου</a:t>
            </a:r>
          </a:p>
          <a:p>
            <a:pPr>
              <a:buNone/>
            </a:pPr>
            <a:r>
              <a:rPr lang="el-GR" b="1" u="sng" dirty="0" smtClean="0"/>
              <a:t> </a:t>
            </a:r>
            <a:r>
              <a:rPr lang="el-GR" b="1" dirty="0" smtClean="0"/>
              <a:t>Χρήση τριών μετοχικών συνόλων για να τονιστεί ο ρόλος του νόμου στην πολιτεία:</a:t>
            </a:r>
          </a:p>
          <a:p>
            <a:pPr marL="514350" indent="-514350">
              <a:buAutoNum type="arabicPeriod"/>
            </a:pPr>
            <a:r>
              <a:rPr lang="el-GR" b="1" u="sng" dirty="0" err="1" smtClean="0"/>
              <a:t>συναρμόττων</a:t>
            </a:r>
            <a:r>
              <a:rPr lang="el-GR" b="1" u="sng" dirty="0" smtClean="0"/>
              <a:t>: </a:t>
            </a:r>
            <a:r>
              <a:rPr lang="el-GR" b="1" dirty="0" smtClean="0"/>
              <a:t>κοινωνική λειτουργία-αρμονία. Μέσα που χρησιμοποιεί: πειθώ και ανάγκη (βία)</a:t>
            </a:r>
          </a:p>
          <a:p>
            <a:pPr marL="514350" indent="-514350">
              <a:buAutoNum type="arabicPeriod"/>
            </a:pPr>
            <a:r>
              <a:rPr lang="el-GR" b="1" u="sng" dirty="0" smtClean="0"/>
              <a:t>Ποιων </a:t>
            </a:r>
            <a:r>
              <a:rPr lang="el-GR" b="1" u="sng" dirty="0" err="1" smtClean="0"/>
              <a:t>μεταδιδόναι:</a:t>
            </a:r>
            <a:r>
              <a:rPr lang="el-GR" b="1" dirty="0" err="1" smtClean="0"/>
              <a:t>οικονομική</a:t>
            </a:r>
            <a:r>
              <a:rPr lang="el-GR" b="1" dirty="0" smtClean="0"/>
              <a:t> λειτουργία του νόμου. Μέσα: καταμερισμός εργασίας</a:t>
            </a:r>
          </a:p>
          <a:p>
            <a:pPr marL="514350" indent="-514350">
              <a:buAutoNum type="arabicPeriod"/>
            </a:pPr>
            <a:r>
              <a:rPr lang="el-GR" b="1" u="sng" dirty="0" err="1" smtClean="0"/>
              <a:t>Εμποιων</a:t>
            </a:r>
            <a:r>
              <a:rPr lang="el-GR" b="1" u="sng" dirty="0" smtClean="0"/>
              <a:t>: </a:t>
            </a:r>
            <a:r>
              <a:rPr lang="el-GR" b="1" dirty="0" smtClean="0"/>
              <a:t>παιδαγωγική και πολιτική λειτουργία : αγωγή αυτοπεριορισμού</a:t>
            </a:r>
          </a:p>
          <a:p>
            <a:pPr marL="514350" indent="-514350">
              <a:buNone/>
            </a:pPr>
            <a:r>
              <a:rPr lang="el-GR" b="1" dirty="0" smtClean="0"/>
              <a:t>Βασικό εκφραστικό </a:t>
            </a:r>
            <a:r>
              <a:rPr lang="el-GR" b="1" dirty="0" err="1" smtClean="0"/>
              <a:t>μέσο;:Π</a:t>
            </a:r>
            <a:r>
              <a:rPr lang="el-GR" b="1" u="sng" dirty="0" err="1" smtClean="0"/>
              <a:t>ροσωποποίηση</a:t>
            </a:r>
            <a:r>
              <a:rPr lang="el-GR" b="1" u="sng" dirty="0" smtClean="0"/>
              <a:t> </a:t>
            </a:r>
            <a:r>
              <a:rPr lang="el-GR" b="1" dirty="0" smtClean="0"/>
              <a:t>του νόμου</a:t>
            </a:r>
          </a:p>
          <a:p>
            <a:pPr marL="514350" indent="-514350">
              <a:buAutoNum type="arabicPeriod"/>
            </a:pPr>
            <a:endParaRPr lang="el-GR" b="1" dirty="0" smtClean="0"/>
          </a:p>
          <a:p>
            <a:pPr marL="514350" indent="-514350">
              <a:buAutoNum type="arabicPeriod"/>
            </a:pPr>
            <a:endParaRPr lang="el-GR" b="1" dirty="0" smtClean="0"/>
          </a:p>
          <a:p>
            <a:pPr marL="514350" indent="-514350">
              <a:buNone/>
            </a:pPr>
            <a:endParaRPr lang="el-GR" b="1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11</a:t>
            </a:r>
            <a:r>
              <a:rPr lang="el-GR" baseline="30000" dirty="0" smtClean="0"/>
              <a:t>η </a:t>
            </a:r>
            <a:r>
              <a:rPr lang="el-GR" dirty="0" smtClean="0"/>
              <a:t> </a:t>
            </a:r>
            <a:r>
              <a:rPr lang="el-GR" dirty="0" err="1" smtClean="0"/>
              <a:t>Διδακτικη</a:t>
            </a:r>
            <a:r>
              <a:rPr lang="el-GR" dirty="0" smtClean="0"/>
              <a:t> </a:t>
            </a:r>
            <a:r>
              <a:rPr lang="el-GR" dirty="0" err="1" smtClean="0"/>
              <a:t>ενοτητα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ο </a:t>
            </a:r>
            <a:r>
              <a:rPr lang="el-GR" dirty="0" err="1" smtClean="0"/>
              <a:t>χαρακηρασ</a:t>
            </a:r>
            <a:r>
              <a:rPr lang="el-GR" dirty="0" smtClean="0"/>
              <a:t> και οι </a:t>
            </a:r>
            <a:r>
              <a:rPr lang="el-GR" dirty="0" err="1" smtClean="0"/>
              <a:t>στοχοι</a:t>
            </a:r>
            <a:r>
              <a:rPr lang="el-GR" dirty="0" smtClean="0"/>
              <a:t> της </a:t>
            </a:r>
            <a:r>
              <a:rPr lang="el-GR" dirty="0" err="1" smtClean="0"/>
              <a:t>παιδειασ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Αρχή ενότητας: </a:t>
            </a:r>
            <a:r>
              <a:rPr lang="el-GR" b="1" dirty="0" smtClean="0"/>
              <a:t>συμπέρασμα προηγούμενου</a:t>
            </a:r>
            <a:r>
              <a:rPr lang="el-GR" dirty="0" smtClean="0"/>
              <a:t> </a:t>
            </a:r>
            <a:r>
              <a:rPr lang="el-GR" b="1" dirty="0" smtClean="0"/>
              <a:t>συλλογισμού:</a:t>
            </a:r>
            <a:r>
              <a:rPr lang="el-GR" dirty="0" smtClean="0"/>
              <a:t>  ο νομοθέτης πρέπει να ασχοληθεί με την παιδεία των νέων για τους εξής λόγους: </a:t>
            </a:r>
            <a:r>
              <a:rPr lang="el-GR" b="1" dirty="0" smtClean="0"/>
              <a:t>α) </a:t>
            </a:r>
            <a:r>
              <a:rPr lang="el-GR" dirty="0" smtClean="0"/>
              <a:t>οι νέοι πρέπει να παίρνουν μόρφωση ταιριαστή με το πολίτευμα της πόλης αλλιώς βλάπτεται το ίδιο το πολίτευμα </a:t>
            </a:r>
            <a:r>
              <a:rPr lang="el-GR" b="1" dirty="0" smtClean="0"/>
              <a:t>β)</a:t>
            </a:r>
            <a:r>
              <a:rPr lang="el-GR" dirty="0" smtClean="0"/>
              <a:t>όπως κάθε τέχνη χρειάζεται μια προπαιδεία , έτσι και  η άσκηση της αρετής </a:t>
            </a:r>
            <a:r>
              <a:rPr lang="el-GR" b="1" dirty="0" smtClean="0"/>
              <a:t>γ)</a:t>
            </a:r>
            <a:r>
              <a:rPr lang="el-GR" dirty="0" smtClean="0"/>
              <a:t>για την επίτευξη του κοινού στόχου της πόλης  κοινή πρέπει να είναι και η άσκησή της παιδείας πάνω σε αυτόν </a:t>
            </a:r>
            <a:r>
              <a:rPr lang="el-GR" b="1" dirty="0" smtClean="0"/>
              <a:t>δ</a:t>
            </a:r>
            <a:r>
              <a:rPr lang="el-GR" dirty="0" smtClean="0"/>
              <a:t>)όλοι οι πολίτες ανήκουν στο σύνολο και η φροντίδα για τον καθένα ξεχωριστά πρέπει να συνταιριάζει με τη φροντίδα για το σύνολο</a:t>
            </a:r>
          </a:p>
          <a:p>
            <a:r>
              <a:rPr lang="el-GR" dirty="0" smtClean="0"/>
              <a:t>ΑΡΑ: α) </a:t>
            </a:r>
            <a:r>
              <a:rPr lang="el-GR" b="1" dirty="0" err="1" smtClean="0"/>
              <a:t>νομοθετητέον</a:t>
            </a:r>
            <a:r>
              <a:rPr lang="el-GR" dirty="0" smtClean="0"/>
              <a:t> περί παιδείας: δημόσιος χαρακτήρας παιδείας</a:t>
            </a:r>
          </a:p>
          <a:p>
            <a:pPr>
              <a:buNone/>
            </a:pPr>
            <a:r>
              <a:rPr lang="el-GR" dirty="0" smtClean="0"/>
              <a:t>       </a:t>
            </a:r>
            <a:r>
              <a:rPr lang="el-GR" b="1" dirty="0" smtClean="0"/>
              <a:t>β)</a:t>
            </a:r>
            <a:r>
              <a:rPr lang="el-GR" b="1" dirty="0" err="1" smtClean="0"/>
              <a:t>κοινήν</a:t>
            </a:r>
            <a:r>
              <a:rPr lang="el-GR" b="1" dirty="0" smtClean="0"/>
              <a:t>  </a:t>
            </a:r>
            <a:r>
              <a:rPr lang="el-GR" b="1" dirty="0" err="1" smtClean="0"/>
              <a:t>ποιητέον</a:t>
            </a:r>
            <a:r>
              <a:rPr lang="el-GR" dirty="0" smtClean="0"/>
              <a:t>: παροχή κοινής παιδείας- </a:t>
            </a:r>
            <a:r>
              <a:rPr lang="el-GR" u="sng" dirty="0" smtClean="0"/>
              <a:t>δεοντολογική διατύπωση</a:t>
            </a:r>
            <a:r>
              <a:rPr lang="el-GR" dirty="0" smtClean="0"/>
              <a:t>  με τα ρηματικά επίθετα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ΠΑΡΑΓΡΑΦΟΣ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Διατύπωση </a:t>
            </a:r>
            <a:r>
              <a:rPr lang="el-GR" b="1" dirty="0" smtClean="0"/>
              <a:t>2 ερωτημάτων – </a:t>
            </a:r>
            <a:r>
              <a:rPr lang="el-GR" dirty="0" smtClean="0"/>
              <a:t>προβληματισμών για το σύγχρονο εκπαιδευτικό σύστημα : α)ποιος ο </a:t>
            </a:r>
            <a:r>
              <a:rPr lang="el-GR" b="1" dirty="0" smtClean="0"/>
              <a:t>τύπος </a:t>
            </a:r>
            <a:r>
              <a:rPr lang="el-GR" dirty="0" smtClean="0"/>
              <a:t>της παιδείας και β) ποιος </a:t>
            </a:r>
            <a:r>
              <a:rPr lang="el-GR" b="1" dirty="0" smtClean="0"/>
              <a:t>ο τρόπος- </a:t>
            </a:r>
            <a:r>
              <a:rPr lang="el-GR" dirty="0" smtClean="0"/>
              <a:t>σύστημα εκπαίδευσης</a:t>
            </a:r>
          </a:p>
          <a:p>
            <a:r>
              <a:rPr lang="el-GR" b="1" dirty="0" smtClean="0"/>
              <a:t>1</a:t>
            </a:r>
            <a:r>
              <a:rPr lang="el-GR" b="1" baseline="30000" dirty="0" smtClean="0"/>
              <a:t>η</a:t>
            </a:r>
            <a:r>
              <a:rPr lang="el-GR" b="1" dirty="0" smtClean="0"/>
              <a:t> αιτιολόγηση </a:t>
            </a:r>
            <a:r>
              <a:rPr lang="el-GR" dirty="0" smtClean="0"/>
              <a:t>της ανάγκης έκφρασης αυτών των προβληματισμών : «</a:t>
            </a:r>
            <a:r>
              <a:rPr lang="el-GR" b="1" dirty="0" err="1" smtClean="0"/>
              <a:t>αμφισβητειται</a:t>
            </a:r>
            <a:r>
              <a:rPr lang="el-GR" b="1" smtClean="0"/>
              <a:t> νυν </a:t>
            </a:r>
            <a:r>
              <a:rPr lang="el-GR" b="1" dirty="0" smtClean="0"/>
              <a:t>περί των έργων</a:t>
            </a:r>
            <a:r>
              <a:rPr lang="el-GR" dirty="0" smtClean="0"/>
              <a:t>» - διαφωνίες  για το εκπαιδευτικό σύστημα(ασκεί κριτική σε αυτό) = ενώ υπάρχουν κοινοί διδακτικοί στόχοι α) </a:t>
            </a:r>
            <a:r>
              <a:rPr lang="el-GR" dirty="0" err="1" smtClean="0"/>
              <a:t>πρός</a:t>
            </a:r>
            <a:r>
              <a:rPr lang="el-GR" dirty="0" smtClean="0"/>
              <a:t> </a:t>
            </a:r>
            <a:r>
              <a:rPr lang="el-GR" dirty="0" err="1" smtClean="0"/>
              <a:t>αρετήν</a:t>
            </a:r>
            <a:r>
              <a:rPr lang="el-GR" dirty="0" smtClean="0"/>
              <a:t> (διανοητική και ηθική) και β) προς τον </a:t>
            </a:r>
            <a:r>
              <a:rPr lang="el-GR" dirty="0" err="1" smtClean="0"/>
              <a:t>βίον</a:t>
            </a:r>
            <a:r>
              <a:rPr lang="el-GR" dirty="0" smtClean="0"/>
              <a:t> τον άριστον (άριστη ζωή που οδηγεί στο άριστο πολίτευμα- η σύνδεση άριστου βίου με το άριστο πολίτευμα οδηγεί στο ότι δεν υπάρχει μόνο ένας άριστος βίος αλλά εξαρτάται από το πολίτευμα και τους στόχους του)</a:t>
            </a:r>
          </a:p>
          <a:p>
            <a:pPr>
              <a:buNone/>
            </a:pPr>
            <a:r>
              <a:rPr lang="el-GR" dirty="0" smtClean="0"/>
              <a:t>     </a:t>
            </a:r>
            <a:r>
              <a:rPr lang="el-GR" b="1" dirty="0" smtClean="0"/>
              <a:t>Δίλημμα: «</a:t>
            </a:r>
            <a:r>
              <a:rPr lang="el-GR" dirty="0" smtClean="0"/>
              <a:t>προς την </a:t>
            </a:r>
            <a:r>
              <a:rPr lang="el-GR" dirty="0" err="1" smtClean="0"/>
              <a:t>διάνοιαν</a:t>
            </a:r>
            <a:r>
              <a:rPr lang="el-GR" dirty="0" smtClean="0"/>
              <a:t>» ή  «προς της </a:t>
            </a:r>
            <a:r>
              <a:rPr lang="el-GR" dirty="0" err="1" smtClean="0"/>
              <a:t>ψυχης</a:t>
            </a:r>
            <a:r>
              <a:rPr lang="el-GR" dirty="0" smtClean="0"/>
              <a:t> </a:t>
            </a:r>
            <a:r>
              <a:rPr lang="el-GR" dirty="0" err="1" smtClean="0"/>
              <a:t>ηθος</a:t>
            </a:r>
            <a:r>
              <a:rPr lang="el-GR" dirty="0" smtClean="0"/>
              <a:t>»= προτεραιότητα στις διανοητικές (γνώση και μάθηση) ή ηθικές αρετές (ηθική διάπλαση- χρηστός χαρακτήρας)</a:t>
            </a:r>
            <a:endParaRPr lang="el-GR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b="1" dirty="0" smtClean="0"/>
              <a:t>2</a:t>
            </a:r>
            <a:r>
              <a:rPr lang="el-GR" b="1" baseline="30000" dirty="0" smtClean="0"/>
              <a:t>Η</a:t>
            </a:r>
            <a:r>
              <a:rPr lang="el-GR" b="1" dirty="0" smtClean="0"/>
              <a:t> αιτιολόγηση: «εκ της </a:t>
            </a:r>
            <a:r>
              <a:rPr lang="el-GR" b="1" dirty="0" err="1" smtClean="0"/>
              <a:t>εμποδών</a:t>
            </a:r>
            <a:r>
              <a:rPr lang="el-GR" b="1" dirty="0" smtClean="0"/>
              <a:t> παιδείας ταραχώδης η </a:t>
            </a:r>
            <a:r>
              <a:rPr lang="el-GR" b="1" dirty="0" err="1" smtClean="0"/>
              <a:t>σκέψις</a:t>
            </a:r>
            <a:r>
              <a:rPr lang="el-GR" b="1" dirty="0" smtClean="0"/>
              <a:t>» </a:t>
            </a:r>
            <a:r>
              <a:rPr lang="el-GR" dirty="0" smtClean="0"/>
              <a:t>= σύγχυση – αντικρουόμενες απόψεις , απουσία συγκεκριμένου νομοθετικού πλαισίου με αποτέλεσμα να υπάρχουν </a:t>
            </a:r>
            <a:r>
              <a:rPr lang="el-GR" u="sng" dirty="0" smtClean="0"/>
              <a:t>πολλοί τύποι παιδείας στην πόλη: </a:t>
            </a:r>
            <a:r>
              <a:rPr lang="el-GR" dirty="0" smtClean="0"/>
              <a:t>άλλοι στοχεύουν  :</a:t>
            </a:r>
          </a:p>
          <a:p>
            <a:pPr>
              <a:buNone/>
            </a:pPr>
            <a:r>
              <a:rPr lang="el-GR" b="1" dirty="0" smtClean="0"/>
              <a:t>   α)στα χρήσιμα( ωφελιμιστική παιδεία)</a:t>
            </a:r>
          </a:p>
          <a:p>
            <a:pPr>
              <a:buNone/>
            </a:pPr>
            <a:r>
              <a:rPr lang="el-GR" b="1" dirty="0" smtClean="0"/>
              <a:t>   β)στα τείνοντα προς την </a:t>
            </a:r>
            <a:r>
              <a:rPr lang="el-GR" b="1" dirty="0" err="1" smtClean="0"/>
              <a:t>αρετήν</a:t>
            </a:r>
            <a:r>
              <a:rPr lang="el-GR" b="1" dirty="0" smtClean="0"/>
              <a:t> (ηθικοπλαστική παιδεία)</a:t>
            </a:r>
          </a:p>
          <a:p>
            <a:pPr>
              <a:buNone/>
            </a:pPr>
            <a:r>
              <a:rPr lang="el-GR" b="1" dirty="0" smtClean="0"/>
              <a:t>    γ)στα περιττά(</a:t>
            </a:r>
            <a:r>
              <a:rPr lang="el-GR" b="1" dirty="0" err="1" smtClean="0"/>
              <a:t>γνωσιοκεντρική</a:t>
            </a:r>
            <a:r>
              <a:rPr lang="el-GR" b="1" dirty="0" smtClean="0"/>
              <a:t> παιδεία)</a:t>
            </a:r>
          </a:p>
          <a:p>
            <a:pPr>
              <a:buNone/>
            </a:pPr>
            <a:r>
              <a:rPr lang="el-GR" b="1" dirty="0" smtClean="0"/>
              <a:t> ΓΕΝΙΚΟ ΣΥΜΠΕΡΑΣΜΑ:</a:t>
            </a:r>
            <a:r>
              <a:rPr lang="el-GR" dirty="0" smtClean="0"/>
              <a:t> δεν υπάρχει ομοφωνία αφού δεν εννοούν όλοι με τη λέξη </a:t>
            </a:r>
            <a:r>
              <a:rPr lang="el-GR" i="1" u="sng" dirty="0" smtClean="0"/>
              <a:t>αρετή</a:t>
            </a:r>
            <a:r>
              <a:rPr lang="el-GR" b="1" dirty="0" smtClean="0"/>
              <a:t> </a:t>
            </a:r>
            <a:r>
              <a:rPr lang="el-GR" dirty="0" smtClean="0"/>
              <a:t>το ίδιο= άρα διαφωνία και στον τρόπο άσκησής της</a:t>
            </a:r>
            <a:endParaRPr lang="el-G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ΠΑΡΑΓΡΑΦΟΣ</a:t>
            </a:r>
            <a:br>
              <a:rPr lang="el-GR" dirty="0" smtClean="0"/>
            </a:br>
            <a:r>
              <a:rPr lang="el-GR" dirty="0" smtClean="0"/>
              <a:t>ΔΙΑΤΥΠΩΣΗ ΠΡΟΣΩΠΙΚΩΝ ΘΕΣΕΩΝ ΑΡΙΣΤΟΤΕΛΗ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/>
              <a:t>ΣΥΛΛΟΓΙΣΜΟΣ:</a:t>
            </a:r>
          </a:p>
          <a:p>
            <a:r>
              <a:rPr lang="el-GR" dirty="0" smtClean="0"/>
              <a:t>ΘΕΣΗ: πρέπει από τα χρήσιμα να διδασκόμαστε μόνο τα αναγκαία</a:t>
            </a:r>
          </a:p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αιτιολόγηση : τα έργα χωρίζονται σε εκείνα που ταιριάζουν σε ελεύθερους και σε εκείνα που ταιριάζουν σε ανελεύθερους ανθρώπους</a:t>
            </a:r>
          </a:p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αιτιολόγηση-συμπέρασμα: άρα να διδάσκονται μόνο όσα δεν κάνουν αυτόν που τα μαθαίνει </a:t>
            </a:r>
            <a:r>
              <a:rPr lang="el-GR" b="1" dirty="0" err="1" smtClean="0"/>
              <a:t>βάναυσον</a:t>
            </a:r>
            <a:endParaRPr lang="el-GR" b="1" dirty="0" smtClean="0"/>
          </a:p>
          <a:p>
            <a:r>
              <a:rPr lang="el-GR" b="1" dirty="0" smtClean="0"/>
              <a:t>ΟΡΙΣΜΟΣ </a:t>
            </a:r>
            <a:r>
              <a:rPr lang="el-GR" dirty="0" smtClean="0"/>
              <a:t>βάναυσων έργων-τέχνης-μάθησης: όσα κάνουν το σώμα και την ψυχή ή το νου των ελεύθερων ανθρώπων </a:t>
            </a:r>
            <a:r>
              <a:rPr lang="el-GR" u="sng" dirty="0" smtClean="0"/>
              <a:t>άχρηστα για την αρετή</a:t>
            </a:r>
          </a:p>
          <a:p>
            <a:r>
              <a:rPr lang="el-GR" b="1" dirty="0" smtClean="0"/>
              <a:t>ΓΛΩΣΣΙΚΕΣ ΕΠΙΛΟΓΕΣ</a:t>
            </a:r>
            <a:r>
              <a:rPr lang="el-GR" b="1" u="sng" dirty="0" smtClean="0"/>
              <a:t>: </a:t>
            </a:r>
            <a:r>
              <a:rPr lang="el-GR" dirty="0" smtClean="0"/>
              <a:t>επίκληση στη λογική, δεοντολογική διατύπωση</a:t>
            </a:r>
            <a:r>
              <a:rPr lang="el-GR" smtClean="0"/>
              <a:t>, ορισμός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ΒΑΣΙΚΕΣ ΑΡΧΕΣ ΤΗΣ ΠΛΑΤΩΝΙΚΗΣ ΘΕΩΡΙΑΣ ΤΩΝ ΙΔΕΩΝ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Ιδέα: </a:t>
            </a:r>
            <a:r>
              <a:rPr lang="el-GR" dirty="0" err="1" smtClean="0"/>
              <a:t>ό,τι</a:t>
            </a:r>
            <a:r>
              <a:rPr lang="el-GR" dirty="0" smtClean="0"/>
              <a:t> υπάρχει αιώνια, η αντικειμενική πραγματικότητα που προηγείται αξιολογικά της υλικής ύπαρξης.</a:t>
            </a:r>
          </a:p>
          <a:p>
            <a:r>
              <a:rPr lang="el-GR" b="1" dirty="0" smtClean="0"/>
              <a:t>Νοητός κόσμος:</a:t>
            </a:r>
            <a:r>
              <a:rPr lang="el-GR" dirty="0" smtClean="0"/>
              <a:t> σε αυτόν βρίσκονται οι ιδέες , άυλες οντότητες, αιώνιες, αυθεντικές, Είναι αντικειμενικός αντιληπτός με τη νόηση, την επιστήμη</a:t>
            </a:r>
          </a:p>
          <a:p>
            <a:r>
              <a:rPr lang="el-GR" b="1" dirty="0" smtClean="0"/>
              <a:t>Αισθητός κόσμος: </a:t>
            </a:r>
            <a:r>
              <a:rPr lang="el-GR" dirty="0" smtClean="0"/>
              <a:t>εκεί βρίσκονται τα υλικά πράγματα, ρευστά . Φθαρτά και διαρκώς μεταβαλλόμενα, Ο κόσμος αυτός όχι αντικείμενο γνώσης αλλά αντίληψης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ΑΛΛΗΓΟΡΙΑ ΤΟΥ ΣΠΗΛΑΙΟΥ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t">
            <a:normAutofit fontScale="70000" lnSpcReduction="20000"/>
          </a:bodyPr>
          <a:lstStyle/>
          <a:p>
            <a:pPr algn="just">
              <a:buNone/>
            </a:pPr>
            <a:r>
              <a:rPr lang="el-GR" dirty="0" smtClean="0"/>
              <a:t>*Με την αλληγορία ο Πλάτωνας επιχειρεί να φανερώσει τη σχέση των νοητών πραγματικοτήτων με τα φαινόμενα. Η ελευθερία δεν είναι μόνο απελευθέρωση από τα δεσμά , τις αισθήσεις αλλά και ελευθερία για την κατανόηση των όντων  μέσω της νόησης(παιδεία)</a:t>
            </a:r>
          </a:p>
          <a:p>
            <a:pPr algn="just">
              <a:buNone/>
            </a:pPr>
            <a:r>
              <a:rPr lang="el-GR" dirty="0" smtClean="0"/>
              <a:t>*</a:t>
            </a:r>
            <a:r>
              <a:rPr lang="el-GR" b="1" dirty="0" smtClean="0"/>
              <a:t>Βαθμίδες γνώσης</a:t>
            </a:r>
          </a:p>
          <a:p>
            <a:pPr algn="just">
              <a:buNone/>
            </a:pPr>
            <a:r>
              <a:rPr lang="el-GR" b="1" dirty="0" smtClean="0"/>
              <a:t>1.</a:t>
            </a:r>
            <a:r>
              <a:rPr lang="el-GR" dirty="0" smtClean="0"/>
              <a:t>Οιδεσμώτες αντικρίζουν σκιές πραγμάτων –κόσμος </a:t>
            </a:r>
            <a:r>
              <a:rPr lang="el-GR" b="1" dirty="0" smtClean="0"/>
              <a:t>της εικασίας</a:t>
            </a:r>
          </a:p>
          <a:p>
            <a:pPr algn="just">
              <a:buNone/>
            </a:pPr>
            <a:r>
              <a:rPr lang="el-GR" b="1" dirty="0" smtClean="0"/>
              <a:t>2.</a:t>
            </a:r>
            <a:r>
              <a:rPr lang="el-GR" dirty="0" smtClean="0"/>
              <a:t>Αν απελευθερωθούν τα ίδια τα πράγματα στη λάμψη της τεχνητής φωτιάς και την ίδια τη φωτιά-πρώτη αβέβαιη προεπιστημονική γνώση-</a:t>
            </a:r>
            <a:r>
              <a:rPr lang="el-GR" b="1" dirty="0" smtClean="0"/>
              <a:t>πίστη</a:t>
            </a:r>
          </a:p>
          <a:p>
            <a:pPr algn="just">
              <a:buNone/>
            </a:pPr>
            <a:r>
              <a:rPr lang="el-GR" b="1" dirty="0" smtClean="0"/>
              <a:t>3</a:t>
            </a:r>
            <a:r>
              <a:rPr lang="el-GR" dirty="0" smtClean="0"/>
              <a:t>.Αν βγουν από τη σπηλιά , βλέπουν τα πράγματα στο φως του ήλιου – </a:t>
            </a:r>
            <a:r>
              <a:rPr lang="el-GR" b="1" dirty="0" smtClean="0"/>
              <a:t>διάνοια</a:t>
            </a:r>
          </a:p>
          <a:p>
            <a:pPr algn="just">
              <a:buNone/>
            </a:pPr>
            <a:r>
              <a:rPr lang="el-GR" b="1" dirty="0" smtClean="0"/>
              <a:t>4</a:t>
            </a:r>
            <a:r>
              <a:rPr lang="el-GR" dirty="0" smtClean="0"/>
              <a:t>,Κάποιοι φιλόσοφοι κατορθώνουν να κοιτάξουν κατάματα τον ήλιο και φτάνουν στη </a:t>
            </a:r>
            <a:r>
              <a:rPr lang="el-GR" b="1" dirty="0" smtClean="0"/>
              <a:t>νόηση</a:t>
            </a:r>
            <a:r>
              <a:rPr lang="el-GR" dirty="0" smtClean="0"/>
              <a:t>, τη θέαση του Αγαθού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ΣΥΜΒΟΛΙΣΜΟΙ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dirty="0" smtClean="0"/>
              <a:t>Χώρος της σπηλιάς</a:t>
            </a:r>
            <a:r>
              <a:rPr lang="el-GR" dirty="0" smtClean="0"/>
              <a:t>: αισθητή πραγματικότητα ,που δεν είναι αληθινή-η πολιτική κοινωνία που δεν κυβερνούν φωτισμένοι-πεπαιδευμένοι (ομοίους </a:t>
            </a:r>
            <a:r>
              <a:rPr lang="el-GR" dirty="0" err="1" smtClean="0"/>
              <a:t>υμιν</a:t>
            </a:r>
            <a:r>
              <a:rPr lang="el-GR" dirty="0" smtClean="0"/>
              <a:t>)</a:t>
            </a:r>
          </a:p>
          <a:p>
            <a:r>
              <a:rPr lang="el-GR" b="1" dirty="0" smtClean="0"/>
              <a:t>Δεσμώτες σε </a:t>
            </a:r>
            <a:r>
              <a:rPr lang="el-GR" b="1" dirty="0" err="1" smtClean="0"/>
              <a:t>ακινησία</a:t>
            </a:r>
            <a:r>
              <a:rPr lang="el-GR" dirty="0" err="1" smtClean="0"/>
              <a:t>:όσοι</a:t>
            </a:r>
            <a:r>
              <a:rPr lang="el-GR" dirty="0" smtClean="0"/>
              <a:t> βρίσκονται στο σκοτάδι της αμάθειας, της πλάνης , οι απαίδευτοι </a:t>
            </a:r>
          </a:p>
          <a:p>
            <a:r>
              <a:rPr lang="el-GR" b="1" dirty="0" smtClean="0"/>
              <a:t>Φωτεινός χώρος έξω από τη  σπηλιά</a:t>
            </a:r>
            <a:r>
              <a:rPr lang="el-GR" dirty="0" smtClean="0"/>
              <a:t>: κόσμος των ιδεών, η αληθινή πραγματικότητα</a:t>
            </a:r>
          </a:p>
          <a:p>
            <a:r>
              <a:rPr lang="el-GR" b="1" dirty="0" smtClean="0"/>
              <a:t>Η πορεία προς το φως: </a:t>
            </a:r>
            <a:r>
              <a:rPr lang="el-GR" dirty="0" smtClean="0"/>
              <a:t>η γνωστική πορεία της ψυχής προς το νοητό κόσμο</a:t>
            </a:r>
          </a:p>
          <a:p>
            <a:r>
              <a:rPr lang="el-GR" b="1" dirty="0" smtClean="0"/>
              <a:t>Το φως του ήλιου: </a:t>
            </a:r>
            <a:r>
              <a:rPr lang="el-GR" dirty="0" smtClean="0"/>
              <a:t>η πραγματική αλήθεια</a:t>
            </a:r>
            <a:r>
              <a:rPr lang="el-GR" b="1" dirty="0" smtClean="0"/>
              <a:t>,  </a:t>
            </a:r>
            <a:r>
              <a:rPr lang="el-GR" dirty="0" smtClean="0"/>
              <a:t>η ιδέα του αγαθού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ΓΛΩΣΣΙΚΕΣ ΕΠΙΛΟΓΕΣ –ΕΚΦΡΑΣΤΙΚΑ ΜΕΣΑ ΕΝΟΤΗΤΑΣ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Αφηγημένος διάλογος</a:t>
            </a:r>
          </a:p>
          <a:p>
            <a:r>
              <a:rPr lang="el-GR" dirty="0" smtClean="0"/>
              <a:t>Περιγραφή- εικόνες οπτικές, ακουστικές, κινητικές </a:t>
            </a:r>
          </a:p>
          <a:p>
            <a:r>
              <a:rPr lang="el-GR" dirty="0" smtClean="0"/>
              <a:t>Δεύτερο ενικό πρόσωπο- προτρεπτική προστακτική</a:t>
            </a:r>
          </a:p>
          <a:p>
            <a:r>
              <a:rPr lang="el-GR" dirty="0" smtClean="0"/>
              <a:t>Συσσώρευση τοπικών επιρρημάτων</a:t>
            </a:r>
          </a:p>
          <a:p>
            <a:r>
              <a:rPr lang="el-GR" dirty="0" smtClean="0"/>
              <a:t>Χρήση πολλών επιθέτων</a:t>
            </a:r>
          </a:p>
          <a:p>
            <a:r>
              <a:rPr lang="el-GR" dirty="0" smtClean="0"/>
              <a:t>Σύνθετα ρήματα</a:t>
            </a:r>
          </a:p>
          <a:p>
            <a:r>
              <a:rPr lang="el-GR" dirty="0" smtClean="0"/>
              <a:t>Σύνδεση παρατακτική</a:t>
            </a:r>
          </a:p>
          <a:p>
            <a:r>
              <a:rPr lang="el-GR" dirty="0" smtClean="0"/>
              <a:t>Ύφος </a:t>
            </a:r>
            <a:r>
              <a:rPr lang="el-GR" smtClean="0"/>
              <a:t>γλαφυρό,παραστατικό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ΔΙΔΑΚΤΙΚΗ ΕΝΟΤΗΤΑ 9: Η ΠΑΙΔΕΙΑ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b="1" dirty="0" smtClean="0"/>
              <a:t>Ερμηνεία της αλληγορίας του σπηλαίου</a:t>
            </a:r>
            <a:r>
              <a:rPr lang="el-GR" dirty="0" smtClean="0"/>
              <a:t>:  Η παιδεία αναγκαία για την ψυχή , είναι η </a:t>
            </a:r>
            <a:r>
              <a:rPr lang="el-GR" dirty="0" err="1" smtClean="0"/>
              <a:t>περιαγωγή</a:t>
            </a:r>
            <a:r>
              <a:rPr lang="el-GR" dirty="0" smtClean="0"/>
              <a:t> της ψυχής από τα αισθητά στα νοητά ,στον κόσμο των Ιδεών.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                    ΔΟΜΗ ΕΝΟΤΗΤΑΣ</a:t>
            </a:r>
          </a:p>
          <a:p>
            <a:pPr>
              <a:buNone/>
            </a:pPr>
            <a:r>
              <a:rPr lang="el-GR" b="1" dirty="0" smtClean="0"/>
              <a:t>*Προσέγγιση  και ορισμός της παιδείας:</a:t>
            </a:r>
          </a:p>
          <a:p>
            <a:pPr>
              <a:buNone/>
            </a:pPr>
            <a:r>
              <a:rPr lang="el-GR" b="1" dirty="0" smtClean="0"/>
              <a:t>     </a:t>
            </a:r>
            <a:r>
              <a:rPr lang="el-GR" dirty="0" smtClean="0"/>
              <a:t>μέθοδος: </a:t>
            </a:r>
            <a:r>
              <a:rPr lang="el-GR" u="sng" dirty="0" smtClean="0"/>
              <a:t>εκ του αντιθέτου </a:t>
            </a:r>
            <a:r>
              <a:rPr lang="el-GR" dirty="0" smtClean="0"/>
              <a:t>απόδειξη-τί </a:t>
            </a:r>
            <a:r>
              <a:rPr lang="el-GR" b="1" dirty="0" smtClean="0"/>
              <a:t>δεν</a:t>
            </a:r>
            <a:r>
              <a:rPr lang="el-GR" dirty="0" smtClean="0"/>
              <a:t> είναι παιδεία; Η εκπαίδευση που υπόσχονται οι επαγγελματίες της εκπαίδευσης- σοφιστές .</a:t>
            </a:r>
          </a:p>
          <a:p>
            <a:pPr>
              <a:buNone/>
            </a:pPr>
            <a:r>
              <a:rPr lang="el-GR" b="1" dirty="0" smtClean="0"/>
              <a:t>Παιδεία: καθολικός χαρακτήρας/γνώση που ο άνθρωπος ανακαλύπτει και παράγει μέσα του//</a:t>
            </a:r>
            <a:r>
              <a:rPr lang="el-GR" b="1" dirty="0" err="1" smtClean="0"/>
              <a:t>ανάμνησις</a:t>
            </a:r>
            <a:r>
              <a:rPr lang="el-GR" b="1" dirty="0" smtClean="0"/>
              <a:t>-Σωκράτης/Πλάτωνας</a:t>
            </a:r>
          </a:p>
          <a:p>
            <a:pPr>
              <a:buNone/>
            </a:pPr>
            <a:r>
              <a:rPr lang="el-GR" b="1" dirty="0" smtClean="0"/>
              <a:t>Εκπαίδευση: διαδικασία  που εμφυτεύει  τη γνώση  στην ψυχή του ανθρώπου-λαμβάνει χώρα έξωθεν /σοφιστές</a:t>
            </a:r>
          </a:p>
          <a:p>
            <a:pPr>
              <a:buNone/>
            </a:pPr>
            <a:r>
              <a:rPr lang="el-GR" b="1" dirty="0" smtClean="0"/>
              <a:t>Εκφραστικά μέσα: -χρήση λέξεων με αοριστολογική σημασία</a:t>
            </a:r>
            <a:r>
              <a:rPr lang="el-GR" b="1" dirty="0" smtClean="0">
                <a:sym typeface="Wingdings" pitchFamily="2" charset="2"/>
              </a:rPr>
              <a:t>(</a:t>
            </a:r>
            <a:r>
              <a:rPr lang="el-GR" b="1" dirty="0" err="1" smtClean="0"/>
              <a:t>ουχ</a:t>
            </a:r>
            <a:r>
              <a:rPr lang="el-GR" b="1" dirty="0" smtClean="0"/>
              <a:t> </a:t>
            </a:r>
            <a:r>
              <a:rPr lang="el-GR" b="1" dirty="0" err="1" smtClean="0"/>
              <a:t>οιαν</a:t>
            </a:r>
            <a:r>
              <a:rPr lang="el-GR" b="1" dirty="0" smtClean="0"/>
              <a:t>, τινές επαγγελλόμενοι): απορριπτικός τόνος Σωκράτη</a:t>
            </a:r>
          </a:p>
          <a:p>
            <a:pPr>
              <a:buNone/>
            </a:pPr>
            <a:r>
              <a:rPr lang="el-GR" b="1" dirty="0" smtClean="0"/>
              <a:t>     -επανάληψη του ρήματος «</a:t>
            </a:r>
            <a:r>
              <a:rPr lang="el-GR" b="1" dirty="0" err="1" smtClean="0"/>
              <a:t>φημί</a:t>
            </a:r>
            <a:r>
              <a:rPr lang="el-GR" b="1" dirty="0" smtClean="0"/>
              <a:t>»: τονίζει τις αστήρικτες υποσχέσεις σοφιστών</a:t>
            </a:r>
          </a:p>
          <a:p>
            <a:pPr>
              <a:buNone/>
            </a:pPr>
            <a:r>
              <a:rPr lang="el-GR" b="1" dirty="0" smtClean="0"/>
              <a:t>     -αναλογία –παρομοίωση ; </a:t>
            </a:r>
            <a:r>
              <a:rPr lang="el-GR" b="1" dirty="0" err="1" smtClean="0"/>
              <a:t>Φως=παιδεία</a:t>
            </a:r>
            <a:r>
              <a:rPr lang="el-GR" b="1" dirty="0" smtClean="0"/>
              <a:t>, σκότος =απαιδευσία</a:t>
            </a:r>
            <a:endParaRPr lang="el-G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ΕΠΙΧΕΙΡΗΜΑ ΓΙΑ ΤΗ ΣΗΜΑΣΙΑ ΤΗΣ ΠΑΙΔΕΙΑΣ-ΠΕΡΙΑΓΩΓΗ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l-GR" b="1" dirty="0" smtClean="0"/>
              <a:t>*στήριξη της άποψης του Σωκράτη για την παιδεία – μέσα:</a:t>
            </a:r>
          </a:p>
          <a:p>
            <a:pPr algn="just">
              <a:buNone/>
            </a:pPr>
            <a:r>
              <a:rPr lang="el-GR" b="1" dirty="0" smtClean="0"/>
              <a:t>   -παρομοίωση από τη λειτουργία του ανθρώπινου σώματος</a:t>
            </a:r>
          </a:p>
          <a:p>
            <a:pPr algn="just">
              <a:buNone/>
            </a:pPr>
            <a:r>
              <a:rPr lang="el-GR" b="1" dirty="0" smtClean="0"/>
              <a:t>   -αντίθεση ανάμεσα στο φως και το σκοτάδι(</a:t>
            </a:r>
            <a:r>
              <a:rPr lang="el-GR" b="1" dirty="0" err="1" smtClean="0"/>
              <a:t>βλ.πριν</a:t>
            </a:r>
            <a:r>
              <a:rPr lang="el-GR" b="1" dirty="0" smtClean="0"/>
              <a:t>)</a:t>
            </a:r>
          </a:p>
          <a:p>
            <a:pPr algn="just">
              <a:buNone/>
            </a:pPr>
            <a:r>
              <a:rPr lang="el-GR" b="1" dirty="0" smtClean="0"/>
              <a:t>   -δεοντολογική διατύπωση(</a:t>
            </a:r>
            <a:r>
              <a:rPr lang="el-GR" b="1" dirty="0" err="1" smtClean="0"/>
              <a:t>περιακτέον</a:t>
            </a:r>
            <a:r>
              <a:rPr lang="el-GR" b="1" dirty="0" smtClean="0"/>
              <a:t>): αναγκαιότητα μεταστροφής της ψυχής</a:t>
            </a:r>
          </a:p>
          <a:p>
            <a:pPr algn="just">
              <a:buNone/>
            </a:pPr>
            <a:r>
              <a:rPr lang="el-GR" b="1" dirty="0" smtClean="0"/>
              <a:t>    -αντίθεση ανάμεσα στο «γίγνεσθαι»(αισθητός κόσμος) και το «ον»(νοητός κόσμος-ιδέα)</a:t>
            </a:r>
          </a:p>
          <a:p>
            <a:pPr algn="just">
              <a:buNone/>
            </a:pPr>
            <a:r>
              <a:rPr lang="el-GR" b="1" dirty="0" smtClean="0"/>
              <a:t>    -επανάληψη(</a:t>
            </a:r>
            <a:r>
              <a:rPr lang="el-GR" b="1" dirty="0" err="1" smtClean="0"/>
              <a:t>φανόν</a:t>
            </a:r>
            <a:r>
              <a:rPr lang="el-GR" b="1" dirty="0" smtClean="0"/>
              <a:t>, </a:t>
            </a:r>
            <a:r>
              <a:rPr lang="el-GR" b="1" dirty="0" err="1" smtClean="0"/>
              <a:t>φανότατον</a:t>
            </a:r>
            <a:r>
              <a:rPr lang="el-GR" b="1" dirty="0" smtClean="0"/>
              <a:t>)</a:t>
            </a:r>
          </a:p>
          <a:p>
            <a:pPr algn="just">
              <a:buNone/>
            </a:pPr>
            <a:r>
              <a:rPr lang="el-GR" b="1" dirty="0" smtClean="0"/>
              <a:t>    - ορισμός της παιδείας( τέχνη ….</a:t>
            </a:r>
            <a:r>
              <a:rPr lang="el-GR" b="1" dirty="0" err="1" smtClean="0"/>
              <a:t>περιαγωγής</a:t>
            </a:r>
            <a:r>
              <a:rPr lang="el-GR" b="1" dirty="0" smtClean="0"/>
              <a:t>) ως συμπέρασμα του συλλογισμού- έμφαση στην έννοια της </a:t>
            </a:r>
            <a:r>
              <a:rPr lang="el-GR" b="1" u="sng" dirty="0" err="1" smtClean="0"/>
              <a:t>περιαγωγής</a:t>
            </a:r>
            <a:endParaRPr lang="el-GR" b="1" u="sng" dirty="0" smtClean="0"/>
          </a:p>
          <a:p>
            <a:pPr algn="just">
              <a:buNone/>
            </a:pPr>
            <a:r>
              <a:rPr lang="el-GR" b="1" dirty="0" smtClean="0"/>
              <a:t>     </a:t>
            </a:r>
            <a:r>
              <a:rPr lang="el-GR" b="1" u="sng" dirty="0" smtClean="0"/>
              <a:t>-</a:t>
            </a:r>
            <a:r>
              <a:rPr lang="el-GR" b="1" dirty="0" smtClean="0"/>
              <a:t>αντίθεση ανάμεσα στις ηθικές αρετές</a:t>
            </a:r>
            <a:r>
              <a:rPr lang="el-GR" b="1" u="sng" dirty="0" smtClean="0"/>
              <a:t>( </a:t>
            </a:r>
            <a:r>
              <a:rPr lang="el-GR" b="1" u="sng" dirty="0" err="1" smtClean="0"/>
              <a:t>άλλαι</a:t>
            </a:r>
            <a:r>
              <a:rPr lang="el-GR" b="1" u="sng" dirty="0" smtClean="0"/>
              <a:t> </a:t>
            </a:r>
            <a:r>
              <a:rPr lang="el-GR" b="1" u="sng" dirty="0" err="1" smtClean="0"/>
              <a:t>αρεταί</a:t>
            </a:r>
            <a:r>
              <a:rPr lang="el-GR" b="1" u="sng" dirty="0" smtClean="0"/>
              <a:t> της ψυχής που δεν </a:t>
            </a:r>
            <a:r>
              <a:rPr lang="el-GR" b="1" u="sng" dirty="0" err="1" smtClean="0"/>
              <a:t>προυπάρχουν</a:t>
            </a:r>
            <a:r>
              <a:rPr lang="el-GR" b="1" u="sng" dirty="0" smtClean="0"/>
              <a:t> μέσα μας, ηθικές αρετές που αποκτώνται μέσω εθισμού και άσκησης ) και στη «φρόνηση» ( εσωτερικό δεδομένο)</a:t>
            </a:r>
          </a:p>
          <a:p>
            <a:pPr algn="just">
              <a:buNone/>
            </a:pPr>
            <a:r>
              <a:rPr lang="el-GR" b="1" u="sng" dirty="0" smtClean="0"/>
              <a:t>      -αντίθεση ανάμεσα στα χρονικά επιρρήματα « ύστερον»- «</a:t>
            </a:r>
            <a:r>
              <a:rPr lang="el-GR" b="1" u="sng" dirty="0" err="1" smtClean="0"/>
              <a:t>πρότερον</a:t>
            </a:r>
            <a:r>
              <a:rPr lang="el-GR" b="1" u="sng" dirty="0" smtClean="0"/>
              <a:t>» και χιαστό σχήμα (ουκ </a:t>
            </a:r>
            <a:r>
              <a:rPr lang="el-GR" b="1" u="sng" dirty="0" err="1" smtClean="0"/>
              <a:t>ενουσαι</a:t>
            </a:r>
            <a:r>
              <a:rPr lang="el-GR" b="1" u="sng" dirty="0" smtClean="0"/>
              <a:t> </a:t>
            </a:r>
            <a:r>
              <a:rPr lang="el-GR" b="1" u="sng" dirty="0" err="1" smtClean="0"/>
              <a:t>πρότερον</a:t>
            </a:r>
            <a:r>
              <a:rPr lang="el-GR" b="1" u="sng" dirty="0" smtClean="0"/>
              <a:t>- ύστερον </a:t>
            </a:r>
            <a:r>
              <a:rPr lang="el-GR" b="1" u="sng" dirty="0" err="1" smtClean="0"/>
              <a:t>εμποιεισθαι</a:t>
            </a:r>
            <a:r>
              <a:rPr lang="el-GR" b="1" u="sng" dirty="0" smtClean="0"/>
              <a:t>) :έμφαση στη διαφορά απόκτησης των δύο ειδών αρετών</a:t>
            </a:r>
            <a:endParaRPr lang="el-GR" b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ΔΙΔΑΚΤΙΚΗ ΕΝΟΤΗΤΑ 10: ΟΙ ΦΙΛΟΣΟΦΟΙ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παράγραφος: </a:t>
            </a:r>
            <a:r>
              <a:rPr lang="el-GR" b="1" dirty="0" smtClean="0"/>
              <a:t>εκ του αντιθέτου </a:t>
            </a:r>
            <a:r>
              <a:rPr lang="el-GR" dirty="0" smtClean="0"/>
              <a:t>απόδειξη ότι ο φιλόσοφος πρέπει να γίνει πολιτικός: </a:t>
            </a:r>
            <a:r>
              <a:rPr lang="el-GR" b="1" dirty="0" smtClean="0"/>
              <a:t>ποιοι δεν είναι κατάλληλοι να κυβερνήσουν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b="1" dirty="0" smtClean="0"/>
              <a:t>Α) οι απαίδευτοι και άπειροι της αλήθειας( γιατί δεν έχουν έναν και μόνο σκοπό για το κοινό όφελος)</a:t>
            </a:r>
          </a:p>
          <a:p>
            <a:pPr>
              <a:buNone/>
            </a:pPr>
            <a:r>
              <a:rPr lang="el-GR" b="1" dirty="0" smtClean="0"/>
              <a:t>Β)όσοι περνούν τη ζωή τους ασχολούμενοι με την παιδεία( γιατί δεν ασχολούνται συνειδητά με την πρακτική πολιτική) </a:t>
            </a:r>
          </a:p>
          <a:p>
            <a:pPr>
              <a:buNone/>
            </a:pPr>
            <a:r>
              <a:rPr lang="el-GR" b="1" dirty="0" smtClean="0"/>
              <a:t>   - χρήση ρητορικού ερωτήματος με αποφατική διατύπωση , συσσώρευση </a:t>
            </a:r>
            <a:r>
              <a:rPr lang="el-GR" b="1" dirty="0" err="1" smtClean="0"/>
              <a:t>αρνήσεωνν</a:t>
            </a:r>
            <a:r>
              <a:rPr lang="el-GR" b="1" dirty="0" smtClean="0"/>
              <a:t>(</a:t>
            </a:r>
            <a:r>
              <a:rPr lang="el-GR" b="1" dirty="0" err="1" smtClean="0"/>
              <a:t>μήτε,μήτε</a:t>
            </a:r>
            <a:r>
              <a:rPr lang="el-GR" b="1" dirty="0" smtClean="0"/>
              <a:t>)</a:t>
            </a:r>
          </a:p>
          <a:p>
            <a:pPr>
              <a:buNone/>
            </a:pP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-3η  παράγραφος: </a:t>
            </a:r>
            <a:r>
              <a:rPr lang="el-GR" b="1" dirty="0" smtClean="0"/>
              <a:t>χρέος των οικιστών- </a:t>
            </a:r>
            <a:r>
              <a:rPr lang="el-GR" dirty="0" smtClean="0"/>
              <a:t>ιδρυτών της ιδανικής πολιτείας(Σωκράτης και συνομιλητές του):</a:t>
            </a:r>
          </a:p>
          <a:p>
            <a:pPr>
              <a:buNone/>
            </a:pPr>
            <a:r>
              <a:rPr lang="el-GR" b="1" dirty="0" smtClean="0"/>
              <a:t>Α) να εντοπίσουν τις </a:t>
            </a:r>
            <a:r>
              <a:rPr lang="el-GR" b="1" u="sng" dirty="0" smtClean="0"/>
              <a:t>βέλτιστες φύσεις</a:t>
            </a:r>
          </a:p>
          <a:p>
            <a:pPr>
              <a:buNone/>
            </a:pPr>
            <a:r>
              <a:rPr lang="el-GR" b="1" dirty="0" smtClean="0"/>
              <a:t>Β) να τις αναγκάσουν να προσεγγίσουν το </a:t>
            </a:r>
            <a:r>
              <a:rPr lang="el-GR" b="1" u="sng" dirty="0" smtClean="0"/>
              <a:t>μέγιστο μάθημα</a:t>
            </a:r>
            <a:r>
              <a:rPr lang="el-GR" b="1" dirty="0" smtClean="0"/>
              <a:t>: να δουν το </a:t>
            </a:r>
            <a:r>
              <a:rPr lang="el-GR" b="1" u="sng" dirty="0" smtClean="0"/>
              <a:t>Αγαθό (</a:t>
            </a:r>
            <a:r>
              <a:rPr lang="el-GR" b="1" dirty="0" smtClean="0"/>
              <a:t> σύνδεση της σύγχρονης πολιτικής πραγματικότητας  με την αλληγορία του σπηλαίου  και το θεωρητικό οικοδόμημα του Σωκράτη) =επανάληψη της έννοιας της ανάβασης: </a:t>
            </a:r>
            <a:r>
              <a:rPr lang="el-GR" b="1" dirty="0" err="1" smtClean="0"/>
              <a:t>αναβηναι</a:t>
            </a:r>
            <a:r>
              <a:rPr lang="el-GR" b="1" dirty="0" smtClean="0"/>
              <a:t>, </a:t>
            </a:r>
            <a:r>
              <a:rPr lang="el-GR" b="1" dirty="0" err="1" smtClean="0"/>
              <a:t>ανάβασιν</a:t>
            </a:r>
            <a:r>
              <a:rPr lang="el-GR" b="1" dirty="0" smtClean="0"/>
              <a:t>, </a:t>
            </a:r>
            <a:r>
              <a:rPr lang="el-GR" b="1" dirty="0" err="1" smtClean="0"/>
              <a:t>αναβάντες</a:t>
            </a:r>
            <a:r>
              <a:rPr lang="el-GR" b="1" dirty="0" smtClean="0"/>
              <a:t> </a:t>
            </a:r>
          </a:p>
          <a:p>
            <a:pPr>
              <a:buNone/>
            </a:pPr>
            <a:r>
              <a:rPr lang="el-GR" b="1" dirty="0" smtClean="0"/>
              <a:t>Γ) να αναγκάζονται να κατεβαίνουν στο σπήλαιο- πρακτική πολιτική. Το </a:t>
            </a:r>
            <a:r>
              <a:rPr lang="el-GR" b="1" dirty="0" err="1" smtClean="0"/>
              <a:t>αναγκάσαι</a:t>
            </a:r>
            <a:r>
              <a:rPr lang="el-GR" b="1" dirty="0" smtClean="0"/>
              <a:t> δηλώνει το χρέος και την ανώτερη αποστολή των φιλοσόφων.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335</TotalTime>
  <Words>1262</Words>
  <Application>Microsoft Office PowerPoint</Application>
  <PresentationFormat>Προβολή στην οθόνη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Διαστημικό</vt:lpstr>
      <vt:lpstr>ΕΝΟΤΗΤΑ 8: Η ΑΛΛΗΓΟΡΙΑ ΤΟΥ ΣΠΗΛΑΙΟΥ(ΠΛΑΤΩΝΟΣ ΠΟΛΙΤΕΙΑ)</vt:lpstr>
      <vt:lpstr>ΒΑΣΙΚΕΣ ΑΡΧΕΣ ΤΗΣ ΠΛΑΤΩΝΙΚΗΣ ΘΕΩΡΙΑΣ ΤΩΝ ΙΔΕΩΝ</vt:lpstr>
      <vt:lpstr>ΑΛΛΗΓΟΡΙΑ ΤΟΥ ΣΠΗΛΑΙΟΥ</vt:lpstr>
      <vt:lpstr>       ΣΥΜΒΟΛΙΣΜΟΙ</vt:lpstr>
      <vt:lpstr>ΓΛΩΣΣΙΚΕΣ ΕΠΙΛΟΓΕΣ –ΕΚΦΡΑΣΤΙΚΑ ΜΕΣΑ ΕΝΟΤΗΤΑΣ</vt:lpstr>
      <vt:lpstr>ΔΙΔΑΚΤΙΚΗ ΕΝΟΤΗΤΑ 9: Η ΠΑΙΔΕΙΑ </vt:lpstr>
      <vt:lpstr>ΕΠΙΧΕΙΡΗΜΑ ΓΙΑ ΤΗ ΣΗΜΑΣΙΑ ΤΗΣ ΠΑΙΔΕΙΑΣ-ΠΕΡΙΑΓΩΓΗ</vt:lpstr>
      <vt:lpstr>ΔΙΔΑΚΤΙΚΗ ΕΝΟΤΗΤΑ 10: ΟΙ ΦΙΛΟΣΟΦΟΙ</vt:lpstr>
      <vt:lpstr>Διαφάνεια 9</vt:lpstr>
      <vt:lpstr>Διαφάνεια 10</vt:lpstr>
      <vt:lpstr>11η  Διδακτικη ενοτητα  ο χαρακηρασ και οι στοχοι της παιδειασ</vt:lpstr>
      <vt:lpstr>1η ΠΑΡΑΓΡΑΦΟΣ</vt:lpstr>
      <vt:lpstr>Διαφάνεια 13</vt:lpstr>
      <vt:lpstr>2Η ΠΑΡΑΓΡΑΦΟΣ ΔΙΑΤΥΠΩΣΗ ΠΡΟΣΩΠΙΚΩΝ ΘΕΣΕΩΝ ΑΡΙΣΤΟΤΕΛΗ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8: Η ΑΛΛΗΓΟΡΙΑ ΤΟΥ ΣΠΗΛΑΙΟΥ(ΠΛΑΤΩΝΟΣ ΠΟΛΙΤΕΙΑ)</dc:title>
  <dc:creator>user</dc:creator>
  <cp:lastModifiedBy>user</cp:lastModifiedBy>
  <cp:revision>35</cp:revision>
  <dcterms:created xsi:type="dcterms:W3CDTF">2023-09-07T18:43:12Z</dcterms:created>
  <dcterms:modified xsi:type="dcterms:W3CDTF">2023-10-29T09:56:04Z</dcterms:modified>
</cp:coreProperties>
</file>