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D6953-8AA1-4C97-BB51-04263A4A3B66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714-BFF1-4ED1-8A2F-6E06D8C32E8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BE714-BFF1-4ED1-8A2F-6E06D8C32E89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4</a:t>
            </a:r>
            <a:r>
              <a:rPr lang="el-GR" baseline="30000" dirty="0" smtClean="0"/>
              <a:t>η</a:t>
            </a:r>
            <a:r>
              <a:rPr lang="el-GR" dirty="0" smtClean="0"/>
              <a:t> ΘΕΜΑΤΙΚΗ ΕΝΟΤΗΤΑ</a:t>
            </a:r>
            <a:br>
              <a:rPr lang="el-GR" dirty="0" smtClean="0"/>
            </a:br>
            <a:r>
              <a:rPr lang="el-GR" dirty="0" smtClean="0"/>
              <a:t>       </a:t>
            </a:r>
            <a:endParaRPr lang="el-GR" dirty="0"/>
          </a:p>
        </p:txBody>
      </p:sp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Ο ΑΝΘΡΩΠΟΣ ΑΝΑΜΕΣΑ ΣΤΟΥΣ ΑΝΘΡΩΠΟΥΣ- Η ΗΘΙΚΗ ΑΡΕΤΗ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b="1" dirty="0" smtClean="0"/>
              <a:t>3</a:t>
            </a:r>
            <a:r>
              <a:rPr lang="el-GR" b="1" baseline="30000" dirty="0" smtClean="0"/>
              <a:t>η</a:t>
            </a:r>
            <a:r>
              <a:rPr lang="el-GR" b="1" dirty="0" smtClean="0"/>
              <a:t> προκείμενη </a:t>
            </a:r>
            <a:r>
              <a:rPr lang="el-GR" dirty="0" smtClean="0"/>
              <a:t>«</a:t>
            </a:r>
            <a:r>
              <a:rPr lang="el-GR" dirty="0" err="1" smtClean="0"/>
              <a:t>Οιον…πάλης</a:t>
            </a:r>
            <a:r>
              <a:rPr lang="el-GR" dirty="0" smtClean="0"/>
              <a:t>» : παραδείγματα= 1) από την αριθμητική αναλογία για τα αντικειμενικά κριτήρια 2) από το χώρο της καθημερινής άσκησης και διατροφής των αθλητών για τα υποκειμενικά κριτήρια</a:t>
            </a:r>
          </a:p>
          <a:p>
            <a:r>
              <a:rPr lang="el-GR" b="1" dirty="0" smtClean="0"/>
              <a:t>Συμπέρασμα </a:t>
            </a:r>
            <a:r>
              <a:rPr lang="el-GR" dirty="0" smtClean="0"/>
              <a:t>«Ούτω πας </a:t>
            </a:r>
            <a:r>
              <a:rPr lang="el-GR" dirty="0" err="1" smtClean="0"/>
              <a:t>επιστήμων….προς</a:t>
            </a:r>
            <a:r>
              <a:rPr lang="el-GR" dirty="0" smtClean="0"/>
              <a:t> </a:t>
            </a:r>
            <a:r>
              <a:rPr lang="el-GR" dirty="0" err="1" smtClean="0"/>
              <a:t>ημας</a:t>
            </a:r>
            <a:r>
              <a:rPr lang="el-GR" dirty="0" smtClean="0"/>
              <a:t>»= κάθε ειδήμων (επιστήμων)αποφεύγει την υπερβολή και την έλλειψη (κακίες και τα δύο) και έχει στόχο </a:t>
            </a:r>
            <a:r>
              <a:rPr lang="el-GR" b="1" dirty="0" smtClean="0"/>
              <a:t>το μέσον </a:t>
            </a:r>
            <a:r>
              <a:rPr lang="el-GR" dirty="0" err="1" smtClean="0"/>
              <a:t>πρός</a:t>
            </a:r>
            <a:r>
              <a:rPr lang="el-GR" dirty="0" smtClean="0"/>
              <a:t> </a:t>
            </a:r>
            <a:r>
              <a:rPr lang="el-GR" dirty="0" err="1" smtClean="0"/>
              <a:t>ημας</a:t>
            </a:r>
            <a:r>
              <a:rPr lang="el-GR" dirty="0" smtClean="0"/>
              <a:t>.</a:t>
            </a:r>
          </a:p>
          <a:p>
            <a:r>
              <a:rPr lang="el-GR" b="1" dirty="0" err="1" smtClean="0"/>
              <a:t>Εμφαση</a:t>
            </a:r>
            <a:r>
              <a:rPr lang="el-GR" b="1" dirty="0" smtClean="0"/>
              <a:t> στις εξής λέξεις:  </a:t>
            </a:r>
            <a:r>
              <a:rPr lang="el-GR" dirty="0" smtClean="0"/>
              <a:t>α)επιστήμων=  η αρετή ρυθμίζεται από τη λογική β) </a:t>
            </a:r>
            <a:r>
              <a:rPr lang="el-GR" dirty="0" err="1" smtClean="0"/>
              <a:t>ζητει</a:t>
            </a:r>
            <a:r>
              <a:rPr lang="el-GR" dirty="0" smtClean="0"/>
              <a:t>-</a:t>
            </a:r>
            <a:r>
              <a:rPr lang="el-GR" dirty="0" err="1" smtClean="0"/>
              <a:t>αιρειται</a:t>
            </a:r>
            <a:r>
              <a:rPr lang="el-GR" dirty="0" smtClean="0"/>
              <a:t>= ενέργειες του ειδήμονα – αναζήτηση, προσωπική επιλογή</a:t>
            </a:r>
          </a:p>
          <a:p>
            <a:r>
              <a:rPr lang="el-GR" dirty="0" smtClean="0"/>
              <a:t>Σταδιακά ο Αριστοτέλης προχωρά σε νέες έννοιες που θα αποτελέσουν </a:t>
            </a:r>
            <a:r>
              <a:rPr lang="el-GR" b="1" dirty="0" smtClean="0"/>
              <a:t>μέρος του ορισμού της αρετής: επιστήμων, μέσον, </a:t>
            </a:r>
            <a:r>
              <a:rPr lang="el-GR" b="1" dirty="0" err="1" smtClean="0"/>
              <a:t>πρός</a:t>
            </a:r>
            <a:r>
              <a:rPr lang="el-GR" b="1" dirty="0" smtClean="0"/>
              <a:t> </a:t>
            </a:r>
            <a:r>
              <a:rPr lang="el-GR" b="1" dirty="0" err="1" smtClean="0"/>
              <a:t>ημας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Μέθοδοι: ορισμός, αντιθέσεις, παραδείγματα(επιστημονική υπόσταση Αριστοτέλη)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15</a:t>
            </a:r>
            <a:r>
              <a:rPr lang="el-GR" baseline="30000" dirty="0" smtClean="0"/>
              <a:t>η</a:t>
            </a:r>
            <a:r>
              <a:rPr lang="el-GR" dirty="0" smtClean="0"/>
              <a:t> ενότητα : ο ορισμός της αρετής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l-GR" b="1" dirty="0" smtClean="0"/>
              <a:t>1</a:t>
            </a:r>
            <a:r>
              <a:rPr lang="el-GR" b="1" baseline="30000" dirty="0" smtClean="0"/>
              <a:t>η</a:t>
            </a:r>
            <a:r>
              <a:rPr lang="el-GR" b="1" dirty="0" smtClean="0"/>
              <a:t> παράγραφος</a:t>
            </a:r>
            <a:r>
              <a:rPr lang="el-GR" dirty="0" smtClean="0"/>
              <a:t>: προσπάθεια του Αριστοτέλη να ορίσει τη μεσότητα που είναι υποκειμενική και διαφορετική για τον καθένα- σχέση με τα συναισθήματα</a:t>
            </a:r>
          </a:p>
          <a:p>
            <a:r>
              <a:rPr lang="el-GR" dirty="0" smtClean="0"/>
              <a:t>α</a:t>
            </a:r>
            <a:r>
              <a:rPr lang="el-GR" b="1" dirty="0" smtClean="0"/>
              <a:t>)- παραδείγματα </a:t>
            </a:r>
            <a:r>
              <a:rPr lang="el-GR" dirty="0" smtClean="0"/>
              <a:t>από το χώρο των παθών –συναισθημάτων: συσσώρευση απαρεμφάτων που δηλώνουν συναίσθημα (σχέσεις με τους συνανθρώπους μας)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 -</a:t>
            </a:r>
            <a:r>
              <a:rPr lang="el-GR" b="1" dirty="0" smtClean="0"/>
              <a:t>κοινωνικές παράμετροι(κριτήρια</a:t>
            </a:r>
            <a:r>
              <a:rPr lang="el-GR" dirty="0" smtClean="0"/>
              <a:t>) βάσει των οποίων συνειδητοποιούμε αν έχουμε την μεσότητα στα συναισθήματά μας: 1)</a:t>
            </a:r>
            <a:r>
              <a:rPr lang="el-GR" dirty="0" err="1" smtClean="0"/>
              <a:t>ότε</a:t>
            </a:r>
            <a:r>
              <a:rPr lang="el-GR" dirty="0" smtClean="0"/>
              <a:t> δει, 2)εφ’ </a:t>
            </a:r>
            <a:r>
              <a:rPr lang="el-GR" dirty="0" err="1" smtClean="0"/>
              <a:t>οις</a:t>
            </a:r>
            <a:r>
              <a:rPr lang="el-GR" dirty="0" smtClean="0"/>
              <a:t> δει, 3)προς ους δει, 4)ου ένεκα δει, 5)ως δει= </a:t>
            </a:r>
            <a:r>
              <a:rPr lang="el-GR" dirty="0" err="1" smtClean="0"/>
              <a:t>μέσον=άριστον</a:t>
            </a:r>
            <a:r>
              <a:rPr lang="el-GR" dirty="0" smtClean="0"/>
              <a:t>= αρετή</a:t>
            </a:r>
          </a:p>
          <a:p>
            <a:pPr>
              <a:buNone/>
            </a:pPr>
            <a:r>
              <a:rPr lang="el-GR" dirty="0" smtClean="0"/>
              <a:t>     β)  </a:t>
            </a:r>
            <a:r>
              <a:rPr lang="el-GR" b="1" dirty="0" smtClean="0"/>
              <a:t>επιχείρημα</a:t>
            </a:r>
            <a:r>
              <a:rPr lang="el-GR" dirty="0" smtClean="0"/>
              <a:t> που καταλήγει σε έναν πρώτο ορισμό της αρετής( μετάβαση στο χώρο των πράξεων)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   -1</a:t>
            </a:r>
            <a:r>
              <a:rPr lang="el-GR" baseline="30000" dirty="0" smtClean="0"/>
              <a:t>η</a:t>
            </a:r>
            <a:r>
              <a:rPr lang="el-GR" dirty="0" smtClean="0"/>
              <a:t>  προκείμενη: η υπερβολή και η έλλειψη είναι λανθασμένη κι ψέγεται( </a:t>
            </a:r>
            <a:r>
              <a:rPr lang="el-GR" dirty="0" err="1" smtClean="0"/>
              <a:t>αμαρτάνεται</a:t>
            </a:r>
            <a:r>
              <a:rPr lang="el-GR" dirty="0" smtClean="0"/>
              <a:t> και ψέγεται), ενώ το μέσον είναι το σωστό και επαινείται( </a:t>
            </a:r>
            <a:r>
              <a:rPr lang="el-GR" dirty="0" err="1" smtClean="0"/>
              <a:t>κατορθουται</a:t>
            </a:r>
            <a:r>
              <a:rPr lang="el-GR" dirty="0" smtClean="0"/>
              <a:t> και επαινείται)=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 Χιαστό σχήμα : αναφέρεται στη δράση (</a:t>
            </a:r>
            <a:r>
              <a:rPr lang="el-GR" dirty="0" err="1" smtClean="0"/>
              <a:t>αμαρτάνεται</a:t>
            </a:r>
            <a:r>
              <a:rPr lang="el-GR" dirty="0" smtClean="0"/>
              <a:t> και </a:t>
            </a:r>
            <a:r>
              <a:rPr lang="el-GR" dirty="0" err="1" smtClean="0"/>
              <a:t>κατορθούται</a:t>
            </a:r>
            <a:r>
              <a:rPr lang="el-GR" dirty="0" smtClean="0"/>
              <a:t>) του ανθρώπου- </a:t>
            </a:r>
            <a:r>
              <a:rPr lang="el-GR" dirty="0" err="1" smtClean="0"/>
              <a:t>πολιτη</a:t>
            </a:r>
            <a:r>
              <a:rPr lang="el-GR" dirty="0" smtClean="0"/>
              <a:t> και στην αντίδραση ( ψέγεται και επαινείται) του κοινωνικού συνόλου. </a:t>
            </a:r>
            <a:r>
              <a:rPr lang="el-GR" b="1" u="sng" dirty="0" smtClean="0"/>
              <a:t>ΑΡΑ δίνει κοινωνικό χαρακτήρα στην αρετή και τονίζει τον ευμετάβλητο χαρακτήρα της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προκείμενη: αυτά τα δύο( </a:t>
            </a:r>
            <a:r>
              <a:rPr lang="el-GR" dirty="0" err="1" smtClean="0"/>
              <a:t>επενείται</a:t>
            </a:r>
            <a:r>
              <a:rPr lang="el-GR" dirty="0" smtClean="0"/>
              <a:t> και </a:t>
            </a:r>
            <a:r>
              <a:rPr lang="el-GR" dirty="0" err="1" smtClean="0"/>
              <a:t>κατορθούται</a:t>
            </a:r>
            <a:r>
              <a:rPr lang="el-GR" dirty="0" smtClean="0"/>
              <a:t>) είναι μέρη της αρετής</a:t>
            </a:r>
          </a:p>
          <a:p>
            <a:r>
              <a:rPr lang="el-GR" dirty="0" smtClean="0"/>
              <a:t>Συμπέρασμα: πρώτος ορισμός της αρετής</a:t>
            </a:r>
          </a:p>
          <a:p>
            <a:r>
              <a:rPr lang="el-GR" b="1" dirty="0" smtClean="0"/>
              <a:t>2</a:t>
            </a:r>
            <a:r>
              <a:rPr lang="el-GR" b="1" baseline="30000" dirty="0" smtClean="0"/>
              <a:t>η</a:t>
            </a:r>
            <a:r>
              <a:rPr lang="el-GR" b="1" dirty="0" smtClean="0"/>
              <a:t> παράγραφος: τελικός ορισμός της αρετής</a:t>
            </a:r>
          </a:p>
          <a:p>
            <a:pPr>
              <a:buNone/>
            </a:pPr>
            <a:r>
              <a:rPr lang="el-GR" b="1" dirty="0" smtClean="0"/>
              <a:t>    </a:t>
            </a:r>
            <a:r>
              <a:rPr lang="el-GR" b="1" dirty="0" err="1" smtClean="0"/>
              <a:t>οριστέα</a:t>
            </a:r>
            <a:r>
              <a:rPr lang="el-GR" b="1" dirty="0" smtClean="0"/>
              <a:t> έννοια: Αρετή</a:t>
            </a:r>
          </a:p>
          <a:p>
            <a:pPr>
              <a:buNone/>
            </a:pPr>
            <a:r>
              <a:rPr lang="el-GR" b="1" dirty="0" smtClean="0"/>
              <a:t> </a:t>
            </a:r>
            <a:r>
              <a:rPr lang="el-GR" b="1" dirty="0" smtClean="0"/>
              <a:t>   γένος: έξις</a:t>
            </a:r>
          </a:p>
          <a:p>
            <a:pPr>
              <a:buNone/>
            </a:pPr>
            <a:r>
              <a:rPr lang="el-GR" b="1" dirty="0" smtClean="0"/>
              <a:t> </a:t>
            </a:r>
            <a:r>
              <a:rPr lang="el-GR" b="1" dirty="0" smtClean="0"/>
              <a:t>    ειδοποιός διαφορά: «</a:t>
            </a:r>
            <a:r>
              <a:rPr lang="el-GR" b="1" dirty="0" err="1" smtClean="0"/>
              <a:t>προαιρετική….ορίσειεν</a:t>
            </a:r>
            <a:r>
              <a:rPr lang="el-GR" b="1" dirty="0" smtClean="0"/>
              <a:t>»</a:t>
            </a:r>
          </a:p>
          <a:p>
            <a:pPr>
              <a:buNone/>
            </a:pPr>
            <a:r>
              <a:rPr lang="el-GR" dirty="0" smtClean="0"/>
              <a:t>Δίνει  έμφαση: 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α) </a:t>
            </a:r>
            <a:r>
              <a:rPr lang="el-GR" u="sng" dirty="0" smtClean="0"/>
              <a:t>στην προαίρεση</a:t>
            </a:r>
            <a:r>
              <a:rPr lang="el-GR" dirty="0" smtClean="0"/>
              <a:t>: έλλογη προτίμηση , χρειάζεται σκέψη και κρίση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β)στη </a:t>
            </a:r>
            <a:r>
              <a:rPr lang="el-GR" u="sng" dirty="0" smtClean="0"/>
              <a:t>μεσότητα </a:t>
            </a:r>
            <a:r>
              <a:rPr lang="el-GR" dirty="0" smtClean="0"/>
              <a:t>την προς ημάς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γ)στο </a:t>
            </a:r>
            <a:r>
              <a:rPr lang="el-GR" u="sng" dirty="0" smtClean="0"/>
              <a:t>λόγο</a:t>
            </a:r>
            <a:r>
              <a:rPr lang="el-GR" dirty="0" smtClean="0"/>
              <a:t> (λόγω) : προσθέτει στον ορισμό ένα κοινό κριτήριο(λόγω της υποκειμενικότητας της μεσότητας), τον ορθό λόγο= άρα προσπαθεί να </a:t>
            </a:r>
            <a:r>
              <a:rPr lang="el-GR" dirty="0" err="1" smtClean="0"/>
              <a:t>αντικειμενικοποιήσει</a:t>
            </a:r>
            <a:r>
              <a:rPr lang="el-GR" dirty="0" smtClean="0"/>
              <a:t> το υποκειμενικό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δ)στον </a:t>
            </a:r>
            <a:r>
              <a:rPr lang="el-GR" u="sng" dirty="0" smtClean="0"/>
              <a:t>φρόνιμο</a:t>
            </a:r>
            <a:r>
              <a:rPr lang="el-GR" dirty="0" smtClean="0"/>
              <a:t> άνθρωπο : ο άνθρωπος που έχει φρόνηση , είναι ηθικό πρότυπο της κοινωνίας = μετριάζει κι αυτό τον υποκειμενικό χαρακτήρα της ηθικής αρετής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12</a:t>
            </a:r>
            <a:r>
              <a:rPr lang="el-GR" baseline="30000" dirty="0" smtClean="0"/>
              <a:t>Η</a:t>
            </a:r>
            <a:r>
              <a:rPr lang="el-GR" dirty="0" smtClean="0"/>
              <a:t> ΔΙΔΑΚΤΙΚΗ ΕΝΟΤΗΤΑ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</a:t>
            </a:r>
            <a:r>
              <a:rPr lang="el-GR" dirty="0" err="1" smtClean="0"/>
              <a:t>παραγραφος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Α) Διαίρεση αρετών: 1) </a:t>
            </a:r>
            <a:r>
              <a:rPr lang="el-GR" b="1" dirty="0" smtClean="0"/>
              <a:t>διανοητικές</a:t>
            </a:r>
            <a:r>
              <a:rPr lang="el-GR" dirty="0" smtClean="0"/>
              <a:t>(λογικό μέρος της ψυχής)= γένεση και αύξησή τους μέσω διδασκαλίας- άρα χρειάζονται </a:t>
            </a:r>
            <a:r>
              <a:rPr lang="el-GR" b="1" dirty="0" smtClean="0"/>
              <a:t>εμπειρία και χρόνο(μέσα απόκτησής τους)</a:t>
            </a:r>
          </a:p>
          <a:p>
            <a:pPr>
              <a:buNone/>
            </a:pPr>
            <a:r>
              <a:rPr lang="el-GR" dirty="0" smtClean="0"/>
              <a:t>   2)</a:t>
            </a:r>
            <a:r>
              <a:rPr lang="el-GR" b="1" dirty="0" smtClean="0"/>
              <a:t>ηθικές</a:t>
            </a:r>
            <a:r>
              <a:rPr lang="el-GR" dirty="0" smtClean="0"/>
              <a:t>(επιθυμητικό)=σχέση με το </a:t>
            </a:r>
            <a:r>
              <a:rPr lang="el-GR" b="1" dirty="0" smtClean="0"/>
              <a:t>έθος-συνήθεια(μέσο απόκτησής τους</a:t>
            </a:r>
            <a:r>
              <a:rPr lang="el-GR" dirty="0" smtClean="0"/>
              <a:t>)</a:t>
            </a:r>
          </a:p>
          <a:p>
            <a:pPr>
              <a:buNone/>
            </a:pPr>
            <a:r>
              <a:rPr lang="el-GR" dirty="0" smtClean="0"/>
              <a:t>Β)Αποδεικτέα θέση της συλλογιστικής πορείας Αριστοτέλη: </a:t>
            </a:r>
            <a:r>
              <a:rPr lang="el-GR" u="sng" dirty="0" smtClean="0"/>
              <a:t>καμία από τις ηθικές αρετές δεν υπάρχουν μέσα μας από τη φύση </a:t>
            </a:r>
          </a:p>
          <a:p>
            <a:pPr>
              <a:buNone/>
            </a:pPr>
            <a:r>
              <a:rPr lang="el-GR" dirty="0" smtClean="0"/>
              <a:t>ΠΡΟΣΟΧΗ:   </a:t>
            </a:r>
            <a:r>
              <a:rPr lang="el-GR" b="1" dirty="0" smtClean="0"/>
              <a:t>φύσις</a:t>
            </a:r>
            <a:r>
              <a:rPr lang="el-GR" dirty="0" smtClean="0"/>
              <a:t>( δεδομένες βιολογικές λειτουργίες του ανθρώπου) ≠ </a:t>
            </a:r>
            <a:r>
              <a:rPr lang="el-GR" b="1" dirty="0" smtClean="0"/>
              <a:t>έθος</a:t>
            </a:r>
            <a:r>
              <a:rPr lang="el-GR" dirty="0" smtClean="0"/>
              <a:t>(διαμορφωμένες κοινωνικές συμπεριφορές και πρακτικές του ανθρώπου)</a:t>
            </a:r>
          </a:p>
          <a:p>
            <a:pPr>
              <a:buNone/>
            </a:pPr>
            <a:endParaRPr lang="el-G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Επαγωγικός συλλογισμός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προκείμενη: « </a:t>
            </a:r>
            <a:r>
              <a:rPr lang="el-GR" b="1" dirty="0" smtClean="0"/>
              <a:t>ουδέν των φύσει όντων άλλως εθίζεται»</a:t>
            </a:r>
          </a:p>
          <a:p>
            <a:r>
              <a:rPr lang="el-GR" dirty="0" smtClean="0"/>
              <a:t>Τεκμήρια: εμπειρικά παραδείγματα από τη φύση και τα φυσικά φαινόμενα (1</a:t>
            </a:r>
            <a:r>
              <a:rPr lang="el-GR" baseline="30000" dirty="0" smtClean="0"/>
              <a:t>η</a:t>
            </a:r>
            <a:r>
              <a:rPr lang="el-GR" dirty="0" smtClean="0"/>
              <a:t> ομάδα παραδειγμάτων)</a:t>
            </a:r>
          </a:p>
          <a:p>
            <a:r>
              <a:rPr lang="el-GR" dirty="0" smtClean="0"/>
              <a:t>Συμπέρασμα: </a:t>
            </a:r>
            <a:r>
              <a:rPr lang="el-GR" b="1" dirty="0" smtClean="0"/>
              <a:t>«</a:t>
            </a:r>
            <a:r>
              <a:rPr lang="el-GR" b="1" dirty="0" err="1" smtClean="0"/>
              <a:t>ουτ΄άρα</a:t>
            </a:r>
            <a:r>
              <a:rPr lang="el-GR" b="1" dirty="0" smtClean="0"/>
              <a:t> φύσει ….διά του έθους»</a:t>
            </a:r>
            <a:r>
              <a:rPr lang="el-GR" dirty="0" smtClean="0"/>
              <a:t>= οι ηθικές αρετές  δεν είναι ούτε φύσει ούτε παρά </a:t>
            </a:r>
            <a:r>
              <a:rPr lang="el-GR" dirty="0" err="1" smtClean="0"/>
              <a:t>φύσιν</a:t>
            </a:r>
            <a:r>
              <a:rPr lang="el-GR" dirty="0" smtClean="0"/>
              <a:t> αλλά έχουμε τη δυνατότητα από τη φύση να τις δεχτούμε ,τέλειοι γινόμαστε με το έθος( τέλος-τελολογική προσέγγιση Αριστοτέλη-εντελέχεια)</a:t>
            </a:r>
          </a:p>
          <a:p>
            <a:r>
              <a:rPr lang="el-GR" dirty="0" smtClean="0"/>
              <a:t>Εκφραστικά μέσα : αντίθεση, παραδείγματα ,συσσώρευση αρνήσεων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</a:t>
            </a:r>
            <a:r>
              <a:rPr lang="el-GR" baseline="30000" dirty="0" smtClean="0"/>
              <a:t>ο</a:t>
            </a:r>
            <a:r>
              <a:rPr lang="el-GR" dirty="0" smtClean="0"/>
              <a:t> επιχείρημα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714488"/>
            <a:ext cx="8258204" cy="33830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1400" dirty="0" smtClean="0"/>
              <a:t>2</a:t>
            </a:r>
            <a:r>
              <a:rPr lang="el-GR" sz="1400" baseline="30000" dirty="0" smtClean="0"/>
              <a:t>η</a:t>
            </a:r>
            <a:r>
              <a:rPr lang="el-GR" sz="1400" dirty="0" smtClean="0"/>
              <a:t> παράγραφος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2o </a:t>
            </a:r>
            <a:r>
              <a:rPr lang="el-GR" sz="1400" dirty="0" smtClean="0"/>
              <a:t>επιχείρημα  που στηρίζει την ίδια αποδεικτέα θέση (μεταβατική λέξη το </a:t>
            </a:r>
            <a:r>
              <a:rPr lang="el-GR" sz="1400" b="1" dirty="0" smtClean="0"/>
              <a:t>έτι)</a:t>
            </a:r>
          </a:p>
          <a:p>
            <a:pPr>
              <a:buNone/>
            </a:pPr>
            <a:r>
              <a:rPr lang="el-GR" sz="1400" b="1" dirty="0" smtClean="0"/>
              <a:t>1</a:t>
            </a:r>
            <a:r>
              <a:rPr lang="el-GR" sz="1400" b="1" baseline="30000" dirty="0" smtClean="0"/>
              <a:t>η</a:t>
            </a:r>
            <a:r>
              <a:rPr lang="el-GR" sz="1400" b="1" dirty="0" smtClean="0"/>
              <a:t> προκείμενη: « έτι όσα </a:t>
            </a:r>
            <a:r>
              <a:rPr lang="el-GR" sz="1400" b="1" dirty="0" err="1" smtClean="0"/>
              <a:t>μέν…έσχομεν</a:t>
            </a:r>
            <a:r>
              <a:rPr lang="el-GR" sz="1400" b="1" dirty="0" smtClean="0"/>
              <a:t>)» :</a:t>
            </a:r>
          </a:p>
          <a:p>
            <a:pPr>
              <a:buNone/>
            </a:pPr>
            <a:r>
              <a:rPr lang="el-GR" sz="1400" b="1" dirty="0" smtClean="0"/>
              <a:t> * </a:t>
            </a:r>
            <a:r>
              <a:rPr lang="el-GR" sz="1400" dirty="0" smtClean="0"/>
              <a:t>φύσει όντα= </a:t>
            </a:r>
            <a:r>
              <a:rPr lang="el-GR" sz="1400" dirty="0" err="1" smtClean="0"/>
              <a:t>πρότερον</a:t>
            </a:r>
            <a:r>
              <a:rPr lang="el-GR" sz="1400" dirty="0" smtClean="0"/>
              <a:t> </a:t>
            </a:r>
            <a:r>
              <a:rPr lang="el-GR" sz="1400" dirty="0" err="1" smtClean="0"/>
              <a:t>τάς</a:t>
            </a:r>
            <a:r>
              <a:rPr lang="el-GR" sz="1400" dirty="0" smtClean="0"/>
              <a:t> δυνάμεις, ύστερον </a:t>
            </a:r>
            <a:r>
              <a:rPr lang="el-GR" sz="1400" dirty="0" err="1" smtClean="0"/>
              <a:t>τάς</a:t>
            </a:r>
            <a:r>
              <a:rPr lang="el-GR" sz="1400" dirty="0" smtClean="0"/>
              <a:t> ενεργείας</a:t>
            </a:r>
          </a:p>
          <a:p>
            <a:pPr>
              <a:buNone/>
            </a:pPr>
            <a:r>
              <a:rPr lang="el-GR" sz="1400" b="1" dirty="0" smtClean="0"/>
              <a:t> * </a:t>
            </a:r>
            <a:r>
              <a:rPr lang="el-GR" sz="1400" dirty="0" smtClean="0"/>
              <a:t>παρένθεση με 2</a:t>
            </a:r>
            <a:r>
              <a:rPr lang="el-GR" sz="1400" baseline="30000" dirty="0" smtClean="0"/>
              <a:t>η</a:t>
            </a:r>
            <a:r>
              <a:rPr lang="el-GR" sz="1400" dirty="0" smtClean="0"/>
              <a:t> ομάδα παραδειγμάτων , παρμένα από τον κόσμο των αισθήσεων</a:t>
            </a:r>
          </a:p>
          <a:p>
            <a:pPr>
              <a:buNone/>
            </a:pPr>
            <a:r>
              <a:rPr lang="el-GR" sz="1400" b="1" dirty="0" smtClean="0"/>
              <a:t>2</a:t>
            </a:r>
            <a:r>
              <a:rPr lang="el-GR" sz="1400" b="1" baseline="30000" dirty="0" smtClean="0"/>
              <a:t>η</a:t>
            </a:r>
            <a:r>
              <a:rPr lang="el-GR" sz="1400" b="1" dirty="0" smtClean="0"/>
              <a:t> προκείμενη: «</a:t>
            </a:r>
            <a:r>
              <a:rPr lang="el-GR" sz="1400" b="1" dirty="0" err="1" smtClean="0"/>
              <a:t>τάς</a:t>
            </a:r>
            <a:r>
              <a:rPr lang="el-GR" sz="1400" b="1" dirty="0" smtClean="0"/>
              <a:t> </a:t>
            </a:r>
            <a:r>
              <a:rPr lang="el-GR" sz="1400" b="1" dirty="0" err="1" smtClean="0"/>
              <a:t>δ΄αρετάς</a:t>
            </a:r>
            <a:r>
              <a:rPr lang="el-GR" sz="1400" b="1" dirty="0" smtClean="0"/>
              <a:t> ….. </a:t>
            </a:r>
            <a:r>
              <a:rPr lang="el-GR" sz="1400" b="1" dirty="0" err="1" smtClean="0"/>
              <a:t>κιθαρισταί</a:t>
            </a:r>
            <a:r>
              <a:rPr lang="el-GR" sz="1400" b="1" dirty="0" smtClean="0"/>
              <a:t>» :</a:t>
            </a:r>
          </a:p>
          <a:p>
            <a:pPr>
              <a:buNone/>
            </a:pPr>
            <a:r>
              <a:rPr lang="el-GR" sz="1400" b="1" dirty="0" smtClean="0"/>
              <a:t>  * </a:t>
            </a:r>
            <a:r>
              <a:rPr lang="el-GR" sz="1400" dirty="0" smtClean="0"/>
              <a:t>ηθικές αρετές = </a:t>
            </a:r>
            <a:r>
              <a:rPr lang="el-GR" sz="1400" dirty="0" err="1" smtClean="0"/>
              <a:t>πρότερον</a:t>
            </a:r>
            <a:r>
              <a:rPr lang="el-GR" sz="1400" dirty="0" smtClean="0"/>
              <a:t> ενεργήσαντες </a:t>
            </a:r>
          </a:p>
          <a:p>
            <a:pPr>
              <a:buNone/>
            </a:pPr>
            <a:r>
              <a:rPr lang="el-GR" sz="1400" dirty="0" smtClean="0"/>
              <a:t>  * αναλογία με τις τέχνες</a:t>
            </a:r>
          </a:p>
          <a:p>
            <a:pPr>
              <a:buNone/>
            </a:pPr>
            <a:r>
              <a:rPr lang="el-GR" sz="1400" dirty="0" smtClean="0"/>
              <a:t>  *3</a:t>
            </a:r>
            <a:r>
              <a:rPr lang="el-GR" sz="1400" baseline="30000" dirty="0" smtClean="0"/>
              <a:t>η</a:t>
            </a:r>
            <a:r>
              <a:rPr lang="el-GR" sz="1400" dirty="0" smtClean="0"/>
              <a:t> ομάδα παραδειγμάτων , παρμένα από τις ανθρώπινες δραστηριότητες</a:t>
            </a:r>
          </a:p>
          <a:p>
            <a:pPr>
              <a:buNone/>
            </a:pPr>
            <a:r>
              <a:rPr lang="el-GR" sz="1400" dirty="0" smtClean="0"/>
              <a:t>  </a:t>
            </a:r>
            <a:r>
              <a:rPr lang="el-GR" sz="1400" b="1" u="sng" dirty="0" smtClean="0"/>
              <a:t>ΚΛΙΜΑΚΩΣΗ ΠΑΡΑΔΕΙΓΜΆΤΩΝ ;  ΠΛΗΣΙΑΖΟΥΝ ΣΤΑΔΙΑΚΑ ΤΟΝ ΑΝΘΡΩΠΟ ΚΑΙ ΤΙΣ ΔΡΑΣΤΗΡΙΟΤΗΤΕΣ ΤΟΥ</a:t>
            </a:r>
          </a:p>
          <a:p>
            <a:pPr>
              <a:buNone/>
            </a:pPr>
            <a:r>
              <a:rPr lang="el-GR" sz="1400" b="1" u="sng" dirty="0" smtClean="0"/>
              <a:t> </a:t>
            </a:r>
            <a:r>
              <a:rPr lang="el-GR" sz="1400" b="1" dirty="0" smtClean="0"/>
              <a:t>Συμπέρασμα;: με τον ίδιο τρόπο (εθισμός) αποκτώνται 3 βασικές ηθικές αρετές: </a:t>
            </a:r>
          </a:p>
          <a:p>
            <a:pPr>
              <a:buNone/>
            </a:pPr>
            <a:r>
              <a:rPr lang="el-GR" sz="1400" b="1" dirty="0" smtClean="0"/>
              <a:t> η δικαιοσύνη, η σωφροσύνη και η ανδρεία</a:t>
            </a:r>
          </a:p>
          <a:p>
            <a:pPr>
              <a:buNone/>
            </a:pPr>
            <a:endParaRPr lang="el-GR" sz="1400" b="1" dirty="0" smtClean="0"/>
          </a:p>
          <a:p>
            <a:pPr>
              <a:buNone/>
            </a:pPr>
            <a:r>
              <a:rPr lang="el-GR" sz="1400" b="1" dirty="0" smtClean="0"/>
              <a:t>ΕΚΦΡΑΣΤΙΚΑ ΜΕΣΑ: ΑΝΤΙΘΕΣΕΙΣ, ΑΝΑΛΟΓΊΑ, ΠΑΡΑΔΕΊΓΜΑΤΑ (ΕΠΙΣΤΗΜΟΝΙΚΉ ΘΕΏΡΗΣΗ), ΕΝΑΛΛΑΓΗ ΠΡΏΤΟΥ ΚΑΙ ΤΡΙΤΟΥ ΠΡΟΣΩΠΟΥ</a:t>
            </a:r>
          </a:p>
          <a:p>
            <a:pPr>
              <a:buNone/>
            </a:pPr>
            <a:endParaRPr lang="el-GR" sz="1400" b="1" dirty="0" smtClean="0"/>
          </a:p>
          <a:p>
            <a:pPr>
              <a:buNone/>
            </a:pPr>
            <a:r>
              <a:rPr lang="el-GR" sz="1400" b="1" dirty="0" smtClean="0"/>
              <a:t> </a:t>
            </a:r>
          </a:p>
          <a:p>
            <a:pPr>
              <a:buNone/>
            </a:pPr>
            <a:r>
              <a:rPr lang="el-GR" sz="1400" b="1" dirty="0" smtClean="0"/>
              <a:t>   </a:t>
            </a:r>
            <a:endParaRPr lang="el-GR" sz="1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13</a:t>
            </a:r>
            <a:r>
              <a:rPr lang="el-GR" baseline="30000" dirty="0" smtClean="0"/>
              <a:t>Η</a:t>
            </a:r>
            <a:r>
              <a:rPr lang="el-GR" dirty="0" smtClean="0"/>
              <a:t> ΔΙΔΑΚΤΙΚΗ ΕΝΟΤΗΤΑ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l-GR" sz="3200" b="1" dirty="0" smtClean="0"/>
              <a:t> 1</a:t>
            </a:r>
            <a:r>
              <a:rPr lang="el-GR" sz="3200" b="1" baseline="30000" dirty="0" smtClean="0"/>
              <a:t>Η</a:t>
            </a:r>
            <a:r>
              <a:rPr lang="el-GR" sz="3200" b="1" dirty="0" smtClean="0"/>
              <a:t> παράγραφος</a:t>
            </a:r>
          </a:p>
          <a:p>
            <a:r>
              <a:rPr lang="el-GR" sz="3200" b="1" dirty="0" smtClean="0"/>
              <a:t>1</a:t>
            </a:r>
            <a:r>
              <a:rPr lang="el-GR" sz="3200" b="1" baseline="30000" dirty="0" smtClean="0"/>
              <a:t>ο</a:t>
            </a:r>
            <a:r>
              <a:rPr lang="el-GR" sz="3200" b="1" dirty="0" smtClean="0"/>
              <a:t> επιχείρημα: «</a:t>
            </a:r>
            <a:r>
              <a:rPr lang="el-GR" sz="3200" b="1" dirty="0" err="1" smtClean="0"/>
              <a:t>Μαρτυρει</a:t>
            </a:r>
            <a:r>
              <a:rPr lang="el-GR" sz="3200" b="1" dirty="0" smtClean="0"/>
              <a:t> δε …αγαθή φαύλης»</a:t>
            </a:r>
          </a:p>
          <a:p>
            <a:r>
              <a:rPr lang="el-GR" sz="3200" b="1" dirty="0" smtClean="0"/>
              <a:t>*νέο επιχείρημα-μαρτυρία(</a:t>
            </a:r>
            <a:r>
              <a:rPr lang="el-GR" sz="3200" b="1" dirty="0" err="1" smtClean="0"/>
              <a:t>μαρτυρει</a:t>
            </a:r>
            <a:r>
              <a:rPr lang="el-GR" sz="3200" b="1" dirty="0" smtClean="0"/>
              <a:t>) για την υποστήριξη της προηγούμενης αποδεικτέας θέσης ότι καμία από τις ηθικές αρετές δεν γίνεται εκ φύσεως</a:t>
            </a:r>
          </a:p>
          <a:p>
            <a:r>
              <a:rPr lang="el-GR" sz="3200" b="1" dirty="0" smtClean="0"/>
              <a:t>*μεταφορά στην πολιτική ζωή-χώρο= απόδειξη ότι για τον Αριστοτέλη η ηθική αρετή είναι πολιτική αρετή</a:t>
            </a:r>
          </a:p>
          <a:p>
            <a:endParaRPr lang="el-GR" sz="3200" b="1" dirty="0" smtClean="0"/>
          </a:p>
          <a:p>
            <a:r>
              <a:rPr lang="el-GR" sz="3200" b="1" dirty="0" smtClean="0"/>
              <a:t>*1</a:t>
            </a:r>
            <a:r>
              <a:rPr lang="el-GR" sz="3200" b="1" baseline="30000" dirty="0" smtClean="0"/>
              <a:t>η</a:t>
            </a:r>
            <a:r>
              <a:rPr lang="el-GR" sz="3200" b="1" dirty="0" smtClean="0"/>
              <a:t> προκείμενη: «οι γάρ </a:t>
            </a:r>
            <a:r>
              <a:rPr lang="el-GR" sz="3200" b="1" dirty="0" err="1" smtClean="0"/>
              <a:t>νομοθέται…εστίν</a:t>
            </a:r>
            <a:r>
              <a:rPr lang="el-GR" sz="3200" b="1" dirty="0" smtClean="0"/>
              <a:t>» : οι νομοθέτες έχουν ως στόχο να κάνουν τους πολίτες αγαθούς με </a:t>
            </a:r>
            <a:r>
              <a:rPr lang="el-GR" sz="3200" b="1" u="sng" dirty="0" smtClean="0"/>
              <a:t>μέσο τ</a:t>
            </a:r>
            <a:r>
              <a:rPr lang="el-GR" sz="3200" b="1" dirty="0" smtClean="0"/>
              <a:t>ον </a:t>
            </a:r>
            <a:r>
              <a:rPr lang="el-GR" sz="3200" b="1" u="sng" dirty="0" smtClean="0"/>
              <a:t>εθισμό. </a:t>
            </a:r>
          </a:p>
          <a:p>
            <a:r>
              <a:rPr lang="el-GR" sz="3200" b="1" u="sng" dirty="0" smtClean="0"/>
              <a:t>      </a:t>
            </a:r>
          </a:p>
          <a:p>
            <a:r>
              <a:rPr lang="el-GR" sz="3200" b="1" dirty="0" smtClean="0"/>
              <a:t>*2</a:t>
            </a:r>
            <a:r>
              <a:rPr lang="el-GR" sz="3200" b="1" baseline="30000" dirty="0" smtClean="0"/>
              <a:t>η</a:t>
            </a:r>
            <a:r>
              <a:rPr lang="el-GR" sz="3200" b="1" dirty="0" smtClean="0"/>
              <a:t> προκείμενη: «όσοι …..</a:t>
            </a:r>
            <a:r>
              <a:rPr lang="el-GR" sz="3200" b="1" dirty="0" err="1" smtClean="0"/>
              <a:t>αμαρτάνουσι</a:t>
            </a:r>
            <a:r>
              <a:rPr lang="el-GR" sz="3200" b="1" dirty="0" smtClean="0"/>
              <a:t>.»: όσοι δεν τα καταφέρνουν κάνουν λάθος.</a:t>
            </a:r>
          </a:p>
          <a:p>
            <a:endParaRPr lang="el-GR" sz="3200" b="1" dirty="0" smtClean="0"/>
          </a:p>
          <a:p>
            <a:r>
              <a:rPr lang="el-GR" sz="3200" b="1" dirty="0" smtClean="0"/>
              <a:t>*Συμπέρασμα: «και διαφέρει..φαύλης» (κόμμα πριν </a:t>
            </a:r>
            <a:r>
              <a:rPr lang="el-GR" sz="3200" b="1" u="sng" dirty="0" smtClean="0"/>
              <a:t>το και =άρα συμπερασματική η σημασία του)</a:t>
            </a:r>
          </a:p>
          <a:p>
            <a:r>
              <a:rPr lang="el-GR" sz="3200" b="1" u="sng" dirty="0" smtClean="0"/>
              <a:t>ΑΡΑ: Η ΕΠΙΤΥΧΙΑ Ή Η ΑΠΟΤΥΧΊΑ ΣΤΟ ΕΘΙΖΕΙΝ ΤΟΥΣ ΠΟΛΙΤΕΣ =ΑΙΤΙΑ ΔΙΑΦΟΡΟΠΟΙΗΣΗΣ ΠΟΛΙΤΕΥΜΑΤΟΣ ΣΕ ΚΑΛΟ ΚΑΙ ΛΙΓΟΤΕΡΟ ΚΑΛΟ(ΌΧΙ ΚΑΚΟ)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l-GR" dirty="0" smtClean="0"/>
              <a:t>2</a:t>
            </a:r>
            <a:r>
              <a:rPr lang="el-GR" baseline="30000" dirty="0" smtClean="0"/>
              <a:t>Ο</a:t>
            </a:r>
            <a:r>
              <a:rPr lang="el-GR" dirty="0" smtClean="0"/>
              <a:t> επιχείρημα (έτι):</a:t>
            </a:r>
          </a:p>
          <a:p>
            <a:r>
              <a:rPr lang="el-GR" sz="3400" dirty="0" smtClean="0"/>
              <a:t>1</a:t>
            </a:r>
            <a:r>
              <a:rPr lang="el-GR" sz="3400" baseline="30000" dirty="0" smtClean="0"/>
              <a:t>η</a:t>
            </a:r>
            <a:r>
              <a:rPr lang="el-GR" sz="3400" dirty="0" smtClean="0"/>
              <a:t> προκείμενη: «εκ των </a:t>
            </a:r>
            <a:r>
              <a:rPr lang="el-GR" sz="3400" dirty="0" err="1" smtClean="0"/>
              <a:t>αυτων…τέχνη</a:t>
            </a:r>
            <a:r>
              <a:rPr lang="el-GR" sz="3400" dirty="0" smtClean="0"/>
              <a:t>»</a:t>
            </a:r>
          </a:p>
          <a:p>
            <a:pPr>
              <a:buNone/>
            </a:pPr>
            <a:r>
              <a:rPr lang="el-GR" sz="3400" dirty="0" smtClean="0"/>
              <a:t>   -αντίθεση ανάμεσα στο  «</a:t>
            </a:r>
            <a:r>
              <a:rPr lang="el-GR" sz="3400" b="1" u="sng" dirty="0" smtClean="0"/>
              <a:t>γίνεται» </a:t>
            </a:r>
            <a:r>
              <a:rPr lang="el-GR" sz="3400" dirty="0" smtClean="0"/>
              <a:t>(επιτυχία στην απόκτηση της αρετής) και στο </a:t>
            </a:r>
            <a:r>
              <a:rPr lang="el-GR" sz="3400" b="1" u="sng" dirty="0" smtClean="0"/>
              <a:t>«φθείρεται» </a:t>
            </a:r>
            <a:r>
              <a:rPr lang="el-GR" sz="3400" dirty="0" smtClean="0"/>
              <a:t>(αποτυχία στην απόκτησή της)  </a:t>
            </a:r>
          </a:p>
          <a:p>
            <a:pPr>
              <a:buNone/>
            </a:pPr>
            <a:r>
              <a:rPr lang="el-GR" sz="3400" dirty="0" smtClean="0"/>
              <a:t>    -αναλογία με τις τέχνες</a:t>
            </a:r>
          </a:p>
          <a:p>
            <a:pPr>
              <a:buNone/>
            </a:pPr>
            <a:r>
              <a:rPr lang="el-GR" sz="3400" dirty="0" smtClean="0"/>
              <a:t>    -εισάγει σταδιακά την ποιότητα (ευ- </a:t>
            </a:r>
            <a:r>
              <a:rPr lang="el-GR" sz="3400" dirty="0" err="1" smtClean="0"/>
              <a:t>κακως</a:t>
            </a:r>
            <a:r>
              <a:rPr lang="el-GR" sz="3400" dirty="0" smtClean="0"/>
              <a:t>) του εθισμού ως </a:t>
            </a:r>
            <a:r>
              <a:rPr lang="el-GR" sz="3400" dirty="0" err="1" smtClean="0"/>
              <a:t>προυπόθεση</a:t>
            </a:r>
            <a:r>
              <a:rPr lang="el-GR" sz="3400" dirty="0" smtClean="0"/>
              <a:t> για το αποτέλεσμα</a:t>
            </a:r>
          </a:p>
          <a:p>
            <a:pPr>
              <a:buNone/>
            </a:pPr>
            <a:r>
              <a:rPr lang="el-GR" sz="3400" dirty="0" smtClean="0"/>
              <a:t> 2</a:t>
            </a:r>
            <a:r>
              <a:rPr lang="el-GR" sz="3400" baseline="30000" dirty="0" smtClean="0"/>
              <a:t>η</a:t>
            </a:r>
            <a:r>
              <a:rPr lang="el-GR" sz="3400" dirty="0" smtClean="0"/>
              <a:t> προκείμενη(παραδείγματα): «εκ γαρ του </a:t>
            </a:r>
            <a:r>
              <a:rPr lang="el-GR" sz="3400" dirty="0" err="1" smtClean="0"/>
              <a:t>κιθαρίζειν</a:t>
            </a:r>
            <a:r>
              <a:rPr lang="el-GR" sz="3400" dirty="0" smtClean="0"/>
              <a:t>..κακοί»</a:t>
            </a:r>
          </a:p>
          <a:p>
            <a:pPr>
              <a:buNone/>
            </a:pPr>
            <a:r>
              <a:rPr lang="el-GR" sz="3400" dirty="0" smtClean="0"/>
              <a:t>     -χρήση  ίδιων παραδειγμάτων  με την προηγούμενη ενότητα, με προσθήκη του </a:t>
            </a:r>
            <a:r>
              <a:rPr lang="el-GR" sz="3400" b="1" u="sng" dirty="0" smtClean="0"/>
              <a:t>ευ</a:t>
            </a:r>
            <a:r>
              <a:rPr lang="el-GR" sz="3400" u="sng" dirty="0" smtClean="0"/>
              <a:t> </a:t>
            </a:r>
            <a:r>
              <a:rPr lang="el-GR" sz="3400" dirty="0" smtClean="0"/>
              <a:t>και του </a:t>
            </a:r>
            <a:r>
              <a:rPr lang="el-GR" sz="3400" b="1" u="sng" dirty="0" err="1" smtClean="0"/>
              <a:t>κακως</a:t>
            </a:r>
            <a:r>
              <a:rPr lang="el-GR" sz="3400" b="1" u="sng" dirty="0" smtClean="0"/>
              <a:t> </a:t>
            </a:r>
            <a:r>
              <a:rPr lang="el-GR" sz="3400" dirty="0" smtClean="0"/>
              <a:t>= ένα βήμα προς τη διατύπωση της σημασίας της ποιότητας του εθισμού για το αποτέλεσμα.</a:t>
            </a:r>
          </a:p>
          <a:p>
            <a:pPr>
              <a:buNone/>
            </a:pPr>
            <a:r>
              <a:rPr lang="el-GR" sz="3400" b="1" u="sng" dirty="0" smtClean="0"/>
              <a:t>  </a:t>
            </a:r>
            <a:r>
              <a:rPr lang="el-GR" sz="3400" dirty="0" smtClean="0"/>
              <a:t>Συμπέρασμα: «Ει </a:t>
            </a:r>
            <a:r>
              <a:rPr lang="el-GR" sz="3400" dirty="0" err="1" smtClean="0"/>
              <a:t>γάρ…κακοί</a:t>
            </a:r>
            <a:r>
              <a:rPr lang="el-GR" sz="3400" dirty="0" smtClean="0"/>
              <a:t>»</a:t>
            </a:r>
          </a:p>
          <a:p>
            <a:pPr>
              <a:buNone/>
            </a:pPr>
            <a:r>
              <a:rPr lang="el-GR" sz="3400" dirty="0" smtClean="0"/>
              <a:t>      - υποθετικός λόγος του αντίθετου στην πραγματικότητα= ενισχύει το συμπέρασμα  ότι οι άνθρωποι έχουν ανάγκη το διδάσκαλο, αφού δεν είναι από τη φύση τους όλοι καλοί ή κακοί= το συμπέρασμα εστιάζει στο αποτέλεσμα του </a:t>
            </a:r>
            <a:r>
              <a:rPr lang="el-GR" sz="3400" dirty="0" err="1" smtClean="0"/>
              <a:t>εθισμούστις</a:t>
            </a:r>
            <a:r>
              <a:rPr lang="el-GR" sz="3400" dirty="0" smtClean="0"/>
              <a:t> τέχνες= μετάβαση στο 3</a:t>
            </a:r>
            <a:r>
              <a:rPr lang="el-GR" sz="3400" baseline="30000" dirty="0" smtClean="0"/>
              <a:t>ο</a:t>
            </a:r>
            <a:r>
              <a:rPr lang="el-GR" sz="3400" dirty="0" smtClean="0"/>
              <a:t> επιχείρημα</a:t>
            </a:r>
          </a:p>
          <a:p>
            <a:pPr>
              <a:buNone/>
            </a:pPr>
            <a:endParaRPr lang="el-GR" sz="3400" b="1" u="sng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παράγραφος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3</a:t>
            </a:r>
            <a:r>
              <a:rPr lang="el-GR" baseline="30000" dirty="0" smtClean="0"/>
              <a:t>ο</a:t>
            </a:r>
            <a:r>
              <a:rPr lang="el-GR" dirty="0" smtClean="0"/>
              <a:t> επιχείρημα= μετάβαση αναλογικά στο χώρο των ηθικών αρετών και στο πεδίο εφαρμογής της αρετής (ή της κακίας), που είναι οι συναισθηματικές μεταβολές (πάθη) του ανθρώπου ως μέλους της κοινωνίας- ανθρώπινες σχέσεις</a:t>
            </a:r>
          </a:p>
          <a:p>
            <a:r>
              <a:rPr lang="el-GR" dirty="0" smtClean="0"/>
              <a:t>4 τομείς ενέργειας του ανθρώπου:</a:t>
            </a:r>
          </a:p>
          <a:p>
            <a:pPr>
              <a:buNone/>
            </a:pPr>
            <a:r>
              <a:rPr lang="el-GR" dirty="0" smtClean="0"/>
              <a:t> -1</a:t>
            </a:r>
            <a:r>
              <a:rPr lang="el-GR" baseline="30000" dirty="0" smtClean="0"/>
              <a:t>ος</a:t>
            </a:r>
            <a:r>
              <a:rPr lang="el-GR" dirty="0" smtClean="0"/>
              <a:t> : «</a:t>
            </a:r>
            <a:r>
              <a:rPr lang="el-GR" b="1" dirty="0" smtClean="0"/>
              <a:t>τα εν τοις </a:t>
            </a:r>
            <a:r>
              <a:rPr lang="el-GR" b="1" dirty="0" err="1" smtClean="0"/>
              <a:t>συναλλάγμασι</a:t>
            </a:r>
            <a:r>
              <a:rPr lang="el-GR" b="1" dirty="0" smtClean="0"/>
              <a:t>(σχέσεις με τους συνανθρώπους )= </a:t>
            </a:r>
            <a:r>
              <a:rPr lang="el-GR" dirty="0" smtClean="0"/>
              <a:t>άλλοι γινόμαστε δίκαιοι, άλλοι άδικοι(πρώτο αντιθετικό ζεύγος)</a:t>
            </a:r>
          </a:p>
          <a:p>
            <a:pPr>
              <a:buNone/>
            </a:pPr>
            <a:r>
              <a:rPr lang="el-GR" dirty="0" smtClean="0"/>
              <a:t>  -2</a:t>
            </a:r>
            <a:r>
              <a:rPr lang="el-GR" baseline="30000" dirty="0" smtClean="0"/>
              <a:t>ος</a:t>
            </a:r>
            <a:r>
              <a:rPr lang="el-GR" dirty="0" smtClean="0"/>
              <a:t> : </a:t>
            </a:r>
            <a:r>
              <a:rPr lang="el-GR" b="1" dirty="0" smtClean="0"/>
              <a:t>«τα εν τοις </a:t>
            </a:r>
            <a:r>
              <a:rPr lang="el-GR" b="1" dirty="0" err="1" smtClean="0"/>
              <a:t>δεινοις</a:t>
            </a:r>
            <a:r>
              <a:rPr lang="el-GR" b="1" dirty="0" smtClean="0"/>
              <a:t>» (στις δύσκολες περιστάσεις της ζωής» =</a:t>
            </a:r>
            <a:r>
              <a:rPr lang="el-GR" dirty="0" smtClean="0"/>
              <a:t>άλλοι γινόμαστε ανδρείοι ,άλλοι δειλοί</a:t>
            </a:r>
          </a:p>
          <a:p>
            <a:pPr>
              <a:buNone/>
            </a:pPr>
            <a:r>
              <a:rPr lang="el-GR" dirty="0" smtClean="0"/>
              <a:t>(δεύτερο αντιθετικό ζεύγος)</a:t>
            </a:r>
          </a:p>
          <a:p>
            <a:pPr>
              <a:buNone/>
            </a:pPr>
            <a:endParaRPr lang="el-GR" b="1" dirty="0" smtClean="0"/>
          </a:p>
          <a:p>
            <a:pPr>
              <a:buNone/>
            </a:pPr>
            <a:endParaRPr lang="el-G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b="1" dirty="0" smtClean="0"/>
              <a:t>3</a:t>
            </a:r>
            <a:r>
              <a:rPr lang="el-GR" b="1" baseline="30000" dirty="0" smtClean="0"/>
              <a:t>ος</a:t>
            </a:r>
            <a:r>
              <a:rPr lang="el-GR" b="1" dirty="0" smtClean="0"/>
              <a:t>: «</a:t>
            </a:r>
            <a:r>
              <a:rPr lang="el-GR" b="1" dirty="0" err="1" smtClean="0"/>
              <a:t>τά</a:t>
            </a:r>
            <a:r>
              <a:rPr lang="el-GR" b="1" dirty="0" smtClean="0"/>
              <a:t> περί </a:t>
            </a:r>
            <a:r>
              <a:rPr lang="el-GR" b="1" dirty="0" err="1" smtClean="0"/>
              <a:t>τάς</a:t>
            </a:r>
            <a:r>
              <a:rPr lang="el-GR" b="1" dirty="0" smtClean="0"/>
              <a:t> επιθυμίας» (στις επιθυμίες</a:t>
            </a:r>
            <a:r>
              <a:rPr lang="el-GR" dirty="0" smtClean="0"/>
              <a:t>)= άλλοι γινόμαστε σώφρονες ,άλλοι ακόλαστοι (τρίτο αντιθετικό ζεύγος)</a:t>
            </a:r>
          </a:p>
          <a:p>
            <a:r>
              <a:rPr lang="el-GR" b="1" dirty="0" smtClean="0"/>
              <a:t>4</a:t>
            </a:r>
            <a:r>
              <a:rPr lang="el-GR" b="1" baseline="30000" dirty="0" smtClean="0"/>
              <a:t>ος</a:t>
            </a:r>
            <a:r>
              <a:rPr lang="el-GR" b="1" dirty="0" smtClean="0"/>
              <a:t>: «</a:t>
            </a:r>
            <a:r>
              <a:rPr lang="el-GR" b="1" dirty="0" err="1" smtClean="0"/>
              <a:t>τά</a:t>
            </a:r>
            <a:r>
              <a:rPr lang="el-GR" b="1" dirty="0" smtClean="0"/>
              <a:t> περί </a:t>
            </a:r>
            <a:r>
              <a:rPr lang="el-GR" b="1" dirty="0" err="1" smtClean="0"/>
              <a:t>τάς</a:t>
            </a:r>
            <a:r>
              <a:rPr lang="el-GR" b="1" dirty="0" smtClean="0"/>
              <a:t> οργάς»(σε σχέση με την οργή)= </a:t>
            </a:r>
            <a:r>
              <a:rPr lang="el-GR" dirty="0" smtClean="0"/>
              <a:t>άλλοι γινόμαστε πράοι , άλλοι οργίλοι(τέταρτο αντιθετικό ζεύγος)</a:t>
            </a:r>
          </a:p>
          <a:p>
            <a:r>
              <a:rPr lang="el-GR" dirty="0" smtClean="0"/>
              <a:t>ΠΡΟΣΟΧΗ: ανάμεσα στο τρίτο και το τέταρτο αντιθετικό ζεύγος χρησιμοποιείται </a:t>
            </a:r>
            <a:r>
              <a:rPr lang="el-GR" b="1" dirty="0" smtClean="0"/>
              <a:t>χιαστό σχήμα </a:t>
            </a:r>
            <a:r>
              <a:rPr lang="el-GR" dirty="0" smtClean="0"/>
              <a:t>= έμφαση</a:t>
            </a:r>
          </a:p>
          <a:p>
            <a:r>
              <a:rPr lang="el-GR" b="1" dirty="0" smtClean="0"/>
              <a:t>Διαδοχικά συμπεράσματα:</a:t>
            </a:r>
          </a:p>
          <a:p>
            <a:pPr>
              <a:buNone/>
            </a:pPr>
            <a:r>
              <a:rPr lang="el-GR" b="1" dirty="0" smtClean="0"/>
              <a:t>  α)από την επανάληψη ομοίων ενεργειών γίνονται οι ΕΞΕΙΣ (μόνιμα στοιχεία του χαρακτήρα)</a:t>
            </a:r>
          </a:p>
          <a:p>
            <a:pPr>
              <a:buNone/>
            </a:pPr>
            <a:r>
              <a:rPr lang="el-GR" b="1" dirty="0" smtClean="0"/>
              <a:t>  β)γι αυτό πρέπει να δώσουμε ποιότητα στις ενέργειές μας – ΠΟΙΑΣ</a:t>
            </a:r>
          </a:p>
          <a:p>
            <a:pPr>
              <a:buNone/>
            </a:pPr>
            <a:r>
              <a:rPr lang="el-GR" b="1" dirty="0" smtClean="0"/>
              <a:t>  γ)παιδαγωγική σημασία εθισμού= πολύ σημαντική η απόκτηση των καλών συνηθειών από μικρή ηλικία –χρήση  ποσοτικών επιρρημάτων σε ανιούσα κλίμακα( ου μικρόν- </a:t>
            </a:r>
            <a:r>
              <a:rPr lang="el-GR" b="1" dirty="0" err="1" smtClean="0"/>
              <a:t>πάμπολυ</a:t>
            </a:r>
            <a:r>
              <a:rPr lang="el-GR" b="1" dirty="0" smtClean="0"/>
              <a:t>- </a:t>
            </a:r>
            <a:r>
              <a:rPr lang="el-GR" b="1" dirty="0" err="1" smtClean="0"/>
              <a:t>μαλλον</a:t>
            </a:r>
            <a:r>
              <a:rPr lang="el-GR" b="1" dirty="0" smtClean="0"/>
              <a:t> το παν.</a:t>
            </a:r>
          </a:p>
          <a:p>
            <a:pPr>
              <a:buNone/>
            </a:pPr>
            <a:r>
              <a:rPr lang="el-GR" b="1" dirty="0" smtClean="0"/>
              <a:t> </a:t>
            </a:r>
          </a:p>
          <a:p>
            <a:pPr>
              <a:buNone/>
            </a:pPr>
            <a:r>
              <a:rPr lang="el-GR" b="1" dirty="0" smtClean="0"/>
              <a:t> </a:t>
            </a:r>
          </a:p>
          <a:p>
            <a:pPr>
              <a:buNone/>
            </a:pPr>
            <a:endParaRPr lang="el-GR" dirty="0" smtClean="0"/>
          </a:p>
          <a:p>
            <a:endParaRPr lang="el-G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14</a:t>
            </a:r>
            <a:r>
              <a:rPr lang="el-GR" baseline="30000" smtClean="0"/>
              <a:t>η</a:t>
            </a:r>
            <a:r>
              <a:rPr lang="el-GR" smtClean="0"/>
              <a:t> ΔΙΔΑΚΤΙΚΗ ΕΝΟΤΗΤΑ</a:t>
            </a:r>
            <a:br>
              <a:rPr lang="el-GR" smtClean="0"/>
            </a:br>
            <a:r>
              <a:rPr lang="el-GR" smtClean="0"/>
              <a:t>ΗΘΙΚΗ ΑΡΕΤΗ ΚΑΙ ΜΕΣΟΤΗΤΑ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b="1" dirty="0" smtClean="0"/>
              <a:t>ΟΡΙΣΜΟΣ ΜΕΣΟΤΗΤΑΣ(ΜΕΤΡΟΥ</a:t>
            </a:r>
            <a:r>
              <a:rPr lang="el-GR" dirty="0" smtClean="0"/>
              <a:t>)</a:t>
            </a:r>
          </a:p>
          <a:p>
            <a:r>
              <a:rPr lang="el-GR" b="1" dirty="0" smtClean="0"/>
              <a:t>1</a:t>
            </a:r>
            <a:r>
              <a:rPr lang="el-GR" b="1" baseline="30000" dirty="0" smtClean="0"/>
              <a:t>Η</a:t>
            </a:r>
            <a:r>
              <a:rPr lang="el-GR" b="1" dirty="0" smtClean="0"/>
              <a:t> προκείμενη </a:t>
            </a:r>
            <a:r>
              <a:rPr lang="el-GR" dirty="0" smtClean="0"/>
              <a:t>«Εν </a:t>
            </a:r>
            <a:r>
              <a:rPr lang="el-GR" dirty="0" err="1" smtClean="0"/>
              <a:t>πάνυ…..προς</a:t>
            </a:r>
            <a:r>
              <a:rPr lang="el-GR" dirty="0" smtClean="0"/>
              <a:t> </a:t>
            </a:r>
            <a:r>
              <a:rPr lang="el-GR" dirty="0" err="1" smtClean="0"/>
              <a:t>υμας</a:t>
            </a:r>
            <a:r>
              <a:rPr lang="el-GR" dirty="0" smtClean="0"/>
              <a:t>»= κάθε πράγμα που έχει συνέχεια(συνεχές =αυτό που επιδέχεται διαίρεση  </a:t>
            </a:r>
            <a:r>
              <a:rPr lang="el-GR" dirty="0" err="1" smtClean="0"/>
              <a:t>επ΄αόριστον</a:t>
            </a:r>
            <a:r>
              <a:rPr lang="el-GR" dirty="0" smtClean="0"/>
              <a:t>) και διαιρετότητα  μπορεί να χωριστεί σε δύο ίσα μέρη(</a:t>
            </a:r>
            <a:r>
              <a:rPr lang="el-GR" dirty="0" err="1" smtClean="0"/>
              <a:t>πλειον</a:t>
            </a:r>
            <a:r>
              <a:rPr lang="el-GR" dirty="0" smtClean="0"/>
              <a:t>, </a:t>
            </a:r>
            <a:r>
              <a:rPr lang="el-GR" dirty="0" err="1" smtClean="0"/>
              <a:t>έλαττον,ίσον</a:t>
            </a:r>
            <a:r>
              <a:rPr lang="el-GR" dirty="0" smtClean="0"/>
              <a:t>)</a:t>
            </a:r>
          </a:p>
          <a:p>
            <a:r>
              <a:rPr lang="el-GR" dirty="0" smtClean="0"/>
              <a:t>Δύο τα κριτήρια γι’ αυτό το αποτέλεσμα: 1)</a:t>
            </a:r>
            <a:r>
              <a:rPr lang="el-GR" dirty="0" err="1" smtClean="0"/>
              <a:t>κατ΄αυτό</a:t>
            </a:r>
            <a:r>
              <a:rPr lang="el-GR" dirty="0" smtClean="0"/>
              <a:t> το πράγμα (</a:t>
            </a:r>
            <a:r>
              <a:rPr lang="el-GR" b="1" dirty="0" smtClean="0"/>
              <a:t>αντικειμενικά </a:t>
            </a:r>
            <a:r>
              <a:rPr lang="el-GR" dirty="0" smtClean="0"/>
              <a:t>κριτήρια) 2)προς </a:t>
            </a:r>
            <a:r>
              <a:rPr lang="el-GR" dirty="0" err="1" smtClean="0"/>
              <a:t>ημας</a:t>
            </a:r>
            <a:r>
              <a:rPr lang="el-GR" dirty="0" smtClean="0"/>
              <a:t>(</a:t>
            </a:r>
            <a:r>
              <a:rPr lang="el-GR" b="1" dirty="0" smtClean="0"/>
              <a:t>υποκειμενικά </a:t>
            </a:r>
            <a:r>
              <a:rPr lang="el-GR" dirty="0" smtClean="0"/>
              <a:t>κριτήρια)</a:t>
            </a:r>
          </a:p>
          <a:p>
            <a:r>
              <a:rPr lang="el-GR" b="1" dirty="0" smtClean="0"/>
              <a:t>2</a:t>
            </a:r>
            <a:r>
              <a:rPr lang="el-GR" b="1" baseline="30000" dirty="0" smtClean="0"/>
              <a:t>η</a:t>
            </a:r>
            <a:r>
              <a:rPr lang="el-GR" b="1" dirty="0" smtClean="0"/>
              <a:t> προκείμενη </a:t>
            </a:r>
            <a:r>
              <a:rPr lang="el-GR" dirty="0" smtClean="0"/>
              <a:t>«Λέγω δε …..</a:t>
            </a:r>
            <a:r>
              <a:rPr lang="el-GR" dirty="0" err="1" smtClean="0"/>
              <a:t>πασιν</a:t>
            </a:r>
            <a:r>
              <a:rPr lang="el-GR" dirty="0" smtClean="0"/>
              <a:t>» = ορισμοί και αποσαφήνιση των δύο κριτηρίων</a:t>
            </a:r>
          </a:p>
          <a:p>
            <a:r>
              <a:rPr lang="el-GR" dirty="0" smtClean="0"/>
              <a:t>Βασική διαφορά: α) ίσο κατά το πράγμα = αυτό που απέχει ίσα από τα δύο άκρα και είναι </a:t>
            </a:r>
            <a:r>
              <a:rPr lang="el-GR" u="sng" dirty="0" smtClean="0"/>
              <a:t>το ίδιο για όλους </a:t>
            </a:r>
            <a:r>
              <a:rPr lang="el-GR" dirty="0" smtClean="0"/>
              <a:t>β)ίσο προς </a:t>
            </a:r>
            <a:r>
              <a:rPr lang="el-GR" dirty="0" err="1" smtClean="0"/>
              <a:t>ημας</a:t>
            </a:r>
            <a:r>
              <a:rPr lang="el-GR" dirty="0" smtClean="0"/>
              <a:t>:  μέσο, αυτό που δεν είναι ούτε πάρα  πολύ ούτε πολύ λίγο= </a:t>
            </a:r>
            <a:r>
              <a:rPr lang="el-GR" u="sng" dirty="0" smtClean="0"/>
              <a:t>δεν είναι το ίδιο για όλους </a:t>
            </a:r>
            <a:r>
              <a:rPr lang="el-GR" dirty="0" smtClean="0"/>
              <a:t>ΑΡΑ εισαγωγή των όρων </a:t>
            </a:r>
            <a:r>
              <a:rPr lang="el-GR" b="1" dirty="0" smtClean="0"/>
              <a:t>:ΜΕΣΟΝ-ΕΛΛΕΙΨΙΣ-ΥΠΕΡΒΟΛΗ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240</TotalTime>
  <Words>1394</Words>
  <Application>Microsoft Office PowerPoint</Application>
  <PresentationFormat>Προβολή στην οθόνη (4:3)</PresentationFormat>
  <Paragraphs>112</Paragraphs>
  <Slides>12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Ζωντάνια</vt:lpstr>
      <vt:lpstr>4η ΘΕΜΑΤΙΚΗ ΕΝΟΤΗΤΑ        </vt:lpstr>
      <vt:lpstr>12Η ΔΙΔΑΚΤΙΚΗ ΕΝΟΤΗΤΑ</vt:lpstr>
      <vt:lpstr>Επαγωγικός συλλογισμός</vt:lpstr>
      <vt:lpstr>2ο επιχείρημα</vt:lpstr>
      <vt:lpstr>13Η ΔΙΔΑΚΤΙΚΗ ΕΝΟΤΗΤΑ</vt:lpstr>
      <vt:lpstr>Διαφάνεια 6</vt:lpstr>
      <vt:lpstr>2η παράγραφος</vt:lpstr>
      <vt:lpstr>Διαφάνεια 8</vt:lpstr>
      <vt:lpstr>14η ΔΙΔΑΚΤΙΚΗ ΕΝΟΤΗΤΑ ΗΘΙΚΗ ΑΡΕΤΗ ΚΑΙ ΜΕΣΟΤΗΤΑ</vt:lpstr>
      <vt:lpstr>Διαφάνεια 10</vt:lpstr>
      <vt:lpstr>15η ενότητα : ο ορισμός της αρετής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4η ΘΕΜΑΤΙΚΗ ΕΝΟΤΗΤΑ        </dc:title>
  <dc:creator>user</dc:creator>
  <cp:lastModifiedBy>user</cp:lastModifiedBy>
  <cp:revision>35</cp:revision>
  <dcterms:created xsi:type="dcterms:W3CDTF">2023-10-29T18:22:45Z</dcterms:created>
  <dcterms:modified xsi:type="dcterms:W3CDTF">2024-01-07T19:36:59Z</dcterms:modified>
</cp:coreProperties>
</file>