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5</a:t>
            </a:r>
            <a:r>
              <a:rPr lang="el-GR" baseline="30000" dirty="0" smtClean="0"/>
              <a:t>Η</a:t>
            </a:r>
            <a:r>
              <a:rPr lang="el-GR" dirty="0" smtClean="0"/>
              <a:t> ΘΕΜΑΤΙΚΗ ΕΝΟΤΗΤΑ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16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ΔΙΔΑΚΤΙΚΗ ΕΝΟΤΗΤΑ :  «Η ΠΟΛΙΣ»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παράγραφος: ορισμός της αρετής</a:t>
            </a:r>
          </a:p>
          <a:p>
            <a:r>
              <a:rPr lang="el-GR" b="1" dirty="0" smtClean="0"/>
              <a:t>Επιχείρημα</a:t>
            </a:r>
            <a:r>
              <a:rPr lang="el-GR" dirty="0" smtClean="0"/>
              <a:t>: </a:t>
            </a:r>
            <a:r>
              <a:rPr lang="el-GR" b="1" dirty="0" smtClean="0"/>
              <a:t>1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</a:t>
            </a:r>
            <a:r>
              <a:rPr lang="el-GR" dirty="0" smtClean="0"/>
              <a:t>: «</a:t>
            </a:r>
            <a:r>
              <a:rPr lang="el-GR" dirty="0" err="1" smtClean="0"/>
              <a:t>Επειδή….ουσαν</a:t>
            </a:r>
            <a:r>
              <a:rPr lang="el-GR" dirty="0" smtClean="0"/>
              <a:t>»= α)δίνει το γένος του ορισμού: </a:t>
            </a:r>
            <a:r>
              <a:rPr lang="el-GR" u="sng" dirty="0" smtClean="0"/>
              <a:t>κοινωνίας</a:t>
            </a:r>
            <a:r>
              <a:rPr lang="el-GR" dirty="0" smtClean="0"/>
              <a:t>, β) δηλώνει τον εμπειρικό χαρακτήρα του : </a:t>
            </a:r>
            <a:r>
              <a:rPr lang="el-GR" u="sng" dirty="0" err="1" smtClean="0"/>
              <a:t>ορωμεν</a:t>
            </a:r>
            <a:endParaRPr lang="el-GR" dirty="0" smtClean="0"/>
          </a:p>
          <a:p>
            <a:r>
              <a:rPr lang="el-GR" b="1" dirty="0" smtClean="0"/>
              <a:t>2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</a:t>
            </a:r>
            <a:r>
              <a:rPr lang="el-GR" dirty="0" smtClean="0"/>
              <a:t>: « </a:t>
            </a:r>
            <a:r>
              <a:rPr lang="el-GR" dirty="0" err="1" smtClean="0"/>
              <a:t>πασαν</a:t>
            </a:r>
            <a:r>
              <a:rPr lang="el-GR" dirty="0" smtClean="0"/>
              <a:t> </a:t>
            </a:r>
            <a:r>
              <a:rPr lang="el-GR" dirty="0" err="1" smtClean="0"/>
              <a:t>κοινωνίαν…συνεστηκυιαν</a:t>
            </a:r>
            <a:r>
              <a:rPr lang="el-GR" dirty="0" smtClean="0"/>
              <a:t>.»= κάθε κοινωνία (οικογένεια, κώμη) αποβλέπει σε ένα αγαθό (κάθε φορά διαφορετικό για κάθε μορφή κοινωνίας)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smtClean="0"/>
              <a:t>3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</a:t>
            </a:r>
            <a:r>
              <a:rPr lang="el-GR" dirty="0" smtClean="0"/>
              <a:t> (εννοείται): οι ατελέστερες κοινωνίες  αποβλέπουν σε αντίστοιχα αγαθά και οι ανώτερες σε ανώτερα αγαθά</a:t>
            </a:r>
          </a:p>
          <a:p>
            <a:r>
              <a:rPr lang="el-GR" b="1" dirty="0" smtClean="0"/>
              <a:t>Συμπέρασμα:</a:t>
            </a:r>
            <a:r>
              <a:rPr lang="el-GR" dirty="0" smtClean="0"/>
              <a:t> «ως </a:t>
            </a:r>
            <a:r>
              <a:rPr lang="el-GR" dirty="0" err="1" smtClean="0"/>
              <a:t>πασαι….η</a:t>
            </a:r>
            <a:r>
              <a:rPr lang="el-GR" dirty="0" smtClean="0"/>
              <a:t> πολιτική»= η ανώτερη όλων των κοινωνιών αποβλέπει στο ανώτερο αγαθό και περιέχει όλες τις άλλες. Αυτή  είναι η </a:t>
            </a:r>
            <a:r>
              <a:rPr lang="el-GR" b="1" dirty="0" smtClean="0"/>
              <a:t>πόλις.</a:t>
            </a:r>
          </a:p>
          <a:p>
            <a:r>
              <a:rPr lang="el-GR" b="1" dirty="0" smtClean="0"/>
              <a:t>Εκφραστικά μέσα: </a:t>
            </a:r>
            <a:r>
              <a:rPr lang="el-GR" dirty="0" smtClean="0"/>
              <a:t>α) επανάληψη του επιθέτου </a:t>
            </a:r>
            <a:r>
              <a:rPr lang="el-GR" u="sng" dirty="0" smtClean="0"/>
              <a:t>πας</a:t>
            </a:r>
            <a:r>
              <a:rPr lang="el-GR" dirty="0" smtClean="0"/>
              <a:t>(</a:t>
            </a:r>
            <a:r>
              <a:rPr lang="el-GR" dirty="0" err="1" smtClean="0"/>
              <a:t>πασαν</a:t>
            </a:r>
            <a:r>
              <a:rPr lang="el-GR" dirty="0" smtClean="0"/>
              <a:t>, πάντα, πάντες, πάντων, </a:t>
            </a:r>
            <a:r>
              <a:rPr lang="el-GR" dirty="0" err="1" smtClean="0"/>
              <a:t>πασων</a:t>
            </a:r>
            <a:r>
              <a:rPr lang="el-GR" dirty="0" smtClean="0"/>
              <a:t>): έμφαση στη συλλογική προσπάθεια όλων και στη σημαντικότητα της πόλης- κράτους</a:t>
            </a:r>
          </a:p>
          <a:p>
            <a:pPr>
              <a:buNone/>
            </a:pPr>
            <a:r>
              <a:rPr lang="el-GR" dirty="0" smtClean="0"/>
              <a:t>     β)υπερθετικοί βαθμοί : μάλιστα, </a:t>
            </a:r>
            <a:r>
              <a:rPr lang="el-GR" dirty="0" err="1" smtClean="0"/>
              <a:t>κυριωτάτη</a:t>
            </a:r>
            <a:r>
              <a:rPr lang="el-GR" dirty="0" smtClean="0"/>
              <a:t>, </a:t>
            </a:r>
            <a:r>
              <a:rPr lang="el-GR" dirty="0" err="1" smtClean="0"/>
              <a:t>κυριωτάτου</a:t>
            </a:r>
            <a:r>
              <a:rPr lang="el-GR" dirty="0" smtClean="0"/>
              <a:t>)</a:t>
            </a:r>
          </a:p>
          <a:p>
            <a:pPr>
              <a:buNone/>
            </a:pPr>
            <a:r>
              <a:rPr lang="el-GR" b="1" dirty="0" smtClean="0"/>
              <a:t> 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smtClean="0"/>
              <a:t>2</a:t>
            </a:r>
            <a:r>
              <a:rPr lang="el-GR" b="1" baseline="30000" dirty="0" smtClean="0"/>
              <a:t>η</a:t>
            </a:r>
            <a:r>
              <a:rPr lang="el-GR" b="1" dirty="0" smtClean="0"/>
              <a:t> παράγραφος</a:t>
            </a:r>
            <a:r>
              <a:rPr lang="el-GR" dirty="0" smtClean="0"/>
              <a:t>:</a:t>
            </a:r>
          </a:p>
          <a:p>
            <a:r>
              <a:rPr lang="el-GR" dirty="0" smtClean="0"/>
              <a:t>Επιχείρημα- συλλογισμός</a:t>
            </a:r>
          </a:p>
          <a:p>
            <a:r>
              <a:rPr lang="el-GR" b="1" dirty="0" smtClean="0"/>
              <a:t>1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 </a:t>
            </a:r>
            <a:r>
              <a:rPr lang="el-GR" dirty="0" smtClean="0"/>
              <a:t>:«Η δε ….τέλειος πόλις» : η ένωση περισσότερων </a:t>
            </a:r>
            <a:r>
              <a:rPr lang="el-GR" b="1" dirty="0" smtClean="0"/>
              <a:t>κωμών-κοινωνία τέλεια-πόλις</a:t>
            </a:r>
          </a:p>
          <a:p>
            <a:r>
              <a:rPr lang="el-GR" b="1" dirty="0" smtClean="0"/>
              <a:t>2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προκείμενη: «</a:t>
            </a:r>
            <a:r>
              <a:rPr lang="el-GR" b="1" dirty="0" err="1" smtClean="0"/>
              <a:t>ήδη….ευ</a:t>
            </a:r>
            <a:r>
              <a:rPr lang="el-GR" b="1" dirty="0" smtClean="0"/>
              <a:t> ζην</a:t>
            </a:r>
            <a:r>
              <a:rPr lang="el-GR" dirty="0" smtClean="0"/>
              <a:t>»: α)η πόλις έχει ως στόχο την αυτάρκεια β)έγινε για να καλύψει το ζην γ)υπάρχει όμως για το ευ ζην</a:t>
            </a:r>
          </a:p>
          <a:p>
            <a:r>
              <a:rPr lang="el-GR" dirty="0" smtClean="0"/>
              <a:t>Συμπέρασμα: «Διό ….εστίν»: οι πρώτες κοινωνίες είναι </a:t>
            </a:r>
            <a:r>
              <a:rPr lang="el-GR" b="1" dirty="0" smtClean="0"/>
              <a:t>φύσε</a:t>
            </a:r>
            <a:r>
              <a:rPr lang="el-GR" dirty="0" smtClean="0"/>
              <a:t>ι- άρα και η πόλις είναι </a:t>
            </a:r>
            <a:r>
              <a:rPr lang="el-GR" b="1" dirty="0" smtClean="0"/>
              <a:t>φύσει. </a:t>
            </a:r>
            <a:r>
              <a:rPr lang="el-GR" dirty="0" smtClean="0"/>
              <a:t>Πόλις= τέλος(ολοκλήρωση των πρώτων κοινωνιών). ΑΡΑ  η φύσις είναι τέλος</a:t>
            </a:r>
            <a:r>
              <a:rPr lang="el-GR" b="1" dirty="0" smtClean="0"/>
              <a:t>= ΤΑΥΤΙΣΗ ΦΥΣΕΩΣ ΚΑΙ ΤΕΛΟΥΣ</a:t>
            </a:r>
          </a:p>
          <a:p>
            <a:pPr>
              <a:buNone/>
            </a:pPr>
            <a:r>
              <a:rPr lang="el-GR" b="1" dirty="0" smtClean="0"/>
              <a:t> </a:t>
            </a:r>
            <a:endParaRPr lang="el-G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17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διδακτική ενότητα: «Ο άνθρωπος </a:t>
            </a:r>
            <a:r>
              <a:rPr lang="el-GR" dirty="0" err="1" smtClean="0"/>
              <a:t>ζώον</a:t>
            </a:r>
            <a:r>
              <a:rPr lang="el-GR" dirty="0" smtClean="0"/>
              <a:t> </a:t>
            </a:r>
            <a:r>
              <a:rPr lang="el-GR" dirty="0" err="1" smtClean="0"/>
              <a:t>πολιτικόν</a:t>
            </a:r>
            <a:r>
              <a:rPr lang="el-GR" dirty="0" smtClean="0"/>
              <a:t>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ΠΑΡΑΓΩΓΙΚΟΣ ΣΥΛΛΟΓΙΣΜΟΣ</a:t>
            </a:r>
          </a:p>
          <a:p>
            <a:r>
              <a:rPr lang="el-GR" b="1" dirty="0" smtClean="0"/>
              <a:t>Θέμα- συμπέρασμα </a:t>
            </a:r>
            <a:r>
              <a:rPr lang="el-GR" dirty="0" smtClean="0"/>
              <a:t>στην αρχή του συλλογισμού: «</a:t>
            </a:r>
            <a:r>
              <a:rPr lang="el-GR" dirty="0" err="1" smtClean="0"/>
              <a:t>Διότι….δηλον</a:t>
            </a:r>
            <a:r>
              <a:rPr lang="el-GR" dirty="0" smtClean="0"/>
              <a:t>»:</a:t>
            </a:r>
          </a:p>
          <a:p>
            <a:pPr>
              <a:buNone/>
            </a:pPr>
            <a:r>
              <a:rPr lang="el-GR" dirty="0" smtClean="0"/>
              <a:t>    ο άνθρωπος είναι πολιτικό </a:t>
            </a:r>
            <a:r>
              <a:rPr lang="el-GR" dirty="0" err="1" smtClean="0"/>
              <a:t>ζώον</a:t>
            </a:r>
            <a:r>
              <a:rPr lang="el-GR" dirty="0" smtClean="0"/>
              <a:t> περισσότερο από οποιοδήποτε άλλο αγελαίο ζώο</a:t>
            </a:r>
          </a:p>
          <a:p>
            <a:pPr>
              <a:buNone/>
            </a:pPr>
            <a:r>
              <a:rPr lang="el-GR" b="1" dirty="0" smtClean="0"/>
              <a:t>   1</a:t>
            </a:r>
            <a:r>
              <a:rPr lang="el-GR" b="1" baseline="30000" dirty="0" smtClean="0"/>
              <a:t>η</a:t>
            </a:r>
            <a:r>
              <a:rPr lang="el-GR" b="1" dirty="0" smtClean="0"/>
              <a:t>  προκείμενη</a:t>
            </a:r>
            <a:r>
              <a:rPr lang="el-GR" dirty="0" smtClean="0"/>
              <a:t>: «</a:t>
            </a:r>
            <a:r>
              <a:rPr lang="el-GR" dirty="0" err="1" smtClean="0"/>
              <a:t>Ουθέν</a:t>
            </a:r>
            <a:r>
              <a:rPr lang="el-GR" dirty="0" smtClean="0"/>
              <a:t> ….</a:t>
            </a:r>
            <a:r>
              <a:rPr lang="el-GR" dirty="0" err="1" smtClean="0"/>
              <a:t>ποιει</a:t>
            </a:r>
            <a:r>
              <a:rPr lang="el-GR" dirty="0" smtClean="0"/>
              <a:t>»: η φύση δεν κάνει τίποτα μάταια (</a:t>
            </a:r>
            <a:r>
              <a:rPr lang="el-GR" b="1" dirty="0" smtClean="0"/>
              <a:t>σκοπιμότητα – νομοτέλεια)</a:t>
            </a:r>
          </a:p>
          <a:p>
            <a:pPr>
              <a:buNone/>
            </a:pPr>
            <a:r>
              <a:rPr lang="el-GR" b="1" dirty="0" smtClean="0"/>
              <a:t>    2</a:t>
            </a:r>
            <a:r>
              <a:rPr lang="el-GR" b="1" baseline="30000" dirty="0" smtClean="0"/>
              <a:t>η</a:t>
            </a:r>
            <a:r>
              <a:rPr lang="el-GR" b="1" dirty="0" smtClean="0"/>
              <a:t>  προκείμενη:  </a:t>
            </a:r>
            <a:r>
              <a:rPr lang="el-GR" dirty="0" smtClean="0"/>
              <a:t>« </a:t>
            </a:r>
            <a:r>
              <a:rPr lang="el-GR" dirty="0" err="1" smtClean="0"/>
              <a:t>λόγον</a:t>
            </a:r>
            <a:r>
              <a:rPr lang="el-GR" dirty="0" smtClean="0"/>
              <a:t> δε </a:t>
            </a:r>
            <a:r>
              <a:rPr lang="el-GR" dirty="0" err="1" smtClean="0"/>
              <a:t>μόνον…..αίσθησιν</a:t>
            </a:r>
            <a:r>
              <a:rPr lang="el-GR" dirty="0" smtClean="0"/>
              <a:t> </a:t>
            </a:r>
            <a:r>
              <a:rPr lang="el-GR" dirty="0" err="1" smtClean="0"/>
              <a:t>έχειν</a:t>
            </a:r>
            <a:r>
              <a:rPr lang="el-GR" dirty="0" smtClean="0"/>
              <a:t>» : σύγκριση- αντίθεση ανάμεσα στον άνθρωπο και τα ζώα ως προς το </a:t>
            </a:r>
            <a:r>
              <a:rPr lang="el-GR" b="1" u="sng" dirty="0" smtClean="0"/>
              <a:t>λόγο</a:t>
            </a:r>
          </a:p>
          <a:p>
            <a:pPr>
              <a:buNone/>
            </a:pPr>
            <a:r>
              <a:rPr lang="el-GR" dirty="0" smtClean="0"/>
              <a:t>    α) ο άνθρωπος έχει το λόγο(τη λογική, τον έναρθρο λόγο )και με αυτόν δηλώνει πιο περίπλοκες έννοιες= συμφέρον, </a:t>
            </a:r>
            <a:r>
              <a:rPr lang="el-GR" dirty="0" err="1" smtClean="0"/>
              <a:t>βλαβερόν</a:t>
            </a:r>
            <a:r>
              <a:rPr lang="el-GR" dirty="0" smtClean="0"/>
              <a:t>, δίκαιον, </a:t>
            </a:r>
            <a:r>
              <a:rPr lang="el-GR" dirty="0" err="1" smtClean="0"/>
              <a:t>άδικον</a:t>
            </a:r>
            <a:r>
              <a:rPr lang="el-GR" dirty="0" smtClean="0"/>
              <a:t>, αγαθόν, κακόν: </a:t>
            </a:r>
            <a:r>
              <a:rPr lang="el-GR" b="1" dirty="0" smtClean="0"/>
              <a:t>κλιμάκωση</a:t>
            </a:r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β) τα ζώα έχουν</a:t>
            </a:r>
            <a:r>
              <a:rPr lang="el-GR" b="1" dirty="0" smtClean="0"/>
              <a:t> φωνή- </a:t>
            </a:r>
            <a:r>
              <a:rPr lang="el-GR" dirty="0" smtClean="0"/>
              <a:t>άναρθρο λόγο: δηλώνει κατώτερα αισθήματα – λύπη, ευχαρίστηση</a:t>
            </a:r>
          </a:p>
          <a:p>
            <a:r>
              <a:rPr lang="el-GR" dirty="0" smtClean="0"/>
              <a:t>Δίνεται έμφαση στο « ίδιον» -ειδοποιός διαφορά ανάμεσα στα ζώα και τον </a:t>
            </a:r>
            <a:r>
              <a:rPr lang="el-GR" dirty="0" err="1" smtClean="0"/>
              <a:t>άνρωπο</a:t>
            </a:r>
            <a:endParaRPr lang="el-GR" dirty="0" smtClean="0"/>
          </a:p>
          <a:p>
            <a:r>
              <a:rPr lang="el-GR" b="1" dirty="0" smtClean="0"/>
              <a:t>3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</a:t>
            </a:r>
            <a:r>
              <a:rPr lang="el-GR" dirty="0" smtClean="0"/>
              <a:t>: « η δε τούτων </a:t>
            </a:r>
            <a:r>
              <a:rPr lang="el-GR" dirty="0" err="1" smtClean="0"/>
              <a:t>κοινωνία….πόλιν</a:t>
            </a:r>
            <a:r>
              <a:rPr lang="el-GR" dirty="0" smtClean="0"/>
              <a:t>» : η οικία και η πόλη αποκτούν ηθικό χαρακτήρα</a:t>
            </a:r>
          </a:p>
          <a:p>
            <a:r>
              <a:rPr lang="el-GR" dirty="0" smtClean="0"/>
              <a:t>ΑΡΑ αποδεικνύει την πολιτική φύση  του ανθρώπου, ο οποίος ζει σε πόλεις</a:t>
            </a:r>
          </a:p>
          <a:p>
            <a:r>
              <a:rPr lang="el-GR" dirty="0" smtClean="0"/>
              <a:t>ΛΟΓΟΣ: μέσο διαμόρφωσης πολιτικής συνείδησης: </a:t>
            </a:r>
            <a:r>
              <a:rPr lang="el-GR" smtClean="0"/>
              <a:t>ευ ζην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διδακτική ενότητα</a:t>
            </a:r>
            <a:br>
              <a:rPr lang="el-GR" dirty="0" smtClean="0"/>
            </a:br>
            <a:r>
              <a:rPr lang="el-GR" dirty="0" smtClean="0"/>
              <a:t>« Η αρχή της πλειοψηφίας»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Επιχείρημα για τη θεωρητική θεμελίωση της δημοκρατικής αρχής της πλειοψηφίας</a:t>
            </a:r>
          </a:p>
          <a:p>
            <a:r>
              <a:rPr lang="el-GR" dirty="0" smtClean="0"/>
              <a:t>Παραγωγικός συλλογισμός</a:t>
            </a:r>
          </a:p>
          <a:p>
            <a:r>
              <a:rPr lang="el-GR" dirty="0" smtClean="0"/>
              <a:t>α) διατύπωση θέματος: «ότι δε δει ….</a:t>
            </a:r>
            <a:r>
              <a:rPr lang="el-GR" dirty="0" err="1" smtClean="0"/>
              <a:t>αλήθειαν</a:t>
            </a:r>
            <a:r>
              <a:rPr lang="el-GR" dirty="0" smtClean="0"/>
              <a:t>»: την εξουσία στην πόλη πρέπει μάλλον να την ασκεί το πλήθος παρά οι άριστοι- σχετική επιφυλακτικότητα Αριστοτέλη με τη χρήση λέξεων όπως </a:t>
            </a:r>
            <a:r>
              <a:rPr lang="el-GR" dirty="0" err="1" smtClean="0"/>
              <a:t>μαλλον</a:t>
            </a:r>
            <a:r>
              <a:rPr lang="el-GR" dirty="0" smtClean="0"/>
              <a:t>, </a:t>
            </a:r>
            <a:r>
              <a:rPr lang="el-GR" dirty="0" err="1" smtClean="0"/>
              <a:t>δόξειεν</a:t>
            </a:r>
            <a:r>
              <a:rPr lang="el-GR" dirty="0" smtClean="0"/>
              <a:t> αν, αν </a:t>
            </a:r>
            <a:r>
              <a:rPr lang="el-GR" dirty="0" err="1" smtClean="0"/>
              <a:t>έχειν</a:t>
            </a:r>
            <a:r>
              <a:rPr lang="el-GR" dirty="0" smtClean="0"/>
              <a:t>, τάχα.</a:t>
            </a:r>
          </a:p>
          <a:p>
            <a:r>
              <a:rPr lang="el-GR" dirty="0" smtClean="0"/>
              <a:t>β) 1</a:t>
            </a:r>
            <a:r>
              <a:rPr lang="el-GR" baseline="30000" dirty="0" smtClean="0"/>
              <a:t>η</a:t>
            </a:r>
            <a:r>
              <a:rPr lang="el-GR" dirty="0" smtClean="0"/>
              <a:t> απόδειξη- τεκμηρίωση: «τους γάρ πολλούς ….χορηγηθέντων»= τεκμήρια- παράδειγμα από την καθημερινή ζωή, συνεστίαση πολιτών</a:t>
            </a:r>
          </a:p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απόδειξη – τεκμηρίωση: «</a:t>
            </a:r>
            <a:r>
              <a:rPr lang="el-GR" dirty="0" err="1" smtClean="0"/>
              <a:t>πολλων</a:t>
            </a:r>
            <a:r>
              <a:rPr lang="el-GR" dirty="0" smtClean="0"/>
              <a:t> </a:t>
            </a:r>
            <a:r>
              <a:rPr lang="el-GR" dirty="0" err="1" smtClean="0"/>
              <a:t>γάρ….διάνοιαν</a:t>
            </a:r>
            <a:r>
              <a:rPr lang="el-GR" dirty="0" smtClean="0"/>
              <a:t>»= </a:t>
            </a:r>
            <a:r>
              <a:rPr lang="el-GR" b="1" dirty="0" smtClean="0"/>
              <a:t>αθροιστική θεωρία</a:t>
            </a:r>
          </a:p>
          <a:p>
            <a:r>
              <a:rPr lang="el-GR" dirty="0" smtClean="0"/>
              <a:t>Αναλογία – παρομοίωση από τη μυθολογία</a:t>
            </a:r>
          </a:p>
          <a:p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απόδειξη – τεκμηρίωση: « Διό και ….πάντες»= παράδειγμα από την καλλιτεχνική –πολιτιστική ζωή των αρχαίων- κριτική καλλιτεχνικών έργων – δεν κρίνουν τους καλλιτεχνικούς αγώνες οι ειδικοί  αλλά οι πολλοί , </a:t>
            </a:r>
            <a:r>
              <a:rPr lang="el-GR" b="1" dirty="0" smtClean="0"/>
              <a:t>αθροίζεται</a:t>
            </a:r>
            <a:r>
              <a:rPr lang="el-GR" dirty="0" smtClean="0"/>
              <a:t> η κρίση του καθενός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Μέθοδοι ανάπτυξης</a:t>
            </a:r>
          </a:p>
          <a:p>
            <a:r>
              <a:rPr lang="el-GR" dirty="0" smtClean="0"/>
              <a:t>α)παραδείγματα- εμπειρική μέθοδος</a:t>
            </a:r>
          </a:p>
          <a:p>
            <a:r>
              <a:rPr lang="el-GR" dirty="0" smtClean="0"/>
              <a:t>β)παρομοίωση- αναλογία</a:t>
            </a:r>
          </a:p>
          <a:p>
            <a:r>
              <a:rPr lang="el-GR" dirty="0" smtClean="0"/>
              <a:t>Ύφος: διδακτικό ,διαλλακτικό: αναγκάζεται ο Αριστοτέλης από το κοινωνικό γίγνεσθαι να δεχτεί και να τεκμηριώσει </a:t>
            </a:r>
            <a:r>
              <a:rPr lang="el-GR" dirty="0" err="1" smtClean="0"/>
              <a:t>τηνάποψη</a:t>
            </a:r>
            <a:r>
              <a:rPr lang="el-GR" dirty="0" smtClean="0"/>
              <a:t> που επικρατεί για την υπεροχή των πολλών –της πλειοψηφίας  έναντι   της μονάδας</a:t>
            </a:r>
          </a:p>
          <a:p>
            <a:r>
              <a:rPr lang="el-GR" dirty="0" smtClean="0"/>
              <a:t>Αποφεύγει να συγκρίνει τους πολλούς με τον </a:t>
            </a:r>
            <a:r>
              <a:rPr lang="el-GR" smtClean="0"/>
              <a:t>ένα ταλαντούχο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78</TotalTime>
  <Words>621</Words>
  <Application>Microsoft Office PowerPoint</Application>
  <PresentationFormat>Προβολή στην οθόνη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Ζωντάνια</vt:lpstr>
      <vt:lpstr>5Η ΘΕΜΑΤΙΚΗ ΕΝΟΤΗΤΑ</vt:lpstr>
      <vt:lpstr>Διαφάνεια 2</vt:lpstr>
      <vt:lpstr>Διαφάνεια 3</vt:lpstr>
      <vt:lpstr>Διαφάνεια 4</vt:lpstr>
      <vt:lpstr>17η διδακτική ενότητα: «Ο άνθρωπος ζώον πολιτικόν»</vt:lpstr>
      <vt:lpstr>Διαφάνεια 6</vt:lpstr>
      <vt:lpstr>18η διδακτική ενότητα « Η αρχή της πλειοψηφίας»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5Η ΘΕΜΑΤΙΚΗ ΕΝΟΤΗΤΑ</dc:title>
  <dc:creator>user</dc:creator>
  <cp:lastModifiedBy>user</cp:lastModifiedBy>
  <cp:revision>11</cp:revision>
  <dcterms:created xsi:type="dcterms:W3CDTF">2024-01-11T19:41:19Z</dcterms:created>
  <dcterms:modified xsi:type="dcterms:W3CDTF">2024-01-28T19:15:14Z</dcterms:modified>
</cp:coreProperties>
</file>