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66" d="100"/>
          <a:sy n="66" d="100"/>
        </p:scale>
        <p:origin x="-14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76B41-7B22-4501-B295-2EEB5E6CF105}" type="datetimeFigureOut">
              <a:rPr lang="el-GR" smtClean="0"/>
              <a:pPr/>
              <a:t>31/3/2020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99C74-05FA-4EE6-BDD6-F92E970979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99C74-05FA-4EE6-BDD6-F92E970979D0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1470025"/>
          </a:xfrm>
        </p:spPr>
        <p:txBody>
          <a:bodyPr>
            <a:normAutofit/>
          </a:bodyPr>
          <a:lstStyle/>
          <a:p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l-GR" i="1" baseline="30000" dirty="0" smtClean="0">
                <a:solidFill>
                  <a:schemeClr val="accent2">
                    <a:lumMod val="75000"/>
                  </a:schemeClr>
                </a:solidFill>
              </a:rPr>
              <a:t>Η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</a:rPr>
              <a:t> ΘΕΜΑΤΙΚΗ ΕΝΟΤΗΤΑ</a:t>
            </a:r>
            <a:br>
              <a:rPr lang="el-GR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</a:rPr>
              <a:t>Η ΑΝΤΙΛΗΨΗ ΓΙΑ ΤΗ ΦΙΛΟΣΟΦΙΑ</a:t>
            </a:r>
            <a:endParaRPr lang="el-GR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l-GR" b="1" baseline="30000" dirty="0" smtClean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ΔΙΔΑΚΤΙΚΗ ΕΝΟΤΗΤΑ</a:t>
            </a:r>
          </a:p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ΓΙΑΤΙ ΦΙΛΟΣΟΦΕΙ Ο ΑΝΘΡΩΠΟΣ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ΔΟΜΗ ΕΝΟΤΗΤΑΣ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Προτροπή για ενασχόληση με φιλοσοφία ,ανεξάρτητα από ηλικία.Αιτιολόγηση</a:t>
            </a:r>
            <a:r>
              <a:rPr lang="el-GR" dirty="0" smtClean="0"/>
              <a:t>:</a:t>
            </a:r>
          </a:p>
          <a:p>
            <a:r>
              <a:rPr lang="el-GR" dirty="0" smtClean="0"/>
              <a:t>    η ψυχική υγεία είναι πάντα ζητούμενο </a:t>
            </a:r>
            <a:r>
              <a:rPr lang="el-GR" b="1" dirty="0" smtClean="0"/>
              <a:t>(1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προκείμενη)</a:t>
            </a:r>
          </a:p>
          <a:p>
            <a:r>
              <a:rPr lang="el-GR" dirty="0" smtClean="0"/>
              <a:t>    η φιλοσοφία=δραστηριότητα κάθε ηλικίας ,όπως και η επιδίωξη της ευτυχίας και αποτελεί το μέσο για την ψυχική υγεία </a:t>
            </a:r>
            <a:r>
              <a:rPr lang="el-GR" b="1" dirty="0" smtClean="0"/>
              <a:t>(2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προκείμενη)</a:t>
            </a:r>
          </a:p>
          <a:p>
            <a:r>
              <a:rPr lang="el-GR" b="1" dirty="0" smtClean="0"/>
              <a:t>ΑΡΑ(συμπέρασμα): όλοι ,νέοι και ηλικιωμένοι , πρέπει να φιλοσοφούν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ΓΛΩΣΣΑ ΚΑΙ ΥΦΟΣ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Απλότητα, αμεσότητα και σαφήνεια(απευθύνεται σε ευρύ και ετερόκλητο κοινό)</a:t>
            </a:r>
          </a:p>
          <a:p>
            <a:r>
              <a:rPr lang="el-GR" dirty="0" smtClean="0"/>
              <a:t>Προτρεπτικός χαρακτήρας:χρήση προστακτικής,δεοντολογική διατύπωση</a:t>
            </a:r>
          </a:p>
          <a:p>
            <a:r>
              <a:rPr lang="el-GR" dirty="0" smtClean="0"/>
              <a:t>Χιαστό σχήμα,αντιθέσεις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Σχεδιάγραμμα ενότητας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Η </a:t>
            </a:r>
            <a:r>
              <a:rPr lang="el-GR" sz="2400" b="1" u="sng" dirty="0" smtClean="0"/>
              <a:t>περιέργεια, η απορία και ο θαυμασμός </a:t>
            </a:r>
            <a:r>
              <a:rPr lang="el-GR" sz="2400" dirty="0" smtClean="0"/>
              <a:t>γέννησαν τη φιλοσοφική δραστηριότητα α)αρχικά για τα φαινόμενα της καθημερινότητας β)στη συνέχεια και για σημαντικότερα όπως τα φυσικά σώματα και η γέννηση των πραγμάτων.</a:t>
            </a:r>
          </a:p>
          <a:p>
            <a:r>
              <a:rPr lang="el-GR" sz="2400" dirty="0" smtClean="0"/>
              <a:t>Η απορία και ο θαυμασμός οδηγούν στη συνειδητοποίηση της </a:t>
            </a:r>
            <a:r>
              <a:rPr lang="el-GR" sz="2400" b="1" u="sng" dirty="0" smtClean="0"/>
              <a:t>άγνοιας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Σχέση μύθου και φιλοσοφίας: το αντικείμενό τους είναι τα </a:t>
            </a:r>
            <a:r>
              <a:rPr lang="el-GR" sz="2400" b="1" u="sng" dirty="0" smtClean="0"/>
              <a:t>«θαυμάσια» </a:t>
            </a:r>
            <a:r>
              <a:rPr lang="el-GR" sz="2400" dirty="0" smtClean="0"/>
              <a:t>γεγονότα.</a:t>
            </a:r>
          </a:p>
          <a:p>
            <a:r>
              <a:rPr lang="el-GR" sz="2400" dirty="0" smtClean="0"/>
              <a:t>Οι άνθρωποι επεδίωξαν τη γνώση για τη γνώση και όχι για τη χρήση της . Επιχειρηματολογία: α) οι πνευματικές αναζητήσεις ακολουθούν την κάλυψη των αναγκών και την εξασφάλιση άνεσης β) η φιλοσοφία είναι η μόνη </a:t>
            </a:r>
            <a:r>
              <a:rPr lang="el-GR" sz="2400" b="1" u="sng" dirty="0" smtClean="0"/>
              <a:t>ελεύθερη</a:t>
            </a:r>
            <a:r>
              <a:rPr lang="el-GR" sz="2400" dirty="0" smtClean="0"/>
              <a:t> επιστήμη , γιατί πραγματώνεται για την ίδια τη φύση της</a:t>
            </a:r>
            <a:endParaRPr lang="el-GR" sz="2400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ΙΔΙΑΙΤΕΡΗ ΠΡΟΣΟΧΗ ΣΤΙΣ ΕΝΝΟΙΕΣ:</a:t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u="sng" dirty="0" smtClean="0"/>
              <a:t>Θαυμάζειν, φιλοσοφε</a:t>
            </a:r>
            <a:r>
              <a:rPr lang="en-US" u="sng" dirty="0" smtClean="0"/>
              <a:t>ĩ</a:t>
            </a:r>
            <a:r>
              <a:rPr lang="el-GR" u="sng" dirty="0" smtClean="0"/>
              <a:t>ν, </a:t>
            </a:r>
            <a:r>
              <a:rPr lang="el-GR" u="sng" dirty="0" smtClean="0">
                <a:latin typeface="Calibri"/>
              </a:rPr>
              <a:t>ἀπορῶν, ἀγνοε</a:t>
            </a:r>
            <a:r>
              <a:rPr lang="en-US" u="sng" dirty="0" smtClean="0">
                <a:latin typeface="Calibri"/>
              </a:rPr>
              <a:t>ĩ</a:t>
            </a:r>
            <a:r>
              <a:rPr lang="el-GR" u="sng" dirty="0" smtClean="0">
                <a:latin typeface="Calibri"/>
              </a:rPr>
              <a:t>ν,φρόνησις</a:t>
            </a:r>
            <a:r>
              <a:rPr lang="el-GR" dirty="0" smtClean="0">
                <a:latin typeface="Calibri"/>
              </a:rPr>
              <a:t>:</a:t>
            </a:r>
          </a:p>
          <a:p>
            <a:r>
              <a:rPr lang="el-GR" dirty="0" smtClean="0">
                <a:latin typeface="Calibri"/>
              </a:rPr>
              <a:t>Σύγκριση σημασίας στην αρχαία  και στη νέα ελληνική γλώσσα.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ΓΛΩΣΣΑ ΚΑΙ ΥΦΟΣ </a:t>
            </a:r>
            <a:r>
              <a:rPr lang="el-GR" dirty="0" smtClean="0"/>
              <a:t>ΤΟΥ ΚΕΙΜΕΝΟΥ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124200"/>
            <a:ext cx="7406640" cy="1752600"/>
          </a:xfrm>
        </p:spPr>
        <p:txBody>
          <a:bodyPr/>
          <a:lstStyle/>
          <a:p>
            <a:r>
              <a:rPr lang="el-GR" dirty="0" smtClean="0"/>
              <a:t>Ευρεία χρήση έναρθρων απαρεμφάτων,ποικιλία τρόπων αιτιολόγησης,χρήση χρονικών προσδιορισμών(δήλωση συγχρονίας-διαχρονίας)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διδακτική ενότητα</a:t>
            </a:r>
            <a:br>
              <a:rPr lang="el-GR" dirty="0" smtClean="0"/>
            </a:br>
            <a:r>
              <a:rPr lang="el-GR" dirty="0" smtClean="0"/>
              <a:t>Η πρακτική και πολιτική διάσταση της φιλοσοφίας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r>
              <a:rPr lang="el-GR" sz="4200" u="sng" dirty="0" smtClean="0"/>
              <a:t>Επαγωγικός συλλογισμός 1</a:t>
            </a:r>
            <a:r>
              <a:rPr lang="el-GR" sz="4200" u="sng" baseline="30000" dirty="0" smtClean="0"/>
              <a:t>ης</a:t>
            </a:r>
            <a:r>
              <a:rPr lang="el-GR" sz="4200" u="sng" dirty="0" smtClean="0"/>
              <a:t> παραγράφου</a:t>
            </a:r>
          </a:p>
          <a:p>
            <a:r>
              <a:rPr lang="el-GR" dirty="0" smtClean="0"/>
              <a:t>Το σώμα μας και τα σχετικά με αυτό όργανα&gt;μέσα για βελτίωση βίου</a:t>
            </a:r>
          </a:p>
          <a:p>
            <a:r>
              <a:rPr lang="el-GR" dirty="0" smtClean="0"/>
              <a:t>η χρήση τους εγκυμονεί </a:t>
            </a:r>
            <a:r>
              <a:rPr lang="el-GR" smtClean="0"/>
              <a:t>κινδύνους για όσους δεν τα χρησιμοποιούν σωστά</a:t>
            </a:r>
            <a:endParaRPr lang="el-GR" dirty="0" smtClean="0"/>
          </a:p>
          <a:p>
            <a:r>
              <a:rPr lang="el-GR" dirty="0" smtClean="0"/>
              <a:t>Πρέπει ο άνθρωπος να επιθυμεί τη </a:t>
            </a:r>
            <a:r>
              <a:rPr lang="el-GR" b="1" dirty="0" smtClean="0"/>
              <a:t>γνώση</a:t>
            </a:r>
            <a:r>
              <a:rPr lang="el-GR" dirty="0" smtClean="0"/>
              <a:t> για τη σωστή χρήση τους(μεταβατικό συμπέρασμα- «τοίνυν»)</a:t>
            </a:r>
          </a:p>
          <a:p>
            <a:r>
              <a:rPr lang="el-GR" dirty="0" smtClean="0"/>
              <a:t>Άρα(τελικό συμπέρασμα- «</a:t>
            </a:r>
            <a:r>
              <a:rPr lang="el-GR" dirty="0" smtClean="0">
                <a:latin typeface="Calibri"/>
              </a:rPr>
              <a:t>ἂρα»</a:t>
            </a:r>
            <a:r>
              <a:rPr lang="el-GR" dirty="0" smtClean="0"/>
              <a:t>): </a:t>
            </a:r>
            <a:r>
              <a:rPr lang="el-GR" b="1" dirty="0" smtClean="0"/>
              <a:t>πρέπει</a:t>
            </a:r>
            <a:r>
              <a:rPr lang="el-GR" dirty="0" smtClean="0"/>
              <a:t> να </a:t>
            </a:r>
            <a:r>
              <a:rPr lang="el-GR" b="1" dirty="0" smtClean="0"/>
              <a:t>φιλοσοφούμε</a:t>
            </a:r>
            <a:r>
              <a:rPr lang="el-GR" dirty="0" smtClean="0"/>
              <a:t> για ορθό πολιτικό και ιδιωτικό βίο.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ΚΥΡΙΑΡΧΑ ΣΤΟΙΧΕΙΑ  1</a:t>
            </a:r>
            <a:r>
              <a:rPr lang="el-GR" baseline="30000" dirty="0" smtClean="0"/>
              <a:t>ου</a:t>
            </a:r>
            <a:r>
              <a:rPr lang="el-GR" dirty="0" smtClean="0"/>
              <a:t> ΣΥΛΛΟΓΙΣΜΟΥ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Θέσεις Αριστοτέλη για σχέση σώματος –ψυχής και υπεροχή της δεύτερης</a:t>
            </a:r>
          </a:p>
          <a:p>
            <a:r>
              <a:rPr lang="el-GR" dirty="0" smtClean="0"/>
              <a:t>Δύναμη της γνώσης στη σκέψη και τις επιλογές του ανθρώπου σε πρακτικό και πολιτικό επίπεδο</a:t>
            </a:r>
          </a:p>
          <a:p>
            <a:r>
              <a:rPr lang="el-GR" dirty="0" smtClean="0"/>
              <a:t>Δεοντολογική διατύπωση (δεόντως,δε</a:t>
            </a:r>
            <a:r>
              <a:rPr lang="en-US" dirty="0" smtClean="0"/>
              <a:t>ī</a:t>
            </a:r>
            <a:r>
              <a:rPr lang="el-GR" dirty="0" smtClean="0"/>
              <a:t>,φιλοσοφητέον), χρήση οριστικής έγκλισης(βεβαιότητα)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Επαγωγικός συλλογισμός 2</a:t>
            </a:r>
            <a:r>
              <a:rPr lang="el-GR" baseline="30000" dirty="0" smtClean="0"/>
              <a:t>ης</a:t>
            </a:r>
            <a:r>
              <a:rPr lang="el-GR" dirty="0" smtClean="0"/>
              <a:t> παραγράφου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Υπάρχουν διακριτά πεδία γνώσεων(</a:t>
            </a:r>
            <a:r>
              <a:rPr lang="el-GR" dirty="0" smtClean="0">
                <a:latin typeface="Calibri"/>
              </a:rPr>
              <a:t>ἐπιστῆμαι), με διαφορετική λειτουργία και στόχευση</a:t>
            </a:r>
          </a:p>
          <a:p>
            <a:r>
              <a:rPr lang="el-GR" dirty="0" smtClean="0">
                <a:latin typeface="Calibri"/>
              </a:rPr>
              <a:t>Άλλες επιστήμες –γνώσεις διευθύνουν, άλλες υπηρετούν</a:t>
            </a:r>
          </a:p>
          <a:p>
            <a:r>
              <a:rPr lang="el-GR" dirty="0" smtClean="0">
                <a:latin typeface="Calibri"/>
              </a:rPr>
              <a:t>Η φιλοσοφία με τα ιδιαίτερα χαρακτηριστικά της (κρίνειν τήν ὀρθότητα,τῷ  λόγῳ  χρωμένη,τό ὂλον ἀγαθόν θεωροῡσα, ἀναμάρτητον φρόνησιν) αποτελεί την επιστήμη που πρέπει να κατευθύνει όλες τις άλλες</a:t>
            </a:r>
            <a:r>
              <a:rPr lang="el-GR" dirty="0" smtClean="0"/>
              <a:t> </a:t>
            </a:r>
          </a:p>
          <a:p>
            <a:r>
              <a:rPr lang="el-GR" u="sng" dirty="0" smtClean="0"/>
              <a:t>Συμπέρασμα</a:t>
            </a:r>
            <a:r>
              <a:rPr lang="el-GR" dirty="0" smtClean="0"/>
              <a:t>:γι αυτό πρέπει με κάθε τρόπο να φιλοσοφούμε.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ΚΥΡΙΑΡΧΑ ΣΤΟΙΧΕΙΑ 2</a:t>
            </a:r>
            <a:r>
              <a:rPr lang="el-GR" baseline="30000" dirty="0" smtClean="0"/>
              <a:t>ΟΥ</a:t>
            </a:r>
            <a:r>
              <a:rPr lang="el-GR" dirty="0" smtClean="0"/>
              <a:t> ΣΥΛΛΟΓΙΣΜΟΥ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Τελεολογική θεώρηση: κάθε επιστήμη έχει από τη φύση της κάποιο </a:t>
            </a:r>
            <a:r>
              <a:rPr lang="el-GR" b="1" dirty="0" smtClean="0"/>
              <a:t>τέλος</a:t>
            </a:r>
            <a:r>
              <a:rPr lang="el-GR" dirty="0" smtClean="0"/>
              <a:t> </a:t>
            </a:r>
            <a:r>
              <a:rPr lang="el-GR" smtClean="0"/>
              <a:t>και από αυτό </a:t>
            </a:r>
            <a:r>
              <a:rPr lang="el-GR" dirty="0" smtClean="0"/>
              <a:t>προκύπτει η ιεραρχική κατάταξή τους</a:t>
            </a:r>
          </a:p>
          <a:p>
            <a:r>
              <a:rPr lang="el-GR" dirty="0" smtClean="0"/>
              <a:t>Στην κορυφή της κατάταξης –η φιλοσοφία</a:t>
            </a:r>
          </a:p>
          <a:p>
            <a:r>
              <a:rPr lang="el-GR" dirty="0" smtClean="0"/>
              <a:t>Δεοντολογική διατύπωση, υποθετικός λόγος(επιστημονικό ήθος, απουσία δογματισμού)</a:t>
            </a:r>
          </a:p>
          <a:p>
            <a:r>
              <a:rPr lang="el-GR" b="1" dirty="0" smtClean="0"/>
              <a:t>ΠΡΟΣΟΧΗ:</a:t>
            </a:r>
            <a:r>
              <a:rPr lang="el-GR" dirty="0" smtClean="0"/>
              <a:t> κοινό συμπέρασμα και των δύο συλλογισμών: παρότρυνση για φιλοσοφία.</a:t>
            </a: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ΔΙΔΑΚΤΙΚΗ ΕΝΟΤΗΤΑ</a:t>
            </a:r>
            <a:br>
              <a:rPr lang="el-GR" dirty="0" smtClean="0"/>
            </a:br>
            <a:r>
              <a:rPr lang="el-GR" dirty="0" smtClean="0"/>
              <a:t>Η ΦΙΛΟΣΟΦΙΑ ΠΡΟΥΠΟΘΕΣΗ ΓΙΑ ΕΥΔΑΙΜΟΝΙΑ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Χαρακτηριστικά Επικούρου και της σχολής του: </a:t>
            </a:r>
          </a:p>
          <a:p>
            <a:r>
              <a:rPr lang="el-GR" dirty="0" smtClean="0"/>
              <a:t>Α)η σχολή ήταν μια κοινότητα με  αυστηρά οργανωμένη ζωή</a:t>
            </a:r>
          </a:p>
          <a:p>
            <a:r>
              <a:rPr lang="el-GR" dirty="0" smtClean="0"/>
              <a:t>Β)ήταν ανοιχτή σε όλους,ανεξάρτητα από φύλο, καταγωγή, οικονομική ή κοινωνική κατάσταση(ελεύθεροι- δούλοι)</a:t>
            </a:r>
          </a:p>
          <a:p>
            <a:r>
              <a:rPr lang="el-GR" dirty="0" smtClean="0"/>
              <a:t>Απώτερος σκοπός του ανθρώπου που μπορεί να επιτευχθεί μέσω της φιλοσοφίας =ευδαιμονία(απελευθέρωση από πάθη,φόβους)</a:t>
            </a:r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295</TotalTime>
  <Words>509</Words>
  <Application>Microsoft Office PowerPoint</Application>
  <PresentationFormat>On-screen Show (4:3)</PresentationFormat>
  <Paragraphs>50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1Η ΘΕΜΑΤΙΚΗ ΕΝΟΤΗΤΑ Η ΑΝΤΙΛΗΨΗ ΓΙΑ ΤΗ ΦΙΛΟΣΟΦΙΑ</vt:lpstr>
      <vt:lpstr>Σχεδιάγραμμα ενότητας </vt:lpstr>
      <vt:lpstr>ΙΔΙΑΙΤΕΡΗ ΠΡΟΣΟΧΗ ΣΤΙΣ ΕΝΝΟΙΕΣ:  </vt:lpstr>
      <vt:lpstr>ΓΛΩΣΣΑ ΚΑΙ ΥΦΟΣ ΤΟΥ ΚΕΙΜΕΝΟΥ</vt:lpstr>
      <vt:lpstr>2η διδακτική ενότητα Η πρακτική και πολιτική διάσταση της φιλοσοφίας</vt:lpstr>
      <vt:lpstr>ΚΥΡΙΑΡΧΑ ΣΤΟΙΧΕΙΑ  1ου ΣΥΛΛΟΓΙΣΜΟΥ</vt:lpstr>
      <vt:lpstr>Επαγωγικός συλλογισμός 2ης παραγράφου</vt:lpstr>
      <vt:lpstr>ΚΥΡΙΑΡΧΑ ΣΤΟΙΧΕΙΑ 2ΟΥ ΣΥΛΛΟΓΙΣΜΟΥ</vt:lpstr>
      <vt:lpstr>3η ΔΙΔΑΚΤΙΚΗ ΕΝΟΤΗΤΑ Η ΦΙΛΟΣΟΦΙΑ ΠΡΟΥΠΟΘΕΣΗ ΓΙΑ ΕΥΔΑΙΜΟΝΙΑ</vt:lpstr>
      <vt:lpstr>ΔΟΜΗ ΕΝΟΤΗΤΑΣ </vt:lpstr>
      <vt:lpstr>ΓΛΩΣΣΑ ΚΑΙ ΥΦΟΣ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ΘΕΜΑΤΙΚΗ ΕΝΟΤΗΤΑ Η ΑΝΤΙΛΗΨΗ ΓΙΑ ΤΗ ΦΙΛΟΣΟΦΙΑ</dc:title>
  <dc:creator>Ανθή</dc:creator>
  <cp:lastModifiedBy>Ανθή</cp:lastModifiedBy>
  <cp:revision>40</cp:revision>
  <dcterms:created xsi:type="dcterms:W3CDTF">2006-08-16T00:00:00Z</dcterms:created>
  <dcterms:modified xsi:type="dcterms:W3CDTF">2020-03-31T20:28:47Z</dcterms:modified>
</cp:coreProperties>
</file>