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EE07D-A6D9-493D-8226-F342B4027C60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409D1-CB11-4594-9BBD-F6692E992DF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09D1-CB11-4594-9BBD-F6692E992DFF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ΘΕΜΑΤΙΚΗ ΕΝΟΤΗΤΑ</a:t>
            </a:r>
            <a:br>
              <a:rPr lang="el-GR" dirty="0" smtClean="0"/>
            </a:br>
            <a:r>
              <a:rPr lang="el-GR" dirty="0" smtClean="0"/>
              <a:t>Η ΔΗΜΙΟΥΡΓΙΑ ΤΗΣ ΑΝΘΡΩΠΙΝΗΣ ΚΟΙΝΩΝΙΑΣ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4 η    διδακτική ενότητα</a:t>
            </a:r>
          </a:p>
          <a:p>
            <a:r>
              <a:rPr lang="el-GR" dirty="0" smtClean="0"/>
              <a:t>Ο μύθος του Πρωταγόρα – η διανομή των ιδιοτήτων στα ζώα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επιμέρους θέματα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ΑΙΤΙΟ: ο άνθρωπος μετείχε στη θεία μοίρα</a:t>
            </a:r>
          </a:p>
          <a:p>
            <a:r>
              <a:rPr lang="el-GR" dirty="0" smtClean="0"/>
              <a:t>ΑΠΟΤΕΛΈΣΜΑΤΑ (στάδια εξέλιξης)</a:t>
            </a:r>
          </a:p>
          <a:p>
            <a:r>
              <a:rPr lang="el-GR" dirty="0" smtClean="0"/>
              <a:t>1.θρησκεία (ανάλυση του θρησκευτικού αισθήματος από έναν αγνωστικιστή)</a:t>
            </a:r>
          </a:p>
          <a:p>
            <a:r>
              <a:rPr lang="el-GR" dirty="0" smtClean="0"/>
              <a:t>2.γλώσσα (αναφορά των σταδίων εξέλιξής της, ταύτιση απόψεων με σύγχρονη γλωσσολογία )</a:t>
            </a:r>
          </a:p>
          <a:p>
            <a:r>
              <a:rPr lang="el-GR" dirty="0" smtClean="0"/>
              <a:t>3.προστασία από τις καιρικές συνθήκες (1-2-3:Αξιολογική και όχι χρονολογική αναφορά τους)</a:t>
            </a:r>
          </a:p>
          <a:p>
            <a:r>
              <a:rPr lang="el-GR" dirty="0" smtClean="0"/>
              <a:t>4. αδυναμία ανθρώπου για ίδρυση πόλεων-αντιμετώπιση θηρίων=κίνδυνος αφανισμού</a:t>
            </a:r>
          </a:p>
          <a:p>
            <a:r>
              <a:rPr lang="el-GR" dirty="0" smtClean="0"/>
              <a:t>ΠΡΟΣΟΧΗ:ο Πρωταγόρας δικαιολογεί την πρώτη προσπάθεια ίδρυσης πόλεων χρησιμοθηρικά και όχι φύσει, όπως ο Αριστοτέλης</a:t>
            </a:r>
          </a:p>
          <a:p>
            <a:r>
              <a:rPr lang="el-GR" dirty="0" smtClean="0"/>
              <a:t>ΒΑΣΙΚΕΣ ΕΝΝΟΙΕΣ:ΑΙΔΩΣ-ΔΙΚΗ=ΠΟΛΙΤΙΚΗ ΑΡΕΤΗ</a:t>
            </a:r>
          </a:p>
          <a:p>
            <a:r>
              <a:rPr lang="el-GR" dirty="0" smtClean="0"/>
              <a:t>ΔΙΝΟΝΤΑΙ ΣΕ ΟΛΟΥΣ(ΚΑΘΟΛΙΚΟΤΗΤΑ)ΟΧΙ ΟΜΩΣ ΩΣ ΕΤΟΙΜΕΣ ΙΚΑΝΟΤΗΤΕΣ  ΑΛΛΑ  ΩΣ ΔΥΝΑΤΟΤΗΤΕΣ  ΠΟΥ ΑΠΑΙΤΟΥΝ ΠΡΟΣΠΑΘΕΙΑ</a:t>
            </a:r>
          </a:p>
          <a:p>
            <a:r>
              <a:rPr lang="el-GR" smtClean="0"/>
              <a:t>Δικαιολόγηση της τιμωρίας που θεσπίζει ο Δίας για όσους δεν έχουν την πολιτική αρετή βάσει της προηγούμενης σημείωσης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</a:t>
            </a:r>
            <a:br>
              <a:rPr lang="el-GR" dirty="0" smtClean="0"/>
            </a:br>
            <a:r>
              <a:rPr lang="el-GR" dirty="0" smtClean="0"/>
              <a:t>σχεδιάγραμμα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Φυσική η τάση του ανθρώπου να συνυπάρχει με άλλους ανθρώπους</a:t>
            </a:r>
          </a:p>
          <a:p>
            <a:r>
              <a:rPr lang="el-GR" dirty="0" smtClean="0"/>
              <a:t>Έπαινος σε αυτόν που πρώτος συγκρότησε την πόλη</a:t>
            </a:r>
          </a:p>
          <a:p>
            <a:r>
              <a:rPr lang="el-GR" b="1" dirty="0" smtClean="0"/>
              <a:t>Αιτιολόγηση:θετικά:ο άνθρωπος μπορεί να φτάσει στην τελειότητα εντός της πόλεως. Αρνητικά: ο άνθρωπος εξαχρειώνεται όταν αποκόπτεται από τη δικαοσύνη και το νόμο.</a:t>
            </a:r>
          </a:p>
          <a:p>
            <a:r>
              <a:rPr lang="el-GR" dirty="0" smtClean="0"/>
              <a:t>Παράθεση  </a:t>
            </a:r>
            <a:r>
              <a:rPr lang="el-GR" dirty="0" smtClean="0"/>
              <a:t>των βλαβερών συνεπειών της αδικίας και της έλλειψης αρετής στον άνθρωπο</a:t>
            </a:r>
          </a:p>
          <a:p>
            <a:r>
              <a:rPr lang="el-GR" dirty="0" smtClean="0"/>
              <a:t>ΣΥΜΠΕΡΑΣΜΑ: η αξία της </a:t>
            </a:r>
            <a:r>
              <a:rPr lang="el-GR" u="sng" dirty="0" smtClean="0"/>
              <a:t>δικαοσύνης</a:t>
            </a:r>
            <a:r>
              <a:rPr lang="el-GR" dirty="0" smtClean="0"/>
              <a:t> για την πόλη και την πολιτική κοινωνία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Σχολιασμός της ενότητας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Αριστοτέλης θεωρεί φυσική την τάση του ανθρώπου να </a:t>
            </a:r>
            <a:r>
              <a:rPr lang="el-GR" dirty="0" smtClean="0"/>
              <a:t>ιδρύσει </a:t>
            </a:r>
            <a:r>
              <a:rPr lang="el-GR" dirty="0" smtClean="0"/>
              <a:t>πόλεις-αντίθεση με το μύθο του Πρωταγόρα:η ίδρυση της πόλης= σύμβαση των  άνθρώπων για να σωθούν από τα άγρια θηρία</a:t>
            </a:r>
          </a:p>
          <a:p>
            <a:r>
              <a:rPr lang="el-GR" dirty="0" smtClean="0"/>
              <a:t>Ερμηνεία της φράσης «εκείνος που πρώτος συγκρότησε την πόλη» είναι:α)η φύση β)ο άνθρωπος γενικά. Δεν αντιτίθενται μεταξύ τους οι δύο απόψεις=ο </a:t>
            </a:r>
            <a:r>
              <a:rPr lang="el-GR" dirty="0" smtClean="0"/>
              <a:t>άνθρωποςχρησιμοποίησε </a:t>
            </a:r>
            <a:r>
              <a:rPr lang="el-GR" dirty="0" smtClean="0"/>
              <a:t>τα εφόδια που του έδωσε η φύση για να ιδρύσει πολιτικές κοινότητες</a:t>
            </a:r>
          </a:p>
          <a:p>
            <a:r>
              <a:rPr lang="el-GR" dirty="0" smtClean="0"/>
              <a:t>Σύνδεση της τελείωσης (τέλος, εντελέχεια) με τη δικαιοσύνη</a:t>
            </a:r>
          </a:p>
          <a:p>
            <a:r>
              <a:rPr lang="el-GR" dirty="0" smtClean="0"/>
              <a:t>Εκ </a:t>
            </a:r>
            <a:r>
              <a:rPr lang="el-GR" b="1" dirty="0" smtClean="0"/>
              <a:t>του αντιθέτου </a:t>
            </a:r>
            <a:r>
              <a:rPr lang="el-GR" dirty="0" smtClean="0"/>
              <a:t>απόδειξη του Αριστοτέλη της σημασίας του νόμου και της δικαιοσύνης: δίνει έμφαση </a:t>
            </a:r>
            <a:r>
              <a:rPr lang="el-GR" b="1" dirty="0" smtClean="0"/>
              <a:t>στα όπλα </a:t>
            </a:r>
            <a:r>
              <a:rPr lang="el-GR" dirty="0" smtClean="0"/>
              <a:t>που διαθέτει ο άνθρωπος και στη χρήση τους απ’ αυτόν </a:t>
            </a:r>
          </a:p>
          <a:p>
            <a:r>
              <a:rPr lang="el-GR" dirty="0" smtClean="0"/>
              <a:t>Ο άνθρωπος δίχως αρετή είναι α)το πιο ανόσιο ον στις σχέσεις του με το θείο, β(το πιο άγριο στις σχέσεις του με τους άλλους ανθρώπους γ)έρμαιο στα κατώτερα πάθη του</a:t>
            </a:r>
          </a:p>
          <a:p>
            <a:r>
              <a:rPr lang="el-GR" b="1" dirty="0" smtClean="0"/>
              <a:t>ΑΡΑ:η δικαιοσύνη βασικό συστατικό στοιχείο της πολιτικής κοινωνίας. Νοείται ως προσωπική αρετή, ως θεσμός της πόλης και ως κοινωνική αρετή</a:t>
            </a:r>
          </a:p>
          <a:p>
            <a:r>
              <a:rPr lang="el-GR" b="1" dirty="0" smtClean="0"/>
              <a:t>Συλλογιστική πορεία Αριστοτέλη; 1</a:t>
            </a:r>
            <a:r>
              <a:rPr lang="el-GR" b="1" baseline="30000" dirty="0" smtClean="0"/>
              <a:t>η</a:t>
            </a:r>
            <a:r>
              <a:rPr lang="el-GR" b="1" dirty="0" smtClean="0"/>
              <a:t> προκείμενη: « ὣσπερ γάρ.....</a:t>
            </a:r>
            <a:r>
              <a:rPr lang="el-GR" b="1" dirty="0" smtClean="0">
                <a:latin typeface="Calibri"/>
              </a:rPr>
              <a:t>ἐστιν.» 2</a:t>
            </a:r>
            <a:r>
              <a:rPr lang="el-GR" b="1" baseline="30000" dirty="0" smtClean="0">
                <a:latin typeface="Calibri"/>
              </a:rPr>
              <a:t>η</a:t>
            </a:r>
            <a:r>
              <a:rPr lang="el-GR" b="1" dirty="0" smtClean="0">
                <a:latin typeface="Calibri"/>
              </a:rPr>
              <a:t> προκείμενη: «οὕτω.....χείριστον» συμπέρασμα: «ἡ δε δικαιοσύνη.... </a:t>
            </a:r>
            <a:r>
              <a:rPr lang="el-GR" b="1" dirty="0" smtClean="0">
                <a:latin typeface="Calibri"/>
              </a:rPr>
              <a:t>κρίσης</a:t>
            </a:r>
            <a:r>
              <a:rPr lang="el-GR" b="1" dirty="0" smtClean="0">
                <a:latin typeface="Calibri"/>
              </a:rPr>
              <a:t>» </a:t>
            </a:r>
            <a:endParaRPr lang="el-GR" b="1" dirty="0" smtClean="0"/>
          </a:p>
          <a:p>
            <a:endParaRPr lang="el-GR" b="1" dirty="0" smtClean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Σχεδιάγραμμα ενότητας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των θνητών γενών από τους θεούς</a:t>
            </a:r>
          </a:p>
          <a:p>
            <a:r>
              <a:rPr lang="el-GR" dirty="0" smtClean="0"/>
              <a:t>Η εντολή των θεών στον Προμηθέα και τον Επιμηθέα για διανομή εφοδίων στα θνητά γένη</a:t>
            </a:r>
          </a:p>
          <a:p>
            <a:r>
              <a:rPr lang="el-GR" dirty="0" smtClean="0"/>
              <a:t>Η διανομή εφοδίων από τον Επιμηθέα στα ζώα</a:t>
            </a:r>
          </a:p>
          <a:p>
            <a:r>
              <a:rPr lang="el-GR" dirty="0" smtClean="0"/>
              <a:t>  -για την αποφυγή της αλληλοεξόντωσης</a:t>
            </a:r>
          </a:p>
          <a:p>
            <a:r>
              <a:rPr lang="el-GR" dirty="0" smtClean="0"/>
              <a:t>  -για την προστασία από τις ατμοσφαιρικές μεταβολές</a:t>
            </a:r>
          </a:p>
          <a:p>
            <a:r>
              <a:rPr lang="el-GR" dirty="0" smtClean="0"/>
              <a:t> -για εξασφάλιση τροφής και διαιώνιση του είδους  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Χαρακτηριστικά μύθου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(εκφράζει τις απόψεις Πρωταγόρα –σοφιστών για τη γένεση της πολιτείας-κοινωνίας)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0"/>
            <a:ext cx="8229600" cy="4709160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Τυπική αρχή μιας μυθικής αφήγησης</a:t>
            </a:r>
          </a:p>
          <a:p>
            <a:r>
              <a:rPr lang="el-GR" dirty="0" smtClean="0"/>
              <a:t>Απλή δομή του λόγου</a:t>
            </a:r>
          </a:p>
          <a:p>
            <a:r>
              <a:rPr lang="el-GR" dirty="0" smtClean="0"/>
              <a:t>Συχνή επανάληψη λέξεων</a:t>
            </a:r>
          </a:p>
          <a:p>
            <a:r>
              <a:rPr lang="el-GR" dirty="0" smtClean="0"/>
              <a:t>Εναλλαγή ευθέος και πλαγίου λόγου</a:t>
            </a:r>
          </a:p>
          <a:p>
            <a:r>
              <a:rPr lang="el-GR" dirty="0" smtClean="0"/>
              <a:t>Αντιθέσεις</a:t>
            </a:r>
          </a:p>
          <a:p>
            <a:r>
              <a:rPr lang="el-GR" dirty="0" smtClean="0"/>
              <a:t>Συμβολισμοί(Προμηθέας, Επιμηθέας)</a:t>
            </a:r>
          </a:p>
          <a:p>
            <a:r>
              <a:rPr lang="el-GR" dirty="0" smtClean="0"/>
              <a:t>Παρατακτική σύνδεση</a:t>
            </a:r>
          </a:p>
          <a:p>
            <a:r>
              <a:rPr lang="el-GR" dirty="0" smtClean="0"/>
              <a:t>Δραματικός ενεστώτας</a:t>
            </a:r>
          </a:p>
          <a:p>
            <a:r>
              <a:rPr lang="el-GR" dirty="0" smtClean="0"/>
              <a:t>Πρωταγωνιστικός ρόλος θεών</a:t>
            </a:r>
          </a:p>
          <a:p>
            <a:r>
              <a:rPr lang="el-GR" dirty="0" smtClean="0"/>
              <a:t>Περιγραφή, αφήγηση</a:t>
            </a:r>
          </a:p>
          <a:p>
            <a:r>
              <a:rPr lang="el-GR" dirty="0" smtClean="0"/>
              <a:t>Λαικότροπο ύφος σε συνδιασμό με ποιητικές εκφράσεις</a:t>
            </a:r>
          </a:p>
          <a:p>
            <a:r>
              <a:rPr lang="el-GR" dirty="0" smtClean="0"/>
              <a:t>Σχήματα λόγου(χιαστό,πρωθύστερο)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Επιμέρους θέματα που θίγονται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έννοια του χρόνου και της μοίρας</a:t>
            </a:r>
          </a:p>
          <a:p>
            <a:r>
              <a:rPr lang="el-GR" dirty="0" smtClean="0"/>
              <a:t>Η θεογονία και η κοσμογονία</a:t>
            </a:r>
          </a:p>
          <a:p>
            <a:r>
              <a:rPr lang="el-GR" dirty="0" smtClean="0"/>
              <a:t>Παλαιότερες κοσμογονικές θεωρίες(Παρμενίδης)</a:t>
            </a:r>
          </a:p>
          <a:p>
            <a:r>
              <a:rPr lang="el-GR" dirty="0" smtClean="0"/>
              <a:t>Ο ρόλος των δύο Τιτάνων στη διανομή των εφοδίων</a:t>
            </a:r>
          </a:p>
          <a:p>
            <a:r>
              <a:rPr lang="el-GR" dirty="0" smtClean="0"/>
              <a:t>Ο αγνωστικισμός του Πρωταγόρα και η σχέση του με το ρόλο των θεών στο μύθο</a:t>
            </a:r>
          </a:p>
          <a:p>
            <a:r>
              <a:rPr lang="el-GR" dirty="0" smtClean="0"/>
              <a:t>Βιολογικοί νόμοι που διέπουν το μύθο: ο νόμος της </a:t>
            </a:r>
            <a:r>
              <a:rPr lang="el-GR" b="1" u="sng" dirty="0" smtClean="0"/>
              <a:t>σκοπιμότητας(τελεολογική προσέγγιση), </a:t>
            </a:r>
            <a:r>
              <a:rPr lang="el-GR" dirty="0" smtClean="0"/>
              <a:t>της αναπλήρωσης, της ισορροπίας του οικοσυστήματος</a:t>
            </a:r>
          </a:p>
          <a:p>
            <a:r>
              <a:rPr lang="el-GR" dirty="0" smtClean="0"/>
              <a:t>Διαλεκτική σχέση πλεονεκτημάτων –μειονεκτημάτων(παράθεση ζευγών αντιθέτων)</a:t>
            </a:r>
          </a:p>
          <a:p>
            <a:r>
              <a:rPr lang="el-GR" dirty="0" smtClean="0"/>
              <a:t>Δύο οι βασικοί κίνδυνοι για τα ζώα: αλληλοφθορία, </a:t>
            </a:r>
            <a:r>
              <a:rPr lang="el-GR" smtClean="0"/>
              <a:t>και -ρικές </a:t>
            </a:r>
            <a:r>
              <a:rPr lang="el-GR" dirty="0" smtClean="0"/>
              <a:t>συνθήκες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</a:t>
            </a:r>
            <a:br>
              <a:rPr lang="el-GR" dirty="0" smtClean="0"/>
            </a:br>
            <a:r>
              <a:rPr lang="el-GR" dirty="0" smtClean="0"/>
              <a:t>σχεδιάγραμμα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συνειδητοποίηση από τον Επιμηθέα της απρονοησίας του</a:t>
            </a:r>
          </a:p>
          <a:p>
            <a:r>
              <a:rPr lang="el-GR" dirty="0" smtClean="0"/>
              <a:t>Η διαπίστωση του προβλήματος από τον Προμηθέα-το αδιέξοδό του</a:t>
            </a:r>
          </a:p>
          <a:p>
            <a:r>
              <a:rPr lang="el-GR" dirty="0" smtClean="0"/>
              <a:t>Η κλοπή της φωτιάς και των τεχνικών γνώσεων</a:t>
            </a:r>
          </a:p>
          <a:p>
            <a:r>
              <a:rPr lang="el-GR" dirty="0" smtClean="0"/>
              <a:t>Η αδυναμία προσέγγισης της πολιτικής τέχνης και η επιλογή του για την κλοπή της φωτιάς</a:t>
            </a:r>
          </a:p>
          <a:p>
            <a:r>
              <a:rPr lang="el-GR" dirty="0" smtClean="0"/>
              <a:t>Τα αποτελέσματα της πράξης του Προμηθέα: η ευμάρεια του γένους του ανθρώπου ,η καταδίκη του Προμηθέα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Επιμέρους θέματα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Επανάληψη των χαρακτηριστικών του μύθου και σε αυτή την ενότητα: συμβολισμός θεών,δραματικός ενεστώτας, αντιθέσεις,αφήγηση, περιγραφή, επαναλήψεις,ρόλο της μοίρας</a:t>
            </a:r>
          </a:p>
          <a:p>
            <a:r>
              <a:rPr lang="el-GR" b="1" dirty="0" smtClean="0"/>
              <a:t>Κεντρική έννοια :έντεχνος σοφία σύν πυρί(τεχνολογία , η αρχή του πολιτισμού για τον άνθρωπο)</a:t>
            </a:r>
          </a:p>
          <a:p>
            <a:r>
              <a:rPr lang="el-GR" dirty="0" smtClean="0"/>
              <a:t>Συνώνυμες φράσεις: περί τόν βίον σοφία, έμπυρος τέχνη</a:t>
            </a:r>
          </a:p>
          <a:p>
            <a:r>
              <a:rPr lang="el-GR" u="sng" dirty="0" smtClean="0"/>
              <a:t>Προσοχή:</a:t>
            </a:r>
            <a:r>
              <a:rPr lang="el-GR" dirty="0" smtClean="0"/>
              <a:t>α)η αρχική πρόθεση του Προμηθέα ήταν να κλέψει την πολιτική τέχνη. Αδύνατη όμως η προσέγγισή της γιατί ήταν στο παλάτι του Δία και την</a:t>
            </a:r>
            <a:r>
              <a:rPr lang="en-US" dirty="0" smtClean="0"/>
              <a:t> </a:t>
            </a:r>
            <a:r>
              <a:rPr lang="el-GR" dirty="0" smtClean="0"/>
              <a:t>φυλούσαν το Κράτος και η Βία β)η ανακάλυψη της φωτιάς παρουσιάζεται στο μύθο όχι ως θησαύρισμα γνώσεων αλλά ως δώρο του Προμηθέα</a:t>
            </a:r>
          </a:p>
          <a:p>
            <a:r>
              <a:rPr lang="el-GR" dirty="0" smtClean="0"/>
              <a:t>Το δώρο της φωτιάς βοηθά τον άνθρωπο να αντιμετωπίσει τις καιρικές συνθήκες(ευπορία του βίου), όχι όμως και τον κίνδυνο από τα άγρια θηρία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Υφολογικά στοιχεία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Απλή δομή</a:t>
            </a:r>
          </a:p>
          <a:p>
            <a:r>
              <a:rPr lang="el-GR" dirty="0" smtClean="0"/>
              <a:t>Συχνή επανάληψη λέξεων σημαντικών για το περιεχόμενο, όπως:απορία.</a:t>
            </a:r>
          </a:p>
          <a:p>
            <a:r>
              <a:rPr lang="el-GR" dirty="0" smtClean="0"/>
              <a:t>Παρατακτική σύνδεση</a:t>
            </a:r>
          </a:p>
          <a:p>
            <a:r>
              <a:rPr lang="el-GR" dirty="0" smtClean="0"/>
              <a:t>Ποιητική χρήση της γλώσσας</a:t>
            </a:r>
          </a:p>
          <a:p>
            <a:r>
              <a:rPr lang="el-GR" dirty="0" smtClean="0"/>
              <a:t>Χιαστό σχήμα</a:t>
            </a:r>
          </a:p>
          <a:p>
            <a:r>
              <a:rPr lang="el-GR" dirty="0" smtClean="0"/>
              <a:t>Ασύνδετο σχήμα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6</a:t>
            </a:r>
            <a:r>
              <a:rPr lang="el-GR" baseline="30000" dirty="0" smtClean="0"/>
              <a:t>η</a:t>
            </a:r>
            <a:r>
              <a:rPr lang="el-GR" dirty="0" smtClean="0"/>
              <a:t> διδακτική ενότητα</a:t>
            </a:r>
            <a:br>
              <a:rPr lang="el-GR" dirty="0" smtClean="0"/>
            </a:br>
            <a:r>
              <a:rPr lang="el-GR" dirty="0" smtClean="0"/>
              <a:t>σχεδιάγραμμα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Οι τεχνικές  κατακτήσεις του ανθρώπου χάρη στην έντεχνη σοφία:θρησκεία, γλώσσα, κατοικία-ρούχα –τροφή</a:t>
            </a:r>
          </a:p>
          <a:p>
            <a:r>
              <a:rPr lang="el-GR" dirty="0" smtClean="0"/>
              <a:t>Αδύνατος ο σχηματισμός κοινωνιών</a:t>
            </a:r>
          </a:p>
          <a:p>
            <a:r>
              <a:rPr lang="el-GR" dirty="0" smtClean="0"/>
              <a:t>Αδυναμία ανθρώπου απέναντι στην απειλή των θηρίων</a:t>
            </a:r>
          </a:p>
          <a:p>
            <a:r>
              <a:rPr lang="el-GR" dirty="0" smtClean="0"/>
              <a:t>Η πρωτοκοινωνική συμπεριφορά του ανθρώπου:αδικία και απειλή για την ύπαρξή του</a:t>
            </a:r>
          </a:p>
          <a:p>
            <a:r>
              <a:rPr lang="el-GR" dirty="0" smtClean="0"/>
              <a:t>Παρέμβαση Δία: προσφορά </a:t>
            </a:r>
            <a:r>
              <a:rPr lang="el-GR" b="1" dirty="0" smtClean="0"/>
              <a:t>αιδούς και δίκης </a:t>
            </a:r>
            <a:r>
              <a:rPr lang="el-GR" dirty="0" smtClean="0"/>
              <a:t>ως προυποθέσεων για </a:t>
            </a:r>
            <a:r>
              <a:rPr lang="el-GR" b="1" dirty="0" smtClean="0"/>
              <a:t>την πολιτική αρετή </a:t>
            </a:r>
            <a:r>
              <a:rPr lang="el-GR" dirty="0" smtClean="0"/>
              <a:t>και τον σχηματισμό κοινωνιών- καθολικότητα των δώρων- αναγκαιότητα των δώρων</a:t>
            </a:r>
          </a:p>
          <a:p>
            <a:r>
              <a:rPr lang="el-GR" b="1" dirty="0" smtClean="0"/>
              <a:t>Επιμύθιο/συμπέρασμα</a:t>
            </a:r>
            <a:r>
              <a:rPr lang="el-GR" dirty="0" smtClean="0"/>
              <a:t>:η καθολικότητα και αναγκαιότητα της πολιτικής αρετής για το σχηματισμό πόλεων εξηγεί γιατί οι Αθηναίοι δέχονται τη γνώμη όλων σε θέματα σχετικά με την πολιτική αρετή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909</TotalTime>
  <Words>879</Words>
  <Application>Microsoft Office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2η ΘΕΜΑΤΙΚΗ ΕΝΟΤΗΤΑ Η ΔΗΜΙΟΥΡΓΙΑ ΤΗΣ ΑΝΘΡΩΠΙΝΗΣ ΚΟΙΝΩΝΙΑΣ</vt:lpstr>
      <vt:lpstr>Σχεδιάγραμμα ενότητας </vt:lpstr>
      <vt:lpstr>Χαρακτηριστικά μύθου  (εκφράζει τις απόψεις Πρωταγόρα –σοφιστών για τη γένεση της πολιτείας-κοινωνίας) </vt:lpstr>
      <vt:lpstr>Slide 4</vt:lpstr>
      <vt:lpstr>Επιμέρους θέματα που θίγονται </vt:lpstr>
      <vt:lpstr>5η διδακτική ενότητα σχεδιάγραμμα ενότητας</vt:lpstr>
      <vt:lpstr>Επιμέρους θέματα</vt:lpstr>
      <vt:lpstr>Υφολογικά στοιχεία </vt:lpstr>
      <vt:lpstr>6η διδακτική ενότητα σχεδιάγραμμα</vt:lpstr>
      <vt:lpstr>επιμέρους θέματα</vt:lpstr>
      <vt:lpstr>7η διδακτική ενότητα σχεδιάγραμμα </vt:lpstr>
      <vt:lpstr>Σχολιασμός της ενότητας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2η ΘΕΜΑΤΙΚΗ ΕΝΟΤΗΤΑ Η ΔΗΜΙΟΥΡΓΙΑ ΤΗΣ ΑΝΘΡΩΠΙΝΗΣ ΚΟΙΝΩΝΙΑΣ</dc:title>
  <dc:creator>Πετρουλα Λιαλιατση</dc:creator>
  <cp:lastModifiedBy>Ανθή</cp:lastModifiedBy>
  <cp:revision>45</cp:revision>
  <dcterms:created xsi:type="dcterms:W3CDTF">2006-08-16T00:00:00Z</dcterms:created>
  <dcterms:modified xsi:type="dcterms:W3CDTF">2020-05-04T19:33:46Z</dcterms:modified>
</cp:coreProperties>
</file>