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14016-A48C-46E0-8A02-958DB7B26037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01380-40BD-4285-8CCE-66EDB043FB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source.org/wiki/%CE%9A%CE%B1%CF%84%CE%AC_%CE%91%CE%B3%CE%BF%CF%81%CE%AC%CF%84%CE%BF%CF%8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sonia\Desktop\&#206;&#145;&#206;&#157;&#206;&#145;&#206;&#155;&#206;&#165;&#206;&#163;&#206;&#151;%20&#206;&#156;&#206;&#149;&#206;&#164;&#206;&#159;&#206;&#167;&#206;&#151;&#206;&#163;%20&#206;&#163;&#206;&#149;%20&#206;&#148;&#206;&#149;&#206;&#165;&#206;&#164;&#206;&#149;&#206;&#161;&#206;&#149;&#206;&#165;&#206;&#159;&#206;&#165;&#206;&#163;&#206;&#145;%20&#206;&#160;&#206;&#161;&#206;&#159;&#206;&#164;&#206;&#145;&#206;&#163;&#206;&#151;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ΔΙΑΔΙΚΤΥΑΚΟ ΜΑΘΗΜΑ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ΑΝΑΛΥΣΗ ΜΕΤΟΧΩΝ </a:t>
            </a:r>
          </a:p>
          <a:p>
            <a:r>
              <a:rPr lang="el-GR" dirty="0" smtClean="0"/>
              <a:t>ΣΥΜΠΤΥΞΗ ΣΕ ΔΕΥΤΕΡΕΥΟΥΣΑ ΠΡΟΤΑΣΗ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Άγνωστο Κείμενο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b="1" dirty="0"/>
              <a:t>Λυσίου : Κατά </a:t>
            </a:r>
            <a:r>
              <a:rPr lang="el-GR" b="1" dirty="0" err="1"/>
              <a:t>Αγοράτου</a:t>
            </a:r>
            <a:r>
              <a:rPr lang="el-GR" b="1" dirty="0"/>
              <a:t> 8-10</a:t>
            </a:r>
            <a:endParaRPr lang="en-US" dirty="0"/>
          </a:p>
          <a:p>
            <a:pPr>
              <a:buNone/>
            </a:pPr>
            <a:r>
              <a:rPr lang="el-GR" b="1" dirty="0"/>
              <a:t> </a:t>
            </a:r>
            <a:endParaRPr lang="en-US" dirty="0"/>
          </a:p>
          <a:p>
            <a:pPr>
              <a:buNone/>
            </a:pPr>
            <a:r>
              <a:rPr lang="el-GR" dirty="0"/>
              <a:t> </a:t>
            </a:r>
            <a:endParaRPr lang="en-US" dirty="0"/>
          </a:p>
          <a:p>
            <a:r>
              <a:rPr lang="el-GR" sz="3800" dirty="0"/>
              <a:t>…</a:t>
            </a:r>
            <a:r>
              <a:rPr lang="el-GR" sz="3800" dirty="0" err="1"/>
              <a:t>ὅτε</a:t>
            </a:r>
            <a:r>
              <a:rPr lang="el-GR" sz="3800" dirty="0"/>
              <a:t> </a:t>
            </a:r>
            <a:r>
              <a:rPr lang="el-GR" sz="3800" dirty="0" err="1"/>
              <a:t>γὰρ</a:t>
            </a:r>
            <a:r>
              <a:rPr lang="el-GR" sz="3800" dirty="0"/>
              <a:t> ἡ πρώτη </a:t>
            </a:r>
            <a:r>
              <a:rPr lang="el-GR" sz="3800" dirty="0" err="1"/>
              <a:t>ἐκκλησία</a:t>
            </a:r>
            <a:r>
              <a:rPr lang="el-GR" sz="3800" dirty="0"/>
              <a:t> </a:t>
            </a:r>
            <a:r>
              <a:rPr lang="el-GR" sz="3800" dirty="0" err="1"/>
              <a:t>περὶ</a:t>
            </a:r>
            <a:r>
              <a:rPr lang="el-GR" sz="3800" dirty="0"/>
              <a:t> </a:t>
            </a:r>
            <a:r>
              <a:rPr lang="el-GR" sz="3800" dirty="0" err="1"/>
              <a:t>τῆς</a:t>
            </a:r>
            <a:r>
              <a:rPr lang="el-GR" sz="3800" dirty="0"/>
              <a:t> </a:t>
            </a:r>
            <a:r>
              <a:rPr lang="el-GR" sz="3800" dirty="0" err="1"/>
              <a:t>εἰρήνης</a:t>
            </a:r>
            <a:r>
              <a:rPr lang="el-GR" sz="3800" dirty="0"/>
              <a:t> </a:t>
            </a:r>
            <a:r>
              <a:rPr lang="el-GR" sz="3800" dirty="0" err="1"/>
              <a:t>ἐγίγνετο</a:t>
            </a:r>
            <a:r>
              <a:rPr lang="el-GR" sz="3800" dirty="0"/>
              <a:t> </a:t>
            </a:r>
            <a:r>
              <a:rPr lang="el-GR" sz="3800" dirty="0" err="1"/>
              <a:t>καὶ</a:t>
            </a:r>
            <a:r>
              <a:rPr lang="el-GR" sz="3800" dirty="0"/>
              <a:t> </a:t>
            </a:r>
            <a:r>
              <a:rPr lang="el-GR" sz="3800" dirty="0" err="1"/>
              <a:t>οἱ</a:t>
            </a:r>
            <a:r>
              <a:rPr lang="el-GR" sz="3800" dirty="0"/>
              <a:t> </a:t>
            </a:r>
            <a:r>
              <a:rPr lang="el-GR" sz="3800" dirty="0" err="1"/>
              <a:t>παρὰ</a:t>
            </a:r>
            <a:r>
              <a:rPr lang="el-GR" sz="3800" dirty="0"/>
              <a:t> Λακεδαιμονίων </a:t>
            </a:r>
            <a:r>
              <a:rPr lang="el-GR" sz="3800" dirty="0" err="1"/>
              <a:t>ἥκοντες</a:t>
            </a:r>
            <a:r>
              <a:rPr lang="el-GR" sz="3800" dirty="0"/>
              <a:t> </a:t>
            </a:r>
            <a:r>
              <a:rPr lang="el-GR" sz="3800" dirty="0" err="1"/>
              <a:t>ἔλεγον</a:t>
            </a:r>
            <a:r>
              <a:rPr lang="el-GR" sz="3800" dirty="0"/>
              <a:t> </a:t>
            </a:r>
            <a:r>
              <a:rPr lang="el-GR" sz="3800" dirty="0" err="1"/>
              <a:t>ἐφ᾽</a:t>
            </a:r>
            <a:r>
              <a:rPr lang="el-GR" sz="3800" dirty="0"/>
              <a:t> </a:t>
            </a:r>
            <a:r>
              <a:rPr lang="el-GR" sz="3800" dirty="0" err="1"/>
              <a:t>οἷς</a:t>
            </a:r>
            <a:r>
              <a:rPr lang="el-GR" sz="3800" dirty="0"/>
              <a:t> </a:t>
            </a:r>
            <a:r>
              <a:rPr lang="el-GR" sz="3800" dirty="0" err="1"/>
              <a:t>ἕτοιμοι</a:t>
            </a:r>
            <a:r>
              <a:rPr lang="el-GR" sz="3800" dirty="0"/>
              <a:t> </a:t>
            </a:r>
            <a:r>
              <a:rPr lang="el-GR" sz="3800" dirty="0" err="1"/>
              <a:t>εἶεν</a:t>
            </a:r>
            <a:r>
              <a:rPr lang="el-GR" sz="3800" dirty="0"/>
              <a:t> </a:t>
            </a:r>
            <a:r>
              <a:rPr lang="el-GR" sz="3800" dirty="0" err="1"/>
              <a:t>τὴν</a:t>
            </a:r>
            <a:r>
              <a:rPr lang="el-GR" sz="3800" dirty="0"/>
              <a:t> </a:t>
            </a:r>
            <a:r>
              <a:rPr lang="el-GR" sz="3800" dirty="0" err="1"/>
              <a:t>εἰρήνην</a:t>
            </a:r>
            <a:r>
              <a:rPr lang="el-GR" sz="3800" dirty="0"/>
              <a:t> </a:t>
            </a:r>
            <a:r>
              <a:rPr lang="el-GR" sz="3800" dirty="0" err="1"/>
              <a:t>ποιεῖσθαι</a:t>
            </a:r>
            <a:r>
              <a:rPr lang="el-GR" sz="3800" dirty="0"/>
              <a:t> Λακεδαιμόνιοι, </a:t>
            </a:r>
            <a:r>
              <a:rPr lang="el-GR" sz="3800" dirty="0" err="1"/>
              <a:t>εἰ</a:t>
            </a:r>
            <a:r>
              <a:rPr lang="el-GR" sz="3800" dirty="0"/>
              <a:t> </a:t>
            </a:r>
            <a:r>
              <a:rPr lang="el-GR" sz="3800" dirty="0" err="1"/>
              <a:t>κατασκαφείη</a:t>
            </a:r>
            <a:r>
              <a:rPr lang="el-GR" sz="3800" dirty="0"/>
              <a:t> </a:t>
            </a:r>
            <a:r>
              <a:rPr lang="el-GR" sz="3800" dirty="0" err="1"/>
              <a:t>τῶν</a:t>
            </a:r>
            <a:r>
              <a:rPr lang="el-GR" sz="3800" dirty="0"/>
              <a:t> </a:t>
            </a:r>
            <a:r>
              <a:rPr lang="el-GR" sz="3800" dirty="0" err="1"/>
              <a:t>τειχῶν</a:t>
            </a:r>
            <a:r>
              <a:rPr lang="el-GR" sz="3800" dirty="0"/>
              <a:t> </a:t>
            </a:r>
            <a:r>
              <a:rPr lang="el-GR" sz="3800" dirty="0" err="1"/>
              <a:t>τῶν</a:t>
            </a:r>
            <a:r>
              <a:rPr lang="el-GR" sz="3800" dirty="0"/>
              <a:t> </a:t>
            </a:r>
            <a:r>
              <a:rPr lang="el-GR" sz="3800" dirty="0" err="1"/>
              <a:t>μακρῶν</a:t>
            </a:r>
            <a:r>
              <a:rPr lang="el-GR" sz="3800" dirty="0"/>
              <a:t> </a:t>
            </a:r>
            <a:r>
              <a:rPr lang="el-GR" sz="3800" dirty="0" err="1"/>
              <a:t>ἐπὶ</a:t>
            </a:r>
            <a:r>
              <a:rPr lang="el-GR" sz="3800" dirty="0"/>
              <a:t> δέκα στάδια </a:t>
            </a:r>
            <a:r>
              <a:rPr lang="el-GR" sz="3800" dirty="0" err="1"/>
              <a:t>ἑκατέρου</a:t>
            </a:r>
            <a:r>
              <a:rPr lang="el-GR" sz="3800" dirty="0"/>
              <a:t>, τότε </a:t>
            </a:r>
            <a:r>
              <a:rPr lang="el-GR" sz="3800" dirty="0" err="1"/>
              <a:t>ὑμεῖς</a:t>
            </a:r>
            <a:r>
              <a:rPr lang="el-GR" sz="3800" dirty="0"/>
              <a:t> τε, ὦ </a:t>
            </a:r>
            <a:r>
              <a:rPr lang="el-GR" sz="3800" dirty="0" err="1"/>
              <a:t>ἄνδρες</a:t>
            </a:r>
            <a:r>
              <a:rPr lang="el-GR" sz="3800" dirty="0"/>
              <a:t> </a:t>
            </a:r>
            <a:r>
              <a:rPr lang="el-GR" sz="3800" dirty="0" err="1"/>
              <a:t>Ἀθηναῖοι</a:t>
            </a:r>
            <a:r>
              <a:rPr lang="el-GR" sz="3800" dirty="0"/>
              <a:t>, </a:t>
            </a:r>
            <a:r>
              <a:rPr lang="el-GR" sz="3800" dirty="0" err="1"/>
              <a:t>οὐκ</a:t>
            </a:r>
            <a:r>
              <a:rPr lang="el-GR" sz="3800" dirty="0"/>
              <a:t> </a:t>
            </a:r>
            <a:r>
              <a:rPr lang="el-GR" sz="3800" dirty="0" err="1"/>
              <a:t>ἠνέσχεσθε</a:t>
            </a:r>
            <a:r>
              <a:rPr lang="el-GR" sz="3800" dirty="0"/>
              <a:t> </a:t>
            </a:r>
            <a:r>
              <a:rPr lang="el-GR" sz="3800" dirty="0" err="1"/>
              <a:t>ἀκούσαντες</a:t>
            </a:r>
            <a:r>
              <a:rPr lang="el-GR" sz="3800" dirty="0"/>
              <a:t> </a:t>
            </a:r>
            <a:r>
              <a:rPr lang="el-GR" sz="3800" dirty="0" err="1"/>
              <a:t>περὶ</a:t>
            </a:r>
            <a:r>
              <a:rPr lang="el-GR" sz="3800" dirty="0"/>
              <a:t> </a:t>
            </a:r>
            <a:r>
              <a:rPr lang="el-GR" sz="3800" dirty="0" err="1"/>
              <a:t>τῶν</a:t>
            </a:r>
            <a:r>
              <a:rPr lang="el-GR" sz="3800" dirty="0"/>
              <a:t> </a:t>
            </a:r>
            <a:r>
              <a:rPr lang="el-GR" sz="3800" dirty="0" err="1"/>
              <a:t>τειχῶν</a:t>
            </a:r>
            <a:r>
              <a:rPr lang="el-GR" sz="3800" dirty="0"/>
              <a:t> </a:t>
            </a:r>
            <a:r>
              <a:rPr lang="el-GR" sz="3800" dirty="0" err="1"/>
              <a:t>τῆς</a:t>
            </a:r>
            <a:r>
              <a:rPr lang="el-GR" sz="3800" dirty="0"/>
              <a:t> </a:t>
            </a:r>
            <a:r>
              <a:rPr lang="el-GR" sz="3800" dirty="0" err="1"/>
              <a:t>κατασκαφῆς</a:t>
            </a:r>
            <a:r>
              <a:rPr lang="el-GR" sz="3800" dirty="0"/>
              <a:t>, </a:t>
            </a:r>
            <a:r>
              <a:rPr lang="el-GR" sz="3800" dirty="0" err="1"/>
              <a:t>Κλεοφῶν</a:t>
            </a:r>
            <a:r>
              <a:rPr lang="el-GR" sz="3800" dirty="0"/>
              <a:t> τε </a:t>
            </a:r>
            <a:r>
              <a:rPr lang="el-GR" sz="3800" dirty="0" err="1"/>
              <a:t>ὑπὲρ</a:t>
            </a:r>
            <a:r>
              <a:rPr lang="el-GR" sz="3800" dirty="0"/>
              <a:t> </a:t>
            </a:r>
            <a:r>
              <a:rPr lang="el-GR" sz="3800" dirty="0" err="1"/>
              <a:t>ὑμῶν</a:t>
            </a:r>
            <a:r>
              <a:rPr lang="el-GR" sz="3800" dirty="0"/>
              <a:t> πάντων </a:t>
            </a:r>
            <a:r>
              <a:rPr lang="el-GR" sz="3800" dirty="0" err="1"/>
              <a:t>ἀναστὰς</a:t>
            </a:r>
            <a:r>
              <a:rPr lang="el-GR" sz="3800" dirty="0"/>
              <a:t> </a:t>
            </a:r>
            <a:r>
              <a:rPr lang="el-GR" sz="3800" dirty="0" err="1"/>
              <a:t>ἀντεῖπεν</a:t>
            </a:r>
            <a:r>
              <a:rPr lang="el-GR" sz="3800" dirty="0"/>
              <a:t> </a:t>
            </a:r>
            <a:r>
              <a:rPr lang="el-GR" sz="3800" dirty="0" err="1"/>
              <a:t>ὡς</a:t>
            </a:r>
            <a:r>
              <a:rPr lang="el-GR" sz="3800" dirty="0"/>
              <a:t> </a:t>
            </a:r>
            <a:r>
              <a:rPr lang="el-GR" sz="3800" dirty="0" err="1"/>
              <a:t>οὐδενὶ</a:t>
            </a:r>
            <a:r>
              <a:rPr lang="el-GR" sz="3800" dirty="0"/>
              <a:t> </a:t>
            </a:r>
            <a:r>
              <a:rPr lang="el-GR" sz="3800" dirty="0" err="1"/>
              <a:t>τρόπῳ</a:t>
            </a:r>
            <a:r>
              <a:rPr lang="el-GR" sz="3800" dirty="0"/>
              <a:t> </a:t>
            </a:r>
            <a:r>
              <a:rPr lang="el-GR" sz="3800" dirty="0" err="1"/>
              <a:t>οἷόν</a:t>
            </a:r>
            <a:r>
              <a:rPr lang="el-GR" sz="3800" dirty="0"/>
              <a:t> τε </a:t>
            </a:r>
            <a:r>
              <a:rPr lang="el-GR" sz="3800" dirty="0" err="1"/>
              <a:t>εἴη</a:t>
            </a:r>
            <a:r>
              <a:rPr lang="el-GR" sz="3800" dirty="0"/>
              <a:t> </a:t>
            </a:r>
            <a:r>
              <a:rPr lang="el-GR" sz="3800" dirty="0" err="1"/>
              <a:t>ποιεῖν</a:t>
            </a:r>
            <a:r>
              <a:rPr lang="el-GR" sz="3800" dirty="0"/>
              <a:t> </a:t>
            </a:r>
            <a:r>
              <a:rPr lang="el-GR" sz="3800" dirty="0" err="1"/>
              <a:t>ταῦτα</a:t>
            </a:r>
            <a:r>
              <a:rPr lang="el-GR" sz="3800" dirty="0"/>
              <a:t>. </a:t>
            </a:r>
            <a:r>
              <a:rPr lang="el-GR" sz="3800" u="sng" dirty="0">
                <a:hlinkClick r:id="rId2" tooltip="Κατά Αγοράτου"/>
              </a:rPr>
              <a:t>[9]</a:t>
            </a:r>
            <a:r>
              <a:rPr lang="el-GR" sz="3800" dirty="0"/>
              <a:t> </a:t>
            </a:r>
            <a:r>
              <a:rPr lang="el-GR" sz="3800" dirty="0" err="1"/>
              <a:t>μετὰ</a:t>
            </a:r>
            <a:r>
              <a:rPr lang="el-GR" sz="3800" dirty="0"/>
              <a:t> </a:t>
            </a:r>
            <a:r>
              <a:rPr lang="el-GR" sz="3800" dirty="0" err="1"/>
              <a:t>δὲ</a:t>
            </a:r>
            <a:r>
              <a:rPr lang="el-GR" sz="3800" dirty="0"/>
              <a:t> </a:t>
            </a:r>
            <a:r>
              <a:rPr lang="el-GR" sz="3800" dirty="0" err="1"/>
              <a:t>ταῦτα</a:t>
            </a:r>
            <a:r>
              <a:rPr lang="el-GR" sz="3800" dirty="0"/>
              <a:t> Θηραμένης, </a:t>
            </a:r>
            <a:r>
              <a:rPr lang="el-GR" sz="3800" dirty="0" err="1"/>
              <a:t>ἐπιβουλεύων</a:t>
            </a:r>
            <a:r>
              <a:rPr lang="el-GR" sz="3800" dirty="0"/>
              <a:t> </a:t>
            </a:r>
            <a:r>
              <a:rPr lang="el-GR" sz="3800" dirty="0" err="1"/>
              <a:t>τῷ</a:t>
            </a:r>
            <a:r>
              <a:rPr lang="el-GR" sz="3800" dirty="0"/>
              <a:t> </a:t>
            </a:r>
            <a:r>
              <a:rPr lang="el-GR" sz="3800" dirty="0" err="1"/>
              <a:t>πλήθει</a:t>
            </a:r>
            <a:r>
              <a:rPr lang="el-GR" sz="3800" dirty="0"/>
              <a:t> </a:t>
            </a:r>
            <a:r>
              <a:rPr lang="el-GR" sz="3800" dirty="0" err="1"/>
              <a:t>τῷ</a:t>
            </a:r>
            <a:r>
              <a:rPr lang="el-GR" sz="3800" dirty="0"/>
              <a:t> </a:t>
            </a:r>
            <a:r>
              <a:rPr lang="el-GR" sz="3800" dirty="0" err="1"/>
              <a:t>ὑμετέρῳ</a:t>
            </a:r>
            <a:r>
              <a:rPr lang="el-GR" sz="3800" dirty="0"/>
              <a:t>, </a:t>
            </a:r>
            <a:r>
              <a:rPr lang="el-GR" sz="3800" dirty="0" err="1"/>
              <a:t>ἀναστὰς</a:t>
            </a:r>
            <a:r>
              <a:rPr lang="el-GR" sz="3800" dirty="0"/>
              <a:t> λέγει </a:t>
            </a:r>
            <a:r>
              <a:rPr lang="el-GR" sz="3800" dirty="0" err="1"/>
              <a:t>ὅτι</a:t>
            </a:r>
            <a:r>
              <a:rPr lang="el-GR" sz="3800" dirty="0"/>
              <a:t>, </a:t>
            </a:r>
            <a:r>
              <a:rPr lang="el-GR" sz="3800" dirty="0" err="1"/>
              <a:t>ἐὰν</a:t>
            </a:r>
            <a:r>
              <a:rPr lang="el-GR" sz="3800" dirty="0"/>
              <a:t> </a:t>
            </a:r>
            <a:r>
              <a:rPr lang="el-GR" sz="3800" dirty="0" err="1"/>
              <a:t>αὐτὸν</a:t>
            </a:r>
            <a:r>
              <a:rPr lang="el-GR" sz="3800" dirty="0"/>
              <a:t> </a:t>
            </a:r>
            <a:r>
              <a:rPr lang="el-GR" sz="3800" dirty="0" err="1"/>
              <a:t>ἕλησθε</a:t>
            </a:r>
            <a:r>
              <a:rPr lang="el-GR" sz="3800" dirty="0"/>
              <a:t> </a:t>
            </a:r>
            <a:r>
              <a:rPr lang="el-GR" sz="3800" dirty="0" err="1"/>
              <a:t>περὶ</a:t>
            </a:r>
            <a:r>
              <a:rPr lang="el-GR" sz="3800" dirty="0"/>
              <a:t> </a:t>
            </a:r>
            <a:r>
              <a:rPr lang="el-GR" sz="3800" dirty="0" err="1"/>
              <a:t>τῆς</a:t>
            </a:r>
            <a:r>
              <a:rPr lang="el-GR" sz="3800" dirty="0"/>
              <a:t> </a:t>
            </a:r>
            <a:r>
              <a:rPr lang="el-GR" sz="3800" dirty="0" err="1"/>
              <a:t>εἰρήνης</a:t>
            </a:r>
            <a:r>
              <a:rPr lang="el-GR" sz="3800" dirty="0"/>
              <a:t> </a:t>
            </a:r>
            <a:r>
              <a:rPr lang="el-GR" sz="3800" dirty="0" err="1"/>
              <a:t>πρεσβευτὴν</a:t>
            </a:r>
            <a:r>
              <a:rPr lang="el-GR" sz="3800" dirty="0"/>
              <a:t> </a:t>
            </a:r>
            <a:r>
              <a:rPr lang="el-GR" sz="3800" dirty="0" err="1"/>
              <a:t>αὐτοκράτορα</a:t>
            </a:r>
            <a:r>
              <a:rPr lang="el-GR" sz="3800" dirty="0"/>
              <a:t>, ποιήσει </a:t>
            </a:r>
            <a:r>
              <a:rPr lang="el-GR" sz="3800" dirty="0" err="1"/>
              <a:t>ὥστε</a:t>
            </a:r>
            <a:r>
              <a:rPr lang="el-GR" sz="3800" dirty="0"/>
              <a:t> μήτε </a:t>
            </a:r>
            <a:r>
              <a:rPr lang="el-GR" sz="3800" dirty="0" err="1"/>
              <a:t>τῶν</a:t>
            </a:r>
            <a:r>
              <a:rPr lang="el-GR" sz="3800" dirty="0"/>
              <a:t> </a:t>
            </a:r>
            <a:r>
              <a:rPr lang="el-GR" sz="3800" dirty="0" err="1"/>
              <a:t>τειχῶν</a:t>
            </a:r>
            <a:r>
              <a:rPr lang="el-GR" sz="3800" dirty="0"/>
              <a:t> </a:t>
            </a:r>
            <a:r>
              <a:rPr lang="el-GR" sz="3800" dirty="0" err="1"/>
              <a:t>διελεῖν</a:t>
            </a:r>
            <a:r>
              <a:rPr lang="el-GR" sz="3800" dirty="0"/>
              <a:t> μήτε </a:t>
            </a:r>
            <a:r>
              <a:rPr lang="el-GR" sz="3800" dirty="0" err="1"/>
              <a:t>ἄλλο</a:t>
            </a:r>
            <a:r>
              <a:rPr lang="el-GR" sz="3800" dirty="0"/>
              <a:t> </a:t>
            </a:r>
            <a:r>
              <a:rPr lang="el-GR" sz="3800" dirty="0" err="1"/>
              <a:t>τὴν</a:t>
            </a:r>
            <a:r>
              <a:rPr lang="el-GR" sz="3800" dirty="0"/>
              <a:t> </a:t>
            </a:r>
            <a:r>
              <a:rPr lang="el-GR" sz="3800" dirty="0" err="1"/>
              <a:t>πόλιν</a:t>
            </a:r>
            <a:r>
              <a:rPr lang="el-GR" sz="3800" dirty="0"/>
              <a:t> </a:t>
            </a:r>
            <a:r>
              <a:rPr lang="el-GR" sz="3800" dirty="0" err="1"/>
              <a:t>ἐλαττῶσαι</a:t>
            </a:r>
            <a:r>
              <a:rPr lang="el-GR" sz="3800" dirty="0"/>
              <a:t> μηδέν: </a:t>
            </a:r>
            <a:r>
              <a:rPr lang="el-GR" sz="3800" dirty="0" err="1"/>
              <a:t>οἴοιτο</a:t>
            </a:r>
            <a:r>
              <a:rPr lang="el-GR" sz="3800" dirty="0"/>
              <a:t> </a:t>
            </a:r>
            <a:r>
              <a:rPr lang="el-GR" sz="3800" dirty="0" err="1"/>
              <a:t>δὲ</a:t>
            </a:r>
            <a:r>
              <a:rPr lang="el-GR" sz="3800" dirty="0"/>
              <a:t> </a:t>
            </a:r>
            <a:r>
              <a:rPr lang="el-GR" sz="3800" dirty="0" err="1"/>
              <a:t>καὶ</a:t>
            </a:r>
            <a:r>
              <a:rPr lang="el-GR" sz="3800" dirty="0"/>
              <a:t> </a:t>
            </a:r>
            <a:r>
              <a:rPr lang="el-GR" sz="3800" dirty="0" err="1"/>
              <a:t>ἄλλο</a:t>
            </a:r>
            <a:r>
              <a:rPr lang="el-GR" sz="3800" dirty="0"/>
              <a:t> τι </a:t>
            </a:r>
            <a:r>
              <a:rPr lang="el-GR" sz="3800" dirty="0" err="1"/>
              <a:t>ἀγαθὸν</a:t>
            </a:r>
            <a:r>
              <a:rPr lang="el-GR" sz="3800" dirty="0"/>
              <a:t> </a:t>
            </a:r>
            <a:r>
              <a:rPr lang="el-GR" sz="3800" dirty="0" err="1"/>
              <a:t>παρὰ</a:t>
            </a:r>
            <a:r>
              <a:rPr lang="el-GR" sz="3800" dirty="0"/>
              <a:t> Λακεδαιμονίων </a:t>
            </a:r>
            <a:r>
              <a:rPr lang="el-GR" sz="3800" dirty="0" err="1"/>
              <a:t>τῇ</a:t>
            </a:r>
            <a:r>
              <a:rPr lang="el-GR" sz="3800" dirty="0"/>
              <a:t> </a:t>
            </a:r>
            <a:r>
              <a:rPr lang="el-GR" sz="3800" dirty="0" err="1"/>
              <a:t>πόλει</a:t>
            </a:r>
            <a:r>
              <a:rPr lang="el-GR" sz="3800" dirty="0"/>
              <a:t> </a:t>
            </a:r>
            <a:r>
              <a:rPr lang="el-GR" sz="3800" dirty="0" err="1"/>
              <a:t>εὑρήσεσθαι</a:t>
            </a:r>
            <a:r>
              <a:rPr lang="el-GR" sz="3800" dirty="0"/>
              <a:t>. </a:t>
            </a:r>
            <a:r>
              <a:rPr lang="el-GR" sz="3800" u="sng" dirty="0">
                <a:hlinkClick r:id="rId2" tooltip="Κατά Αγοράτου"/>
              </a:rPr>
              <a:t>[10]</a:t>
            </a:r>
            <a:r>
              <a:rPr lang="el-GR" sz="3800" dirty="0"/>
              <a:t> </a:t>
            </a:r>
            <a:r>
              <a:rPr lang="el-GR" sz="3800" dirty="0" err="1"/>
              <a:t>πεισθέντες</a:t>
            </a:r>
            <a:r>
              <a:rPr lang="el-GR" sz="3800" dirty="0"/>
              <a:t> </a:t>
            </a:r>
            <a:r>
              <a:rPr lang="el-GR" sz="3800" dirty="0" err="1"/>
              <a:t>δὲ</a:t>
            </a:r>
            <a:r>
              <a:rPr lang="el-GR" sz="3800" dirty="0"/>
              <a:t> </a:t>
            </a:r>
            <a:r>
              <a:rPr lang="el-GR" sz="3800" dirty="0" err="1"/>
              <a:t>ὑμεῖς</a:t>
            </a:r>
            <a:r>
              <a:rPr lang="el-GR" sz="3800" dirty="0"/>
              <a:t> </a:t>
            </a:r>
            <a:r>
              <a:rPr lang="el-GR" sz="3800" dirty="0" err="1"/>
              <a:t>εἵλεσθε</a:t>
            </a:r>
            <a:r>
              <a:rPr lang="el-GR" sz="3800" dirty="0"/>
              <a:t> </a:t>
            </a:r>
            <a:r>
              <a:rPr lang="el-GR" sz="3800" dirty="0" err="1"/>
              <a:t>ἐκεῖνον</a:t>
            </a:r>
            <a:r>
              <a:rPr lang="el-GR" sz="3800" dirty="0"/>
              <a:t> </a:t>
            </a:r>
            <a:r>
              <a:rPr lang="el-GR" sz="3800" dirty="0" err="1"/>
              <a:t>πρεσβευτὴν</a:t>
            </a:r>
            <a:r>
              <a:rPr lang="el-GR" sz="3800" dirty="0"/>
              <a:t> </a:t>
            </a:r>
            <a:r>
              <a:rPr lang="el-GR" sz="3800" dirty="0" err="1"/>
              <a:t>αὐτοκράτορα</a:t>
            </a:r>
            <a:r>
              <a:rPr lang="el-GR" sz="3800" dirty="0"/>
              <a:t>, </a:t>
            </a:r>
            <a:r>
              <a:rPr lang="el-GR" sz="3800" dirty="0" err="1"/>
              <a:t>ὃν</a:t>
            </a:r>
            <a:r>
              <a:rPr lang="el-GR" sz="3800" dirty="0"/>
              <a:t> </a:t>
            </a:r>
            <a:r>
              <a:rPr lang="el-GR" sz="3800" dirty="0" err="1"/>
              <a:t>τῷ</a:t>
            </a:r>
            <a:r>
              <a:rPr lang="el-GR" sz="3800" dirty="0"/>
              <a:t> </a:t>
            </a:r>
            <a:r>
              <a:rPr lang="el-GR" sz="3800" dirty="0" err="1"/>
              <a:t>προτέρῳ</a:t>
            </a:r>
            <a:r>
              <a:rPr lang="el-GR" sz="3800" dirty="0"/>
              <a:t> </a:t>
            </a:r>
            <a:r>
              <a:rPr lang="el-GR" sz="3800" dirty="0" err="1"/>
              <a:t>ἔτει</a:t>
            </a:r>
            <a:r>
              <a:rPr lang="el-GR" sz="3800" dirty="0"/>
              <a:t> </a:t>
            </a:r>
            <a:r>
              <a:rPr lang="el-GR" sz="3800" dirty="0" err="1"/>
              <a:t>στρατηγὸν</a:t>
            </a:r>
            <a:r>
              <a:rPr lang="el-GR" sz="3800" dirty="0"/>
              <a:t> χειροτονηθέντα </a:t>
            </a:r>
            <a:r>
              <a:rPr lang="el-GR" sz="3800" dirty="0" err="1"/>
              <a:t>ἀπεδοκιμάσατε</a:t>
            </a:r>
            <a:r>
              <a:rPr lang="el-GR" sz="3800" dirty="0"/>
              <a:t>, </a:t>
            </a:r>
            <a:r>
              <a:rPr lang="el-GR" sz="3800" dirty="0" err="1"/>
              <a:t>οὐ</a:t>
            </a:r>
            <a:r>
              <a:rPr lang="el-GR" sz="3800" dirty="0"/>
              <a:t> </a:t>
            </a:r>
            <a:r>
              <a:rPr lang="el-GR" sz="3800" dirty="0" err="1"/>
              <a:t>νομίζοντες</a:t>
            </a:r>
            <a:r>
              <a:rPr lang="el-GR" sz="3800" dirty="0"/>
              <a:t> </a:t>
            </a:r>
            <a:r>
              <a:rPr lang="el-GR" sz="3800" dirty="0" err="1"/>
              <a:t>εὔνουν</a:t>
            </a:r>
            <a:r>
              <a:rPr lang="el-GR" sz="3800" dirty="0"/>
              <a:t> </a:t>
            </a:r>
            <a:r>
              <a:rPr lang="el-GR" sz="3800" dirty="0" err="1"/>
              <a:t>εἶναι</a:t>
            </a:r>
            <a:r>
              <a:rPr lang="el-GR" sz="3800" dirty="0"/>
              <a:t> </a:t>
            </a:r>
            <a:r>
              <a:rPr lang="el-GR" sz="3800" dirty="0" err="1"/>
              <a:t>τῷ</a:t>
            </a:r>
            <a:r>
              <a:rPr lang="el-GR" sz="3800" dirty="0"/>
              <a:t> </a:t>
            </a:r>
            <a:r>
              <a:rPr lang="el-GR" sz="3800" dirty="0" err="1"/>
              <a:t>πλήθει</a:t>
            </a:r>
            <a:r>
              <a:rPr lang="el-GR" sz="3800" dirty="0"/>
              <a:t> </a:t>
            </a:r>
            <a:r>
              <a:rPr lang="el-GR" sz="3800" dirty="0" err="1"/>
              <a:t>τῷ</a:t>
            </a:r>
            <a:r>
              <a:rPr lang="el-GR" sz="3800" dirty="0"/>
              <a:t> </a:t>
            </a:r>
            <a:r>
              <a:rPr lang="el-GR" sz="3800" dirty="0" err="1"/>
              <a:t>ὑμετέρῳ</a:t>
            </a:r>
            <a:r>
              <a:rPr lang="el-GR" sz="3800" dirty="0"/>
              <a:t>.  </a:t>
            </a:r>
            <a:endParaRPr lang="en-US" sz="3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l-GR" dirty="0" smtClean="0"/>
          </a:p>
          <a:p>
            <a:r>
              <a:rPr lang="el-GR" dirty="0" smtClean="0"/>
              <a:t>Ασκήσεις στην ανάλυση μετοχών σε δευτερεύουσα πρόταση</a:t>
            </a:r>
            <a:endParaRPr lang="el-GR" dirty="0"/>
          </a:p>
          <a:p>
            <a:endParaRPr lang="el-GR" dirty="0" smtClean="0"/>
          </a:p>
          <a:p>
            <a:r>
              <a:rPr lang="el-GR" dirty="0" err="1" smtClean="0"/>
              <a:t>Σύνειμι</a:t>
            </a:r>
            <a:r>
              <a:rPr lang="el-GR" dirty="0" smtClean="0"/>
              <a:t> </a:t>
            </a:r>
            <a:r>
              <a:rPr lang="el-GR" dirty="0" err="1"/>
              <a:t>ἀνθρώποις</a:t>
            </a:r>
            <a:r>
              <a:rPr lang="el-GR" dirty="0"/>
              <a:t> </a:t>
            </a:r>
            <a:r>
              <a:rPr lang="el-GR" b="1" i="1" dirty="0" err="1" smtClean="0"/>
              <a:t>δυναμένοις</a:t>
            </a:r>
            <a:r>
              <a:rPr lang="el-GR" dirty="0" smtClean="0"/>
              <a:t> </a:t>
            </a:r>
            <a:r>
              <a:rPr lang="el-GR" dirty="0" err="1" smtClean="0"/>
              <a:t>ἀναλίσκειν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err="1"/>
              <a:t>Οἶσθα</a:t>
            </a:r>
            <a:r>
              <a:rPr lang="el-GR" dirty="0"/>
              <a:t> </a:t>
            </a:r>
            <a:r>
              <a:rPr lang="el-GR" dirty="0" err="1"/>
              <a:t>ταῦτα</a:t>
            </a:r>
            <a:r>
              <a:rPr lang="el-GR" dirty="0"/>
              <a:t> </a:t>
            </a:r>
            <a:r>
              <a:rPr lang="el-GR" b="1" i="1" dirty="0" err="1"/>
              <a:t>πραχθέντα</a:t>
            </a:r>
            <a:r>
              <a:rPr lang="el-GR" dirty="0"/>
              <a:t> </a:t>
            </a:r>
            <a:r>
              <a:rPr lang="el-GR" dirty="0" smtClean="0"/>
              <a:t>τότε.</a:t>
            </a:r>
          </a:p>
          <a:p>
            <a:r>
              <a:rPr lang="el-GR" b="1" i="1" dirty="0" err="1"/>
              <a:t>οἱ</a:t>
            </a:r>
            <a:r>
              <a:rPr lang="el-GR" b="1" i="1" dirty="0"/>
              <a:t> λέγοντες</a:t>
            </a:r>
            <a:r>
              <a:rPr lang="el-GR" dirty="0"/>
              <a:t>  </a:t>
            </a:r>
            <a:r>
              <a:rPr lang="el-GR" dirty="0" err="1" smtClean="0"/>
              <a:t>ταῦτα</a:t>
            </a:r>
            <a:r>
              <a:rPr lang="el-GR" dirty="0" smtClean="0"/>
              <a:t>.</a:t>
            </a:r>
          </a:p>
          <a:p>
            <a:r>
              <a:rPr lang="el-GR" dirty="0"/>
              <a:t>Πέμπει στράτευμα </a:t>
            </a:r>
            <a:r>
              <a:rPr lang="el-GR" b="1" i="1" dirty="0" err="1"/>
              <a:t>καταληψόμενον</a:t>
            </a:r>
            <a:r>
              <a:rPr lang="el-GR" dirty="0"/>
              <a:t> 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 smtClean="0"/>
              <a:t>πόλιν</a:t>
            </a:r>
            <a:r>
              <a:rPr lang="el-GR" dirty="0" smtClean="0"/>
              <a:t>.</a:t>
            </a:r>
          </a:p>
          <a:p>
            <a:r>
              <a:rPr lang="el-GR" b="1" i="1" dirty="0"/>
              <a:t>Λέγοντος</a:t>
            </a:r>
            <a:r>
              <a:rPr lang="el-GR" dirty="0"/>
              <a:t> </a:t>
            </a:r>
            <a:r>
              <a:rPr lang="el-GR" dirty="0" err="1"/>
              <a:t>ἐμοῦ</a:t>
            </a:r>
            <a:r>
              <a:rPr lang="el-GR" dirty="0"/>
              <a:t> </a:t>
            </a:r>
            <a:r>
              <a:rPr lang="el-GR" dirty="0" err="1" smtClean="0"/>
              <a:t>ἠρώτησεν</a:t>
            </a:r>
            <a:r>
              <a:rPr lang="el-GR" dirty="0" smtClean="0"/>
              <a:t>.</a:t>
            </a:r>
          </a:p>
          <a:p>
            <a:r>
              <a:rPr lang="el-GR" dirty="0" err="1"/>
              <a:t>Ἔστησαν</a:t>
            </a:r>
            <a:r>
              <a:rPr lang="el-GR" dirty="0"/>
              <a:t> τρόπαιον </a:t>
            </a:r>
            <a:r>
              <a:rPr lang="el-GR" b="1" dirty="0" err="1"/>
              <a:t>ὡς</a:t>
            </a:r>
            <a:r>
              <a:rPr lang="el-GR" b="1" i="1" dirty="0"/>
              <a:t> </a:t>
            </a:r>
            <a:r>
              <a:rPr lang="el-GR" b="1" i="1" dirty="0" err="1"/>
              <a:t>νενικηκότες</a:t>
            </a:r>
            <a:r>
              <a:rPr lang="el-GR" dirty="0"/>
              <a:t> </a:t>
            </a:r>
            <a:r>
              <a:rPr lang="el-GR" dirty="0" smtClean="0"/>
              <a:t>.</a:t>
            </a:r>
          </a:p>
          <a:p>
            <a:r>
              <a:rPr lang="el-GR" dirty="0" err="1"/>
              <a:t>Ἄνδρες</a:t>
            </a:r>
            <a:r>
              <a:rPr lang="el-GR" dirty="0"/>
              <a:t> </a:t>
            </a:r>
            <a:r>
              <a:rPr lang="el-GR" dirty="0" err="1"/>
              <a:t>ἀγαθοὶ</a:t>
            </a:r>
            <a:r>
              <a:rPr lang="el-GR" dirty="0"/>
              <a:t> </a:t>
            </a:r>
            <a:r>
              <a:rPr lang="el-GR" b="1" i="1" dirty="0"/>
              <a:t>γενόμενοι</a:t>
            </a:r>
            <a:r>
              <a:rPr lang="el-GR" dirty="0"/>
              <a:t> ,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ἂν</a:t>
            </a:r>
            <a:r>
              <a:rPr lang="el-GR" dirty="0"/>
              <a:t> ποτέ </a:t>
            </a:r>
            <a:r>
              <a:rPr lang="el-GR" dirty="0" err="1"/>
              <a:t>ταῦτα</a:t>
            </a:r>
            <a:r>
              <a:rPr lang="el-GR" dirty="0"/>
              <a:t> </a:t>
            </a:r>
            <a:r>
              <a:rPr lang="el-GR" dirty="0" err="1" smtClean="0"/>
              <a:t>ἔπασχον</a:t>
            </a:r>
            <a:r>
              <a:rPr lang="el-GR" dirty="0" smtClean="0"/>
              <a:t>.</a:t>
            </a:r>
          </a:p>
          <a:p>
            <a:endParaRPr lang="el-GR" b="1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i="1" dirty="0" err="1"/>
              <a:t>Νικῶν</a:t>
            </a:r>
            <a:r>
              <a:rPr lang="el-GR" dirty="0"/>
              <a:t> 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ἂν</a:t>
            </a:r>
            <a:r>
              <a:rPr lang="el-GR" dirty="0"/>
              <a:t> </a:t>
            </a:r>
            <a:r>
              <a:rPr lang="el-GR" dirty="0" err="1" smtClean="0"/>
              <a:t>θαυμάζοιο</a:t>
            </a:r>
            <a:r>
              <a:rPr lang="el-GR" dirty="0" smtClean="0"/>
              <a:t>.</a:t>
            </a:r>
          </a:p>
          <a:p>
            <a:r>
              <a:rPr lang="el-GR" dirty="0" err="1"/>
              <a:t>Ἀθηναῖοι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 </a:t>
            </a:r>
            <a:r>
              <a:rPr lang="el-GR" b="1" i="1" dirty="0" err="1"/>
              <a:t>οὐ</a:t>
            </a:r>
            <a:r>
              <a:rPr lang="el-GR" b="1" i="1" dirty="0"/>
              <a:t> </a:t>
            </a:r>
            <a:r>
              <a:rPr lang="el-GR" b="1" i="1" dirty="0" err="1"/>
              <a:t>μεταλαβόντες</a:t>
            </a:r>
            <a:r>
              <a:rPr lang="el-GR" dirty="0"/>
              <a:t> </a:t>
            </a:r>
            <a:r>
              <a:rPr lang="el-GR" dirty="0" err="1"/>
              <a:t>τοῦ</a:t>
            </a:r>
            <a:r>
              <a:rPr lang="el-GR" dirty="0"/>
              <a:t> χρυσίου πρόθυμοι </a:t>
            </a:r>
            <a:r>
              <a:rPr lang="el-GR" dirty="0" err="1"/>
              <a:t>ἦσαν</a:t>
            </a:r>
            <a:r>
              <a:rPr lang="el-GR" dirty="0"/>
              <a:t> </a:t>
            </a:r>
            <a:r>
              <a:rPr lang="el-GR" dirty="0" smtClean="0"/>
              <a:t>.</a:t>
            </a:r>
          </a:p>
          <a:p>
            <a:r>
              <a:rPr lang="el-GR" dirty="0"/>
              <a:t> </a:t>
            </a:r>
            <a:r>
              <a:rPr lang="el-GR" dirty="0" err="1"/>
              <a:t>Ἦλθον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στρατηγοὶ</a:t>
            </a:r>
            <a:r>
              <a:rPr lang="el-GR" dirty="0"/>
              <a:t> </a:t>
            </a:r>
            <a:r>
              <a:rPr lang="el-GR" b="1" i="1" dirty="0" err="1"/>
              <a:t>βουλευσόμενοι</a:t>
            </a:r>
            <a:r>
              <a:rPr lang="el-GR" dirty="0"/>
              <a:t> </a:t>
            </a:r>
            <a:r>
              <a:rPr lang="el-GR" dirty="0" err="1"/>
              <a:t>περὶ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πρὸς</a:t>
            </a:r>
            <a:r>
              <a:rPr lang="el-GR" dirty="0"/>
              <a:t> </a:t>
            </a:r>
            <a:r>
              <a:rPr lang="el-GR" dirty="0" err="1"/>
              <a:t>Φίλιππον</a:t>
            </a:r>
            <a:r>
              <a:rPr lang="el-GR" dirty="0"/>
              <a:t> πολέμου</a:t>
            </a:r>
            <a:r>
              <a:rPr lang="el-GR" dirty="0" smtClean="0"/>
              <a:t>.</a:t>
            </a:r>
          </a:p>
          <a:p>
            <a:r>
              <a:rPr lang="el-GR" dirty="0" err="1"/>
              <a:t>Ἔγνωσαν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πολίτας</a:t>
            </a:r>
            <a:r>
              <a:rPr lang="el-GR" dirty="0"/>
              <a:t> βλαπτομένους</a:t>
            </a:r>
            <a:r>
              <a:rPr lang="el-GR" dirty="0" smtClean="0"/>
              <a:t>.</a:t>
            </a:r>
          </a:p>
          <a:p>
            <a:r>
              <a:rPr lang="el-GR" dirty="0" err="1"/>
              <a:t>Ἔφη</a:t>
            </a:r>
            <a:r>
              <a:rPr lang="el-GR" dirty="0"/>
              <a:t> </a:t>
            </a:r>
            <a:r>
              <a:rPr lang="el-GR" dirty="0" err="1"/>
              <a:t>οὗτος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ἐλθεῖν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πρέσβεις </a:t>
            </a:r>
            <a:r>
              <a:rPr lang="el-GR" b="1" i="1" dirty="0" err="1"/>
              <a:t>ἐροῦντας</a:t>
            </a:r>
            <a:r>
              <a:rPr lang="el-GR" dirty="0"/>
              <a:t> </a:t>
            </a:r>
            <a:r>
              <a:rPr lang="el-GR" dirty="0" err="1"/>
              <a:t>τἀναντία</a:t>
            </a:r>
            <a:r>
              <a:rPr lang="el-GR" dirty="0"/>
              <a:t> </a:t>
            </a:r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βελτίστοις</a:t>
            </a:r>
            <a:r>
              <a:rPr lang="el-GR" dirty="0"/>
              <a:t>.</a:t>
            </a:r>
          </a:p>
          <a:p>
            <a:pPr>
              <a:buNone/>
            </a:pPr>
            <a:r>
              <a:rPr lang="el-GR" dirty="0"/>
              <a:t/>
            </a:r>
            <a:br>
              <a:rPr lang="el-GR" dirty="0"/>
            </a:br>
            <a:endParaRPr lang="el-GR" dirty="0"/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/>
              <a:t>Σύμπτυξη δευτερεύουσας πρότασης σε μετοχή</a:t>
            </a:r>
            <a:br>
              <a:rPr lang="el-GR" sz="3200" b="1" dirty="0"/>
            </a:b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>   Πρόκειται για την αντίστροφη πορεία της ανάλυσης της μετοχής σε πρόταση.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Μεταβολές</a:t>
            </a:r>
          </a:p>
          <a:p>
            <a:r>
              <a:rPr lang="el-GR" dirty="0"/>
              <a:t>1.Φεύγει ο σύνδεσμος εισαγωγής της δευτερεύουσας πρότασης.</a:t>
            </a:r>
          </a:p>
          <a:p>
            <a:r>
              <a:rPr lang="el-GR" dirty="0"/>
              <a:t>2.Το ρήμα της δευτερεύουσας πρότασης μετατρέπεται σε μετοχή στον ίδιο χρόνο του ρήματος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Αν η δευτερεύουσα πρόταση εκφέρεται με δυνητική έγκλιση, τότε η μετοχή θα είναι και αυτή δυνητική.</a:t>
            </a:r>
            <a:endParaRPr lang="el-GR" dirty="0"/>
          </a:p>
          <a:p>
            <a:r>
              <a:rPr lang="el-GR" dirty="0" smtClean="0"/>
              <a:t> Η </a:t>
            </a:r>
            <a:r>
              <a:rPr lang="el-GR" dirty="0"/>
              <a:t>οριστική παρατατικού και υπερσυντελίκου μετατρέπεται σε μετοχή ενεστώτα και παρακειμένου αντίστοιχα</a:t>
            </a:r>
            <a:r>
              <a:rPr lang="el-GR" dirty="0" smtClean="0"/>
              <a:t>.</a:t>
            </a:r>
            <a:br>
              <a:rPr lang="el-GR" dirty="0" smtClean="0"/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ΕΠΙΣΗΜΑΝΣΕΙΣ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257800"/>
          </a:xfrm>
        </p:spPr>
        <p:txBody>
          <a:bodyPr>
            <a:normAutofit fontScale="70000" lnSpcReduction="20000"/>
          </a:bodyPr>
          <a:lstStyle/>
          <a:p>
            <a:endParaRPr lang="el-GR" sz="3800" dirty="0"/>
          </a:p>
          <a:p>
            <a:r>
              <a:rPr lang="el-GR" dirty="0"/>
              <a:t>A.    Το υποκείμενο του ρήματος γίνεται υποκείμενο της μετοχής. Διακρίνονται δύο περιπτώσεις :</a:t>
            </a:r>
          </a:p>
          <a:p>
            <a:r>
              <a:rPr lang="el-GR" dirty="0"/>
              <a:t>·         Η μετοχή και το υποκείμενό της τίθενται σε </a:t>
            </a:r>
            <a:r>
              <a:rPr lang="el-GR" b="1" u="sng" dirty="0"/>
              <a:t>ονομαστική</a:t>
            </a:r>
            <a:r>
              <a:rPr lang="el-GR" dirty="0"/>
              <a:t> , όταν το υποκείμενο του ρήματος εξάρτησης και το υποκείμενο της δευτερεύουσας πρότασης είναι το ίδιο. π.χ. </a:t>
            </a:r>
            <a:r>
              <a:rPr lang="el-GR" i="1" u="sng" dirty="0" err="1"/>
              <a:t>Ἡμεῖς</a:t>
            </a:r>
            <a:r>
              <a:rPr lang="el-GR" i="1" dirty="0"/>
              <a:t> </a:t>
            </a:r>
            <a:r>
              <a:rPr lang="el-GR" dirty="0" err="1"/>
              <a:t>ὁρῶμεν</a:t>
            </a:r>
            <a:r>
              <a:rPr lang="el-GR" dirty="0"/>
              <a:t> </a:t>
            </a:r>
            <a:r>
              <a:rPr lang="el-GR" b="1" i="1" dirty="0" err="1"/>
              <a:t>ὅτι</a:t>
            </a:r>
            <a:r>
              <a:rPr lang="el-GR" b="1" i="1" dirty="0"/>
              <a:t> </a:t>
            </a:r>
            <a:r>
              <a:rPr lang="el-GR" b="1" i="1" dirty="0" err="1"/>
              <a:t>ἐσμὲν</a:t>
            </a:r>
            <a:r>
              <a:rPr lang="el-GR" b="1" i="1" dirty="0"/>
              <a:t> </a:t>
            </a:r>
            <a:r>
              <a:rPr lang="el-GR" b="1" i="1" dirty="0" err="1"/>
              <a:t>δυνατοὶ</a:t>
            </a:r>
            <a:r>
              <a:rPr lang="el-GR" dirty="0"/>
              <a:t> = </a:t>
            </a:r>
            <a:r>
              <a:rPr lang="el-GR" i="1" u="sng" dirty="0" err="1"/>
              <a:t>Ἡμεῖς</a:t>
            </a:r>
            <a:r>
              <a:rPr lang="el-GR" dirty="0"/>
              <a:t> </a:t>
            </a:r>
            <a:r>
              <a:rPr lang="el-GR" dirty="0" err="1"/>
              <a:t>ὁρῶμεν</a:t>
            </a:r>
            <a:r>
              <a:rPr lang="el-GR" dirty="0"/>
              <a:t> </a:t>
            </a:r>
            <a:r>
              <a:rPr lang="el-GR" b="1" i="1" dirty="0" err="1"/>
              <a:t>ὄντες</a:t>
            </a:r>
            <a:r>
              <a:rPr lang="el-GR" dirty="0"/>
              <a:t> δυνατοί.</a:t>
            </a:r>
          </a:p>
          <a:p>
            <a:r>
              <a:rPr lang="el-GR" dirty="0"/>
              <a:t>·         Η μετοχή και το υποκείμενό της τίθενται σε </a:t>
            </a:r>
            <a:r>
              <a:rPr lang="el-GR" b="1" u="sng" dirty="0"/>
              <a:t>πλάγια πτώση</a:t>
            </a:r>
            <a:r>
              <a:rPr lang="el-GR" dirty="0"/>
              <a:t> ( ΓΕΝ-ΔΟΤ-ΑΙΤ ), όταν το υποκείμενο του ρήματος εξάρτησης και το υποκείμενο της δευτερεύουσας πρότασης είναι διαφορετικό. ( Η πτώση που θα χρησιμοποιήσουμε εξαρτάται από τη σύνταξη του ρήματος εξάρτησης , δηλαδή σε τι πτώση δέχεται το αντικείμενό του). π.χ. </a:t>
            </a:r>
            <a:r>
              <a:rPr lang="el-GR" dirty="0" err="1"/>
              <a:t>Γιγνώσκω</a:t>
            </a:r>
            <a:r>
              <a:rPr lang="el-GR" dirty="0"/>
              <a:t> </a:t>
            </a:r>
            <a:r>
              <a:rPr lang="el-GR" b="1" i="1" dirty="0" err="1"/>
              <a:t>ὅτι</a:t>
            </a:r>
            <a:r>
              <a:rPr lang="el-GR" b="1" i="1" dirty="0"/>
              <a:t> </a:t>
            </a:r>
            <a:r>
              <a:rPr lang="el-GR" b="1" i="1" dirty="0" err="1"/>
              <a:t>ἀντιλέγεις</a:t>
            </a:r>
            <a:r>
              <a:rPr lang="el-GR" dirty="0"/>
              <a:t>. = </a:t>
            </a:r>
            <a:r>
              <a:rPr lang="el-GR" dirty="0" err="1"/>
              <a:t>Γιγνώσκω</a:t>
            </a:r>
            <a:r>
              <a:rPr lang="el-GR" dirty="0"/>
              <a:t> </a:t>
            </a:r>
            <a:r>
              <a:rPr lang="el-GR" dirty="0" err="1"/>
              <a:t>σὲ</a:t>
            </a:r>
            <a:r>
              <a:rPr lang="el-GR" dirty="0"/>
              <a:t> </a:t>
            </a:r>
            <a:r>
              <a:rPr lang="el-GR" b="1" i="1" dirty="0" err="1"/>
              <a:t>ἀντιλέγοντα</a:t>
            </a:r>
            <a:r>
              <a:rPr lang="el-GR" dirty="0"/>
              <a:t>.</a:t>
            </a:r>
            <a:r>
              <a:rPr lang="el-GR" dirty="0">
                <a:hlinkClick r:id="rId2"/>
              </a:rPr>
              <a:t>[1]</a:t>
            </a:r>
            <a:endParaRPr lang="el-GR" dirty="0"/>
          </a:p>
          <a:p>
            <a:r>
              <a:rPr lang="el-GR" dirty="0"/>
              <a:t>Β.   </a:t>
            </a:r>
            <a:r>
              <a:rPr lang="el-GR" u="sng" dirty="0"/>
              <a:t>Η τελική μετοχή μπαίνει πάντα σε χρόνο μέλλοντα</a:t>
            </a:r>
            <a:r>
              <a:rPr lang="el-GR" dirty="0"/>
              <a:t> , ανεξάρτητα από το χρόνο του ρήματος της δευτερεύουσας πρότασης . π.χ. Πέμπει φύλακας </a:t>
            </a:r>
            <a:r>
              <a:rPr lang="el-GR" b="1" i="1" dirty="0" err="1"/>
              <a:t>ἵνα</a:t>
            </a:r>
            <a:r>
              <a:rPr lang="el-GR" b="1" i="1" dirty="0"/>
              <a:t> </a:t>
            </a:r>
            <a:r>
              <a:rPr lang="el-GR" b="1" i="1" dirty="0" err="1"/>
              <a:t>φυλάττωσιν</a:t>
            </a:r>
            <a:r>
              <a:rPr lang="el-GR" b="1" i="1" dirty="0"/>
              <a:t> </a:t>
            </a:r>
            <a:r>
              <a:rPr lang="el-GR" b="1" i="1" dirty="0" err="1"/>
              <a:t>αὐτὸν</a:t>
            </a:r>
            <a:r>
              <a:rPr lang="el-GR" dirty="0"/>
              <a:t> . = Πέμπει φύλακας </a:t>
            </a:r>
            <a:r>
              <a:rPr lang="el-GR" b="1" dirty="0" err="1"/>
              <a:t>φυλάξοντας</a:t>
            </a:r>
            <a:r>
              <a:rPr lang="el-GR" dirty="0"/>
              <a:t> </a:t>
            </a:r>
            <a:r>
              <a:rPr lang="el-GR" dirty="0" err="1"/>
              <a:t>αὐτόν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3400" y="762000"/>
            <a:ext cx="8305800" cy="5257800"/>
          </a:xfrm>
        </p:spPr>
        <p:txBody>
          <a:bodyPr/>
          <a:lstStyle/>
          <a:p>
            <a:r>
              <a:rPr lang="el-GR" dirty="0"/>
              <a:t> </a:t>
            </a:r>
            <a:r>
              <a:rPr lang="el-GR" dirty="0" err="1"/>
              <a:t>Οἶδα</a:t>
            </a:r>
            <a:r>
              <a:rPr lang="el-GR" dirty="0"/>
              <a:t> </a:t>
            </a:r>
            <a:r>
              <a:rPr lang="el-GR" b="1" dirty="0" err="1"/>
              <a:t>ὅτι</a:t>
            </a:r>
            <a:r>
              <a:rPr lang="el-GR" b="1" dirty="0"/>
              <a:t> </a:t>
            </a:r>
            <a:r>
              <a:rPr lang="el-GR" b="1" dirty="0" err="1"/>
              <a:t>οὐδεὶς</a:t>
            </a:r>
            <a:r>
              <a:rPr lang="el-GR" b="1" dirty="0"/>
              <a:t> </a:t>
            </a:r>
            <a:r>
              <a:rPr lang="el-GR" b="1" dirty="0" err="1"/>
              <a:t>μισεῖ</a:t>
            </a:r>
            <a:r>
              <a:rPr lang="el-GR" b="1" dirty="0"/>
              <a:t> </a:t>
            </a:r>
            <a:r>
              <a:rPr lang="el-GR" b="1" dirty="0" err="1"/>
              <a:t>τοὺς</a:t>
            </a:r>
            <a:r>
              <a:rPr lang="el-GR" b="1" dirty="0"/>
              <a:t> </a:t>
            </a:r>
            <a:r>
              <a:rPr lang="el-GR" b="1" dirty="0" err="1" smtClean="0"/>
              <a:t>ἐπαινοῦντας</a:t>
            </a:r>
            <a:r>
              <a:rPr lang="el-GR" dirty="0" smtClean="0"/>
              <a:t>.</a:t>
            </a:r>
            <a:r>
              <a:rPr lang="el-GR" dirty="0"/>
              <a:t> </a:t>
            </a:r>
            <a:endParaRPr lang="el-GR" dirty="0" smtClean="0"/>
          </a:p>
          <a:p>
            <a:r>
              <a:rPr lang="el-GR" dirty="0" smtClean="0"/>
              <a:t>Πολλοί </a:t>
            </a:r>
            <a:r>
              <a:rPr lang="el-GR" dirty="0" err="1"/>
              <a:t>εἰσι</a:t>
            </a:r>
            <a:r>
              <a:rPr lang="el-GR" dirty="0"/>
              <a:t> φίλοι τούτων , </a:t>
            </a:r>
            <a:r>
              <a:rPr lang="el-GR" b="1" dirty="0" err="1"/>
              <a:t>οἳ</a:t>
            </a:r>
            <a:r>
              <a:rPr lang="el-GR" b="1" dirty="0"/>
              <a:t> </a:t>
            </a:r>
            <a:r>
              <a:rPr lang="el-GR" b="1" dirty="0" err="1" smtClean="0"/>
              <a:t>εὐτυχοῦσι</a:t>
            </a:r>
            <a:r>
              <a:rPr lang="el-GR" b="1" dirty="0" smtClean="0"/>
              <a:t>.</a:t>
            </a:r>
          </a:p>
          <a:p>
            <a:r>
              <a:rPr lang="el-GR" dirty="0" err="1"/>
              <a:t>Οἱ</a:t>
            </a:r>
            <a:r>
              <a:rPr lang="el-GR" dirty="0"/>
              <a:t> πολέμιοι </a:t>
            </a:r>
            <a:r>
              <a:rPr lang="el-GR" dirty="0" err="1"/>
              <a:t>ἔστησαν</a:t>
            </a:r>
            <a:r>
              <a:rPr lang="el-GR" dirty="0"/>
              <a:t> τρόπαιον </a:t>
            </a:r>
            <a:r>
              <a:rPr lang="el-GR" b="1" dirty="0" err="1"/>
              <a:t>ὡς</a:t>
            </a:r>
            <a:r>
              <a:rPr lang="el-GR" b="1" dirty="0"/>
              <a:t> </a:t>
            </a:r>
            <a:r>
              <a:rPr lang="el-GR" b="1" dirty="0" err="1" smtClean="0"/>
              <a:t>νενικήκασι</a:t>
            </a:r>
            <a:r>
              <a:rPr lang="el-GR" b="1" dirty="0" smtClean="0"/>
              <a:t>.</a:t>
            </a:r>
          </a:p>
          <a:p>
            <a:r>
              <a:rPr lang="el-GR" dirty="0"/>
              <a:t> </a:t>
            </a:r>
            <a:r>
              <a:rPr lang="el-GR" dirty="0" err="1"/>
              <a:t>Μηκέτι</a:t>
            </a:r>
            <a:r>
              <a:rPr lang="el-GR" dirty="0"/>
              <a:t> </a:t>
            </a:r>
            <a:r>
              <a:rPr lang="el-GR" dirty="0" err="1"/>
              <a:t>δεῦρο</a:t>
            </a:r>
            <a:r>
              <a:rPr lang="el-GR" dirty="0"/>
              <a:t> </a:t>
            </a:r>
            <a:r>
              <a:rPr lang="el-GR" dirty="0" err="1"/>
              <a:t>ἥξετε</a:t>
            </a:r>
            <a:r>
              <a:rPr lang="el-GR" dirty="0"/>
              <a:t> </a:t>
            </a:r>
            <a:r>
              <a:rPr lang="el-GR" dirty="0" err="1"/>
              <a:t>ἄνευ</a:t>
            </a:r>
            <a:r>
              <a:rPr lang="el-GR" dirty="0"/>
              <a:t> </a:t>
            </a:r>
            <a:r>
              <a:rPr lang="el-GR" dirty="0" err="1"/>
              <a:t>ὅπλων</a:t>
            </a:r>
            <a:r>
              <a:rPr lang="el-GR" dirty="0"/>
              <a:t> , </a:t>
            </a:r>
            <a:r>
              <a:rPr lang="el-GR" b="1" dirty="0" err="1"/>
              <a:t>ἢν</a:t>
            </a:r>
            <a:r>
              <a:rPr lang="el-GR" b="1" dirty="0"/>
              <a:t> </a:t>
            </a:r>
            <a:r>
              <a:rPr lang="el-GR" b="1" dirty="0" err="1"/>
              <a:t>πόλεμον</a:t>
            </a:r>
            <a:r>
              <a:rPr lang="el-GR" b="1" dirty="0"/>
              <a:t> </a:t>
            </a:r>
            <a:r>
              <a:rPr lang="el-GR" b="1" dirty="0" err="1" smtClean="0"/>
              <a:t>αἱρῆσθε</a:t>
            </a:r>
            <a:r>
              <a:rPr lang="el-GR" b="1" dirty="0" smtClean="0"/>
              <a:t>.</a:t>
            </a:r>
          </a:p>
          <a:p>
            <a:r>
              <a:rPr lang="el-GR" dirty="0"/>
              <a:t> Μένων </a:t>
            </a:r>
            <a:r>
              <a:rPr lang="el-GR" dirty="0" err="1"/>
              <a:t>δῆλος</a:t>
            </a:r>
            <a:r>
              <a:rPr lang="el-GR" dirty="0"/>
              <a:t> </a:t>
            </a:r>
            <a:r>
              <a:rPr lang="el-GR" dirty="0" err="1"/>
              <a:t>ἦν</a:t>
            </a:r>
            <a:r>
              <a:rPr lang="el-GR" dirty="0"/>
              <a:t> </a:t>
            </a:r>
            <a:r>
              <a:rPr lang="el-GR" dirty="0" err="1"/>
              <a:t>ἐπιθυμῶν</a:t>
            </a:r>
            <a:r>
              <a:rPr lang="el-GR" dirty="0"/>
              <a:t> </a:t>
            </a:r>
            <a:r>
              <a:rPr lang="el-GR" dirty="0" err="1"/>
              <a:t>ἄρχειν</a:t>
            </a:r>
            <a:r>
              <a:rPr lang="el-GR" dirty="0"/>
              <a:t> , </a:t>
            </a:r>
            <a:r>
              <a:rPr lang="el-GR" b="1" dirty="0" err="1"/>
              <a:t>ὅπως</a:t>
            </a:r>
            <a:r>
              <a:rPr lang="el-GR" b="1" dirty="0"/>
              <a:t> </a:t>
            </a:r>
            <a:r>
              <a:rPr lang="el-GR" b="1" dirty="0" err="1"/>
              <a:t>πλείω</a:t>
            </a:r>
            <a:r>
              <a:rPr lang="el-GR" b="1" dirty="0"/>
              <a:t> </a:t>
            </a:r>
            <a:r>
              <a:rPr lang="el-GR" b="1" dirty="0" err="1" smtClean="0"/>
              <a:t>λαμβάνοι</a:t>
            </a:r>
            <a:r>
              <a:rPr lang="el-GR" b="1" dirty="0" smtClean="0"/>
              <a:t>.</a:t>
            </a:r>
          </a:p>
          <a:p>
            <a:r>
              <a:rPr lang="el-GR" dirty="0" err="1"/>
              <a:t>Πολλοὶ</a:t>
            </a:r>
            <a:r>
              <a:rPr lang="el-GR" dirty="0"/>
              <a:t> </a:t>
            </a:r>
            <a:r>
              <a:rPr lang="el-GR" dirty="0" err="1"/>
              <a:t>μέν</a:t>
            </a:r>
            <a:r>
              <a:rPr lang="el-GR" dirty="0"/>
              <a:t> , </a:t>
            </a:r>
            <a:r>
              <a:rPr lang="el-GR" b="1" dirty="0" err="1"/>
              <a:t>εἰ</a:t>
            </a:r>
            <a:r>
              <a:rPr lang="el-GR" b="1" dirty="0"/>
              <a:t> </a:t>
            </a:r>
            <a:r>
              <a:rPr lang="el-GR" b="1" dirty="0" err="1"/>
              <a:t>καί</a:t>
            </a:r>
            <a:r>
              <a:rPr lang="el-GR" b="1" dirty="0"/>
              <a:t> </a:t>
            </a:r>
            <a:r>
              <a:rPr lang="el-GR" b="1" dirty="0" err="1"/>
              <a:t>εἰσι</a:t>
            </a:r>
            <a:r>
              <a:rPr lang="el-GR" b="1" dirty="0"/>
              <a:t> </a:t>
            </a:r>
            <a:r>
              <a:rPr lang="el-GR" b="1" dirty="0" err="1"/>
              <a:t>εὐγενεῖς</a:t>
            </a:r>
            <a:r>
              <a:rPr lang="el-GR" dirty="0"/>
              <a:t>, </a:t>
            </a:r>
            <a:r>
              <a:rPr lang="el-GR" dirty="0" err="1"/>
              <a:t>εἰσὶ</a:t>
            </a:r>
            <a:r>
              <a:rPr lang="el-GR" dirty="0"/>
              <a:t> </a:t>
            </a:r>
            <a:r>
              <a:rPr lang="el-GR" dirty="0" smtClean="0"/>
              <a:t>κακοί.</a:t>
            </a:r>
          </a:p>
          <a:p>
            <a:r>
              <a:rPr lang="el-GR" dirty="0" err="1"/>
              <a:t>Μὴ</a:t>
            </a:r>
            <a:r>
              <a:rPr lang="el-GR" dirty="0"/>
              <a:t> μέγα φρόνει, </a:t>
            </a:r>
            <a:r>
              <a:rPr lang="el-GR" b="1" dirty="0" err="1"/>
              <a:t>ὅτ΄</a:t>
            </a:r>
            <a:r>
              <a:rPr lang="el-GR" b="1" dirty="0"/>
              <a:t> </a:t>
            </a:r>
            <a:r>
              <a:rPr lang="el-GR" b="1" dirty="0" err="1" smtClean="0"/>
              <a:t>εὐτυχεῖς</a:t>
            </a:r>
            <a:r>
              <a:rPr lang="el-GR" b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102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1ο ΔΙΑΔΙΚΤΥΑΚΟ ΜΑΘΗΜΑ</vt:lpstr>
      <vt:lpstr>Άγνωστο Κείμενο</vt:lpstr>
      <vt:lpstr>PowerPoint Presentation</vt:lpstr>
      <vt:lpstr>PowerPoint Presentation</vt:lpstr>
      <vt:lpstr>Σύμπτυξη δευτερεύουσας πρότασης σε μετοχή </vt:lpstr>
      <vt:lpstr>ΕΠΙΣΗΜΑΝΣΕΙΣ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1ο ΔΙΑΔΙΚΤΥΑΚΟ ΜΑΘΗΜΑ</dc:title>
  <dc:creator>Spyreta</dc:creator>
  <cp:lastModifiedBy>playroom-pc</cp:lastModifiedBy>
  <cp:revision>11</cp:revision>
  <dcterms:created xsi:type="dcterms:W3CDTF">2020-03-23T18:56:37Z</dcterms:created>
  <dcterms:modified xsi:type="dcterms:W3CDTF">2020-03-25T01:32:18Z</dcterms:modified>
</cp:coreProperties>
</file>