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Στυλ με θέμα 1 - Έμφαση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EFCC57-2A22-4BC6-B1A1-6066BFB44B0F}" type="datetimeFigureOut">
              <a:rPr lang="el-GR" smtClean="0"/>
              <a:pPr/>
              <a:t>9/12/2020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E3C12-691F-4634-BA7B-200527051126}" type="slidenum">
              <a:rPr lang="el-GR" smtClean="0"/>
              <a:pPr/>
              <a:t>‹#›</a:t>
            </a:fld>
            <a:endParaRPr lang="el-GR"/>
          </a:p>
        </p:txBody>
      </p:sp>
    </p:spTree>
    <p:extLst>
      <p:ext uri="{BB962C8B-B14F-4D97-AF65-F5344CB8AC3E}">
        <p14:creationId xmlns:p14="http://schemas.microsoft.com/office/powerpoint/2010/main" xmlns="" val="375876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30" name="Date Placeholder 29"/>
          <p:cNvSpPr>
            <a:spLocks noGrp="1"/>
          </p:cNvSpPr>
          <p:nvPr>
            <p:ph type="dt" sz="half" idx="10"/>
          </p:nvPr>
        </p:nvSpPr>
        <p:spPr/>
        <p:txBody>
          <a:bodyPr/>
          <a:lstStyle/>
          <a:p>
            <a:fld id="{AD7FD1E9-01E3-460A-ABF4-C182DAC626BB}" type="datetime1">
              <a:rPr lang="el-GR" smtClean="0"/>
              <a:pPr/>
              <a:t>9/12/2020</a:t>
            </a:fld>
            <a:endParaRPr lang="el-GR"/>
          </a:p>
        </p:txBody>
      </p:sp>
      <p:sp>
        <p:nvSpPr>
          <p:cNvPr id="19" name="Footer Placeholder 18"/>
          <p:cNvSpPr>
            <a:spLocks noGrp="1"/>
          </p:cNvSpPr>
          <p:nvPr>
            <p:ph type="ftr" sz="quarter" idx="11"/>
          </p:nvPr>
        </p:nvSpPr>
        <p:spPr/>
        <p:txBody>
          <a:bodyPr/>
          <a:lstStyle/>
          <a:p>
            <a:r>
              <a:rPr lang="el-GR" smtClean="0"/>
              <a:t>ΕΠΙΙΜΕΛΕΙΑ: ΠΕΠΕ ΕΥΗ</a:t>
            </a:r>
            <a:endParaRPr lang="el-GR"/>
          </a:p>
        </p:txBody>
      </p:sp>
      <p:sp>
        <p:nvSpPr>
          <p:cNvPr id="27" name="Slide Number Placeholder 26"/>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8BD942C7-9BC9-4094-B6DC-D221957A2BD4}" type="datetime1">
              <a:rPr lang="el-GR" smtClean="0"/>
              <a:pPr/>
              <a:t>9/12/2020</a:t>
            </a:fld>
            <a:endParaRPr lang="el-GR"/>
          </a:p>
        </p:txBody>
      </p:sp>
      <p:sp>
        <p:nvSpPr>
          <p:cNvPr id="5" name="Footer Placeholder 4"/>
          <p:cNvSpPr>
            <a:spLocks noGrp="1"/>
          </p:cNvSpPr>
          <p:nvPr>
            <p:ph type="ftr" sz="quarter" idx="11"/>
          </p:nvPr>
        </p:nvSpPr>
        <p:spPr/>
        <p:txBody>
          <a:bodyPr/>
          <a:lstStyle/>
          <a:p>
            <a:r>
              <a:rPr lang="el-GR" smtClean="0"/>
              <a:t>ΕΠΙΙΜΕΛΕΙΑ: ΠΕΠΕ ΕΥΗ</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91636163-0377-4E5E-864D-6C4E3950D991}" type="datetime1">
              <a:rPr lang="el-GR" smtClean="0"/>
              <a:pPr/>
              <a:t>9/12/2020</a:t>
            </a:fld>
            <a:endParaRPr lang="el-GR"/>
          </a:p>
        </p:txBody>
      </p:sp>
      <p:sp>
        <p:nvSpPr>
          <p:cNvPr id="5" name="Footer Placeholder 4"/>
          <p:cNvSpPr>
            <a:spLocks noGrp="1"/>
          </p:cNvSpPr>
          <p:nvPr>
            <p:ph type="ftr" sz="quarter" idx="11"/>
          </p:nvPr>
        </p:nvSpPr>
        <p:spPr/>
        <p:txBody>
          <a:bodyPr/>
          <a:lstStyle/>
          <a:p>
            <a:r>
              <a:rPr lang="el-GR" smtClean="0"/>
              <a:t>ΕΠΙΙΜΕΛΕΙΑ: ΠΕΠΕ ΕΥΗ</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CDA11E8-F937-4243-960C-BAEFED921C3A}" type="datetime1">
              <a:rPr lang="el-GR" smtClean="0"/>
              <a:pPr/>
              <a:t>9/12/2020</a:t>
            </a:fld>
            <a:endParaRPr lang="el-GR"/>
          </a:p>
        </p:txBody>
      </p:sp>
      <p:sp>
        <p:nvSpPr>
          <p:cNvPr id="5" name="Footer Placeholder 4"/>
          <p:cNvSpPr>
            <a:spLocks noGrp="1"/>
          </p:cNvSpPr>
          <p:nvPr>
            <p:ph type="ftr" sz="quarter" idx="11"/>
          </p:nvPr>
        </p:nvSpPr>
        <p:spPr/>
        <p:txBody>
          <a:bodyPr/>
          <a:lstStyle/>
          <a:p>
            <a:r>
              <a:rPr lang="el-GR" smtClean="0"/>
              <a:t>ΕΠΙΙΜΕΛΕΙΑ: ΠΕΠΕ ΕΥΗ</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Date Placeholder 3"/>
          <p:cNvSpPr>
            <a:spLocks noGrp="1"/>
          </p:cNvSpPr>
          <p:nvPr>
            <p:ph type="dt" sz="half" idx="10"/>
          </p:nvPr>
        </p:nvSpPr>
        <p:spPr/>
        <p:txBody>
          <a:bodyPr/>
          <a:lstStyle/>
          <a:p>
            <a:fld id="{E68C0C41-05AC-496B-97BC-533AD29C8437}" type="datetime1">
              <a:rPr lang="el-GR" smtClean="0"/>
              <a:pPr/>
              <a:t>9/12/2020</a:t>
            </a:fld>
            <a:endParaRPr lang="el-GR"/>
          </a:p>
        </p:txBody>
      </p:sp>
      <p:sp>
        <p:nvSpPr>
          <p:cNvPr id="5" name="Footer Placeholder 4"/>
          <p:cNvSpPr>
            <a:spLocks noGrp="1"/>
          </p:cNvSpPr>
          <p:nvPr>
            <p:ph type="ftr" sz="quarter" idx="11"/>
          </p:nvPr>
        </p:nvSpPr>
        <p:spPr/>
        <p:txBody>
          <a:bodyPr/>
          <a:lstStyle/>
          <a:p>
            <a:r>
              <a:rPr lang="el-GR" smtClean="0"/>
              <a:t>ΕΠΙΙΜΕΛΕΙΑ: ΠΕΠΕ ΕΥΗ</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smtClean="0"/>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E5C22C1E-561D-44AF-B629-AA35D66A08B9}" type="datetime1">
              <a:rPr lang="el-GR" smtClean="0"/>
              <a:pPr/>
              <a:t>9/12/2020</a:t>
            </a:fld>
            <a:endParaRPr lang="el-GR"/>
          </a:p>
        </p:txBody>
      </p:sp>
      <p:sp>
        <p:nvSpPr>
          <p:cNvPr id="6" name="Footer Placeholder 5"/>
          <p:cNvSpPr>
            <a:spLocks noGrp="1"/>
          </p:cNvSpPr>
          <p:nvPr>
            <p:ph type="ftr" sz="quarter" idx="11"/>
          </p:nvPr>
        </p:nvSpPr>
        <p:spPr/>
        <p:txBody>
          <a:bodyPr/>
          <a:lstStyle/>
          <a:p>
            <a:r>
              <a:rPr lang="el-GR" smtClean="0"/>
              <a:t>ΕΠΙΙΜΕΛΕΙΑ: ΠΕΠΕ ΕΥΗ</a:t>
            </a:r>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lstStyle/>
          <a:p>
            <a:fld id="{1893E9D1-6DF8-4DEC-8763-0213A144DA64}" type="datetime1">
              <a:rPr lang="el-GR" smtClean="0"/>
              <a:pPr/>
              <a:t>9/12/2020</a:t>
            </a:fld>
            <a:endParaRPr lang="el-GR"/>
          </a:p>
        </p:txBody>
      </p:sp>
      <p:sp>
        <p:nvSpPr>
          <p:cNvPr id="8" name="Footer Placeholder 7"/>
          <p:cNvSpPr>
            <a:spLocks noGrp="1"/>
          </p:cNvSpPr>
          <p:nvPr>
            <p:ph type="ftr" sz="quarter" idx="11"/>
          </p:nvPr>
        </p:nvSpPr>
        <p:spPr/>
        <p:txBody>
          <a:bodyPr/>
          <a:lstStyle/>
          <a:p>
            <a:r>
              <a:rPr lang="el-GR" smtClean="0"/>
              <a:t>ΕΠΙΙΜΕΛΕΙΑ: ΠΕΠΕ ΕΥΗ</a:t>
            </a:r>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Date Placeholder 2"/>
          <p:cNvSpPr>
            <a:spLocks noGrp="1"/>
          </p:cNvSpPr>
          <p:nvPr>
            <p:ph type="dt" sz="half" idx="10"/>
          </p:nvPr>
        </p:nvSpPr>
        <p:spPr/>
        <p:txBody>
          <a:bodyPr/>
          <a:lstStyle/>
          <a:p>
            <a:fld id="{8074FC67-2DEF-404C-99F0-3DD59712CF35}" type="datetime1">
              <a:rPr lang="el-GR" smtClean="0"/>
              <a:pPr/>
              <a:t>9/12/2020</a:t>
            </a:fld>
            <a:endParaRPr lang="el-GR"/>
          </a:p>
        </p:txBody>
      </p:sp>
      <p:sp>
        <p:nvSpPr>
          <p:cNvPr id="4" name="Footer Placeholder 3"/>
          <p:cNvSpPr>
            <a:spLocks noGrp="1"/>
          </p:cNvSpPr>
          <p:nvPr>
            <p:ph type="ftr" sz="quarter" idx="11"/>
          </p:nvPr>
        </p:nvSpPr>
        <p:spPr/>
        <p:txBody>
          <a:bodyPr/>
          <a:lstStyle/>
          <a:p>
            <a:r>
              <a:rPr lang="el-GR" smtClean="0"/>
              <a:t>ΕΠΙΙΜΕΛΕΙΑ: ΠΕΠΕ ΕΥΗ</a:t>
            </a:r>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134AB-B64E-4EEA-A6C7-EDC1BD9F3CCB}" type="datetime1">
              <a:rPr lang="el-GR" smtClean="0"/>
              <a:pPr/>
              <a:t>9/12/2020</a:t>
            </a:fld>
            <a:endParaRPr lang="el-GR"/>
          </a:p>
        </p:txBody>
      </p:sp>
      <p:sp>
        <p:nvSpPr>
          <p:cNvPr id="3" name="Footer Placeholder 2"/>
          <p:cNvSpPr>
            <a:spLocks noGrp="1"/>
          </p:cNvSpPr>
          <p:nvPr>
            <p:ph type="ftr" sz="quarter" idx="11"/>
          </p:nvPr>
        </p:nvSpPr>
        <p:spPr/>
        <p:txBody>
          <a:bodyPr/>
          <a:lstStyle/>
          <a:p>
            <a:r>
              <a:rPr lang="el-GR" smtClean="0"/>
              <a:t>ΕΠΙΙΜΕΛΕΙΑ: ΠΕΠΕ ΕΥΗ</a:t>
            </a:r>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4436C7EA-3A9F-4D86-85BF-E5281AC3B371}" type="datetime1">
              <a:rPr lang="el-GR" smtClean="0"/>
              <a:pPr/>
              <a:t>9/12/2020</a:t>
            </a:fld>
            <a:endParaRPr lang="el-GR"/>
          </a:p>
        </p:txBody>
      </p:sp>
      <p:sp>
        <p:nvSpPr>
          <p:cNvPr id="6" name="Footer Placeholder 5"/>
          <p:cNvSpPr>
            <a:spLocks noGrp="1"/>
          </p:cNvSpPr>
          <p:nvPr>
            <p:ph type="ftr" sz="quarter" idx="11"/>
          </p:nvPr>
        </p:nvSpPr>
        <p:spPr/>
        <p:txBody>
          <a:bodyPr/>
          <a:lstStyle/>
          <a:p>
            <a:r>
              <a:rPr lang="el-GR" smtClean="0"/>
              <a:t>ΕΠΙΙΜΕΛΕΙΑ: ΠΕΠΕ ΕΥΗ</a:t>
            </a:r>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Date Placeholder 4"/>
          <p:cNvSpPr>
            <a:spLocks noGrp="1"/>
          </p:cNvSpPr>
          <p:nvPr>
            <p:ph type="dt" sz="half" idx="10"/>
          </p:nvPr>
        </p:nvSpPr>
        <p:spPr/>
        <p:txBody>
          <a:bodyPr/>
          <a:lstStyle/>
          <a:p>
            <a:fld id="{E2ECFF6A-59D5-4829-9A55-3E0AD5BF9A9B}" type="datetime1">
              <a:rPr lang="el-GR" smtClean="0"/>
              <a:pPr/>
              <a:t>9/12/2020</a:t>
            </a:fld>
            <a:endParaRPr lang="el-GR"/>
          </a:p>
        </p:txBody>
      </p:sp>
      <p:sp>
        <p:nvSpPr>
          <p:cNvPr id="6" name="Footer Placeholder 5"/>
          <p:cNvSpPr>
            <a:spLocks noGrp="1"/>
          </p:cNvSpPr>
          <p:nvPr>
            <p:ph type="ftr" sz="quarter" idx="11"/>
          </p:nvPr>
        </p:nvSpPr>
        <p:spPr/>
        <p:txBody>
          <a:bodyPr/>
          <a:lstStyle/>
          <a:p>
            <a:r>
              <a:rPr lang="el-GR" smtClean="0"/>
              <a:t>ΕΠΙΙΜΕΛΕΙΑ: ΠΕΠΕ ΕΥΗ</a:t>
            </a:r>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3DF53439-851E-44AD-84B1-B6BFC3D0C743}"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6DCBDA-5A3F-4E46-8C8D-6A595A84AA9D}" type="datetime1">
              <a:rPr lang="el-GR" smtClean="0"/>
              <a:pPr/>
              <a:t>9/12/2020</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l-GR" smtClean="0"/>
              <a:t>ΕΠΙΙΜΕΛΕΙΑ: ΠΕΠΕ ΕΥΗ</a:t>
            </a:r>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F53439-851E-44AD-84B1-B6BFC3D0C743}"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ΣΧΗΜΑΤΑ ΛΟΓΟΥ</a:t>
            </a:r>
            <a:endParaRPr lang="el-GR" dirty="0"/>
          </a:p>
        </p:txBody>
      </p:sp>
      <p:sp>
        <p:nvSpPr>
          <p:cNvPr id="3" name="Υπότιτλος 2"/>
          <p:cNvSpPr>
            <a:spLocks noGrp="1"/>
          </p:cNvSpPr>
          <p:nvPr>
            <p:ph type="subTitle" idx="1"/>
          </p:nvPr>
        </p:nvSpPr>
        <p:spPr/>
        <p:txBody>
          <a:bodyPr>
            <a:normAutofit fontScale="92500"/>
          </a:bodyPr>
          <a:lstStyle/>
          <a:p>
            <a:r>
              <a:rPr lang="el-GR" sz="2100" dirty="0"/>
              <a:t>πηγή: Σχολικό εγχειρίδιο Νέων Ελληνικών για τις Β΄ και Γ΄ Γυμνασίου που </a:t>
            </a:r>
          </a:p>
          <a:p>
            <a:r>
              <a:rPr lang="el-GR" sz="2100" dirty="0"/>
              <a:t>εξετάζει τα μέρη του λόγου και την σύνταξή τους. </a:t>
            </a:r>
            <a:r>
              <a:rPr lang="el-GR" sz="2100" dirty="0" err="1"/>
              <a:t>Δημ</a:t>
            </a:r>
            <a:r>
              <a:rPr lang="el-GR" sz="2100" dirty="0"/>
              <a:t>. </a:t>
            </a:r>
            <a:r>
              <a:rPr lang="el-GR" sz="2100" dirty="0" err="1"/>
              <a:t>Τομπαϊδης</a:t>
            </a:r>
            <a:r>
              <a:rPr lang="el-GR" sz="2100" dirty="0"/>
              <a:t> (</a:t>
            </a:r>
            <a:r>
              <a:rPr lang="el-GR" sz="2100" dirty="0" err="1"/>
              <a:t>επιμ</a:t>
            </a:r>
            <a:r>
              <a:rPr lang="el-GR" sz="2100" dirty="0"/>
              <a:t>.)</a:t>
            </a:r>
          </a:p>
          <a:p>
            <a:r>
              <a:rPr lang="el-GR" sz="2100" dirty="0"/>
              <a:t>Συντακτικό της νέας ελληνικής Β΄ και Γ΄ Γυμνασίου, [1979, 2η Έκδοση]</a:t>
            </a:r>
          </a:p>
          <a:p>
            <a:endParaRPr lang="el-GR" dirty="0"/>
          </a:p>
          <a:p>
            <a:endParaRPr lang="el-GR" dirty="0"/>
          </a:p>
        </p:txBody>
      </p:sp>
      <p:sp>
        <p:nvSpPr>
          <p:cNvPr id="4" name="Θέση υποσέλιδου 3"/>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414030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420656"/>
          </a:xfrm>
        </p:spPr>
        <p:txBody>
          <a:bodyPr>
            <a:noAutofit/>
          </a:bodyPr>
          <a:lstStyle/>
          <a:p>
            <a:pPr algn="ctr"/>
            <a:r>
              <a:rPr lang="el-GR" sz="2400" dirty="0"/>
              <a:t>ΣΧΗΜΑΤΑ ΛΟΓΟΥ ΣΧΕΤΙΚΑ ΜΕ ΤΗ ΣΗΜΑΣΙΑ ΛΕΞΕΩΝ Η </a:t>
            </a:r>
            <a:r>
              <a:rPr lang="el-GR" sz="2400" dirty="0" smtClean="0"/>
              <a:t>ΦΡΑΣΕΩΝ 1</a:t>
            </a:r>
            <a:endParaRPr lang="el-GR" sz="2400" dirty="0"/>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xmlns="" val="1171794493"/>
              </p:ext>
            </p:extLst>
          </p:nvPr>
        </p:nvGraphicFramePr>
        <p:xfrm>
          <a:off x="1187625" y="1600201"/>
          <a:ext cx="6696745" cy="4753939"/>
        </p:xfrm>
        <a:graphic>
          <a:graphicData uri="http://schemas.openxmlformats.org/drawingml/2006/table">
            <a:tbl>
              <a:tblPr firstRow="1" firstCol="1" bandRow="1">
                <a:tableStyleId>{35758FB7-9AC5-4552-8A53-C91805E547FA}</a:tableStyleId>
              </a:tblPr>
              <a:tblGrid>
                <a:gridCol w="1008111"/>
                <a:gridCol w="3528392"/>
                <a:gridCol w="2160242"/>
              </a:tblGrid>
              <a:tr h="538623">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Μεταφορά</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Όταν παρατηρείται μεταφορά μιας λέξης από την κύρια σημασία της σε άλλη μέσα από μια ιδιότητα που είναι κοινή.</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50">
                          <a:effectLst/>
                          <a:latin typeface="Times New Roman" panose="02020603050405020304" pitchFamily="18" charset="0"/>
                          <a:cs typeface="Times New Roman" panose="02020603050405020304" pitchFamily="18" charset="0"/>
                        </a:rPr>
                        <a:t>το βάρος των ετών </a:t>
                      </a:r>
                      <a:endParaRPr lang="el-GR" sz="100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l-GR" sz="1050">
                          <a:effectLst/>
                          <a:latin typeface="Times New Roman" panose="02020603050405020304" pitchFamily="18" charset="0"/>
                          <a:cs typeface="Times New Roman" panose="02020603050405020304" pitchFamily="18" charset="0"/>
                        </a:rPr>
                        <a:t>ο χειμώνας της ζωής </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538623">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Κατεξοχήν</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Όταν η σημασία μιας λέξης «στενεύει», περιορίζεται και εκφράζει κάτι συγκεκριμένο.</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50" dirty="0">
                          <a:effectLst/>
                          <a:latin typeface="Times New Roman" panose="02020603050405020304" pitchFamily="18" charset="0"/>
                          <a:cs typeface="Times New Roman" panose="02020603050405020304" pitchFamily="18" charset="0"/>
                        </a:rPr>
                        <a:t>η Πόλη (ενν. μόνο η Κωνσταντινούπολη) </a:t>
                      </a:r>
                      <a:endParaRPr lang="el-GR" sz="1000" dirty="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l-GR" sz="1050" dirty="0">
                          <a:effectLst/>
                          <a:latin typeface="Times New Roman" panose="02020603050405020304" pitchFamily="18" charset="0"/>
                          <a:cs typeface="Times New Roman" panose="02020603050405020304" pitchFamily="18" charset="0"/>
                        </a:rPr>
                        <a:t>ο ποιητής (ενν. μόνο ο Όμηρος) </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r>
              <a:tr h="359082">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Λιτότητα</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Όταν μια λέξη εκφράζεται από την αντίθετη της και συνοδεύεται από άρνηση.</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Σήμερα ξόδεψα όχι λίγα (αντί: πάρα πολλά). </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680627">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Ειρωνεία</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Όταν αστειεύεται ή χλευάζει κάποιος χρησιμοποιώντας σκόπιμα λέξεις η φράσεις που έχουν διαφορετική σημασία απ' </a:t>
                      </a:r>
                      <a:r>
                        <a:rPr lang="el-GR" sz="1050" dirty="0" err="1">
                          <a:effectLst/>
                          <a:latin typeface="Times New Roman" panose="02020603050405020304" pitchFamily="18" charset="0"/>
                          <a:cs typeface="Times New Roman" panose="02020603050405020304" pitchFamily="18" charset="0"/>
                        </a:rPr>
                        <a:t>ό,τι</a:t>
                      </a:r>
                      <a:r>
                        <a:rPr lang="el-GR" sz="1050" dirty="0">
                          <a:effectLst/>
                          <a:latin typeface="Times New Roman" panose="02020603050405020304" pitchFamily="18" charset="0"/>
                          <a:cs typeface="Times New Roman" panose="02020603050405020304" pitchFamily="18" charset="0"/>
                        </a:rPr>
                        <a:t> έχει στο μυαλό του.</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50">
                          <a:effectLst/>
                          <a:latin typeface="Times New Roman" panose="02020603050405020304" pitchFamily="18" charset="0"/>
                          <a:cs typeface="Times New Roman" panose="02020603050405020304" pitchFamily="18" charset="0"/>
                        </a:rPr>
                        <a:t>Τι ωραία συμπεριφορά! (αντί: άσχημη συμπεριφορά)</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506996">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Ευφημισμός</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Όταν μια λέξη ή φράση με θετική  σημασία χρησιμοποιείται για την ονομασία αρνητικής ή δυσάρεστης έννοιας.</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Εύξεινος ( =φιλόξενος) Πόντος [αντί Άξενος (=αφιλόξενος) Πόντος].</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359082">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Υπερβολή</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Όταν μια κατάσταση μεγαλοποιείται για να προκαλέσει εντύπωση.</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50">
                          <a:effectLst/>
                          <a:latin typeface="Times New Roman" panose="02020603050405020304" pitchFamily="18" charset="0"/>
                          <a:cs typeface="Times New Roman" panose="02020603050405020304" pitchFamily="18" charset="0"/>
                        </a:rPr>
                        <a:t>Ο βοριάς ξύριζε και σπανούς.</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854259">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Αλληγορία</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Όταν χρησιμοποιείται μια μεταφορική φράση που κρύβει διαφορετικό νόημα από αυτό που δηλώνουν οι λέξεις της. Διαφέρει από τη μεταφορά γιατί δεν περιορίζεται σε μια λέξη, αλλά αποτελεί συνεχές όλο.</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50" dirty="0">
                          <a:effectLst/>
                          <a:latin typeface="Times New Roman" panose="02020603050405020304" pitchFamily="18" charset="0"/>
                          <a:cs typeface="Times New Roman" panose="02020603050405020304" pitchFamily="18" charset="0"/>
                        </a:rPr>
                        <a:t>Τ' άσπρισε τα γένια του ο Αϊ-Νικόλας (αντί: χιόνισε του Αγίου Νικολάου).</a:t>
                      </a:r>
                      <a:endParaRPr lang="el-GR" sz="10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r>
              <a:tr h="871827">
                <a:tc>
                  <a:txBody>
                    <a:bodyPr/>
                    <a:lstStyle/>
                    <a:p>
                      <a:pPr>
                        <a:lnSpc>
                          <a:spcPct val="115000"/>
                        </a:lnSpc>
                        <a:spcAft>
                          <a:spcPts val="0"/>
                        </a:spcAft>
                      </a:pPr>
                      <a:r>
                        <a:rPr lang="el-GR" sz="1050">
                          <a:effectLst/>
                          <a:latin typeface="Times New Roman" panose="02020603050405020304" pitchFamily="18" charset="0"/>
                          <a:cs typeface="Times New Roman" panose="02020603050405020304" pitchFamily="18" charset="0"/>
                        </a:rPr>
                        <a:t>Παρομοίωση</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50" dirty="0">
                          <a:effectLst/>
                          <a:latin typeface="Times New Roman" panose="02020603050405020304" pitchFamily="18" charset="0"/>
                          <a:cs typeface="Times New Roman" panose="02020603050405020304" pitchFamily="18" charset="0"/>
                        </a:rPr>
                        <a:t>Όταν συγκρίνονται δύο πρόσωπα ή πράγματα ή φαινόμενα που έχουν ομοιότητα μεταξύ τους, για  να τονιστεί η ιδιότητα του ενός. Η παρομοίωση αρχίζει με τις λέξεις σαν, καθώς, όπως και με το σαν να (υποθετική παρομοίωση)</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50" dirty="0">
                          <a:effectLst/>
                          <a:latin typeface="Times New Roman" panose="02020603050405020304" pitchFamily="18" charset="0"/>
                          <a:cs typeface="Times New Roman" panose="02020603050405020304" pitchFamily="18" charset="0"/>
                        </a:rPr>
                        <a:t>Μια θάλασσα μέσα μου σα λίμνη </a:t>
                      </a:r>
                      <a:r>
                        <a:rPr lang="el-GR" sz="1050" dirty="0" err="1">
                          <a:effectLst/>
                          <a:latin typeface="Times New Roman" panose="02020603050405020304" pitchFamily="18" charset="0"/>
                          <a:cs typeface="Times New Roman" panose="02020603050405020304" pitchFamily="18" charset="0"/>
                        </a:rPr>
                        <a:t>γλυκόστρωτη</a:t>
                      </a:r>
                      <a:r>
                        <a:rPr lang="el-GR" sz="1050" dirty="0">
                          <a:effectLst/>
                          <a:latin typeface="Times New Roman" panose="02020603050405020304" pitchFamily="18" charset="0"/>
                          <a:cs typeface="Times New Roman" panose="02020603050405020304" pitchFamily="18" charset="0"/>
                        </a:rPr>
                        <a:t> / και σαν ωκεανός ανοιχτή και μεγάλη.</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316112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564672"/>
          </a:xfrm>
        </p:spPr>
        <p:txBody>
          <a:bodyPr>
            <a:noAutofit/>
          </a:bodyPr>
          <a:lstStyle/>
          <a:p>
            <a:r>
              <a:rPr lang="el-GR" sz="2400" dirty="0"/>
              <a:t>ΣΧΗΜΑΤΑ ΛΟΓΟΥ ΣΧΕΤΙΚΑ ΜΕ ΤΗ ΣΗΜΑΣΙΑ ΛΕΞΕΩΝ Η ΦΡΑΣΕΩΝ </a:t>
            </a:r>
            <a:r>
              <a:rPr lang="el-GR" sz="2400" dirty="0" smtClean="0"/>
              <a:t>2</a:t>
            </a:r>
            <a:endParaRPr lang="el-GR" sz="2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906311400"/>
              </p:ext>
            </p:extLst>
          </p:nvPr>
        </p:nvGraphicFramePr>
        <p:xfrm>
          <a:off x="1115616" y="1556792"/>
          <a:ext cx="6977380" cy="4907280"/>
        </p:xfrm>
        <a:graphic>
          <a:graphicData uri="http://schemas.openxmlformats.org/drawingml/2006/table">
            <a:tbl>
              <a:tblPr firstRow="1" firstCol="1" bandRow="1">
                <a:tableStyleId>{35758FB7-9AC5-4552-8A53-C91805E547FA}</a:tableStyleId>
              </a:tblPr>
              <a:tblGrid>
                <a:gridCol w="1598930"/>
                <a:gridCol w="2970530"/>
                <a:gridCol w="2407920"/>
              </a:tblGrid>
              <a:tr h="0">
                <a:tc>
                  <a:txBody>
                    <a:bodyPr/>
                    <a:lstStyle/>
                    <a:p>
                      <a:pPr>
                        <a:lnSpc>
                          <a:spcPct val="115000"/>
                        </a:lnSpc>
                        <a:spcAft>
                          <a:spcPts val="0"/>
                        </a:spcAft>
                      </a:pPr>
                      <a:r>
                        <a:rPr lang="el-GR" sz="1400" dirty="0">
                          <a:effectLst/>
                        </a:rPr>
                        <a:t>Έμφαση</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400" dirty="0">
                          <a:effectLst/>
                        </a:rPr>
                        <a:t>Όταν τοποθετούνται ορισμένες λέξεις, στις οποίες πέφτει το μεγαλύτερο βάρος του λόγου, σε τέτοια θέση, ώστε η προσοχή του αναγνώστη να εστιάζεται σ' αυτές.</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400">
                          <a:effectLst/>
                        </a:rPr>
                        <a:t>-Ω, κακό που με βρήκε μεγάλο! </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el-GR" sz="1400" dirty="0">
                          <a:effectLst/>
                        </a:rPr>
                        <a:t>Αντίθεση</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400" dirty="0">
                          <a:effectLst/>
                        </a:rPr>
                        <a:t>Όταν παρατίθενται και συσχετίζονται δύο έννοιες που έχουν διαφορετική σημασία.</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400">
                          <a:effectLst/>
                        </a:rPr>
                        <a:t>Είναι από μαύρη πέτρα κι είναι απ' όνειρο κι έχει λοστρόμο αθώο, ναύτη πονηρά</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el-GR" sz="1400">
                          <a:effectLst/>
                        </a:rPr>
                        <a:t>Οξύμωρο</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400" dirty="0">
                          <a:effectLst/>
                        </a:rPr>
                        <a:t>Όταν συνεκφέρονται δύο έννοιες αντιφατικές, οι οποίες είναι ασυμβίβαστες σε βαθμό που η μία ν' αποκλείει την άλλη.</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400">
                          <a:effectLst/>
                        </a:rPr>
                        <a:t>Σπεύδε βραδέως. </a:t>
                      </a:r>
                    </a:p>
                    <a:p>
                      <a:pPr algn="just">
                        <a:lnSpc>
                          <a:spcPct val="115000"/>
                        </a:lnSpc>
                        <a:spcAft>
                          <a:spcPts val="0"/>
                        </a:spcAft>
                      </a:pPr>
                      <a:r>
                        <a:rPr lang="el-GR" sz="1400">
                          <a:effectLst/>
                        </a:rPr>
                        <a:t>Δώρον άδωρον.</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el-GR" sz="1400">
                          <a:effectLst/>
                        </a:rPr>
                        <a:t>Κλιμακωτό</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400" dirty="0">
                          <a:effectLst/>
                        </a:rPr>
                        <a:t>Όταν παρατηρείται κλιμάκωση της έντασης σε μια σειρά ενεργειών</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400" dirty="0">
                          <a:effectLst/>
                        </a:rPr>
                        <a:t>Ακούω κούφια τα τουφέκια / ακούω σμίξιμο σπαθιών / ακούω ξύλα, ακούω πελέκια / ακούω τρίξιμο δοντιών.</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el-GR" sz="1400">
                          <a:effectLst/>
                        </a:rPr>
                        <a:t>Προσωποποίηση</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400">
                          <a:effectLst/>
                        </a:rPr>
                        <a:t>Όταν αποδίδονται ανθρώπινες ιδιότητες σε ζώα, σε αντικείμενα ή αφηρημένες έννοιες.</a:t>
                      </a:r>
                      <a:endParaRPr lang="el-G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400" dirty="0">
                          <a:effectLst/>
                        </a:rPr>
                        <a:t>Ο Όλυμπος και ο Κίσαβος, τα δυο βουνά μαλώνουν</a:t>
                      </a:r>
                      <a:endParaRPr lang="el-GR" sz="14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3908933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420656"/>
          </a:xfrm>
        </p:spPr>
        <p:txBody>
          <a:bodyPr>
            <a:noAutofit/>
          </a:bodyPr>
          <a:lstStyle/>
          <a:p>
            <a:pPr algn="ctr"/>
            <a:r>
              <a:rPr lang="el-GR" sz="2400" dirty="0"/>
              <a:t>ΣΧΗΜΑΤΑ ΛΟΓΟΥ ΣΧΕΤΙΚΑ ΜΕ ΤΗ ΣΗΜΑΣΙΑ ΛΕΞΕΩΝ Η ΦΡΑΣΕΩΝ </a:t>
            </a:r>
            <a:r>
              <a:rPr lang="el-GR" sz="2400" dirty="0" smtClean="0"/>
              <a:t>3</a:t>
            </a:r>
            <a:endParaRPr lang="el-GR" sz="2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854372423"/>
              </p:ext>
            </p:extLst>
          </p:nvPr>
        </p:nvGraphicFramePr>
        <p:xfrm>
          <a:off x="1115613" y="1497172"/>
          <a:ext cx="6984778" cy="4891881"/>
        </p:xfrm>
        <a:graphic>
          <a:graphicData uri="http://schemas.openxmlformats.org/drawingml/2006/table">
            <a:tbl>
              <a:tblPr firstRow="1" firstCol="1" bandRow="1">
                <a:tableStyleId>{35758FB7-9AC5-4552-8A53-C91805E547FA}</a:tableStyleId>
              </a:tblPr>
              <a:tblGrid>
                <a:gridCol w="2088235"/>
                <a:gridCol w="2304256"/>
                <a:gridCol w="2592287"/>
              </a:tblGrid>
              <a:tr h="452596">
                <a:tc rowSpan="5">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Συνεκδοχή: </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λέξη δε σημαίνει κυριολεκτικά εκείνο που κατά πρώτο λόγο φαίνεται, αλλά κάτι άλλο σχετικό.</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900" dirty="0">
                          <a:effectLst/>
                        </a:rPr>
                        <a:t>α) το μέρος αντί για το όλο:</a:t>
                      </a:r>
                      <a:endParaRPr lang="el-GR" sz="800" dirty="0">
                        <a:effectLst/>
                        <a:latin typeface="Calibri"/>
                        <a:ea typeface="Calibri"/>
                        <a:cs typeface="Times New Roman"/>
                      </a:endParaRPr>
                    </a:p>
                  </a:txBody>
                  <a:tcPr marL="49195" marR="49195" marT="0" marB="0"/>
                </a:tc>
                <a:tc>
                  <a:txBody>
                    <a:bodyPr/>
                    <a:lstStyle/>
                    <a:p>
                      <a:pPr algn="just">
                        <a:lnSpc>
                          <a:spcPct val="115000"/>
                        </a:lnSpc>
                        <a:spcAft>
                          <a:spcPts val="0"/>
                        </a:spcAft>
                      </a:pPr>
                      <a:r>
                        <a:rPr lang="el-GR" sz="900">
                          <a:effectLst/>
                        </a:rPr>
                        <a:t>Κάθε βρύση και φλάμπουρο, κάθε κλαδί και κλέφτης (αντί: κάθε δέντρο).</a:t>
                      </a:r>
                      <a:endParaRPr lang="el-GR" sz="800">
                        <a:effectLst/>
                        <a:latin typeface="Calibri"/>
                        <a:ea typeface="Calibri"/>
                        <a:cs typeface="Times New Roman"/>
                      </a:endParaRPr>
                    </a:p>
                  </a:txBody>
                  <a:tcPr marL="49195" marR="49195" marT="0" marB="0"/>
                </a:tc>
              </a:tr>
              <a:tr h="301731">
                <a:tc vMerge="1">
                  <a:txBody>
                    <a:bodyPr/>
                    <a:lstStyle/>
                    <a:p>
                      <a:endParaRPr lang="el-GR"/>
                    </a:p>
                  </a:txBody>
                  <a:tcPr/>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β) το ένα αντί για τα πολλά:</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Τούρκος το τριγυρίζει χρόνους δώδεκα (αντί: Τούρκοι).</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r>
              <a:tr h="452596">
                <a:tc vMerge="1">
                  <a:txBody>
                    <a:bodyPr/>
                    <a:lstStyle/>
                    <a:p>
                      <a:endParaRPr lang="el-GR"/>
                    </a:p>
                  </a:txBody>
                  <a:tcPr/>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γ) η ύλη αντί για εκείνο που έχει κατασκευαστεί από την ύλη:</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Να τρώει η σκουριά το σίδερο κι η γης τον ανδρειωμένο (αντί: τα σιδερένια όπλα)</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r>
              <a:tr h="452596">
                <a:tc vMerge="1">
                  <a:txBody>
                    <a:bodyPr/>
                    <a:lstStyle/>
                    <a:p>
                      <a:endParaRPr lang="el-GR"/>
                    </a:p>
                  </a:txBody>
                  <a:tcPr/>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δ) το όργανο αντί για την ενέργεια που παράγεται από αυτό:</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Πάρε το μάτι του αϊτού και τα' αλαφιού το πόδι (αντί: την εξυπνάδα και την ταχύτητα)</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r>
              <a:tr h="603462">
                <a:tc vMerge="1">
                  <a:txBody>
                    <a:bodyPr/>
                    <a:lstStyle/>
                    <a:p>
                      <a:endParaRPr lang="el-GR"/>
                    </a:p>
                  </a:txBody>
                  <a:tcPr/>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ε) Το εικονιζόμενο πρόσωπο αντί για την εικόνα του:</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Φλωριά ρίχνουν στην Παναγιά, φλωριά ρίχνουν στους άγιους (αντί: στην εικόνα της Παναγιάς και στις εικόνες των αγίων).</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r>
              <a:tr h="603462">
                <a:tc rowSpan="4">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Μετωνυμία: </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το όνομα του δημιουργού χρησιμοποιείται αντί για το δημιούργημα, ή το όνομα του περιέχοντος αντί για το περιεχόμενο κτλ. Στη μετωνυμία χρησιμοποιείται:</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α) η αιτία αντί για το αποτέλεσμα και κατ' ακολουθία ο δημιουργός αντί για το δημιούργημα, ο συγγραφέας αντί για το έργο, ο εφευρέτης αντί για την εφεύρεση </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Ο Ήφαιστος (αντί: η φωτιά) -ο Όμηρος (αντί: η Ιλιάδα και Οδύσσεια) -ο Μαρκόνι (αντί: ο ασύρματος τηλέγραφος)</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r>
              <a:tr h="301731">
                <a:tc vMerge="1">
                  <a:txBody>
                    <a:bodyPr/>
                    <a:lstStyle/>
                    <a:p>
                      <a:endParaRPr lang="el-GR"/>
                    </a:p>
                  </a:txBody>
                  <a:tcPr/>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β) το αποτέλεσμα αντί για την αιτία:</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Η αδικία τιμωρείται ( αντί: ο άδικος).</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r>
              <a:tr h="301731">
                <a:tc vMerge="1">
                  <a:txBody>
                    <a:bodyPr/>
                    <a:lstStyle/>
                    <a:p>
                      <a:endParaRPr lang="el-GR"/>
                    </a:p>
                  </a:txBody>
                  <a:tcPr/>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γ) το περιεχόμενο αντί γι' αυτό που περιέχει κάτι και αντίστροφα:</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Οι Κορίνθιοι καταστράφηκαν από το σεισμό (αντί: η Κόρινθος).</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r>
              <a:tr h="301731">
                <a:tc vMerge="1">
                  <a:txBody>
                    <a:bodyPr/>
                    <a:lstStyle/>
                    <a:p>
                      <a:endParaRPr lang="el-GR"/>
                    </a:p>
                  </a:txBody>
                  <a:tcPr/>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δ) το αφηρημένο αντί για το συγκεκριμένο και αντίστροφα:</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Το δίκαιο (αντί: οι δικαστές). </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r>
              <a:tr h="452596">
                <a:tc rowSpan="2">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Αντονομασία: </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αντί για προσηγορικά ονόματα τίθενται κύρια και αντί για κύρια προσηγορικά ή αντί για κύρια και προσηγορικά άλλες σχετικές λέξεις</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α) Κύρια, αντί για προσηγορικά:</a:t>
                      </a:r>
                      <a:endParaRPr lang="el-GR" sz="100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Μαικήνας (αντί: προστάτης των γραμμάτων) </a:t>
                      </a:r>
                    </a:p>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r>
              <a:tr h="301731">
                <a:tc vMerge="1">
                  <a:txBody>
                    <a:bodyPr/>
                    <a:lstStyle/>
                    <a:p>
                      <a:endParaRPr lang="el-GR"/>
                    </a:p>
                  </a:txBody>
                  <a:tcPr/>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β) Προσηγορικά, αντί για κύρια:</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Ο εθνικός ποιητής (αντί: Σολωμός) </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49195" marR="49195"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410514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ΛΕΙΤΟΥΡΓΙΚΟΤΗΤΑ</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Με τα σχήματα λόγου εννοούμε τη χρήση λέξεων ή φράσεων με διαφορετικό τρόπο από την ακριβή τους σημασία. </a:t>
            </a:r>
          </a:p>
          <a:p>
            <a:pPr marL="514350" indent="-514350">
              <a:buFont typeface="+mj-lt"/>
              <a:buAutoNum type="arabicPeriod"/>
            </a:pPr>
            <a:r>
              <a:rPr lang="el-GR" dirty="0" smtClean="0"/>
              <a:t>Χρησιμοποιούνται </a:t>
            </a:r>
            <a:r>
              <a:rPr lang="el-GR" dirty="0"/>
              <a:t>για να χαρίσουν αισθητική απόλαυση.</a:t>
            </a:r>
          </a:p>
          <a:p>
            <a:pPr marL="514350" indent="-514350">
              <a:buFont typeface="+mj-lt"/>
              <a:buAutoNum type="arabicPeriod"/>
            </a:pPr>
            <a:r>
              <a:rPr lang="el-GR" dirty="0" smtClean="0"/>
              <a:t>Χρησιμοποιούνται </a:t>
            </a:r>
            <a:r>
              <a:rPr lang="el-GR" dirty="0"/>
              <a:t>για να δώσουν έμφαση, ζωντάνια, παραστατικότητα, θεατρικότητα, δραματικότητα, πρόκληση συναισθημάτων, υποβλητικότητα. </a:t>
            </a:r>
          </a:p>
          <a:p>
            <a:pPr marL="514350" indent="-514350">
              <a:buFont typeface="+mj-lt"/>
              <a:buAutoNum type="arabicPeriod"/>
            </a:pPr>
            <a:r>
              <a:rPr lang="el-GR" dirty="0" smtClean="0"/>
              <a:t>Αισθητοποιούν </a:t>
            </a:r>
            <a:r>
              <a:rPr lang="el-GR" dirty="0"/>
              <a:t>τις καταστάσεις στις οποίες αναφέρονται και τις καθιστούν πιο κατανοητές, αφού τις παρουσιάζουν εναργέστερα. </a:t>
            </a:r>
          </a:p>
          <a:p>
            <a:pPr marL="514350" indent="-514350">
              <a:buFont typeface="+mj-lt"/>
              <a:buAutoNum type="arabicPeriod"/>
            </a:pPr>
            <a:r>
              <a:rPr lang="el-GR" dirty="0" smtClean="0"/>
              <a:t>Στα </a:t>
            </a:r>
            <a:r>
              <a:rPr lang="el-GR" dirty="0"/>
              <a:t>πεζά, κυρίως, κείμενα ο δημιουργός τα χρησιμοποιεί </a:t>
            </a:r>
          </a:p>
          <a:p>
            <a:pPr marL="880110" lvl="1" indent="-514350">
              <a:buFont typeface="+mj-lt"/>
              <a:buAutoNum type="alphaLcPeriod"/>
            </a:pPr>
            <a:r>
              <a:rPr lang="el-GR" dirty="0" smtClean="0"/>
              <a:t>για </a:t>
            </a:r>
            <a:r>
              <a:rPr lang="el-GR" dirty="0"/>
              <a:t>να χαλαρώσει ο αναγνώστης από την ένταση της δράσης</a:t>
            </a:r>
          </a:p>
          <a:p>
            <a:pPr marL="880110" lvl="1" indent="-514350">
              <a:buFont typeface="+mj-lt"/>
              <a:buAutoNum type="alphaLcPeriod"/>
            </a:pPr>
            <a:r>
              <a:rPr lang="el-GR" dirty="0" smtClean="0"/>
              <a:t>για </a:t>
            </a:r>
            <a:r>
              <a:rPr lang="el-GR" dirty="0"/>
              <a:t>να επιβραδύνει την εξέλιξη των γεγονότων και να επιτείνει την αγωνία του αναγνώστη.</a:t>
            </a:r>
          </a:p>
          <a:p>
            <a:endParaRPr lang="el-GR" dirty="0"/>
          </a:p>
        </p:txBody>
      </p:sp>
      <p:sp>
        <p:nvSpPr>
          <p:cNvPr id="4" name="Θέση υποσέλιδου 3"/>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1060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ΚΥΡΙΟΛΕΞΙΑ</a:t>
            </a:r>
            <a:endParaRPr lang="el-GR" dirty="0"/>
          </a:p>
        </p:txBody>
      </p:sp>
      <p:sp>
        <p:nvSpPr>
          <p:cNvPr id="3" name="Θέση περιεχομένου 2"/>
          <p:cNvSpPr>
            <a:spLocks noGrp="1"/>
          </p:cNvSpPr>
          <p:nvPr>
            <p:ph idx="1"/>
          </p:nvPr>
        </p:nvSpPr>
        <p:spPr/>
        <p:txBody>
          <a:bodyPr/>
          <a:lstStyle/>
          <a:p>
            <a:pPr marL="0" indent="0" algn="just">
              <a:buNone/>
            </a:pPr>
            <a:r>
              <a:rPr lang="el-GR" dirty="0"/>
              <a:t>Η χρήση των λέξεων ή φράσεων με την ακριβή τους σημασία, ώστε να αποδίδονται οι έννοιες ή τα πράγματα αυτά καθ' αυτά. Χαρίζει ακριβολογία και σαφήνεια.</a:t>
            </a:r>
          </a:p>
        </p:txBody>
      </p:sp>
      <p:sp>
        <p:nvSpPr>
          <p:cNvPr id="4" name="Θέση υποσέλιδου 3"/>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414346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492664"/>
          </a:xfrm>
        </p:spPr>
        <p:txBody>
          <a:bodyPr>
            <a:normAutofit fontScale="90000"/>
          </a:bodyPr>
          <a:lstStyle/>
          <a:p>
            <a:pPr algn="ctr"/>
            <a:r>
              <a:rPr lang="el-GR" dirty="0" smtClean="0"/>
              <a:t>ΕΙΔΗ ΣΧΗΜΑΤΩΝ ΛΟΓΟΥ</a:t>
            </a:r>
            <a:endParaRPr lang="el-GR" dirty="0"/>
          </a:p>
        </p:txBody>
      </p:sp>
      <p:pic>
        <p:nvPicPr>
          <p:cNvPr id="1025" name="Picture 1"/>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90239" y="1935163"/>
            <a:ext cx="6363522" cy="438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238795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08688"/>
          </a:xfrm>
        </p:spPr>
        <p:txBody>
          <a:bodyPr>
            <a:noAutofit/>
          </a:bodyPr>
          <a:lstStyle/>
          <a:p>
            <a:r>
              <a:rPr lang="el-GR" sz="2800" dirty="0"/>
              <a:t>Σ</a:t>
            </a:r>
            <a:r>
              <a:rPr lang="el-GR" sz="2800" dirty="0" smtClean="0"/>
              <a:t>ΧΗΜΑΤΑ ΛΟΓΟΥ ΣΧΕΤΙΚΑ ΜΕ ΤΗ ΘΕΣΗ ΤΩΝ ΛΕΞΕΩΝ</a:t>
            </a:r>
            <a:endParaRPr lang="el-GR" sz="2800" dirty="0"/>
          </a:p>
        </p:txBody>
      </p:sp>
      <p:graphicFrame>
        <p:nvGraphicFramePr>
          <p:cNvPr id="8" name="Θέση περιεχομένου 7"/>
          <p:cNvGraphicFramePr>
            <a:graphicFrameLocks noGrp="1"/>
          </p:cNvGraphicFramePr>
          <p:nvPr>
            <p:ph idx="1"/>
            <p:extLst>
              <p:ext uri="{D42A27DB-BD31-4B8C-83A1-F6EECF244321}">
                <p14:modId xmlns:p14="http://schemas.microsoft.com/office/powerpoint/2010/main" xmlns="" val="3931699038"/>
              </p:ext>
            </p:extLst>
          </p:nvPr>
        </p:nvGraphicFramePr>
        <p:xfrm>
          <a:off x="1066437" y="1600201"/>
          <a:ext cx="7011126" cy="4525961"/>
        </p:xfrm>
        <a:graphic>
          <a:graphicData uri="http://schemas.openxmlformats.org/drawingml/2006/table">
            <a:tbl>
              <a:tblPr firstRow="1" firstCol="1" bandRow="1">
                <a:tableStyleId>{35758FB7-9AC5-4552-8A53-C91805E547FA}</a:tableStyleId>
              </a:tblPr>
              <a:tblGrid>
                <a:gridCol w="1496174"/>
                <a:gridCol w="2721719"/>
                <a:gridCol w="2793233"/>
              </a:tblGrid>
              <a:tr h="537520">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Υπερβατό</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λέξη ή φράση παρεμβάλλεται ανάμεσα σε δύο όρους που έχουν μεταξύ τους στενή λογική και συντακτική σχέση.</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Άκρα του τάφου σιωπή στον κάμπο βασιλεύει.</a:t>
                      </a:r>
                    </a:p>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r>
              <a:tr h="35834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Πρωθύστερο</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μια λέξη / έννοια τίθεται δεύτερη, ενώ λογικά και χρονικά προηγείται.</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Μάη μου, Μάη δροσερέ, κι Απρίλη λουλουδάτε.</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763325">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Αναστροφή</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ανατρέπεται η φυσική σειρά των λέξεων ή των προτάσεων για να αποκτήσει ο λόγος ζωντάνια και εκφραστικότητα.</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Και των μαλλιών </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της τ' ωραίο πλήθος </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πάνω στο στήθος λάμπει ξανθό.</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537520">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Χιαστό</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παρατίθενται δύο ζεύγη εννοιών και η τρίτη έννοια αντιστοιχεί στη δεύτερη και η τέταρτη στην πρώτη (σε σχήμα Χ).</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Αφήνει η μάνα το παιδί και το παιδί τη μάνα.</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η μάνα          το παιδί</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το παιδί         τη μάνα</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35834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Κύκλος</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πρόταση ή μια περίοδος αρχίζει και τελειώνει με την ίδια λέξη.</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Μοναχή το δρόμο επήρες, εξανάλθες μοναχή.</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35834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Παρήχηση</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ένας συγκεκριμένος φθόγγος (σύμφωνο) επαναλαμβάνεται σε μια φράση.</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Ο σιγαλός αιγιαλός εγέλα γάλα όλος </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(επανάληψη του γ και του λ.)</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537520">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Παρονομασία ή ετυμολογικό σχήμα</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λέξεις ομόηχες, και ενίοτε συγγενείς ετυμολογικά, μπαίνουν η μια κοντά στην άλλη.</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Να 'μουν κλέφτης να τα κλέψω / κουρσευτής να τα κουρσέψω.</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35834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Ομοιοτέλευτο ή ομοιοκατάληκτο</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στο τέλος συνεχόμενων προτάσεων ή περιόδων υπάρχουν λέξεις με την ίδια κατάληξη.</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Τον πύργο πύργο πάει και γυροβολάει.</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35834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Ασύνδετο</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όροι πρότασης ή προτάσεις παρατίθενται η μία μετά την άλλη χωρίς σύνδεσμο.</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Δυσκολοχώριστα, πουλιά, αγόρια, ανθοί, κοράσια, / τα λόγια στα φιλιά απαλά, τα στόματα κεράσια.</a:t>
                      </a:r>
                      <a:endParaRPr lang="el-GR" sz="1000">
                        <a:effectLst/>
                        <a:latin typeface="Times New Roman" panose="02020603050405020304" pitchFamily="18" charset="0"/>
                        <a:ea typeface="Calibri"/>
                        <a:cs typeface="Times New Roman" panose="02020603050405020304" pitchFamily="18" charset="0"/>
                      </a:endParaRPr>
                    </a:p>
                  </a:txBody>
                  <a:tcPr marL="58426" marR="58426" marT="0" marB="0"/>
                </a:tc>
              </a:tr>
              <a:tr h="358346">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Πολυσύνδετο</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αλλεπάλληλες λέξεις ή προτάσεις συνδέονται με το και ή δε.</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Κι η προσευχή κι ο πειρασμός κι η δύναμη κι η </a:t>
                      </a:r>
                      <a:r>
                        <a:rPr lang="el-GR" sz="1000" dirty="0" err="1">
                          <a:effectLst/>
                          <a:latin typeface="Times New Roman" panose="02020603050405020304" pitchFamily="18" charset="0"/>
                          <a:cs typeface="Times New Roman" panose="02020603050405020304" pitchFamily="18" charset="0"/>
                        </a:rPr>
                        <a:t>αστένια</a:t>
                      </a:r>
                      <a:r>
                        <a:rPr lang="el-GR" sz="1000" dirty="0">
                          <a:effectLst/>
                          <a:latin typeface="Times New Roman" panose="02020603050405020304" pitchFamily="18" charset="0"/>
                          <a:cs typeface="Times New Roman" panose="02020603050405020304" pitchFamily="18" charset="0"/>
                        </a:rPr>
                        <a:t>.</a:t>
                      </a:r>
                      <a:endParaRPr lang="el-GR" sz="1000" dirty="0">
                        <a:effectLst/>
                        <a:latin typeface="Times New Roman" panose="02020603050405020304" pitchFamily="18" charset="0"/>
                        <a:ea typeface="Calibri"/>
                        <a:cs typeface="Times New Roman" panose="02020603050405020304" pitchFamily="18" charset="0"/>
                      </a:endParaRPr>
                    </a:p>
                  </a:txBody>
                  <a:tcPr marL="58426" marR="58426" marT="0" marB="0"/>
                </a:tc>
              </a:tr>
            </a:tbl>
          </a:graphicData>
        </a:graphic>
      </p:graphicFrame>
      <p:cxnSp>
        <p:nvCxnSpPr>
          <p:cNvPr id="9" name="Ευθεία γραμμή σύνδεσης 8"/>
          <p:cNvCxnSpPr/>
          <p:nvPr/>
        </p:nvCxnSpPr>
        <p:spPr>
          <a:xfrm>
            <a:off x="5956300" y="5465763"/>
            <a:ext cx="3032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6003925" y="5465763"/>
            <a:ext cx="200025"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6245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08688"/>
          </a:xfrm>
        </p:spPr>
        <p:txBody>
          <a:bodyPr>
            <a:noAutofit/>
          </a:bodyPr>
          <a:lstStyle/>
          <a:p>
            <a:pPr algn="ctr"/>
            <a:r>
              <a:rPr lang="el-GR" sz="2400" dirty="0"/>
              <a:t>ΣΧΗΜΑΤΑ ΛΟΓΟΥ ΣΧΕΤΙΚΑ ΜΕ ΤΗ ΓΡΑΜΜΑΤΙΚΗ ΣΥΜΦΩΝΙΑ ΤΩΝ ΛΕΞΕΩΝ</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543662760"/>
              </p:ext>
            </p:extLst>
          </p:nvPr>
        </p:nvGraphicFramePr>
        <p:xfrm>
          <a:off x="546934" y="1549750"/>
          <a:ext cx="8050132" cy="4626864"/>
        </p:xfrm>
        <a:graphic>
          <a:graphicData uri="http://schemas.openxmlformats.org/drawingml/2006/table">
            <a:tbl>
              <a:tblPr firstRow="1" firstCol="1" bandRow="1">
                <a:tableStyleId>{35758FB7-9AC5-4552-8A53-C91805E547FA}</a:tableStyleId>
              </a:tblPr>
              <a:tblGrid>
                <a:gridCol w="1230060"/>
                <a:gridCol w="3469607"/>
                <a:gridCol w="3350465"/>
              </a:tblGrid>
              <a:tr h="411451">
                <a:tc>
                  <a:txBody>
                    <a:bodyPr/>
                    <a:lstStyle/>
                    <a:p>
                      <a:pPr>
                        <a:lnSpc>
                          <a:spcPct val="115000"/>
                        </a:lnSpc>
                        <a:spcAft>
                          <a:spcPts val="0"/>
                        </a:spcAft>
                      </a:pPr>
                      <a:r>
                        <a:rPr lang="el-GR" sz="1200">
                          <a:effectLst/>
                        </a:rPr>
                        <a:t>Κατά το νοούμενο</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η σύνταξη γίνεται βάσει νοήματος και όχι βάσει του γραμματικού τύπου της λέξης.</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Ο κόσμος χτίζουν εκκλησιές, χτίζουν και μοναστήρια.</a:t>
                      </a:r>
                      <a:endParaRPr lang="el-GR" sz="1100">
                        <a:effectLst/>
                        <a:latin typeface="Calibri"/>
                        <a:ea typeface="Calibri"/>
                        <a:cs typeface="Times New Roman"/>
                      </a:endParaRPr>
                    </a:p>
                  </a:txBody>
                  <a:tcPr marL="67084" marR="67084" marT="0" marB="0"/>
                </a:tc>
              </a:tr>
              <a:tr h="617177">
                <a:tc>
                  <a:txBody>
                    <a:bodyPr/>
                    <a:lstStyle/>
                    <a:p>
                      <a:pPr>
                        <a:lnSpc>
                          <a:spcPct val="115000"/>
                        </a:lnSpc>
                        <a:spcAft>
                          <a:spcPts val="0"/>
                        </a:spcAft>
                      </a:pPr>
                      <a:r>
                        <a:rPr lang="el-GR" sz="1200" dirty="0" err="1">
                          <a:effectLst/>
                        </a:rPr>
                        <a:t>Σύμφυρση</a:t>
                      </a:r>
                      <a:endParaRPr lang="el-GR" sz="1100" dirty="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δύο συντάξεις αναμειγνύονται, γιατί στο νου του δημιουργού έρχονται ταυτόχρονα δύο διαφορετικές εκφράσεις, αλλά με το ίδιο νόημα.</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Ο Γιώργος και ο Πέτρος παίζουν (αντί: ο Γιώργος παίζει με τον Πέτρο),</a:t>
                      </a:r>
                      <a:endParaRPr lang="el-GR" sz="1100">
                        <a:effectLst/>
                      </a:endParaRPr>
                    </a:p>
                    <a:p>
                      <a:pPr>
                        <a:lnSpc>
                          <a:spcPct val="115000"/>
                        </a:lnSpc>
                        <a:spcAft>
                          <a:spcPts val="0"/>
                        </a:spcAft>
                      </a:pPr>
                      <a:r>
                        <a:rPr lang="el-GR" sz="1200">
                          <a:effectLst/>
                        </a:rPr>
                        <a:t> </a:t>
                      </a:r>
                      <a:endParaRPr lang="el-GR" sz="1100">
                        <a:effectLst/>
                        <a:latin typeface="Calibri"/>
                        <a:ea typeface="Calibri"/>
                        <a:cs typeface="Times New Roman"/>
                      </a:endParaRPr>
                    </a:p>
                  </a:txBody>
                  <a:tcPr marL="67084" marR="67084" marT="0" marB="0"/>
                </a:tc>
              </a:tr>
              <a:tr h="411451">
                <a:tc>
                  <a:txBody>
                    <a:bodyPr/>
                    <a:lstStyle/>
                    <a:p>
                      <a:pPr>
                        <a:lnSpc>
                          <a:spcPct val="115000"/>
                        </a:lnSpc>
                        <a:spcAft>
                          <a:spcPts val="0"/>
                        </a:spcAft>
                      </a:pPr>
                      <a:r>
                        <a:rPr lang="el-GR" sz="1200">
                          <a:effectLst/>
                        </a:rPr>
                        <a:t>Ανακόλουθο</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υπάρχει συντακτική ασυμφωνία όρων που προηγούνται με όρους που έπονται.</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Εγώ δε με μέλει ( αντί: εμένα δε με μέλει).</a:t>
                      </a:r>
                      <a:endParaRPr lang="el-GR" sz="1100">
                        <a:effectLst/>
                      </a:endParaRPr>
                    </a:p>
                    <a:p>
                      <a:pPr algn="just">
                        <a:lnSpc>
                          <a:spcPct val="115000"/>
                        </a:lnSpc>
                        <a:spcAft>
                          <a:spcPts val="0"/>
                        </a:spcAft>
                      </a:pPr>
                      <a:r>
                        <a:rPr lang="el-GR" sz="1200">
                          <a:effectLst/>
                        </a:rPr>
                        <a:t> </a:t>
                      </a:r>
                      <a:endParaRPr lang="el-GR" sz="1100">
                        <a:effectLst/>
                        <a:latin typeface="Calibri"/>
                        <a:ea typeface="Calibri"/>
                        <a:cs typeface="Times New Roman"/>
                      </a:endParaRPr>
                    </a:p>
                  </a:txBody>
                  <a:tcPr marL="67084" marR="67084" marT="0" marB="0"/>
                </a:tc>
              </a:tr>
              <a:tr h="1028628">
                <a:tc>
                  <a:txBody>
                    <a:bodyPr/>
                    <a:lstStyle/>
                    <a:p>
                      <a:pPr>
                        <a:lnSpc>
                          <a:spcPct val="115000"/>
                        </a:lnSpc>
                        <a:spcAft>
                          <a:spcPts val="0"/>
                        </a:spcAft>
                      </a:pPr>
                      <a:r>
                        <a:rPr lang="el-GR" sz="1200">
                          <a:effectLst/>
                        </a:rPr>
                        <a:t>Καθολικό και μερικό </a:t>
                      </a:r>
                      <a:endParaRPr lang="el-GR" sz="1100">
                        <a:effectLst/>
                      </a:endParaRPr>
                    </a:p>
                    <a:p>
                      <a:pPr>
                        <a:lnSpc>
                          <a:spcPct val="115000"/>
                        </a:lnSpc>
                        <a:spcAft>
                          <a:spcPts val="0"/>
                        </a:spcAft>
                      </a:pPr>
                      <a:r>
                        <a:rPr lang="el-GR" sz="1200">
                          <a:effectLst/>
                        </a:rPr>
                        <a:t>(καθ' όλον και μέρος)</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ένας όρος μιας πρότασης, ο οποίος δηλώνει το διαιρεμένο σύνολο, αντί να λειτουργήσει ως γενική διαιρετική ή ως εμπρόθετος προσδιορισμός με (από + αιτιατική), εκφέρεται ομοιόπτωτα προς τον όρο που φανερώνει μέρος του συνόλου.</a:t>
                      </a:r>
                      <a:endParaRPr lang="el-GR" sz="1100">
                        <a:effectLst/>
                        <a:latin typeface="Calibri"/>
                        <a:ea typeface="Calibri"/>
                        <a:cs typeface="Times New Roman"/>
                      </a:endParaRPr>
                    </a:p>
                  </a:txBody>
                  <a:tcPr marL="67084" marR="67084" marT="0" marB="0"/>
                </a:tc>
                <a:tc>
                  <a:txBody>
                    <a:bodyPr/>
                    <a:lstStyle/>
                    <a:p>
                      <a:pPr algn="just">
                        <a:lnSpc>
                          <a:spcPct val="115000"/>
                        </a:lnSpc>
                        <a:spcAft>
                          <a:spcPts val="0"/>
                        </a:spcAft>
                      </a:pPr>
                      <a:r>
                        <a:rPr lang="el-GR" sz="1200">
                          <a:effectLst/>
                        </a:rPr>
                        <a:t>Οι μαύροι μου όσοι το άκουσαν, όλοι βουβοί απομείναν (αντί οι μαύροι, πρέπει να τεθεί από τους μαύρους).</a:t>
                      </a:r>
                      <a:endParaRPr lang="el-GR" sz="1100">
                        <a:effectLst/>
                        <a:latin typeface="Calibri"/>
                        <a:ea typeface="Calibri"/>
                        <a:cs typeface="Times New Roman"/>
                      </a:endParaRPr>
                    </a:p>
                  </a:txBody>
                  <a:tcPr marL="67084" marR="67084" marT="0" marB="0"/>
                </a:tc>
              </a:tr>
              <a:tr h="617177">
                <a:tc>
                  <a:txBody>
                    <a:bodyPr/>
                    <a:lstStyle/>
                    <a:p>
                      <a:pPr>
                        <a:lnSpc>
                          <a:spcPct val="115000"/>
                        </a:lnSpc>
                        <a:spcAft>
                          <a:spcPts val="0"/>
                        </a:spcAft>
                      </a:pPr>
                      <a:r>
                        <a:rPr lang="el-GR" sz="1200">
                          <a:effectLst/>
                        </a:rPr>
                        <a:t>Έλξη</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ένας όρος μιας πρότασης «έλκεται» (επηρεάζεται) από όρο άλλης πρότασης και δε συμφωνεί με την πρόταση στην οποία ανήκει.</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Ήθελα να 'μουν τσέλιγκας, να 'μουν και παλικάρι (αντί: να είμαι. Έλκεται από το ρ. ήθελα και μπαίνει κι αυτό στην οριστική παρατατικού).</a:t>
                      </a:r>
                      <a:endParaRPr lang="el-GR" sz="1100">
                        <a:effectLst/>
                        <a:latin typeface="Calibri"/>
                        <a:ea typeface="Calibri"/>
                        <a:cs typeface="Times New Roman"/>
                      </a:endParaRPr>
                    </a:p>
                  </a:txBody>
                  <a:tcPr marL="67084" marR="67084" marT="0" marB="0"/>
                </a:tc>
              </a:tr>
              <a:tr h="617177">
                <a:tc>
                  <a:txBody>
                    <a:bodyPr/>
                    <a:lstStyle/>
                    <a:p>
                      <a:pPr>
                        <a:lnSpc>
                          <a:spcPct val="115000"/>
                        </a:lnSpc>
                        <a:spcAft>
                          <a:spcPts val="0"/>
                        </a:spcAft>
                      </a:pPr>
                      <a:r>
                        <a:rPr lang="el-GR" sz="1200">
                          <a:effectLst/>
                        </a:rPr>
                        <a:t>Υπαλλαγή</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ο επιθετικός προσδιορισμός μιας γενικής κτητικής τίθεται ως επιθετικός προσδιορισμός στο όνομα που προσδιορίζει η γενική.</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Τ' αντρειωμένα κόκαλα ξεθάψτε του γονιού σας (αντί: ξεθάφτε τα κόκαλα τα' αντρειωμένου γονιού σας).</a:t>
                      </a:r>
                      <a:endParaRPr lang="el-GR" sz="1100">
                        <a:effectLst/>
                        <a:latin typeface="Calibri"/>
                        <a:ea typeface="Calibri"/>
                        <a:cs typeface="Times New Roman"/>
                      </a:endParaRPr>
                    </a:p>
                  </a:txBody>
                  <a:tcPr marL="67084" marR="67084" marT="0" marB="0"/>
                </a:tc>
              </a:tr>
              <a:tr h="822902">
                <a:tc>
                  <a:txBody>
                    <a:bodyPr/>
                    <a:lstStyle/>
                    <a:p>
                      <a:pPr>
                        <a:lnSpc>
                          <a:spcPct val="115000"/>
                        </a:lnSpc>
                        <a:spcAft>
                          <a:spcPts val="0"/>
                        </a:spcAft>
                      </a:pPr>
                      <a:r>
                        <a:rPr lang="el-GR" sz="1200">
                          <a:effectLst/>
                        </a:rPr>
                        <a:t>Πρόληψη</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a:effectLst/>
                        </a:rPr>
                        <a:t>Όταν το υποκείμενο της δευτερεύουσας πρότασης τίθεται προληπτικά ως αντικείμενο της κύριας, ενώ αντικείμενο έπρεπε να είναι η ίδια η δευτερεύουσα πρόταση.</a:t>
                      </a:r>
                      <a:endParaRPr lang="el-GR" sz="1100">
                        <a:effectLst/>
                        <a:latin typeface="Calibri"/>
                        <a:ea typeface="Calibri"/>
                        <a:cs typeface="Times New Roman"/>
                      </a:endParaRPr>
                    </a:p>
                  </a:txBody>
                  <a:tcPr marL="67084" marR="67084" marT="0" marB="0"/>
                </a:tc>
                <a:tc>
                  <a:txBody>
                    <a:bodyPr/>
                    <a:lstStyle/>
                    <a:p>
                      <a:pPr>
                        <a:lnSpc>
                          <a:spcPct val="115000"/>
                        </a:lnSpc>
                        <a:spcAft>
                          <a:spcPts val="0"/>
                        </a:spcAft>
                      </a:pPr>
                      <a:r>
                        <a:rPr lang="el-GR" sz="1200" dirty="0">
                          <a:effectLst/>
                        </a:rPr>
                        <a:t>Σας γνωρίζω ποιοι είστε </a:t>
                      </a:r>
                      <a:endParaRPr lang="el-GR" sz="1100" dirty="0">
                        <a:effectLst/>
                      </a:endParaRPr>
                    </a:p>
                    <a:p>
                      <a:pPr>
                        <a:lnSpc>
                          <a:spcPct val="115000"/>
                        </a:lnSpc>
                        <a:spcAft>
                          <a:spcPts val="0"/>
                        </a:spcAft>
                      </a:pPr>
                      <a:r>
                        <a:rPr lang="el-GR" sz="1200" dirty="0">
                          <a:effectLst/>
                        </a:rPr>
                        <a:t>(αντί: εγώ γνωρίζω ποιοι είστε εσείς).</a:t>
                      </a:r>
                      <a:endParaRPr lang="el-GR" sz="1100" dirty="0">
                        <a:effectLst/>
                        <a:latin typeface="Calibri"/>
                        <a:ea typeface="Calibri"/>
                        <a:cs typeface="Times New Roman"/>
                      </a:endParaRPr>
                    </a:p>
                  </a:txBody>
                  <a:tcPr marL="67084" marR="67084"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430008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852704"/>
          </a:xfrm>
        </p:spPr>
        <p:txBody>
          <a:bodyPr>
            <a:noAutofit/>
          </a:bodyPr>
          <a:lstStyle/>
          <a:p>
            <a:pPr algn="ctr"/>
            <a:r>
              <a:rPr lang="el-GR" sz="2800" dirty="0"/>
              <a:t>ΣΧΗΜΑΤΑ ΛΟΓΟΥ ΣΧΕΤΙΚΑ ΜΕ ΤΗΝ ΠΛΗΡΟΤΗΤΑ ΤΟΥ </a:t>
            </a:r>
            <a:r>
              <a:rPr lang="el-GR" sz="2800" dirty="0" smtClean="0"/>
              <a:t>ΛΟΓΟΥ 1</a:t>
            </a:r>
            <a:endParaRPr lang="el-GR" sz="28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216801553"/>
              </p:ext>
            </p:extLst>
          </p:nvPr>
        </p:nvGraphicFramePr>
        <p:xfrm>
          <a:off x="971600" y="1600200"/>
          <a:ext cx="7200800" cy="4525963"/>
        </p:xfrm>
        <a:graphic>
          <a:graphicData uri="http://schemas.openxmlformats.org/drawingml/2006/table">
            <a:tbl>
              <a:tblPr firstRow="1" firstCol="1" bandRow="1">
                <a:tableStyleId>{35758FB7-9AC5-4552-8A53-C91805E547FA}</a:tableStyleId>
              </a:tblPr>
              <a:tblGrid>
                <a:gridCol w="1192638"/>
                <a:gridCol w="3049833"/>
                <a:gridCol w="2958329"/>
              </a:tblGrid>
              <a:tr h="646566">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Έλλειψη ή βραχυλογία</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για χάρη συντομίας, παραλείπονται μια ή περισσότερες λέξεις από μια φράση, που μπορούν να εννοηθούν από τα συμφραζόμενα</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Κι αν είν' η αγάπη μάγισσα / μάνα η λατρεία κοντά της. / Ο φόβος και το θάμασμα / τα δίδυμα παιδιά της.</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64656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Σχήμα από κοινού</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λέξη ή πρόταση που παραλείπεται εννοείται από τα προηγούμενα όπως ακριβώς συναντάται εκεί, χωρίς να μεταβληθεί.</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Ο Παύλος είναι ψηλός, ο Γιάννης δεν είναι (ψηλός).</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64656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Σχήμα εξ αναλόγου</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λέξη ή πρόταση που παραλείπεται εννοείται από τα προηγούμενα, αλλά κάπως αλλαγμένη (σε πτώση, αριθμό κτλ.).</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Την επόμενη μέρα δεν τηλεφώνησα, όπως είχα σκοπό (να τηλεφωνήσω).</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646566">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Σχήμα εξ αντιθέτου</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λέξη ή πρόταση που παραλείπεται εννοείται από τα προηγούμενα, αλλά με το αντίθετο νόημα.</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Στο έμπα μπήκε σαν αϊτός, στο ξέβγα σαν πετρίτης (βγήκε).</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r>
              <a:tr h="808208">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Ζεύγμα</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δύο ίδιου είδους προσδιορισμοί (συνήθως αντικείμενα) αποδίδονται σε ένα ρήμα, ενώ λογικά ο ένας δεν του ταιριάζει αλλά ταιριάζει σε ένα άλλο ρήμα που εννοείται.</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Τρώνε παχιά πρόβατα και κρασί εξαίσιο. </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(Τρώνε πρόβατα - πίνουν κρασί.)</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r>
              <a:tr h="1131491">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Αποσιώπηση</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ο πομπός διακόπτει την ομαλή ροή του λόγου, αποφεύγοντας να πει κάτι για ποικίλους λόγους (γιατί δεν το γνωρίζει, γιατί νιώθει συγκίνηση, για να προβληματίσει), και στη θέση των φράσεων που παραλείπονται μπαίνουν αποσιωπητικά.</a:t>
                      </a:r>
                      <a:endParaRPr lang="el-GR" sz="1000">
                        <a:effectLst/>
                        <a:latin typeface="Times New Roman" panose="02020603050405020304" pitchFamily="18" charset="0"/>
                        <a:ea typeface="Calibri"/>
                        <a:cs typeface="Times New Roman" panose="02020603050405020304" pitchFamily="18" charset="0"/>
                      </a:endParaRPr>
                    </a:p>
                  </a:txBody>
                  <a:tcPr marL="52709" marR="52709"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-Αγάπη μου, θυμώνεις,…</a:t>
                      </a:r>
                      <a:endParaRPr lang="el-GR" sz="1000" dirty="0">
                        <a:effectLst/>
                        <a:latin typeface="Times New Roman" panose="02020603050405020304" pitchFamily="18" charset="0"/>
                        <a:ea typeface="Calibri"/>
                        <a:cs typeface="Times New Roman" panose="02020603050405020304" pitchFamily="18" charset="0"/>
                      </a:endParaRPr>
                    </a:p>
                  </a:txBody>
                  <a:tcPr marL="52709" marR="52709"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237404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564672"/>
          </a:xfrm>
        </p:spPr>
        <p:txBody>
          <a:bodyPr>
            <a:noAutofit/>
          </a:bodyPr>
          <a:lstStyle/>
          <a:p>
            <a:pPr algn="ctr"/>
            <a:r>
              <a:rPr lang="el-GR" sz="2400" dirty="0"/>
              <a:t>ΣΧΗΜΑΤΑ ΛΟΓΟΥ ΣΧΕΤΙΚΑ ΜΕ ΤΗΝ ΠΛΗΡΟΤΗΤΑ ΤΟΥ ΛΟΓΟΥ </a:t>
            </a:r>
            <a:r>
              <a:rPr lang="el-GR" sz="2400" dirty="0" smtClean="0"/>
              <a:t>2</a:t>
            </a:r>
            <a:endParaRPr lang="el-GR" sz="2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690685067"/>
              </p:ext>
            </p:extLst>
          </p:nvPr>
        </p:nvGraphicFramePr>
        <p:xfrm>
          <a:off x="899589" y="1600200"/>
          <a:ext cx="7416826" cy="4525963"/>
        </p:xfrm>
        <a:graphic>
          <a:graphicData uri="http://schemas.openxmlformats.org/drawingml/2006/table">
            <a:tbl>
              <a:tblPr firstRow="1" firstCol="1" bandRow="1">
                <a:tableStyleId>{35758FB7-9AC5-4552-8A53-C91805E547FA}</a:tableStyleId>
              </a:tblPr>
              <a:tblGrid>
                <a:gridCol w="1219631"/>
                <a:gridCol w="3163692"/>
                <a:gridCol w="3033503"/>
              </a:tblGrid>
              <a:tr h="590343">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Πλεονασμός</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ένα νόημα εκφράζεται με περισσότερες λέξεις από όσες είναι απαραίτητο.</a:t>
                      </a:r>
                      <a:endParaRPr lang="el-GR" sz="10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Να μην το ξανακάνεις πάλι.</a:t>
                      </a:r>
                    </a:p>
                    <a:p>
                      <a:pPr>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r>
              <a:tr h="590343">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Εκ παραλλήλου</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μια έννοια εκφράζεται συγχρόνως και καταφατικά και αρνητικά.</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Είναι καλός, όχι παλιάνθρωπος.</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r>
              <a:tr h="393562">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Περίφραση</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μια έννοια εκφράζεται με δύο ή περισσότερες λέξεις αντί για μια.</a:t>
                      </a:r>
                      <a:endParaRPr lang="el-GR" sz="10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Το άστρο της ημέρας (αντί: ο ήλιος).</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Κάνω χαρά ( αντί: χαίρομαι).</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r>
              <a:tr h="983905">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Ένα με δύο (εν δια δυοίν)</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μια έννοια εκφράζεται με δύο λέξεις που συνδέονται με τον σύνδεσμο «και», ενώ σύμφωνα με το νόημα η δεύτερη έπρεπε να προσδιορίζει την πρώτη.</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Γυναίκες, πού είν' οι άντροι σας κι οι καπεταναραίοι;</a:t>
                      </a:r>
                    </a:p>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 </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r>
              <a:tr h="787124">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Επανάληψη</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η ίδια λέξη ή έκφραση επαναλαμβάνεται αυτούσια ή ελαφρά αλλαγμένη, για να δώσει στο λόγο χάρη και έμφαση στο συναίσθημα.</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gn="just">
                        <a:lnSpc>
                          <a:spcPct val="115000"/>
                        </a:lnSpc>
                        <a:spcAft>
                          <a:spcPts val="0"/>
                        </a:spcAft>
                      </a:pPr>
                      <a:r>
                        <a:rPr lang="el-GR" sz="1000" dirty="0">
                          <a:effectLst/>
                          <a:latin typeface="Times New Roman" panose="02020603050405020304" pitchFamily="18" charset="0"/>
                          <a:cs typeface="Times New Roman" panose="02020603050405020304" pitchFamily="18" charset="0"/>
                        </a:rPr>
                        <a:t>Εκεί καίγονται κόκαλα, κόκαλα ανδρειωμένων.</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64168" marR="64168" marT="0" marB="0"/>
                </a:tc>
              </a:tr>
              <a:tr h="590343">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Αναδίπλωση</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Όταν η τελευταία λέξη ή φράση μιας πρότασης επαναλαμβάνεται στην αρχή της επόμενης.</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gn="just">
                        <a:lnSpc>
                          <a:spcPct val="115000"/>
                        </a:lnSpc>
                        <a:spcAft>
                          <a:spcPts val="0"/>
                        </a:spcAft>
                      </a:pPr>
                      <a:r>
                        <a:rPr lang="el-GR" sz="1000">
                          <a:effectLst/>
                          <a:latin typeface="Times New Roman" panose="02020603050405020304" pitchFamily="18" charset="0"/>
                          <a:cs typeface="Times New Roman" panose="02020603050405020304" pitchFamily="18" charset="0"/>
                        </a:rPr>
                        <a:t>Αν πέσουνε στον ποταμό, ο ποταμός θα στύψει,</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r>
              <a:tr h="590343">
                <a:tc>
                  <a:txBody>
                    <a:bodyPr/>
                    <a:lstStyle/>
                    <a:p>
                      <a:pPr>
                        <a:lnSpc>
                          <a:spcPct val="115000"/>
                        </a:lnSpc>
                        <a:spcAft>
                          <a:spcPts val="0"/>
                        </a:spcAft>
                      </a:pPr>
                      <a:r>
                        <a:rPr lang="el-GR" sz="1000">
                          <a:effectLst/>
                          <a:latin typeface="Times New Roman" panose="02020603050405020304" pitchFamily="18" charset="0"/>
                          <a:cs typeface="Times New Roman" panose="02020603050405020304" pitchFamily="18" charset="0"/>
                        </a:rPr>
                        <a:t>Επαναφορά</a:t>
                      </a:r>
                      <a:endParaRPr lang="el-GR" sz="100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Όταν δύο ή περισσότερες προτάσεις αρχίζουν με την ίδια λέξη.</a:t>
                      </a:r>
                    </a:p>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 </a:t>
                      </a:r>
                      <a:endParaRPr lang="el-GR" sz="1000" dirty="0">
                        <a:effectLst/>
                        <a:latin typeface="Times New Roman" panose="02020603050405020304" pitchFamily="18" charset="0"/>
                        <a:ea typeface="Calibri"/>
                        <a:cs typeface="Times New Roman" panose="02020603050405020304" pitchFamily="18" charset="0"/>
                      </a:endParaRPr>
                    </a:p>
                  </a:txBody>
                  <a:tcPr marL="64168" marR="64168" marT="0" marB="0"/>
                </a:tc>
                <a:tc>
                  <a:txBody>
                    <a:bodyPr/>
                    <a:lstStyle/>
                    <a:p>
                      <a:pPr>
                        <a:lnSpc>
                          <a:spcPct val="115000"/>
                        </a:lnSpc>
                        <a:spcAft>
                          <a:spcPts val="0"/>
                        </a:spcAft>
                      </a:pPr>
                      <a:r>
                        <a:rPr lang="el-GR" sz="1000" dirty="0">
                          <a:effectLst/>
                          <a:latin typeface="Times New Roman" panose="02020603050405020304" pitchFamily="18" charset="0"/>
                          <a:cs typeface="Times New Roman" panose="02020603050405020304" pitchFamily="18" charset="0"/>
                        </a:rPr>
                        <a:t>Πάψε κόρη τον αργαλειό, πάψε και το τραγούδι.</a:t>
                      </a:r>
                      <a:endParaRPr lang="el-GR" sz="1000" dirty="0">
                        <a:effectLst/>
                        <a:latin typeface="Times New Roman" panose="02020603050405020304" pitchFamily="18" charset="0"/>
                        <a:ea typeface="Calibri"/>
                        <a:cs typeface="Times New Roman" panose="02020603050405020304" pitchFamily="18" charset="0"/>
                      </a:endParaRPr>
                    </a:p>
                  </a:txBody>
                  <a:tcPr marL="64168" marR="64168"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316887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924712"/>
          </a:xfrm>
        </p:spPr>
        <p:txBody>
          <a:bodyPr>
            <a:noAutofit/>
          </a:bodyPr>
          <a:lstStyle/>
          <a:p>
            <a:pPr algn="ctr"/>
            <a:r>
              <a:rPr lang="el-GR" sz="3200" dirty="0"/>
              <a:t>ΣΧΗΜΑΤΑ ΛΟΓΟΥ ΣΧΕΤΙΚΑ ΜΕ ΤΗΝ ΠΛΗΡΟΤΗΤΑ ΤΟΥ </a:t>
            </a:r>
            <a:r>
              <a:rPr lang="el-GR" sz="3200" dirty="0" smtClean="0"/>
              <a:t>ΛΟΓΟΥ 3</a:t>
            </a:r>
            <a:endParaRPr lang="el-GR" sz="32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158637620"/>
              </p:ext>
            </p:extLst>
          </p:nvPr>
        </p:nvGraphicFramePr>
        <p:xfrm>
          <a:off x="850900" y="1760061"/>
          <a:ext cx="7442200" cy="4206240"/>
        </p:xfrm>
        <a:graphic>
          <a:graphicData uri="http://schemas.openxmlformats.org/drawingml/2006/table">
            <a:tbl>
              <a:tblPr firstRow="1" firstCol="1" bandRow="1">
                <a:tableStyleId>{35758FB7-9AC5-4552-8A53-C91805E547FA}</a:tableStyleId>
              </a:tblPr>
              <a:tblGrid>
                <a:gridCol w="2515235"/>
                <a:gridCol w="2515235"/>
                <a:gridCol w="2411730"/>
              </a:tblGrid>
              <a:tr h="44450">
                <a:tc rowSpan="3">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Υποφορά και ανθυποφορά</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Όταν η ερώτηση (υποφορά) ακολουθείται από απάντηση (ανθυποφορά). </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p>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r>
              <a:tr h="461645">
                <a:tc vMerge="1">
                  <a:txBody>
                    <a:bodyPr/>
                    <a:lstStyle/>
                    <a:p>
                      <a:endParaRPr lang="el-GR"/>
                    </a:p>
                  </a:txBody>
                  <a:tcPr/>
                </a:tc>
                <a:tc>
                  <a:txBody>
                    <a:bodyPr/>
                    <a:lstStyle/>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Όταν προηγείται ερώτηση, ακολουθεί πιθανή εξήγηση με τη μορφή ερώτησης, και έπειτα αναιρείται η πιθανή εξήγηση και δηλώνεται το τι πραγματικά συμβαίνει.</a:t>
                      </a:r>
                    </a:p>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 </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-Τι έχουν της Μάνης τα βουνά και στέκουν βουρκωμένα;</a:t>
                      </a:r>
                    </a:p>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-Μην ο βοριάς τα βάρεσε, μην η νοτιά τα πήρε; </a:t>
                      </a:r>
                    </a:p>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a:t>
                      </a:r>
                      <a:r>
                        <a:rPr lang="el-GR" sz="1200" dirty="0" err="1">
                          <a:effectLst/>
                          <a:latin typeface="Times New Roman" panose="02020603050405020304" pitchFamily="18" charset="0"/>
                          <a:cs typeface="Times New Roman" panose="02020603050405020304" pitchFamily="18" charset="0"/>
                        </a:rPr>
                        <a:t>Μήδ</a:t>
                      </a:r>
                      <a:r>
                        <a:rPr lang="el-GR" sz="1200" dirty="0">
                          <a:effectLst/>
                          <a:latin typeface="Times New Roman" panose="02020603050405020304" pitchFamily="18" charset="0"/>
                          <a:cs typeface="Times New Roman" panose="02020603050405020304" pitchFamily="18" charset="0"/>
                        </a:rPr>
                        <a:t>' ο βοριάς τα βάρεσε, </a:t>
                      </a:r>
                      <a:r>
                        <a:rPr lang="el-GR" sz="1200" dirty="0" err="1">
                          <a:effectLst/>
                          <a:latin typeface="Times New Roman" panose="02020603050405020304" pitchFamily="18" charset="0"/>
                          <a:cs typeface="Times New Roman" panose="02020603050405020304" pitchFamily="18" charset="0"/>
                        </a:rPr>
                        <a:t>μηδ</a:t>
                      </a:r>
                      <a:r>
                        <a:rPr lang="el-GR" sz="1200" dirty="0">
                          <a:effectLst/>
                          <a:latin typeface="Times New Roman" panose="02020603050405020304" pitchFamily="18" charset="0"/>
                          <a:cs typeface="Times New Roman" panose="02020603050405020304" pitchFamily="18" charset="0"/>
                        </a:rPr>
                        <a:t>' η νοτιά τα πήρε.</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r>
              <a:tr h="203200">
                <a:tc vMerge="1">
                  <a:txBody>
                    <a:bodyPr/>
                    <a:lstStyle/>
                    <a:p>
                      <a:endParaRPr lang="el-GR"/>
                    </a:p>
                  </a:txBody>
                  <a:tcPr/>
                </a:tc>
                <a:tc>
                  <a:txBody>
                    <a:bodyPr/>
                    <a:lstStyle/>
                    <a:p>
                      <a:pPr algn="just">
                        <a:lnSpc>
                          <a:spcPct val="115000"/>
                        </a:lnSpc>
                        <a:spcAft>
                          <a:spcPts val="0"/>
                        </a:spcAft>
                      </a:pPr>
                      <a:r>
                        <a:rPr lang="el-GR" sz="1200">
                          <a:effectLst/>
                          <a:latin typeface="Times New Roman" panose="02020603050405020304" pitchFamily="18" charset="0"/>
                          <a:cs typeface="Times New Roman" panose="02020603050405020304" pitchFamily="18" charset="0"/>
                        </a:rPr>
                        <a:t>Όταν η απάντηση ακολουθεί αμέσως την ερώτηση.</a:t>
                      </a:r>
                    </a:p>
                    <a:p>
                      <a:pPr algn="just">
                        <a:lnSpc>
                          <a:spcPct val="115000"/>
                        </a:lnSpc>
                        <a:spcAft>
                          <a:spcPts val="0"/>
                        </a:spcAft>
                      </a:pPr>
                      <a:r>
                        <a:rPr lang="el-GR" sz="1200">
                          <a:effectLst/>
                          <a:latin typeface="Times New Roman" panose="02020603050405020304" pitchFamily="18" charset="0"/>
                          <a:cs typeface="Times New Roman" panose="02020603050405020304" pitchFamily="18" charset="0"/>
                        </a:rPr>
                        <a:t> </a:t>
                      </a:r>
                      <a:endParaRPr lang="el-GR" sz="12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200">
                          <a:effectLst/>
                          <a:latin typeface="Times New Roman" panose="02020603050405020304" pitchFamily="18" charset="0"/>
                          <a:cs typeface="Times New Roman" panose="02020603050405020304" pitchFamily="18" charset="0"/>
                        </a:rPr>
                        <a:t>-Κυράδες, τι λογιάζετε, κυράδες, τι τηράτε; </a:t>
                      </a:r>
                    </a:p>
                    <a:p>
                      <a:pPr algn="just">
                        <a:lnSpc>
                          <a:spcPct val="115000"/>
                        </a:lnSpc>
                        <a:spcAft>
                          <a:spcPts val="0"/>
                        </a:spcAft>
                      </a:pPr>
                      <a:r>
                        <a:rPr lang="el-GR" sz="1200">
                          <a:effectLst/>
                          <a:latin typeface="Times New Roman" panose="02020603050405020304" pitchFamily="18" charset="0"/>
                          <a:cs typeface="Times New Roman" panose="02020603050405020304" pitchFamily="18" charset="0"/>
                        </a:rPr>
                        <a:t>-Εμείς είμαστε κλέφτισες, γυναίκες των Λαζαίων.</a:t>
                      </a:r>
                      <a:endParaRPr lang="el-GR" sz="12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Άρση και θέση</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200">
                          <a:effectLst/>
                          <a:latin typeface="Times New Roman" panose="02020603050405020304" pitchFamily="18" charset="0"/>
                          <a:cs typeface="Times New Roman" panose="02020603050405020304" pitchFamily="18" charset="0"/>
                        </a:rPr>
                        <a:t>Όταν πρώτα λέγεται τι δεν είναι κάτι ή τι δε συμβαίνει και αμέσως μετά τι είναι ή τι συμβαίνει.</a:t>
                      </a:r>
                      <a:endParaRPr lang="el-GR" sz="12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200">
                          <a:effectLst/>
                          <a:latin typeface="Times New Roman" panose="02020603050405020304" pitchFamily="18" charset="0"/>
                          <a:cs typeface="Times New Roman" panose="02020603050405020304" pitchFamily="18" charset="0"/>
                        </a:rPr>
                        <a:t>-Εγώ δεν είμαι Τούρκος ουδέ Κόνιαρος, / είμαι καλογεράκι απ' ασκηταριό.</a:t>
                      </a:r>
                      <a:endParaRPr lang="el-GR" sz="12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Αναφώνηση</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Όταν λέγεται μια λέξη ή φράση </a:t>
                      </a:r>
                      <a:r>
                        <a:rPr lang="el-GR" sz="1200" dirty="0" err="1">
                          <a:effectLst/>
                          <a:latin typeface="Times New Roman" panose="02020603050405020304" pitchFamily="18" charset="0"/>
                          <a:cs typeface="Times New Roman" panose="02020603050405020304" pitchFamily="18" charset="0"/>
                        </a:rPr>
                        <a:t>επιφωνηματική</a:t>
                      </a:r>
                      <a:r>
                        <a:rPr lang="el-GR" sz="1200" dirty="0">
                          <a:effectLst/>
                          <a:latin typeface="Times New Roman" panose="02020603050405020304" pitchFamily="18" charset="0"/>
                          <a:cs typeface="Times New Roman" panose="02020603050405020304" pitchFamily="18" charset="0"/>
                        </a:rPr>
                        <a:t>, που φανερώνει τη συναισθηματική κατάσταση αυτού που μιλάει ή γράφει.</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l-GR" sz="1200" dirty="0">
                          <a:effectLst/>
                          <a:latin typeface="Times New Roman" panose="02020603050405020304" pitchFamily="18" charset="0"/>
                          <a:cs typeface="Times New Roman" panose="02020603050405020304" pitchFamily="18" charset="0"/>
                        </a:rPr>
                        <a:t>-Συμφορά! σε θυμούμαι </a:t>
                      </a:r>
                      <a:r>
                        <a:rPr lang="el-GR" sz="1200" dirty="0" err="1">
                          <a:effectLst/>
                          <a:latin typeface="Times New Roman" panose="02020603050405020304" pitchFamily="18" charset="0"/>
                          <a:cs typeface="Times New Roman" panose="02020603050405020304" pitchFamily="18" charset="0"/>
                        </a:rPr>
                        <a:t>εκαθόσουν</a:t>
                      </a:r>
                      <a:r>
                        <a:rPr lang="el-GR" sz="1200" dirty="0">
                          <a:effectLst/>
                          <a:latin typeface="Times New Roman" panose="02020603050405020304" pitchFamily="18" charset="0"/>
                          <a:cs typeface="Times New Roman" panose="02020603050405020304" pitchFamily="18" charset="0"/>
                        </a:rPr>
                        <a:t> στο πλευρό μου με πρόσωπο αχνό.</a:t>
                      </a:r>
                    </a:p>
                    <a:p>
                      <a:pPr>
                        <a:lnSpc>
                          <a:spcPct val="115000"/>
                        </a:lnSpc>
                        <a:spcAft>
                          <a:spcPts val="0"/>
                        </a:spcAft>
                      </a:pPr>
                      <a:r>
                        <a:rPr lang="el-GR" sz="1200" dirty="0">
                          <a:effectLst/>
                          <a:latin typeface="Times New Roman" panose="02020603050405020304" pitchFamily="18" charset="0"/>
                          <a:cs typeface="Times New Roman" panose="02020603050405020304" pitchFamily="18" charset="0"/>
                        </a:rPr>
                        <a:t>-Μάνα μου, σκιάζομαι πολύ!</a:t>
                      </a:r>
                      <a:endParaRPr lang="el-GR" sz="12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
        <p:nvSpPr>
          <p:cNvPr id="3" name="Θέση υποσέλιδου 2"/>
          <p:cNvSpPr>
            <a:spLocks noGrp="1"/>
          </p:cNvSpPr>
          <p:nvPr>
            <p:ph type="ftr" sz="quarter" idx="11"/>
          </p:nvPr>
        </p:nvSpPr>
        <p:spPr/>
        <p:txBody>
          <a:bodyPr/>
          <a:lstStyle/>
          <a:p>
            <a:r>
              <a:rPr lang="el-GR" smtClean="0"/>
              <a:t>ΕΠΙΙΜΕΛΕΙΑ: ΠΕΠΕ ΕΥΗ</a:t>
            </a:r>
            <a:endParaRPr lang="el-GR"/>
          </a:p>
        </p:txBody>
      </p:sp>
    </p:spTree>
    <p:extLst>
      <p:ext uri="{BB962C8B-B14F-4D97-AF65-F5344CB8AC3E}">
        <p14:creationId xmlns:p14="http://schemas.microsoft.com/office/powerpoint/2010/main" xmlns="" val="31698779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2207</Words>
  <Application>Microsoft Office PowerPoint</Application>
  <PresentationFormat>On-screen Show (4:3)</PresentationFormat>
  <Paragraphs>241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Ροή</vt:lpstr>
      <vt:lpstr>ΣΧΗΜΑΤΑ ΛΟΓΟΥ</vt:lpstr>
      <vt:lpstr>ΛΕΙΤΟΥΡΓΙΚΟΤΗΤΑ</vt:lpstr>
      <vt:lpstr>ΚΥΡΙΟΛΕΞΙΑ</vt:lpstr>
      <vt:lpstr>ΕΙΔΗ ΣΧΗΜΑΤΩΝ ΛΟΓΟΥ</vt:lpstr>
      <vt:lpstr>ΣΧΗΜΑΤΑ ΛΟΓΟΥ ΣΧΕΤΙΚΑ ΜΕ ΤΗ ΘΕΣΗ ΤΩΝ ΛΕΞΕΩΝ</vt:lpstr>
      <vt:lpstr>ΣΧΗΜΑΤΑ ΛΟΓΟΥ ΣΧΕΤΙΚΑ ΜΕ ΤΗ ΓΡΑΜΜΑΤΙΚΗ ΣΥΜΦΩΝΙΑ ΤΩΝ ΛΕΞΕΩΝ</vt:lpstr>
      <vt:lpstr>ΣΧΗΜΑΤΑ ΛΟΓΟΥ ΣΧΕΤΙΚΑ ΜΕ ΤΗΝ ΠΛΗΡΟΤΗΤΑ ΤΟΥ ΛΟΓΟΥ 1</vt:lpstr>
      <vt:lpstr>ΣΧΗΜΑΤΑ ΛΟΓΟΥ ΣΧΕΤΙΚΑ ΜΕ ΤΗΝ ΠΛΗΡΟΤΗΤΑ ΤΟΥ ΛΟΓΟΥ 2</vt:lpstr>
      <vt:lpstr>ΣΧΗΜΑΤΑ ΛΟΓΟΥ ΣΧΕΤΙΚΑ ΜΕ ΤΗΝ ΠΛΗΡΟΤΗΤΑ ΤΟΥ ΛΟΓΟΥ 3</vt:lpstr>
      <vt:lpstr>ΣΧΗΜΑΤΑ ΛΟΓΟΥ ΣΧΕΤΙΚΑ ΜΕ ΤΗ ΣΗΜΑΣΙΑ ΛΕΞΕΩΝ Η ΦΡΑΣΕΩΝ 1</vt:lpstr>
      <vt:lpstr>ΣΧΗΜΑΤΑ ΛΟΓΟΥ ΣΧΕΤΙΚΑ ΜΕ ΤΗ ΣΗΜΑΣΙΑ ΛΕΞΕΩΝ Η ΦΡΑΣΕΩΝ 2</vt:lpstr>
      <vt:lpstr>ΣΧΗΜΑΤΑ ΛΟΓΟΥ ΣΧΕΤΙΚΑ ΜΕ ΤΗ ΣΗΜΑΣΙΑ ΛΕΞΕΩΝ Η ΦΡΑΣΕΩΝ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ΣΧΗΜΑΤΑ ΛΟΓΟΥ</dc:title>
  <dc:creator>User</dc:creator>
  <cp:lastModifiedBy>SGP</cp:lastModifiedBy>
  <cp:revision>3</cp:revision>
  <dcterms:created xsi:type="dcterms:W3CDTF">2020-11-12T09:20:09Z</dcterms:created>
  <dcterms:modified xsi:type="dcterms:W3CDTF">2020-12-09T21:39:53Z</dcterms:modified>
</cp:coreProperties>
</file>