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sldIdLst>
    <p:sldId id="260" r:id="rId2"/>
    <p:sldId id="259" r:id="rId3"/>
    <p:sldId id="261" r:id="rId4"/>
    <p:sldId id="262" r:id="rId5"/>
    <p:sldId id="263" r:id="rId6"/>
    <p:sldId id="264" r:id="rId7"/>
    <p:sldId id="307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4" r:id="rId16"/>
    <p:sldId id="276" r:id="rId17"/>
    <p:sldId id="277" r:id="rId18"/>
    <p:sldId id="278" r:id="rId19"/>
    <p:sldId id="279" r:id="rId20"/>
    <p:sldId id="300" r:id="rId21"/>
    <p:sldId id="288" r:id="rId22"/>
    <p:sldId id="289" r:id="rId23"/>
    <p:sldId id="290" r:id="rId24"/>
    <p:sldId id="310" r:id="rId25"/>
    <p:sldId id="301" r:id="rId26"/>
    <p:sldId id="291" r:id="rId27"/>
    <p:sldId id="309" r:id="rId28"/>
    <p:sldId id="292" r:id="rId29"/>
    <p:sldId id="294" r:id="rId30"/>
    <p:sldId id="302" r:id="rId31"/>
    <p:sldId id="311" r:id="rId32"/>
    <p:sldId id="304" r:id="rId33"/>
    <p:sldId id="312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85D"/>
    <a:srgbClr val="00518E"/>
    <a:srgbClr val="0000FF"/>
    <a:srgbClr val="66FFFF"/>
    <a:srgbClr val="00FFFF"/>
    <a:srgbClr val="D1FFE8"/>
    <a:srgbClr val="800000"/>
    <a:srgbClr val="BDFFDE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2870B-571A-4970-A5EA-829FB2A54A8B}" v="31" dt="2022-01-16T12:21:21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otis Haratzopoulos" userId="974dd9cc9b3d31a1" providerId="LiveId" clId="{2002870B-571A-4970-A5EA-829FB2A54A8B}"/>
    <pc:docChg chg="modSld">
      <pc:chgData name="Panayotis Haratzopoulos" userId="974dd9cc9b3d31a1" providerId="LiveId" clId="{2002870B-571A-4970-A5EA-829FB2A54A8B}" dt="2022-01-16T12:21:22.448" v="109" actId="207"/>
      <pc:docMkLst>
        <pc:docMk/>
      </pc:docMkLst>
      <pc:sldChg chg="modSp mod">
        <pc:chgData name="Panayotis Haratzopoulos" userId="974dd9cc9b3d31a1" providerId="LiveId" clId="{2002870B-571A-4970-A5EA-829FB2A54A8B}" dt="2022-01-16T12:09:08.716" v="32" actId="207"/>
        <pc:sldMkLst>
          <pc:docMk/>
          <pc:sldMk cId="1711289360" sldId="259"/>
        </pc:sldMkLst>
        <pc:spChg chg="mod">
          <ac:chgData name="Panayotis Haratzopoulos" userId="974dd9cc9b3d31a1" providerId="LiveId" clId="{2002870B-571A-4970-A5EA-829FB2A54A8B}" dt="2022-01-16T12:09:08.716" v="32" actId="207"/>
          <ac:spMkLst>
            <pc:docMk/>
            <pc:sldMk cId="1711289360" sldId="259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01.667" v="30"/>
        <pc:sldMkLst>
          <pc:docMk/>
          <pc:sldMk cId="3104670960" sldId="260"/>
        </pc:sldMkLst>
        <pc:spChg chg="mod">
          <ac:chgData name="Panayotis Haratzopoulos" userId="974dd9cc9b3d31a1" providerId="LiveId" clId="{2002870B-571A-4970-A5EA-829FB2A54A8B}" dt="2022-01-16T12:09:01.667" v="30"/>
          <ac:spMkLst>
            <pc:docMk/>
            <pc:sldMk cId="3104670960" sldId="260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18.790" v="33" actId="113"/>
        <pc:sldMkLst>
          <pc:docMk/>
          <pc:sldMk cId="4051033032" sldId="261"/>
        </pc:sldMkLst>
        <pc:spChg chg="mod">
          <ac:chgData name="Panayotis Haratzopoulos" userId="974dd9cc9b3d31a1" providerId="LiveId" clId="{2002870B-571A-4970-A5EA-829FB2A54A8B}" dt="2022-01-16T12:09:18.790" v="33" actId="113"/>
          <ac:spMkLst>
            <pc:docMk/>
            <pc:sldMk cId="4051033032" sldId="261"/>
            <ac:spMk id="3" creationId="{00000000-0000-0000-0000-000000000000}"/>
          </ac:spMkLst>
        </pc:spChg>
        <pc:graphicFrameChg chg="mod">
          <ac:chgData name="Panayotis Haratzopoulos" userId="974dd9cc9b3d31a1" providerId="LiveId" clId="{2002870B-571A-4970-A5EA-829FB2A54A8B}" dt="2022-01-16T12:03:03.773" v="4" actId="1076"/>
          <ac:graphicFrameMkLst>
            <pc:docMk/>
            <pc:sldMk cId="4051033032" sldId="261"/>
            <ac:graphicFrameMk id="5" creationId="{00000000-0000-0000-0000-000000000000}"/>
          </ac:graphicFrameMkLst>
        </pc:graphicFrameChg>
        <pc:graphicFrameChg chg="mod">
          <ac:chgData name="Panayotis Haratzopoulos" userId="974dd9cc9b3d31a1" providerId="LiveId" clId="{2002870B-571A-4970-A5EA-829FB2A54A8B}" dt="2022-01-16T12:03:03.773" v="4" actId="1076"/>
          <ac:graphicFrameMkLst>
            <pc:docMk/>
            <pc:sldMk cId="4051033032" sldId="261"/>
            <ac:graphicFrameMk id="6" creationId="{00000000-0000-0000-0000-000000000000}"/>
          </ac:graphicFrameMkLst>
        </pc:graphicFrameChg>
      </pc:sldChg>
      <pc:sldChg chg="modSp mod">
        <pc:chgData name="Panayotis Haratzopoulos" userId="974dd9cc9b3d31a1" providerId="LiveId" clId="{2002870B-571A-4970-A5EA-829FB2A54A8B}" dt="2022-01-16T12:09:23.420" v="34" actId="113"/>
        <pc:sldMkLst>
          <pc:docMk/>
          <pc:sldMk cId="2020316094" sldId="262"/>
        </pc:sldMkLst>
        <pc:spChg chg="mod">
          <ac:chgData name="Panayotis Haratzopoulos" userId="974dd9cc9b3d31a1" providerId="LiveId" clId="{2002870B-571A-4970-A5EA-829FB2A54A8B}" dt="2022-01-16T12:09:23.420" v="34" actId="113"/>
          <ac:spMkLst>
            <pc:docMk/>
            <pc:sldMk cId="2020316094" sldId="262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29.251" v="35" actId="113"/>
        <pc:sldMkLst>
          <pc:docMk/>
          <pc:sldMk cId="314268824" sldId="263"/>
        </pc:sldMkLst>
        <pc:spChg chg="mod">
          <ac:chgData name="Panayotis Haratzopoulos" userId="974dd9cc9b3d31a1" providerId="LiveId" clId="{2002870B-571A-4970-A5EA-829FB2A54A8B}" dt="2022-01-16T12:09:29.251" v="35" actId="113"/>
          <ac:spMkLst>
            <pc:docMk/>
            <pc:sldMk cId="314268824" sldId="263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38.656" v="38" actId="113"/>
        <pc:sldMkLst>
          <pc:docMk/>
          <pc:sldMk cId="1015007456" sldId="264"/>
        </pc:sldMkLst>
        <pc:spChg chg="mod">
          <ac:chgData name="Panayotis Haratzopoulos" userId="974dd9cc9b3d31a1" providerId="LiveId" clId="{2002870B-571A-4970-A5EA-829FB2A54A8B}" dt="2022-01-16T12:09:38.656" v="38" actId="113"/>
          <ac:spMkLst>
            <pc:docMk/>
            <pc:sldMk cId="1015007456" sldId="264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50.944" v="40" actId="113"/>
        <pc:sldMkLst>
          <pc:docMk/>
          <pc:sldMk cId="1930664150" sldId="265"/>
        </pc:sldMkLst>
        <pc:spChg chg="mod">
          <ac:chgData name="Panayotis Haratzopoulos" userId="974dd9cc9b3d31a1" providerId="LiveId" clId="{2002870B-571A-4970-A5EA-829FB2A54A8B}" dt="2022-01-16T12:09:50.944" v="40" actId="113"/>
          <ac:spMkLst>
            <pc:docMk/>
            <pc:sldMk cId="1930664150" sldId="265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8:49.060" v="28" actId="113"/>
        <pc:sldMkLst>
          <pc:docMk/>
          <pc:sldMk cId="2423977635" sldId="266"/>
        </pc:sldMkLst>
        <pc:spChg chg="mod">
          <ac:chgData name="Panayotis Haratzopoulos" userId="974dd9cc9b3d31a1" providerId="LiveId" clId="{2002870B-571A-4970-A5EA-829FB2A54A8B}" dt="2022-01-16T12:08:49.060" v="28" actId="113"/>
          <ac:spMkLst>
            <pc:docMk/>
            <pc:sldMk cId="2423977635" sldId="266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8:43.914" v="27" actId="113"/>
        <pc:sldMkLst>
          <pc:docMk/>
          <pc:sldMk cId="1921716621" sldId="267"/>
        </pc:sldMkLst>
        <pc:spChg chg="mod">
          <ac:chgData name="Panayotis Haratzopoulos" userId="974dd9cc9b3d31a1" providerId="LiveId" clId="{2002870B-571A-4970-A5EA-829FB2A54A8B}" dt="2022-01-16T12:08:43.914" v="27" actId="113"/>
          <ac:spMkLst>
            <pc:docMk/>
            <pc:sldMk cId="1921716621" sldId="267"/>
            <ac:spMk id="3" creationId="{00000000-0000-0000-0000-000000000000}"/>
          </ac:spMkLst>
        </pc:spChg>
        <pc:picChg chg="mod">
          <ac:chgData name="Panayotis Haratzopoulos" userId="974dd9cc9b3d31a1" providerId="LiveId" clId="{2002870B-571A-4970-A5EA-829FB2A54A8B}" dt="2022-01-16T12:07:57.971" v="21" actId="1076"/>
          <ac:picMkLst>
            <pc:docMk/>
            <pc:sldMk cId="1921716621" sldId="267"/>
            <ac:picMk id="44" creationId="{00000000-0000-0000-0000-000000000000}"/>
          </ac:picMkLst>
        </pc:picChg>
      </pc:sldChg>
      <pc:sldChg chg="modSp mod">
        <pc:chgData name="Panayotis Haratzopoulos" userId="974dd9cc9b3d31a1" providerId="LiveId" clId="{2002870B-571A-4970-A5EA-829FB2A54A8B}" dt="2022-01-16T12:10:00.942" v="41" actId="1076"/>
        <pc:sldMkLst>
          <pc:docMk/>
          <pc:sldMk cId="1895165223" sldId="268"/>
        </pc:sldMkLst>
        <pc:spChg chg="mod">
          <ac:chgData name="Panayotis Haratzopoulos" userId="974dd9cc9b3d31a1" providerId="LiveId" clId="{2002870B-571A-4970-A5EA-829FB2A54A8B}" dt="2022-01-16T12:08:36.835" v="26" actId="207"/>
          <ac:spMkLst>
            <pc:docMk/>
            <pc:sldMk cId="1895165223" sldId="268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0:00.942" v="41" actId="1076"/>
          <ac:spMkLst>
            <pc:docMk/>
            <pc:sldMk cId="1895165223" sldId="268"/>
            <ac:spMk id="4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0:39.945" v="45" actId="207"/>
        <pc:sldMkLst>
          <pc:docMk/>
          <pc:sldMk cId="819420706" sldId="269"/>
        </pc:sldMkLst>
        <pc:spChg chg="mod">
          <ac:chgData name="Panayotis Haratzopoulos" userId="974dd9cc9b3d31a1" providerId="LiveId" clId="{2002870B-571A-4970-A5EA-829FB2A54A8B}" dt="2022-01-16T12:10:39.945" v="45" actId="207"/>
          <ac:spMkLst>
            <pc:docMk/>
            <pc:sldMk cId="819420706" sldId="269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0:34.016" v="42" actId="1076"/>
          <ac:spMkLst>
            <pc:docMk/>
            <pc:sldMk cId="819420706" sldId="269"/>
            <ac:spMk id="9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1:07.564" v="48" actId="207"/>
        <pc:sldMkLst>
          <pc:docMk/>
          <pc:sldMk cId="357317272" sldId="270"/>
        </pc:sldMkLst>
        <pc:spChg chg="mod">
          <ac:chgData name="Panayotis Haratzopoulos" userId="974dd9cc9b3d31a1" providerId="LiveId" clId="{2002870B-571A-4970-A5EA-829FB2A54A8B}" dt="2022-01-16T12:11:07.564" v="48" actId="207"/>
          <ac:spMkLst>
            <pc:docMk/>
            <pc:sldMk cId="357317272" sldId="270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5:15.682" v="55" actId="207"/>
        <pc:sldMkLst>
          <pc:docMk/>
          <pc:sldMk cId="1686852388" sldId="274"/>
        </pc:sldMkLst>
        <pc:spChg chg="mod">
          <ac:chgData name="Panayotis Haratzopoulos" userId="974dd9cc9b3d31a1" providerId="LiveId" clId="{2002870B-571A-4970-A5EA-829FB2A54A8B}" dt="2022-01-16T12:15:15.682" v="55" actId="207"/>
          <ac:spMkLst>
            <pc:docMk/>
            <pc:sldMk cId="1686852388" sldId="274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2:44.217" v="52" actId="207"/>
        <pc:sldMkLst>
          <pc:docMk/>
          <pc:sldMk cId="3168370585" sldId="275"/>
        </pc:sldMkLst>
        <pc:spChg chg="mod">
          <ac:chgData name="Panayotis Haratzopoulos" userId="974dd9cc9b3d31a1" providerId="LiveId" clId="{2002870B-571A-4970-A5EA-829FB2A54A8B}" dt="2022-01-16T12:12:44.217" v="52" actId="207"/>
          <ac:spMkLst>
            <pc:docMk/>
            <pc:sldMk cId="3168370585" sldId="275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2:37.630" v="49" actId="1076"/>
          <ac:spMkLst>
            <pc:docMk/>
            <pc:sldMk cId="3168370585" sldId="275"/>
            <ac:spMk id="4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5:23.792" v="58" actId="207"/>
        <pc:sldMkLst>
          <pc:docMk/>
          <pc:sldMk cId="419674457" sldId="276"/>
        </pc:sldMkLst>
        <pc:spChg chg="mod">
          <ac:chgData name="Panayotis Haratzopoulos" userId="974dd9cc9b3d31a1" providerId="LiveId" clId="{2002870B-571A-4970-A5EA-829FB2A54A8B}" dt="2022-01-16T12:15:23.792" v="58" actId="207"/>
          <ac:spMkLst>
            <pc:docMk/>
            <pc:sldMk cId="419674457" sldId="276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5:33.258" v="61" actId="113"/>
        <pc:sldMkLst>
          <pc:docMk/>
          <pc:sldMk cId="100437432" sldId="277"/>
        </pc:sldMkLst>
        <pc:spChg chg="mod">
          <ac:chgData name="Panayotis Haratzopoulos" userId="974dd9cc9b3d31a1" providerId="LiveId" clId="{2002870B-571A-4970-A5EA-829FB2A54A8B}" dt="2022-01-16T12:15:33.258" v="61" actId="113"/>
          <ac:spMkLst>
            <pc:docMk/>
            <pc:sldMk cId="100437432" sldId="277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5:44.292" v="64" actId="207"/>
        <pc:sldMkLst>
          <pc:docMk/>
          <pc:sldMk cId="2851773444" sldId="278"/>
        </pc:sldMkLst>
        <pc:spChg chg="mod">
          <ac:chgData name="Panayotis Haratzopoulos" userId="974dd9cc9b3d31a1" providerId="LiveId" clId="{2002870B-571A-4970-A5EA-829FB2A54A8B}" dt="2022-01-16T12:15:44.292" v="64" actId="207"/>
          <ac:spMkLst>
            <pc:docMk/>
            <pc:sldMk cId="2851773444" sldId="278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6:24.418" v="67" actId="207"/>
        <pc:sldMkLst>
          <pc:docMk/>
          <pc:sldMk cId="3635814484" sldId="279"/>
        </pc:sldMkLst>
        <pc:spChg chg="mod">
          <ac:chgData name="Panayotis Haratzopoulos" userId="974dd9cc9b3d31a1" providerId="LiveId" clId="{2002870B-571A-4970-A5EA-829FB2A54A8B}" dt="2022-01-16T12:16:24.418" v="67" actId="207"/>
          <ac:spMkLst>
            <pc:docMk/>
            <pc:sldMk cId="3635814484" sldId="279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7:35.831" v="72" actId="207"/>
        <pc:sldMkLst>
          <pc:docMk/>
          <pc:sldMk cId="4143665131" sldId="288"/>
        </pc:sldMkLst>
        <pc:spChg chg="mod">
          <ac:chgData name="Panayotis Haratzopoulos" userId="974dd9cc9b3d31a1" providerId="LiveId" clId="{2002870B-571A-4970-A5EA-829FB2A54A8B}" dt="2022-01-16T12:17:35.831" v="72" actId="207"/>
          <ac:spMkLst>
            <pc:docMk/>
            <pc:sldMk cId="4143665131" sldId="288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7:30.685" v="69" actId="1076"/>
          <ac:spMkLst>
            <pc:docMk/>
            <pc:sldMk cId="4143665131" sldId="288"/>
            <ac:spMk id="4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7:27.315" v="68" actId="1076"/>
          <ac:spMkLst>
            <pc:docMk/>
            <pc:sldMk cId="4143665131" sldId="288"/>
            <ac:spMk id="10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8:06.938" v="78" actId="207"/>
        <pc:sldMkLst>
          <pc:docMk/>
          <pc:sldMk cId="730403469" sldId="289"/>
        </pc:sldMkLst>
        <pc:spChg chg="mod">
          <ac:chgData name="Panayotis Haratzopoulos" userId="974dd9cc9b3d31a1" providerId="LiveId" clId="{2002870B-571A-4970-A5EA-829FB2A54A8B}" dt="2022-01-16T12:18:06.938" v="78" actId="207"/>
          <ac:spMkLst>
            <pc:docMk/>
            <pc:sldMk cId="730403469" sldId="289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7:50.553" v="73" actId="1076"/>
          <ac:spMkLst>
            <pc:docMk/>
            <pc:sldMk cId="730403469" sldId="289"/>
            <ac:spMk id="6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7:58.877" v="75" actId="1076"/>
          <ac:spMkLst>
            <pc:docMk/>
            <pc:sldMk cId="730403469" sldId="289"/>
            <ac:spMk id="10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7:54.019" v="74" actId="1076"/>
          <ac:spMkLst>
            <pc:docMk/>
            <pc:sldMk cId="730403469" sldId="289"/>
            <ac:spMk id="11" creationId="{00000000-0000-0000-0000-000000000000}"/>
          </ac:spMkLst>
        </pc:spChg>
        <pc:grpChg chg="mod">
          <ac:chgData name="Panayotis Haratzopoulos" userId="974dd9cc9b3d31a1" providerId="LiveId" clId="{2002870B-571A-4970-A5EA-829FB2A54A8B}" dt="2022-01-16T12:17:50.553" v="73" actId="1076"/>
          <ac:grpSpMkLst>
            <pc:docMk/>
            <pc:sldMk cId="730403469" sldId="289"/>
            <ac:grpSpMk id="4" creationId="{00000000-0000-0000-0000-000000000000}"/>
          </ac:grpSpMkLst>
        </pc:grpChg>
        <pc:picChg chg="mod">
          <ac:chgData name="Panayotis Haratzopoulos" userId="974dd9cc9b3d31a1" providerId="LiveId" clId="{2002870B-571A-4970-A5EA-829FB2A54A8B}" dt="2022-01-16T12:17:50.553" v="73" actId="1076"/>
          <ac:picMkLst>
            <pc:docMk/>
            <pc:sldMk cId="730403469" sldId="289"/>
            <ac:picMk id="7" creationId="{00000000-0000-0000-0000-000000000000}"/>
          </ac:picMkLst>
        </pc:picChg>
      </pc:sldChg>
      <pc:sldChg chg="modSp mod">
        <pc:chgData name="Panayotis Haratzopoulos" userId="974dd9cc9b3d31a1" providerId="LiveId" clId="{2002870B-571A-4970-A5EA-829FB2A54A8B}" dt="2022-01-16T12:18:45.985" v="85" actId="207"/>
        <pc:sldMkLst>
          <pc:docMk/>
          <pc:sldMk cId="3166296426" sldId="290"/>
        </pc:sldMkLst>
        <pc:spChg chg="mod">
          <ac:chgData name="Panayotis Haratzopoulos" userId="974dd9cc9b3d31a1" providerId="LiveId" clId="{2002870B-571A-4970-A5EA-829FB2A54A8B}" dt="2022-01-16T12:18:45.985" v="85" actId="207"/>
          <ac:spMkLst>
            <pc:docMk/>
            <pc:sldMk cId="3166296426" sldId="290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8:28.351" v="79" actId="1076"/>
          <ac:spMkLst>
            <pc:docMk/>
            <pc:sldMk cId="3166296426" sldId="290"/>
            <ac:spMk id="4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8:31.611" v="80" actId="1076"/>
          <ac:spMkLst>
            <pc:docMk/>
            <pc:sldMk cId="3166296426" sldId="290"/>
            <ac:spMk id="5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8:40.958" v="82" actId="1076"/>
          <ac:spMkLst>
            <pc:docMk/>
            <pc:sldMk cId="3166296426" sldId="290"/>
            <ac:spMk id="7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8:36.693" v="81" actId="1076"/>
          <ac:spMkLst>
            <pc:docMk/>
            <pc:sldMk cId="3166296426" sldId="290"/>
            <ac:spMk id="8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9:28.540" v="91" actId="207"/>
        <pc:sldMkLst>
          <pc:docMk/>
          <pc:sldMk cId="242441545" sldId="291"/>
        </pc:sldMkLst>
        <pc:spChg chg="mod">
          <ac:chgData name="Panayotis Haratzopoulos" userId="974dd9cc9b3d31a1" providerId="LiveId" clId="{2002870B-571A-4970-A5EA-829FB2A54A8B}" dt="2022-01-16T12:19:28.540" v="91" actId="207"/>
          <ac:spMkLst>
            <pc:docMk/>
            <pc:sldMk cId="242441545" sldId="291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19:20.660" v="88" actId="1076"/>
          <ac:spMkLst>
            <pc:docMk/>
            <pc:sldMk cId="242441545" sldId="291"/>
            <ac:spMk id="4" creationId="{00000000-0000-0000-0000-000000000000}"/>
          </ac:spMkLst>
        </pc:spChg>
      </pc:sldChg>
      <pc:sldChg chg="modSp">
        <pc:chgData name="Panayotis Haratzopoulos" userId="974dd9cc9b3d31a1" providerId="LiveId" clId="{2002870B-571A-4970-A5EA-829FB2A54A8B}" dt="2022-01-16T12:02:12.309" v="0"/>
        <pc:sldMkLst>
          <pc:docMk/>
          <pc:sldMk cId="4036192011" sldId="292"/>
        </pc:sldMkLst>
        <pc:spChg chg="mod">
          <ac:chgData name="Panayotis Haratzopoulos" userId="974dd9cc9b3d31a1" providerId="LiveId" clId="{2002870B-571A-4970-A5EA-829FB2A54A8B}" dt="2022-01-16T12:02:12.309" v="0"/>
          <ac:spMkLst>
            <pc:docMk/>
            <pc:sldMk cId="4036192011" sldId="292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20:34.187" v="96" actId="1076"/>
        <pc:sldMkLst>
          <pc:docMk/>
          <pc:sldMk cId="1164203924" sldId="294"/>
        </pc:sldMkLst>
        <pc:spChg chg="mod">
          <ac:chgData name="Panayotis Haratzopoulos" userId="974dd9cc9b3d31a1" providerId="LiveId" clId="{2002870B-571A-4970-A5EA-829FB2A54A8B}" dt="2022-01-16T12:20:03.787" v="94" actId="207"/>
          <ac:spMkLst>
            <pc:docMk/>
            <pc:sldMk cId="1164203924" sldId="294"/>
            <ac:spMk id="3" creationId="{00000000-0000-0000-0000-000000000000}"/>
          </ac:spMkLst>
        </pc:spChg>
        <pc:spChg chg="mod">
          <ac:chgData name="Panayotis Haratzopoulos" userId="974dd9cc9b3d31a1" providerId="LiveId" clId="{2002870B-571A-4970-A5EA-829FB2A54A8B}" dt="2022-01-16T12:20:34.187" v="96" actId="1076"/>
          <ac:spMkLst>
            <pc:docMk/>
            <pc:sldMk cId="1164203924" sldId="294"/>
            <ac:spMk id="7" creationId="{00000000-0000-0000-0000-000000000000}"/>
          </ac:spMkLst>
        </pc:spChg>
      </pc:sldChg>
      <pc:sldChg chg="modSp">
        <pc:chgData name="Panayotis Haratzopoulos" userId="974dd9cc9b3d31a1" providerId="LiveId" clId="{2002870B-571A-4970-A5EA-829FB2A54A8B}" dt="2022-01-16T12:02:12.309" v="0"/>
        <pc:sldMkLst>
          <pc:docMk/>
          <pc:sldMk cId="1416052860" sldId="300"/>
        </pc:sldMkLst>
        <pc:spChg chg="mod">
          <ac:chgData name="Panayotis Haratzopoulos" userId="974dd9cc9b3d31a1" providerId="LiveId" clId="{2002870B-571A-4970-A5EA-829FB2A54A8B}" dt="2022-01-16T12:02:12.309" v="0"/>
          <ac:spMkLst>
            <pc:docMk/>
            <pc:sldMk cId="1416052860" sldId="300"/>
            <ac:spMk id="6" creationId="{00000000-0000-0000-0000-000000000000}"/>
          </ac:spMkLst>
        </pc:spChg>
      </pc:sldChg>
      <pc:sldChg chg="modSp">
        <pc:chgData name="Panayotis Haratzopoulos" userId="974dd9cc9b3d31a1" providerId="LiveId" clId="{2002870B-571A-4970-A5EA-829FB2A54A8B}" dt="2022-01-16T12:02:12.309" v="0"/>
        <pc:sldMkLst>
          <pc:docMk/>
          <pc:sldMk cId="3849003910" sldId="301"/>
        </pc:sldMkLst>
        <pc:spChg chg="mod">
          <ac:chgData name="Panayotis Haratzopoulos" userId="974dd9cc9b3d31a1" providerId="LiveId" clId="{2002870B-571A-4970-A5EA-829FB2A54A8B}" dt="2022-01-16T12:02:12.309" v="0"/>
          <ac:spMkLst>
            <pc:docMk/>
            <pc:sldMk cId="3849003910" sldId="301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20:46.950" v="99" actId="207"/>
        <pc:sldMkLst>
          <pc:docMk/>
          <pc:sldMk cId="4150747648" sldId="302"/>
        </pc:sldMkLst>
        <pc:spChg chg="mod">
          <ac:chgData name="Panayotis Haratzopoulos" userId="974dd9cc9b3d31a1" providerId="LiveId" clId="{2002870B-571A-4970-A5EA-829FB2A54A8B}" dt="2022-01-16T12:20:46.950" v="99" actId="207"/>
          <ac:spMkLst>
            <pc:docMk/>
            <pc:sldMk cId="4150747648" sldId="302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21:06.019" v="103" actId="207"/>
        <pc:sldMkLst>
          <pc:docMk/>
          <pc:sldMk cId="3824834794" sldId="304"/>
        </pc:sldMkLst>
        <pc:spChg chg="mod">
          <ac:chgData name="Panayotis Haratzopoulos" userId="974dd9cc9b3d31a1" providerId="LiveId" clId="{2002870B-571A-4970-A5EA-829FB2A54A8B}" dt="2022-01-16T12:21:06.019" v="103" actId="207"/>
          <ac:spMkLst>
            <pc:docMk/>
            <pc:sldMk cId="3824834794" sldId="304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09:45.423" v="39" actId="113"/>
        <pc:sldMkLst>
          <pc:docMk/>
          <pc:sldMk cId="3429725218" sldId="307"/>
        </pc:sldMkLst>
        <pc:spChg chg="mod">
          <ac:chgData name="Panayotis Haratzopoulos" userId="974dd9cc9b3d31a1" providerId="LiveId" clId="{2002870B-571A-4970-A5EA-829FB2A54A8B}" dt="2022-01-16T12:09:45.423" v="39" actId="113"/>
          <ac:spMkLst>
            <pc:docMk/>
            <pc:sldMk cId="3429725218" sldId="307"/>
            <ac:spMk id="3" creationId="{00000000-0000-0000-0000-000000000000}"/>
          </ac:spMkLst>
        </pc:spChg>
      </pc:sldChg>
      <pc:sldChg chg="modSp">
        <pc:chgData name="Panayotis Haratzopoulos" userId="974dd9cc9b3d31a1" providerId="LiveId" clId="{2002870B-571A-4970-A5EA-829FB2A54A8B}" dt="2022-01-16T12:02:12.309" v="0"/>
        <pc:sldMkLst>
          <pc:docMk/>
          <pc:sldMk cId="3805336973" sldId="309"/>
        </pc:sldMkLst>
        <pc:spChg chg="mod">
          <ac:chgData name="Panayotis Haratzopoulos" userId="974dd9cc9b3d31a1" providerId="LiveId" clId="{2002870B-571A-4970-A5EA-829FB2A54A8B}" dt="2022-01-16T12:02:12.309" v="0"/>
          <ac:spMkLst>
            <pc:docMk/>
            <pc:sldMk cId="3805336973" sldId="309"/>
            <ac:spMk id="3" creationId="{00000000-0000-0000-0000-000000000000}"/>
          </ac:spMkLst>
        </pc:spChg>
      </pc:sldChg>
      <pc:sldChg chg="modSp mod">
        <pc:chgData name="Panayotis Haratzopoulos" userId="974dd9cc9b3d31a1" providerId="LiveId" clId="{2002870B-571A-4970-A5EA-829FB2A54A8B}" dt="2022-01-16T12:18:57.357" v="87" actId="207"/>
        <pc:sldMkLst>
          <pc:docMk/>
          <pc:sldMk cId="713017395" sldId="310"/>
        </pc:sldMkLst>
        <pc:spChg chg="mod">
          <ac:chgData name="Panayotis Haratzopoulos" userId="974dd9cc9b3d31a1" providerId="LiveId" clId="{2002870B-571A-4970-A5EA-829FB2A54A8B}" dt="2022-01-16T12:18:57.357" v="87" actId="207"/>
          <ac:spMkLst>
            <pc:docMk/>
            <pc:sldMk cId="713017395" sldId="310"/>
            <ac:spMk id="3" creationId="{E5B3B29D-2808-4A61-AE38-09FF6F50C206}"/>
          </ac:spMkLst>
        </pc:spChg>
      </pc:sldChg>
      <pc:sldChg chg="modSp">
        <pc:chgData name="Panayotis Haratzopoulos" userId="974dd9cc9b3d31a1" providerId="LiveId" clId="{2002870B-571A-4970-A5EA-829FB2A54A8B}" dt="2022-01-16T12:02:12.309" v="0"/>
        <pc:sldMkLst>
          <pc:docMk/>
          <pc:sldMk cId="2793720070" sldId="311"/>
        </pc:sldMkLst>
        <pc:spChg chg="mod">
          <ac:chgData name="Panayotis Haratzopoulos" userId="974dd9cc9b3d31a1" providerId="LiveId" clId="{2002870B-571A-4970-A5EA-829FB2A54A8B}" dt="2022-01-16T12:02:12.309" v="0"/>
          <ac:spMkLst>
            <pc:docMk/>
            <pc:sldMk cId="2793720070" sldId="311"/>
            <ac:spMk id="3" creationId="{6B9C8BB9-6E92-4C55-B21C-32395E1A22D4}"/>
          </ac:spMkLst>
        </pc:spChg>
      </pc:sldChg>
      <pc:sldChg chg="modSp mod">
        <pc:chgData name="Panayotis Haratzopoulos" userId="974dd9cc9b3d31a1" providerId="LiveId" clId="{2002870B-571A-4970-A5EA-829FB2A54A8B}" dt="2022-01-16T12:21:14.761" v="106" actId="207"/>
        <pc:sldMkLst>
          <pc:docMk/>
          <pc:sldMk cId="3987285901" sldId="312"/>
        </pc:sldMkLst>
        <pc:spChg chg="mod">
          <ac:chgData name="Panayotis Haratzopoulos" userId="974dd9cc9b3d31a1" providerId="LiveId" clId="{2002870B-571A-4970-A5EA-829FB2A54A8B}" dt="2022-01-16T12:21:14.761" v="106" actId="207"/>
          <ac:spMkLst>
            <pc:docMk/>
            <pc:sldMk cId="3987285901" sldId="312"/>
            <ac:spMk id="3" creationId="{2DE28180-280F-4DC3-8893-231837299AEE}"/>
          </ac:spMkLst>
        </pc:spChg>
      </pc:sldChg>
      <pc:sldChg chg="modSp mod">
        <pc:chgData name="Panayotis Haratzopoulos" userId="974dd9cc9b3d31a1" providerId="LiveId" clId="{2002870B-571A-4970-A5EA-829FB2A54A8B}" dt="2022-01-16T12:21:22.448" v="109" actId="207"/>
        <pc:sldMkLst>
          <pc:docMk/>
          <pc:sldMk cId="1191961181" sldId="313"/>
        </pc:sldMkLst>
        <pc:spChg chg="mod">
          <ac:chgData name="Panayotis Haratzopoulos" userId="974dd9cc9b3d31a1" providerId="LiveId" clId="{2002870B-571A-4970-A5EA-829FB2A54A8B}" dt="2022-01-16T12:21:22.448" v="109" actId="207"/>
          <ac:spMkLst>
            <pc:docMk/>
            <pc:sldMk cId="1191961181" sldId="313"/>
            <ac:spMk id="3" creationId="{51E2D228-A9B1-4847-80C9-A2C7012E44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EE4A-041C-4DD1-9981-6F77EDD88B17}" type="datetimeFigureOut">
              <a:rPr lang="el-GR" smtClean="0"/>
              <a:t>16/1/2022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9C8E-5C96-4EA2-B836-8BF207313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27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29C8E-5C96-4EA2-B836-8BF2073133F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96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17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64193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942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98344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150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6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1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8560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2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5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1548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7ymn6f2Bl8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20.jpe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1.png"/><Relationship Id="rId7" Type="http://schemas.openxmlformats.org/officeDocument/2006/relationships/image" Target="../media/image6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929;&#949;&#965;&#963;&#964;&#940;%20-%20&#928;&#959;&#955;&#955;&#945;&#960;&#955;&#942;&#962;%20&#917;&#960;&#953;&#955;&#959;&#947;&#942;&#962;%201.htm" TargetMode="External"/><Relationship Id="rId2" Type="http://schemas.openxmlformats.org/officeDocument/2006/relationships/hyperlink" Target="http://merkopanas.blogspot.gr/2017/12/50-hot-potato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y4exams.gr/physics_k/course/view.php?id=58#4" TargetMode="External"/><Relationship Id="rId5" Type="http://schemas.openxmlformats.org/officeDocument/2006/relationships/hyperlink" Target="&#920;&#917;&#924;&#913;&#932;&#913;%20&#928;&#913;&#925;&#917;&#923;&#923;&#919;&#925;&#921;&#937;&#925;%20(%20&#913;-&#914;).docx" TargetMode="External"/><Relationship Id="rId4" Type="http://schemas.openxmlformats.org/officeDocument/2006/relationships/hyperlink" Target="&#929;&#949;&#965;&#963;&#964;&#940;%20-%20&#928;&#959;&#955;&#955;&#945;&#960;&#955;&#942;&#962;%20&#917;&#960;&#953;&#955;&#959;&#947;&#942;&#962;%202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rkouris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el-G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644" y="26064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Εισαγωγή στα Ρευστά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Έννοιες και Μεγέθη)</a:t>
            </a:r>
          </a:p>
        </p:txBody>
      </p:sp>
    </p:spTree>
    <p:extLst>
      <p:ext uri="{BB962C8B-B14F-4D97-AF65-F5344CB8AC3E}">
        <p14:creationId xmlns:p14="http://schemas.microsoft.com/office/powerpoint/2010/main" val="31046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Ομάδα 35"/>
          <p:cNvGrpSpPr/>
          <p:nvPr/>
        </p:nvGrpSpPr>
        <p:grpSpPr>
          <a:xfrm>
            <a:off x="103489" y="2564904"/>
            <a:ext cx="2793628" cy="1998194"/>
            <a:chOff x="423550" y="4335641"/>
            <a:chExt cx="2793628" cy="1998194"/>
          </a:xfrm>
        </p:grpSpPr>
        <p:sp>
          <p:nvSpPr>
            <p:cNvPr id="22" name="Ελεύθερη σχεδίαση 21"/>
            <p:cNvSpPr/>
            <p:nvPr/>
          </p:nvSpPr>
          <p:spPr>
            <a:xfrm>
              <a:off x="423550" y="4335641"/>
              <a:ext cx="2793628" cy="1998194"/>
            </a:xfrm>
            <a:custGeom>
              <a:avLst/>
              <a:gdLst>
                <a:gd name="connsiteX0" fmla="*/ 381031 w 2296917"/>
                <a:gd name="connsiteY0" fmla="*/ 174171 h 1621971"/>
                <a:gd name="connsiteX1" fmla="*/ 381031 w 2296917"/>
                <a:gd name="connsiteY1" fmla="*/ 174171 h 1621971"/>
                <a:gd name="connsiteX2" fmla="*/ 283060 w 2296917"/>
                <a:gd name="connsiteY2" fmla="*/ 217714 h 1621971"/>
                <a:gd name="connsiteX3" fmla="*/ 185088 w 2296917"/>
                <a:gd name="connsiteY3" fmla="*/ 304800 h 1621971"/>
                <a:gd name="connsiteX4" fmla="*/ 119774 w 2296917"/>
                <a:gd name="connsiteY4" fmla="*/ 381000 h 1621971"/>
                <a:gd name="connsiteX5" fmla="*/ 65345 w 2296917"/>
                <a:gd name="connsiteY5" fmla="*/ 478971 h 1621971"/>
                <a:gd name="connsiteX6" fmla="*/ 21802 w 2296917"/>
                <a:gd name="connsiteY6" fmla="*/ 566057 h 1621971"/>
                <a:gd name="connsiteX7" fmla="*/ 10917 w 2296917"/>
                <a:gd name="connsiteY7" fmla="*/ 609600 h 1621971"/>
                <a:gd name="connsiteX8" fmla="*/ 31 w 2296917"/>
                <a:gd name="connsiteY8" fmla="*/ 642257 h 1621971"/>
                <a:gd name="connsiteX9" fmla="*/ 21802 w 2296917"/>
                <a:gd name="connsiteY9" fmla="*/ 816429 h 1621971"/>
                <a:gd name="connsiteX10" fmla="*/ 54460 w 2296917"/>
                <a:gd name="connsiteY10" fmla="*/ 859971 h 1621971"/>
                <a:gd name="connsiteX11" fmla="*/ 65345 w 2296917"/>
                <a:gd name="connsiteY11" fmla="*/ 892629 h 1621971"/>
                <a:gd name="connsiteX12" fmla="*/ 87117 w 2296917"/>
                <a:gd name="connsiteY12" fmla="*/ 914400 h 1621971"/>
                <a:gd name="connsiteX13" fmla="*/ 119774 w 2296917"/>
                <a:gd name="connsiteY13" fmla="*/ 957943 h 1621971"/>
                <a:gd name="connsiteX14" fmla="*/ 152431 w 2296917"/>
                <a:gd name="connsiteY14" fmla="*/ 990600 h 1621971"/>
                <a:gd name="connsiteX15" fmla="*/ 185088 w 2296917"/>
                <a:gd name="connsiteY15" fmla="*/ 1034143 h 1621971"/>
                <a:gd name="connsiteX16" fmla="*/ 206860 w 2296917"/>
                <a:gd name="connsiteY16" fmla="*/ 1077686 h 1621971"/>
                <a:gd name="connsiteX17" fmla="*/ 239517 w 2296917"/>
                <a:gd name="connsiteY17" fmla="*/ 1099457 h 1621971"/>
                <a:gd name="connsiteX18" fmla="*/ 261288 w 2296917"/>
                <a:gd name="connsiteY18" fmla="*/ 1143000 h 1621971"/>
                <a:gd name="connsiteX19" fmla="*/ 370145 w 2296917"/>
                <a:gd name="connsiteY19" fmla="*/ 1295400 h 1621971"/>
                <a:gd name="connsiteX20" fmla="*/ 413688 w 2296917"/>
                <a:gd name="connsiteY20" fmla="*/ 1338943 h 1621971"/>
                <a:gd name="connsiteX21" fmla="*/ 468117 w 2296917"/>
                <a:gd name="connsiteY21" fmla="*/ 1404257 h 1621971"/>
                <a:gd name="connsiteX22" fmla="*/ 511660 w 2296917"/>
                <a:gd name="connsiteY22" fmla="*/ 1426029 h 1621971"/>
                <a:gd name="connsiteX23" fmla="*/ 544317 w 2296917"/>
                <a:gd name="connsiteY23" fmla="*/ 1458686 h 1621971"/>
                <a:gd name="connsiteX24" fmla="*/ 587860 w 2296917"/>
                <a:gd name="connsiteY24" fmla="*/ 1480457 h 1621971"/>
                <a:gd name="connsiteX25" fmla="*/ 685831 w 2296917"/>
                <a:gd name="connsiteY25" fmla="*/ 1534886 h 1621971"/>
                <a:gd name="connsiteX26" fmla="*/ 816460 w 2296917"/>
                <a:gd name="connsiteY26" fmla="*/ 1567543 h 1621971"/>
                <a:gd name="connsiteX27" fmla="*/ 892660 w 2296917"/>
                <a:gd name="connsiteY27" fmla="*/ 1589314 h 1621971"/>
                <a:gd name="connsiteX28" fmla="*/ 1143031 w 2296917"/>
                <a:gd name="connsiteY28" fmla="*/ 1621971 h 1621971"/>
                <a:gd name="connsiteX29" fmla="*/ 1545802 w 2296917"/>
                <a:gd name="connsiteY29" fmla="*/ 1611086 h 1621971"/>
                <a:gd name="connsiteX30" fmla="*/ 1763517 w 2296917"/>
                <a:gd name="connsiteY30" fmla="*/ 1589314 h 1621971"/>
                <a:gd name="connsiteX31" fmla="*/ 1861488 w 2296917"/>
                <a:gd name="connsiteY31" fmla="*/ 1578429 h 1621971"/>
                <a:gd name="connsiteX32" fmla="*/ 1894145 w 2296917"/>
                <a:gd name="connsiteY32" fmla="*/ 1567543 h 1621971"/>
                <a:gd name="connsiteX33" fmla="*/ 1937688 w 2296917"/>
                <a:gd name="connsiteY33" fmla="*/ 1556657 h 1621971"/>
                <a:gd name="connsiteX34" fmla="*/ 1959460 w 2296917"/>
                <a:gd name="connsiteY34" fmla="*/ 1534886 h 1621971"/>
                <a:gd name="connsiteX35" fmla="*/ 1959460 w 2296917"/>
                <a:gd name="connsiteY35" fmla="*/ 1415143 h 1621971"/>
                <a:gd name="connsiteX36" fmla="*/ 1905031 w 2296917"/>
                <a:gd name="connsiteY36" fmla="*/ 1360714 h 1621971"/>
                <a:gd name="connsiteX37" fmla="*/ 1894145 w 2296917"/>
                <a:gd name="connsiteY37" fmla="*/ 1328057 h 1621971"/>
                <a:gd name="connsiteX38" fmla="*/ 1915917 w 2296917"/>
                <a:gd name="connsiteY38" fmla="*/ 1262743 h 1621971"/>
                <a:gd name="connsiteX39" fmla="*/ 1959460 w 2296917"/>
                <a:gd name="connsiteY39" fmla="*/ 1230086 h 1621971"/>
                <a:gd name="connsiteX40" fmla="*/ 2046545 w 2296917"/>
                <a:gd name="connsiteY40" fmla="*/ 1186543 h 1621971"/>
                <a:gd name="connsiteX41" fmla="*/ 2111860 w 2296917"/>
                <a:gd name="connsiteY41" fmla="*/ 1132114 h 1621971"/>
                <a:gd name="connsiteX42" fmla="*/ 2144517 w 2296917"/>
                <a:gd name="connsiteY42" fmla="*/ 1121229 h 1621971"/>
                <a:gd name="connsiteX43" fmla="*/ 2231602 w 2296917"/>
                <a:gd name="connsiteY43" fmla="*/ 1034143 h 1621971"/>
                <a:gd name="connsiteX44" fmla="*/ 2275145 w 2296917"/>
                <a:gd name="connsiteY44" fmla="*/ 968829 h 1621971"/>
                <a:gd name="connsiteX45" fmla="*/ 2296917 w 2296917"/>
                <a:gd name="connsiteY45" fmla="*/ 936171 h 1621971"/>
                <a:gd name="connsiteX46" fmla="*/ 2286031 w 2296917"/>
                <a:gd name="connsiteY46" fmla="*/ 794657 h 1621971"/>
                <a:gd name="connsiteX47" fmla="*/ 2231602 w 2296917"/>
                <a:gd name="connsiteY47" fmla="*/ 740229 h 1621971"/>
                <a:gd name="connsiteX48" fmla="*/ 2209831 w 2296917"/>
                <a:gd name="connsiteY48" fmla="*/ 718457 h 1621971"/>
                <a:gd name="connsiteX49" fmla="*/ 2144517 w 2296917"/>
                <a:gd name="connsiteY49" fmla="*/ 664029 h 1621971"/>
                <a:gd name="connsiteX50" fmla="*/ 2100974 w 2296917"/>
                <a:gd name="connsiteY50" fmla="*/ 609600 h 1621971"/>
                <a:gd name="connsiteX51" fmla="*/ 2068317 w 2296917"/>
                <a:gd name="connsiteY51" fmla="*/ 587829 h 1621971"/>
                <a:gd name="connsiteX52" fmla="*/ 1970345 w 2296917"/>
                <a:gd name="connsiteY52" fmla="*/ 511629 h 1621971"/>
                <a:gd name="connsiteX53" fmla="*/ 1937688 w 2296917"/>
                <a:gd name="connsiteY53" fmla="*/ 489857 h 1621971"/>
                <a:gd name="connsiteX54" fmla="*/ 1894145 w 2296917"/>
                <a:gd name="connsiteY54" fmla="*/ 457200 h 1621971"/>
                <a:gd name="connsiteX55" fmla="*/ 1861488 w 2296917"/>
                <a:gd name="connsiteY55" fmla="*/ 446314 h 1621971"/>
                <a:gd name="connsiteX56" fmla="*/ 1796174 w 2296917"/>
                <a:gd name="connsiteY56" fmla="*/ 402771 h 1621971"/>
                <a:gd name="connsiteX57" fmla="*/ 1763517 w 2296917"/>
                <a:gd name="connsiteY57" fmla="*/ 381000 h 1621971"/>
                <a:gd name="connsiteX58" fmla="*/ 1687317 w 2296917"/>
                <a:gd name="connsiteY58" fmla="*/ 348343 h 1621971"/>
                <a:gd name="connsiteX59" fmla="*/ 1665545 w 2296917"/>
                <a:gd name="connsiteY59" fmla="*/ 326571 h 1621971"/>
                <a:gd name="connsiteX60" fmla="*/ 1589345 w 2296917"/>
                <a:gd name="connsiteY60" fmla="*/ 283029 h 1621971"/>
                <a:gd name="connsiteX61" fmla="*/ 1578460 w 2296917"/>
                <a:gd name="connsiteY61" fmla="*/ 250371 h 1621971"/>
                <a:gd name="connsiteX62" fmla="*/ 1556688 w 2296917"/>
                <a:gd name="connsiteY62" fmla="*/ 228600 h 1621971"/>
                <a:gd name="connsiteX63" fmla="*/ 1534917 w 2296917"/>
                <a:gd name="connsiteY63" fmla="*/ 141514 h 1621971"/>
                <a:gd name="connsiteX64" fmla="*/ 1524031 w 2296917"/>
                <a:gd name="connsiteY64" fmla="*/ 108857 h 1621971"/>
                <a:gd name="connsiteX65" fmla="*/ 1502260 w 2296917"/>
                <a:gd name="connsiteY65" fmla="*/ 76200 h 1621971"/>
                <a:gd name="connsiteX66" fmla="*/ 1436945 w 2296917"/>
                <a:gd name="connsiteY66" fmla="*/ 43543 h 1621971"/>
                <a:gd name="connsiteX67" fmla="*/ 1382517 w 2296917"/>
                <a:gd name="connsiteY67" fmla="*/ 32657 h 1621971"/>
                <a:gd name="connsiteX68" fmla="*/ 1230117 w 2296917"/>
                <a:gd name="connsiteY68" fmla="*/ 21771 h 1621971"/>
                <a:gd name="connsiteX69" fmla="*/ 1077717 w 2296917"/>
                <a:gd name="connsiteY69" fmla="*/ 0 h 1621971"/>
                <a:gd name="connsiteX70" fmla="*/ 838231 w 2296917"/>
                <a:gd name="connsiteY70" fmla="*/ 21771 h 1621971"/>
                <a:gd name="connsiteX71" fmla="*/ 794688 w 2296917"/>
                <a:gd name="connsiteY71" fmla="*/ 43543 h 1621971"/>
                <a:gd name="connsiteX72" fmla="*/ 729374 w 2296917"/>
                <a:gd name="connsiteY72" fmla="*/ 65314 h 1621971"/>
                <a:gd name="connsiteX73" fmla="*/ 707602 w 2296917"/>
                <a:gd name="connsiteY73" fmla="*/ 87086 h 1621971"/>
                <a:gd name="connsiteX74" fmla="*/ 642288 w 2296917"/>
                <a:gd name="connsiteY74" fmla="*/ 108857 h 1621971"/>
                <a:gd name="connsiteX75" fmla="*/ 511660 w 2296917"/>
                <a:gd name="connsiteY75" fmla="*/ 130629 h 1621971"/>
                <a:gd name="connsiteX76" fmla="*/ 381031 w 2296917"/>
                <a:gd name="connsiteY76" fmla="*/ 174171 h 162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296917" h="1621971">
                  <a:moveTo>
                    <a:pt x="381031" y="174171"/>
                  </a:moveTo>
                  <a:lnTo>
                    <a:pt x="381031" y="174171"/>
                  </a:lnTo>
                  <a:cubicBezTo>
                    <a:pt x="348374" y="188685"/>
                    <a:pt x="314526" y="200771"/>
                    <a:pt x="283060" y="217714"/>
                  </a:cubicBezTo>
                  <a:cubicBezTo>
                    <a:pt x="248355" y="236401"/>
                    <a:pt x="210818" y="279070"/>
                    <a:pt x="185088" y="304800"/>
                  </a:cubicBezTo>
                  <a:cubicBezTo>
                    <a:pt x="147501" y="342387"/>
                    <a:pt x="152359" y="334450"/>
                    <a:pt x="119774" y="381000"/>
                  </a:cubicBezTo>
                  <a:cubicBezTo>
                    <a:pt x="29179" y="510421"/>
                    <a:pt x="102348" y="397565"/>
                    <a:pt x="65345" y="478971"/>
                  </a:cubicBezTo>
                  <a:cubicBezTo>
                    <a:pt x="51915" y="508517"/>
                    <a:pt x="21802" y="566057"/>
                    <a:pt x="21802" y="566057"/>
                  </a:cubicBezTo>
                  <a:cubicBezTo>
                    <a:pt x="18174" y="580571"/>
                    <a:pt x="15027" y="595215"/>
                    <a:pt x="10917" y="609600"/>
                  </a:cubicBezTo>
                  <a:cubicBezTo>
                    <a:pt x="7765" y="620633"/>
                    <a:pt x="-572" y="630798"/>
                    <a:pt x="31" y="642257"/>
                  </a:cubicBezTo>
                  <a:cubicBezTo>
                    <a:pt x="3106" y="700685"/>
                    <a:pt x="7611" y="759667"/>
                    <a:pt x="21802" y="816429"/>
                  </a:cubicBezTo>
                  <a:cubicBezTo>
                    <a:pt x="26202" y="834030"/>
                    <a:pt x="43574" y="845457"/>
                    <a:pt x="54460" y="859971"/>
                  </a:cubicBezTo>
                  <a:cubicBezTo>
                    <a:pt x="58088" y="870857"/>
                    <a:pt x="59441" y="882789"/>
                    <a:pt x="65345" y="892629"/>
                  </a:cubicBezTo>
                  <a:cubicBezTo>
                    <a:pt x="70625" y="901430"/>
                    <a:pt x="80547" y="906516"/>
                    <a:pt x="87117" y="914400"/>
                  </a:cubicBezTo>
                  <a:cubicBezTo>
                    <a:pt x="98732" y="928338"/>
                    <a:pt x="107967" y="944168"/>
                    <a:pt x="119774" y="957943"/>
                  </a:cubicBezTo>
                  <a:cubicBezTo>
                    <a:pt x="129793" y="969632"/>
                    <a:pt x="142412" y="978911"/>
                    <a:pt x="152431" y="990600"/>
                  </a:cubicBezTo>
                  <a:cubicBezTo>
                    <a:pt x="164238" y="1004375"/>
                    <a:pt x="175472" y="1018758"/>
                    <a:pt x="185088" y="1034143"/>
                  </a:cubicBezTo>
                  <a:cubicBezTo>
                    <a:pt x="193689" y="1047904"/>
                    <a:pt x="196471" y="1065220"/>
                    <a:pt x="206860" y="1077686"/>
                  </a:cubicBezTo>
                  <a:cubicBezTo>
                    <a:pt x="215236" y="1087736"/>
                    <a:pt x="228631" y="1092200"/>
                    <a:pt x="239517" y="1099457"/>
                  </a:cubicBezTo>
                  <a:cubicBezTo>
                    <a:pt x="246774" y="1113971"/>
                    <a:pt x="253407" y="1128815"/>
                    <a:pt x="261288" y="1143000"/>
                  </a:cubicBezTo>
                  <a:cubicBezTo>
                    <a:pt x="289950" y="1194593"/>
                    <a:pt x="330387" y="1255642"/>
                    <a:pt x="370145" y="1295400"/>
                  </a:cubicBezTo>
                  <a:cubicBezTo>
                    <a:pt x="384659" y="1309914"/>
                    <a:pt x="401372" y="1322522"/>
                    <a:pt x="413688" y="1338943"/>
                  </a:cubicBezTo>
                  <a:cubicBezTo>
                    <a:pt x="421924" y="1349924"/>
                    <a:pt x="450814" y="1392722"/>
                    <a:pt x="468117" y="1404257"/>
                  </a:cubicBezTo>
                  <a:cubicBezTo>
                    <a:pt x="481619" y="1413258"/>
                    <a:pt x="498455" y="1416597"/>
                    <a:pt x="511660" y="1426029"/>
                  </a:cubicBezTo>
                  <a:cubicBezTo>
                    <a:pt x="524187" y="1434977"/>
                    <a:pt x="531790" y="1449738"/>
                    <a:pt x="544317" y="1458686"/>
                  </a:cubicBezTo>
                  <a:cubicBezTo>
                    <a:pt x="557522" y="1468118"/>
                    <a:pt x="573675" y="1472576"/>
                    <a:pt x="587860" y="1480457"/>
                  </a:cubicBezTo>
                  <a:cubicBezTo>
                    <a:pt x="623369" y="1500184"/>
                    <a:pt x="648547" y="1519972"/>
                    <a:pt x="685831" y="1534886"/>
                  </a:cubicBezTo>
                  <a:cubicBezTo>
                    <a:pt x="772738" y="1569649"/>
                    <a:pt x="727879" y="1547101"/>
                    <a:pt x="816460" y="1567543"/>
                  </a:cubicBezTo>
                  <a:cubicBezTo>
                    <a:pt x="842200" y="1573483"/>
                    <a:pt x="866810" y="1583872"/>
                    <a:pt x="892660" y="1589314"/>
                  </a:cubicBezTo>
                  <a:cubicBezTo>
                    <a:pt x="1000438" y="1612004"/>
                    <a:pt x="1035965" y="1612238"/>
                    <a:pt x="1143031" y="1621971"/>
                  </a:cubicBezTo>
                  <a:lnTo>
                    <a:pt x="1545802" y="1611086"/>
                  </a:lnTo>
                  <a:cubicBezTo>
                    <a:pt x="1687986" y="1605399"/>
                    <a:pt x="1653993" y="1603004"/>
                    <a:pt x="1763517" y="1589314"/>
                  </a:cubicBezTo>
                  <a:cubicBezTo>
                    <a:pt x="1796121" y="1585239"/>
                    <a:pt x="1828831" y="1582057"/>
                    <a:pt x="1861488" y="1578429"/>
                  </a:cubicBezTo>
                  <a:cubicBezTo>
                    <a:pt x="1872374" y="1574800"/>
                    <a:pt x="1883112" y="1570695"/>
                    <a:pt x="1894145" y="1567543"/>
                  </a:cubicBezTo>
                  <a:cubicBezTo>
                    <a:pt x="1908530" y="1563433"/>
                    <a:pt x="1924306" y="1563348"/>
                    <a:pt x="1937688" y="1556657"/>
                  </a:cubicBezTo>
                  <a:cubicBezTo>
                    <a:pt x="1946868" y="1552067"/>
                    <a:pt x="1952203" y="1542143"/>
                    <a:pt x="1959460" y="1534886"/>
                  </a:cubicBezTo>
                  <a:cubicBezTo>
                    <a:pt x="1974145" y="1490829"/>
                    <a:pt x="1985665" y="1471921"/>
                    <a:pt x="1959460" y="1415143"/>
                  </a:cubicBezTo>
                  <a:cubicBezTo>
                    <a:pt x="1948708" y="1391846"/>
                    <a:pt x="1905031" y="1360714"/>
                    <a:pt x="1905031" y="1360714"/>
                  </a:cubicBezTo>
                  <a:cubicBezTo>
                    <a:pt x="1901402" y="1349828"/>
                    <a:pt x="1892878" y="1339461"/>
                    <a:pt x="1894145" y="1328057"/>
                  </a:cubicBezTo>
                  <a:cubicBezTo>
                    <a:pt x="1896679" y="1305248"/>
                    <a:pt x="1903187" y="1281838"/>
                    <a:pt x="1915917" y="1262743"/>
                  </a:cubicBezTo>
                  <a:cubicBezTo>
                    <a:pt x="1925981" y="1247647"/>
                    <a:pt x="1944697" y="1240631"/>
                    <a:pt x="1959460" y="1230086"/>
                  </a:cubicBezTo>
                  <a:cubicBezTo>
                    <a:pt x="2000966" y="1200438"/>
                    <a:pt x="1991035" y="1208747"/>
                    <a:pt x="2046545" y="1186543"/>
                  </a:cubicBezTo>
                  <a:cubicBezTo>
                    <a:pt x="2070620" y="1162468"/>
                    <a:pt x="2081549" y="1147269"/>
                    <a:pt x="2111860" y="1132114"/>
                  </a:cubicBezTo>
                  <a:cubicBezTo>
                    <a:pt x="2122123" y="1126983"/>
                    <a:pt x="2133631" y="1124857"/>
                    <a:pt x="2144517" y="1121229"/>
                  </a:cubicBezTo>
                  <a:lnTo>
                    <a:pt x="2231602" y="1034143"/>
                  </a:lnTo>
                  <a:lnTo>
                    <a:pt x="2275145" y="968829"/>
                  </a:lnTo>
                  <a:lnTo>
                    <a:pt x="2296917" y="936171"/>
                  </a:lnTo>
                  <a:cubicBezTo>
                    <a:pt x="2293288" y="889000"/>
                    <a:pt x="2300992" y="839540"/>
                    <a:pt x="2286031" y="794657"/>
                  </a:cubicBezTo>
                  <a:cubicBezTo>
                    <a:pt x="2277917" y="770316"/>
                    <a:pt x="2249745" y="758372"/>
                    <a:pt x="2231602" y="740229"/>
                  </a:cubicBezTo>
                  <a:lnTo>
                    <a:pt x="2209831" y="718457"/>
                  </a:lnTo>
                  <a:cubicBezTo>
                    <a:pt x="2132262" y="640887"/>
                    <a:pt x="2220289" y="724646"/>
                    <a:pt x="2144517" y="664029"/>
                  </a:cubicBezTo>
                  <a:cubicBezTo>
                    <a:pt x="2090652" y="620937"/>
                    <a:pt x="2157555" y="666181"/>
                    <a:pt x="2100974" y="609600"/>
                  </a:cubicBezTo>
                  <a:cubicBezTo>
                    <a:pt x="2091723" y="600349"/>
                    <a:pt x="2078095" y="596521"/>
                    <a:pt x="2068317" y="587829"/>
                  </a:cubicBezTo>
                  <a:cubicBezTo>
                    <a:pt x="1980203" y="509505"/>
                    <a:pt x="2037685" y="534074"/>
                    <a:pt x="1970345" y="511629"/>
                  </a:cubicBezTo>
                  <a:cubicBezTo>
                    <a:pt x="1959459" y="504372"/>
                    <a:pt x="1948334" y="497461"/>
                    <a:pt x="1937688" y="489857"/>
                  </a:cubicBezTo>
                  <a:cubicBezTo>
                    <a:pt x="1922925" y="479312"/>
                    <a:pt x="1909897" y="466201"/>
                    <a:pt x="1894145" y="457200"/>
                  </a:cubicBezTo>
                  <a:cubicBezTo>
                    <a:pt x="1884182" y="451507"/>
                    <a:pt x="1871519" y="451887"/>
                    <a:pt x="1861488" y="446314"/>
                  </a:cubicBezTo>
                  <a:cubicBezTo>
                    <a:pt x="1838615" y="433607"/>
                    <a:pt x="1817945" y="417285"/>
                    <a:pt x="1796174" y="402771"/>
                  </a:cubicBezTo>
                  <a:cubicBezTo>
                    <a:pt x="1785288" y="395514"/>
                    <a:pt x="1775219" y="386851"/>
                    <a:pt x="1763517" y="381000"/>
                  </a:cubicBezTo>
                  <a:cubicBezTo>
                    <a:pt x="1709711" y="354098"/>
                    <a:pt x="1735369" y="364361"/>
                    <a:pt x="1687317" y="348343"/>
                  </a:cubicBezTo>
                  <a:cubicBezTo>
                    <a:pt x="1680060" y="341086"/>
                    <a:pt x="1673559" y="332982"/>
                    <a:pt x="1665545" y="326571"/>
                  </a:cubicBezTo>
                  <a:cubicBezTo>
                    <a:pt x="1639902" y="306056"/>
                    <a:pt x="1619143" y="297928"/>
                    <a:pt x="1589345" y="283029"/>
                  </a:cubicBezTo>
                  <a:cubicBezTo>
                    <a:pt x="1585717" y="272143"/>
                    <a:pt x="1584364" y="260211"/>
                    <a:pt x="1578460" y="250371"/>
                  </a:cubicBezTo>
                  <a:cubicBezTo>
                    <a:pt x="1573180" y="241570"/>
                    <a:pt x="1560500" y="238129"/>
                    <a:pt x="1556688" y="228600"/>
                  </a:cubicBezTo>
                  <a:cubicBezTo>
                    <a:pt x="1545575" y="200818"/>
                    <a:pt x="1544379" y="169900"/>
                    <a:pt x="1534917" y="141514"/>
                  </a:cubicBezTo>
                  <a:cubicBezTo>
                    <a:pt x="1531288" y="130628"/>
                    <a:pt x="1529163" y="119120"/>
                    <a:pt x="1524031" y="108857"/>
                  </a:cubicBezTo>
                  <a:cubicBezTo>
                    <a:pt x="1518180" y="97155"/>
                    <a:pt x="1511511" y="85451"/>
                    <a:pt x="1502260" y="76200"/>
                  </a:cubicBezTo>
                  <a:cubicBezTo>
                    <a:pt x="1484524" y="58464"/>
                    <a:pt x="1460553" y="49445"/>
                    <a:pt x="1436945" y="43543"/>
                  </a:cubicBezTo>
                  <a:cubicBezTo>
                    <a:pt x="1418995" y="39055"/>
                    <a:pt x="1400917" y="34594"/>
                    <a:pt x="1382517" y="32657"/>
                  </a:cubicBezTo>
                  <a:cubicBezTo>
                    <a:pt x="1331867" y="27325"/>
                    <a:pt x="1280837" y="26382"/>
                    <a:pt x="1230117" y="21771"/>
                  </a:cubicBezTo>
                  <a:cubicBezTo>
                    <a:pt x="1170160" y="16320"/>
                    <a:pt x="1134896" y="9530"/>
                    <a:pt x="1077717" y="0"/>
                  </a:cubicBezTo>
                  <a:cubicBezTo>
                    <a:pt x="1060791" y="996"/>
                    <a:pt x="897379" y="2055"/>
                    <a:pt x="838231" y="21771"/>
                  </a:cubicBezTo>
                  <a:cubicBezTo>
                    <a:pt x="822836" y="26903"/>
                    <a:pt x="809755" y="37516"/>
                    <a:pt x="794688" y="43543"/>
                  </a:cubicBezTo>
                  <a:cubicBezTo>
                    <a:pt x="773380" y="52066"/>
                    <a:pt x="729374" y="65314"/>
                    <a:pt x="729374" y="65314"/>
                  </a:cubicBezTo>
                  <a:cubicBezTo>
                    <a:pt x="722117" y="72571"/>
                    <a:pt x="716782" y="82496"/>
                    <a:pt x="707602" y="87086"/>
                  </a:cubicBezTo>
                  <a:cubicBezTo>
                    <a:pt x="687076" y="97349"/>
                    <a:pt x="664791" y="104356"/>
                    <a:pt x="642288" y="108857"/>
                  </a:cubicBezTo>
                  <a:cubicBezTo>
                    <a:pt x="583567" y="120602"/>
                    <a:pt x="577239" y="122914"/>
                    <a:pt x="511660" y="130629"/>
                  </a:cubicBezTo>
                  <a:cubicBezTo>
                    <a:pt x="409929" y="142597"/>
                    <a:pt x="402802" y="166914"/>
                    <a:pt x="381031" y="1741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839753" y="4754359"/>
              <a:ext cx="2232248" cy="1254902"/>
              <a:chOff x="5148064" y="1679914"/>
              <a:chExt cx="2520280" cy="140879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" name="Διάγραμμα ροής: Είσοδος/έξοδος 4"/>
              <p:cNvSpPr/>
              <p:nvPr/>
            </p:nvSpPr>
            <p:spPr>
              <a:xfrm>
                <a:off x="5148064" y="1679914"/>
                <a:ext cx="2520280" cy="1408791"/>
              </a:xfrm>
              <a:prstGeom prst="flowChartInputOutp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  <a:scene3d>
                <a:camera prst="isometricOffAxis1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519111" y="2384310"/>
                    <a:ext cx="45877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𝒅𝑨</m:t>
                          </m:r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9111" y="2384310"/>
                    <a:ext cx="458779" cy="307777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Ομάδα 37"/>
          <p:cNvGrpSpPr/>
          <p:nvPr/>
        </p:nvGrpSpPr>
        <p:grpSpPr>
          <a:xfrm>
            <a:off x="3013808" y="2545681"/>
            <a:ext cx="3051842" cy="1963976"/>
            <a:chOff x="3013808" y="2545681"/>
            <a:chExt cx="3051842" cy="1963976"/>
          </a:xfrm>
        </p:grpSpPr>
        <p:sp>
          <p:nvSpPr>
            <p:cNvPr id="32" name="Ελεύθερη σχεδίαση 31"/>
            <p:cNvSpPr/>
            <p:nvPr/>
          </p:nvSpPr>
          <p:spPr>
            <a:xfrm>
              <a:off x="3013808" y="2545681"/>
              <a:ext cx="3051842" cy="1963976"/>
            </a:xfrm>
            <a:custGeom>
              <a:avLst/>
              <a:gdLst>
                <a:gd name="connsiteX0" fmla="*/ 381031 w 2296917"/>
                <a:gd name="connsiteY0" fmla="*/ 174171 h 1621971"/>
                <a:gd name="connsiteX1" fmla="*/ 381031 w 2296917"/>
                <a:gd name="connsiteY1" fmla="*/ 174171 h 1621971"/>
                <a:gd name="connsiteX2" fmla="*/ 283060 w 2296917"/>
                <a:gd name="connsiteY2" fmla="*/ 217714 h 1621971"/>
                <a:gd name="connsiteX3" fmla="*/ 185088 w 2296917"/>
                <a:gd name="connsiteY3" fmla="*/ 304800 h 1621971"/>
                <a:gd name="connsiteX4" fmla="*/ 119774 w 2296917"/>
                <a:gd name="connsiteY4" fmla="*/ 381000 h 1621971"/>
                <a:gd name="connsiteX5" fmla="*/ 65345 w 2296917"/>
                <a:gd name="connsiteY5" fmla="*/ 478971 h 1621971"/>
                <a:gd name="connsiteX6" fmla="*/ 21802 w 2296917"/>
                <a:gd name="connsiteY6" fmla="*/ 566057 h 1621971"/>
                <a:gd name="connsiteX7" fmla="*/ 10917 w 2296917"/>
                <a:gd name="connsiteY7" fmla="*/ 609600 h 1621971"/>
                <a:gd name="connsiteX8" fmla="*/ 31 w 2296917"/>
                <a:gd name="connsiteY8" fmla="*/ 642257 h 1621971"/>
                <a:gd name="connsiteX9" fmla="*/ 21802 w 2296917"/>
                <a:gd name="connsiteY9" fmla="*/ 816429 h 1621971"/>
                <a:gd name="connsiteX10" fmla="*/ 54460 w 2296917"/>
                <a:gd name="connsiteY10" fmla="*/ 859971 h 1621971"/>
                <a:gd name="connsiteX11" fmla="*/ 65345 w 2296917"/>
                <a:gd name="connsiteY11" fmla="*/ 892629 h 1621971"/>
                <a:gd name="connsiteX12" fmla="*/ 87117 w 2296917"/>
                <a:gd name="connsiteY12" fmla="*/ 914400 h 1621971"/>
                <a:gd name="connsiteX13" fmla="*/ 119774 w 2296917"/>
                <a:gd name="connsiteY13" fmla="*/ 957943 h 1621971"/>
                <a:gd name="connsiteX14" fmla="*/ 152431 w 2296917"/>
                <a:gd name="connsiteY14" fmla="*/ 990600 h 1621971"/>
                <a:gd name="connsiteX15" fmla="*/ 185088 w 2296917"/>
                <a:gd name="connsiteY15" fmla="*/ 1034143 h 1621971"/>
                <a:gd name="connsiteX16" fmla="*/ 206860 w 2296917"/>
                <a:gd name="connsiteY16" fmla="*/ 1077686 h 1621971"/>
                <a:gd name="connsiteX17" fmla="*/ 239517 w 2296917"/>
                <a:gd name="connsiteY17" fmla="*/ 1099457 h 1621971"/>
                <a:gd name="connsiteX18" fmla="*/ 261288 w 2296917"/>
                <a:gd name="connsiteY18" fmla="*/ 1143000 h 1621971"/>
                <a:gd name="connsiteX19" fmla="*/ 370145 w 2296917"/>
                <a:gd name="connsiteY19" fmla="*/ 1295400 h 1621971"/>
                <a:gd name="connsiteX20" fmla="*/ 413688 w 2296917"/>
                <a:gd name="connsiteY20" fmla="*/ 1338943 h 1621971"/>
                <a:gd name="connsiteX21" fmla="*/ 468117 w 2296917"/>
                <a:gd name="connsiteY21" fmla="*/ 1404257 h 1621971"/>
                <a:gd name="connsiteX22" fmla="*/ 511660 w 2296917"/>
                <a:gd name="connsiteY22" fmla="*/ 1426029 h 1621971"/>
                <a:gd name="connsiteX23" fmla="*/ 544317 w 2296917"/>
                <a:gd name="connsiteY23" fmla="*/ 1458686 h 1621971"/>
                <a:gd name="connsiteX24" fmla="*/ 587860 w 2296917"/>
                <a:gd name="connsiteY24" fmla="*/ 1480457 h 1621971"/>
                <a:gd name="connsiteX25" fmla="*/ 685831 w 2296917"/>
                <a:gd name="connsiteY25" fmla="*/ 1534886 h 1621971"/>
                <a:gd name="connsiteX26" fmla="*/ 816460 w 2296917"/>
                <a:gd name="connsiteY26" fmla="*/ 1567543 h 1621971"/>
                <a:gd name="connsiteX27" fmla="*/ 892660 w 2296917"/>
                <a:gd name="connsiteY27" fmla="*/ 1589314 h 1621971"/>
                <a:gd name="connsiteX28" fmla="*/ 1143031 w 2296917"/>
                <a:gd name="connsiteY28" fmla="*/ 1621971 h 1621971"/>
                <a:gd name="connsiteX29" fmla="*/ 1545802 w 2296917"/>
                <a:gd name="connsiteY29" fmla="*/ 1611086 h 1621971"/>
                <a:gd name="connsiteX30" fmla="*/ 1763517 w 2296917"/>
                <a:gd name="connsiteY30" fmla="*/ 1589314 h 1621971"/>
                <a:gd name="connsiteX31" fmla="*/ 1861488 w 2296917"/>
                <a:gd name="connsiteY31" fmla="*/ 1578429 h 1621971"/>
                <a:gd name="connsiteX32" fmla="*/ 1894145 w 2296917"/>
                <a:gd name="connsiteY32" fmla="*/ 1567543 h 1621971"/>
                <a:gd name="connsiteX33" fmla="*/ 1937688 w 2296917"/>
                <a:gd name="connsiteY33" fmla="*/ 1556657 h 1621971"/>
                <a:gd name="connsiteX34" fmla="*/ 1959460 w 2296917"/>
                <a:gd name="connsiteY34" fmla="*/ 1534886 h 1621971"/>
                <a:gd name="connsiteX35" fmla="*/ 1959460 w 2296917"/>
                <a:gd name="connsiteY35" fmla="*/ 1415143 h 1621971"/>
                <a:gd name="connsiteX36" fmla="*/ 1905031 w 2296917"/>
                <a:gd name="connsiteY36" fmla="*/ 1360714 h 1621971"/>
                <a:gd name="connsiteX37" fmla="*/ 1894145 w 2296917"/>
                <a:gd name="connsiteY37" fmla="*/ 1328057 h 1621971"/>
                <a:gd name="connsiteX38" fmla="*/ 1915917 w 2296917"/>
                <a:gd name="connsiteY38" fmla="*/ 1262743 h 1621971"/>
                <a:gd name="connsiteX39" fmla="*/ 1959460 w 2296917"/>
                <a:gd name="connsiteY39" fmla="*/ 1230086 h 1621971"/>
                <a:gd name="connsiteX40" fmla="*/ 2046545 w 2296917"/>
                <a:gd name="connsiteY40" fmla="*/ 1186543 h 1621971"/>
                <a:gd name="connsiteX41" fmla="*/ 2111860 w 2296917"/>
                <a:gd name="connsiteY41" fmla="*/ 1132114 h 1621971"/>
                <a:gd name="connsiteX42" fmla="*/ 2144517 w 2296917"/>
                <a:gd name="connsiteY42" fmla="*/ 1121229 h 1621971"/>
                <a:gd name="connsiteX43" fmla="*/ 2231602 w 2296917"/>
                <a:gd name="connsiteY43" fmla="*/ 1034143 h 1621971"/>
                <a:gd name="connsiteX44" fmla="*/ 2275145 w 2296917"/>
                <a:gd name="connsiteY44" fmla="*/ 968829 h 1621971"/>
                <a:gd name="connsiteX45" fmla="*/ 2296917 w 2296917"/>
                <a:gd name="connsiteY45" fmla="*/ 936171 h 1621971"/>
                <a:gd name="connsiteX46" fmla="*/ 2286031 w 2296917"/>
                <a:gd name="connsiteY46" fmla="*/ 794657 h 1621971"/>
                <a:gd name="connsiteX47" fmla="*/ 2231602 w 2296917"/>
                <a:gd name="connsiteY47" fmla="*/ 740229 h 1621971"/>
                <a:gd name="connsiteX48" fmla="*/ 2209831 w 2296917"/>
                <a:gd name="connsiteY48" fmla="*/ 718457 h 1621971"/>
                <a:gd name="connsiteX49" fmla="*/ 2144517 w 2296917"/>
                <a:gd name="connsiteY49" fmla="*/ 664029 h 1621971"/>
                <a:gd name="connsiteX50" fmla="*/ 2100974 w 2296917"/>
                <a:gd name="connsiteY50" fmla="*/ 609600 h 1621971"/>
                <a:gd name="connsiteX51" fmla="*/ 2068317 w 2296917"/>
                <a:gd name="connsiteY51" fmla="*/ 587829 h 1621971"/>
                <a:gd name="connsiteX52" fmla="*/ 1970345 w 2296917"/>
                <a:gd name="connsiteY52" fmla="*/ 511629 h 1621971"/>
                <a:gd name="connsiteX53" fmla="*/ 1937688 w 2296917"/>
                <a:gd name="connsiteY53" fmla="*/ 489857 h 1621971"/>
                <a:gd name="connsiteX54" fmla="*/ 1894145 w 2296917"/>
                <a:gd name="connsiteY54" fmla="*/ 457200 h 1621971"/>
                <a:gd name="connsiteX55" fmla="*/ 1861488 w 2296917"/>
                <a:gd name="connsiteY55" fmla="*/ 446314 h 1621971"/>
                <a:gd name="connsiteX56" fmla="*/ 1796174 w 2296917"/>
                <a:gd name="connsiteY56" fmla="*/ 402771 h 1621971"/>
                <a:gd name="connsiteX57" fmla="*/ 1763517 w 2296917"/>
                <a:gd name="connsiteY57" fmla="*/ 381000 h 1621971"/>
                <a:gd name="connsiteX58" fmla="*/ 1687317 w 2296917"/>
                <a:gd name="connsiteY58" fmla="*/ 348343 h 1621971"/>
                <a:gd name="connsiteX59" fmla="*/ 1665545 w 2296917"/>
                <a:gd name="connsiteY59" fmla="*/ 326571 h 1621971"/>
                <a:gd name="connsiteX60" fmla="*/ 1589345 w 2296917"/>
                <a:gd name="connsiteY60" fmla="*/ 283029 h 1621971"/>
                <a:gd name="connsiteX61" fmla="*/ 1578460 w 2296917"/>
                <a:gd name="connsiteY61" fmla="*/ 250371 h 1621971"/>
                <a:gd name="connsiteX62" fmla="*/ 1556688 w 2296917"/>
                <a:gd name="connsiteY62" fmla="*/ 228600 h 1621971"/>
                <a:gd name="connsiteX63" fmla="*/ 1534917 w 2296917"/>
                <a:gd name="connsiteY63" fmla="*/ 141514 h 1621971"/>
                <a:gd name="connsiteX64" fmla="*/ 1524031 w 2296917"/>
                <a:gd name="connsiteY64" fmla="*/ 108857 h 1621971"/>
                <a:gd name="connsiteX65" fmla="*/ 1502260 w 2296917"/>
                <a:gd name="connsiteY65" fmla="*/ 76200 h 1621971"/>
                <a:gd name="connsiteX66" fmla="*/ 1436945 w 2296917"/>
                <a:gd name="connsiteY66" fmla="*/ 43543 h 1621971"/>
                <a:gd name="connsiteX67" fmla="*/ 1382517 w 2296917"/>
                <a:gd name="connsiteY67" fmla="*/ 32657 h 1621971"/>
                <a:gd name="connsiteX68" fmla="*/ 1230117 w 2296917"/>
                <a:gd name="connsiteY68" fmla="*/ 21771 h 1621971"/>
                <a:gd name="connsiteX69" fmla="*/ 1077717 w 2296917"/>
                <a:gd name="connsiteY69" fmla="*/ 0 h 1621971"/>
                <a:gd name="connsiteX70" fmla="*/ 838231 w 2296917"/>
                <a:gd name="connsiteY70" fmla="*/ 21771 h 1621971"/>
                <a:gd name="connsiteX71" fmla="*/ 794688 w 2296917"/>
                <a:gd name="connsiteY71" fmla="*/ 43543 h 1621971"/>
                <a:gd name="connsiteX72" fmla="*/ 729374 w 2296917"/>
                <a:gd name="connsiteY72" fmla="*/ 65314 h 1621971"/>
                <a:gd name="connsiteX73" fmla="*/ 707602 w 2296917"/>
                <a:gd name="connsiteY73" fmla="*/ 87086 h 1621971"/>
                <a:gd name="connsiteX74" fmla="*/ 642288 w 2296917"/>
                <a:gd name="connsiteY74" fmla="*/ 108857 h 1621971"/>
                <a:gd name="connsiteX75" fmla="*/ 511660 w 2296917"/>
                <a:gd name="connsiteY75" fmla="*/ 130629 h 1621971"/>
                <a:gd name="connsiteX76" fmla="*/ 381031 w 2296917"/>
                <a:gd name="connsiteY76" fmla="*/ 174171 h 162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296917" h="1621971">
                  <a:moveTo>
                    <a:pt x="381031" y="174171"/>
                  </a:moveTo>
                  <a:lnTo>
                    <a:pt x="381031" y="174171"/>
                  </a:lnTo>
                  <a:cubicBezTo>
                    <a:pt x="348374" y="188685"/>
                    <a:pt x="314526" y="200771"/>
                    <a:pt x="283060" y="217714"/>
                  </a:cubicBezTo>
                  <a:cubicBezTo>
                    <a:pt x="248355" y="236401"/>
                    <a:pt x="210818" y="279070"/>
                    <a:pt x="185088" y="304800"/>
                  </a:cubicBezTo>
                  <a:cubicBezTo>
                    <a:pt x="147501" y="342387"/>
                    <a:pt x="152359" y="334450"/>
                    <a:pt x="119774" y="381000"/>
                  </a:cubicBezTo>
                  <a:cubicBezTo>
                    <a:pt x="29179" y="510421"/>
                    <a:pt x="102348" y="397565"/>
                    <a:pt x="65345" y="478971"/>
                  </a:cubicBezTo>
                  <a:cubicBezTo>
                    <a:pt x="51915" y="508517"/>
                    <a:pt x="21802" y="566057"/>
                    <a:pt x="21802" y="566057"/>
                  </a:cubicBezTo>
                  <a:cubicBezTo>
                    <a:pt x="18174" y="580571"/>
                    <a:pt x="15027" y="595215"/>
                    <a:pt x="10917" y="609600"/>
                  </a:cubicBezTo>
                  <a:cubicBezTo>
                    <a:pt x="7765" y="620633"/>
                    <a:pt x="-572" y="630798"/>
                    <a:pt x="31" y="642257"/>
                  </a:cubicBezTo>
                  <a:cubicBezTo>
                    <a:pt x="3106" y="700685"/>
                    <a:pt x="7611" y="759667"/>
                    <a:pt x="21802" y="816429"/>
                  </a:cubicBezTo>
                  <a:cubicBezTo>
                    <a:pt x="26202" y="834030"/>
                    <a:pt x="43574" y="845457"/>
                    <a:pt x="54460" y="859971"/>
                  </a:cubicBezTo>
                  <a:cubicBezTo>
                    <a:pt x="58088" y="870857"/>
                    <a:pt x="59441" y="882789"/>
                    <a:pt x="65345" y="892629"/>
                  </a:cubicBezTo>
                  <a:cubicBezTo>
                    <a:pt x="70625" y="901430"/>
                    <a:pt x="80547" y="906516"/>
                    <a:pt x="87117" y="914400"/>
                  </a:cubicBezTo>
                  <a:cubicBezTo>
                    <a:pt x="98732" y="928338"/>
                    <a:pt x="107967" y="944168"/>
                    <a:pt x="119774" y="957943"/>
                  </a:cubicBezTo>
                  <a:cubicBezTo>
                    <a:pt x="129793" y="969632"/>
                    <a:pt x="142412" y="978911"/>
                    <a:pt x="152431" y="990600"/>
                  </a:cubicBezTo>
                  <a:cubicBezTo>
                    <a:pt x="164238" y="1004375"/>
                    <a:pt x="175472" y="1018758"/>
                    <a:pt x="185088" y="1034143"/>
                  </a:cubicBezTo>
                  <a:cubicBezTo>
                    <a:pt x="193689" y="1047904"/>
                    <a:pt x="196471" y="1065220"/>
                    <a:pt x="206860" y="1077686"/>
                  </a:cubicBezTo>
                  <a:cubicBezTo>
                    <a:pt x="215236" y="1087736"/>
                    <a:pt x="228631" y="1092200"/>
                    <a:pt x="239517" y="1099457"/>
                  </a:cubicBezTo>
                  <a:cubicBezTo>
                    <a:pt x="246774" y="1113971"/>
                    <a:pt x="253407" y="1128815"/>
                    <a:pt x="261288" y="1143000"/>
                  </a:cubicBezTo>
                  <a:cubicBezTo>
                    <a:pt x="289950" y="1194593"/>
                    <a:pt x="330387" y="1255642"/>
                    <a:pt x="370145" y="1295400"/>
                  </a:cubicBezTo>
                  <a:cubicBezTo>
                    <a:pt x="384659" y="1309914"/>
                    <a:pt x="401372" y="1322522"/>
                    <a:pt x="413688" y="1338943"/>
                  </a:cubicBezTo>
                  <a:cubicBezTo>
                    <a:pt x="421924" y="1349924"/>
                    <a:pt x="450814" y="1392722"/>
                    <a:pt x="468117" y="1404257"/>
                  </a:cubicBezTo>
                  <a:cubicBezTo>
                    <a:pt x="481619" y="1413258"/>
                    <a:pt x="498455" y="1416597"/>
                    <a:pt x="511660" y="1426029"/>
                  </a:cubicBezTo>
                  <a:cubicBezTo>
                    <a:pt x="524187" y="1434977"/>
                    <a:pt x="531790" y="1449738"/>
                    <a:pt x="544317" y="1458686"/>
                  </a:cubicBezTo>
                  <a:cubicBezTo>
                    <a:pt x="557522" y="1468118"/>
                    <a:pt x="573675" y="1472576"/>
                    <a:pt x="587860" y="1480457"/>
                  </a:cubicBezTo>
                  <a:cubicBezTo>
                    <a:pt x="623369" y="1500184"/>
                    <a:pt x="648547" y="1519972"/>
                    <a:pt x="685831" y="1534886"/>
                  </a:cubicBezTo>
                  <a:cubicBezTo>
                    <a:pt x="772738" y="1569649"/>
                    <a:pt x="727879" y="1547101"/>
                    <a:pt x="816460" y="1567543"/>
                  </a:cubicBezTo>
                  <a:cubicBezTo>
                    <a:pt x="842200" y="1573483"/>
                    <a:pt x="866810" y="1583872"/>
                    <a:pt x="892660" y="1589314"/>
                  </a:cubicBezTo>
                  <a:cubicBezTo>
                    <a:pt x="1000438" y="1612004"/>
                    <a:pt x="1035965" y="1612238"/>
                    <a:pt x="1143031" y="1621971"/>
                  </a:cubicBezTo>
                  <a:lnTo>
                    <a:pt x="1545802" y="1611086"/>
                  </a:lnTo>
                  <a:cubicBezTo>
                    <a:pt x="1687986" y="1605399"/>
                    <a:pt x="1653993" y="1603004"/>
                    <a:pt x="1763517" y="1589314"/>
                  </a:cubicBezTo>
                  <a:cubicBezTo>
                    <a:pt x="1796121" y="1585239"/>
                    <a:pt x="1828831" y="1582057"/>
                    <a:pt x="1861488" y="1578429"/>
                  </a:cubicBezTo>
                  <a:cubicBezTo>
                    <a:pt x="1872374" y="1574800"/>
                    <a:pt x="1883112" y="1570695"/>
                    <a:pt x="1894145" y="1567543"/>
                  </a:cubicBezTo>
                  <a:cubicBezTo>
                    <a:pt x="1908530" y="1563433"/>
                    <a:pt x="1924306" y="1563348"/>
                    <a:pt x="1937688" y="1556657"/>
                  </a:cubicBezTo>
                  <a:cubicBezTo>
                    <a:pt x="1946868" y="1552067"/>
                    <a:pt x="1952203" y="1542143"/>
                    <a:pt x="1959460" y="1534886"/>
                  </a:cubicBezTo>
                  <a:cubicBezTo>
                    <a:pt x="1974145" y="1490829"/>
                    <a:pt x="1985665" y="1471921"/>
                    <a:pt x="1959460" y="1415143"/>
                  </a:cubicBezTo>
                  <a:cubicBezTo>
                    <a:pt x="1948708" y="1391846"/>
                    <a:pt x="1905031" y="1360714"/>
                    <a:pt x="1905031" y="1360714"/>
                  </a:cubicBezTo>
                  <a:cubicBezTo>
                    <a:pt x="1901402" y="1349828"/>
                    <a:pt x="1892878" y="1339461"/>
                    <a:pt x="1894145" y="1328057"/>
                  </a:cubicBezTo>
                  <a:cubicBezTo>
                    <a:pt x="1896679" y="1305248"/>
                    <a:pt x="1903187" y="1281838"/>
                    <a:pt x="1915917" y="1262743"/>
                  </a:cubicBezTo>
                  <a:cubicBezTo>
                    <a:pt x="1925981" y="1247647"/>
                    <a:pt x="1944697" y="1240631"/>
                    <a:pt x="1959460" y="1230086"/>
                  </a:cubicBezTo>
                  <a:cubicBezTo>
                    <a:pt x="2000966" y="1200438"/>
                    <a:pt x="1991035" y="1208747"/>
                    <a:pt x="2046545" y="1186543"/>
                  </a:cubicBezTo>
                  <a:cubicBezTo>
                    <a:pt x="2070620" y="1162468"/>
                    <a:pt x="2081549" y="1147269"/>
                    <a:pt x="2111860" y="1132114"/>
                  </a:cubicBezTo>
                  <a:cubicBezTo>
                    <a:pt x="2122123" y="1126983"/>
                    <a:pt x="2133631" y="1124857"/>
                    <a:pt x="2144517" y="1121229"/>
                  </a:cubicBezTo>
                  <a:lnTo>
                    <a:pt x="2231602" y="1034143"/>
                  </a:lnTo>
                  <a:lnTo>
                    <a:pt x="2275145" y="968829"/>
                  </a:lnTo>
                  <a:lnTo>
                    <a:pt x="2296917" y="936171"/>
                  </a:lnTo>
                  <a:cubicBezTo>
                    <a:pt x="2293288" y="889000"/>
                    <a:pt x="2300992" y="839540"/>
                    <a:pt x="2286031" y="794657"/>
                  </a:cubicBezTo>
                  <a:cubicBezTo>
                    <a:pt x="2277917" y="770316"/>
                    <a:pt x="2249745" y="758372"/>
                    <a:pt x="2231602" y="740229"/>
                  </a:cubicBezTo>
                  <a:lnTo>
                    <a:pt x="2209831" y="718457"/>
                  </a:lnTo>
                  <a:cubicBezTo>
                    <a:pt x="2132262" y="640887"/>
                    <a:pt x="2220289" y="724646"/>
                    <a:pt x="2144517" y="664029"/>
                  </a:cubicBezTo>
                  <a:cubicBezTo>
                    <a:pt x="2090652" y="620937"/>
                    <a:pt x="2157555" y="666181"/>
                    <a:pt x="2100974" y="609600"/>
                  </a:cubicBezTo>
                  <a:cubicBezTo>
                    <a:pt x="2091723" y="600349"/>
                    <a:pt x="2078095" y="596521"/>
                    <a:pt x="2068317" y="587829"/>
                  </a:cubicBezTo>
                  <a:cubicBezTo>
                    <a:pt x="1980203" y="509505"/>
                    <a:pt x="2037685" y="534074"/>
                    <a:pt x="1970345" y="511629"/>
                  </a:cubicBezTo>
                  <a:cubicBezTo>
                    <a:pt x="1959459" y="504372"/>
                    <a:pt x="1948334" y="497461"/>
                    <a:pt x="1937688" y="489857"/>
                  </a:cubicBezTo>
                  <a:cubicBezTo>
                    <a:pt x="1922925" y="479312"/>
                    <a:pt x="1909897" y="466201"/>
                    <a:pt x="1894145" y="457200"/>
                  </a:cubicBezTo>
                  <a:cubicBezTo>
                    <a:pt x="1884182" y="451507"/>
                    <a:pt x="1871519" y="451887"/>
                    <a:pt x="1861488" y="446314"/>
                  </a:cubicBezTo>
                  <a:cubicBezTo>
                    <a:pt x="1838615" y="433607"/>
                    <a:pt x="1817945" y="417285"/>
                    <a:pt x="1796174" y="402771"/>
                  </a:cubicBezTo>
                  <a:cubicBezTo>
                    <a:pt x="1785288" y="395514"/>
                    <a:pt x="1775219" y="386851"/>
                    <a:pt x="1763517" y="381000"/>
                  </a:cubicBezTo>
                  <a:cubicBezTo>
                    <a:pt x="1709711" y="354098"/>
                    <a:pt x="1735369" y="364361"/>
                    <a:pt x="1687317" y="348343"/>
                  </a:cubicBezTo>
                  <a:cubicBezTo>
                    <a:pt x="1680060" y="341086"/>
                    <a:pt x="1673559" y="332982"/>
                    <a:pt x="1665545" y="326571"/>
                  </a:cubicBezTo>
                  <a:cubicBezTo>
                    <a:pt x="1639902" y="306056"/>
                    <a:pt x="1619143" y="297928"/>
                    <a:pt x="1589345" y="283029"/>
                  </a:cubicBezTo>
                  <a:cubicBezTo>
                    <a:pt x="1585717" y="272143"/>
                    <a:pt x="1584364" y="260211"/>
                    <a:pt x="1578460" y="250371"/>
                  </a:cubicBezTo>
                  <a:cubicBezTo>
                    <a:pt x="1573180" y="241570"/>
                    <a:pt x="1560500" y="238129"/>
                    <a:pt x="1556688" y="228600"/>
                  </a:cubicBezTo>
                  <a:cubicBezTo>
                    <a:pt x="1545575" y="200818"/>
                    <a:pt x="1544379" y="169900"/>
                    <a:pt x="1534917" y="141514"/>
                  </a:cubicBezTo>
                  <a:cubicBezTo>
                    <a:pt x="1531288" y="130628"/>
                    <a:pt x="1529163" y="119120"/>
                    <a:pt x="1524031" y="108857"/>
                  </a:cubicBezTo>
                  <a:cubicBezTo>
                    <a:pt x="1518180" y="97155"/>
                    <a:pt x="1511511" y="85451"/>
                    <a:pt x="1502260" y="76200"/>
                  </a:cubicBezTo>
                  <a:cubicBezTo>
                    <a:pt x="1484524" y="58464"/>
                    <a:pt x="1460553" y="49445"/>
                    <a:pt x="1436945" y="43543"/>
                  </a:cubicBezTo>
                  <a:cubicBezTo>
                    <a:pt x="1418995" y="39055"/>
                    <a:pt x="1400917" y="34594"/>
                    <a:pt x="1382517" y="32657"/>
                  </a:cubicBezTo>
                  <a:cubicBezTo>
                    <a:pt x="1331867" y="27325"/>
                    <a:pt x="1280837" y="26382"/>
                    <a:pt x="1230117" y="21771"/>
                  </a:cubicBezTo>
                  <a:cubicBezTo>
                    <a:pt x="1170160" y="16320"/>
                    <a:pt x="1134896" y="9530"/>
                    <a:pt x="1077717" y="0"/>
                  </a:cubicBezTo>
                  <a:cubicBezTo>
                    <a:pt x="1060791" y="996"/>
                    <a:pt x="897379" y="2055"/>
                    <a:pt x="838231" y="21771"/>
                  </a:cubicBezTo>
                  <a:cubicBezTo>
                    <a:pt x="822836" y="26903"/>
                    <a:pt x="809755" y="37516"/>
                    <a:pt x="794688" y="43543"/>
                  </a:cubicBezTo>
                  <a:cubicBezTo>
                    <a:pt x="773380" y="52066"/>
                    <a:pt x="729374" y="65314"/>
                    <a:pt x="729374" y="65314"/>
                  </a:cubicBezTo>
                  <a:cubicBezTo>
                    <a:pt x="722117" y="72571"/>
                    <a:pt x="716782" y="82496"/>
                    <a:pt x="707602" y="87086"/>
                  </a:cubicBezTo>
                  <a:cubicBezTo>
                    <a:pt x="687076" y="97349"/>
                    <a:pt x="664791" y="104356"/>
                    <a:pt x="642288" y="108857"/>
                  </a:cubicBezTo>
                  <a:cubicBezTo>
                    <a:pt x="583567" y="120602"/>
                    <a:pt x="577239" y="122914"/>
                    <a:pt x="511660" y="130629"/>
                  </a:cubicBezTo>
                  <a:cubicBezTo>
                    <a:pt x="409929" y="142597"/>
                    <a:pt x="402802" y="166914"/>
                    <a:pt x="381031" y="1741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0" name="Ομάδα 9"/>
            <p:cNvGrpSpPr/>
            <p:nvPr/>
          </p:nvGrpSpPr>
          <p:grpSpPr>
            <a:xfrm rot="20046524">
              <a:off x="3423605" y="2936550"/>
              <a:ext cx="2232248" cy="1254902"/>
              <a:chOff x="5148064" y="1679914"/>
              <a:chExt cx="2520280" cy="14087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1" name="Διάγραμμα ροής: Είσοδος/έξοδος 10"/>
              <p:cNvSpPr/>
              <p:nvPr/>
            </p:nvSpPr>
            <p:spPr>
              <a:xfrm>
                <a:off x="5148064" y="1679914"/>
                <a:ext cx="2520280" cy="1408791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softEdge rad="12700"/>
              </a:effectLst>
              <a:scene3d>
                <a:camera prst="isometricOffAxis1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 rot="1553476">
                    <a:off x="5453546" y="2335182"/>
                    <a:ext cx="45877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𝒅𝑨</m:t>
                          </m:r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53476">
                    <a:off x="5453546" y="2335182"/>
                    <a:ext cx="458779" cy="307777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Ομάδα 40"/>
          <p:cNvGrpSpPr/>
          <p:nvPr/>
        </p:nvGrpSpPr>
        <p:grpSpPr>
          <a:xfrm>
            <a:off x="6137077" y="2280103"/>
            <a:ext cx="2728295" cy="2232248"/>
            <a:chOff x="6137077" y="2280103"/>
            <a:chExt cx="2728295" cy="2232248"/>
          </a:xfrm>
        </p:grpSpPr>
        <p:sp>
          <p:nvSpPr>
            <p:cNvPr id="33" name="Ελεύθερη σχεδίαση 32"/>
            <p:cNvSpPr/>
            <p:nvPr/>
          </p:nvSpPr>
          <p:spPr>
            <a:xfrm>
              <a:off x="6137077" y="2405221"/>
              <a:ext cx="2728295" cy="1982011"/>
            </a:xfrm>
            <a:custGeom>
              <a:avLst/>
              <a:gdLst>
                <a:gd name="connsiteX0" fmla="*/ 381031 w 2296917"/>
                <a:gd name="connsiteY0" fmla="*/ 174171 h 1621971"/>
                <a:gd name="connsiteX1" fmla="*/ 381031 w 2296917"/>
                <a:gd name="connsiteY1" fmla="*/ 174171 h 1621971"/>
                <a:gd name="connsiteX2" fmla="*/ 283060 w 2296917"/>
                <a:gd name="connsiteY2" fmla="*/ 217714 h 1621971"/>
                <a:gd name="connsiteX3" fmla="*/ 185088 w 2296917"/>
                <a:gd name="connsiteY3" fmla="*/ 304800 h 1621971"/>
                <a:gd name="connsiteX4" fmla="*/ 119774 w 2296917"/>
                <a:gd name="connsiteY4" fmla="*/ 381000 h 1621971"/>
                <a:gd name="connsiteX5" fmla="*/ 65345 w 2296917"/>
                <a:gd name="connsiteY5" fmla="*/ 478971 h 1621971"/>
                <a:gd name="connsiteX6" fmla="*/ 21802 w 2296917"/>
                <a:gd name="connsiteY6" fmla="*/ 566057 h 1621971"/>
                <a:gd name="connsiteX7" fmla="*/ 10917 w 2296917"/>
                <a:gd name="connsiteY7" fmla="*/ 609600 h 1621971"/>
                <a:gd name="connsiteX8" fmla="*/ 31 w 2296917"/>
                <a:gd name="connsiteY8" fmla="*/ 642257 h 1621971"/>
                <a:gd name="connsiteX9" fmla="*/ 21802 w 2296917"/>
                <a:gd name="connsiteY9" fmla="*/ 816429 h 1621971"/>
                <a:gd name="connsiteX10" fmla="*/ 54460 w 2296917"/>
                <a:gd name="connsiteY10" fmla="*/ 859971 h 1621971"/>
                <a:gd name="connsiteX11" fmla="*/ 65345 w 2296917"/>
                <a:gd name="connsiteY11" fmla="*/ 892629 h 1621971"/>
                <a:gd name="connsiteX12" fmla="*/ 87117 w 2296917"/>
                <a:gd name="connsiteY12" fmla="*/ 914400 h 1621971"/>
                <a:gd name="connsiteX13" fmla="*/ 119774 w 2296917"/>
                <a:gd name="connsiteY13" fmla="*/ 957943 h 1621971"/>
                <a:gd name="connsiteX14" fmla="*/ 152431 w 2296917"/>
                <a:gd name="connsiteY14" fmla="*/ 990600 h 1621971"/>
                <a:gd name="connsiteX15" fmla="*/ 185088 w 2296917"/>
                <a:gd name="connsiteY15" fmla="*/ 1034143 h 1621971"/>
                <a:gd name="connsiteX16" fmla="*/ 206860 w 2296917"/>
                <a:gd name="connsiteY16" fmla="*/ 1077686 h 1621971"/>
                <a:gd name="connsiteX17" fmla="*/ 239517 w 2296917"/>
                <a:gd name="connsiteY17" fmla="*/ 1099457 h 1621971"/>
                <a:gd name="connsiteX18" fmla="*/ 261288 w 2296917"/>
                <a:gd name="connsiteY18" fmla="*/ 1143000 h 1621971"/>
                <a:gd name="connsiteX19" fmla="*/ 370145 w 2296917"/>
                <a:gd name="connsiteY19" fmla="*/ 1295400 h 1621971"/>
                <a:gd name="connsiteX20" fmla="*/ 413688 w 2296917"/>
                <a:gd name="connsiteY20" fmla="*/ 1338943 h 1621971"/>
                <a:gd name="connsiteX21" fmla="*/ 468117 w 2296917"/>
                <a:gd name="connsiteY21" fmla="*/ 1404257 h 1621971"/>
                <a:gd name="connsiteX22" fmla="*/ 511660 w 2296917"/>
                <a:gd name="connsiteY22" fmla="*/ 1426029 h 1621971"/>
                <a:gd name="connsiteX23" fmla="*/ 544317 w 2296917"/>
                <a:gd name="connsiteY23" fmla="*/ 1458686 h 1621971"/>
                <a:gd name="connsiteX24" fmla="*/ 587860 w 2296917"/>
                <a:gd name="connsiteY24" fmla="*/ 1480457 h 1621971"/>
                <a:gd name="connsiteX25" fmla="*/ 685831 w 2296917"/>
                <a:gd name="connsiteY25" fmla="*/ 1534886 h 1621971"/>
                <a:gd name="connsiteX26" fmla="*/ 816460 w 2296917"/>
                <a:gd name="connsiteY26" fmla="*/ 1567543 h 1621971"/>
                <a:gd name="connsiteX27" fmla="*/ 892660 w 2296917"/>
                <a:gd name="connsiteY27" fmla="*/ 1589314 h 1621971"/>
                <a:gd name="connsiteX28" fmla="*/ 1143031 w 2296917"/>
                <a:gd name="connsiteY28" fmla="*/ 1621971 h 1621971"/>
                <a:gd name="connsiteX29" fmla="*/ 1545802 w 2296917"/>
                <a:gd name="connsiteY29" fmla="*/ 1611086 h 1621971"/>
                <a:gd name="connsiteX30" fmla="*/ 1763517 w 2296917"/>
                <a:gd name="connsiteY30" fmla="*/ 1589314 h 1621971"/>
                <a:gd name="connsiteX31" fmla="*/ 1861488 w 2296917"/>
                <a:gd name="connsiteY31" fmla="*/ 1578429 h 1621971"/>
                <a:gd name="connsiteX32" fmla="*/ 1894145 w 2296917"/>
                <a:gd name="connsiteY32" fmla="*/ 1567543 h 1621971"/>
                <a:gd name="connsiteX33" fmla="*/ 1937688 w 2296917"/>
                <a:gd name="connsiteY33" fmla="*/ 1556657 h 1621971"/>
                <a:gd name="connsiteX34" fmla="*/ 1959460 w 2296917"/>
                <a:gd name="connsiteY34" fmla="*/ 1534886 h 1621971"/>
                <a:gd name="connsiteX35" fmla="*/ 1959460 w 2296917"/>
                <a:gd name="connsiteY35" fmla="*/ 1415143 h 1621971"/>
                <a:gd name="connsiteX36" fmla="*/ 1905031 w 2296917"/>
                <a:gd name="connsiteY36" fmla="*/ 1360714 h 1621971"/>
                <a:gd name="connsiteX37" fmla="*/ 1894145 w 2296917"/>
                <a:gd name="connsiteY37" fmla="*/ 1328057 h 1621971"/>
                <a:gd name="connsiteX38" fmla="*/ 1915917 w 2296917"/>
                <a:gd name="connsiteY38" fmla="*/ 1262743 h 1621971"/>
                <a:gd name="connsiteX39" fmla="*/ 1959460 w 2296917"/>
                <a:gd name="connsiteY39" fmla="*/ 1230086 h 1621971"/>
                <a:gd name="connsiteX40" fmla="*/ 2046545 w 2296917"/>
                <a:gd name="connsiteY40" fmla="*/ 1186543 h 1621971"/>
                <a:gd name="connsiteX41" fmla="*/ 2111860 w 2296917"/>
                <a:gd name="connsiteY41" fmla="*/ 1132114 h 1621971"/>
                <a:gd name="connsiteX42" fmla="*/ 2144517 w 2296917"/>
                <a:gd name="connsiteY42" fmla="*/ 1121229 h 1621971"/>
                <a:gd name="connsiteX43" fmla="*/ 2231602 w 2296917"/>
                <a:gd name="connsiteY43" fmla="*/ 1034143 h 1621971"/>
                <a:gd name="connsiteX44" fmla="*/ 2275145 w 2296917"/>
                <a:gd name="connsiteY44" fmla="*/ 968829 h 1621971"/>
                <a:gd name="connsiteX45" fmla="*/ 2296917 w 2296917"/>
                <a:gd name="connsiteY45" fmla="*/ 936171 h 1621971"/>
                <a:gd name="connsiteX46" fmla="*/ 2286031 w 2296917"/>
                <a:gd name="connsiteY46" fmla="*/ 794657 h 1621971"/>
                <a:gd name="connsiteX47" fmla="*/ 2231602 w 2296917"/>
                <a:gd name="connsiteY47" fmla="*/ 740229 h 1621971"/>
                <a:gd name="connsiteX48" fmla="*/ 2209831 w 2296917"/>
                <a:gd name="connsiteY48" fmla="*/ 718457 h 1621971"/>
                <a:gd name="connsiteX49" fmla="*/ 2144517 w 2296917"/>
                <a:gd name="connsiteY49" fmla="*/ 664029 h 1621971"/>
                <a:gd name="connsiteX50" fmla="*/ 2100974 w 2296917"/>
                <a:gd name="connsiteY50" fmla="*/ 609600 h 1621971"/>
                <a:gd name="connsiteX51" fmla="*/ 2068317 w 2296917"/>
                <a:gd name="connsiteY51" fmla="*/ 587829 h 1621971"/>
                <a:gd name="connsiteX52" fmla="*/ 1970345 w 2296917"/>
                <a:gd name="connsiteY52" fmla="*/ 511629 h 1621971"/>
                <a:gd name="connsiteX53" fmla="*/ 1937688 w 2296917"/>
                <a:gd name="connsiteY53" fmla="*/ 489857 h 1621971"/>
                <a:gd name="connsiteX54" fmla="*/ 1894145 w 2296917"/>
                <a:gd name="connsiteY54" fmla="*/ 457200 h 1621971"/>
                <a:gd name="connsiteX55" fmla="*/ 1861488 w 2296917"/>
                <a:gd name="connsiteY55" fmla="*/ 446314 h 1621971"/>
                <a:gd name="connsiteX56" fmla="*/ 1796174 w 2296917"/>
                <a:gd name="connsiteY56" fmla="*/ 402771 h 1621971"/>
                <a:gd name="connsiteX57" fmla="*/ 1763517 w 2296917"/>
                <a:gd name="connsiteY57" fmla="*/ 381000 h 1621971"/>
                <a:gd name="connsiteX58" fmla="*/ 1687317 w 2296917"/>
                <a:gd name="connsiteY58" fmla="*/ 348343 h 1621971"/>
                <a:gd name="connsiteX59" fmla="*/ 1665545 w 2296917"/>
                <a:gd name="connsiteY59" fmla="*/ 326571 h 1621971"/>
                <a:gd name="connsiteX60" fmla="*/ 1589345 w 2296917"/>
                <a:gd name="connsiteY60" fmla="*/ 283029 h 1621971"/>
                <a:gd name="connsiteX61" fmla="*/ 1578460 w 2296917"/>
                <a:gd name="connsiteY61" fmla="*/ 250371 h 1621971"/>
                <a:gd name="connsiteX62" fmla="*/ 1556688 w 2296917"/>
                <a:gd name="connsiteY62" fmla="*/ 228600 h 1621971"/>
                <a:gd name="connsiteX63" fmla="*/ 1534917 w 2296917"/>
                <a:gd name="connsiteY63" fmla="*/ 141514 h 1621971"/>
                <a:gd name="connsiteX64" fmla="*/ 1524031 w 2296917"/>
                <a:gd name="connsiteY64" fmla="*/ 108857 h 1621971"/>
                <a:gd name="connsiteX65" fmla="*/ 1502260 w 2296917"/>
                <a:gd name="connsiteY65" fmla="*/ 76200 h 1621971"/>
                <a:gd name="connsiteX66" fmla="*/ 1436945 w 2296917"/>
                <a:gd name="connsiteY66" fmla="*/ 43543 h 1621971"/>
                <a:gd name="connsiteX67" fmla="*/ 1382517 w 2296917"/>
                <a:gd name="connsiteY67" fmla="*/ 32657 h 1621971"/>
                <a:gd name="connsiteX68" fmla="*/ 1230117 w 2296917"/>
                <a:gd name="connsiteY68" fmla="*/ 21771 h 1621971"/>
                <a:gd name="connsiteX69" fmla="*/ 1077717 w 2296917"/>
                <a:gd name="connsiteY69" fmla="*/ 0 h 1621971"/>
                <a:gd name="connsiteX70" fmla="*/ 838231 w 2296917"/>
                <a:gd name="connsiteY70" fmla="*/ 21771 h 1621971"/>
                <a:gd name="connsiteX71" fmla="*/ 794688 w 2296917"/>
                <a:gd name="connsiteY71" fmla="*/ 43543 h 1621971"/>
                <a:gd name="connsiteX72" fmla="*/ 729374 w 2296917"/>
                <a:gd name="connsiteY72" fmla="*/ 65314 h 1621971"/>
                <a:gd name="connsiteX73" fmla="*/ 707602 w 2296917"/>
                <a:gd name="connsiteY73" fmla="*/ 87086 h 1621971"/>
                <a:gd name="connsiteX74" fmla="*/ 642288 w 2296917"/>
                <a:gd name="connsiteY74" fmla="*/ 108857 h 1621971"/>
                <a:gd name="connsiteX75" fmla="*/ 511660 w 2296917"/>
                <a:gd name="connsiteY75" fmla="*/ 130629 h 1621971"/>
                <a:gd name="connsiteX76" fmla="*/ 381031 w 2296917"/>
                <a:gd name="connsiteY76" fmla="*/ 174171 h 162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296917" h="1621971">
                  <a:moveTo>
                    <a:pt x="381031" y="174171"/>
                  </a:moveTo>
                  <a:lnTo>
                    <a:pt x="381031" y="174171"/>
                  </a:lnTo>
                  <a:cubicBezTo>
                    <a:pt x="348374" y="188685"/>
                    <a:pt x="314526" y="200771"/>
                    <a:pt x="283060" y="217714"/>
                  </a:cubicBezTo>
                  <a:cubicBezTo>
                    <a:pt x="248355" y="236401"/>
                    <a:pt x="210818" y="279070"/>
                    <a:pt x="185088" y="304800"/>
                  </a:cubicBezTo>
                  <a:cubicBezTo>
                    <a:pt x="147501" y="342387"/>
                    <a:pt x="152359" y="334450"/>
                    <a:pt x="119774" y="381000"/>
                  </a:cubicBezTo>
                  <a:cubicBezTo>
                    <a:pt x="29179" y="510421"/>
                    <a:pt x="102348" y="397565"/>
                    <a:pt x="65345" y="478971"/>
                  </a:cubicBezTo>
                  <a:cubicBezTo>
                    <a:pt x="51915" y="508517"/>
                    <a:pt x="21802" y="566057"/>
                    <a:pt x="21802" y="566057"/>
                  </a:cubicBezTo>
                  <a:cubicBezTo>
                    <a:pt x="18174" y="580571"/>
                    <a:pt x="15027" y="595215"/>
                    <a:pt x="10917" y="609600"/>
                  </a:cubicBezTo>
                  <a:cubicBezTo>
                    <a:pt x="7765" y="620633"/>
                    <a:pt x="-572" y="630798"/>
                    <a:pt x="31" y="642257"/>
                  </a:cubicBezTo>
                  <a:cubicBezTo>
                    <a:pt x="3106" y="700685"/>
                    <a:pt x="7611" y="759667"/>
                    <a:pt x="21802" y="816429"/>
                  </a:cubicBezTo>
                  <a:cubicBezTo>
                    <a:pt x="26202" y="834030"/>
                    <a:pt x="43574" y="845457"/>
                    <a:pt x="54460" y="859971"/>
                  </a:cubicBezTo>
                  <a:cubicBezTo>
                    <a:pt x="58088" y="870857"/>
                    <a:pt x="59441" y="882789"/>
                    <a:pt x="65345" y="892629"/>
                  </a:cubicBezTo>
                  <a:cubicBezTo>
                    <a:pt x="70625" y="901430"/>
                    <a:pt x="80547" y="906516"/>
                    <a:pt x="87117" y="914400"/>
                  </a:cubicBezTo>
                  <a:cubicBezTo>
                    <a:pt x="98732" y="928338"/>
                    <a:pt x="107967" y="944168"/>
                    <a:pt x="119774" y="957943"/>
                  </a:cubicBezTo>
                  <a:cubicBezTo>
                    <a:pt x="129793" y="969632"/>
                    <a:pt x="142412" y="978911"/>
                    <a:pt x="152431" y="990600"/>
                  </a:cubicBezTo>
                  <a:cubicBezTo>
                    <a:pt x="164238" y="1004375"/>
                    <a:pt x="175472" y="1018758"/>
                    <a:pt x="185088" y="1034143"/>
                  </a:cubicBezTo>
                  <a:cubicBezTo>
                    <a:pt x="193689" y="1047904"/>
                    <a:pt x="196471" y="1065220"/>
                    <a:pt x="206860" y="1077686"/>
                  </a:cubicBezTo>
                  <a:cubicBezTo>
                    <a:pt x="215236" y="1087736"/>
                    <a:pt x="228631" y="1092200"/>
                    <a:pt x="239517" y="1099457"/>
                  </a:cubicBezTo>
                  <a:cubicBezTo>
                    <a:pt x="246774" y="1113971"/>
                    <a:pt x="253407" y="1128815"/>
                    <a:pt x="261288" y="1143000"/>
                  </a:cubicBezTo>
                  <a:cubicBezTo>
                    <a:pt x="289950" y="1194593"/>
                    <a:pt x="330387" y="1255642"/>
                    <a:pt x="370145" y="1295400"/>
                  </a:cubicBezTo>
                  <a:cubicBezTo>
                    <a:pt x="384659" y="1309914"/>
                    <a:pt x="401372" y="1322522"/>
                    <a:pt x="413688" y="1338943"/>
                  </a:cubicBezTo>
                  <a:cubicBezTo>
                    <a:pt x="421924" y="1349924"/>
                    <a:pt x="450814" y="1392722"/>
                    <a:pt x="468117" y="1404257"/>
                  </a:cubicBezTo>
                  <a:cubicBezTo>
                    <a:pt x="481619" y="1413258"/>
                    <a:pt x="498455" y="1416597"/>
                    <a:pt x="511660" y="1426029"/>
                  </a:cubicBezTo>
                  <a:cubicBezTo>
                    <a:pt x="524187" y="1434977"/>
                    <a:pt x="531790" y="1449738"/>
                    <a:pt x="544317" y="1458686"/>
                  </a:cubicBezTo>
                  <a:cubicBezTo>
                    <a:pt x="557522" y="1468118"/>
                    <a:pt x="573675" y="1472576"/>
                    <a:pt x="587860" y="1480457"/>
                  </a:cubicBezTo>
                  <a:cubicBezTo>
                    <a:pt x="623369" y="1500184"/>
                    <a:pt x="648547" y="1519972"/>
                    <a:pt x="685831" y="1534886"/>
                  </a:cubicBezTo>
                  <a:cubicBezTo>
                    <a:pt x="772738" y="1569649"/>
                    <a:pt x="727879" y="1547101"/>
                    <a:pt x="816460" y="1567543"/>
                  </a:cubicBezTo>
                  <a:cubicBezTo>
                    <a:pt x="842200" y="1573483"/>
                    <a:pt x="866810" y="1583872"/>
                    <a:pt x="892660" y="1589314"/>
                  </a:cubicBezTo>
                  <a:cubicBezTo>
                    <a:pt x="1000438" y="1612004"/>
                    <a:pt x="1035965" y="1612238"/>
                    <a:pt x="1143031" y="1621971"/>
                  </a:cubicBezTo>
                  <a:lnTo>
                    <a:pt x="1545802" y="1611086"/>
                  </a:lnTo>
                  <a:cubicBezTo>
                    <a:pt x="1687986" y="1605399"/>
                    <a:pt x="1653993" y="1603004"/>
                    <a:pt x="1763517" y="1589314"/>
                  </a:cubicBezTo>
                  <a:cubicBezTo>
                    <a:pt x="1796121" y="1585239"/>
                    <a:pt x="1828831" y="1582057"/>
                    <a:pt x="1861488" y="1578429"/>
                  </a:cubicBezTo>
                  <a:cubicBezTo>
                    <a:pt x="1872374" y="1574800"/>
                    <a:pt x="1883112" y="1570695"/>
                    <a:pt x="1894145" y="1567543"/>
                  </a:cubicBezTo>
                  <a:cubicBezTo>
                    <a:pt x="1908530" y="1563433"/>
                    <a:pt x="1924306" y="1563348"/>
                    <a:pt x="1937688" y="1556657"/>
                  </a:cubicBezTo>
                  <a:cubicBezTo>
                    <a:pt x="1946868" y="1552067"/>
                    <a:pt x="1952203" y="1542143"/>
                    <a:pt x="1959460" y="1534886"/>
                  </a:cubicBezTo>
                  <a:cubicBezTo>
                    <a:pt x="1974145" y="1490829"/>
                    <a:pt x="1985665" y="1471921"/>
                    <a:pt x="1959460" y="1415143"/>
                  </a:cubicBezTo>
                  <a:cubicBezTo>
                    <a:pt x="1948708" y="1391846"/>
                    <a:pt x="1905031" y="1360714"/>
                    <a:pt x="1905031" y="1360714"/>
                  </a:cubicBezTo>
                  <a:cubicBezTo>
                    <a:pt x="1901402" y="1349828"/>
                    <a:pt x="1892878" y="1339461"/>
                    <a:pt x="1894145" y="1328057"/>
                  </a:cubicBezTo>
                  <a:cubicBezTo>
                    <a:pt x="1896679" y="1305248"/>
                    <a:pt x="1903187" y="1281838"/>
                    <a:pt x="1915917" y="1262743"/>
                  </a:cubicBezTo>
                  <a:cubicBezTo>
                    <a:pt x="1925981" y="1247647"/>
                    <a:pt x="1944697" y="1240631"/>
                    <a:pt x="1959460" y="1230086"/>
                  </a:cubicBezTo>
                  <a:cubicBezTo>
                    <a:pt x="2000966" y="1200438"/>
                    <a:pt x="1991035" y="1208747"/>
                    <a:pt x="2046545" y="1186543"/>
                  </a:cubicBezTo>
                  <a:cubicBezTo>
                    <a:pt x="2070620" y="1162468"/>
                    <a:pt x="2081549" y="1147269"/>
                    <a:pt x="2111860" y="1132114"/>
                  </a:cubicBezTo>
                  <a:cubicBezTo>
                    <a:pt x="2122123" y="1126983"/>
                    <a:pt x="2133631" y="1124857"/>
                    <a:pt x="2144517" y="1121229"/>
                  </a:cubicBezTo>
                  <a:lnTo>
                    <a:pt x="2231602" y="1034143"/>
                  </a:lnTo>
                  <a:lnTo>
                    <a:pt x="2275145" y="968829"/>
                  </a:lnTo>
                  <a:lnTo>
                    <a:pt x="2296917" y="936171"/>
                  </a:lnTo>
                  <a:cubicBezTo>
                    <a:pt x="2293288" y="889000"/>
                    <a:pt x="2300992" y="839540"/>
                    <a:pt x="2286031" y="794657"/>
                  </a:cubicBezTo>
                  <a:cubicBezTo>
                    <a:pt x="2277917" y="770316"/>
                    <a:pt x="2249745" y="758372"/>
                    <a:pt x="2231602" y="740229"/>
                  </a:cubicBezTo>
                  <a:lnTo>
                    <a:pt x="2209831" y="718457"/>
                  </a:lnTo>
                  <a:cubicBezTo>
                    <a:pt x="2132262" y="640887"/>
                    <a:pt x="2220289" y="724646"/>
                    <a:pt x="2144517" y="664029"/>
                  </a:cubicBezTo>
                  <a:cubicBezTo>
                    <a:pt x="2090652" y="620937"/>
                    <a:pt x="2157555" y="666181"/>
                    <a:pt x="2100974" y="609600"/>
                  </a:cubicBezTo>
                  <a:cubicBezTo>
                    <a:pt x="2091723" y="600349"/>
                    <a:pt x="2078095" y="596521"/>
                    <a:pt x="2068317" y="587829"/>
                  </a:cubicBezTo>
                  <a:cubicBezTo>
                    <a:pt x="1980203" y="509505"/>
                    <a:pt x="2037685" y="534074"/>
                    <a:pt x="1970345" y="511629"/>
                  </a:cubicBezTo>
                  <a:cubicBezTo>
                    <a:pt x="1959459" y="504372"/>
                    <a:pt x="1948334" y="497461"/>
                    <a:pt x="1937688" y="489857"/>
                  </a:cubicBezTo>
                  <a:cubicBezTo>
                    <a:pt x="1922925" y="479312"/>
                    <a:pt x="1909897" y="466201"/>
                    <a:pt x="1894145" y="457200"/>
                  </a:cubicBezTo>
                  <a:cubicBezTo>
                    <a:pt x="1884182" y="451507"/>
                    <a:pt x="1871519" y="451887"/>
                    <a:pt x="1861488" y="446314"/>
                  </a:cubicBezTo>
                  <a:cubicBezTo>
                    <a:pt x="1838615" y="433607"/>
                    <a:pt x="1817945" y="417285"/>
                    <a:pt x="1796174" y="402771"/>
                  </a:cubicBezTo>
                  <a:cubicBezTo>
                    <a:pt x="1785288" y="395514"/>
                    <a:pt x="1775219" y="386851"/>
                    <a:pt x="1763517" y="381000"/>
                  </a:cubicBezTo>
                  <a:cubicBezTo>
                    <a:pt x="1709711" y="354098"/>
                    <a:pt x="1735369" y="364361"/>
                    <a:pt x="1687317" y="348343"/>
                  </a:cubicBezTo>
                  <a:cubicBezTo>
                    <a:pt x="1680060" y="341086"/>
                    <a:pt x="1673559" y="332982"/>
                    <a:pt x="1665545" y="326571"/>
                  </a:cubicBezTo>
                  <a:cubicBezTo>
                    <a:pt x="1639902" y="306056"/>
                    <a:pt x="1619143" y="297928"/>
                    <a:pt x="1589345" y="283029"/>
                  </a:cubicBezTo>
                  <a:cubicBezTo>
                    <a:pt x="1585717" y="272143"/>
                    <a:pt x="1584364" y="260211"/>
                    <a:pt x="1578460" y="250371"/>
                  </a:cubicBezTo>
                  <a:cubicBezTo>
                    <a:pt x="1573180" y="241570"/>
                    <a:pt x="1560500" y="238129"/>
                    <a:pt x="1556688" y="228600"/>
                  </a:cubicBezTo>
                  <a:cubicBezTo>
                    <a:pt x="1545575" y="200818"/>
                    <a:pt x="1544379" y="169900"/>
                    <a:pt x="1534917" y="141514"/>
                  </a:cubicBezTo>
                  <a:cubicBezTo>
                    <a:pt x="1531288" y="130628"/>
                    <a:pt x="1529163" y="119120"/>
                    <a:pt x="1524031" y="108857"/>
                  </a:cubicBezTo>
                  <a:cubicBezTo>
                    <a:pt x="1518180" y="97155"/>
                    <a:pt x="1511511" y="85451"/>
                    <a:pt x="1502260" y="76200"/>
                  </a:cubicBezTo>
                  <a:cubicBezTo>
                    <a:pt x="1484524" y="58464"/>
                    <a:pt x="1460553" y="49445"/>
                    <a:pt x="1436945" y="43543"/>
                  </a:cubicBezTo>
                  <a:cubicBezTo>
                    <a:pt x="1418995" y="39055"/>
                    <a:pt x="1400917" y="34594"/>
                    <a:pt x="1382517" y="32657"/>
                  </a:cubicBezTo>
                  <a:cubicBezTo>
                    <a:pt x="1331867" y="27325"/>
                    <a:pt x="1280837" y="26382"/>
                    <a:pt x="1230117" y="21771"/>
                  </a:cubicBezTo>
                  <a:cubicBezTo>
                    <a:pt x="1170160" y="16320"/>
                    <a:pt x="1134896" y="9530"/>
                    <a:pt x="1077717" y="0"/>
                  </a:cubicBezTo>
                  <a:cubicBezTo>
                    <a:pt x="1060791" y="996"/>
                    <a:pt x="897379" y="2055"/>
                    <a:pt x="838231" y="21771"/>
                  </a:cubicBezTo>
                  <a:cubicBezTo>
                    <a:pt x="822836" y="26903"/>
                    <a:pt x="809755" y="37516"/>
                    <a:pt x="794688" y="43543"/>
                  </a:cubicBezTo>
                  <a:cubicBezTo>
                    <a:pt x="773380" y="52066"/>
                    <a:pt x="729374" y="65314"/>
                    <a:pt x="729374" y="65314"/>
                  </a:cubicBezTo>
                  <a:cubicBezTo>
                    <a:pt x="722117" y="72571"/>
                    <a:pt x="716782" y="82496"/>
                    <a:pt x="707602" y="87086"/>
                  </a:cubicBezTo>
                  <a:cubicBezTo>
                    <a:pt x="687076" y="97349"/>
                    <a:pt x="664791" y="104356"/>
                    <a:pt x="642288" y="108857"/>
                  </a:cubicBezTo>
                  <a:cubicBezTo>
                    <a:pt x="583567" y="120602"/>
                    <a:pt x="577239" y="122914"/>
                    <a:pt x="511660" y="130629"/>
                  </a:cubicBezTo>
                  <a:cubicBezTo>
                    <a:pt x="409929" y="142597"/>
                    <a:pt x="402802" y="166914"/>
                    <a:pt x="381031" y="1741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" name="Ομάδα 12"/>
            <p:cNvGrpSpPr/>
            <p:nvPr/>
          </p:nvGrpSpPr>
          <p:grpSpPr>
            <a:xfrm rot="16200000">
              <a:off x="6396814" y="2768776"/>
              <a:ext cx="2232248" cy="1254902"/>
              <a:chOff x="5148064" y="1679914"/>
              <a:chExt cx="2520280" cy="14087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" name="Διάγραμμα ροής: Είσοδος/έξοδος 13"/>
              <p:cNvSpPr/>
              <p:nvPr/>
            </p:nvSpPr>
            <p:spPr>
              <a:xfrm>
                <a:off x="5148064" y="1679914"/>
                <a:ext cx="2520280" cy="1408791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softEdge rad="12700"/>
              </a:effectLst>
              <a:scene3d>
                <a:camera prst="isometricOffAxis1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 rot="5204832">
                    <a:off x="5472622" y="2371107"/>
                    <a:ext cx="456177" cy="3095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𝒅𝑨</m:t>
                          </m:r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204832">
                    <a:off x="5472622" y="2371107"/>
                    <a:ext cx="456177" cy="3095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" name="Ομάδα 38"/>
          <p:cNvGrpSpPr/>
          <p:nvPr/>
        </p:nvGrpSpPr>
        <p:grpSpPr>
          <a:xfrm>
            <a:off x="4402000" y="2969549"/>
            <a:ext cx="568383" cy="1162876"/>
            <a:chOff x="4457816" y="4760241"/>
            <a:chExt cx="568383" cy="1162876"/>
          </a:xfrm>
        </p:grpSpPr>
        <p:grpSp>
          <p:nvGrpSpPr>
            <p:cNvPr id="16" name="Ομάδα 15"/>
            <p:cNvGrpSpPr/>
            <p:nvPr/>
          </p:nvGrpSpPr>
          <p:grpSpPr>
            <a:xfrm rot="19551440">
              <a:off x="4469600" y="4760241"/>
              <a:ext cx="455574" cy="583838"/>
              <a:chOff x="6716640" y="2171190"/>
              <a:chExt cx="455574" cy="583838"/>
            </a:xfrm>
          </p:grpSpPr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6719529" y="2171190"/>
                <a:ext cx="0" cy="4912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 rot="2048560">
                    <a:off x="6716640" y="2421090"/>
                    <a:ext cx="455574" cy="333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48560">
                    <a:off x="6716640" y="2421090"/>
                    <a:ext cx="455574" cy="333938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Ομάδα 25"/>
            <p:cNvGrpSpPr/>
            <p:nvPr/>
          </p:nvGrpSpPr>
          <p:grpSpPr>
            <a:xfrm rot="8321935">
              <a:off x="4457816" y="5503591"/>
              <a:ext cx="568383" cy="419526"/>
              <a:chOff x="6577799" y="2189524"/>
              <a:chExt cx="568383" cy="419526"/>
            </a:xfrm>
          </p:grpSpPr>
          <p:cxnSp>
            <p:nvCxnSpPr>
              <p:cNvPr id="27" name="Ευθύγραμμο βέλος σύνδεσης 26"/>
              <p:cNvCxnSpPr/>
              <p:nvPr/>
            </p:nvCxnSpPr>
            <p:spPr>
              <a:xfrm rot="13278065" flipH="1" flipV="1">
                <a:off x="6577799" y="2189524"/>
                <a:ext cx="319974" cy="41952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 rot="13098975">
                    <a:off x="6690608" y="2269144"/>
                    <a:ext cx="455574" cy="333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98975">
                    <a:off x="6690608" y="2269144"/>
                    <a:ext cx="455574" cy="333938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Ομάδα 41"/>
          <p:cNvGrpSpPr/>
          <p:nvPr/>
        </p:nvGrpSpPr>
        <p:grpSpPr>
          <a:xfrm>
            <a:off x="6987483" y="2927418"/>
            <a:ext cx="1156533" cy="682467"/>
            <a:chOff x="6864791" y="4928135"/>
            <a:chExt cx="1156533" cy="682467"/>
          </a:xfrm>
        </p:grpSpPr>
        <p:grpSp>
          <p:nvGrpSpPr>
            <p:cNvPr id="19" name="Ομάδα 18"/>
            <p:cNvGrpSpPr/>
            <p:nvPr/>
          </p:nvGrpSpPr>
          <p:grpSpPr>
            <a:xfrm rot="16200000">
              <a:off x="6992664" y="4800262"/>
              <a:ext cx="380688" cy="636434"/>
              <a:chOff x="6719529" y="2171190"/>
              <a:chExt cx="380688" cy="636434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6719529" y="2171190"/>
                <a:ext cx="0" cy="4912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 rot="5400000">
                    <a:off x="6705461" y="2412868"/>
                    <a:ext cx="455574" cy="333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705461" y="2412868"/>
                    <a:ext cx="455574" cy="333938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Ομάδα 28"/>
            <p:cNvGrpSpPr/>
            <p:nvPr/>
          </p:nvGrpSpPr>
          <p:grpSpPr>
            <a:xfrm rot="5400000">
              <a:off x="7600162" y="5189440"/>
              <a:ext cx="333938" cy="508386"/>
              <a:chOff x="6697786" y="2154082"/>
              <a:chExt cx="333938" cy="508386"/>
            </a:xfrm>
          </p:grpSpPr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6719529" y="2171190"/>
                <a:ext cx="0" cy="4912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 rot="16200000">
                    <a:off x="6636968" y="2214900"/>
                    <a:ext cx="455574" cy="333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1400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636968" y="2214900"/>
                    <a:ext cx="455574" cy="333938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Ορθογώνιο 34"/>
              <p:cNvSpPr/>
              <p:nvPr/>
            </p:nvSpPr>
            <p:spPr>
              <a:xfrm>
                <a:off x="1608091" y="243321"/>
                <a:ext cx="6902045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Αν σ’ ένα ρευστό που βρίσκεται σε ισορροπία τοποθετήσουμε μια στοιχειώδη επιφάνεια </a:t>
                </a:r>
                <a:r>
                  <a:rPr lang="en-US" sz="2000" b="1" i="1" dirty="0" err="1">
                    <a:latin typeface="Comic Sans MS" panose="030F0702030302020204" pitchFamily="66" charset="0"/>
                  </a:rPr>
                  <a:t>dA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τότε το ρευστό ασκεί στην επιφάνεια δύναμη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κάθετη σ’ αυτή, ανεξάρτητα από τον προσανατολισμό της επιφάνειας. </a:t>
                </a:r>
              </a:p>
            </p:txBody>
          </p:sp>
        </mc:Choice>
        <mc:Fallback xmlns="">
          <p:sp>
            <p:nvSpPr>
              <p:cNvPr id="35" name="Ορθογώνιο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91" y="243321"/>
                <a:ext cx="6902045" cy="1995098"/>
              </a:xfrm>
              <a:prstGeom prst="rect">
                <a:avLst/>
              </a:prstGeom>
              <a:blipFill>
                <a:blip r:embed="rId9" cstate="print"/>
                <a:stretch>
                  <a:fillRect l="-972" r="-883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6030" y="4652305"/>
                <a:ext cx="7684106" cy="148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Επειδή το ρευστό είναι σε ισορροπία, τα μέτρα των δυνάμεων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είναι ίδια και στις δύο πλευρές της επιφάνειας </a:t>
                </a:r>
                <a:r>
                  <a:rPr lang="en-US" sz="2000" b="1" i="1" dirty="0" err="1">
                    <a:latin typeface="Comic Sans MS" panose="030F0702030302020204" pitchFamily="66" charset="0"/>
                  </a:rPr>
                  <a:t>dA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αλλιώς θα είχαμε ροή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30" y="4652305"/>
                <a:ext cx="7684106" cy="1482393"/>
              </a:xfrm>
              <a:prstGeom prst="rect">
                <a:avLst/>
              </a:prstGeom>
              <a:blipFill>
                <a:blip r:embed="rId10" cstate="print"/>
                <a:stretch>
                  <a:fillRect l="-873" r="-794" b="-61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0" y="132103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Ομάδα 46"/>
          <p:cNvGrpSpPr/>
          <p:nvPr/>
        </p:nvGrpSpPr>
        <p:grpSpPr>
          <a:xfrm>
            <a:off x="1182952" y="3097842"/>
            <a:ext cx="905728" cy="1096621"/>
            <a:chOff x="1180242" y="3150588"/>
            <a:chExt cx="905728" cy="1096621"/>
          </a:xfrm>
        </p:grpSpPr>
        <p:grpSp>
          <p:nvGrpSpPr>
            <p:cNvPr id="37" name="Ομάδα 36"/>
            <p:cNvGrpSpPr/>
            <p:nvPr/>
          </p:nvGrpSpPr>
          <p:grpSpPr>
            <a:xfrm>
              <a:off x="1180242" y="3150588"/>
              <a:ext cx="905728" cy="914947"/>
              <a:chOff x="1592577" y="3049116"/>
              <a:chExt cx="905728" cy="914947"/>
            </a:xfrm>
          </p:grpSpPr>
          <p:grpSp>
            <p:nvGrpSpPr>
              <p:cNvPr id="7" name="Ομάδα 6"/>
              <p:cNvGrpSpPr/>
              <p:nvPr/>
            </p:nvGrpSpPr>
            <p:grpSpPr>
              <a:xfrm>
                <a:off x="2042731" y="3049116"/>
                <a:ext cx="455574" cy="544050"/>
                <a:chOff x="6719529" y="2171190"/>
                <a:chExt cx="455574" cy="544050"/>
              </a:xfrm>
            </p:grpSpPr>
            <p:cxnSp>
              <p:nvCxnSpPr>
                <p:cNvPr id="8" name="Ευθύγραμμο βέλος σύνδεσης 7"/>
                <p:cNvCxnSpPr/>
                <p:nvPr/>
              </p:nvCxnSpPr>
              <p:spPr>
                <a:xfrm>
                  <a:off x="6719529" y="2171190"/>
                  <a:ext cx="0" cy="49127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6719529" y="2381302"/>
                      <a:ext cx="455574" cy="3339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smtClean="0">
                                <a:latin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b="1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19529" y="2381302"/>
                      <a:ext cx="455574" cy="333938"/>
                    </a:xfrm>
                    <a:prstGeom prst="rect">
                      <a:avLst/>
                    </a:prstGeom>
                    <a:blipFill rotWithShape="1">
                      <a:blip r:embed="rId12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Ομάδα 22"/>
              <p:cNvGrpSpPr/>
              <p:nvPr/>
            </p:nvGrpSpPr>
            <p:grpSpPr>
              <a:xfrm rot="10800000">
                <a:off x="1592577" y="3499654"/>
                <a:ext cx="455574" cy="464409"/>
                <a:chOff x="6719528" y="2296294"/>
                <a:chExt cx="455574" cy="464409"/>
              </a:xfrm>
            </p:grpSpPr>
            <p:cxnSp>
              <p:nvCxnSpPr>
                <p:cNvPr id="24" name="Ευθύγραμμο βέλος σύνδεσης 23"/>
                <p:cNvCxnSpPr/>
                <p:nvPr/>
              </p:nvCxnSpPr>
              <p:spPr>
                <a:xfrm rot="10800000" flipH="1" flipV="1">
                  <a:off x="6719528" y="2296294"/>
                  <a:ext cx="1" cy="36617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 rot="10800000">
                      <a:off x="6719528" y="2426765"/>
                      <a:ext cx="455574" cy="3339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1" i="1" smtClean="0">
                                <a:latin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b="1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6719528" y="2426765"/>
                      <a:ext cx="455574" cy="333938"/>
                    </a:xfrm>
                    <a:prstGeom prst="rect">
                      <a:avLst/>
                    </a:prstGeom>
                    <a:blipFill rotWithShape="1">
                      <a:blip r:embed="rId1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46" name="Ευθεία γραμμή σύνδεσης 45"/>
            <p:cNvCxnSpPr/>
            <p:nvPr/>
          </p:nvCxnSpPr>
          <p:spPr>
            <a:xfrm flipV="1">
              <a:off x="1635816" y="4103193"/>
              <a:ext cx="0" cy="144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7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736" y="55319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Κατανομή της πίεσης μέσα σε υγρό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4736" y="1340768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Όταν εξετάζουμε την κατανομή της πίεσης μέσα σ’ ένα υγρό πρέπει να γίνεται η διάκριση ανάμεσα σε δύο ακραίες περιπτώσεις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</a:t>
            </a:r>
            <a:r>
              <a:rPr lang="el-GR" sz="2000" b="1" dirty="0">
                <a:latin typeface="Comic Sans MS" panose="030F0702030302020204" pitchFamily="66" charset="0"/>
              </a:rPr>
              <a:t> του υγρού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οφείλεται</a:t>
            </a:r>
            <a:r>
              <a:rPr lang="el-GR" sz="2000" b="1" dirty="0">
                <a:latin typeface="Comic Sans MS" panose="030F0702030302020204" pitchFamily="66" charset="0"/>
              </a:rPr>
              <a:t> αποκλειστικά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πεδίο βαρύτητας</a:t>
            </a:r>
            <a:r>
              <a:rPr lang="el-GR" sz="2000" b="1" dirty="0">
                <a:latin typeface="Comic Sans MS" panose="030F0702030302020204" pitchFamily="66" charset="0"/>
              </a:rPr>
              <a:t>.  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υγρό</a:t>
            </a:r>
            <a:r>
              <a:rPr lang="el-GR" sz="2000" b="1" dirty="0">
                <a:latin typeface="Comic Sans MS" panose="030F0702030302020204" pitchFamily="66" charset="0"/>
              </a:rPr>
              <a:t> θεωρείται ότι βρίσκεται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έξω από πεδίο βαρύτητας</a:t>
            </a:r>
            <a:r>
              <a:rPr lang="el-GR" sz="2000" b="1" dirty="0">
                <a:latin typeface="Comic Sans MS" panose="030F0702030302020204" pitchFamily="66" charset="0"/>
              </a:rPr>
              <a:t>, οπότε η πίεση προέρχεται αποκλειστικά από έμβολο που πιέζεται εξωτερικά.     </a:t>
            </a:r>
          </a:p>
        </p:txBody>
      </p:sp>
    </p:spTree>
    <p:extLst>
      <p:ext uri="{BB962C8B-B14F-4D97-AF65-F5344CB8AC3E}">
        <p14:creationId xmlns:p14="http://schemas.microsoft.com/office/powerpoint/2010/main" val="18951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36" y="29003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omic Sans MS" panose="030F0702030302020204" pitchFamily="66" charset="0"/>
              </a:rPr>
              <a:t>Στην πρώτη περίπτωση ισχύει 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θεμελιώδης νόμος της υδροστατικής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735266"/>
            <a:ext cx="727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πίεση </a:t>
            </a:r>
            <a:r>
              <a:rPr lang="en-US" sz="2000" b="1" i="1" dirty="0">
                <a:latin typeface="Comic Sans MS" panose="030F0702030302020204" pitchFamily="66" charset="0"/>
              </a:rPr>
              <a:t>p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δεν είναι ίδια σε όλη την έκταση του υγρού, αλλά εξαρτάται από το βάθος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του θεωρούμενου σημείου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1772612"/>
            <a:ext cx="2520280" cy="523220"/>
          </a:xfrm>
          <a:prstGeom prst="rect">
            <a:avLst/>
          </a:prstGeom>
          <a:solidFill>
            <a:srgbClr val="BDFF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gh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303" y="2457605"/>
            <a:ext cx="727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όπου </a:t>
            </a:r>
            <a:r>
              <a:rPr lang="en-US" sz="2000" b="1" i="1" dirty="0">
                <a:latin typeface="Comic Sans MS" panose="030F0702030302020204" pitchFamily="66" charset="0"/>
              </a:rPr>
              <a:t>p</a:t>
            </a:r>
            <a:r>
              <a:rPr lang="el-GR" sz="2000" b="1" baseline="-25000" dirty="0">
                <a:latin typeface="Comic Sans MS" panose="030F0702030302020204" pitchFamily="66" charset="0"/>
              </a:rPr>
              <a:t>εξ </a:t>
            </a:r>
            <a:r>
              <a:rPr lang="el-GR" sz="2000" b="1" dirty="0">
                <a:latin typeface="Comic Sans MS" panose="030F0702030302020204" pitchFamily="66" charset="0"/>
              </a:rPr>
              <a:t>η εξωτερική πίεση στην ελεύθερη επιφάνεια του υγρού και </a:t>
            </a:r>
            <a:r>
              <a:rPr lang="el-GR" sz="2000" b="1" i="1" dirty="0"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latin typeface="Comic Sans MS" panose="030F0702030302020204" pitchFamily="66" charset="0"/>
              </a:rPr>
              <a:t> η πυκνότητα του υγρού.  </a:t>
            </a:r>
            <a:endParaRPr lang="el-G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0422" y="3732078"/>
            <a:ext cx="471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omic Sans MS" panose="030F0702030302020204" pitchFamily="66" charset="0"/>
              </a:rPr>
              <a:t>Στην δεύτερη περίπτωση ισχύει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αρχή 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Pascal</a:t>
            </a:r>
            <a:r>
              <a:rPr lang="en-US" sz="2400" b="1" dirty="0">
                <a:latin typeface="Comic Sans MS" panose="030F0702030302020204" pitchFamily="66" charset="0"/>
              </a:rPr>
              <a:t>: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6983221" y="3550838"/>
            <a:ext cx="1866900" cy="2606278"/>
            <a:chOff x="0" y="0"/>
            <a:chExt cx="1866900" cy="2606278"/>
          </a:xfrm>
        </p:grpSpPr>
        <p:pic>
          <p:nvPicPr>
            <p:cNvPr id="15" name="Picture 2" descr="C:\Users\Merkouris\Desktop\blai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6900" cy="1990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0" y="1990725"/>
              <a:ext cx="18669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err="1">
                  <a:latin typeface="Comic Sans MS" panose="030F0702030302020204" pitchFamily="66" charset="0"/>
                </a:rPr>
                <a:t>Μπλεζ</a:t>
              </a:r>
              <a:r>
                <a:rPr lang="el-GR" sz="1600" b="1" dirty="0">
                  <a:latin typeface="Comic Sans MS" panose="030F0702030302020204" pitchFamily="66" charset="0"/>
                </a:rPr>
                <a:t> Πασκάλ</a:t>
              </a:r>
            </a:p>
            <a:p>
              <a:pPr algn="ctr"/>
              <a:r>
                <a:rPr lang="el-GR" sz="1400" b="1" dirty="0">
                  <a:latin typeface="Comic Sans MS" panose="030F0702030302020204" pitchFamily="66" charset="0"/>
                </a:rPr>
                <a:t>(1623 – 1662)</a:t>
              </a:r>
              <a:r>
                <a:rPr lang="el-GR" dirty="0"/>
                <a:t>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3568" y="4404448"/>
            <a:ext cx="6082055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Όταν σε υγρό που ηρεμεί δεν επιδρά το πεδίο βαρύτητας, η πίεση είναι, σε όλη την έκταση του υγρού, σταθερή.</a:t>
            </a:r>
            <a:r>
              <a:rPr lang="el-GR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290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Απόδειξη του νόμου της υδροστατικής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899592" y="1511559"/>
            <a:ext cx="1287760" cy="1530626"/>
            <a:chOff x="755576" y="1412776"/>
            <a:chExt cx="1287760" cy="1530626"/>
          </a:xfrm>
        </p:grpSpPr>
        <p:cxnSp>
          <p:nvCxnSpPr>
            <p:cNvPr id="6" name="Ευθεία γραμμή σύνδεσης 5"/>
            <p:cNvCxnSpPr/>
            <p:nvPr/>
          </p:nvCxnSpPr>
          <p:spPr>
            <a:xfrm>
              <a:off x="755576" y="1412776"/>
              <a:ext cx="0" cy="1512168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755576" y="2943402"/>
              <a:ext cx="1287760" cy="0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2043336" y="1412776"/>
              <a:ext cx="0" cy="1512168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>
              <a:off x="755576" y="1628800"/>
              <a:ext cx="1287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Ορθογώνιο 11"/>
            <p:cNvSpPr/>
            <p:nvPr/>
          </p:nvSpPr>
          <p:spPr>
            <a:xfrm>
              <a:off x="755576" y="1628800"/>
              <a:ext cx="1287760" cy="1296144"/>
            </a:xfrm>
            <a:prstGeom prst="rect">
              <a:avLst/>
            </a:prstGeom>
            <a:solidFill>
              <a:srgbClr val="D1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Ευθεία γραμμή σύνδεσης 16"/>
          <p:cNvCxnSpPr/>
          <p:nvPr/>
        </p:nvCxnSpPr>
        <p:spPr>
          <a:xfrm>
            <a:off x="1187624" y="1988840"/>
            <a:ext cx="9997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1187624" y="2492896"/>
            <a:ext cx="7206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Στρογγυλεμένο ορθογώνιο 18"/>
          <p:cNvSpPr/>
          <p:nvPr/>
        </p:nvSpPr>
        <p:spPr>
          <a:xfrm>
            <a:off x="1474067" y="1988840"/>
            <a:ext cx="6940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0" name="Ομάδα 29"/>
          <p:cNvGrpSpPr/>
          <p:nvPr/>
        </p:nvGrpSpPr>
        <p:grpSpPr>
          <a:xfrm>
            <a:off x="1214819" y="1628799"/>
            <a:ext cx="365806" cy="360041"/>
            <a:chOff x="1214819" y="1628799"/>
            <a:chExt cx="365806" cy="360041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>
              <a:off x="1508771" y="1628800"/>
              <a:ext cx="1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214819" y="1628799"/>
                  <a:ext cx="365806" cy="29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1200" b="1" i="1" baseline="-2500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sz="1200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819" y="1628799"/>
                  <a:ext cx="365806" cy="299441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1187624" y="2489444"/>
            <a:ext cx="365806" cy="363492"/>
            <a:chOff x="1187624" y="2489444"/>
            <a:chExt cx="365806" cy="363492"/>
          </a:xfrm>
        </p:grpSpPr>
        <p:cxnSp>
          <p:nvCxnSpPr>
            <p:cNvPr id="23" name="Ευθύγραμμο βέλος σύνδεσης 22"/>
            <p:cNvCxnSpPr/>
            <p:nvPr/>
          </p:nvCxnSpPr>
          <p:spPr>
            <a:xfrm>
              <a:off x="1508770" y="2492896"/>
              <a:ext cx="1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87624" y="2489444"/>
                  <a:ext cx="365806" cy="29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1200" b="1" i="1" baseline="-2500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sz="1200" b="1" baseline="-25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2489444"/>
                  <a:ext cx="365806" cy="299441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Ομάδα 40"/>
          <p:cNvGrpSpPr/>
          <p:nvPr/>
        </p:nvGrpSpPr>
        <p:grpSpPr>
          <a:xfrm>
            <a:off x="1962725" y="2016522"/>
            <a:ext cx="432048" cy="1007205"/>
            <a:chOff x="3424935" y="2458650"/>
            <a:chExt cx="432048" cy="1007205"/>
          </a:xfrm>
        </p:grpSpPr>
        <p:sp>
          <p:nvSpPr>
            <p:cNvPr id="33" name="TextBox 32"/>
            <p:cNvSpPr txBox="1"/>
            <p:nvPr/>
          </p:nvSpPr>
          <p:spPr>
            <a:xfrm>
              <a:off x="3424935" y="2742792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en-US" sz="1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sz="1400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36" name="Ευθύγραμμο βέλος σύνδεσης 35"/>
            <p:cNvCxnSpPr/>
            <p:nvPr/>
          </p:nvCxnSpPr>
          <p:spPr>
            <a:xfrm flipV="1">
              <a:off x="3568882" y="2458650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/>
            <p:nvPr/>
          </p:nvCxnSpPr>
          <p:spPr>
            <a:xfrm flipH="1">
              <a:off x="3563889" y="3050569"/>
              <a:ext cx="4258" cy="415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Ευθύγραμμο βέλος σύνδεσης 50"/>
          <p:cNvCxnSpPr>
            <a:stCxn id="34" idx="0"/>
            <a:endCxn id="34" idx="0"/>
          </p:cNvCxnSpPr>
          <p:nvPr/>
        </p:nvCxnSpPr>
        <p:spPr>
          <a:xfrm>
            <a:off x="1851308" y="261809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Ομάδα 57"/>
          <p:cNvGrpSpPr/>
          <p:nvPr/>
        </p:nvGrpSpPr>
        <p:grpSpPr>
          <a:xfrm>
            <a:off x="1635284" y="2502126"/>
            <a:ext cx="432048" cy="540059"/>
            <a:chOff x="4499992" y="2672917"/>
            <a:chExt cx="432048" cy="540059"/>
          </a:xfrm>
        </p:grpSpPr>
        <p:sp>
          <p:nvSpPr>
            <p:cNvPr id="34" name="TextBox 33"/>
            <p:cNvSpPr txBox="1"/>
            <p:nvPr/>
          </p:nvSpPr>
          <p:spPr>
            <a:xfrm>
              <a:off x="4499992" y="278888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en-US" sz="1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sz="1400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3" name="Ευθύγραμμο βέλος σύνδεσης 52"/>
            <p:cNvCxnSpPr/>
            <p:nvPr/>
          </p:nvCxnSpPr>
          <p:spPr>
            <a:xfrm flipV="1">
              <a:off x="4608004" y="2672917"/>
              <a:ext cx="0" cy="1800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ύγραμμο βέλος σύνδεσης 55"/>
            <p:cNvCxnSpPr/>
            <p:nvPr/>
          </p:nvCxnSpPr>
          <p:spPr>
            <a:xfrm>
              <a:off x="4608004" y="3052056"/>
              <a:ext cx="0" cy="160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Ομάδα 67"/>
          <p:cNvGrpSpPr/>
          <p:nvPr/>
        </p:nvGrpSpPr>
        <p:grpSpPr>
          <a:xfrm>
            <a:off x="1559665" y="1958446"/>
            <a:ext cx="432048" cy="564844"/>
            <a:chOff x="4172660" y="2053250"/>
            <a:chExt cx="432048" cy="564844"/>
          </a:xfrm>
        </p:grpSpPr>
        <p:cxnSp>
          <p:nvCxnSpPr>
            <p:cNvPr id="63" name="Ευθύγραμμο βέλος σύνδεσης 62"/>
            <p:cNvCxnSpPr/>
            <p:nvPr/>
          </p:nvCxnSpPr>
          <p:spPr>
            <a:xfrm flipV="1">
              <a:off x="4283968" y="2053250"/>
              <a:ext cx="0" cy="2184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ύγραμμο βέλος σύνδεσης 65"/>
            <p:cNvCxnSpPr/>
            <p:nvPr/>
          </p:nvCxnSpPr>
          <p:spPr>
            <a:xfrm>
              <a:off x="4283968" y="2443957"/>
              <a:ext cx="0" cy="1741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172660" y="217507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el-GR" sz="1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5" name="Ομάδα 74"/>
          <p:cNvGrpSpPr/>
          <p:nvPr/>
        </p:nvGrpSpPr>
        <p:grpSpPr>
          <a:xfrm>
            <a:off x="1196143" y="2080270"/>
            <a:ext cx="432048" cy="385551"/>
            <a:chOff x="5018716" y="1897809"/>
            <a:chExt cx="432048" cy="385551"/>
          </a:xfrm>
        </p:grpSpPr>
        <p:cxnSp>
          <p:nvCxnSpPr>
            <p:cNvPr id="73" name="Ευθύγραμμο βέλος σύνδεσης 72"/>
            <p:cNvCxnSpPr/>
            <p:nvPr/>
          </p:nvCxnSpPr>
          <p:spPr>
            <a:xfrm>
              <a:off x="5334003" y="2060389"/>
              <a:ext cx="0" cy="2229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018716" y="189780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w</a:t>
              </a:r>
              <a:endParaRPr lang="el-GR" sz="14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99182" y="748189"/>
            <a:ext cx="597666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Έστω κυλινδρικό τμήμα ρευστού ύψους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l-GR" sz="2000" b="1" dirty="0">
                <a:latin typeface="Comic Sans MS" panose="030F0702030302020204" pitchFamily="66" charset="0"/>
              </a:rPr>
              <a:t>, εμβαδού βάσης </a:t>
            </a:r>
            <a:r>
              <a:rPr lang="el-GR" sz="2000" b="1" i="1" dirty="0">
                <a:latin typeface="Comic Sans MS" panose="030F0702030302020204" pitchFamily="66" charset="0"/>
              </a:rPr>
              <a:t>Α</a:t>
            </a:r>
            <a:r>
              <a:rPr lang="el-GR" sz="2000" b="1" dirty="0">
                <a:latin typeface="Comic Sans MS" panose="030F0702030302020204" pitchFamily="66" charset="0"/>
              </a:rPr>
              <a:t> και βάρους </a:t>
            </a:r>
            <a:r>
              <a:rPr lang="en-US" sz="2000" b="1" i="1" dirty="0">
                <a:latin typeface="Comic Sans MS" panose="030F0702030302020204" pitchFamily="66" charset="0"/>
              </a:rPr>
              <a:t>w</a:t>
            </a:r>
            <a:r>
              <a:rPr lang="en-US" sz="2000" b="1" dirty="0"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latin typeface="Comic Sans MS" panose="030F0702030302020204" pitchFamily="66" charset="0"/>
              </a:rPr>
              <a:t> που ισορροπεί.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7467" y="1631895"/>
                <a:ext cx="1494575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67" y="1631895"/>
                <a:ext cx="1494575" cy="9866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2788885"/>
                <a:ext cx="18687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endParaRPr lang="el-GR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88885"/>
                <a:ext cx="1868717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51" t="-10526" r="-488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0134" y="4206821"/>
                <a:ext cx="4056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 A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34" y="4206821"/>
                <a:ext cx="4056816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02" t="-13158" r="-1353" b="-26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65477" y="3342521"/>
            <a:ext cx="132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2575" y="3349146"/>
            <a:ext cx="118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 </a:t>
            </a:r>
            <a:endParaRPr lang="el-GR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7726" y="3356992"/>
            <a:ext cx="23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endParaRPr lang="el-GR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6016" y="2816084"/>
            <a:ext cx="5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48164" y="274271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A</a:t>
            </a:r>
            <a:endParaRPr lang="el-GR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8042" y="2788885"/>
            <a:ext cx="5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2</a:t>
            </a:r>
            <a:r>
              <a:rPr lang="el-GR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80442" y="3395312"/>
            <a:ext cx="5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3</a:t>
            </a:r>
            <a:r>
              <a:rPr lang="el-GR" b="1" dirty="0"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25" name="Ομάδα 24"/>
          <p:cNvGrpSpPr/>
          <p:nvPr/>
        </p:nvGrpSpPr>
        <p:grpSpPr>
          <a:xfrm>
            <a:off x="1683378" y="4037544"/>
            <a:ext cx="1419376" cy="553998"/>
            <a:chOff x="682303" y="3964414"/>
            <a:chExt cx="1419376" cy="553998"/>
          </a:xfrm>
        </p:grpSpPr>
        <p:sp>
          <p:nvSpPr>
            <p:cNvPr id="13" name="Δεξιό βέλος 12"/>
            <p:cNvSpPr/>
            <p:nvPr/>
          </p:nvSpPr>
          <p:spPr>
            <a:xfrm>
              <a:off x="1248055" y="4322238"/>
              <a:ext cx="853624" cy="115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2303" y="4149080"/>
              <a:ext cx="586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Comic Sans MS" panose="030F0702030302020204" pitchFamily="66" charset="0"/>
                </a:rPr>
                <a:t>(1)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8054" y="3964414"/>
              <a:ext cx="8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(</a:t>
              </a:r>
              <a:r>
                <a:rPr lang="en-US" sz="1600" b="1" dirty="0">
                  <a:latin typeface="Comic Sans MS" panose="030F0702030302020204" pitchFamily="66" charset="0"/>
                </a:rPr>
                <a:t>2</a:t>
              </a:r>
              <a:r>
                <a:rPr lang="el-GR" sz="1600" b="1" dirty="0">
                  <a:latin typeface="Comic Sans MS" panose="030F0702030302020204" pitchFamily="66" charset="0"/>
                </a:rPr>
                <a:t>)</a:t>
              </a:r>
              <a:r>
                <a:rPr lang="en-US" sz="1600" b="1" dirty="0">
                  <a:latin typeface="Comic Sans MS" panose="030F0702030302020204" pitchFamily="66" charset="0"/>
                </a:rPr>
                <a:t>,</a:t>
              </a:r>
              <a:r>
                <a:rPr lang="el-GR" sz="1600" b="1" dirty="0">
                  <a:latin typeface="Comic Sans MS" panose="030F0702030302020204" pitchFamily="66" charset="0"/>
                </a:rPr>
                <a:t>(</a:t>
              </a:r>
              <a:r>
                <a:rPr lang="en-US" sz="1600" b="1" dirty="0">
                  <a:latin typeface="Comic Sans MS" panose="030F0702030302020204" pitchFamily="66" charset="0"/>
                </a:rPr>
                <a:t>3</a:t>
              </a:r>
              <a:r>
                <a:rPr lang="el-GR" sz="1600" b="1" dirty="0"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280176" y="4941168"/>
            <a:ext cx="2626988" cy="523220"/>
          </a:xfrm>
          <a:prstGeom prst="rect">
            <a:avLst/>
          </a:prstGeom>
          <a:solidFill>
            <a:srgbClr val="BDFF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gh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5" name="Ομάδα 34"/>
          <p:cNvGrpSpPr/>
          <p:nvPr/>
        </p:nvGrpSpPr>
        <p:grpSpPr>
          <a:xfrm>
            <a:off x="3944611" y="4244422"/>
            <a:ext cx="2346772" cy="395012"/>
            <a:chOff x="2820780" y="4378356"/>
            <a:chExt cx="2346772" cy="395012"/>
          </a:xfrm>
        </p:grpSpPr>
        <p:cxnSp>
          <p:nvCxnSpPr>
            <p:cNvPr id="32" name="Ευθεία γραμμή σύνδεσης 31"/>
            <p:cNvCxnSpPr/>
            <p:nvPr/>
          </p:nvCxnSpPr>
          <p:spPr>
            <a:xfrm flipH="1">
              <a:off x="2820780" y="4386906"/>
              <a:ext cx="243219" cy="386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 flipH="1">
              <a:off x="3885189" y="4382631"/>
              <a:ext cx="243219" cy="386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εία γραμμή σύνδεσης 58"/>
            <p:cNvCxnSpPr/>
            <p:nvPr/>
          </p:nvCxnSpPr>
          <p:spPr>
            <a:xfrm flipH="1">
              <a:off x="4924333" y="4378356"/>
              <a:ext cx="243219" cy="386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Ελεύθερη σχεδίαση 19"/>
          <p:cNvSpPr/>
          <p:nvPr/>
        </p:nvSpPr>
        <p:spPr>
          <a:xfrm>
            <a:off x="5932714" y="3323577"/>
            <a:ext cx="1393372" cy="562623"/>
          </a:xfrm>
          <a:custGeom>
            <a:avLst/>
            <a:gdLst>
              <a:gd name="connsiteX0" fmla="*/ 174172 w 1393372"/>
              <a:gd name="connsiteY0" fmla="*/ 83652 h 562623"/>
              <a:gd name="connsiteX1" fmla="*/ 174172 w 1393372"/>
              <a:gd name="connsiteY1" fmla="*/ 83652 h 562623"/>
              <a:gd name="connsiteX2" fmla="*/ 76200 w 1393372"/>
              <a:gd name="connsiteY2" fmla="*/ 94537 h 562623"/>
              <a:gd name="connsiteX3" fmla="*/ 32657 w 1393372"/>
              <a:gd name="connsiteY3" fmla="*/ 138080 h 562623"/>
              <a:gd name="connsiteX4" fmla="*/ 10886 w 1393372"/>
              <a:gd name="connsiteY4" fmla="*/ 246937 h 562623"/>
              <a:gd name="connsiteX5" fmla="*/ 0 w 1393372"/>
              <a:gd name="connsiteY5" fmla="*/ 279594 h 562623"/>
              <a:gd name="connsiteX6" fmla="*/ 10886 w 1393372"/>
              <a:gd name="connsiteY6" fmla="*/ 399337 h 562623"/>
              <a:gd name="connsiteX7" fmla="*/ 43543 w 1393372"/>
              <a:gd name="connsiteY7" fmla="*/ 431994 h 562623"/>
              <a:gd name="connsiteX8" fmla="*/ 76200 w 1393372"/>
              <a:gd name="connsiteY8" fmla="*/ 453766 h 562623"/>
              <a:gd name="connsiteX9" fmla="*/ 217715 w 1393372"/>
              <a:gd name="connsiteY9" fmla="*/ 486423 h 562623"/>
              <a:gd name="connsiteX10" fmla="*/ 250372 w 1393372"/>
              <a:gd name="connsiteY10" fmla="*/ 497309 h 562623"/>
              <a:gd name="connsiteX11" fmla="*/ 446315 w 1393372"/>
              <a:gd name="connsiteY11" fmla="*/ 519080 h 562623"/>
              <a:gd name="connsiteX12" fmla="*/ 511629 w 1393372"/>
              <a:gd name="connsiteY12" fmla="*/ 529966 h 562623"/>
              <a:gd name="connsiteX13" fmla="*/ 544286 w 1393372"/>
              <a:gd name="connsiteY13" fmla="*/ 540852 h 562623"/>
              <a:gd name="connsiteX14" fmla="*/ 642257 w 1393372"/>
              <a:gd name="connsiteY14" fmla="*/ 551737 h 562623"/>
              <a:gd name="connsiteX15" fmla="*/ 707572 w 1393372"/>
              <a:gd name="connsiteY15" fmla="*/ 562623 h 562623"/>
              <a:gd name="connsiteX16" fmla="*/ 1012372 w 1393372"/>
              <a:gd name="connsiteY16" fmla="*/ 551737 h 562623"/>
              <a:gd name="connsiteX17" fmla="*/ 1143000 w 1393372"/>
              <a:gd name="connsiteY17" fmla="*/ 519080 h 562623"/>
              <a:gd name="connsiteX18" fmla="*/ 1175657 w 1393372"/>
              <a:gd name="connsiteY18" fmla="*/ 508194 h 562623"/>
              <a:gd name="connsiteX19" fmla="*/ 1208315 w 1393372"/>
              <a:gd name="connsiteY19" fmla="*/ 497309 h 562623"/>
              <a:gd name="connsiteX20" fmla="*/ 1240972 w 1393372"/>
              <a:gd name="connsiteY20" fmla="*/ 475537 h 562623"/>
              <a:gd name="connsiteX21" fmla="*/ 1273629 w 1393372"/>
              <a:gd name="connsiteY21" fmla="*/ 464652 h 562623"/>
              <a:gd name="connsiteX22" fmla="*/ 1338943 w 1393372"/>
              <a:gd name="connsiteY22" fmla="*/ 421109 h 562623"/>
              <a:gd name="connsiteX23" fmla="*/ 1360715 w 1393372"/>
              <a:gd name="connsiteY23" fmla="*/ 388452 h 562623"/>
              <a:gd name="connsiteX24" fmla="*/ 1382486 w 1393372"/>
              <a:gd name="connsiteY24" fmla="*/ 366680 h 562623"/>
              <a:gd name="connsiteX25" fmla="*/ 1393372 w 1393372"/>
              <a:gd name="connsiteY25" fmla="*/ 334023 h 562623"/>
              <a:gd name="connsiteX26" fmla="*/ 1382486 w 1393372"/>
              <a:gd name="connsiteY26" fmla="*/ 159852 h 562623"/>
              <a:gd name="connsiteX27" fmla="*/ 1371600 w 1393372"/>
              <a:gd name="connsiteY27" fmla="*/ 94537 h 562623"/>
              <a:gd name="connsiteX28" fmla="*/ 1338943 w 1393372"/>
              <a:gd name="connsiteY28" fmla="*/ 72766 h 562623"/>
              <a:gd name="connsiteX29" fmla="*/ 1251857 w 1393372"/>
              <a:gd name="connsiteY29" fmla="*/ 50994 h 562623"/>
              <a:gd name="connsiteX30" fmla="*/ 1219200 w 1393372"/>
              <a:gd name="connsiteY30" fmla="*/ 40109 h 562623"/>
              <a:gd name="connsiteX31" fmla="*/ 892629 w 1393372"/>
              <a:gd name="connsiteY31" fmla="*/ 18337 h 562623"/>
              <a:gd name="connsiteX32" fmla="*/ 576943 w 1393372"/>
              <a:gd name="connsiteY32" fmla="*/ 18337 h 562623"/>
              <a:gd name="connsiteX33" fmla="*/ 348343 w 1393372"/>
              <a:gd name="connsiteY33" fmla="*/ 40109 h 562623"/>
              <a:gd name="connsiteX34" fmla="*/ 283029 w 1393372"/>
              <a:gd name="connsiteY34" fmla="*/ 50994 h 562623"/>
              <a:gd name="connsiteX35" fmla="*/ 206829 w 1393372"/>
              <a:gd name="connsiteY35" fmla="*/ 61880 h 562623"/>
              <a:gd name="connsiteX36" fmla="*/ 174172 w 1393372"/>
              <a:gd name="connsiteY36" fmla="*/ 83652 h 56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93372" h="562623">
                <a:moveTo>
                  <a:pt x="174172" y="83652"/>
                </a:moveTo>
                <a:lnTo>
                  <a:pt x="174172" y="83652"/>
                </a:lnTo>
                <a:cubicBezTo>
                  <a:pt x="141515" y="87280"/>
                  <a:pt x="106868" y="82742"/>
                  <a:pt x="76200" y="94537"/>
                </a:cubicBezTo>
                <a:cubicBezTo>
                  <a:pt x="57042" y="101905"/>
                  <a:pt x="32657" y="138080"/>
                  <a:pt x="32657" y="138080"/>
                </a:cubicBezTo>
                <a:cubicBezTo>
                  <a:pt x="8064" y="211864"/>
                  <a:pt x="35905" y="121844"/>
                  <a:pt x="10886" y="246937"/>
                </a:cubicBezTo>
                <a:cubicBezTo>
                  <a:pt x="8636" y="258189"/>
                  <a:pt x="3629" y="268708"/>
                  <a:pt x="0" y="279594"/>
                </a:cubicBezTo>
                <a:cubicBezTo>
                  <a:pt x="3629" y="319508"/>
                  <a:pt x="-125" y="360800"/>
                  <a:pt x="10886" y="399337"/>
                </a:cubicBezTo>
                <a:cubicBezTo>
                  <a:pt x="15115" y="414139"/>
                  <a:pt x="31717" y="422139"/>
                  <a:pt x="43543" y="431994"/>
                </a:cubicBezTo>
                <a:cubicBezTo>
                  <a:pt x="53594" y="440370"/>
                  <a:pt x="64245" y="448452"/>
                  <a:pt x="76200" y="453766"/>
                </a:cubicBezTo>
                <a:cubicBezTo>
                  <a:pt x="132822" y="478931"/>
                  <a:pt x="155730" y="477568"/>
                  <a:pt x="217715" y="486423"/>
                </a:cubicBezTo>
                <a:cubicBezTo>
                  <a:pt x="228601" y="490052"/>
                  <a:pt x="239083" y="495256"/>
                  <a:pt x="250372" y="497309"/>
                </a:cubicBezTo>
                <a:cubicBezTo>
                  <a:pt x="299055" y="506160"/>
                  <a:pt x="401325" y="513456"/>
                  <a:pt x="446315" y="519080"/>
                </a:cubicBezTo>
                <a:cubicBezTo>
                  <a:pt x="468216" y="521818"/>
                  <a:pt x="490083" y="525178"/>
                  <a:pt x="511629" y="529966"/>
                </a:cubicBezTo>
                <a:cubicBezTo>
                  <a:pt x="522830" y="532455"/>
                  <a:pt x="532968" y="538966"/>
                  <a:pt x="544286" y="540852"/>
                </a:cubicBezTo>
                <a:cubicBezTo>
                  <a:pt x="576697" y="546254"/>
                  <a:pt x="609687" y="547394"/>
                  <a:pt x="642257" y="551737"/>
                </a:cubicBezTo>
                <a:cubicBezTo>
                  <a:pt x="664135" y="554654"/>
                  <a:pt x="685800" y="558994"/>
                  <a:pt x="707572" y="562623"/>
                </a:cubicBezTo>
                <a:cubicBezTo>
                  <a:pt x="809172" y="558994"/>
                  <a:pt x="910883" y="557707"/>
                  <a:pt x="1012372" y="551737"/>
                </a:cubicBezTo>
                <a:cubicBezTo>
                  <a:pt x="1065775" y="548596"/>
                  <a:pt x="1092668" y="535858"/>
                  <a:pt x="1143000" y="519080"/>
                </a:cubicBezTo>
                <a:lnTo>
                  <a:pt x="1175657" y="508194"/>
                </a:lnTo>
                <a:lnTo>
                  <a:pt x="1208315" y="497309"/>
                </a:lnTo>
                <a:cubicBezTo>
                  <a:pt x="1219201" y="490052"/>
                  <a:pt x="1229270" y="481388"/>
                  <a:pt x="1240972" y="475537"/>
                </a:cubicBezTo>
                <a:cubicBezTo>
                  <a:pt x="1251235" y="470405"/>
                  <a:pt x="1263599" y="470224"/>
                  <a:pt x="1273629" y="464652"/>
                </a:cubicBezTo>
                <a:cubicBezTo>
                  <a:pt x="1296502" y="451945"/>
                  <a:pt x="1338943" y="421109"/>
                  <a:pt x="1338943" y="421109"/>
                </a:cubicBezTo>
                <a:cubicBezTo>
                  <a:pt x="1346200" y="410223"/>
                  <a:pt x="1352542" y="398668"/>
                  <a:pt x="1360715" y="388452"/>
                </a:cubicBezTo>
                <a:cubicBezTo>
                  <a:pt x="1367126" y="380438"/>
                  <a:pt x="1377206" y="375481"/>
                  <a:pt x="1382486" y="366680"/>
                </a:cubicBezTo>
                <a:cubicBezTo>
                  <a:pt x="1388390" y="356841"/>
                  <a:pt x="1389743" y="344909"/>
                  <a:pt x="1393372" y="334023"/>
                </a:cubicBezTo>
                <a:cubicBezTo>
                  <a:pt x="1389743" y="275966"/>
                  <a:pt x="1387753" y="217783"/>
                  <a:pt x="1382486" y="159852"/>
                </a:cubicBezTo>
                <a:cubicBezTo>
                  <a:pt x="1380488" y="137871"/>
                  <a:pt x="1381471" y="114279"/>
                  <a:pt x="1371600" y="94537"/>
                </a:cubicBezTo>
                <a:cubicBezTo>
                  <a:pt x="1365749" y="82835"/>
                  <a:pt x="1350645" y="78617"/>
                  <a:pt x="1338943" y="72766"/>
                </a:cubicBezTo>
                <a:cubicBezTo>
                  <a:pt x="1314059" y="60324"/>
                  <a:pt x="1276701" y="57205"/>
                  <a:pt x="1251857" y="50994"/>
                </a:cubicBezTo>
                <a:cubicBezTo>
                  <a:pt x="1240725" y="48211"/>
                  <a:pt x="1230541" y="41854"/>
                  <a:pt x="1219200" y="40109"/>
                </a:cubicBezTo>
                <a:cubicBezTo>
                  <a:pt x="1131970" y="26689"/>
                  <a:pt x="959607" y="21686"/>
                  <a:pt x="892629" y="18337"/>
                </a:cubicBezTo>
                <a:cubicBezTo>
                  <a:pt x="763418" y="-13963"/>
                  <a:pt x="849417" y="3200"/>
                  <a:pt x="576943" y="18337"/>
                </a:cubicBezTo>
                <a:cubicBezTo>
                  <a:pt x="559179" y="19324"/>
                  <a:pt x="371248" y="37246"/>
                  <a:pt x="348343" y="40109"/>
                </a:cubicBezTo>
                <a:cubicBezTo>
                  <a:pt x="326442" y="42847"/>
                  <a:pt x="304844" y="47638"/>
                  <a:pt x="283029" y="50994"/>
                </a:cubicBezTo>
                <a:cubicBezTo>
                  <a:pt x="257669" y="54895"/>
                  <a:pt x="232229" y="58251"/>
                  <a:pt x="206829" y="61880"/>
                </a:cubicBezTo>
                <a:cubicBezTo>
                  <a:pt x="166474" y="75332"/>
                  <a:pt x="179615" y="80023"/>
                  <a:pt x="174172" y="8365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Ελεύθερη σχεδίαση 20"/>
          <p:cNvSpPr/>
          <p:nvPr/>
        </p:nvSpPr>
        <p:spPr>
          <a:xfrm>
            <a:off x="4445359" y="3439886"/>
            <a:ext cx="507641" cy="381000"/>
          </a:xfrm>
          <a:custGeom>
            <a:avLst/>
            <a:gdLst>
              <a:gd name="connsiteX0" fmla="*/ 137527 w 507641"/>
              <a:gd name="connsiteY0" fmla="*/ 65314 h 381000"/>
              <a:gd name="connsiteX1" fmla="*/ 83098 w 507641"/>
              <a:gd name="connsiteY1" fmla="*/ 76200 h 381000"/>
              <a:gd name="connsiteX2" fmla="*/ 17784 w 507641"/>
              <a:gd name="connsiteY2" fmla="*/ 141514 h 381000"/>
              <a:gd name="connsiteX3" fmla="*/ 17784 w 507641"/>
              <a:gd name="connsiteY3" fmla="*/ 326571 h 381000"/>
              <a:gd name="connsiteX4" fmla="*/ 61327 w 507641"/>
              <a:gd name="connsiteY4" fmla="*/ 381000 h 381000"/>
              <a:gd name="connsiteX5" fmla="*/ 246384 w 507641"/>
              <a:gd name="connsiteY5" fmla="*/ 370114 h 381000"/>
              <a:gd name="connsiteX6" fmla="*/ 311698 w 507641"/>
              <a:gd name="connsiteY6" fmla="*/ 348343 h 381000"/>
              <a:gd name="connsiteX7" fmla="*/ 366127 w 507641"/>
              <a:gd name="connsiteY7" fmla="*/ 304800 h 381000"/>
              <a:gd name="connsiteX8" fmla="*/ 387898 w 507641"/>
              <a:gd name="connsiteY8" fmla="*/ 283028 h 381000"/>
              <a:gd name="connsiteX9" fmla="*/ 420555 w 507641"/>
              <a:gd name="connsiteY9" fmla="*/ 272143 h 381000"/>
              <a:gd name="connsiteX10" fmla="*/ 464098 w 507641"/>
              <a:gd name="connsiteY10" fmla="*/ 206828 h 381000"/>
              <a:gd name="connsiteX11" fmla="*/ 507641 w 507641"/>
              <a:gd name="connsiteY11" fmla="*/ 152400 h 381000"/>
              <a:gd name="connsiteX12" fmla="*/ 496755 w 507641"/>
              <a:gd name="connsiteY12" fmla="*/ 32657 h 381000"/>
              <a:gd name="connsiteX13" fmla="*/ 453212 w 507641"/>
              <a:gd name="connsiteY13" fmla="*/ 21771 h 381000"/>
              <a:gd name="connsiteX14" fmla="*/ 387898 w 507641"/>
              <a:gd name="connsiteY14" fmla="*/ 0 h 381000"/>
              <a:gd name="connsiteX15" fmla="*/ 344355 w 507641"/>
              <a:gd name="connsiteY15" fmla="*/ 10885 h 381000"/>
              <a:gd name="connsiteX16" fmla="*/ 279041 w 507641"/>
              <a:gd name="connsiteY16" fmla="*/ 32657 h 381000"/>
              <a:gd name="connsiteX17" fmla="*/ 213727 w 507641"/>
              <a:gd name="connsiteY17" fmla="*/ 43543 h 381000"/>
              <a:gd name="connsiteX18" fmla="*/ 83098 w 507641"/>
              <a:gd name="connsiteY18" fmla="*/ 6531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7641" h="381000">
                <a:moveTo>
                  <a:pt x="137527" y="65314"/>
                </a:moveTo>
                <a:cubicBezTo>
                  <a:pt x="119384" y="68943"/>
                  <a:pt x="98708" y="66267"/>
                  <a:pt x="83098" y="76200"/>
                </a:cubicBezTo>
                <a:cubicBezTo>
                  <a:pt x="57122" y="92730"/>
                  <a:pt x="17784" y="141514"/>
                  <a:pt x="17784" y="141514"/>
                </a:cubicBezTo>
                <a:cubicBezTo>
                  <a:pt x="-6672" y="214881"/>
                  <a:pt x="-5173" y="196484"/>
                  <a:pt x="17784" y="326571"/>
                </a:cubicBezTo>
                <a:cubicBezTo>
                  <a:pt x="20727" y="343246"/>
                  <a:pt x="49541" y="369214"/>
                  <a:pt x="61327" y="381000"/>
                </a:cubicBezTo>
                <a:cubicBezTo>
                  <a:pt x="123013" y="377371"/>
                  <a:pt x="185111" y="378106"/>
                  <a:pt x="246384" y="370114"/>
                </a:cubicBezTo>
                <a:cubicBezTo>
                  <a:pt x="269140" y="367146"/>
                  <a:pt x="311698" y="348343"/>
                  <a:pt x="311698" y="348343"/>
                </a:cubicBezTo>
                <a:cubicBezTo>
                  <a:pt x="364271" y="295770"/>
                  <a:pt x="297460" y="359734"/>
                  <a:pt x="366127" y="304800"/>
                </a:cubicBezTo>
                <a:cubicBezTo>
                  <a:pt x="374141" y="298389"/>
                  <a:pt x="379097" y="288308"/>
                  <a:pt x="387898" y="283028"/>
                </a:cubicBezTo>
                <a:cubicBezTo>
                  <a:pt x="397737" y="277124"/>
                  <a:pt x="409669" y="275771"/>
                  <a:pt x="420555" y="272143"/>
                </a:cubicBezTo>
                <a:cubicBezTo>
                  <a:pt x="435069" y="250371"/>
                  <a:pt x="445595" y="225330"/>
                  <a:pt x="464098" y="206828"/>
                </a:cubicBezTo>
                <a:cubicBezTo>
                  <a:pt x="495121" y="175806"/>
                  <a:pt x="480177" y="193597"/>
                  <a:pt x="507641" y="152400"/>
                </a:cubicBezTo>
                <a:cubicBezTo>
                  <a:pt x="504012" y="112486"/>
                  <a:pt x="512170" y="69653"/>
                  <a:pt x="496755" y="32657"/>
                </a:cubicBezTo>
                <a:cubicBezTo>
                  <a:pt x="491001" y="18847"/>
                  <a:pt x="467542" y="26070"/>
                  <a:pt x="453212" y="21771"/>
                </a:cubicBezTo>
                <a:cubicBezTo>
                  <a:pt x="431231" y="15177"/>
                  <a:pt x="387898" y="0"/>
                  <a:pt x="387898" y="0"/>
                </a:cubicBezTo>
                <a:cubicBezTo>
                  <a:pt x="373384" y="3628"/>
                  <a:pt x="358685" y="6586"/>
                  <a:pt x="344355" y="10885"/>
                </a:cubicBezTo>
                <a:cubicBezTo>
                  <a:pt x="322374" y="17479"/>
                  <a:pt x="301678" y="28884"/>
                  <a:pt x="279041" y="32657"/>
                </a:cubicBezTo>
                <a:cubicBezTo>
                  <a:pt x="257270" y="36286"/>
                  <a:pt x="235309" y="38918"/>
                  <a:pt x="213727" y="43543"/>
                </a:cubicBezTo>
                <a:cubicBezTo>
                  <a:pt x="95701" y="68834"/>
                  <a:pt x="164741" y="65314"/>
                  <a:pt x="83098" y="653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Ελεύθερη σχεδίαση 36"/>
          <p:cNvSpPr/>
          <p:nvPr/>
        </p:nvSpPr>
        <p:spPr>
          <a:xfrm>
            <a:off x="3810000" y="3385457"/>
            <a:ext cx="794657" cy="119743"/>
          </a:xfrm>
          <a:custGeom>
            <a:avLst/>
            <a:gdLst>
              <a:gd name="connsiteX0" fmla="*/ 0 w 794657"/>
              <a:gd name="connsiteY0" fmla="*/ 119743 h 119743"/>
              <a:gd name="connsiteX1" fmla="*/ 54429 w 794657"/>
              <a:gd name="connsiteY1" fmla="*/ 108857 h 119743"/>
              <a:gd name="connsiteX2" fmla="*/ 87086 w 794657"/>
              <a:gd name="connsiteY2" fmla="*/ 76200 h 119743"/>
              <a:gd name="connsiteX3" fmla="*/ 119743 w 794657"/>
              <a:gd name="connsiteY3" fmla="*/ 65314 h 119743"/>
              <a:gd name="connsiteX4" fmla="*/ 152400 w 794657"/>
              <a:gd name="connsiteY4" fmla="*/ 43543 h 119743"/>
              <a:gd name="connsiteX5" fmla="*/ 217714 w 794657"/>
              <a:gd name="connsiteY5" fmla="*/ 21772 h 119743"/>
              <a:gd name="connsiteX6" fmla="*/ 315686 w 794657"/>
              <a:gd name="connsiteY6" fmla="*/ 0 h 119743"/>
              <a:gd name="connsiteX7" fmla="*/ 653143 w 794657"/>
              <a:gd name="connsiteY7" fmla="*/ 10886 h 119743"/>
              <a:gd name="connsiteX8" fmla="*/ 740229 w 794657"/>
              <a:gd name="connsiteY8" fmla="*/ 43543 h 119743"/>
              <a:gd name="connsiteX9" fmla="*/ 772886 w 794657"/>
              <a:gd name="connsiteY9" fmla="*/ 65314 h 119743"/>
              <a:gd name="connsiteX10" fmla="*/ 794657 w 794657"/>
              <a:gd name="connsiteY10" fmla="*/ 87086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657" h="119743">
                <a:moveTo>
                  <a:pt x="0" y="119743"/>
                </a:moveTo>
                <a:cubicBezTo>
                  <a:pt x="18143" y="116114"/>
                  <a:pt x="37880" y="117131"/>
                  <a:pt x="54429" y="108857"/>
                </a:cubicBezTo>
                <a:cubicBezTo>
                  <a:pt x="68198" y="101972"/>
                  <a:pt x="74277" y="84739"/>
                  <a:pt x="87086" y="76200"/>
                </a:cubicBezTo>
                <a:cubicBezTo>
                  <a:pt x="96633" y="69835"/>
                  <a:pt x="109480" y="70446"/>
                  <a:pt x="119743" y="65314"/>
                </a:cubicBezTo>
                <a:cubicBezTo>
                  <a:pt x="131445" y="59463"/>
                  <a:pt x="140445" y="48856"/>
                  <a:pt x="152400" y="43543"/>
                </a:cubicBezTo>
                <a:cubicBezTo>
                  <a:pt x="173371" y="34223"/>
                  <a:pt x="195450" y="27338"/>
                  <a:pt x="217714" y="21772"/>
                </a:cubicBezTo>
                <a:cubicBezTo>
                  <a:pt x="279207" y="6398"/>
                  <a:pt x="246586" y="13820"/>
                  <a:pt x="315686" y="0"/>
                </a:cubicBezTo>
                <a:cubicBezTo>
                  <a:pt x="428172" y="3629"/>
                  <a:pt x="540782" y="4465"/>
                  <a:pt x="653143" y="10886"/>
                </a:cubicBezTo>
                <a:cubicBezTo>
                  <a:pt x="682906" y="12587"/>
                  <a:pt x="715326" y="29313"/>
                  <a:pt x="740229" y="43543"/>
                </a:cubicBezTo>
                <a:cubicBezTo>
                  <a:pt x="751588" y="50034"/>
                  <a:pt x="762670" y="57141"/>
                  <a:pt x="772886" y="65314"/>
                </a:cubicBezTo>
                <a:cubicBezTo>
                  <a:pt x="780900" y="71725"/>
                  <a:pt x="794657" y="87086"/>
                  <a:pt x="794657" y="870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Ελεύθερη σχεδίαση 38"/>
          <p:cNvSpPr/>
          <p:nvPr/>
        </p:nvSpPr>
        <p:spPr>
          <a:xfrm>
            <a:off x="4800600" y="3657600"/>
            <a:ext cx="1426029" cy="326571"/>
          </a:xfrm>
          <a:custGeom>
            <a:avLst/>
            <a:gdLst>
              <a:gd name="connsiteX0" fmla="*/ 0 w 1426029"/>
              <a:gd name="connsiteY0" fmla="*/ 0 h 326571"/>
              <a:gd name="connsiteX1" fmla="*/ 43543 w 1426029"/>
              <a:gd name="connsiteY1" fmla="*/ 54429 h 326571"/>
              <a:gd name="connsiteX2" fmla="*/ 54429 w 1426029"/>
              <a:gd name="connsiteY2" fmla="*/ 87086 h 326571"/>
              <a:gd name="connsiteX3" fmla="*/ 87086 w 1426029"/>
              <a:gd name="connsiteY3" fmla="*/ 119743 h 326571"/>
              <a:gd name="connsiteX4" fmla="*/ 108857 w 1426029"/>
              <a:gd name="connsiteY4" fmla="*/ 152400 h 326571"/>
              <a:gd name="connsiteX5" fmla="*/ 152400 w 1426029"/>
              <a:gd name="connsiteY5" fmla="*/ 195943 h 326571"/>
              <a:gd name="connsiteX6" fmla="*/ 174171 w 1426029"/>
              <a:gd name="connsiteY6" fmla="*/ 228600 h 326571"/>
              <a:gd name="connsiteX7" fmla="*/ 228600 w 1426029"/>
              <a:gd name="connsiteY7" fmla="*/ 272143 h 326571"/>
              <a:gd name="connsiteX8" fmla="*/ 348343 w 1426029"/>
              <a:gd name="connsiteY8" fmla="*/ 304800 h 326571"/>
              <a:gd name="connsiteX9" fmla="*/ 468086 w 1426029"/>
              <a:gd name="connsiteY9" fmla="*/ 315686 h 326571"/>
              <a:gd name="connsiteX10" fmla="*/ 555171 w 1426029"/>
              <a:gd name="connsiteY10" fmla="*/ 326571 h 326571"/>
              <a:gd name="connsiteX11" fmla="*/ 1110343 w 1426029"/>
              <a:gd name="connsiteY11" fmla="*/ 315686 h 326571"/>
              <a:gd name="connsiteX12" fmla="*/ 1175657 w 1426029"/>
              <a:gd name="connsiteY12" fmla="*/ 293914 h 326571"/>
              <a:gd name="connsiteX13" fmla="*/ 1219200 w 1426029"/>
              <a:gd name="connsiteY13" fmla="*/ 283029 h 326571"/>
              <a:gd name="connsiteX14" fmla="*/ 1251857 w 1426029"/>
              <a:gd name="connsiteY14" fmla="*/ 272143 h 326571"/>
              <a:gd name="connsiteX15" fmla="*/ 1306286 w 1426029"/>
              <a:gd name="connsiteY15" fmla="*/ 261257 h 326571"/>
              <a:gd name="connsiteX16" fmla="*/ 1382486 w 1426029"/>
              <a:gd name="connsiteY16" fmla="*/ 239486 h 326571"/>
              <a:gd name="connsiteX17" fmla="*/ 1426029 w 1426029"/>
              <a:gd name="connsiteY17" fmla="*/ 195943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6029" h="326571">
                <a:moveTo>
                  <a:pt x="0" y="0"/>
                </a:moveTo>
                <a:cubicBezTo>
                  <a:pt x="14514" y="18143"/>
                  <a:pt x="31229" y="34726"/>
                  <a:pt x="43543" y="54429"/>
                </a:cubicBezTo>
                <a:cubicBezTo>
                  <a:pt x="49625" y="64159"/>
                  <a:pt x="48064" y="77539"/>
                  <a:pt x="54429" y="87086"/>
                </a:cubicBezTo>
                <a:cubicBezTo>
                  <a:pt x="62968" y="99895"/>
                  <a:pt x="77231" y="107916"/>
                  <a:pt x="87086" y="119743"/>
                </a:cubicBezTo>
                <a:cubicBezTo>
                  <a:pt x="95461" y="129794"/>
                  <a:pt x="100343" y="142467"/>
                  <a:pt x="108857" y="152400"/>
                </a:cubicBezTo>
                <a:cubicBezTo>
                  <a:pt x="122215" y="167985"/>
                  <a:pt x="141014" y="178864"/>
                  <a:pt x="152400" y="195943"/>
                </a:cubicBezTo>
                <a:cubicBezTo>
                  <a:pt x="159657" y="206829"/>
                  <a:pt x="165998" y="218384"/>
                  <a:pt x="174171" y="228600"/>
                </a:cubicBezTo>
                <a:cubicBezTo>
                  <a:pt x="186649" y="244197"/>
                  <a:pt x="211044" y="264340"/>
                  <a:pt x="228600" y="272143"/>
                </a:cubicBezTo>
                <a:cubicBezTo>
                  <a:pt x="260238" y="286204"/>
                  <a:pt x="312713" y="300346"/>
                  <a:pt x="348343" y="304800"/>
                </a:cubicBezTo>
                <a:cubicBezTo>
                  <a:pt x="388112" y="309771"/>
                  <a:pt x="428227" y="311490"/>
                  <a:pt x="468086" y="315686"/>
                </a:cubicBezTo>
                <a:cubicBezTo>
                  <a:pt x="497179" y="318748"/>
                  <a:pt x="526143" y="322943"/>
                  <a:pt x="555171" y="326571"/>
                </a:cubicBezTo>
                <a:cubicBezTo>
                  <a:pt x="740228" y="322943"/>
                  <a:pt x="925506" y="325414"/>
                  <a:pt x="1110343" y="315686"/>
                </a:cubicBezTo>
                <a:cubicBezTo>
                  <a:pt x="1133260" y="314480"/>
                  <a:pt x="1153393" y="299480"/>
                  <a:pt x="1175657" y="293914"/>
                </a:cubicBezTo>
                <a:cubicBezTo>
                  <a:pt x="1190171" y="290286"/>
                  <a:pt x="1204815" y="287139"/>
                  <a:pt x="1219200" y="283029"/>
                </a:cubicBezTo>
                <a:cubicBezTo>
                  <a:pt x="1230233" y="279877"/>
                  <a:pt x="1240725" y="274926"/>
                  <a:pt x="1251857" y="272143"/>
                </a:cubicBezTo>
                <a:cubicBezTo>
                  <a:pt x="1269807" y="267655"/>
                  <a:pt x="1288224" y="265271"/>
                  <a:pt x="1306286" y="261257"/>
                </a:cubicBezTo>
                <a:cubicBezTo>
                  <a:pt x="1347288" y="252145"/>
                  <a:pt x="1346122" y="251607"/>
                  <a:pt x="1382486" y="239486"/>
                </a:cubicBezTo>
                <a:lnTo>
                  <a:pt x="1426029" y="195943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5" grpId="0"/>
      <p:bldP spid="9" grpId="0" animBg="1"/>
      <p:bldP spid="10" grpId="0" animBg="1"/>
      <p:bldP spid="14" grpId="0" animBg="1"/>
      <p:bldP spid="16" grpId="0"/>
      <p:bldP spid="42" grpId="0"/>
      <p:bldP spid="43" grpId="0"/>
      <p:bldP spid="22" grpId="0"/>
      <p:bldP spid="24" grpId="0"/>
      <p:bldP spid="48" grpId="0"/>
      <p:bldP spid="49" grpId="0"/>
      <p:bldP spid="55" grpId="0" animBg="1"/>
      <p:bldP spid="20" grpId="0" animBg="1"/>
      <p:bldP spid="21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882" y="38125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της πίεσης σε βάθος υγρού, που έχει ελεύθερη επιφάνεια σε επαφή με τον αέρα.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1610342"/>
            <a:ext cx="1728192" cy="1962674"/>
            <a:chOff x="755576" y="1412776"/>
            <a:chExt cx="1287760" cy="1530626"/>
          </a:xfrm>
        </p:grpSpPr>
        <p:cxnSp>
          <p:nvCxnSpPr>
            <p:cNvPr id="6" name="Ευθεία γραμμή σύνδεσης 5"/>
            <p:cNvCxnSpPr/>
            <p:nvPr/>
          </p:nvCxnSpPr>
          <p:spPr>
            <a:xfrm>
              <a:off x="755576" y="1412776"/>
              <a:ext cx="0" cy="1512168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755576" y="2943402"/>
              <a:ext cx="1287760" cy="0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2043336" y="1412776"/>
              <a:ext cx="0" cy="1512168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755576" y="1628800"/>
              <a:ext cx="1287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Ορθογώνιο 9"/>
            <p:cNvSpPr/>
            <p:nvPr/>
          </p:nvSpPr>
          <p:spPr>
            <a:xfrm>
              <a:off x="755576" y="1628800"/>
              <a:ext cx="1287760" cy="1296144"/>
            </a:xfrm>
            <a:prstGeom prst="rect">
              <a:avLst/>
            </a:prstGeom>
            <a:solidFill>
              <a:srgbClr val="D1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3" name="Ευθεία γραμμή σύνδεσης 12"/>
          <p:cNvCxnSpPr/>
          <p:nvPr/>
        </p:nvCxnSpPr>
        <p:spPr>
          <a:xfrm>
            <a:off x="1356511" y="2879862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3249" y="161230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Comic Sans MS" panose="030F0702030302020204" pitchFamily="66" charset="0"/>
              </a:rPr>
              <a:t>p</a:t>
            </a:r>
            <a:r>
              <a:rPr lang="el-GR" sz="1400" b="1" baseline="-25000" dirty="0" err="1">
                <a:latin typeface="Comic Sans MS" panose="030F0702030302020204" pitchFamily="66" charset="0"/>
              </a:rPr>
              <a:t>ατμ</a:t>
            </a:r>
            <a:endParaRPr lang="el-GR" sz="1400" b="1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8570" y="2613384"/>
            <a:ext cx="41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Comic Sans MS" panose="030F0702030302020204" pitchFamily="66" charset="0"/>
              </a:rPr>
              <a:t>p</a:t>
            </a:r>
            <a:r>
              <a:rPr lang="el-GR" sz="1200" b="1" baseline="-25000" dirty="0">
                <a:latin typeface="Comic Sans MS" panose="030F0702030302020204" pitchFamily="66" charset="0"/>
              </a:rPr>
              <a:t>Κ</a:t>
            </a:r>
            <a:endParaRPr lang="el-GR" sz="1200" b="1" i="1" dirty="0">
              <a:latin typeface="Comic Sans MS" panose="030F0702030302020204" pitchFamily="66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1451517" y="2568018"/>
            <a:ext cx="335030" cy="330637"/>
            <a:chOff x="1451517" y="2568018"/>
            <a:chExt cx="335030" cy="330637"/>
          </a:xfrm>
        </p:grpSpPr>
        <p:sp>
          <p:nvSpPr>
            <p:cNvPr id="11" name="Έλλειψη 10"/>
            <p:cNvSpPr/>
            <p:nvPr/>
          </p:nvSpPr>
          <p:spPr>
            <a:xfrm>
              <a:off x="1740828" y="28529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17" y="2568018"/>
              <a:ext cx="252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anose="030F0702030302020204" pitchFamily="66" charset="0"/>
                </a:rPr>
                <a:t>Κ</a:t>
              </a: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1598667" y="1881736"/>
            <a:ext cx="432048" cy="971200"/>
            <a:chOff x="4128992" y="1834797"/>
            <a:chExt cx="432048" cy="971200"/>
          </a:xfrm>
        </p:grpSpPr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4283968" y="1834797"/>
              <a:ext cx="0" cy="3464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>
              <a:off x="4283968" y="2460373"/>
              <a:ext cx="0" cy="345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28992" y="21812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el-GR" sz="14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31840" y="1612308"/>
            <a:ext cx="5328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Σε βάθος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από την ελεύθερη επιφάνεια του υγρού η πίεση οφείλεται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στην ατμοσφαιρική πίεση και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στο βάρος του υπερκείμενου υγρού (υδροστατική πίεση).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80319" y="4293096"/>
            <a:ext cx="2948008" cy="523220"/>
          </a:xfrm>
          <a:prstGeom prst="rect">
            <a:avLst/>
          </a:prstGeom>
          <a:solidFill>
            <a:srgbClr val="BDFF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ατμ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gh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Συγκοινωνούντα δοχεία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068666" y="931233"/>
            <a:ext cx="5029200" cy="2289175"/>
            <a:chOff x="1062" y="1684"/>
            <a:chExt cx="3168" cy="1442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1062" y="2826"/>
              <a:ext cx="3168" cy="300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2076" y="1926"/>
              <a:ext cx="1068" cy="9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 rot="10800000">
              <a:off x="3490" y="1912"/>
              <a:ext cx="558" cy="9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1380" y="1914"/>
              <a:ext cx="354" cy="108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V="1">
              <a:off x="1368" y="1708"/>
              <a:ext cx="0" cy="1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 flipV="1">
              <a:off x="1732" y="1708"/>
              <a:ext cx="0" cy="1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 flipV="1">
              <a:off x="2002" y="1684"/>
              <a:ext cx="322" cy="1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 flipV="1">
              <a:off x="2904" y="1720"/>
              <a:ext cx="294" cy="1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 flipV="1">
              <a:off x="3498" y="1728"/>
              <a:ext cx="154" cy="1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H="1" flipV="1">
              <a:off x="3884" y="1720"/>
              <a:ext cx="162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2835909" y="2903591"/>
            <a:ext cx="3654228" cy="100963"/>
            <a:chOff x="2812396" y="3463179"/>
            <a:chExt cx="3654228" cy="100963"/>
          </a:xfrm>
        </p:grpSpPr>
        <p:sp>
          <p:nvSpPr>
            <p:cNvPr id="22" name="Έλλειψη 21"/>
            <p:cNvSpPr/>
            <p:nvPr/>
          </p:nvSpPr>
          <p:spPr>
            <a:xfrm>
              <a:off x="6420905" y="34631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Έλλειψη 22"/>
            <p:cNvSpPr/>
            <p:nvPr/>
          </p:nvSpPr>
          <p:spPr>
            <a:xfrm>
              <a:off x="4532294" y="34727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2812396" y="35184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2243575" y="2724393"/>
            <a:ext cx="4643947" cy="361538"/>
            <a:chOff x="2304317" y="3284373"/>
            <a:chExt cx="4643947" cy="361538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 flipV="1">
              <a:off x="2304317" y="3522353"/>
              <a:ext cx="4643947" cy="354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34606" y="3307357"/>
              <a:ext cx="356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46779" y="3284373"/>
              <a:ext cx="356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Β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0417" y="3287403"/>
              <a:ext cx="356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Γ</a:t>
              </a:r>
            </a:p>
          </p:txBody>
        </p:sp>
      </p:grpSp>
      <p:cxnSp>
        <p:nvCxnSpPr>
          <p:cNvPr id="28" name="Ευθεία γραμμή σύνδεσης 27"/>
          <p:cNvCxnSpPr/>
          <p:nvPr/>
        </p:nvCxnSpPr>
        <p:spPr>
          <a:xfrm flipV="1">
            <a:off x="1875814" y="1313357"/>
            <a:ext cx="5400600" cy="317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Ομάδα 50"/>
          <p:cNvGrpSpPr/>
          <p:nvPr/>
        </p:nvGrpSpPr>
        <p:grpSpPr>
          <a:xfrm>
            <a:off x="2664839" y="1307746"/>
            <a:ext cx="432048" cy="1695450"/>
            <a:chOff x="2636726" y="1836428"/>
            <a:chExt cx="432048" cy="1695450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2852750" y="1836428"/>
              <a:ext cx="0" cy="1695450"/>
              <a:chOff x="2852750" y="1836428"/>
              <a:chExt cx="0" cy="1695450"/>
            </a:xfrm>
          </p:grpSpPr>
          <p:cxnSp>
            <p:nvCxnSpPr>
              <p:cNvPr id="31" name="Ευθύγραμμο βέλος σύνδεσης 30"/>
              <p:cNvCxnSpPr/>
              <p:nvPr/>
            </p:nvCxnSpPr>
            <p:spPr>
              <a:xfrm flipV="1">
                <a:off x="2852750" y="1836428"/>
                <a:ext cx="0" cy="7540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ύγραμμο βέλος σύνδεσης 34"/>
              <p:cNvCxnSpPr/>
              <p:nvPr/>
            </p:nvCxnSpPr>
            <p:spPr>
              <a:xfrm flipV="1">
                <a:off x="2852750" y="2848667"/>
                <a:ext cx="0" cy="6832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2636726" y="2510113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Ομάδα 51"/>
          <p:cNvGrpSpPr/>
          <p:nvPr/>
        </p:nvGrpSpPr>
        <p:grpSpPr>
          <a:xfrm>
            <a:off x="4367242" y="1275361"/>
            <a:ext cx="432048" cy="1695451"/>
            <a:chOff x="4339129" y="1804043"/>
            <a:chExt cx="432048" cy="1695451"/>
          </a:xfrm>
        </p:grpSpPr>
        <p:sp>
          <p:nvSpPr>
            <p:cNvPr id="39" name="TextBox 38"/>
            <p:cNvSpPr txBox="1"/>
            <p:nvPr/>
          </p:nvSpPr>
          <p:spPr>
            <a:xfrm>
              <a:off x="4339129" y="253182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2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43" name="Ομάδα 42"/>
            <p:cNvGrpSpPr/>
            <p:nvPr/>
          </p:nvGrpSpPr>
          <p:grpSpPr>
            <a:xfrm>
              <a:off x="4546729" y="1804043"/>
              <a:ext cx="8424" cy="1695451"/>
              <a:chOff x="2852750" y="1836428"/>
              <a:chExt cx="8424" cy="1695451"/>
            </a:xfrm>
          </p:grpSpPr>
          <p:cxnSp>
            <p:nvCxnSpPr>
              <p:cNvPr id="44" name="Ευθύγραμμο βέλος σύνδεσης 43"/>
              <p:cNvCxnSpPr/>
              <p:nvPr/>
            </p:nvCxnSpPr>
            <p:spPr>
              <a:xfrm flipV="1">
                <a:off x="2852750" y="1836428"/>
                <a:ext cx="0" cy="7540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2852750" y="2902761"/>
                <a:ext cx="8424" cy="6291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Ομάδα 52"/>
          <p:cNvGrpSpPr/>
          <p:nvPr/>
        </p:nvGrpSpPr>
        <p:grpSpPr>
          <a:xfrm>
            <a:off x="6255853" y="1270469"/>
            <a:ext cx="432048" cy="1695451"/>
            <a:chOff x="6227740" y="1826902"/>
            <a:chExt cx="432048" cy="1695451"/>
          </a:xfrm>
        </p:grpSpPr>
        <p:sp>
          <p:nvSpPr>
            <p:cNvPr id="40" name="TextBox 39"/>
            <p:cNvSpPr txBox="1"/>
            <p:nvPr/>
          </p:nvSpPr>
          <p:spPr>
            <a:xfrm>
              <a:off x="6227740" y="253182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3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46" name="Ομάδα 45"/>
            <p:cNvGrpSpPr/>
            <p:nvPr/>
          </p:nvGrpSpPr>
          <p:grpSpPr>
            <a:xfrm>
              <a:off x="6443764" y="1826902"/>
              <a:ext cx="0" cy="1695451"/>
              <a:chOff x="2852750" y="1836428"/>
              <a:chExt cx="0" cy="1695451"/>
            </a:xfrm>
          </p:grpSpPr>
          <p:cxnSp>
            <p:nvCxnSpPr>
              <p:cNvPr id="47" name="Ευθύγραμμο βέλος σύνδεσης 46"/>
              <p:cNvCxnSpPr/>
              <p:nvPr/>
            </p:nvCxnSpPr>
            <p:spPr>
              <a:xfrm flipV="1">
                <a:off x="2852750" y="1836428"/>
                <a:ext cx="0" cy="7540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ύγραμμο βέλος σύνδεσης 47"/>
              <p:cNvCxnSpPr/>
              <p:nvPr/>
            </p:nvCxnSpPr>
            <p:spPr>
              <a:xfrm flipV="1">
                <a:off x="2852750" y="2879902"/>
                <a:ext cx="0" cy="6519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/>
          <p:nvPr/>
        </p:nvSpPr>
        <p:spPr>
          <a:xfrm>
            <a:off x="3441844" y="3353511"/>
            <a:ext cx="233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</a:t>
            </a: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endParaRPr lang="el-GR" sz="28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41047" y="4007994"/>
            <a:ext cx="544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>
                <a:latin typeface="Comic Sans MS" panose="030F0702030302020204" pitchFamily="66" charset="0"/>
              </a:rPr>
              <a:t>εξ </a:t>
            </a:r>
            <a:r>
              <a:rPr lang="el-GR" sz="2400" b="1" dirty="0">
                <a:latin typeface="Comic Sans MS" panose="030F0702030302020204" pitchFamily="66" charset="0"/>
              </a:rPr>
              <a:t>+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gh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>
                <a:latin typeface="Comic Sans MS" panose="030F0702030302020204" pitchFamily="66" charset="0"/>
              </a:rPr>
              <a:t>εξ </a:t>
            </a:r>
            <a:r>
              <a:rPr lang="el-GR" sz="2400" b="1" dirty="0">
                <a:latin typeface="Comic Sans MS" panose="030F0702030302020204" pitchFamily="66" charset="0"/>
              </a:rPr>
              <a:t>+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gh</a:t>
            </a:r>
            <a:r>
              <a:rPr lang="en-US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>
                <a:latin typeface="Comic Sans MS" panose="030F0702030302020204" pitchFamily="66" charset="0"/>
              </a:rPr>
              <a:t>εξ </a:t>
            </a:r>
            <a:r>
              <a:rPr lang="el-GR" sz="2400" b="1" dirty="0">
                <a:latin typeface="Comic Sans MS" panose="030F0702030302020204" pitchFamily="66" charset="0"/>
              </a:rPr>
              <a:t>+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gh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80" name="Ομάδα 79"/>
          <p:cNvGrpSpPr/>
          <p:nvPr/>
        </p:nvGrpSpPr>
        <p:grpSpPr>
          <a:xfrm>
            <a:off x="1951192" y="4066901"/>
            <a:ext cx="4936330" cy="487991"/>
            <a:chOff x="1860777" y="4621908"/>
            <a:chExt cx="4936330" cy="487991"/>
          </a:xfrm>
        </p:grpSpPr>
        <p:cxnSp>
          <p:nvCxnSpPr>
            <p:cNvPr id="66" name="Ευθεία γραμμή σύνδεσης 65"/>
            <p:cNvCxnSpPr/>
            <p:nvPr/>
          </p:nvCxnSpPr>
          <p:spPr>
            <a:xfrm flipH="1">
              <a:off x="3774575" y="4654834"/>
              <a:ext cx="292383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/>
            <p:nvPr/>
          </p:nvCxnSpPr>
          <p:spPr>
            <a:xfrm flipH="1">
              <a:off x="4649694" y="4677851"/>
              <a:ext cx="292383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Ομάδα 74"/>
            <p:cNvGrpSpPr/>
            <p:nvPr/>
          </p:nvGrpSpPr>
          <p:grpSpPr>
            <a:xfrm>
              <a:off x="1860777" y="4621908"/>
              <a:ext cx="4936330" cy="487991"/>
              <a:chOff x="3386611" y="4410954"/>
              <a:chExt cx="4936330" cy="487991"/>
            </a:xfrm>
          </p:grpSpPr>
          <p:cxnSp>
            <p:nvCxnSpPr>
              <p:cNvPr id="65" name="Ευθεία γραμμή σύνδεσης 64"/>
              <p:cNvCxnSpPr/>
              <p:nvPr/>
            </p:nvCxnSpPr>
            <p:spPr>
              <a:xfrm flipH="1">
                <a:off x="3386611" y="4443880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Ευθεία γραμμή σύνδεσης 67"/>
              <p:cNvCxnSpPr/>
              <p:nvPr/>
            </p:nvCxnSpPr>
            <p:spPr>
              <a:xfrm flipH="1">
                <a:off x="7090104" y="4466897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Ευθεία γραμμή σύνδεσης 68"/>
              <p:cNvCxnSpPr/>
              <p:nvPr/>
            </p:nvCxnSpPr>
            <p:spPr>
              <a:xfrm flipH="1">
                <a:off x="7884367" y="4410954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Ευθεία γραμμή σύνδεσης 69"/>
              <p:cNvCxnSpPr/>
              <p:nvPr/>
            </p:nvCxnSpPr>
            <p:spPr>
              <a:xfrm flipH="1">
                <a:off x="8030558" y="4466897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Ευθεία γραμμή σύνδεσης 71"/>
              <p:cNvCxnSpPr/>
              <p:nvPr/>
            </p:nvCxnSpPr>
            <p:spPr>
              <a:xfrm flipH="1">
                <a:off x="4157924" y="4424199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Ευθεία γραμμή σύνδεσης 72"/>
              <p:cNvCxnSpPr/>
              <p:nvPr/>
            </p:nvCxnSpPr>
            <p:spPr>
              <a:xfrm flipH="1">
                <a:off x="4315290" y="4466897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Ευθεία γραμμή σύνδεσης 73"/>
              <p:cNvCxnSpPr/>
              <p:nvPr/>
            </p:nvCxnSpPr>
            <p:spPr>
              <a:xfrm flipH="1">
                <a:off x="6005986" y="4466897"/>
                <a:ext cx="292383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Ορθογώνιο 75"/>
          <p:cNvSpPr/>
          <p:nvPr/>
        </p:nvSpPr>
        <p:spPr>
          <a:xfrm>
            <a:off x="3356420" y="4620728"/>
            <a:ext cx="2372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2800" b="1" baseline="-25000" dirty="0">
                <a:latin typeface="Comic Sans MS" panose="030F0702030302020204" pitchFamily="66" charset="0"/>
              </a:rPr>
              <a:t>   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endParaRPr lang="el-GR" dirty="0"/>
          </a:p>
        </p:txBody>
      </p:sp>
      <p:sp>
        <p:nvSpPr>
          <p:cNvPr id="79" name="TextBox 78"/>
          <p:cNvSpPr txBox="1"/>
          <p:nvPr/>
        </p:nvSpPr>
        <p:spPr>
          <a:xfrm>
            <a:off x="1414914" y="5159231"/>
            <a:ext cx="633670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Στα συγκοινωνούντα δοχεία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err="1">
                <a:latin typeface="Comic Sans MS" panose="030F0702030302020204" pitchFamily="66" charset="0"/>
              </a:rPr>
              <a:t>ό,τι</a:t>
            </a:r>
            <a:r>
              <a:rPr lang="el-GR" sz="2000" b="1" dirty="0">
                <a:latin typeface="Comic Sans MS" panose="030F0702030302020204" pitchFamily="66" charset="0"/>
              </a:rPr>
              <a:t> σχήμα κι αν έχουν τα δοχεία, το υγρό φτάνει παντού στο ίδιο ύψος.  </a:t>
            </a:r>
          </a:p>
        </p:txBody>
      </p:sp>
    </p:spTree>
    <p:extLst>
      <p:ext uri="{BB962C8B-B14F-4D97-AF65-F5344CB8AC3E}">
        <p14:creationId xmlns:p14="http://schemas.microsoft.com/office/powerpoint/2010/main" val="16868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" grpId="0"/>
      <p:bldP spid="63" grpId="0"/>
      <p:bldP spid="76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Ομάδα 64"/>
          <p:cNvGrpSpPr/>
          <p:nvPr/>
        </p:nvGrpSpPr>
        <p:grpSpPr>
          <a:xfrm>
            <a:off x="1259632" y="1334009"/>
            <a:ext cx="6336704" cy="1591295"/>
            <a:chOff x="1259632" y="1334009"/>
            <a:chExt cx="6336704" cy="15912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135321" y="1334009"/>
              <a:ext cx="4779962" cy="1591295"/>
              <a:chOff x="570" y="1044"/>
              <a:chExt cx="3576" cy="1438"/>
            </a:xfrm>
          </p:grpSpPr>
          <p:sp>
            <p:nvSpPr>
              <p:cNvPr id="6" name="AutoShape 32"/>
              <p:cNvSpPr>
                <a:spLocks noChangeArrowheads="1"/>
              </p:cNvSpPr>
              <p:nvPr/>
            </p:nvSpPr>
            <p:spPr bwMode="auto">
              <a:xfrm>
                <a:off x="1572" y="1212"/>
                <a:ext cx="1602" cy="1230"/>
              </a:xfrm>
              <a:custGeom>
                <a:avLst/>
                <a:gdLst>
                  <a:gd name="G0" fmla="+- 6135 0 0"/>
                  <a:gd name="G1" fmla="+- 21600 0 6135"/>
                  <a:gd name="G2" fmla="*/ 6135 1 2"/>
                  <a:gd name="G3" fmla="+- 21600 0 G2"/>
                  <a:gd name="G4" fmla="+/ 6135 21600 2"/>
                  <a:gd name="G5" fmla="+/ G1 0 2"/>
                  <a:gd name="G6" fmla="*/ 21600 21600 6135"/>
                  <a:gd name="G7" fmla="*/ G6 1 2"/>
                  <a:gd name="G8" fmla="+- 21600 0 G7"/>
                  <a:gd name="G9" fmla="*/ 21600 1 2"/>
                  <a:gd name="G10" fmla="+- 6135 0 G9"/>
                  <a:gd name="G11" fmla="?: G10 G8 0"/>
                  <a:gd name="G12" fmla="?: G10 G7 21600"/>
                  <a:gd name="T0" fmla="*/ 18532 w 21600"/>
                  <a:gd name="T1" fmla="*/ 10800 h 21600"/>
                  <a:gd name="T2" fmla="*/ 10800 w 21600"/>
                  <a:gd name="T3" fmla="*/ 21600 h 21600"/>
                  <a:gd name="T4" fmla="*/ 3068 w 21600"/>
                  <a:gd name="T5" fmla="*/ 10800 h 21600"/>
                  <a:gd name="T6" fmla="*/ 10800 w 21600"/>
                  <a:gd name="T7" fmla="*/ 0 h 21600"/>
                  <a:gd name="T8" fmla="*/ 4868 w 21600"/>
                  <a:gd name="T9" fmla="*/ 4868 h 21600"/>
                  <a:gd name="T10" fmla="*/ 16732 w 21600"/>
                  <a:gd name="T11" fmla="*/ 1673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35" y="21600"/>
                    </a:lnTo>
                    <a:lnTo>
                      <a:pt x="154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" name="Rectangle 31"/>
              <p:cNvSpPr>
                <a:spLocks noChangeArrowheads="1"/>
              </p:cNvSpPr>
              <p:nvPr/>
            </p:nvSpPr>
            <p:spPr bwMode="auto">
              <a:xfrm>
                <a:off x="582" y="1230"/>
                <a:ext cx="676" cy="121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" name="AutoShape 33"/>
              <p:cNvSpPr>
                <a:spLocks noChangeArrowheads="1"/>
              </p:cNvSpPr>
              <p:nvPr/>
            </p:nvSpPr>
            <p:spPr bwMode="auto">
              <a:xfrm rot="10800000">
                <a:off x="3444" y="1236"/>
                <a:ext cx="702" cy="1236"/>
              </a:xfrm>
              <a:custGeom>
                <a:avLst/>
                <a:gdLst>
                  <a:gd name="G0" fmla="+- 8000 0 0"/>
                  <a:gd name="G1" fmla="+- 21600 0 8000"/>
                  <a:gd name="G2" fmla="*/ 8000 1 2"/>
                  <a:gd name="G3" fmla="+- 21600 0 G2"/>
                  <a:gd name="G4" fmla="+/ 8000 21600 2"/>
                  <a:gd name="G5" fmla="+/ G1 0 2"/>
                  <a:gd name="G6" fmla="*/ 21600 21600 8000"/>
                  <a:gd name="G7" fmla="*/ G6 1 2"/>
                  <a:gd name="G8" fmla="+- 21600 0 G7"/>
                  <a:gd name="G9" fmla="*/ 21600 1 2"/>
                  <a:gd name="G10" fmla="+- 8000 0 G9"/>
                  <a:gd name="G11" fmla="?: G10 G8 0"/>
                  <a:gd name="G12" fmla="?: G10 G7 21600"/>
                  <a:gd name="T0" fmla="*/ 17600 w 21600"/>
                  <a:gd name="T1" fmla="*/ 10800 h 21600"/>
                  <a:gd name="T2" fmla="*/ 10800 w 21600"/>
                  <a:gd name="T3" fmla="*/ 21600 h 21600"/>
                  <a:gd name="T4" fmla="*/ 4000 w 21600"/>
                  <a:gd name="T5" fmla="*/ 10800 h 21600"/>
                  <a:gd name="T6" fmla="*/ 10800 w 21600"/>
                  <a:gd name="T7" fmla="*/ 0 h 21600"/>
                  <a:gd name="T8" fmla="*/ 5800 w 21600"/>
                  <a:gd name="T9" fmla="*/ 5800 h 21600"/>
                  <a:gd name="T10" fmla="*/ 15800 w 21600"/>
                  <a:gd name="T11" fmla="*/ 15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000" y="21600"/>
                    </a:lnTo>
                    <a:lnTo>
                      <a:pt x="13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>
                <a:off x="574" y="2462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35"/>
              <p:cNvSpPr>
                <a:spLocks noChangeShapeType="1"/>
              </p:cNvSpPr>
              <p:nvPr/>
            </p:nvSpPr>
            <p:spPr bwMode="auto">
              <a:xfrm flipH="1" flipV="1">
                <a:off x="570" y="1050"/>
                <a:ext cx="6" cy="14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Line 36"/>
              <p:cNvSpPr>
                <a:spLocks noChangeShapeType="1"/>
              </p:cNvSpPr>
              <p:nvPr/>
            </p:nvSpPr>
            <p:spPr bwMode="auto">
              <a:xfrm flipH="1" flipV="1">
                <a:off x="1260" y="1044"/>
                <a:ext cx="0" cy="14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2024" y="2442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Line 38"/>
              <p:cNvSpPr>
                <a:spLocks noChangeShapeType="1"/>
              </p:cNvSpPr>
              <p:nvPr/>
            </p:nvSpPr>
            <p:spPr bwMode="auto">
              <a:xfrm flipH="1" flipV="1">
                <a:off x="1552" y="1138"/>
                <a:ext cx="474" cy="1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39"/>
              <p:cNvSpPr>
                <a:spLocks noChangeShapeType="1"/>
              </p:cNvSpPr>
              <p:nvPr/>
            </p:nvSpPr>
            <p:spPr bwMode="auto">
              <a:xfrm flipV="1">
                <a:off x="2710" y="1076"/>
                <a:ext cx="520" cy="13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40"/>
              <p:cNvSpPr>
                <a:spLocks noChangeShapeType="1"/>
              </p:cNvSpPr>
              <p:nvPr/>
            </p:nvSpPr>
            <p:spPr bwMode="auto">
              <a:xfrm>
                <a:off x="3442" y="2466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Line 41"/>
              <p:cNvSpPr>
                <a:spLocks noChangeShapeType="1"/>
              </p:cNvSpPr>
              <p:nvPr/>
            </p:nvSpPr>
            <p:spPr bwMode="auto">
              <a:xfrm flipV="1">
                <a:off x="3444" y="1146"/>
                <a:ext cx="274" cy="1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42"/>
              <p:cNvSpPr>
                <a:spLocks noChangeShapeType="1"/>
              </p:cNvSpPr>
              <p:nvPr/>
            </p:nvSpPr>
            <p:spPr bwMode="auto">
              <a:xfrm flipH="1" flipV="1">
                <a:off x="3868" y="1136"/>
                <a:ext cx="260" cy="13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60" name="Ευθεία γραμμή σύνδεσης 59"/>
            <p:cNvCxnSpPr/>
            <p:nvPr/>
          </p:nvCxnSpPr>
          <p:spPr>
            <a:xfrm>
              <a:off x="1259632" y="1534577"/>
              <a:ext cx="633670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6064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της δύναμης που δέχεται ο πυθμένας δοχείου που περιέχει υγρό. 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2135321" y="1549235"/>
            <a:ext cx="432048" cy="1345084"/>
            <a:chOff x="2639400" y="2186795"/>
            <a:chExt cx="432048" cy="1345084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2852750" y="2186795"/>
              <a:ext cx="2706" cy="1345084"/>
              <a:chOff x="2852750" y="2186795"/>
              <a:chExt cx="2706" cy="1345084"/>
            </a:xfrm>
          </p:grpSpPr>
          <p:cxnSp>
            <p:nvCxnSpPr>
              <p:cNvPr id="21" name="Ευθύγραμμο βέλος σύνδεσης 20"/>
              <p:cNvCxnSpPr/>
              <p:nvPr/>
            </p:nvCxnSpPr>
            <p:spPr>
              <a:xfrm flipV="1">
                <a:off x="2855455" y="2186795"/>
                <a:ext cx="1" cy="5077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ύγραμμο βέλος σύνδεσης 21"/>
              <p:cNvCxnSpPr/>
              <p:nvPr/>
            </p:nvCxnSpPr>
            <p:spPr>
              <a:xfrm flipV="1">
                <a:off x="2852750" y="3012428"/>
                <a:ext cx="2674" cy="5194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2639400" y="2673874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3985242" y="1533882"/>
            <a:ext cx="432048" cy="1343417"/>
            <a:chOff x="2639400" y="2188462"/>
            <a:chExt cx="432048" cy="1343417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2852750" y="2188462"/>
              <a:ext cx="2674" cy="1343417"/>
              <a:chOff x="2852750" y="2188462"/>
              <a:chExt cx="2674" cy="1343417"/>
            </a:xfrm>
          </p:grpSpPr>
          <p:cxnSp>
            <p:nvCxnSpPr>
              <p:cNvPr id="28" name="Ευθύγραμμο βέλος σύνδεσης 27"/>
              <p:cNvCxnSpPr/>
              <p:nvPr/>
            </p:nvCxnSpPr>
            <p:spPr>
              <a:xfrm flipV="1">
                <a:off x="2852750" y="2188462"/>
                <a:ext cx="1" cy="5077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ύγραμμο βέλος σύνδεσης 28"/>
              <p:cNvCxnSpPr/>
              <p:nvPr/>
            </p:nvCxnSpPr>
            <p:spPr>
              <a:xfrm flipV="1">
                <a:off x="2852750" y="3012428"/>
                <a:ext cx="2674" cy="5194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639400" y="2673874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6141043" y="1539837"/>
            <a:ext cx="432048" cy="1343417"/>
            <a:chOff x="2639400" y="2188462"/>
            <a:chExt cx="432048" cy="1343417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2852750" y="2188462"/>
              <a:ext cx="2674" cy="1343417"/>
              <a:chOff x="2852750" y="2188462"/>
              <a:chExt cx="2674" cy="1343417"/>
            </a:xfrm>
          </p:grpSpPr>
          <p:cxnSp>
            <p:nvCxnSpPr>
              <p:cNvPr id="33" name="Ευθύγραμμο βέλος σύνδεσης 32"/>
              <p:cNvCxnSpPr/>
              <p:nvPr/>
            </p:nvCxnSpPr>
            <p:spPr>
              <a:xfrm flipV="1">
                <a:off x="2852750" y="2188462"/>
                <a:ext cx="1" cy="5077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ύγραμμο βέλος σύνδεσης 33"/>
              <p:cNvCxnSpPr/>
              <p:nvPr/>
            </p:nvCxnSpPr>
            <p:spPr>
              <a:xfrm flipV="1">
                <a:off x="2852750" y="3012428"/>
                <a:ext cx="2674" cy="5194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2639400" y="2673874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h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3</a:t>
              </a:r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2544472" y="2296502"/>
            <a:ext cx="504056" cy="576064"/>
            <a:chOff x="2915816" y="4149080"/>
            <a:chExt cx="504056" cy="576064"/>
          </a:xfrm>
        </p:grpSpPr>
        <p:cxnSp>
          <p:nvCxnSpPr>
            <p:cNvPr id="36" name="Ευθύγραμμο βέλος σύνδεσης 35"/>
            <p:cNvCxnSpPr/>
            <p:nvPr/>
          </p:nvCxnSpPr>
          <p:spPr>
            <a:xfrm>
              <a:off x="2915816" y="4149080"/>
              <a:ext cx="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915816" y="4291338"/>
                  <a:ext cx="504056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l-GR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291338"/>
                  <a:ext cx="504056" cy="402931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4491757" y="2277597"/>
            <a:ext cx="504056" cy="576064"/>
            <a:chOff x="5701580" y="4226702"/>
            <a:chExt cx="504056" cy="576064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5701580" y="4226702"/>
              <a:ext cx="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701580" y="4399835"/>
                  <a:ext cx="504056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l-GR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580" y="4399835"/>
                  <a:ext cx="504056" cy="402931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Ομάδα 43"/>
          <p:cNvGrpSpPr/>
          <p:nvPr/>
        </p:nvGrpSpPr>
        <p:grpSpPr>
          <a:xfrm>
            <a:off x="6465426" y="2300583"/>
            <a:ext cx="504056" cy="602589"/>
            <a:chOff x="6948264" y="4052756"/>
            <a:chExt cx="504056" cy="602589"/>
          </a:xfrm>
        </p:grpSpPr>
        <p:cxnSp>
          <p:nvCxnSpPr>
            <p:cNvPr id="38" name="Ευθύγραμμο βέλος σύνδεσης 37"/>
            <p:cNvCxnSpPr/>
            <p:nvPr/>
          </p:nvCxnSpPr>
          <p:spPr>
            <a:xfrm>
              <a:off x="6948264" y="4052756"/>
              <a:ext cx="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48264" y="4252414"/>
                  <a:ext cx="504056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l-GR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4252414"/>
                  <a:ext cx="504056" cy="40293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639329" y="314096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Τα τρία δοχεία έχουν πυθμένες ίδιας διατομής </a:t>
            </a:r>
            <a:r>
              <a:rPr lang="el-GR" sz="2000" b="1" i="1" dirty="0">
                <a:latin typeface="Comic Sans MS" panose="030F0702030302020204" pitchFamily="66" charset="0"/>
              </a:rPr>
              <a:t>Α</a:t>
            </a:r>
            <a:r>
              <a:rPr lang="el-GR" sz="2000" b="1" dirty="0">
                <a:latin typeface="Comic Sans MS" panose="030F0702030302020204" pitchFamily="66" charset="0"/>
              </a:rPr>
              <a:t> και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n-US" sz="2000" b="1" baseline="-25000" dirty="0"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latin typeface="Comic Sans MS" panose="030F0702030302020204" pitchFamily="66" charset="0"/>
              </a:rPr>
              <a:t> =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n-US" sz="2000" b="1" baseline="-25000" dirty="0"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latin typeface="Comic Sans MS" panose="030F0702030302020204" pitchFamily="66" charset="0"/>
              </a:rPr>
              <a:t> = </a:t>
            </a:r>
            <a:r>
              <a:rPr lang="en-US" sz="2000" b="1" i="1" dirty="0">
                <a:latin typeface="Comic Sans MS" panose="030F0702030302020204" pitchFamily="66" charset="0"/>
              </a:rPr>
              <a:t>h</a:t>
            </a:r>
            <a:r>
              <a:rPr lang="en-US" sz="2000" b="1" baseline="-25000" dirty="0">
                <a:latin typeface="Comic Sans MS" panose="030F0702030302020204" pitchFamily="66" charset="0"/>
              </a:rPr>
              <a:t>3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34504" y="3541078"/>
            <a:ext cx="538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omic Sans MS" panose="030F0702030302020204" pitchFamily="66" charset="0"/>
              </a:rPr>
              <a:t>Η ατμοσφαιρική πίεση θεωρείται αμελητέα.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80777" y="4149080"/>
            <a:ext cx="52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F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πυθ</a:t>
            </a:r>
            <a:r>
              <a:rPr lang="el-GR" sz="2400" b="1" i="1" dirty="0" err="1">
                <a:latin typeface="Comic Sans MS" panose="030F0702030302020204" pitchFamily="66" charset="0"/>
              </a:rPr>
              <a:t>Α</a:t>
            </a:r>
            <a:r>
              <a:rPr lang="el-GR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gh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i="1" dirty="0">
                <a:latin typeface="Comic Sans MS" panose="030F0702030302020204" pitchFamily="66" charset="0"/>
              </a:rPr>
              <a:t>A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gV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g</a:t>
            </a:r>
            <a:r>
              <a:rPr lang="en-US" sz="2000" b="1" dirty="0">
                <a:latin typeface="Comic Sans MS" panose="030F0702030302020204" pitchFamily="66" charset="0"/>
              </a:rPr>
              <a:t>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307" y="4550229"/>
            <a:ext cx="91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Όμοια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8315" y="4941168"/>
            <a:ext cx="66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F</a:t>
            </a:r>
            <a:r>
              <a:rPr lang="el-GR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πυθ</a:t>
            </a:r>
            <a:r>
              <a:rPr lang="el-GR" sz="2400" b="1" i="1" dirty="0" err="1">
                <a:latin typeface="Comic Sans MS" panose="030F0702030302020204" pitchFamily="66" charset="0"/>
              </a:rPr>
              <a:t>Α</a:t>
            </a:r>
            <a:r>
              <a:rPr lang="el-GR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 err="1">
                <a:latin typeface="Comic Sans MS" panose="030F0702030302020204" pitchFamily="66" charset="0"/>
              </a:rPr>
              <a:t>gh</a:t>
            </a:r>
            <a:r>
              <a:rPr lang="el-GR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i="1" dirty="0">
                <a:latin typeface="Comic Sans MS" panose="030F0702030302020204" pitchFamily="66" charset="0"/>
              </a:rPr>
              <a:t>A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 err="1">
                <a:latin typeface="Comic Sans MS" panose="030F0702030302020204" pitchFamily="66" charset="0"/>
              </a:rPr>
              <a:t>gh</a:t>
            </a:r>
            <a:r>
              <a:rPr lang="el-GR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i="1" dirty="0">
                <a:latin typeface="Comic Sans MS" panose="030F0702030302020204" pitchFamily="66" charset="0"/>
              </a:rPr>
              <a:t>A</a:t>
            </a:r>
            <a:r>
              <a:rPr lang="el-GR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gV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g</a:t>
            </a:r>
            <a:r>
              <a:rPr lang="en-US" sz="2000" b="1" dirty="0">
                <a:latin typeface="Comic Sans MS" panose="030F0702030302020204" pitchFamily="66" charset="0"/>
              </a:rPr>
              <a:t>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1632" y="5574431"/>
            <a:ext cx="656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F</a:t>
            </a:r>
            <a:r>
              <a:rPr lang="el-GR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p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πυθ</a:t>
            </a:r>
            <a:r>
              <a:rPr lang="el-GR" sz="2400" b="1" i="1" dirty="0" err="1">
                <a:latin typeface="Comic Sans MS" panose="030F0702030302020204" pitchFamily="66" charset="0"/>
              </a:rPr>
              <a:t>Α</a:t>
            </a:r>
            <a:r>
              <a:rPr lang="el-GR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 err="1">
                <a:latin typeface="Comic Sans MS" panose="030F0702030302020204" pitchFamily="66" charset="0"/>
              </a:rPr>
              <a:t>gh</a:t>
            </a:r>
            <a:r>
              <a:rPr lang="el-GR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i="1" dirty="0">
                <a:latin typeface="Comic Sans MS" panose="030F0702030302020204" pitchFamily="66" charset="0"/>
              </a:rPr>
              <a:t>A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 err="1">
                <a:latin typeface="Comic Sans MS" panose="030F0702030302020204" pitchFamily="66" charset="0"/>
              </a:rPr>
              <a:t>gh</a:t>
            </a:r>
            <a:r>
              <a:rPr lang="el-GR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i="1" dirty="0">
                <a:latin typeface="Comic Sans MS" panose="030F0702030302020204" pitchFamily="66" charset="0"/>
              </a:rPr>
              <a:t>A</a:t>
            </a:r>
            <a:r>
              <a:rPr lang="el-GR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ρ</a:t>
            </a:r>
            <a:r>
              <a:rPr lang="en-US" sz="2400" b="1" i="1" dirty="0">
                <a:latin typeface="Comic Sans MS" panose="030F0702030302020204" pitchFamily="66" charset="0"/>
              </a:rPr>
              <a:t>gV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g</a:t>
            </a:r>
            <a:r>
              <a:rPr lang="en-US" sz="2000" b="1" dirty="0">
                <a:latin typeface="Comic Sans MS" panose="030F0702030302020204" pitchFamily="66" charset="0"/>
              </a:rPr>
              <a:t>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66" name="Ομάδα 65"/>
          <p:cNvGrpSpPr/>
          <p:nvPr/>
        </p:nvGrpSpPr>
        <p:grpSpPr>
          <a:xfrm>
            <a:off x="4081525" y="1519918"/>
            <a:ext cx="911614" cy="1378828"/>
            <a:chOff x="4081525" y="1519918"/>
            <a:chExt cx="911614" cy="1378828"/>
          </a:xfrm>
        </p:grpSpPr>
        <p:cxnSp>
          <p:nvCxnSpPr>
            <p:cNvPr id="55" name="Ευθεία γραμμή σύνδεσης 54"/>
            <p:cNvCxnSpPr/>
            <p:nvPr/>
          </p:nvCxnSpPr>
          <p:spPr>
            <a:xfrm flipH="1" flipV="1">
              <a:off x="4081525" y="1519918"/>
              <a:ext cx="2674" cy="13788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 flipH="1" flipV="1">
              <a:off x="4990465" y="1519918"/>
              <a:ext cx="2674" cy="13788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Ομάδα 66"/>
          <p:cNvGrpSpPr/>
          <p:nvPr/>
        </p:nvGrpSpPr>
        <p:grpSpPr>
          <a:xfrm>
            <a:off x="5972924" y="1549235"/>
            <a:ext cx="942359" cy="1379371"/>
            <a:chOff x="5972924" y="1549235"/>
            <a:chExt cx="942359" cy="1379371"/>
          </a:xfrm>
        </p:grpSpPr>
        <p:cxnSp>
          <p:nvCxnSpPr>
            <p:cNvPr id="57" name="Ευθεία γραμμή σύνδεσης 56"/>
            <p:cNvCxnSpPr/>
            <p:nvPr/>
          </p:nvCxnSpPr>
          <p:spPr>
            <a:xfrm flipH="1" flipV="1">
              <a:off x="5972924" y="1549235"/>
              <a:ext cx="2674" cy="13788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εία γραμμή σύνδεσης 57"/>
            <p:cNvCxnSpPr/>
            <p:nvPr/>
          </p:nvCxnSpPr>
          <p:spPr>
            <a:xfrm flipH="1" flipV="1">
              <a:off x="6912609" y="1549778"/>
              <a:ext cx="2674" cy="13788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Ελεύθερη σχεδίαση 68"/>
          <p:cNvSpPr/>
          <p:nvPr/>
        </p:nvSpPr>
        <p:spPr>
          <a:xfrm>
            <a:off x="3592147" y="4169229"/>
            <a:ext cx="568378" cy="391885"/>
          </a:xfrm>
          <a:custGeom>
            <a:avLst/>
            <a:gdLst>
              <a:gd name="connsiteX0" fmla="*/ 98110 w 568378"/>
              <a:gd name="connsiteY0" fmla="*/ 10885 h 391885"/>
              <a:gd name="connsiteX1" fmla="*/ 98110 w 568378"/>
              <a:gd name="connsiteY1" fmla="*/ 10885 h 391885"/>
              <a:gd name="connsiteX2" fmla="*/ 11024 w 568378"/>
              <a:gd name="connsiteY2" fmla="*/ 54428 h 391885"/>
              <a:gd name="connsiteX3" fmla="*/ 139 w 568378"/>
              <a:gd name="connsiteY3" fmla="*/ 108857 h 391885"/>
              <a:gd name="connsiteX4" fmla="*/ 11024 w 568378"/>
              <a:gd name="connsiteY4" fmla="*/ 293914 h 391885"/>
              <a:gd name="connsiteX5" fmla="*/ 65453 w 568378"/>
              <a:gd name="connsiteY5" fmla="*/ 348342 h 391885"/>
              <a:gd name="connsiteX6" fmla="*/ 87224 w 568378"/>
              <a:gd name="connsiteY6" fmla="*/ 370114 h 391885"/>
              <a:gd name="connsiteX7" fmla="*/ 152539 w 568378"/>
              <a:gd name="connsiteY7" fmla="*/ 391885 h 391885"/>
              <a:gd name="connsiteX8" fmla="*/ 402910 w 568378"/>
              <a:gd name="connsiteY8" fmla="*/ 381000 h 391885"/>
              <a:gd name="connsiteX9" fmla="*/ 468224 w 568378"/>
              <a:gd name="connsiteY9" fmla="*/ 348342 h 391885"/>
              <a:gd name="connsiteX10" fmla="*/ 500882 w 568378"/>
              <a:gd name="connsiteY10" fmla="*/ 337457 h 391885"/>
              <a:gd name="connsiteX11" fmla="*/ 566196 w 568378"/>
              <a:gd name="connsiteY11" fmla="*/ 283028 h 391885"/>
              <a:gd name="connsiteX12" fmla="*/ 555310 w 568378"/>
              <a:gd name="connsiteY12" fmla="*/ 97971 h 391885"/>
              <a:gd name="connsiteX13" fmla="*/ 511767 w 568378"/>
              <a:gd name="connsiteY13" fmla="*/ 43542 h 391885"/>
              <a:gd name="connsiteX14" fmla="*/ 446453 w 568378"/>
              <a:gd name="connsiteY14" fmla="*/ 21771 h 391885"/>
              <a:gd name="connsiteX15" fmla="*/ 206967 w 568378"/>
              <a:gd name="connsiteY15" fmla="*/ 0 h 391885"/>
              <a:gd name="connsiteX16" fmla="*/ 98110 w 568378"/>
              <a:gd name="connsiteY16" fmla="*/ 10885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8378" h="391885">
                <a:moveTo>
                  <a:pt x="98110" y="10885"/>
                </a:moveTo>
                <a:lnTo>
                  <a:pt x="98110" y="10885"/>
                </a:lnTo>
                <a:cubicBezTo>
                  <a:pt x="69081" y="25399"/>
                  <a:pt x="33973" y="31479"/>
                  <a:pt x="11024" y="54428"/>
                </a:cubicBezTo>
                <a:cubicBezTo>
                  <a:pt x="-2059" y="67511"/>
                  <a:pt x="139" y="90355"/>
                  <a:pt x="139" y="108857"/>
                </a:cubicBezTo>
                <a:cubicBezTo>
                  <a:pt x="139" y="170649"/>
                  <a:pt x="1858" y="232805"/>
                  <a:pt x="11024" y="293914"/>
                </a:cubicBezTo>
                <a:cubicBezTo>
                  <a:pt x="15477" y="323602"/>
                  <a:pt x="46486" y="333168"/>
                  <a:pt x="65453" y="348342"/>
                </a:cubicBezTo>
                <a:cubicBezTo>
                  <a:pt x="73467" y="354753"/>
                  <a:pt x="78044" y="365524"/>
                  <a:pt x="87224" y="370114"/>
                </a:cubicBezTo>
                <a:cubicBezTo>
                  <a:pt x="107750" y="380377"/>
                  <a:pt x="152539" y="391885"/>
                  <a:pt x="152539" y="391885"/>
                </a:cubicBezTo>
                <a:cubicBezTo>
                  <a:pt x="235996" y="388257"/>
                  <a:pt x="319620" y="387407"/>
                  <a:pt x="402910" y="381000"/>
                </a:cubicBezTo>
                <a:cubicBezTo>
                  <a:pt x="435247" y="378513"/>
                  <a:pt x="440536" y="362186"/>
                  <a:pt x="468224" y="348342"/>
                </a:cubicBezTo>
                <a:cubicBezTo>
                  <a:pt x="478487" y="343210"/>
                  <a:pt x="489996" y="341085"/>
                  <a:pt x="500882" y="337457"/>
                </a:cubicBezTo>
                <a:cubicBezTo>
                  <a:pt x="512004" y="330042"/>
                  <a:pt x="564699" y="297994"/>
                  <a:pt x="566196" y="283028"/>
                </a:cubicBezTo>
                <a:cubicBezTo>
                  <a:pt x="572344" y="221542"/>
                  <a:pt x="564476" y="159080"/>
                  <a:pt x="555310" y="97971"/>
                </a:cubicBezTo>
                <a:cubicBezTo>
                  <a:pt x="554063" y="89655"/>
                  <a:pt x="522223" y="48770"/>
                  <a:pt x="511767" y="43542"/>
                </a:cubicBezTo>
                <a:cubicBezTo>
                  <a:pt x="491241" y="33279"/>
                  <a:pt x="468224" y="29028"/>
                  <a:pt x="446453" y="21771"/>
                </a:cubicBezTo>
                <a:cubicBezTo>
                  <a:pt x="348297" y="-10948"/>
                  <a:pt x="425276" y="11489"/>
                  <a:pt x="206967" y="0"/>
                </a:cubicBezTo>
                <a:cubicBezTo>
                  <a:pt x="109214" y="13964"/>
                  <a:pt x="116253" y="9071"/>
                  <a:pt x="98110" y="10885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Ελεύθερη σχεδίαση 69"/>
          <p:cNvSpPr/>
          <p:nvPr/>
        </p:nvSpPr>
        <p:spPr>
          <a:xfrm>
            <a:off x="4430486" y="4103914"/>
            <a:ext cx="822989" cy="500743"/>
          </a:xfrm>
          <a:custGeom>
            <a:avLst/>
            <a:gdLst>
              <a:gd name="connsiteX0" fmla="*/ 163285 w 822989"/>
              <a:gd name="connsiteY0" fmla="*/ 119743 h 500743"/>
              <a:gd name="connsiteX1" fmla="*/ 163285 w 822989"/>
              <a:gd name="connsiteY1" fmla="*/ 119743 h 500743"/>
              <a:gd name="connsiteX2" fmla="*/ 87085 w 822989"/>
              <a:gd name="connsiteY2" fmla="*/ 174172 h 500743"/>
              <a:gd name="connsiteX3" fmla="*/ 43543 w 822989"/>
              <a:gd name="connsiteY3" fmla="*/ 239486 h 500743"/>
              <a:gd name="connsiteX4" fmla="*/ 21771 w 822989"/>
              <a:gd name="connsiteY4" fmla="*/ 261257 h 500743"/>
              <a:gd name="connsiteX5" fmla="*/ 0 w 822989"/>
              <a:gd name="connsiteY5" fmla="*/ 337457 h 500743"/>
              <a:gd name="connsiteX6" fmla="*/ 10885 w 822989"/>
              <a:gd name="connsiteY6" fmla="*/ 468086 h 500743"/>
              <a:gd name="connsiteX7" fmla="*/ 32657 w 822989"/>
              <a:gd name="connsiteY7" fmla="*/ 489857 h 500743"/>
              <a:gd name="connsiteX8" fmla="*/ 76200 w 822989"/>
              <a:gd name="connsiteY8" fmla="*/ 500743 h 500743"/>
              <a:gd name="connsiteX9" fmla="*/ 152400 w 822989"/>
              <a:gd name="connsiteY9" fmla="*/ 489857 h 500743"/>
              <a:gd name="connsiteX10" fmla="*/ 206828 w 822989"/>
              <a:gd name="connsiteY10" fmla="*/ 413657 h 500743"/>
              <a:gd name="connsiteX11" fmla="*/ 228600 w 822989"/>
              <a:gd name="connsiteY11" fmla="*/ 391886 h 500743"/>
              <a:gd name="connsiteX12" fmla="*/ 250371 w 822989"/>
              <a:gd name="connsiteY12" fmla="*/ 359229 h 500743"/>
              <a:gd name="connsiteX13" fmla="*/ 293914 w 822989"/>
              <a:gd name="connsiteY13" fmla="*/ 304800 h 500743"/>
              <a:gd name="connsiteX14" fmla="*/ 315685 w 822989"/>
              <a:gd name="connsiteY14" fmla="*/ 239486 h 500743"/>
              <a:gd name="connsiteX15" fmla="*/ 348343 w 822989"/>
              <a:gd name="connsiteY15" fmla="*/ 185057 h 500743"/>
              <a:gd name="connsiteX16" fmla="*/ 381000 w 822989"/>
              <a:gd name="connsiteY16" fmla="*/ 174172 h 500743"/>
              <a:gd name="connsiteX17" fmla="*/ 413657 w 822989"/>
              <a:gd name="connsiteY17" fmla="*/ 185057 h 500743"/>
              <a:gd name="connsiteX18" fmla="*/ 446314 w 822989"/>
              <a:gd name="connsiteY18" fmla="*/ 239486 h 500743"/>
              <a:gd name="connsiteX19" fmla="*/ 468085 w 822989"/>
              <a:gd name="connsiteY19" fmla="*/ 348343 h 500743"/>
              <a:gd name="connsiteX20" fmla="*/ 478971 w 822989"/>
              <a:gd name="connsiteY20" fmla="*/ 381000 h 500743"/>
              <a:gd name="connsiteX21" fmla="*/ 555171 w 822989"/>
              <a:gd name="connsiteY21" fmla="*/ 457200 h 500743"/>
              <a:gd name="connsiteX22" fmla="*/ 587828 w 822989"/>
              <a:gd name="connsiteY22" fmla="*/ 468086 h 500743"/>
              <a:gd name="connsiteX23" fmla="*/ 696685 w 822989"/>
              <a:gd name="connsiteY23" fmla="*/ 489857 h 500743"/>
              <a:gd name="connsiteX24" fmla="*/ 762000 w 822989"/>
              <a:gd name="connsiteY24" fmla="*/ 457200 h 500743"/>
              <a:gd name="connsiteX25" fmla="*/ 805543 w 822989"/>
              <a:gd name="connsiteY25" fmla="*/ 391886 h 500743"/>
              <a:gd name="connsiteX26" fmla="*/ 805543 w 822989"/>
              <a:gd name="connsiteY26" fmla="*/ 217715 h 500743"/>
              <a:gd name="connsiteX27" fmla="*/ 783771 w 822989"/>
              <a:gd name="connsiteY27" fmla="*/ 195943 h 500743"/>
              <a:gd name="connsiteX28" fmla="*/ 762000 w 822989"/>
              <a:gd name="connsiteY28" fmla="*/ 163286 h 500743"/>
              <a:gd name="connsiteX29" fmla="*/ 718457 w 822989"/>
              <a:gd name="connsiteY29" fmla="*/ 119743 h 500743"/>
              <a:gd name="connsiteX30" fmla="*/ 664028 w 822989"/>
              <a:gd name="connsiteY30" fmla="*/ 54429 h 500743"/>
              <a:gd name="connsiteX31" fmla="*/ 631371 w 822989"/>
              <a:gd name="connsiteY31" fmla="*/ 43543 h 500743"/>
              <a:gd name="connsiteX32" fmla="*/ 598714 w 822989"/>
              <a:gd name="connsiteY32" fmla="*/ 21772 h 500743"/>
              <a:gd name="connsiteX33" fmla="*/ 533400 w 822989"/>
              <a:gd name="connsiteY33" fmla="*/ 10886 h 500743"/>
              <a:gd name="connsiteX34" fmla="*/ 478971 w 822989"/>
              <a:gd name="connsiteY34" fmla="*/ 0 h 500743"/>
              <a:gd name="connsiteX35" fmla="*/ 370114 w 822989"/>
              <a:gd name="connsiteY35" fmla="*/ 10886 h 500743"/>
              <a:gd name="connsiteX36" fmla="*/ 304800 w 822989"/>
              <a:gd name="connsiteY36" fmla="*/ 43543 h 500743"/>
              <a:gd name="connsiteX37" fmla="*/ 272143 w 822989"/>
              <a:gd name="connsiteY37" fmla="*/ 54429 h 500743"/>
              <a:gd name="connsiteX38" fmla="*/ 250371 w 822989"/>
              <a:gd name="connsiteY38" fmla="*/ 76200 h 500743"/>
              <a:gd name="connsiteX39" fmla="*/ 174171 w 822989"/>
              <a:gd name="connsiteY39" fmla="*/ 97972 h 500743"/>
              <a:gd name="connsiteX40" fmla="*/ 163285 w 822989"/>
              <a:gd name="connsiteY40" fmla="*/ 119743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2989" h="500743">
                <a:moveTo>
                  <a:pt x="163285" y="119743"/>
                </a:moveTo>
                <a:lnTo>
                  <a:pt x="163285" y="119743"/>
                </a:lnTo>
                <a:cubicBezTo>
                  <a:pt x="137885" y="137886"/>
                  <a:pt x="109157" y="152100"/>
                  <a:pt x="87085" y="174172"/>
                </a:cubicBezTo>
                <a:cubicBezTo>
                  <a:pt x="68583" y="192674"/>
                  <a:pt x="62045" y="220984"/>
                  <a:pt x="43543" y="239486"/>
                </a:cubicBezTo>
                <a:lnTo>
                  <a:pt x="21771" y="261257"/>
                </a:lnTo>
                <a:cubicBezTo>
                  <a:pt x="16637" y="276658"/>
                  <a:pt x="0" y="323787"/>
                  <a:pt x="0" y="337457"/>
                </a:cubicBezTo>
                <a:cubicBezTo>
                  <a:pt x="0" y="381151"/>
                  <a:pt x="1730" y="425362"/>
                  <a:pt x="10885" y="468086"/>
                </a:cubicBezTo>
                <a:cubicBezTo>
                  <a:pt x="13035" y="478121"/>
                  <a:pt x="23477" y="485267"/>
                  <a:pt x="32657" y="489857"/>
                </a:cubicBezTo>
                <a:cubicBezTo>
                  <a:pt x="46039" y="496548"/>
                  <a:pt x="61686" y="497114"/>
                  <a:pt x="76200" y="500743"/>
                </a:cubicBezTo>
                <a:cubicBezTo>
                  <a:pt x="101600" y="497114"/>
                  <a:pt x="128577" y="499386"/>
                  <a:pt x="152400" y="489857"/>
                </a:cubicBezTo>
                <a:cubicBezTo>
                  <a:pt x="184818" y="476890"/>
                  <a:pt x="190520" y="438119"/>
                  <a:pt x="206828" y="413657"/>
                </a:cubicBezTo>
                <a:cubicBezTo>
                  <a:pt x="212521" y="405118"/>
                  <a:pt x="222189" y="399900"/>
                  <a:pt x="228600" y="391886"/>
                </a:cubicBezTo>
                <a:cubicBezTo>
                  <a:pt x="236773" y="381670"/>
                  <a:pt x="242198" y="369445"/>
                  <a:pt x="250371" y="359229"/>
                </a:cubicBezTo>
                <a:cubicBezTo>
                  <a:pt x="272991" y="330954"/>
                  <a:pt x="277161" y="342494"/>
                  <a:pt x="293914" y="304800"/>
                </a:cubicBezTo>
                <a:cubicBezTo>
                  <a:pt x="303234" y="283829"/>
                  <a:pt x="308428" y="261257"/>
                  <a:pt x="315685" y="239486"/>
                </a:cubicBezTo>
                <a:cubicBezTo>
                  <a:pt x="324247" y="213799"/>
                  <a:pt x="323439" y="199999"/>
                  <a:pt x="348343" y="185057"/>
                </a:cubicBezTo>
                <a:cubicBezTo>
                  <a:pt x="358182" y="179154"/>
                  <a:pt x="370114" y="177800"/>
                  <a:pt x="381000" y="174172"/>
                </a:cubicBezTo>
                <a:cubicBezTo>
                  <a:pt x="391886" y="177800"/>
                  <a:pt x="403818" y="179153"/>
                  <a:pt x="413657" y="185057"/>
                </a:cubicBezTo>
                <a:cubicBezTo>
                  <a:pt x="435825" y="198358"/>
                  <a:pt x="440810" y="215635"/>
                  <a:pt x="446314" y="239486"/>
                </a:cubicBezTo>
                <a:cubicBezTo>
                  <a:pt x="454635" y="275543"/>
                  <a:pt x="456383" y="313238"/>
                  <a:pt x="468085" y="348343"/>
                </a:cubicBezTo>
                <a:cubicBezTo>
                  <a:pt x="471714" y="359229"/>
                  <a:pt x="473839" y="370737"/>
                  <a:pt x="478971" y="381000"/>
                </a:cubicBezTo>
                <a:cubicBezTo>
                  <a:pt x="494846" y="412749"/>
                  <a:pt x="523422" y="441325"/>
                  <a:pt x="555171" y="457200"/>
                </a:cubicBezTo>
                <a:cubicBezTo>
                  <a:pt x="565434" y="462332"/>
                  <a:pt x="576795" y="464934"/>
                  <a:pt x="587828" y="468086"/>
                </a:cubicBezTo>
                <a:cubicBezTo>
                  <a:pt x="633299" y="481078"/>
                  <a:pt x="645359" y="481303"/>
                  <a:pt x="696685" y="489857"/>
                </a:cubicBezTo>
                <a:cubicBezTo>
                  <a:pt x="735675" y="480110"/>
                  <a:pt x="739603" y="487063"/>
                  <a:pt x="762000" y="457200"/>
                </a:cubicBezTo>
                <a:cubicBezTo>
                  <a:pt x="777700" y="436267"/>
                  <a:pt x="805543" y="391886"/>
                  <a:pt x="805543" y="391886"/>
                </a:cubicBezTo>
                <a:cubicBezTo>
                  <a:pt x="828535" y="322907"/>
                  <a:pt x="829074" y="335370"/>
                  <a:pt x="805543" y="217715"/>
                </a:cubicBezTo>
                <a:cubicBezTo>
                  <a:pt x="803530" y="207651"/>
                  <a:pt x="790182" y="203957"/>
                  <a:pt x="783771" y="195943"/>
                </a:cubicBezTo>
                <a:cubicBezTo>
                  <a:pt x="775598" y="185727"/>
                  <a:pt x="770514" y="173219"/>
                  <a:pt x="762000" y="163286"/>
                </a:cubicBezTo>
                <a:cubicBezTo>
                  <a:pt x="748642" y="147701"/>
                  <a:pt x="729843" y="136822"/>
                  <a:pt x="718457" y="119743"/>
                </a:cubicBezTo>
                <a:cubicBezTo>
                  <a:pt x="702392" y="95647"/>
                  <a:pt x="689172" y="71192"/>
                  <a:pt x="664028" y="54429"/>
                </a:cubicBezTo>
                <a:cubicBezTo>
                  <a:pt x="654481" y="48064"/>
                  <a:pt x="641634" y="48675"/>
                  <a:pt x="631371" y="43543"/>
                </a:cubicBezTo>
                <a:cubicBezTo>
                  <a:pt x="619669" y="37692"/>
                  <a:pt x="611126" y="25909"/>
                  <a:pt x="598714" y="21772"/>
                </a:cubicBezTo>
                <a:cubicBezTo>
                  <a:pt x="577775" y="14792"/>
                  <a:pt x="555116" y="14834"/>
                  <a:pt x="533400" y="10886"/>
                </a:cubicBezTo>
                <a:cubicBezTo>
                  <a:pt x="515196" y="7576"/>
                  <a:pt x="497114" y="3629"/>
                  <a:pt x="478971" y="0"/>
                </a:cubicBezTo>
                <a:cubicBezTo>
                  <a:pt x="442685" y="3629"/>
                  <a:pt x="406157" y="5341"/>
                  <a:pt x="370114" y="10886"/>
                </a:cubicBezTo>
                <a:cubicBezTo>
                  <a:pt x="330594" y="16966"/>
                  <a:pt x="340679" y="25604"/>
                  <a:pt x="304800" y="43543"/>
                </a:cubicBezTo>
                <a:cubicBezTo>
                  <a:pt x="294537" y="48675"/>
                  <a:pt x="283029" y="50800"/>
                  <a:pt x="272143" y="54429"/>
                </a:cubicBezTo>
                <a:cubicBezTo>
                  <a:pt x="264886" y="61686"/>
                  <a:pt x="259172" y="70920"/>
                  <a:pt x="250371" y="76200"/>
                </a:cubicBezTo>
                <a:cubicBezTo>
                  <a:pt x="234536" y="85701"/>
                  <a:pt x="188406" y="92278"/>
                  <a:pt x="174171" y="97972"/>
                </a:cubicBezTo>
                <a:cubicBezTo>
                  <a:pt x="169407" y="99878"/>
                  <a:pt x="165099" y="116115"/>
                  <a:pt x="163285" y="11974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Ελεύθερη σχεδίαση 70"/>
          <p:cNvSpPr/>
          <p:nvPr/>
        </p:nvSpPr>
        <p:spPr>
          <a:xfrm>
            <a:off x="3962400" y="4016829"/>
            <a:ext cx="1055914" cy="217714"/>
          </a:xfrm>
          <a:custGeom>
            <a:avLst/>
            <a:gdLst>
              <a:gd name="connsiteX0" fmla="*/ 0 w 1055914"/>
              <a:gd name="connsiteY0" fmla="*/ 141514 h 217714"/>
              <a:gd name="connsiteX1" fmla="*/ 54429 w 1055914"/>
              <a:gd name="connsiteY1" fmla="*/ 108857 h 217714"/>
              <a:gd name="connsiteX2" fmla="*/ 87086 w 1055914"/>
              <a:gd name="connsiteY2" fmla="*/ 87085 h 217714"/>
              <a:gd name="connsiteX3" fmla="*/ 152400 w 1055914"/>
              <a:gd name="connsiteY3" fmla="*/ 65314 h 217714"/>
              <a:gd name="connsiteX4" fmla="*/ 185057 w 1055914"/>
              <a:gd name="connsiteY4" fmla="*/ 54428 h 217714"/>
              <a:gd name="connsiteX5" fmla="*/ 239486 w 1055914"/>
              <a:gd name="connsiteY5" fmla="*/ 21771 h 217714"/>
              <a:gd name="connsiteX6" fmla="*/ 370114 w 1055914"/>
              <a:gd name="connsiteY6" fmla="*/ 0 h 217714"/>
              <a:gd name="connsiteX7" fmla="*/ 827314 w 1055914"/>
              <a:gd name="connsiteY7" fmla="*/ 10885 h 217714"/>
              <a:gd name="connsiteX8" fmla="*/ 947057 w 1055914"/>
              <a:gd name="connsiteY8" fmla="*/ 32657 h 217714"/>
              <a:gd name="connsiteX9" fmla="*/ 1012371 w 1055914"/>
              <a:gd name="connsiteY9" fmla="*/ 130628 h 217714"/>
              <a:gd name="connsiteX10" fmla="*/ 1034143 w 1055914"/>
              <a:gd name="connsiteY10" fmla="*/ 163285 h 217714"/>
              <a:gd name="connsiteX11" fmla="*/ 1055914 w 1055914"/>
              <a:gd name="connsiteY1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5914" h="217714">
                <a:moveTo>
                  <a:pt x="0" y="141514"/>
                </a:moveTo>
                <a:cubicBezTo>
                  <a:pt x="18143" y="130628"/>
                  <a:pt x="36487" y="120071"/>
                  <a:pt x="54429" y="108857"/>
                </a:cubicBezTo>
                <a:cubicBezTo>
                  <a:pt x="65523" y="101923"/>
                  <a:pt x="75131" y="92399"/>
                  <a:pt x="87086" y="87085"/>
                </a:cubicBezTo>
                <a:cubicBezTo>
                  <a:pt x="108057" y="77764"/>
                  <a:pt x="130629" y="72571"/>
                  <a:pt x="152400" y="65314"/>
                </a:cubicBezTo>
                <a:lnTo>
                  <a:pt x="185057" y="54428"/>
                </a:lnTo>
                <a:cubicBezTo>
                  <a:pt x="208622" y="30864"/>
                  <a:pt x="204159" y="28836"/>
                  <a:pt x="239486" y="21771"/>
                </a:cubicBezTo>
                <a:cubicBezTo>
                  <a:pt x="282772" y="13114"/>
                  <a:pt x="370114" y="0"/>
                  <a:pt x="370114" y="0"/>
                </a:cubicBezTo>
                <a:lnTo>
                  <a:pt x="827314" y="10885"/>
                </a:lnTo>
                <a:cubicBezTo>
                  <a:pt x="897251" y="13682"/>
                  <a:pt x="897839" y="16250"/>
                  <a:pt x="947057" y="32657"/>
                </a:cubicBezTo>
                <a:lnTo>
                  <a:pt x="1012371" y="130628"/>
                </a:lnTo>
                <a:cubicBezTo>
                  <a:pt x="1019628" y="141514"/>
                  <a:pt x="1030006" y="150873"/>
                  <a:pt x="1034143" y="163285"/>
                </a:cubicBezTo>
                <a:cubicBezTo>
                  <a:pt x="1047595" y="203639"/>
                  <a:pt x="1039898" y="185679"/>
                  <a:pt x="1055914" y="21771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Ελεύθερη σχεδίαση 71"/>
          <p:cNvSpPr/>
          <p:nvPr/>
        </p:nvSpPr>
        <p:spPr>
          <a:xfrm>
            <a:off x="5105400" y="4550229"/>
            <a:ext cx="664029" cy="206828"/>
          </a:xfrm>
          <a:custGeom>
            <a:avLst/>
            <a:gdLst>
              <a:gd name="connsiteX0" fmla="*/ 0 w 664029"/>
              <a:gd name="connsiteY0" fmla="*/ 54428 h 206828"/>
              <a:gd name="connsiteX1" fmla="*/ 32657 w 664029"/>
              <a:gd name="connsiteY1" fmla="*/ 108857 h 206828"/>
              <a:gd name="connsiteX2" fmla="*/ 76200 w 664029"/>
              <a:gd name="connsiteY2" fmla="*/ 130628 h 206828"/>
              <a:gd name="connsiteX3" fmla="*/ 108857 w 664029"/>
              <a:gd name="connsiteY3" fmla="*/ 152400 h 206828"/>
              <a:gd name="connsiteX4" fmla="*/ 152400 w 664029"/>
              <a:gd name="connsiteY4" fmla="*/ 163285 h 206828"/>
              <a:gd name="connsiteX5" fmla="*/ 185057 w 664029"/>
              <a:gd name="connsiteY5" fmla="*/ 174171 h 206828"/>
              <a:gd name="connsiteX6" fmla="*/ 228600 w 664029"/>
              <a:gd name="connsiteY6" fmla="*/ 185057 h 206828"/>
              <a:gd name="connsiteX7" fmla="*/ 261257 w 664029"/>
              <a:gd name="connsiteY7" fmla="*/ 195942 h 206828"/>
              <a:gd name="connsiteX8" fmla="*/ 370114 w 664029"/>
              <a:gd name="connsiteY8" fmla="*/ 206828 h 206828"/>
              <a:gd name="connsiteX9" fmla="*/ 489857 w 664029"/>
              <a:gd name="connsiteY9" fmla="*/ 195942 h 206828"/>
              <a:gd name="connsiteX10" fmla="*/ 587829 w 664029"/>
              <a:gd name="connsiteY10" fmla="*/ 152400 h 206828"/>
              <a:gd name="connsiteX11" fmla="*/ 642257 w 664029"/>
              <a:gd name="connsiteY11" fmla="*/ 97971 h 206828"/>
              <a:gd name="connsiteX12" fmla="*/ 664029 w 664029"/>
              <a:gd name="connsiteY12" fmla="*/ 76200 h 206828"/>
              <a:gd name="connsiteX13" fmla="*/ 664029 w 664029"/>
              <a:gd name="connsiteY13" fmla="*/ 0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029" h="206828">
                <a:moveTo>
                  <a:pt x="0" y="54428"/>
                </a:moveTo>
                <a:cubicBezTo>
                  <a:pt x="10886" y="72571"/>
                  <a:pt x="17696" y="93896"/>
                  <a:pt x="32657" y="108857"/>
                </a:cubicBezTo>
                <a:cubicBezTo>
                  <a:pt x="44132" y="120332"/>
                  <a:pt x="62111" y="122577"/>
                  <a:pt x="76200" y="130628"/>
                </a:cubicBezTo>
                <a:cubicBezTo>
                  <a:pt x="87559" y="137119"/>
                  <a:pt x="96832" y="147246"/>
                  <a:pt x="108857" y="152400"/>
                </a:cubicBezTo>
                <a:cubicBezTo>
                  <a:pt x="122608" y="158293"/>
                  <a:pt x="138015" y="159175"/>
                  <a:pt x="152400" y="163285"/>
                </a:cubicBezTo>
                <a:cubicBezTo>
                  <a:pt x="163433" y="166437"/>
                  <a:pt x="174024" y="171019"/>
                  <a:pt x="185057" y="174171"/>
                </a:cubicBezTo>
                <a:cubicBezTo>
                  <a:pt x="199442" y="178281"/>
                  <a:pt x="214215" y="180947"/>
                  <a:pt x="228600" y="185057"/>
                </a:cubicBezTo>
                <a:cubicBezTo>
                  <a:pt x="239633" y="188209"/>
                  <a:pt x="249916" y="194197"/>
                  <a:pt x="261257" y="195942"/>
                </a:cubicBezTo>
                <a:cubicBezTo>
                  <a:pt x="297300" y="201487"/>
                  <a:pt x="333828" y="203199"/>
                  <a:pt x="370114" y="206828"/>
                </a:cubicBezTo>
                <a:cubicBezTo>
                  <a:pt x="410028" y="203199"/>
                  <a:pt x="450388" y="202907"/>
                  <a:pt x="489857" y="195942"/>
                </a:cubicBezTo>
                <a:cubicBezTo>
                  <a:pt x="523051" y="190084"/>
                  <a:pt x="561464" y="175470"/>
                  <a:pt x="587829" y="152400"/>
                </a:cubicBezTo>
                <a:cubicBezTo>
                  <a:pt x="607139" y="135504"/>
                  <a:pt x="624114" y="116114"/>
                  <a:pt x="642257" y="97971"/>
                </a:cubicBezTo>
                <a:cubicBezTo>
                  <a:pt x="649514" y="90714"/>
                  <a:pt x="664029" y="86463"/>
                  <a:pt x="664029" y="76200"/>
                </a:cubicBezTo>
                <a:lnTo>
                  <a:pt x="664029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6525837" y="4110726"/>
            <a:ext cx="17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(βάρος υγρού 1</a:t>
            </a:r>
            <a:r>
              <a:rPr lang="el-GR" b="1" baseline="30000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ου</a:t>
            </a:r>
            <a:r>
              <a:rPr lang="el-GR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δοχείου)</a:t>
            </a:r>
          </a:p>
        </p:txBody>
      </p:sp>
    </p:spTree>
    <p:extLst>
      <p:ext uri="{BB962C8B-B14F-4D97-AF65-F5344CB8AC3E}">
        <p14:creationId xmlns:p14="http://schemas.microsoft.com/office/powerpoint/2010/main" val="4196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7" grpId="0"/>
      <p:bldP spid="48" grpId="0"/>
      <p:bldP spid="49" grpId="0"/>
      <p:bldP spid="50" grpId="0"/>
      <p:bldP spid="52" grpId="0"/>
      <p:bldP spid="69" grpId="0" animBg="1"/>
      <p:bldP spid="70" grpId="0" animBg="1"/>
      <p:bldP spid="71" grpId="0" animBg="1"/>
      <p:bldP spid="7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95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2273" y="1920110"/>
            <a:ext cx="6435959" cy="188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Παρά το γεγονός ότι το βάρος του υγρού είναι διαφορετικό σε κάθε δοχείο,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πυθμένας δέχεται δύναμη ίδιου μέτρου</a:t>
            </a:r>
            <a:r>
              <a:rPr lang="el-GR" sz="2000" b="1" dirty="0">
                <a:latin typeface="Comic Sans MS" panose="030F0702030302020204" pitchFamily="66" charset="0"/>
              </a:rPr>
              <a:t> σε όλες τις περιπτώσεις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(όση είναι αυτή στο πρώτο δοχείο)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9" name="Ομάδα 28"/>
          <p:cNvGrpSpPr/>
          <p:nvPr/>
        </p:nvGrpSpPr>
        <p:grpSpPr>
          <a:xfrm>
            <a:off x="2980341" y="578471"/>
            <a:ext cx="4024739" cy="1271131"/>
            <a:chOff x="2135321" y="1334009"/>
            <a:chExt cx="4834161" cy="1642345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2135321" y="1334009"/>
              <a:ext cx="4779962" cy="1591295"/>
              <a:chOff x="570" y="1044"/>
              <a:chExt cx="3576" cy="1438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1572" y="1212"/>
                <a:ext cx="1602" cy="1230"/>
              </a:xfrm>
              <a:custGeom>
                <a:avLst/>
                <a:gdLst>
                  <a:gd name="G0" fmla="+- 6135 0 0"/>
                  <a:gd name="G1" fmla="+- 21600 0 6135"/>
                  <a:gd name="G2" fmla="*/ 6135 1 2"/>
                  <a:gd name="G3" fmla="+- 21600 0 G2"/>
                  <a:gd name="G4" fmla="+/ 6135 21600 2"/>
                  <a:gd name="G5" fmla="+/ G1 0 2"/>
                  <a:gd name="G6" fmla="*/ 21600 21600 6135"/>
                  <a:gd name="G7" fmla="*/ G6 1 2"/>
                  <a:gd name="G8" fmla="+- 21600 0 G7"/>
                  <a:gd name="G9" fmla="*/ 21600 1 2"/>
                  <a:gd name="G10" fmla="+- 6135 0 G9"/>
                  <a:gd name="G11" fmla="?: G10 G8 0"/>
                  <a:gd name="G12" fmla="?: G10 G7 21600"/>
                  <a:gd name="T0" fmla="*/ 18532 w 21600"/>
                  <a:gd name="T1" fmla="*/ 10800 h 21600"/>
                  <a:gd name="T2" fmla="*/ 10800 w 21600"/>
                  <a:gd name="T3" fmla="*/ 21600 h 21600"/>
                  <a:gd name="T4" fmla="*/ 3068 w 21600"/>
                  <a:gd name="T5" fmla="*/ 10800 h 21600"/>
                  <a:gd name="T6" fmla="*/ 10800 w 21600"/>
                  <a:gd name="T7" fmla="*/ 0 h 21600"/>
                  <a:gd name="T8" fmla="*/ 4868 w 21600"/>
                  <a:gd name="T9" fmla="*/ 4868 h 21600"/>
                  <a:gd name="T10" fmla="*/ 16732 w 21600"/>
                  <a:gd name="T11" fmla="*/ 1673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35" y="21600"/>
                    </a:lnTo>
                    <a:lnTo>
                      <a:pt x="154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Rectangle 31"/>
              <p:cNvSpPr>
                <a:spLocks noChangeArrowheads="1"/>
              </p:cNvSpPr>
              <p:nvPr/>
            </p:nvSpPr>
            <p:spPr bwMode="auto">
              <a:xfrm>
                <a:off x="582" y="1230"/>
                <a:ext cx="676" cy="121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AutoShape 33"/>
              <p:cNvSpPr>
                <a:spLocks noChangeArrowheads="1"/>
              </p:cNvSpPr>
              <p:nvPr/>
            </p:nvSpPr>
            <p:spPr bwMode="auto">
              <a:xfrm rot="10800000">
                <a:off x="3444" y="1236"/>
                <a:ext cx="702" cy="1236"/>
              </a:xfrm>
              <a:custGeom>
                <a:avLst/>
                <a:gdLst>
                  <a:gd name="G0" fmla="+- 8000 0 0"/>
                  <a:gd name="G1" fmla="+- 21600 0 8000"/>
                  <a:gd name="G2" fmla="*/ 8000 1 2"/>
                  <a:gd name="G3" fmla="+- 21600 0 G2"/>
                  <a:gd name="G4" fmla="+/ 8000 21600 2"/>
                  <a:gd name="G5" fmla="+/ G1 0 2"/>
                  <a:gd name="G6" fmla="*/ 21600 21600 8000"/>
                  <a:gd name="G7" fmla="*/ G6 1 2"/>
                  <a:gd name="G8" fmla="+- 21600 0 G7"/>
                  <a:gd name="G9" fmla="*/ 21600 1 2"/>
                  <a:gd name="G10" fmla="+- 8000 0 G9"/>
                  <a:gd name="G11" fmla="?: G10 G8 0"/>
                  <a:gd name="G12" fmla="?: G10 G7 21600"/>
                  <a:gd name="T0" fmla="*/ 17600 w 21600"/>
                  <a:gd name="T1" fmla="*/ 10800 h 21600"/>
                  <a:gd name="T2" fmla="*/ 10800 w 21600"/>
                  <a:gd name="T3" fmla="*/ 21600 h 21600"/>
                  <a:gd name="T4" fmla="*/ 4000 w 21600"/>
                  <a:gd name="T5" fmla="*/ 10800 h 21600"/>
                  <a:gd name="T6" fmla="*/ 10800 w 21600"/>
                  <a:gd name="T7" fmla="*/ 0 h 21600"/>
                  <a:gd name="T8" fmla="*/ 5800 w 21600"/>
                  <a:gd name="T9" fmla="*/ 5800 h 21600"/>
                  <a:gd name="T10" fmla="*/ 15800 w 21600"/>
                  <a:gd name="T11" fmla="*/ 15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000" y="21600"/>
                    </a:lnTo>
                    <a:lnTo>
                      <a:pt x="13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Line 34"/>
              <p:cNvSpPr>
                <a:spLocks noChangeShapeType="1"/>
              </p:cNvSpPr>
              <p:nvPr/>
            </p:nvSpPr>
            <p:spPr bwMode="auto">
              <a:xfrm>
                <a:off x="574" y="2462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Line 35"/>
              <p:cNvSpPr>
                <a:spLocks noChangeShapeType="1"/>
              </p:cNvSpPr>
              <p:nvPr/>
            </p:nvSpPr>
            <p:spPr bwMode="auto">
              <a:xfrm flipH="1" flipV="1">
                <a:off x="570" y="1050"/>
                <a:ext cx="6" cy="14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 flipH="1" flipV="1">
                <a:off x="1260" y="1044"/>
                <a:ext cx="0" cy="14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>
                <a:off x="2024" y="2442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 flipH="1" flipV="1">
                <a:off x="1552" y="1138"/>
                <a:ext cx="474" cy="1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Line 39"/>
              <p:cNvSpPr>
                <a:spLocks noChangeShapeType="1"/>
              </p:cNvSpPr>
              <p:nvPr/>
            </p:nvSpPr>
            <p:spPr bwMode="auto">
              <a:xfrm flipV="1">
                <a:off x="2710" y="1076"/>
                <a:ext cx="520" cy="13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>
                <a:off x="3442" y="2466"/>
                <a:ext cx="69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/>
            </p:nvSpPr>
            <p:spPr bwMode="auto">
              <a:xfrm flipV="1">
                <a:off x="3444" y="1146"/>
                <a:ext cx="274" cy="1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/>
            </p:nvSpPr>
            <p:spPr bwMode="auto">
              <a:xfrm flipH="1" flipV="1">
                <a:off x="3868" y="1136"/>
                <a:ext cx="260" cy="13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0" name="Ομάδα 19"/>
            <p:cNvGrpSpPr/>
            <p:nvPr/>
          </p:nvGrpSpPr>
          <p:grpSpPr>
            <a:xfrm>
              <a:off x="2544472" y="2296502"/>
              <a:ext cx="504056" cy="618371"/>
              <a:chOff x="2915816" y="4149080"/>
              <a:chExt cx="504056" cy="618371"/>
            </a:xfrm>
          </p:grpSpPr>
          <p:cxnSp>
            <p:nvCxnSpPr>
              <p:cNvPr id="21" name="Ευθύγραμμο βέλος σύνδεσης 20"/>
              <p:cNvCxnSpPr/>
              <p:nvPr/>
            </p:nvCxnSpPr>
            <p:spPr>
              <a:xfrm>
                <a:off x="2915816" y="4149080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915816" y="4291338"/>
                    <a:ext cx="504056" cy="476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4291338"/>
                    <a:ext cx="504056" cy="476113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b="-2295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Ομάδα 22"/>
            <p:cNvGrpSpPr/>
            <p:nvPr/>
          </p:nvGrpSpPr>
          <p:grpSpPr>
            <a:xfrm>
              <a:off x="4491757" y="2277597"/>
              <a:ext cx="504056" cy="649246"/>
              <a:chOff x="5701580" y="4226702"/>
              <a:chExt cx="504056" cy="649246"/>
            </a:xfrm>
          </p:grpSpPr>
          <p:cxnSp>
            <p:nvCxnSpPr>
              <p:cNvPr id="24" name="Ευθύγραμμο βέλος σύνδεσης 23"/>
              <p:cNvCxnSpPr/>
              <p:nvPr/>
            </p:nvCxnSpPr>
            <p:spPr>
              <a:xfrm>
                <a:off x="5701580" y="4226702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701580" y="4399835"/>
                    <a:ext cx="504056" cy="476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1580" y="4399835"/>
                    <a:ext cx="504056" cy="476113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Ομάδα 25"/>
            <p:cNvGrpSpPr/>
            <p:nvPr/>
          </p:nvGrpSpPr>
          <p:grpSpPr>
            <a:xfrm>
              <a:off x="6465426" y="2300583"/>
              <a:ext cx="504056" cy="675771"/>
              <a:chOff x="6948264" y="4052756"/>
              <a:chExt cx="504056" cy="675771"/>
            </a:xfrm>
          </p:grpSpPr>
          <p:cxnSp>
            <p:nvCxnSpPr>
              <p:cNvPr id="27" name="Ευθύγραμμο βέλος σύνδεσης 26"/>
              <p:cNvCxnSpPr/>
              <p:nvPr/>
            </p:nvCxnSpPr>
            <p:spPr>
              <a:xfrm>
                <a:off x="6948264" y="4052756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948264" y="4252414"/>
                    <a:ext cx="504056" cy="476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8264" y="4252414"/>
                    <a:ext cx="504056" cy="476113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TextBox 29"/>
          <p:cNvSpPr txBox="1"/>
          <p:nvPr/>
        </p:nvSpPr>
        <p:spPr>
          <a:xfrm>
            <a:off x="4126390" y="3879691"/>
            <a:ext cx="210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3722" y="4369684"/>
            <a:ext cx="7920880" cy="150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Ειδικά στο τρίτο δοχείο, η δύναμη </a:t>
            </a:r>
            <a:r>
              <a:rPr lang="en-US" sz="2000" b="1" i="1" dirty="0">
                <a:latin typeface="Comic Sans MS" panose="030F0702030302020204" pitchFamily="66" charset="0"/>
              </a:rPr>
              <a:t>F</a:t>
            </a:r>
            <a:r>
              <a:rPr lang="en-US" sz="2000" b="1" baseline="-25000" dirty="0">
                <a:latin typeface="Comic Sans MS" panose="030F0702030302020204" pitchFamily="66" charset="0"/>
              </a:rPr>
              <a:t>3</a:t>
            </a:r>
            <a:r>
              <a:rPr lang="el-GR" sz="2000" b="1" dirty="0">
                <a:latin typeface="Comic Sans MS" panose="030F0702030302020204" pitchFamily="66" charset="0"/>
              </a:rPr>
              <a:t> που ασκείται στον πυθμένα είναι μεγαλύτερη(!) από το βάρος του υγρού στο δοχείο.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φαινόμενο αυτό ονομάζεται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/>
              </a:rPr>
              <a:t>υδροστατικό παράδοξο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43" name="Ομάδα 42"/>
          <p:cNvGrpSpPr/>
          <p:nvPr/>
        </p:nvGrpSpPr>
        <p:grpSpPr>
          <a:xfrm>
            <a:off x="2339752" y="710370"/>
            <a:ext cx="5112568" cy="1100912"/>
            <a:chOff x="2339752" y="710370"/>
            <a:chExt cx="5112568" cy="1100912"/>
          </a:xfrm>
        </p:grpSpPr>
        <p:cxnSp>
          <p:nvCxnSpPr>
            <p:cNvPr id="35" name="Ευθεία γραμμή σύνδεσης 34"/>
            <p:cNvCxnSpPr>
              <a:stCxn id="15" idx="0"/>
            </p:cNvCxnSpPr>
            <p:nvPr/>
          </p:nvCxnSpPr>
          <p:spPr>
            <a:xfrm flipV="1">
              <a:off x="4600676" y="722360"/>
              <a:ext cx="0" cy="106717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 flipV="1">
              <a:off x="5361878" y="710370"/>
              <a:ext cx="0" cy="106717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6166397" y="744107"/>
              <a:ext cx="0" cy="106717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V="1">
              <a:off x="6959956" y="744107"/>
              <a:ext cx="0" cy="106717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 flipV="1">
              <a:off x="2339752" y="722360"/>
              <a:ext cx="5112568" cy="2174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4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Ομάδα 73"/>
          <p:cNvGrpSpPr/>
          <p:nvPr/>
        </p:nvGrpSpPr>
        <p:grpSpPr>
          <a:xfrm>
            <a:off x="4864126" y="1267396"/>
            <a:ext cx="2513586" cy="1804932"/>
            <a:chOff x="890533" y="2041240"/>
            <a:chExt cx="2513586" cy="1804932"/>
          </a:xfrm>
        </p:grpSpPr>
        <p:cxnSp>
          <p:nvCxnSpPr>
            <p:cNvPr id="75" name="Ευθεία γραμμή σύνδεσης 74"/>
            <p:cNvCxnSpPr>
              <a:stCxn id="87" idx="0"/>
            </p:cNvCxnSpPr>
            <p:nvPr/>
          </p:nvCxnSpPr>
          <p:spPr>
            <a:xfrm>
              <a:off x="2572619" y="2941916"/>
              <a:ext cx="20496" cy="904256"/>
            </a:xfrm>
            <a:prstGeom prst="lin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Ευθεία γραμμή σύνδεσης 75"/>
            <p:cNvCxnSpPr/>
            <p:nvPr/>
          </p:nvCxnSpPr>
          <p:spPr>
            <a:xfrm flipV="1">
              <a:off x="895262" y="2041241"/>
              <a:ext cx="0" cy="1791816"/>
            </a:xfrm>
            <a:prstGeom prst="lin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Ομάδα 76"/>
            <p:cNvGrpSpPr/>
            <p:nvPr/>
          </p:nvGrpSpPr>
          <p:grpSpPr>
            <a:xfrm>
              <a:off x="890533" y="2041240"/>
              <a:ext cx="2513586" cy="1764772"/>
              <a:chOff x="762270" y="1696076"/>
              <a:chExt cx="2513586" cy="1764772"/>
            </a:xfrm>
          </p:grpSpPr>
          <p:cxnSp>
            <p:nvCxnSpPr>
              <p:cNvPr id="78" name="Ευθεία γραμμή σύνδεσης 77"/>
              <p:cNvCxnSpPr/>
              <p:nvPr/>
            </p:nvCxnSpPr>
            <p:spPr>
              <a:xfrm>
                <a:off x="2444357" y="1696077"/>
                <a:ext cx="0" cy="504056"/>
              </a:xfrm>
              <a:prstGeom prst="line">
                <a:avLst/>
              </a:prstGeom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Ομάδα 78"/>
              <p:cNvGrpSpPr/>
              <p:nvPr/>
            </p:nvGrpSpPr>
            <p:grpSpPr>
              <a:xfrm>
                <a:off x="762270" y="1696076"/>
                <a:ext cx="2513586" cy="1764772"/>
                <a:chOff x="762269" y="1696074"/>
                <a:chExt cx="2513587" cy="1764775"/>
              </a:xfrm>
            </p:grpSpPr>
            <p:grpSp>
              <p:nvGrpSpPr>
                <p:cNvPr id="80" name="Ομάδα 79"/>
                <p:cNvGrpSpPr/>
                <p:nvPr/>
              </p:nvGrpSpPr>
              <p:grpSpPr>
                <a:xfrm rot="5400000">
                  <a:off x="720925" y="1737418"/>
                  <a:ext cx="1764775" cy="1682088"/>
                  <a:chOff x="732097" y="1647257"/>
                  <a:chExt cx="1315020" cy="1311806"/>
                </a:xfrm>
              </p:grpSpPr>
              <p:sp>
                <p:nvSpPr>
                  <p:cNvPr id="87" name="Ορθογώνιο 86"/>
                  <p:cNvSpPr/>
                  <p:nvPr/>
                </p:nvSpPr>
                <p:spPr>
                  <a:xfrm>
                    <a:off x="759357" y="1647258"/>
                    <a:ext cx="1287760" cy="1296144"/>
                  </a:xfrm>
                  <a:prstGeom prst="rect">
                    <a:avLst/>
                  </a:prstGeom>
                  <a:solidFill>
                    <a:srgbClr val="D1FF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84" name="Ευθεία γραμμή σύνδεσης 83"/>
                  <p:cNvCxnSpPr/>
                  <p:nvPr/>
                </p:nvCxnSpPr>
                <p:spPr>
                  <a:xfrm rot="16200000" flipH="1" flipV="1">
                    <a:off x="76195" y="2303159"/>
                    <a:ext cx="1311806" cy="1"/>
                  </a:xfrm>
                  <a:prstGeom prst="line">
                    <a:avLst/>
                  </a:prstGeom>
                  <a:ln w="5715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Ευθεία γραμμή σύνδεσης 84"/>
                  <p:cNvCxnSpPr/>
                  <p:nvPr/>
                </p:nvCxnSpPr>
                <p:spPr>
                  <a:xfrm flipH="1">
                    <a:off x="747548" y="2955374"/>
                    <a:ext cx="1287760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Ευθεία γραμμή σύνδεσης 85"/>
                  <p:cNvCxnSpPr/>
                  <p:nvPr/>
                </p:nvCxnSpPr>
                <p:spPr>
                  <a:xfrm rot="16200000" flipH="1">
                    <a:off x="1394968" y="2299406"/>
                    <a:ext cx="1304298" cy="1"/>
                  </a:xfrm>
                  <a:prstGeom prst="line">
                    <a:avLst/>
                  </a:prstGeom>
                  <a:ln w="5715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" name="Ευθεία γραμμή σύνδεσης 80"/>
                <p:cNvCxnSpPr/>
                <p:nvPr/>
              </p:nvCxnSpPr>
              <p:spPr>
                <a:xfrm>
                  <a:off x="2444357" y="2200133"/>
                  <a:ext cx="831499" cy="1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Ευθεία γραμμή σύνδεσης 81"/>
                <p:cNvCxnSpPr/>
                <p:nvPr/>
              </p:nvCxnSpPr>
              <p:spPr>
                <a:xfrm>
                  <a:off x="2444356" y="2584547"/>
                  <a:ext cx="8315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Ορθογώνιο 82"/>
                <p:cNvSpPr/>
                <p:nvPr/>
              </p:nvSpPr>
              <p:spPr>
                <a:xfrm>
                  <a:off x="2692594" y="2193345"/>
                  <a:ext cx="167512" cy="384278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της πίεσης σε βάθος υγρού, που βρίσκεται εκτός του πεδίου βαρύτητας. </a:t>
            </a:r>
          </a:p>
        </p:txBody>
      </p:sp>
      <p:grpSp>
        <p:nvGrpSpPr>
          <p:cNvPr id="73" name="Ομάδα 72"/>
          <p:cNvGrpSpPr/>
          <p:nvPr/>
        </p:nvGrpSpPr>
        <p:grpSpPr>
          <a:xfrm>
            <a:off x="869656" y="1285033"/>
            <a:ext cx="2508857" cy="1804931"/>
            <a:chOff x="895262" y="2041241"/>
            <a:chExt cx="2508857" cy="1804931"/>
          </a:xfrm>
        </p:grpSpPr>
        <p:cxnSp>
          <p:nvCxnSpPr>
            <p:cNvPr id="14" name="Ευθεία γραμμή σύνδεσης 13"/>
            <p:cNvCxnSpPr>
              <a:stCxn id="10" idx="0"/>
            </p:cNvCxnSpPr>
            <p:nvPr/>
          </p:nvCxnSpPr>
          <p:spPr>
            <a:xfrm>
              <a:off x="2572619" y="2941916"/>
              <a:ext cx="20496" cy="904256"/>
            </a:xfrm>
            <a:prstGeom prst="lin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V="1">
              <a:off x="895262" y="2041241"/>
              <a:ext cx="0" cy="1791816"/>
            </a:xfrm>
            <a:prstGeom prst="lin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Ομάδα 70"/>
            <p:cNvGrpSpPr/>
            <p:nvPr/>
          </p:nvGrpSpPr>
          <p:grpSpPr>
            <a:xfrm>
              <a:off x="895263" y="2041241"/>
              <a:ext cx="2508856" cy="1771465"/>
              <a:chOff x="767000" y="1696077"/>
              <a:chExt cx="2508856" cy="1771465"/>
            </a:xfrm>
          </p:grpSpPr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2444357" y="1696077"/>
                <a:ext cx="0" cy="504056"/>
              </a:xfrm>
              <a:prstGeom prst="line">
                <a:avLst/>
              </a:prstGeom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Ομάδα 46"/>
              <p:cNvGrpSpPr/>
              <p:nvPr/>
            </p:nvGrpSpPr>
            <p:grpSpPr>
              <a:xfrm>
                <a:off x="767000" y="1696077"/>
                <a:ext cx="2508856" cy="1771465"/>
                <a:chOff x="766999" y="1696075"/>
                <a:chExt cx="2508857" cy="1771468"/>
              </a:xfrm>
            </p:grpSpPr>
            <p:grpSp>
              <p:nvGrpSpPr>
                <p:cNvPr id="5" name="Ομάδα 4"/>
                <p:cNvGrpSpPr/>
                <p:nvPr/>
              </p:nvGrpSpPr>
              <p:grpSpPr>
                <a:xfrm rot="5400000">
                  <a:off x="719943" y="1743131"/>
                  <a:ext cx="1771468" cy="1677356"/>
                  <a:chOff x="732097" y="1647258"/>
                  <a:chExt cx="1320007" cy="1308116"/>
                </a:xfrm>
              </p:grpSpPr>
              <p:cxnSp>
                <p:nvCxnSpPr>
                  <p:cNvPr id="6" name="Ευθεία γραμμή σύνδεσης 5"/>
                  <p:cNvCxnSpPr/>
                  <p:nvPr/>
                </p:nvCxnSpPr>
                <p:spPr>
                  <a:xfrm rot="16200000" flipH="1" flipV="1">
                    <a:off x="83155" y="2296200"/>
                    <a:ext cx="1297886" cy="1"/>
                  </a:xfrm>
                  <a:prstGeom prst="line">
                    <a:avLst/>
                  </a:prstGeom>
                  <a:ln w="5715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Ευθεία γραμμή σύνδεσης 6"/>
                  <p:cNvCxnSpPr/>
                  <p:nvPr/>
                </p:nvCxnSpPr>
                <p:spPr>
                  <a:xfrm flipH="1">
                    <a:off x="747548" y="2955374"/>
                    <a:ext cx="1287760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Ευθεία γραμμή σύνδεσης 7"/>
                  <p:cNvCxnSpPr/>
                  <p:nvPr/>
                </p:nvCxnSpPr>
                <p:spPr>
                  <a:xfrm rot="16200000" flipH="1" flipV="1">
                    <a:off x="1413261" y="2286100"/>
                    <a:ext cx="1277686" cy="1"/>
                  </a:xfrm>
                  <a:prstGeom prst="line">
                    <a:avLst/>
                  </a:prstGeom>
                  <a:ln w="57150"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Ορθογώνιο 9"/>
                  <p:cNvSpPr/>
                  <p:nvPr/>
                </p:nvSpPr>
                <p:spPr>
                  <a:xfrm>
                    <a:off x="759357" y="1647258"/>
                    <a:ext cx="1287760" cy="1296144"/>
                  </a:xfrm>
                  <a:prstGeom prst="rect">
                    <a:avLst/>
                  </a:prstGeom>
                  <a:solidFill>
                    <a:srgbClr val="D1FF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2444357" y="2200133"/>
                  <a:ext cx="831499" cy="1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2444356" y="2584547"/>
                  <a:ext cx="8315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Ορθογώνιο 22"/>
                <p:cNvSpPr/>
                <p:nvPr/>
              </p:nvSpPr>
              <p:spPr>
                <a:xfrm>
                  <a:off x="2918318" y="2200269"/>
                  <a:ext cx="141513" cy="384278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p:grpSp>
        <p:nvGrpSpPr>
          <p:cNvPr id="30" name="Ομάδα 29"/>
          <p:cNvGrpSpPr/>
          <p:nvPr/>
        </p:nvGrpSpPr>
        <p:grpSpPr>
          <a:xfrm>
            <a:off x="3187600" y="1614898"/>
            <a:ext cx="602260" cy="402931"/>
            <a:chOff x="3162488" y="1584066"/>
            <a:chExt cx="602260" cy="402931"/>
          </a:xfrm>
        </p:grpSpPr>
        <p:cxnSp>
          <p:nvCxnSpPr>
            <p:cNvPr id="28" name="Ευθύγραμμο βέλος σύνδεσης 27"/>
            <p:cNvCxnSpPr>
              <a:stCxn id="23" idx="3"/>
            </p:cNvCxnSpPr>
            <p:nvPr/>
          </p:nvCxnSpPr>
          <p:spPr>
            <a:xfrm>
              <a:off x="3162488" y="1981364"/>
              <a:ext cx="5760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332700" y="1584066"/>
                  <a:ext cx="43204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700" y="1584066"/>
                  <a:ext cx="432048" cy="402931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Ομάδα 34"/>
          <p:cNvGrpSpPr/>
          <p:nvPr/>
        </p:nvGrpSpPr>
        <p:grpSpPr>
          <a:xfrm>
            <a:off x="1077957" y="2158606"/>
            <a:ext cx="329550" cy="338554"/>
            <a:chOff x="3352065" y="2782551"/>
            <a:chExt cx="329550" cy="338554"/>
          </a:xfrm>
        </p:grpSpPr>
        <p:sp>
          <p:nvSpPr>
            <p:cNvPr id="31" name="Έλλειψη 30"/>
            <p:cNvSpPr/>
            <p:nvPr/>
          </p:nvSpPr>
          <p:spPr>
            <a:xfrm>
              <a:off x="3635896" y="3048880"/>
              <a:ext cx="45719" cy="46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52065" y="2782551"/>
              <a:ext cx="265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  <a:ea typeface="Cambria Math" panose="02040503050406030204" pitchFamily="18" charset="0"/>
                </a:rPr>
                <a:t>Κ</a:t>
              </a:r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1421179" y="1325624"/>
            <a:ext cx="648072" cy="1160907"/>
            <a:chOff x="1403648" y="1714128"/>
            <a:chExt cx="648072" cy="1160907"/>
          </a:xfrm>
        </p:grpSpPr>
        <p:cxnSp>
          <p:nvCxnSpPr>
            <p:cNvPr id="33" name="Ευθεία γραμμή σύνδεσης 32"/>
            <p:cNvCxnSpPr/>
            <p:nvPr/>
          </p:nvCxnSpPr>
          <p:spPr>
            <a:xfrm>
              <a:off x="1403648" y="2852936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Ομάδα 35"/>
            <p:cNvGrpSpPr/>
            <p:nvPr/>
          </p:nvGrpSpPr>
          <p:grpSpPr>
            <a:xfrm>
              <a:off x="1508986" y="1714128"/>
              <a:ext cx="432048" cy="1160907"/>
              <a:chOff x="2636726" y="2370973"/>
              <a:chExt cx="432048" cy="1160907"/>
            </a:xfrm>
          </p:grpSpPr>
          <p:grpSp>
            <p:nvGrpSpPr>
              <p:cNvPr id="37" name="Ομάδα 36"/>
              <p:cNvGrpSpPr/>
              <p:nvPr/>
            </p:nvGrpSpPr>
            <p:grpSpPr>
              <a:xfrm>
                <a:off x="2852750" y="2370973"/>
                <a:ext cx="2706" cy="1160907"/>
                <a:chOff x="2852750" y="2370973"/>
                <a:chExt cx="2706" cy="1160907"/>
              </a:xfrm>
            </p:grpSpPr>
            <p:cxnSp>
              <p:nvCxnSpPr>
                <p:cNvPr id="39" name="Ευθύγραμμο βέλος σύνδεσης 38"/>
                <p:cNvCxnSpPr/>
                <p:nvPr/>
              </p:nvCxnSpPr>
              <p:spPr>
                <a:xfrm flipV="1">
                  <a:off x="2855456" y="2370973"/>
                  <a:ext cx="0" cy="4043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ύγραμμο βέλος σύνδεσης 39"/>
                <p:cNvCxnSpPr/>
                <p:nvPr/>
              </p:nvCxnSpPr>
              <p:spPr>
                <a:xfrm flipV="1">
                  <a:off x="2852750" y="3096124"/>
                  <a:ext cx="0" cy="4357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2636726" y="2757570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>
                    <a:latin typeface="Comic Sans MS" panose="030F0702030302020204" pitchFamily="66" charset="0"/>
                  </a:rPr>
                  <a:t> </a:t>
                </a:r>
                <a:r>
                  <a:rPr lang="en-US" sz="1600" b="1" i="1" dirty="0">
                    <a:latin typeface="Comic Sans MS" panose="030F0702030302020204" pitchFamily="66" charset="0"/>
                  </a:rPr>
                  <a:t>h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1" name="Ομάδα 60"/>
          <p:cNvGrpSpPr/>
          <p:nvPr/>
        </p:nvGrpSpPr>
        <p:grpSpPr>
          <a:xfrm>
            <a:off x="5242676" y="2147390"/>
            <a:ext cx="329550" cy="338554"/>
            <a:chOff x="3352065" y="2782551"/>
            <a:chExt cx="329550" cy="338554"/>
          </a:xfrm>
        </p:grpSpPr>
        <p:sp>
          <p:nvSpPr>
            <p:cNvPr id="62" name="Έλλειψη 61"/>
            <p:cNvSpPr/>
            <p:nvPr/>
          </p:nvSpPr>
          <p:spPr>
            <a:xfrm>
              <a:off x="3635896" y="3048880"/>
              <a:ext cx="45719" cy="46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2065" y="2782551"/>
              <a:ext cx="265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  <a:ea typeface="Cambria Math" panose="02040503050406030204" pitchFamily="18" charset="0"/>
                </a:rPr>
                <a:t>Κ</a:t>
              </a:r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5585898" y="1314408"/>
            <a:ext cx="648072" cy="1160907"/>
            <a:chOff x="1403648" y="1714128"/>
            <a:chExt cx="648072" cy="1160907"/>
          </a:xfrm>
        </p:grpSpPr>
        <p:cxnSp>
          <p:nvCxnSpPr>
            <p:cNvPr id="65" name="Ευθεία γραμμή σύνδεσης 64"/>
            <p:cNvCxnSpPr/>
            <p:nvPr/>
          </p:nvCxnSpPr>
          <p:spPr>
            <a:xfrm>
              <a:off x="1403648" y="2852936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Ομάδα 65"/>
            <p:cNvGrpSpPr/>
            <p:nvPr/>
          </p:nvGrpSpPr>
          <p:grpSpPr>
            <a:xfrm>
              <a:off x="1508986" y="1714128"/>
              <a:ext cx="432048" cy="1160907"/>
              <a:chOff x="2636726" y="2370973"/>
              <a:chExt cx="432048" cy="1160907"/>
            </a:xfrm>
          </p:grpSpPr>
          <p:grpSp>
            <p:nvGrpSpPr>
              <p:cNvPr id="67" name="Ομάδα 66"/>
              <p:cNvGrpSpPr/>
              <p:nvPr/>
            </p:nvGrpSpPr>
            <p:grpSpPr>
              <a:xfrm>
                <a:off x="2852750" y="2370973"/>
                <a:ext cx="2706" cy="1160907"/>
                <a:chOff x="2852750" y="2370973"/>
                <a:chExt cx="2706" cy="1160907"/>
              </a:xfrm>
            </p:grpSpPr>
            <p:cxnSp>
              <p:nvCxnSpPr>
                <p:cNvPr id="69" name="Ευθύγραμμο βέλος σύνδεσης 68"/>
                <p:cNvCxnSpPr/>
                <p:nvPr/>
              </p:nvCxnSpPr>
              <p:spPr>
                <a:xfrm flipV="1">
                  <a:off x="2855456" y="2370973"/>
                  <a:ext cx="0" cy="4043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Ευθύγραμμο βέλος σύνδεσης 69"/>
                <p:cNvCxnSpPr/>
                <p:nvPr/>
              </p:nvCxnSpPr>
              <p:spPr>
                <a:xfrm flipV="1">
                  <a:off x="2852750" y="3096124"/>
                  <a:ext cx="0" cy="4357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2636726" y="2757570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>
                    <a:latin typeface="Comic Sans MS" panose="030F0702030302020204" pitchFamily="66" charset="0"/>
                  </a:rPr>
                  <a:t> </a:t>
                </a:r>
                <a:r>
                  <a:rPr lang="en-US" sz="1600" b="1" i="1" dirty="0">
                    <a:latin typeface="Comic Sans MS" panose="030F0702030302020204" pitchFamily="66" charset="0"/>
                  </a:rPr>
                  <a:t>h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Ομάδα 87"/>
          <p:cNvGrpSpPr/>
          <p:nvPr/>
        </p:nvGrpSpPr>
        <p:grpSpPr>
          <a:xfrm>
            <a:off x="6935963" y="1580041"/>
            <a:ext cx="1316511" cy="402931"/>
            <a:chOff x="3144957" y="1986302"/>
            <a:chExt cx="576065" cy="402931"/>
          </a:xfrm>
        </p:grpSpPr>
        <p:cxnSp>
          <p:nvCxnSpPr>
            <p:cNvPr id="89" name="Ευθύγραμμο βέλος σύνδεσης 88"/>
            <p:cNvCxnSpPr/>
            <p:nvPr/>
          </p:nvCxnSpPr>
          <p:spPr>
            <a:xfrm flipV="1">
              <a:off x="3144957" y="2361512"/>
              <a:ext cx="459773" cy="83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288974" y="1986302"/>
                  <a:ext cx="432048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b="1" dirty="0"/>
                    <a:t> </a:t>
                  </a:r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r>
                    <a:rPr lang="el-GR" b="1" dirty="0"/>
                    <a:t> </a:t>
                  </a:r>
                  <a14:m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b="1" dirty="0"/>
                    <a:t> </a:t>
                  </a: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974" y="1986302"/>
                  <a:ext cx="432048" cy="40293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99261" y="5146511"/>
                <a:ext cx="411823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>
                    <a:latin typeface="Comic Sans MS" panose="030F0702030302020204" pitchFamily="66" charset="0"/>
                  </a:rPr>
                  <a:t>Στο έμβολο </a:t>
                </a:r>
                <a:r>
                  <a:rPr lang="en-US" b="1" dirty="0">
                    <a:latin typeface="Comic Sans MS" panose="030F0702030302020204" pitchFamily="66" charset="0"/>
                  </a:rPr>
                  <a:t>1 </a:t>
                </a:r>
                <a:r>
                  <a:rPr lang="el-GR" b="1" dirty="0">
                    <a:latin typeface="Comic Sans MS" panose="030F0702030302020204" pitchFamily="66" charset="0"/>
                  </a:rPr>
                  <a:t>ασκείται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l-GR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1" y="5146511"/>
                <a:ext cx="4118233" cy="402931"/>
              </a:xfrm>
              <a:prstGeom prst="rect">
                <a:avLst/>
              </a:prstGeom>
              <a:blipFill>
                <a:blip r:embed="rId5" cstate="print"/>
                <a:stretch>
                  <a:fillRect l="-888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942320" y="4897560"/>
                <a:ext cx="239552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𝛆𝛍𝛃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20" y="4897560"/>
                <a:ext cx="2395528" cy="78136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37364" y="5790426"/>
                <a:ext cx="454684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>
                    <a:latin typeface="Comic Sans MS" panose="030F0702030302020204" pitchFamily="66" charset="0"/>
                  </a:rPr>
                  <a:t>Στο έμβολο </a:t>
                </a:r>
                <a:r>
                  <a:rPr lang="en-US" b="1" dirty="0">
                    <a:latin typeface="Comic Sans MS" panose="030F0702030302020204" pitchFamily="66" charset="0"/>
                  </a:rPr>
                  <a:t>2 </a:t>
                </a:r>
                <a:r>
                  <a:rPr lang="el-GR" b="1" dirty="0">
                    <a:latin typeface="Comic Sans MS" panose="030F0702030302020204" pitchFamily="66" charset="0"/>
                  </a:rPr>
                  <a:t>ασκείται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l-GR" b="1" i="1" smtClean="0">
                        <a:latin typeface="Cambria Math"/>
                      </a:rPr>
                      <m:t>+</m:t>
                    </m:r>
                    <m:r>
                      <a:rPr lang="el-GR" b="1" i="0" smtClean="0"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l-GR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4" y="5790426"/>
                <a:ext cx="4546843" cy="402931"/>
              </a:xfrm>
              <a:prstGeom prst="rect">
                <a:avLst/>
              </a:prstGeom>
              <a:blipFill>
                <a:blip r:embed="rId7" cstate="print"/>
                <a:stretch>
                  <a:fillRect l="-804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49214" y="5571864"/>
                <a:ext cx="3239285" cy="78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𝛆𝛍𝛃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214" y="5571864"/>
                <a:ext cx="3239285" cy="782715"/>
              </a:xfrm>
              <a:prstGeom prst="rect">
                <a:avLst/>
              </a:prstGeom>
              <a:blipFill>
                <a:blip r:embed="rId8" cstate="print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343129" y="3061996"/>
                <a:ext cx="675726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Με βάση την αρχή του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Pascal </a:t>
                </a:r>
                <a:r>
                  <a:rPr lang="el-GR" sz="20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«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μεταβολή της πίεσης, σε σημείο υγρού που βρίσκεται σε κλειστό δοχείο, που προκαλείται από εξωτερικό αίτιο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), μεταφέρεται αναλλοίωτη σε όλα τα σημεία του υγρού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».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29" y="3061996"/>
                <a:ext cx="6757264" cy="1995098"/>
              </a:xfrm>
              <a:prstGeom prst="rect">
                <a:avLst/>
              </a:prstGeom>
              <a:blipFill>
                <a:blip r:embed="rId9" cstate="print"/>
                <a:stretch>
                  <a:fillRect l="-992" r="-1353" b="-30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0" y="3607214"/>
            <a:ext cx="949153" cy="90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3700" y="1354742"/>
            <a:ext cx="43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(1)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5380" y="1294875"/>
            <a:ext cx="48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(2)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 animBg="1"/>
      <p:bldP spid="93" grpId="0" animBg="1"/>
      <p:bldP spid="94" grpId="0" animBg="1"/>
      <p:bldP spid="95" grpId="0" animBg="1"/>
      <p:bldP spid="96" grpId="0" animBg="1"/>
      <p:bldP spid="9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097" y="116632"/>
            <a:ext cx="578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Εφαρμογή της αρχής του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Pascal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στον υδραυλικό ανυψωτήρα.</a:t>
            </a:r>
          </a:p>
        </p:txBody>
      </p:sp>
      <p:pic>
        <p:nvPicPr>
          <p:cNvPr id="3077" name="Picture 5" descr="C:\Users\Merkouris\Desktop\αρχείο λήψης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9" y="1070739"/>
            <a:ext cx="1494542" cy="6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Ομάδα 67"/>
          <p:cNvGrpSpPr/>
          <p:nvPr/>
        </p:nvGrpSpPr>
        <p:grpSpPr>
          <a:xfrm>
            <a:off x="1998740" y="1683233"/>
            <a:ext cx="4938368" cy="1733160"/>
            <a:chOff x="1998740" y="1878455"/>
            <a:chExt cx="4938368" cy="1733160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2182797" y="1878455"/>
              <a:ext cx="4754311" cy="1733160"/>
              <a:chOff x="1403648" y="2847968"/>
              <a:chExt cx="4754311" cy="1733160"/>
            </a:xfrm>
          </p:grpSpPr>
          <p:sp>
            <p:nvSpPr>
              <p:cNvPr id="22" name="Ορθογώνιο 21"/>
              <p:cNvSpPr/>
              <p:nvPr/>
            </p:nvSpPr>
            <p:spPr>
              <a:xfrm rot="16200000">
                <a:off x="1320284" y="4051731"/>
                <a:ext cx="637811" cy="42098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Ορθογώνιο 23"/>
              <p:cNvSpPr/>
              <p:nvPr/>
            </p:nvSpPr>
            <p:spPr>
              <a:xfrm>
                <a:off x="1845499" y="4190686"/>
                <a:ext cx="2733930" cy="39044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Ορθογώνιο 24"/>
              <p:cNvSpPr/>
              <p:nvPr/>
            </p:nvSpPr>
            <p:spPr>
              <a:xfrm>
                <a:off x="4542821" y="3360581"/>
                <a:ext cx="1355328" cy="122054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8" name="Ομάδα 57"/>
              <p:cNvGrpSpPr/>
              <p:nvPr/>
            </p:nvGrpSpPr>
            <p:grpSpPr>
              <a:xfrm>
                <a:off x="1403648" y="2847968"/>
                <a:ext cx="4754311" cy="1733160"/>
                <a:chOff x="1403648" y="2847968"/>
                <a:chExt cx="4754311" cy="1733160"/>
              </a:xfrm>
            </p:grpSpPr>
            <p:sp>
              <p:nvSpPr>
                <p:cNvPr id="38" name="Rectangle 6"/>
                <p:cNvSpPr>
                  <a:spLocks noChangeArrowheads="1"/>
                </p:cNvSpPr>
                <p:nvPr/>
              </p:nvSpPr>
              <p:spPr bwMode="auto">
                <a:xfrm>
                  <a:off x="1414442" y="3745295"/>
                  <a:ext cx="423680" cy="198022"/>
                </a:xfrm>
                <a:prstGeom prst="rect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7" name="Ομάδα 56"/>
                <p:cNvGrpSpPr/>
                <p:nvPr/>
              </p:nvGrpSpPr>
              <p:grpSpPr>
                <a:xfrm>
                  <a:off x="1403648" y="3116346"/>
                  <a:ext cx="4513404" cy="1464782"/>
                  <a:chOff x="1403648" y="3116346"/>
                  <a:chExt cx="4513404" cy="1464782"/>
                </a:xfrm>
              </p:grpSpPr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>
                    <a:off x="1403648" y="3284984"/>
                    <a:ext cx="9085" cy="129614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εία γραμμή σύνδεσης 28"/>
                  <p:cNvCxnSpPr/>
                  <p:nvPr/>
                </p:nvCxnSpPr>
                <p:spPr>
                  <a:xfrm flipH="1">
                    <a:off x="1845498" y="3284984"/>
                    <a:ext cx="1" cy="9001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Ευθεία γραμμή σύνδεσης 30"/>
                  <p:cNvCxnSpPr/>
                  <p:nvPr/>
                </p:nvCxnSpPr>
                <p:spPr>
                  <a:xfrm flipH="1">
                    <a:off x="1403649" y="4581128"/>
                    <a:ext cx="4513403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εία γραμμή σύνδεσης 34"/>
                  <p:cNvCxnSpPr/>
                  <p:nvPr/>
                </p:nvCxnSpPr>
                <p:spPr>
                  <a:xfrm flipH="1">
                    <a:off x="1845499" y="4185084"/>
                    <a:ext cx="269732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Ευθεία γραμμή σύνδεσης 38"/>
                  <p:cNvCxnSpPr/>
                  <p:nvPr/>
                </p:nvCxnSpPr>
                <p:spPr>
                  <a:xfrm>
                    <a:off x="4542820" y="3117997"/>
                    <a:ext cx="1" cy="107269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Ευθεία γραμμή σύνδεσης 49"/>
                  <p:cNvCxnSpPr/>
                  <p:nvPr/>
                </p:nvCxnSpPr>
                <p:spPr>
                  <a:xfrm>
                    <a:off x="5898149" y="3116346"/>
                    <a:ext cx="1" cy="146478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Ορθογώνιο 54"/>
                <p:cNvSpPr/>
                <p:nvPr/>
              </p:nvSpPr>
              <p:spPr>
                <a:xfrm>
                  <a:off x="4542820" y="3116346"/>
                  <a:ext cx="1355329" cy="244235"/>
                </a:xfrm>
                <a:prstGeom prst="rect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6" name="Ορθογώνιο 55"/>
                <p:cNvSpPr/>
                <p:nvPr/>
              </p:nvSpPr>
              <p:spPr>
                <a:xfrm>
                  <a:off x="4285751" y="2847968"/>
                  <a:ext cx="1872208" cy="270029"/>
                </a:xfrm>
                <a:prstGeom prst="rect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1998740" y="2761754"/>
              <a:ext cx="94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εμβαδόν </a:t>
              </a:r>
              <a:r>
                <a:rPr lang="el-GR" sz="12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</a:t>
              </a:r>
              <a:r>
                <a:rPr lang="el-GR" sz="1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l-GR" sz="1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68090" y="2106991"/>
              <a:ext cx="949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εμβαδόν </a:t>
              </a:r>
              <a:r>
                <a:rPr lang="el-GR" sz="1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</a:t>
              </a:r>
              <a:r>
                <a:rPr lang="el-GR" sz="14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l-GR" sz="1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2254026" y="1928802"/>
            <a:ext cx="389850" cy="640897"/>
            <a:chOff x="1117762" y="4149552"/>
            <a:chExt cx="389850" cy="640897"/>
          </a:xfrm>
        </p:grpSpPr>
        <p:cxnSp>
          <p:nvCxnSpPr>
            <p:cNvPr id="62" name="Ευθύγραμμο βέλος σύνδεσης 61"/>
            <p:cNvCxnSpPr/>
            <p:nvPr/>
          </p:nvCxnSpPr>
          <p:spPr>
            <a:xfrm>
              <a:off x="1261330" y="4466413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117762" y="4149552"/>
                  <a:ext cx="38985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6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el-GR" sz="16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762" y="4149552"/>
                  <a:ext cx="389850" cy="368499"/>
                </a:xfrm>
                <a:prstGeom prst="rect">
                  <a:avLst/>
                </a:prstGeom>
                <a:blipFill>
                  <a:blip r:embed="rId4" cstate="print"/>
                  <a:stretch>
                    <a:fillRect r="-4688" b="-229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Ομάδα 70"/>
          <p:cNvGrpSpPr/>
          <p:nvPr/>
        </p:nvGrpSpPr>
        <p:grpSpPr>
          <a:xfrm>
            <a:off x="5963238" y="2202687"/>
            <a:ext cx="389850" cy="724310"/>
            <a:chOff x="1331640" y="4072842"/>
            <a:chExt cx="389850" cy="724310"/>
          </a:xfrm>
        </p:grpSpPr>
        <p:cxnSp>
          <p:nvCxnSpPr>
            <p:cNvPr id="72" name="Ευθύγραμμο βέλος σύνδεσης 71"/>
            <p:cNvCxnSpPr/>
            <p:nvPr/>
          </p:nvCxnSpPr>
          <p:spPr>
            <a:xfrm>
              <a:off x="1331640" y="4072842"/>
              <a:ext cx="0" cy="7243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331640" y="4182114"/>
                  <a:ext cx="38985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6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endParaRPr lang="el-GR" sz="16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4182114"/>
                  <a:ext cx="389850" cy="36849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4688" b="-2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51985" y="3773103"/>
                <a:ext cx="4570165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latin typeface="Comic Sans MS" panose="030F0702030302020204" pitchFamily="66" charset="0"/>
                  </a:rPr>
                  <a:t>Ασκούμε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l-GR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στο μικρό έμβολο</a:t>
                </a:r>
                <a:endParaRPr lang="el-GR" sz="20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5" y="3773103"/>
                <a:ext cx="4570165" cy="43749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333" r="-800" b="-23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670251" y="3509850"/>
                <a:ext cx="136229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</m:t>
                      </m:r>
                      <m:r>
                        <a:rPr lang="el-GR" sz="2400" b="1" i="1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n-US" sz="2400" b="1" i="1" baseline="-2500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  <m:r>
                            <a:rPr lang="en-US" sz="2400" b="1" i="1" baseline="-2500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51" y="3509850"/>
                <a:ext cx="1362296" cy="78136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13101" y="4327317"/>
                <a:ext cx="3810810" cy="74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anose="030F0702030302020204" pitchFamily="66" charset="0"/>
                  </a:rPr>
                  <a:t>Ασκείται από το υγρό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στο μεγάλο έμβολο</a:t>
                </a:r>
                <a:endParaRPr lang="el-GR" sz="20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01" y="4327317"/>
                <a:ext cx="3810810" cy="74526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600" t="-4098" r="-1760" b="-139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73029" y="4291218"/>
                <a:ext cx="136229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</m:t>
                      </m:r>
                      <m:r>
                        <a:rPr lang="el-GR" sz="2400" b="1" i="1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l-GR" sz="2400" b="1" i="1" baseline="-2500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  <m:r>
                            <a:rPr lang="el-GR" sz="2400" b="1" i="1" baseline="-2500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29" y="4291218"/>
                <a:ext cx="1362296" cy="78136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Ομάδα 75"/>
          <p:cNvGrpSpPr/>
          <p:nvPr/>
        </p:nvGrpSpPr>
        <p:grpSpPr>
          <a:xfrm>
            <a:off x="511240" y="5244522"/>
            <a:ext cx="1418167" cy="781368"/>
            <a:chOff x="976470" y="5301208"/>
            <a:chExt cx="1418167" cy="781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976470" y="5301208"/>
                  <a:ext cx="580608" cy="781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  <m:r>
                              <a:rPr lang="en-US" sz="24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  <m:r>
                              <a:rPr lang="en-US" sz="24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70" y="5301208"/>
                  <a:ext cx="580608" cy="78136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1432001" y="5301208"/>
                  <a:ext cx="962636" cy="781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  <m:r>
                              <a:rPr lang="el-GR" sz="24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  <m:r>
                              <a:rPr lang="el-GR" sz="24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001" y="5301208"/>
                  <a:ext cx="962636" cy="78136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Ομάδα 87"/>
          <p:cNvGrpSpPr/>
          <p:nvPr/>
        </p:nvGrpSpPr>
        <p:grpSpPr>
          <a:xfrm>
            <a:off x="2127663" y="5231674"/>
            <a:ext cx="2337867" cy="897425"/>
            <a:chOff x="2127663" y="5231674"/>
            <a:chExt cx="2337867" cy="897425"/>
          </a:xfrm>
        </p:grpSpPr>
        <p:sp>
          <p:nvSpPr>
            <p:cNvPr id="77" name="Δεξιό βέλος 76"/>
            <p:cNvSpPr/>
            <p:nvPr/>
          </p:nvSpPr>
          <p:spPr>
            <a:xfrm>
              <a:off x="2127663" y="5623701"/>
              <a:ext cx="430590" cy="113372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5" name="Ομάδα 84"/>
            <p:cNvGrpSpPr/>
            <p:nvPr/>
          </p:nvGrpSpPr>
          <p:grpSpPr>
            <a:xfrm>
              <a:off x="2571859" y="5231674"/>
              <a:ext cx="1893671" cy="897425"/>
              <a:chOff x="3037089" y="5288360"/>
              <a:chExt cx="1893671" cy="8974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Ορθογώνιο 79"/>
                  <p:cNvSpPr/>
                  <p:nvPr/>
                </p:nvSpPr>
                <p:spPr>
                  <a:xfrm>
                    <a:off x="3037089" y="5461059"/>
                    <a:ext cx="63831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l-GR" sz="2800" b="1" i="1" baseline="-25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l-GR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Ορθογώνιο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7089" y="5461059"/>
                    <a:ext cx="638315" cy="523220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Ορθογώνιο 80"/>
                  <p:cNvSpPr/>
                  <p:nvPr/>
                </p:nvSpPr>
                <p:spPr>
                  <a:xfrm>
                    <a:off x="3447816" y="5475463"/>
                    <a:ext cx="5341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l-GR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Ορθογώνιο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7816" y="5475463"/>
                    <a:ext cx="534121" cy="523220"/>
                  </a:xfrm>
                  <a:prstGeom prst="rect">
                    <a:avLst/>
                  </a:prstGeom>
                  <a:blipFill rotWithShape="1"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4" name="Ομάδα 83"/>
              <p:cNvGrpSpPr/>
              <p:nvPr/>
            </p:nvGrpSpPr>
            <p:grpSpPr>
              <a:xfrm>
                <a:off x="3796820" y="5288360"/>
                <a:ext cx="1133940" cy="897425"/>
                <a:chOff x="3725475" y="5301207"/>
                <a:chExt cx="1133940" cy="8974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Ορθογώνιο 81"/>
                    <p:cNvSpPr/>
                    <p:nvPr/>
                  </p:nvSpPr>
                  <p:spPr>
                    <a:xfrm>
                      <a:off x="3725475" y="5461954"/>
                      <a:ext cx="638315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  <m:r>
                              <a:rPr lang="el-GR" sz="2800" b="1" i="1" baseline="-2500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oMath>
                        </m:oMathPara>
                      </a14:m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Ορθογώνιο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5475" y="5461954"/>
                      <a:ext cx="638315" cy="523220"/>
                    </a:xfrm>
                    <a:prstGeom prst="rect">
                      <a:avLst/>
                    </a:prstGeom>
                    <a:blipFill rotWithShape="1">
                      <a:blip r:embed="rId1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Ορθογώνιο 82"/>
                    <p:cNvSpPr/>
                    <p:nvPr/>
                  </p:nvSpPr>
                  <p:spPr>
                    <a:xfrm>
                      <a:off x="4206672" y="5301207"/>
                      <a:ext cx="652743" cy="89742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8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𝜜</m:t>
                                </m:r>
                                <m:r>
                                  <a:rPr lang="el-GR" sz="2800" b="1" i="1" baseline="-250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l-GR" sz="2800" b="1" i="1" baseline="-250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oMath>
                        </m:oMathPara>
                      </a14:m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Ορθογώνιο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6672" y="5301207"/>
                      <a:ext cx="652743" cy="897425"/>
                    </a:xfrm>
                    <a:prstGeom prst="rect">
                      <a:avLst/>
                    </a:prstGeom>
                    <a:blipFill rotWithShape="1">
                      <a:blip r:embed="rId15" cstate="print"/>
                      <a:stretch>
                        <a:fillRect b="-108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86" name="TextBox 85"/>
          <p:cNvSpPr txBox="1"/>
          <p:nvPr/>
        </p:nvSpPr>
        <p:spPr>
          <a:xfrm>
            <a:off x="4787280" y="5218722"/>
            <a:ext cx="345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Επειδή  </a:t>
            </a:r>
            <a:r>
              <a:rPr lang="el-GR" sz="2000" b="1" i="1" dirty="0">
                <a:latin typeface="Comic Sans MS" panose="030F0702030302020204" pitchFamily="66" charset="0"/>
              </a:rPr>
              <a:t>Α</a:t>
            </a:r>
            <a:r>
              <a:rPr lang="el-GR" sz="2000" b="1" baseline="-25000" dirty="0">
                <a:latin typeface="Comic Sans MS" panose="030F0702030302020204" pitchFamily="66" charset="0"/>
              </a:rPr>
              <a:t>2</a:t>
            </a:r>
            <a:r>
              <a:rPr lang="el-GR" sz="2000" b="1" dirty="0">
                <a:latin typeface="Comic Sans MS" panose="030F0702030302020204" pitchFamily="66" charset="0"/>
              </a:rPr>
              <a:t> &gt; </a:t>
            </a:r>
            <a:r>
              <a:rPr lang="el-GR" sz="2000" b="1" i="1" dirty="0">
                <a:latin typeface="Comic Sans MS" panose="030F0702030302020204" pitchFamily="66" charset="0"/>
              </a:rPr>
              <a:t>Α</a:t>
            </a:r>
            <a:r>
              <a:rPr 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sz="2000" b="1" dirty="0">
                <a:latin typeface="Comic Sans MS" panose="030F0702030302020204" pitchFamily="66" charset="0"/>
              </a:rPr>
              <a:t>προκύπτει </a:t>
            </a:r>
          </a:p>
        </p:txBody>
      </p:sp>
      <p:sp>
        <p:nvSpPr>
          <p:cNvPr id="87" name="Ορθογώνιο 86"/>
          <p:cNvSpPr/>
          <p:nvPr/>
        </p:nvSpPr>
        <p:spPr>
          <a:xfrm>
            <a:off x="5743524" y="5654031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&gt;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290742" y="4089703"/>
            <a:ext cx="1311357" cy="475228"/>
            <a:chOff x="7216518" y="4194073"/>
            <a:chExt cx="1311357" cy="475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7216518" y="4207636"/>
                  <a:ext cx="5677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  <m:r>
                          <a:rPr lang="el-GR" sz="24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518" y="4207636"/>
                  <a:ext cx="567784" cy="461665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7668344" y="4194073"/>
                  <a:ext cx="8595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l-GR" sz="2400" b="1" i="1" baseline="-250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l-GR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4194073"/>
                  <a:ext cx="859531" cy="461665"/>
                </a:xfrm>
                <a:prstGeom prst="rect">
                  <a:avLst/>
                </a:prstGeom>
                <a:blipFill rotWithShape="1">
                  <a:blip r:embed="rId17" cstate="print"/>
                  <a:stretch>
                    <a:fillRect l="-11348" t="-11842" r="-1418" b="-355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58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" grpId="0" animBg="1"/>
      <p:bldP spid="70" grpId="0" animBg="1"/>
      <p:bldP spid="78" grpId="0" animBg="1"/>
      <p:bldP spid="79" grpId="0" animBg="1"/>
      <p:bldP spid="86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9" y="338141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ύννεφο 5"/>
          <p:cNvSpPr/>
          <p:nvPr/>
        </p:nvSpPr>
        <p:spPr>
          <a:xfrm>
            <a:off x="4492267" y="252188"/>
            <a:ext cx="2717998" cy="1188352"/>
          </a:xfrm>
          <a:prstGeom prst="cloudCallout">
            <a:avLst>
              <a:gd name="adj1" fmla="val 83974"/>
              <a:gd name="adj2" fmla="val 574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Ποια σώματα λέμε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ρευστά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290918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Ρευστά λέμε τα σώματα που έχουν την ιδιότητα να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ρέουν</a:t>
            </a:r>
            <a:r>
              <a:rPr lang="el-GR" sz="2400" b="1" dirty="0">
                <a:latin typeface="Comic Sans MS" panose="030F0702030302020204" pitchFamily="66" charset="0"/>
              </a:rPr>
              <a:t>. Τέτοια σώματα είναι τα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ΥΓΡΑ</a:t>
            </a:r>
            <a:r>
              <a:rPr lang="el-GR" sz="2400" b="1" dirty="0">
                <a:latin typeface="Comic Sans MS" panose="030F0702030302020204" pitchFamily="66" charset="0"/>
              </a:rPr>
              <a:t> και τα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ΑΕΡΙΑ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12776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66120" y="4365104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102)</a:t>
            </a:r>
          </a:p>
        </p:txBody>
      </p:sp>
      <p:pic>
        <p:nvPicPr>
          <p:cNvPr id="8" name="Picture 2" descr="Μια εικόνα, μια ερώτηση… | Κοραλλένια">
            <a:extLst>
              <a:ext uri="{FF2B5EF4-FFF2-40B4-BE49-F238E27FC236}">
                <a16:creationId xmlns:a16="http://schemas.microsoft.com/office/drawing/2014/main" id="{3FBD0773-F577-41C5-912D-247A773B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8" y="0"/>
            <a:ext cx="3888432" cy="36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6906" y="1340768"/>
            <a:ext cx="7920880" cy="16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3.2. </a:t>
            </a:r>
            <a:r>
              <a:rPr lang="el-GR" sz="2400" dirty="0">
                <a:latin typeface="Trebuchet MS" panose="020B0603020202020204" pitchFamily="34" charset="0"/>
              </a:rPr>
              <a:t>Για ποιο λόγο τα φράγματα στις τεχνητές λίμνες κατασκευάζονται σχετικά λεπτά στην κορυφή τους και πολύ φαρδιά στη βάση τους;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17" y="3501008"/>
            <a:ext cx="770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αύξηση του βάθους προκαλεί αύξηση της πίεσης.</a:t>
            </a:r>
          </a:p>
        </p:txBody>
      </p:sp>
    </p:spTree>
    <p:extLst>
      <p:ext uri="{BB962C8B-B14F-4D97-AF65-F5344CB8AC3E}">
        <p14:creationId xmlns:p14="http://schemas.microsoft.com/office/powerpoint/2010/main" val="41436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783195" y="1152908"/>
            <a:ext cx="7956139" cy="3970318"/>
            <a:chOff x="467543" y="250505"/>
            <a:chExt cx="7956139" cy="3970318"/>
          </a:xfrm>
        </p:grpSpPr>
        <p:pic>
          <p:nvPicPr>
            <p:cNvPr id="7" name="Picture 2" descr="aa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87592"/>
              <a:ext cx="702797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7543" y="250505"/>
              <a:ext cx="795613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3.3. </a:t>
              </a:r>
              <a:r>
                <a:rPr lang="el-GR" sz="2400" dirty="0">
                  <a:latin typeface="Trebuchet MS" panose="020B0603020202020204" pitchFamily="34" charset="0"/>
                </a:rPr>
                <a:t>Στο σχήμα φαίνονται τέσσερα δοχεία διαφορετικού σχήματος που οι βάσεις τους έχουν το ίδιο εμβαδόν.</a:t>
              </a:r>
            </a:p>
            <a:p>
              <a:pPr algn="just">
                <a:lnSpc>
                  <a:spcPct val="150000"/>
                </a:lnSpc>
              </a:pPr>
              <a:endParaRPr lang="el-GR" sz="24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sz="24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sz="24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α.  </a:t>
              </a:r>
              <a:r>
                <a:rPr lang="el-GR" sz="2400" dirty="0">
                  <a:latin typeface="Trebuchet MS" panose="020B0603020202020204" pitchFamily="34" charset="0"/>
                </a:rPr>
                <a:t>Ποιο δοχείο περιέχει περισσότερο υγρό;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β.  </a:t>
              </a:r>
              <a:r>
                <a:rPr lang="el-GR" sz="2400" dirty="0">
                  <a:latin typeface="Trebuchet MS" panose="020B0603020202020204" pitchFamily="34" charset="0"/>
                </a:rPr>
                <a:t>Συγκρίνατε τις πιέσεις στον πυθμένα των δοχείων.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20272" y="399301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το 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206" y="506199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Όλες ίσες.</a:t>
            </a:r>
          </a:p>
        </p:txBody>
      </p:sp>
    </p:spTree>
    <p:extLst>
      <p:ext uri="{BB962C8B-B14F-4D97-AF65-F5344CB8AC3E}">
        <p14:creationId xmlns:p14="http://schemas.microsoft.com/office/powerpoint/2010/main" val="7304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63080" y="8191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3.4.  </a:t>
            </a:r>
            <a:r>
              <a:rPr lang="el-GR" sz="2000" dirty="0">
                <a:latin typeface="Trebuchet MS" panose="020B0603020202020204" pitchFamily="34" charset="0"/>
              </a:rPr>
              <a:t>Στο σχήμα φαίνεται ένα υδραυλικό πιεστήριο.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Επιλέξτε τις σωστές προτάσεις.</a:t>
            </a:r>
          </a:p>
          <a:p>
            <a:pPr algn="just"/>
            <a:endParaRPr lang="el-GR" sz="20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ctr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Ασκούμε με μικρό έμβολο δύναμη μέτρου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1. </a:t>
            </a:r>
            <a:r>
              <a:rPr lang="el-GR" sz="2000" dirty="0">
                <a:latin typeface="Trebuchet MS" panose="020B0603020202020204" pitchFamily="34" charset="0"/>
              </a:rPr>
              <a:t>Η πίεση στα σημεία Α και Β του υγρού θα αυξηθεί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κατά το ίδιο ποσό.    </a:t>
            </a: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περισσότερο στο Α.   </a:t>
            </a: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περισσότερο στο Β.</a:t>
            </a:r>
          </a:p>
          <a:p>
            <a:pPr algn="just"/>
            <a:endParaRPr lang="el-GR" sz="2000" dirty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2. </a:t>
            </a:r>
            <a:r>
              <a:rPr lang="el-GR" sz="2000" dirty="0">
                <a:latin typeface="Trebuchet MS" panose="020B0603020202020204" pitchFamily="34" charset="0"/>
              </a:rPr>
              <a:t>Το μέτρο της δύναμης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που θα ασκήσει το υγρό στο μεγάλο  έμβολο θα είναι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ίσο με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          </a:t>
            </a: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μεγαλύτερο από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        </a:t>
            </a: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μικρότερο από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    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3. </a:t>
            </a:r>
            <a:r>
              <a:rPr lang="el-GR" sz="2000" dirty="0">
                <a:latin typeface="Trebuchet MS" panose="020B0603020202020204" pitchFamily="34" charset="0"/>
              </a:rPr>
              <a:t>Το έργο της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θα είναι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ίσο με το έργο της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μεγαλύτερο από το έργο της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μικρότερο από το έργο  της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2050" name="Picture 2" descr="C:\Users\Merkouris\Desktop\img3_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26" y="1052736"/>
            <a:ext cx="2521174" cy="14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Έλλειψη 4"/>
          <p:cNvSpPr/>
          <p:nvPr/>
        </p:nvSpPr>
        <p:spPr>
          <a:xfrm>
            <a:off x="803717" y="3009280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828893" y="5157192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036184" y="4221088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5B3B29D-2808-4A61-AE38-09FF6F50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</a:rPr>
              <a:pPr/>
              <a:t>24</a:t>
            </a:fld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erkouris\Desktop\img3_55.jpg">
            <a:extLst>
              <a:ext uri="{FF2B5EF4-FFF2-40B4-BE49-F238E27FC236}">
                <a16:creationId xmlns:a16="http://schemas.microsoft.com/office/drawing/2014/main" id="{D80D9FB9-774B-4A25-B28E-8406F637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239"/>
            <a:ext cx="4040088" cy="23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Αριστερό άγκιστρο 15">
            <a:extLst>
              <a:ext uri="{FF2B5EF4-FFF2-40B4-BE49-F238E27FC236}">
                <a16:creationId xmlns:a16="http://schemas.microsoft.com/office/drawing/2014/main" id="{78CD448D-ED9D-4A68-81DD-EF94CE8BD9AB}"/>
              </a:ext>
            </a:extLst>
          </p:cNvPr>
          <p:cNvSpPr/>
          <p:nvPr/>
        </p:nvSpPr>
        <p:spPr>
          <a:xfrm>
            <a:off x="1907704" y="1412776"/>
            <a:ext cx="216024" cy="43204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929F95D7-6659-4C33-9FDE-3133B4579430}"/>
              </a:ext>
            </a:extLst>
          </p:cNvPr>
          <p:cNvGrpSpPr/>
          <p:nvPr/>
        </p:nvGrpSpPr>
        <p:grpSpPr>
          <a:xfrm>
            <a:off x="1483428" y="951111"/>
            <a:ext cx="5369236" cy="893711"/>
            <a:chOff x="1483428" y="951111"/>
            <a:chExt cx="5369236" cy="893711"/>
          </a:xfrm>
        </p:grpSpPr>
        <p:sp>
          <p:nvSpPr>
            <p:cNvPr id="17" name="Δεξί άγκιστρο 16">
              <a:extLst>
                <a:ext uri="{FF2B5EF4-FFF2-40B4-BE49-F238E27FC236}">
                  <a16:creationId xmlns:a16="http://schemas.microsoft.com/office/drawing/2014/main" id="{ECA1AF1B-1929-436A-A699-BB438AD160E3}"/>
                </a:ext>
              </a:extLst>
            </p:cNvPr>
            <p:cNvSpPr/>
            <p:nvPr/>
          </p:nvSpPr>
          <p:spPr>
            <a:xfrm>
              <a:off x="5999114" y="1124744"/>
              <a:ext cx="155448" cy="216023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4E9C1E-9F64-44A9-8A42-08A87FAA0239}"/>
                </a:ext>
              </a:extLst>
            </p:cNvPr>
            <p:cNvSpPr txBox="1"/>
            <p:nvPr/>
          </p:nvSpPr>
          <p:spPr>
            <a:xfrm>
              <a:off x="1483428" y="1340767"/>
              <a:ext cx="64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/>
                <a:t>1</a:t>
              </a:r>
              <a:endParaRPr lang="el-GR" sz="24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3726FA-0953-411A-843D-629E72AD6A01}"/>
                </a:ext>
              </a:extLst>
            </p:cNvPr>
            <p:cNvSpPr txBox="1"/>
            <p:nvPr/>
          </p:nvSpPr>
          <p:spPr>
            <a:xfrm>
              <a:off x="6212364" y="951111"/>
              <a:ext cx="64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/>
                <a:t>2</a:t>
              </a:r>
              <a:endParaRPr lang="el-GR" sz="2400" b="1" dirty="0"/>
            </a:p>
          </p:txBody>
        </p:sp>
        <p:cxnSp>
          <p:nvCxnSpPr>
            <p:cNvPr id="24" name="Ευθεία γραμμή σύνδεσης 23">
              <a:extLst>
                <a:ext uri="{FF2B5EF4-FFF2-40B4-BE49-F238E27FC236}">
                  <a16:creationId xmlns:a16="http://schemas.microsoft.com/office/drawing/2014/main" id="{8D9714B8-3D79-4F34-9AB7-0A41EE17AB81}"/>
                </a:ext>
              </a:extLst>
            </p:cNvPr>
            <p:cNvCxnSpPr/>
            <p:nvPr/>
          </p:nvCxnSpPr>
          <p:spPr>
            <a:xfrm>
              <a:off x="2123728" y="1844822"/>
              <a:ext cx="55537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>
              <a:extLst>
                <a:ext uri="{FF2B5EF4-FFF2-40B4-BE49-F238E27FC236}">
                  <a16:creationId xmlns:a16="http://schemas.microsoft.com/office/drawing/2014/main" id="{FEB5798D-FB76-4773-860C-A4946668868E}"/>
                </a:ext>
              </a:extLst>
            </p:cNvPr>
            <p:cNvCxnSpPr>
              <a:cxnSpLocks/>
            </p:cNvCxnSpPr>
            <p:nvPr/>
          </p:nvCxnSpPr>
          <p:spPr>
            <a:xfrm>
              <a:off x="4479306" y="1124744"/>
              <a:ext cx="14401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9A7421-CD22-4F8B-AE8F-58B01CB67FDE}"/>
                  </a:ext>
                </a:extLst>
              </p:cNvPr>
              <p:cNvSpPr txBox="1"/>
              <p:nvPr/>
            </p:nvSpPr>
            <p:spPr>
              <a:xfrm>
                <a:off x="1108830" y="2530952"/>
                <a:ext cx="2105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/>
                  <a:t>(1)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9A7421-CD22-4F8B-AE8F-58B01CB6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30" y="2530952"/>
                <a:ext cx="2105898" cy="461665"/>
              </a:xfrm>
              <a:prstGeom prst="rect">
                <a:avLst/>
              </a:prstGeom>
              <a:blipFill>
                <a:blip r:embed="rId3"/>
                <a:stretch>
                  <a:fillRect t="-10526" r="-3768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0C8A56-5B07-4892-AA29-DF74B894EB42}"/>
                  </a:ext>
                </a:extLst>
              </p:cNvPr>
              <p:cNvSpPr txBox="1"/>
              <p:nvPr/>
            </p:nvSpPr>
            <p:spPr>
              <a:xfrm>
                <a:off x="1046262" y="2991141"/>
                <a:ext cx="2335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0C8A56-5B07-4892-AA29-DF74B894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62" y="2991141"/>
                <a:ext cx="2335126" cy="461665"/>
              </a:xfrm>
              <a:prstGeom prst="rect">
                <a:avLst/>
              </a:prstGeom>
              <a:blipFill>
                <a:blip r:embed="rId4"/>
                <a:stretch>
                  <a:fillRect r="-261" b="-18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FEDE95-8F0E-4B8A-A1CE-98D020A1C9B5}"/>
                  </a:ext>
                </a:extLst>
              </p:cNvPr>
              <p:cNvSpPr txBox="1"/>
              <p:nvPr/>
            </p:nvSpPr>
            <p:spPr>
              <a:xfrm>
                <a:off x="1111871" y="3364932"/>
                <a:ext cx="5935792" cy="76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 (3)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FEDE95-8F0E-4B8A-A1CE-98D020A1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71" y="3364932"/>
                <a:ext cx="5935792" cy="764889"/>
              </a:xfrm>
              <a:prstGeom prst="rect">
                <a:avLst/>
              </a:prstGeom>
              <a:blipFill>
                <a:blip r:embed="rId5"/>
                <a:stretch>
                  <a:fillRect r="-6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EADF5E-2B87-4EA3-8780-17AA2438E559}"/>
                  </a:ext>
                </a:extLst>
              </p:cNvPr>
              <p:cNvSpPr txBox="1"/>
              <p:nvPr/>
            </p:nvSpPr>
            <p:spPr>
              <a:xfrm>
                <a:off x="1108830" y="3996270"/>
                <a:ext cx="3601820" cy="863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</a:t>
                </a:r>
                <a:r>
                  <a:rPr lang="en-US" sz="2800" dirty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EADF5E-2B87-4EA3-8780-17AA2438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30" y="3996270"/>
                <a:ext cx="3601820" cy="863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70ED0B9-41FD-4914-8023-95B8F257EE53}"/>
              </a:ext>
            </a:extLst>
          </p:cNvPr>
          <p:cNvSpPr txBox="1"/>
          <p:nvPr/>
        </p:nvSpPr>
        <p:spPr>
          <a:xfrm>
            <a:off x="998043" y="5016782"/>
            <a:ext cx="238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Από </a:t>
            </a:r>
            <a:r>
              <a:rPr lang="el-GR" b="1" dirty="0"/>
              <a:t>(1)</a:t>
            </a:r>
            <a:r>
              <a:rPr lang="el-GR" dirty="0"/>
              <a:t> και </a:t>
            </a:r>
            <a:r>
              <a:rPr lang="el-GR" b="1" dirty="0"/>
              <a:t>(3)</a:t>
            </a:r>
            <a:r>
              <a:rPr lang="el-GR" dirty="0"/>
              <a:t> έχουμε: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49CFE9-7021-47E4-B0FE-49BEA319C8A8}"/>
                  </a:ext>
                </a:extLst>
              </p:cNvPr>
              <p:cNvSpPr txBox="1"/>
              <p:nvPr/>
            </p:nvSpPr>
            <p:spPr>
              <a:xfrm>
                <a:off x="3521840" y="4779281"/>
                <a:ext cx="5265443" cy="84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groupChr>
                    <m:sSub>
                      <m:sSub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/>
                  <a:t>.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49CFE9-7021-47E4-B0FE-49BEA319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40" y="4779281"/>
                <a:ext cx="5265443" cy="844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A85EAB-AF67-4122-889E-75C08E6E13E6}"/>
                  </a:ext>
                </a:extLst>
              </p:cNvPr>
              <p:cNvSpPr txBox="1"/>
              <p:nvPr/>
            </p:nvSpPr>
            <p:spPr>
              <a:xfrm>
                <a:off x="5580112" y="5841785"/>
                <a:ext cx="4532944" cy="709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l-GR" sz="2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800" dirty="0"/>
                  <a:t>=</a:t>
                </a:r>
                <a:r>
                  <a:rPr lang="el-GR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A85EAB-AF67-4122-889E-75C08E6E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841785"/>
                <a:ext cx="4532944" cy="709105"/>
              </a:xfrm>
              <a:prstGeom prst="rect">
                <a:avLst/>
              </a:prstGeom>
              <a:blipFill>
                <a:blip r:embed="rId8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D4EEF56D-CD41-4B67-88BA-E79615435387}"/>
              </a:ext>
            </a:extLst>
          </p:cNvPr>
          <p:cNvGrpSpPr/>
          <p:nvPr/>
        </p:nvGrpSpPr>
        <p:grpSpPr>
          <a:xfrm>
            <a:off x="7082910" y="4995412"/>
            <a:ext cx="743085" cy="673875"/>
            <a:chOff x="7082910" y="4995412"/>
            <a:chExt cx="743085" cy="673875"/>
          </a:xfrm>
        </p:grpSpPr>
        <p:cxnSp>
          <p:nvCxnSpPr>
            <p:cNvPr id="38" name="Ευθεία γραμμή σύνδεσης 37">
              <a:extLst>
                <a:ext uri="{FF2B5EF4-FFF2-40B4-BE49-F238E27FC236}">
                  <a16:creationId xmlns:a16="http://schemas.microsoft.com/office/drawing/2014/main" id="{52113919-E35E-41EA-AE08-3210B1A98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910" y="5220037"/>
              <a:ext cx="277689" cy="4492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>
              <a:extLst>
                <a:ext uri="{FF2B5EF4-FFF2-40B4-BE49-F238E27FC236}">
                  <a16:creationId xmlns:a16="http://schemas.microsoft.com/office/drawing/2014/main" id="{6234375E-2D84-4231-BD77-5BE4E64C0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8306" y="4995412"/>
              <a:ext cx="277689" cy="4492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Οβάλ 41">
            <a:extLst>
              <a:ext uri="{FF2B5EF4-FFF2-40B4-BE49-F238E27FC236}">
                <a16:creationId xmlns:a16="http://schemas.microsoft.com/office/drawing/2014/main" id="{9D66CDBD-3E4D-46B5-B913-9D34599B0D7B}"/>
              </a:ext>
            </a:extLst>
          </p:cNvPr>
          <p:cNvSpPr/>
          <p:nvPr/>
        </p:nvSpPr>
        <p:spPr>
          <a:xfrm rot="1879889">
            <a:off x="4447759" y="5162576"/>
            <a:ext cx="1246185" cy="5447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βάλ 42">
            <a:extLst>
              <a:ext uri="{FF2B5EF4-FFF2-40B4-BE49-F238E27FC236}">
                <a16:creationId xmlns:a16="http://schemas.microsoft.com/office/drawing/2014/main" id="{651C675C-2372-4291-B6E2-37C549FE2A10}"/>
              </a:ext>
            </a:extLst>
          </p:cNvPr>
          <p:cNvSpPr/>
          <p:nvPr/>
        </p:nvSpPr>
        <p:spPr>
          <a:xfrm rot="5400000">
            <a:off x="6582629" y="5064817"/>
            <a:ext cx="1246185" cy="5447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0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  <p:bldP spid="37" grpId="0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15816" y="4869160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104)</a:t>
            </a:r>
          </a:p>
        </p:txBody>
      </p:sp>
      <p:pic>
        <p:nvPicPr>
          <p:cNvPr id="6" name="Picture 2" descr="books,covers,files,notes,paper clips,papers,pencils,readings">
            <a:extLst>
              <a:ext uri="{FF2B5EF4-FFF2-40B4-BE49-F238E27FC236}">
                <a16:creationId xmlns:a16="http://schemas.microsoft.com/office/drawing/2014/main" id="{6C673A01-0D1B-428B-B2B4-68A89508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8550" cy="498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0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85770" y="1324861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3.18</a:t>
            </a:r>
            <a:r>
              <a:rPr lang="el-GR" sz="2400" dirty="0">
                <a:latin typeface="Trebuchet MS" panose="020B0603020202020204" pitchFamily="34" charset="0"/>
              </a:rPr>
              <a:t>  Το μικρό έμβολο υδραυλικού ανυψωτήρα που χρησιμοποιείται για την ανύψωση αυτοκινήτων έχει διατομή εμβαδού 3cm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ενώ το μεγάλο έχει διατομή εμβαδού 200cm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Πόση δύναμη πρέπει να ασκηθεί στο μικρό έμβολο ώστε το μεγάλο να ανυψώσει ένα αυτοκίνητο βάρους 10000Ν;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C5065-213D-4755-B9AA-34A5C6DAA385}"/>
                  </a:ext>
                </a:extLst>
              </p:cNvPr>
              <p:cNvSpPr txBox="1"/>
              <p:nvPr/>
            </p:nvSpPr>
            <p:spPr>
              <a:xfrm>
                <a:off x="528540" y="3861048"/>
                <a:ext cx="7436844" cy="863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=150N</a:t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C5065-213D-4755-B9AA-34A5C6DA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0" y="3861048"/>
                <a:ext cx="7436844" cy="863313"/>
              </a:xfrm>
              <a:prstGeom prst="rect">
                <a:avLst/>
              </a:prstGeom>
              <a:blipFill>
                <a:blip r:embed="rId2"/>
                <a:stretch>
                  <a:fillRect r="-656" b="-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3670" y="662800"/>
            <a:ext cx="6132683" cy="100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Ερωτήσεις στη </a:t>
            </a:r>
            <a:r>
              <a:rPr lang="el-GR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1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735" y="2040151"/>
            <a:ext cx="583264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Ερωτήσεις Πολλαπλής Επιλογής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1200" b="1" dirty="0">
                <a:latin typeface="Comic Sans MS" pitchFamily="66" charset="0"/>
              </a:rPr>
              <a:t>(θα βρείτε 2 αρχεία μ’ ένα σύνολο 50 ερωτήσεων)  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3" action="ppaction://hlinkfile"/>
              </a:rPr>
              <a:t>(1)</a:t>
            </a:r>
            <a:r>
              <a:rPr lang="el-GR" altLang="el-GR" sz="2000" b="1" dirty="0">
                <a:latin typeface="Comic Sans MS" pitchFamily="66" charset="0"/>
              </a:rPr>
              <a:t> , </a:t>
            </a:r>
            <a:r>
              <a:rPr lang="el-GR" altLang="el-GR" sz="2000" b="1" dirty="0">
                <a:latin typeface="Comic Sans MS" pitchFamily="66" charset="0"/>
                <a:hlinkClick r:id="rId4" action="ppaction://hlinkfile"/>
              </a:rPr>
              <a:t>(2)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105" y="1652916"/>
            <a:ext cx="70721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>
                <a:latin typeface="Comic Sans MS" panose="030F0702030302020204" pitchFamily="66" charset="0"/>
              </a:rPr>
              <a:t>Η ανάρτηση περιέχει ερωτήσεις από το σύνολο του θέματος « Μηχανική των ρευστών 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3174" y="3224052"/>
            <a:ext cx="725103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Τα θέματα των Πανελλαδικών Εξετάσεων για τη </a:t>
            </a:r>
          </a:p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5" action="ppaction://hlinkfile"/>
              </a:rPr>
              <a:t>εδώ.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761" y="4470648"/>
            <a:ext cx="576064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Θέματα για τη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    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από τα Ψηφιακά Εκπαιδευτικά Βοηθήματα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74595" y="4509120"/>
            <a:ext cx="648396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Ερωτήσεις- Ασκήσεις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εκτός του βιβλίου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0724E2-73BC-48D7-8907-E7F8A1B6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5" t="25034" r="20079" b="2945"/>
          <a:stretch>
            <a:fillRect/>
          </a:stretch>
        </p:blipFill>
        <p:spPr bwMode="auto">
          <a:xfrm>
            <a:off x="-3643" y="0"/>
            <a:ext cx="3031067" cy="68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95536" y="28600"/>
            <a:ext cx="8424936" cy="6268531"/>
            <a:chOff x="395536" y="28600"/>
            <a:chExt cx="8424936" cy="6268531"/>
          </a:xfrm>
        </p:grpSpPr>
        <p:pic>
          <p:nvPicPr>
            <p:cNvPr id="4" name="Εικόνα 3" descr="Sxhma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176" y="28600"/>
              <a:ext cx="2588975" cy="1816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395536" y="1772816"/>
              <a:ext cx="8424936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3.  </a:t>
              </a:r>
              <a:r>
                <a:rPr lang="el-GR" sz="2400" dirty="0">
                  <a:latin typeface="Trebuchet MS" panose="020B0603020202020204" pitchFamily="34" charset="0"/>
                </a:rPr>
                <a:t>Στο σχήμα φαίνεται ένα υδραυλικό πιεστήριο. Στο αριστερό έμβολο μικρής διατομής </a:t>
              </a:r>
              <a:r>
                <a:rPr lang="el-GR" sz="2400" i="1" dirty="0">
                  <a:latin typeface="Trebuchet MS" panose="020B0603020202020204" pitchFamily="34" charset="0"/>
                </a:rPr>
                <a:t>Α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 ασκούμε μια δύναμη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, οπότε το δεξιό έμβολο μεγάλης διατομής </a:t>
              </a:r>
              <a:r>
                <a:rPr lang="el-GR" sz="2400" i="1" dirty="0">
                  <a:latin typeface="Trebuchet MS" panose="020B0603020202020204" pitchFamily="34" charset="0"/>
                </a:rPr>
                <a:t>Α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 δέχεται δύναμη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 και ανυψώνεται. Ποια από τις παρακάτω προτάσεις είναι σωστή;</a:t>
              </a:r>
            </a:p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α.  </a:t>
              </a:r>
              <a:r>
                <a:rPr lang="el-GR" sz="2400" dirty="0">
                  <a:latin typeface="Trebuchet MS" panose="020B0603020202020204" pitchFamily="34" charset="0"/>
                </a:rPr>
                <a:t>Οι δυνάμεις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 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 έχουν ίσα μέτρα.</a:t>
              </a:r>
            </a:p>
            <a:p>
              <a:pPr algn="just"/>
              <a:r>
                <a:rPr lang="el-GR" sz="2400" b="1" dirty="0"/>
                <a:t>β.</a:t>
              </a:r>
              <a:r>
                <a:rPr lang="el-GR" sz="2400" dirty="0"/>
                <a:t>  Η δύναμη </a:t>
              </a:r>
              <a:r>
                <a:rPr lang="el-GR" sz="2400" i="1" dirty="0"/>
                <a:t>F</a:t>
              </a:r>
              <a:r>
                <a:rPr lang="el-GR" sz="2400" baseline="-25000" dirty="0"/>
                <a:t>1</a:t>
              </a:r>
              <a:r>
                <a:rPr lang="el-GR" sz="2400" dirty="0"/>
                <a:t> μεταφέρεται αναλλοίωτη σε όλα τα σημεία του ρευστού, άρα και στο έμβολο μεγάλης διατομής.</a:t>
              </a:r>
            </a:p>
            <a:p>
              <a:pPr algn="just"/>
              <a:r>
                <a:rPr lang="el-GR" sz="2400" b="1" dirty="0"/>
                <a:t>γ.</a:t>
              </a:r>
              <a:r>
                <a:rPr lang="el-GR" sz="2400" dirty="0"/>
                <a:t>  Η δύναμη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 </a:t>
              </a:r>
              <a:r>
                <a:rPr lang="el-GR" sz="2400" dirty="0">
                  <a:latin typeface="Trebuchet MS" panose="020B0603020202020204" pitchFamily="34" charset="0"/>
                </a:rPr>
                <a:t>και το βάρος του ανυψούμενου αυτοκινήτου έχουν ίσα μέτρα</a:t>
              </a:r>
              <a:r>
                <a:rPr lang="el-GR" sz="2400" dirty="0"/>
                <a:t>.</a:t>
              </a:r>
            </a:p>
            <a:p>
              <a:pPr algn="just"/>
              <a:r>
                <a:rPr lang="el-GR" sz="2400" b="1" dirty="0"/>
                <a:t>δ.</a:t>
              </a:r>
              <a:r>
                <a:rPr lang="el-GR" sz="2400" dirty="0"/>
                <a:t> Η πίεση που δημιουργεί η δύναμη </a:t>
              </a:r>
              <a:r>
                <a:rPr lang="el-GR" sz="2400" i="1" dirty="0"/>
                <a:t>F</a:t>
              </a:r>
              <a:r>
                <a:rPr lang="el-GR" sz="2400" baseline="-25000" dirty="0"/>
                <a:t>1</a:t>
              </a:r>
              <a:r>
                <a:rPr lang="el-GR" sz="2400" dirty="0"/>
                <a:t> μεταδίδεται αναλλοίωτη και στο έμβολο διατομής </a:t>
              </a:r>
              <a:r>
                <a:rPr lang="el-GR" sz="2400" i="1" dirty="0"/>
                <a:t>Α</a:t>
              </a:r>
              <a:r>
                <a:rPr lang="el-GR" sz="2400" baseline="-25000" dirty="0"/>
                <a:t>2</a:t>
              </a:r>
              <a:r>
                <a:rPr lang="el-GR" sz="2400" dirty="0"/>
                <a:t>.  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395536" y="5862835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Χαρακτηριστικά των ρευστών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55885"/>
              </p:ext>
            </p:extLst>
          </p:nvPr>
        </p:nvGraphicFramePr>
        <p:xfrm>
          <a:off x="899592" y="1469366"/>
          <a:ext cx="7632848" cy="30936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74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Comic Sans MS" panose="030F0702030302020204" pitchFamily="66" charset="0"/>
                        </a:rPr>
                        <a:t>Υγρά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Comic Sans MS" panose="030F0702030302020204" pitchFamily="66" charset="0"/>
                        </a:rPr>
                        <a:t>Αέρια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23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Διατηρούν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σταθερό όγκο</a:t>
                      </a: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, όπου μετακινηθούν (για ορισμένη θερμοκρασία). Αποκτούν το σχήμα του χώρου που καταλαμβάνουν. </a:t>
                      </a:r>
                      <a:endParaRPr lang="el-G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Δεν διατηρούν σταθερό</a:t>
                      </a:r>
                      <a:r>
                        <a:rPr lang="el-GR" sz="2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όγκο</a:t>
                      </a: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. Καταλαμβάνουν όλο τον χώρο, όπου μετακινηθούν.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36529"/>
              </p:ext>
            </p:extLst>
          </p:nvPr>
        </p:nvGraphicFramePr>
        <p:xfrm>
          <a:off x="899592" y="4581128"/>
          <a:ext cx="7632848" cy="14124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985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Είναι πρακτικά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ασυμπίεστα</a:t>
                      </a: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 (ο όγκος σταθερός, ανεξάρτητος</a:t>
                      </a:r>
                      <a:r>
                        <a:rPr lang="el-GR" sz="2000" b="1" baseline="0" dirty="0">
                          <a:latin typeface="Comic Sans MS" panose="030F0702030302020204" pitchFamily="66" charset="0"/>
                        </a:rPr>
                        <a:t> από την πίεση)</a:t>
                      </a: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Είναι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συμπιεστά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(ο</a:t>
                      </a:r>
                      <a:r>
                        <a:rPr lang="el-GR" sz="20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όγκος εξαρτάται από την πίεση)</a:t>
                      </a:r>
                      <a:r>
                        <a:rPr lang="el-GR" sz="2000" b="1" dirty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30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26620" y="1628800"/>
            <a:ext cx="8345998" cy="3046988"/>
            <a:chOff x="323528" y="710714"/>
            <a:chExt cx="8345998" cy="3046988"/>
          </a:xfrm>
        </p:grpSpPr>
        <p:pic>
          <p:nvPicPr>
            <p:cNvPr id="4" name="Εικόνα 3" descr="Sxhma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326" y="731878"/>
              <a:ext cx="1800200" cy="3025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323528" y="710714"/>
              <a:ext cx="648072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1. </a:t>
              </a:r>
              <a:r>
                <a:rPr lang="el-GR" sz="2400" dirty="0">
                  <a:latin typeface="Trebuchet MS" panose="020B0603020202020204" pitchFamily="34" charset="0"/>
                </a:rPr>
                <a:t>Στον κατακόρυφο σωλήνα του διπλανού σχήματος έχει αφαιρεθεί όλος ο αέρας και το δοχείο περιέχει νερό πυκνότητας </a:t>
              </a:r>
              <a:r>
                <a:rPr lang="el-GR" sz="2400" i="1" dirty="0">
                  <a:latin typeface="Trebuchet MS" panose="020B0603020202020204" pitchFamily="34" charset="0"/>
                </a:rPr>
                <a:t>ρ </a:t>
              </a:r>
              <a:r>
                <a:rPr lang="el-GR" sz="2400" dirty="0">
                  <a:latin typeface="Trebuchet MS" panose="020B0603020202020204" pitchFamily="34" charset="0"/>
                </a:rPr>
                <a:t>= 1g/cm</a:t>
              </a:r>
              <a:r>
                <a:rPr lang="el-GR" sz="2400" baseline="30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 Να βρεθεί το ύψος της στήλης νερού που μπορεί να «σηκώσει» η ατμοσφαιρική πίεση,            </a:t>
              </a:r>
              <a:r>
                <a:rPr lang="el-GR" sz="2400" i="1" dirty="0">
                  <a:latin typeface="Trebuchet MS" panose="020B0603020202020204" pitchFamily="34" charset="0"/>
                </a:rPr>
                <a:t>p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0  </a:t>
              </a:r>
              <a:r>
                <a:rPr lang="el-GR" sz="2400" dirty="0">
                  <a:latin typeface="Trebuchet MS" panose="020B0603020202020204" pitchFamily="34" charset="0"/>
                </a:rPr>
                <a:t>= 1,013.10</a:t>
              </a:r>
              <a:r>
                <a:rPr lang="el-GR" sz="2400" baseline="30000" dirty="0">
                  <a:latin typeface="Trebuchet MS" panose="020B0603020202020204" pitchFamily="34" charset="0"/>
                </a:rPr>
                <a:t>5</a:t>
              </a:r>
              <a:r>
                <a:rPr lang="el-GR" sz="2400" dirty="0">
                  <a:latin typeface="Trebuchet MS" panose="020B0603020202020204" pitchFamily="34" charset="0"/>
                </a:rPr>
                <a:t>N/m</a:t>
              </a:r>
              <a:r>
                <a:rPr lang="el-GR" sz="24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. </a:t>
              </a:r>
            </a:p>
            <a:p>
              <a:pPr algn="just"/>
              <a:r>
                <a:rPr lang="el-GR" sz="2400" dirty="0">
                  <a:latin typeface="Trebuchet MS" panose="020B0603020202020204" pitchFamily="34" charset="0"/>
                </a:rPr>
                <a:t>Δίνεται η επιτάχυνση της βαρύτητας              </a:t>
              </a:r>
              <a:r>
                <a:rPr lang="el-GR" sz="2400" i="1" dirty="0">
                  <a:latin typeface="Trebuchet MS" panose="020B0603020202020204" pitchFamily="34" charset="0"/>
                </a:rPr>
                <a:t>g </a:t>
              </a:r>
              <a:r>
                <a:rPr lang="el-GR" sz="2400" dirty="0">
                  <a:latin typeface="Trebuchet MS" panose="020B0603020202020204" pitchFamily="34" charset="0"/>
                </a:rPr>
                <a:t>= 9,81m/sec</a:t>
              </a:r>
              <a:r>
                <a:rPr lang="el-GR" sz="24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7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B9C8BB9-6E92-4C55-B21C-32395E1A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5AE76543-90AB-4B23-A1D4-45B95C9CCAAA}"/>
              </a:ext>
            </a:extLst>
          </p:cNvPr>
          <p:cNvGrpSpPr/>
          <p:nvPr/>
        </p:nvGrpSpPr>
        <p:grpSpPr>
          <a:xfrm>
            <a:off x="0" y="0"/>
            <a:ext cx="2664296" cy="4321968"/>
            <a:chOff x="848799" y="332656"/>
            <a:chExt cx="2664296" cy="4321968"/>
          </a:xfrm>
        </p:grpSpPr>
        <p:pic>
          <p:nvPicPr>
            <p:cNvPr id="4" name="Εικόνα 3" descr="Sxhma">
              <a:extLst>
                <a:ext uri="{FF2B5EF4-FFF2-40B4-BE49-F238E27FC236}">
                  <a16:creationId xmlns:a16="http://schemas.microsoft.com/office/drawing/2014/main" id="{678AB69B-9B14-4485-9591-01146B25FF76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99" y="332656"/>
              <a:ext cx="2664296" cy="4321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7BB669-DB64-4167-ACC6-A97408FC3CCE}"/>
                </a:ext>
              </a:extLst>
            </p:cNvPr>
            <p:cNvSpPr txBox="1"/>
            <p:nvPr/>
          </p:nvSpPr>
          <p:spPr>
            <a:xfrm>
              <a:off x="2180947" y="385867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</a:t>
              </a:r>
              <a:endParaRPr lang="el-GR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B82E8A-500F-44E8-8016-9A515DC41634}"/>
                </a:ext>
              </a:extLst>
            </p:cNvPr>
            <p:cNvSpPr txBox="1"/>
            <p:nvPr/>
          </p:nvSpPr>
          <p:spPr>
            <a:xfrm>
              <a:off x="1691680" y="3858677"/>
              <a:ext cx="280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</a:t>
              </a:r>
              <a:endParaRPr lang="el-GR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36349D-2D56-4364-A54C-177FF48EE5B6}"/>
                  </a:ext>
                </a:extLst>
              </p:cNvPr>
              <p:cNvSpPr txBox="1"/>
              <p:nvPr/>
            </p:nvSpPr>
            <p:spPr>
              <a:xfrm>
                <a:off x="3042216" y="332656"/>
                <a:ext cx="4572000" cy="621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/>
                  <a:t>=</a:t>
                </a:r>
                <a:r>
                  <a:rPr lang="el-G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ρ.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g.h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36349D-2D56-4364-A54C-177FF48EE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216" y="332656"/>
                <a:ext cx="4572000" cy="621004"/>
              </a:xfrm>
              <a:prstGeom prst="rect">
                <a:avLst/>
              </a:prstGeom>
              <a:blipFill>
                <a:blip r:embed="rId4"/>
                <a:stretch>
                  <a:fillRect b="-22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170166-3028-4BA0-BC9B-647315F92295}"/>
                  </a:ext>
                </a:extLst>
              </p:cNvPr>
              <p:cNvSpPr txBox="1"/>
              <p:nvPr/>
            </p:nvSpPr>
            <p:spPr>
              <a:xfrm>
                <a:off x="2915816" y="1052736"/>
                <a:ext cx="6048672" cy="655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1,013.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.9,81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.h</a:t>
                </a:r>
                <a:endParaRPr lang="el-GR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170166-3028-4BA0-BC9B-647315F9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052736"/>
                <a:ext cx="6048672" cy="655757"/>
              </a:xfrm>
              <a:prstGeom prst="rect">
                <a:avLst/>
              </a:prstGeom>
              <a:blipFill>
                <a:blip r:embed="rId5"/>
                <a:stretch>
                  <a:fillRect b="-15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11312-BFCC-4140-92AD-5AAB8B3CEDB9}"/>
                  </a:ext>
                </a:extLst>
              </p:cNvPr>
              <p:cNvSpPr txBox="1"/>
              <p:nvPr/>
            </p:nvSpPr>
            <p:spPr>
              <a:xfrm>
                <a:off x="2664296" y="2050649"/>
                <a:ext cx="6336704" cy="12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.9,81</m:t>
                          </m:r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11312-BFCC-4140-92AD-5AAB8B3CE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2050649"/>
                <a:ext cx="6336704" cy="12269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485701" y="759074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32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280920" cy="5546363"/>
            <a:chOff x="467544" y="188640"/>
            <a:chExt cx="8280920" cy="5546363"/>
          </a:xfrm>
        </p:grpSpPr>
        <p:pic>
          <p:nvPicPr>
            <p:cNvPr id="4" name="Εικόνα 3" descr="Sxhma"/>
            <p:cNvPicPr/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88640"/>
              <a:ext cx="3240360" cy="237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467544" y="2564904"/>
              <a:ext cx="828092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2.</a:t>
              </a:r>
              <a:r>
                <a:rPr lang="el-GR" sz="2000" dirty="0">
                  <a:latin typeface="Trebuchet MS" panose="020B0603020202020204" pitchFamily="34" charset="0"/>
                </a:rPr>
                <a:t> Στο παραπάνω δοχείο σχήματος U ρίχνουμε υδράργυρο όπως φαίνεται στο σχήμα (α). Οι διατομές των δύο σκελών του δοχείου έχουν εμβαδά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 </a:t>
              </a:r>
              <a:r>
                <a:rPr lang="el-GR" sz="2000" dirty="0">
                  <a:latin typeface="Trebuchet MS" panose="020B0603020202020204" pitchFamily="34" charset="0"/>
                </a:rPr>
                <a:t>= 10cm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 και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 </a:t>
              </a:r>
              <a:r>
                <a:rPr lang="el-GR" sz="2000" dirty="0">
                  <a:latin typeface="Trebuchet MS" panose="020B0603020202020204" pitchFamily="34" charset="0"/>
                </a:rPr>
                <a:t>= 5cm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 </a:t>
              </a:r>
              <a:r>
                <a:rPr lang="el-GR" sz="2000" dirty="0">
                  <a:latin typeface="Trebuchet MS" panose="020B0603020202020204" pitchFamily="34" charset="0"/>
                </a:rPr>
                <a:t>(αριστερό και δεξιό αντίστοιχα). Στη συνέχεια ρίχνουμε 100g νερού στο δεξιό σκέλος του σωλήνα όπως φαίνεται στο σχήμα. Τα δύο υγρά δεν αναμειγνύονται.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</a:rPr>
                <a:t>  Να υπολογιστεί το ύψος της στήλης του νερού που δημιουργήθηκε.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</a:rPr>
                <a:t> Να υπολογιστεί η ανύψωση </a:t>
              </a:r>
              <a:r>
                <a:rPr lang="el-GR" sz="2000" i="1" dirty="0">
                  <a:latin typeface="Trebuchet MS" panose="020B0603020202020204" pitchFamily="34" charset="0"/>
                </a:rPr>
                <a:t>h</a:t>
              </a:r>
              <a:r>
                <a:rPr lang="el-GR" sz="2000" dirty="0">
                  <a:latin typeface="Trebuchet MS" panose="020B0603020202020204" pitchFamily="34" charset="0"/>
                </a:rPr>
                <a:t>, της ελεύθερης επιφάνειας του</a:t>
              </a:r>
              <a:r>
                <a:rPr lang="en-US" sz="2000" dirty="0">
                  <a:latin typeface="Trebuchet MS" panose="020B0603020202020204" pitchFamily="34" charset="0"/>
                </a:rPr>
                <a:t>  </a:t>
              </a:r>
              <a:r>
                <a:rPr lang="el-GR" sz="2000" dirty="0">
                  <a:latin typeface="Trebuchet MS" panose="020B0603020202020204" pitchFamily="34" charset="0"/>
                </a:rPr>
                <a:t>υδραργύρου στο αριστερό σκέλος του σωλήνα.</a:t>
              </a: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Δίνονται: η πυκνότητα του υδραργύρου </a:t>
              </a:r>
              <a:r>
                <a:rPr lang="el-GR" sz="2000" i="1" dirty="0">
                  <a:latin typeface="Trebuchet MS" panose="020B0603020202020204" pitchFamily="34" charset="0"/>
                </a:rPr>
                <a:t>ρ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 </a:t>
              </a:r>
              <a:r>
                <a:rPr lang="el-GR" sz="2000" dirty="0">
                  <a:latin typeface="Trebuchet MS" panose="020B0603020202020204" pitchFamily="34" charset="0"/>
                </a:rPr>
                <a:t>= 13,6g/cm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 και η πυκνότητα του νερού  </a:t>
              </a:r>
              <a:r>
                <a:rPr lang="el-GR" sz="2000" i="1" dirty="0">
                  <a:latin typeface="Trebuchet MS" panose="020B0603020202020204" pitchFamily="34" charset="0"/>
                </a:rPr>
                <a:t>ρ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 </a:t>
              </a:r>
              <a:r>
                <a:rPr lang="el-GR" sz="2000" dirty="0">
                  <a:latin typeface="Trebuchet MS" panose="020B0603020202020204" pitchFamily="34" charset="0"/>
                </a:rPr>
                <a:t>= 1g/cm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8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DE28180-280F-4DC3-8893-23183729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 descr="Sxhma">
            <a:extLst>
              <a:ext uri="{FF2B5EF4-FFF2-40B4-BE49-F238E27FC236}">
                <a16:creationId xmlns:a16="http://schemas.microsoft.com/office/drawing/2014/main" id="{9F6553B9-E7C5-4E12-8235-29CD1811746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1318"/>
            <a:ext cx="4608512" cy="34563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BE935-2913-4F8F-843D-F55E1CFE8B4D}"/>
                  </a:ext>
                </a:extLst>
              </p:cNvPr>
              <p:cNvSpPr txBox="1"/>
              <p:nvPr/>
            </p:nvSpPr>
            <p:spPr>
              <a:xfrm>
                <a:off x="755576" y="4293096"/>
                <a:ext cx="4982069" cy="75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(α)</a:t>
                </a:r>
                <a:r>
                  <a:rPr lang="el-G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l-G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sub>
                        </m:sSub>
                      </m:den>
                    </m:f>
                  </m:oMath>
                </a14:m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BE935-2913-4F8F-843D-F55E1CFE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4982069" cy="753220"/>
              </a:xfrm>
              <a:prstGeom prst="rect">
                <a:avLst/>
              </a:prstGeom>
              <a:blipFill>
                <a:blip r:embed="rId4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517C1-DD21-442F-8BB2-9AA2E35D81B0}"/>
                  </a:ext>
                </a:extLst>
              </p:cNvPr>
              <p:cNvSpPr txBox="1"/>
              <p:nvPr/>
            </p:nvSpPr>
            <p:spPr>
              <a:xfrm>
                <a:off x="3995936" y="5445224"/>
                <a:ext cx="4572000" cy="83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type m:val="skw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20cm</a:t>
                </a:r>
                <a:endParaRPr lang="el-G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517C1-DD21-442F-8BB2-9AA2E35D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45224"/>
                <a:ext cx="4572000" cy="832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2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1E2D228-A9B1-4847-80C9-A2C7012E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 descr="Sxhma">
            <a:extLst>
              <a:ext uri="{FF2B5EF4-FFF2-40B4-BE49-F238E27FC236}">
                <a16:creationId xmlns:a16="http://schemas.microsoft.com/office/drawing/2014/main" id="{9A2DEF14-44D1-4A68-8692-1B402D2EC61D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6525"/>
            <a:ext cx="4608512" cy="34563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18C72-E086-45D9-87CE-9AE994689751}"/>
                  </a:ext>
                </a:extLst>
              </p:cNvPr>
              <p:cNvSpPr txBox="1"/>
              <p:nvPr/>
            </p:nvSpPr>
            <p:spPr>
              <a:xfrm>
                <a:off x="683568" y="3861048"/>
                <a:ext cx="7340410" cy="643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8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r>
                          <a:rPr lang="el-GR" sz="1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/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/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groupChr>
                      <m:groupChrPr>
                        <m:chr m:val="⇒"/>
                        <m:vertJc m:val="bot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18C72-E086-45D9-87CE-9AE99468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7340410" cy="643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E5C062E-2F40-438F-A3CE-57C90A267986}"/>
              </a:ext>
            </a:extLst>
          </p:cNvPr>
          <p:cNvSpPr txBox="1"/>
          <p:nvPr/>
        </p:nvSpPr>
        <p:spPr>
          <a:xfrm>
            <a:off x="4788023" y="2132856"/>
            <a:ext cx="28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D592E-3CE9-4133-B267-2AC3D5852FDF}"/>
              </a:ext>
            </a:extLst>
          </p:cNvPr>
          <p:cNvSpPr txBox="1"/>
          <p:nvPr/>
        </p:nvSpPr>
        <p:spPr>
          <a:xfrm>
            <a:off x="5692022" y="2113787"/>
            <a:ext cx="28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B4E79C5-EEE6-4318-9433-6EA9B96C2BE3}"/>
              </a:ext>
            </a:extLst>
          </p:cNvPr>
          <p:cNvCxnSpPr/>
          <p:nvPr/>
        </p:nvCxnSpPr>
        <p:spPr>
          <a:xfrm>
            <a:off x="4788023" y="2132856"/>
            <a:ext cx="115212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4876-936C-4AA8-948E-4C776D066BE1}"/>
                  </a:ext>
                </a:extLst>
              </p:cNvPr>
              <p:cNvSpPr txBox="1"/>
              <p:nvPr/>
            </p:nvSpPr>
            <p:spPr>
              <a:xfrm>
                <a:off x="1120022" y="4653136"/>
                <a:ext cx="6260290" cy="48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l-G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𝝉𝝁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𝝊𝜹𝝆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b="1" dirty="0"/>
                      <m:t> 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𝝉𝝁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4876-936C-4AA8-948E-4C776D066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22" y="4653136"/>
                <a:ext cx="6260290" cy="488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8C7EE4-17DF-4371-BF88-4969373FFAB3}"/>
                  </a:ext>
                </a:extLst>
              </p:cNvPr>
              <p:cNvSpPr txBox="1"/>
              <p:nvPr/>
            </p:nvSpPr>
            <p:spPr>
              <a:xfrm>
                <a:off x="2024968" y="5228311"/>
                <a:ext cx="6260290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𝝊𝜹𝝆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b="1" dirty="0"/>
                        <m:t> </m:t>
                      </m:r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type m:val="skw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type m:val="skw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𝟐𝟎𝐜𝐦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8C7EE4-17DF-4371-BF88-4969373F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68" y="5228311"/>
                <a:ext cx="6260290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D43A2B-B3D5-4FCA-AEE7-347901A6192E}"/>
                  </a:ext>
                </a:extLst>
              </p:cNvPr>
              <p:cNvSpPr txBox="1"/>
              <p:nvPr/>
            </p:nvSpPr>
            <p:spPr>
              <a:xfrm>
                <a:off x="3877932" y="5714221"/>
                <a:ext cx="4572000" cy="737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=0,49cm</a:t>
                </a:r>
                <a:endParaRPr lang="el-GR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D43A2B-B3D5-4FCA-AEE7-347901A61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32" y="5714221"/>
                <a:ext cx="4572000" cy="737702"/>
              </a:xfrm>
              <a:prstGeom prst="rect">
                <a:avLst/>
              </a:prstGeom>
              <a:blipFill>
                <a:blip r:embed="rId7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03CC3925-2CDB-49EB-98FE-D59EFFA314E9}"/>
              </a:ext>
            </a:extLst>
          </p:cNvPr>
          <p:cNvGrpSpPr/>
          <p:nvPr/>
        </p:nvGrpSpPr>
        <p:grpSpPr>
          <a:xfrm>
            <a:off x="2365245" y="4762833"/>
            <a:ext cx="3826411" cy="495844"/>
            <a:chOff x="2365245" y="4762833"/>
            <a:chExt cx="3826411" cy="495844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C977D1E7-7EEB-41B4-9766-8155CCEF8DA9}"/>
                </a:ext>
              </a:extLst>
            </p:cNvPr>
            <p:cNvGrpSpPr/>
            <p:nvPr/>
          </p:nvGrpSpPr>
          <p:grpSpPr>
            <a:xfrm>
              <a:off x="2365245" y="4762833"/>
              <a:ext cx="3091171" cy="495844"/>
              <a:chOff x="2411760" y="4765437"/>
              <a:chExt cx="3091171" cy="495844"/>
            </a:xfrm>
          </p:grpSpPr>
          <p:cxnSp>
            <p:nvCxnSpPr>
              <p:cNvPr id="13" name="Ευθεία γραμμή σύνδεσης 12">
                <a:extLst>
                  <a:ext uri="{FF2B5EF4-FFF2-40B4-BE49-F238E27FC236}">
                    <a16:creationId xmlns:a16="http://schemas.microsoft.com/office/drawing/2014/main" id="{07131C10-6DF0-4739-AEDE-E567B3C59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1760" y="4765437"/>
                <a:ext cx="277689" cy="44925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>
                <a:extLst>
                  <a:ext uri="{FF2B5EF4-FFF2-40B4-BE49-F238E27FC236}">
                    <a16:creationId xmlns:a16="http://schemas.microsoft.com/office/drawing/2014/main" id="{34E5C68D-FBC9-4EE7-9C60-FF68C03CD3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5242" y="4812031"/>
                <a:ext cx="277689" cy="44925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εία γραμμή σύνδεσης 14">
                <a:extLst>
                  <a:ext uri="{FF2B5EF4-FFF2-40B4-BE49-F238E27FC236}">
                    <a16:creationId xmlns:a16="http://schemas.microsoft.com/office/drawing/2014/main" id="{5E40243D-1EDD-436A-B9C2-9155D1B1B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1061" y="4765437"/>
                <a:ext cx="277689" cy="44925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Ευθεία γραμμή σύνδεσης 23">
              <a:extLst>
                <a:ext uri="{FF2B5EF4-FFF2-40B4-BE49-F238E27FC236}">
                  <a16:creationId xmlns:a16="http://schemas.microsoft.com/office/drawing/2014/main" id="{B0CF164A-87C2-417D-B114-67AEF3411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3967" y="4764003"/>
              <a:ext cx="277689" cy="4492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9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142945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98114"/>
            <a:ext cx="662473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  <a:r>
              <a:rPr lang="el-GR" sz="2400" b="1" dirty="0">
                <a:latin typeface="Comic Sans MS" panose="030F0702030302020204" pitchFamily="66" charset="0"/>
              </a:rPr>
              <a:t> λέγεται το ρευστό που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πυκνότητά</a:t>
            </a:r>
            <a:r>
              <a:rPr lang="el-GR" sz="2400" b="1" dirty="0">
                <a:latin typeface="Comic Sans MS" panose="030F0702030302020204" pitchFamily="66" charset="0"/>
              </a:rPr>
              <a:t> του είναι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</a:t>
            </a:r>
            <a:r>
              <a:rPr lang="el-GR" sz="2400" b="1" dirty="0">
                <a:latin typeface="Comic Sans MS" panose="030F0702030302020204" pitchFamily="66" charset="0"/>
              </a:rPr>
              <a:t> σε κάθε σημείο του.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8851" y="3481726"/>
                <a:ext cx="1442190" cy="83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𝝆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51" y="3481726"/>
                <a:ext cx="1442190" cy="834844"/>
              </a:xfrm>
              <a:prstGeom prst="rect">
                <a:avLst/>
              </a:prstGeom>
              <a:blipFill>
                <a:blip r:embed="rId3" cstate="print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42934" y="4515789"/>
            <a:ext cx="250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Μονάδα μέτρησης </a:t>
            </a:r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l-GR" sz="2000" b="1" dirty="0">
                <a:latin typeface="Comic Sans MS" panose="030F0702030302020204" pitchFamily="66" charset="0"/>
              </a:rPr>
              <a:t>πυκνότητας στο </a:t>
            </a:r>
            <a:r>
              <a:rPr lang="en-US" sz="2000" b="1" dirty="0">
                <a:latin typeface="Comic Sans MS" panose="030F0702030302020204" pitchFamily="66" charset="0"/>
              </a:rPr>
              <a:t>SI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3623980" y="3706996"/>
            <a:ext cx="2098592" cy="1573280"/>
            <a:chOff x="3769552" y="3717032"/>
            <a:chExt cx="2098592" cy="1573280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3769552" y="4382371"/>
              <a:ext cx="2027629" cy="907941"/>
              <a:chOff x="4247961" y="4635568"/>
              <a:chExt cx="2027629" cy="907941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4247961" y="4797152"/>
                <a:ext cx="1962798" cy="584775"/>
                <a:chOff x="3059832" y="4941168"/>
                <a:chExt cx="1962798" cy="584775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059832" y="4941168"/>
                  <a:ext cx="19627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i="1" dirty="0">
                      <a:latin typeface="Comic Sans MS" panose="030F0702030302020204" pitchFamily="66" charset="0"/>
                    </a:rPr>
                    <a:t>ρ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cxnSp>
              <p:nvCxnSpPr>
                <p:cNvPr id="14" name="Ευθύγραμμο βέλος σύνδεσης 13"/>
                <p:cNvCxnSpPr/>
                <p:nvPr/>
              </p:nvCxnSpPr>
              <p:spPr>
                <a:xfrm>
                  <a:off x="3499684" y="5301208"/>
                  <a:ext cx="54935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237164" y="4635568"/>
                    <a:ext cx="1038426" cy="9079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800" b="1" i="1" smtClean="0">
                              <a:latin typeface="Cambria Math"/>
                            </a:rPr>
                            <m:t>𝟏</m:t>
                          </m:r>
                          <m:f>
                            <m:fPr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latin typeface="Cambria Math"/>
                                </a:rPr>
                                <m:t>𝐤𝐠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sz="2800" b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164" y="4635568"/>
                    <a:ext cx="1038426" cy="907941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Ομάδα 32"/>
            <p:cNvGrpSpPr/>
            <p:nvPr/>
          </p:nvGrpSpPr>
          <p:grpSpPr>
            <a:xfrm>
              <a:off x="5200589" y="3717032"/>
              <a:ext cx="667555" cy="1473253"/>
              <a:chOff x="5200589" y="3717032"/>
              <a:chExt cx="667555" cy="1473253"/>
            </a:xfrm>
          </p:grpSpPr>
          <p:sp>
            <p:nvSpPr>
              <p:cNvPr id="18" name="Ελεύθερη σχεδίαση 17"/>
              <p:cNvSpPr/>
              <p:nvPr/>
            </p:nvSpPr>
            <p:spPr>
              <a:xfrm>
                <a:off x="5364088" y="3717032"/>
                <a:ext cx="504056" cy="936104"/>
              </a:xfrm>
              <a:custGeom>
                <a:avLst/>
                <a:gdLst>
                  <a:gd name="connsiteX0" fmla="*/ 0 w 838200"/>
                  <a:gd name="connsiteY0" fmla="*/ 0 h 1404257"/>
                  <a:gd name="connsiteX1" fmla="*/ 87085 w 838200"/>
                  <a:gd name="connsiteY1" fmla="*/ 10886 h 1404257"/>
                  <a:gd name="connsiteX2" fmla="*/ 185057 w 838200"/>
                  <a:gd name="connsiteY2" fmla="*/ 21771 h 1404257"/>
                  <a:gd name="connsiteX3" fmla="*/ 217714 w 838200"/>
                  <a:gd name="connsiteY3" fmla="*/ 32657 h 1404257"/>
                  <a:gd name="connsiteX4" fmla="*/ 261257 w 838200"/>
                  <a:gd name="connsiteY4" fmla="*/ 43543 h 1404257"/>
                  <a:gd name="connsiteX5" fmla="*/ 359228 w 838200"/>
                  <a:gd name="connsiteY5" fmla="*/ 76200 h 1404257"/>
                  <a:gd name="connsiteX6" fmla="*/ 391885 w 838200"/>
                  <a:gd name="connsiteY6" fmla="*/ 87086 h 1404257"/>
                  <a:gd name="connsiteX7" fmla="*/ 424542 w 838200"/>
                  <a:gd name="connsiteY7" fmla="*/ 97971 h 1404257"/>
                  <a:gd name="connsiteX8" fmla="*/ 489857 w 838200"/>
                  <a:gd name="connsiteY8" fmla="*/ 141514 h 1404257"/>
                  <a:gd name="connsiteX9" fmla="*/ 511628 w 838200"/>
                  <a:gd name="connsiteY9" fmla="*/ 163286 h 1404257"/>
                  <a:gd name="connsiteX10" fmla="*/ 566057 w 838200"/>
                  <a:gd name="connsiteY10" fmla="*/ 206828 h 1404257"/>
                  <a:gd name="connsiteX11" fmla="*/ 609600 w 838200"/>
                  <a:gd name="connsiteY11" fmla="*/ 272143 h 1404257"/>
                  <a:gd name="connsiteX12" fmla="*/ 642257 w 838200"/>
                  <a:gd name="connsiteY12" fmla="*/ 315686 h 1404257"/>
                  <a:gd name="connsiteX13" fmla="*/ 664028 w 838200"/>
                  <a:gd name="connsiteY13" fmla="*/ 348343 h 1404257"/>
                  <a:gd name="connsiteX14" fmla="*/ 707571 w 838200"/>
                  <a:gd name="connsiteY14" fmla="*/ 391886 h 1404257"/>
                  <a:gd name="connsiteX15" fmla="*/ 751114 w 838200"/>
                  <a:gd name="connsiteY15" fmla="*/ 489857 h 1404257"/>
                  <a:gd name="connsiteX16" fmla="*/ 783771 w 838200"/>
                  <a:gd name="connsiteY16" fmla="*/ 566057 h 1404257"/>
                  <a:gd name="connsiteX17" fmla="*/ 794657 w 838200"/>
                  <a:gd name="connsiteY17" fmla="*/ 609600 h 1404257"/>
                  <a:gd name="connsiteX18" fmla="*/ 816428 w 838200"/>
                  <a:gd name="connsiteY18" fmla="*/ 674914 h 1404257"/>
                  <a:gd name="connsiteX19" fmla="*/ 827314 w 838200"/>
                  <a:gd name="connsiteY19" fmla="*/ 762000 h 1404257"/>
                  <a:gd name="connsiteX20" fmla="*/ 838200 w 838200"/>
                  <a:gd name="connsiteY20" fmla="*/ 805543 h 1404257"/>
                  <a:gd name="connsiteX21" fmla="*/ 827314 w 838200"/>
                  <a:gd name="connsiteY21" fmla="*/ 968828 h 1404257"/>
                  <a:gd name="connsiteX22" fmla="*/ 805542 w 838200"/>
                  <a:gd name="connsiteY22" fmla="*/ 1034143 h 1404257"/>
                  <a:gd name="connsiteX23" fmla="*/ 751114 w 838200"/>
                  <a:gd name="connsiteY23" fmla="*/ 1132114 h 1404257"/>
                  <a:gd name="connsiteX24" fmla="*/ 729342 w 838200"/>
                  <a:gd name="connsiteY24" fmla="*/ 1164771 h 1404257"/>
                  <a:gd name="connsiteX25" fmla="*/ 696685 w 838200"/>
                  <a:gd name="connsiteY25" fmla="*/ 1219200 h 1404257"/>
                  <a:gd name="connsiteX26" fmla="*/ 685800 w 838200"/>
                  <a:gd name="connsiteY26" fmla="*/ 1251857 h 1404257"/>
                  <a:gd name="connsiteX27" fmla="*/ 664028 w 838200"/>
                  <a:gd name="connsiteY27" fmla="*/ 1273628 h 1404257"/>
                  <a:gd name="connsiteX28" fmla="*/ 642257 w 838200"/>
                  <a:gd name="connsiteY28" fmla="*/ 1306286 h 1404257"/>
                  <a:gd name="connsiteX29" fmla="*/ 620485 w 838200"/>
                  <a:gd name="connsiteY29" fmla="*/ 1328057 h 1404257"/>
                  <a:gd name="connsiteX30" fmla="*/ 598714 w 838200"/>
                  <a:gd name="connsiteY30" fmla="*/ 1360714 h 1404257"/>
                  <a:gd name="connsiteX31" fmla="*/ 555171 w 838200"/>
                  <a:gd name="connsiteY31" fmla="*/ 1404257 h 140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38200" h="1404257">
                    <a:moveTo>
                      <a:pt x="0" y="0"/>
                    </a:moveTo>
                    <a:lnTo>
                      <a:pt x="87085" y="10886"/>
                    </a:lnTo>
                    <a:cubicBezTo>
                      <a:pt x="119718" y="14725"/>
                      <a:pt x="152646" y="16369"/>
                      <a:pt x="185057" y="21771"/>
                    </a:cubicBezTo>
                    <a:cubicBezTo>
                      <a:pt x="196375" y="23657"/>
                      <a:pt x="206681" y="29505"/>
                      <a:pt x="217714" y="32657"/>
                    </a:cubicBezTo>
                    <a:cubicBezTo>
                      <a:pt x="232099" y="36767"/>
                      <a:pt x="246927" y="39244"/>
                      <a:pt x="261257" y="43543"/>
                    </a:cubicBezTo>
                    <a:cubicBezTo>
                      <a:pt x="261292" y="43553"/>
                      <a:pt x="342882" y="70751"/>
                      <a:pt x="359228" y="76200"/>
                    </a:cubicBezTo>
                    <a:lnTo>
                      <a:pt x="391885" y="87086"/>
                    </a:lnTo>
                    <a:lnTo>
                      <a:pt x="424542" y="97971"/>
                    </a:lnTo>
                    <a:cubicBezTo>
                      <a:pt x="446314" y="112485"/>
                      <a:pt x="471355" y="123011"/>
                      <a:pt x="489857" y="141514"/>
                    </a:cubicBezTo>
                    <a:cubicBezTo>
                      <a:pt x="497114" y="148771"/>
                      <a:pt x="503614" y="156875"/>
                      <a:pt x="511628" y="163286"/>
                    </a:cubicBezTo>
                    <a:cubicBezTo>
                      <a:pt x="538406" y="184708"/>
                      <a:pt x="546345" y="180546"/>
                      <a:pt x="566057" y="206828"/>
                    </a:cubicBezTo>
                    <a:cubicBezTo>
                      <a:pt x="581757" y="227761"/>
                      <a:pt x="593900" y="251210"/>
                      <a:pt x="609600" y="272143"/>
                    </a:cubicBezTo>
                    <a:cubicBezTo>
                      <a:pt x="620486" y="286657"/>
                      <a:pt x="631712" y="300922"/>
                      <a:pt x="642257" y="315686"/>
                    </a:cubicBezTo>
                    <a:cubicBezTo>
                      <a:pt x="649861" y="326332"/>
                      <a:pt x="655514" y="338410"/>
                      <a:pt x="664028" y="348343"/>
                    </a:cubicBezTo>
                    <a:cubicBezTo>
                      <a:pt x="677386" y="363928"/>
                      <a:pt x="707571" y="391886"/>
                      <a:pt x="707571" y="391886"/>
                    </a:cubicBezTo>
                    <a:cubicBezTo>
                      <a:pt x="733479" y="469612"/>
                      <a:pt x="716612" y="438105"/>
                      <a:pt x="751114" y="489857"/>
                    </a:cubicBezTo>
                    <a:cubicBezTo>
                      <a:pt x="782367" y="614867"/>
                      <a:pt x="738666" y="460811"/>
                      <a:pt x="783771" y="566057"/>
                    </a:cubicBezTo>
                    <a:cubicBezTo>
                      <a:pt x="789664" y="579808"/>
                      <a:pt x="790358" y="595270"/>
                      <a:pt x="794657" y="609600"/>
                    </a:cubicBezTo>
                    <a:cubicBezTo>
                      <a:pt x="801251" y="631581"/>
                      <a:pt x="816428" y="674914"/>
                      <a:pt x="816428" y="674914"/>
                    </a:cubicBezTo>
                    <a:cubicBezTo>
                      <a:pt x="820057" y="703943"/>
                      <a:pt x="822504" y="733143"/>
                      <a:pt x="827314" y="762000"/>
                    </a:cubicBezTo>
                    <a:cubicBezTo>
                      <a:pt x="829774" y="776757"/>
                      <a:pt x="838200" y="790582"/>
                      <a:pt x="838200" y="805543"/>
                    </a:cubicBezTo>
                    <a:cubicBezTo>
                      <a:pt x="838200" y="860092"/>
                      <a:pt x="835029" y="914827"/>
                      <a:pt x="827314" y="968828"/>
                    </a:cubicBezTo>
                    <a:cubicBezTo>
                      <a:pt x="824068" y="991547"/>
                      <a:pt x="812799" y="1012371"/>
                      <a:pt x="805542" y="1034143"/>
                    </a:cubicBezTo>
                    <a:cubicBezTo>
                      <a:pt x="786381" y="1091626"/>
                      <a:pt x="801026" y="1057247"/>
                      <a:pt x="751114" y="1132114"/>
                    </a:cubicBezTo>
                    <a:lnTo>
                      <a:pt x="729342" y="1164771"/>
                    </a:lnTo>
                    <a:cubicBezTo>
                      <a:pt x="698507" y="1257281"/>
                      <a:pt x="741512" y="1144487"/>
                      <a:pt x="696685" y="1219200"/>
                    </a:cubicBezTo>
                    <a:cubicBezTo>
                      <a:pt x="690782" y="1229039"/>
                      <a:pt x="691704" y="1242018"/>
                      <a:pt x="685800" y="1251857"/>
                    </a:cubicBezTo>
                    <a:cubicBezTo>
                      <a:pt x="680520" y="1260658"/>
                      <a:pt x="670439" y="1265614"/>
                      <a:pt x="664028" y="1273628"/>
                    </a:cubicBezTo>
                    <a:cubicBezTo>
                      <a:pt x="655855" y="1283844"/>
                      <a:pt x="650430" y="1296070"/>
                      <a:pt x="642257" y="1306286"/>
                    </a:cubicBezTo>
                    <a:cubicBezTo>
                      <a:pt x="635846" y="1314300"/>
                      <a:pt x="626896" y="1320043"/>
                      <a:pt x="620485" y="1328057"/>
                    </a:cubicBezTo>
                    <a:cubicBezTo>
                      <a:pt x="612312" y="1338273"/>
                      <a:pt x="606887" y="1350498"/>
                      <a:pt x="598714" y="1360714"/>
                    </a:cubicBezTo>
                    <a:lnTo>
                      <a:pt x="555171" y="140425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Ελεύθερη σχεδίαση 19"/>
              <p:cNvSpPr/>
              <p:nvPr/>
            </p:nvSpPr>
            <p:spPr>
              <a:xfrm>
                <a:off x="5200589" y="4133407"/>
                <a:ext cx="667555" cy="1056878"/>
              </a:xfrm>
              <a:custGeom>
                <a:avLst/>
                <a:gdLst>
                  <a:gd name="connsiteX0" fmla="*/ 0 w 1063521"/>
                  <a:gd name="connsiteY0" fmla="*/ 0 h 1328058"/>
                  <a:gd name="connsiteX1" fmla="*/ 228600 w 1063521"/>
                  <a:gd name="connsiteY1" fmla="*/ 10886 h 1328058"/>
                  <a:gd name="connsiteX2" fmla="*/ 304800 w 1063521"/>
                  <a:gd name="connsiteY2" fmla="*/ 21772 h 1328058"/>
                  <a:gd name="connsiteX3" fmla="*/ 413657 w 1063521"/>
                  <a:gd name="connsiteY3" fmla="*/ 43543 h 1328058"/>
                  <a:gd name="connsiteX4" fmla="*/ 511629 w 1063521"/>
                  <a:gd name="connsiteY4" fmla="*/ 65315 h 1328058"/>
                  <a:gd name="connsiteX5" fmla="*/ 544286 w 1063521"/>
                  <a:gd name="connsiteY5" fmla="*/ 76200 h 1328058"/>
                  <a:gd name="connsiteX6" fmla="*/ 587829 w 1063521"/>
                  <a:gd name="connsiteY6" fmla="*/ 87086 h 1328058"/>
                  <a:gd name="connsiteX7" fmla="*/ 620486 w 1063521"/>
                  <a:gd name="connsiteY7" fmla="*/ 97972 h 1328058"/>
                  <a:gd name="connsiteX8" fmla="*/ 664029 w 1063521"/>
                  <a:gd name="connsiteY8" fmla="*/ 108858 h 1328058"/>
                  <a:gd name="connsiteX9" fmla="*/ 783772 w 1063521"/>
                  <a:gd name="connsiteY9" fmla="*/ 163286 h 1328058"/>
                  <a:gd name="connsiteX10" fmla="*/ 849086 w 1063521"/>
                  <a:gd name="connsiteY10" fmla="*/ 217715 h 1328058"/>
                  <a:gd name="connsiteX11" fmla="*/ 870857 w 1063521"/>
                  <a:gd name="connsiteY11" fmla="*/ 250372 h 1328058"/>
                  <a:gd name="connsiteX12" fmla="*/ 892629 w 1063521"/>
                  <a:gd name="connsiteY12" fmla="*/ 272143 h 1328058"/>
                  <a:gd name="connsiteX13" fmla="*/ 936172 w 1063521"/>
                  <a:gd name="connsiteY13" fmla="*/ 337458 h 1328058"/>
                  <a:gd name="connsiteX14" fmla="*/ 990600 w 1063521"/>
                  <a:gd name="connsiteY14" fmla="*/ 413658 h 1328058"/>
                  <a:gd name="connsiteX15" fmla="*/ 1012372 w 1063521"/>
                  <a:gd name="connsiteY15" fmla="*/ 489858 h 1328058"/>
                  <a:gd name="connsiteX16" fmla="*/ 1023257 w 1063521"/>
                  <a:gd name="connsiteY16" fmla="*/ 522515 h 1328058"/>
                  <a:gd name="connsiteX17" fmla="*/ 1045029 w 1063521"/>
                  <a:gd name="connsiteY17" fmla="*/ 555172 h 1328058"/>
                  <a:gd name="connsiteX18" fmla="*/ 1045029 w 1063521"/>
                  <a:gd name="connsiteY18" fmla="*/ 925286 h 1328058"/>
                  <a:gd name="connsiteX19" fmla="*/ 1023257 w 1063521"/>
                  <a:gd name="connsiteY19" fmla="*/ 1001486 h 1328058"/>
                  <a:gd name="connsiteX20" fmla="*/ 1001486 w 1063521"/>
                  <a:gd name="connsiteY20" fmla="*/ 1023258 h 1328058"/>
                  <a:gd name="connsiteX21" fmla="*/ 947057 w 1063521"/>
                  <a:gd name="connsiteY21" fmla="*/ 1088572 h 1328058"/>
                  <a:gd name="connsiteX22" fmla="*/ 936172 w 1063521"/>
                  <a:gd name="connsiteY22" fmla="*/ 1121229 h 1328058"/>
                  <a:gd name="connsiteX23" fmla="*/ 892629 w 1063521"/>
                  <a:gd name="connsiteY23" fmla="*/ 1164772 h 1328058"/>
                  <a:gd name="connsiteX24" fmla="*/ 881743 w 1063521"/>
                  <a:gd name="connsiteY24" fmla="*/ 1197429 h 1328058"/>
                  <a:gd name="connsiteX25" fmla="*/ 849086 w 1063521"/>
                  <a:gd name="connsiteY25" fmla="*/ 1219200 h 1328058"/>
                  <a:gd name="connsiteX26" fmla="*/ 794657 w 1063521"/>
                  <a:gd name="connsiteY26" fmla="*/ 1251858 h 1328058"/>
                  <a:gd name="connsiteX27" fmla="*/ 740229 w 1063521"/>
                  <a:gd name="connsiteY27" fmla="*/ 1306286 h 1328058"/>
                  <a:gd name="connsiteX28" fmla="*/ 718457 w 1063521"/>
                  <a:gd name="connsiteY28" fmla="*/ 1328058 h 13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3521" h="1328058">
                    <a:moveTo>
                      <a:pt x="0" y="0"/>
                    </a:moveTo>
                    <a:cubicBezTo>
                      <a:pt x="76200" y="3629"/>
                      <a:pt x="152508" y="5451"/>
                      <a:pt x="228600" y="10886"/>
                    </a:cubicBezTo>
                    <a:cubicBezTo>
                      <a:pt x="254193" y="12714"/>
                      <a:pt x="279533" y="17313"/>
                      <a:pt x="304800" y="21772"/>
                    </a:cubicBezTo>
                    <a:cubicBezTo>
                      <a:pt x="341241" y="28203"/>
                      <a:pt x="377371" y="36286"/>
                      <a:pt x="413657" y="43543"/>
                    </a:cubicBezTo>
                    <a:cubicBezTo>
                      <a:pt x="451074" y="51026"/>
                      <a:pt x="475755" y="55065"/>
                      <a:pt x="511629" y="65315"/>
                    </a:cubicBezTo>
                    <a:cubicBezTo>
                      <a:pt x="522662" y="68467"/>
                      <a:pt x="533253" y="73048"/>
                      <a:pt x="544286" y="76200"/>
                    </a:cubicBezTo>
                    <a:cubicBezTo>
                      <a:pt x="558671" y="80310"/>
                      <a:pt x="573444" y="82976"/>
                      <a:pt x="587829" y="87086"/>
                    </a:cubicBezTo>
                    <a:cubicBezTo>
                      <a:pt x="598862" y="90238"/>
                      <a:pt x="609453" y="94820"/>
                      <a:pt x="620486" y="97972"/>
                    </a:cubicBezTo>
                    <a:cubicBezTo>
                      <a:pt x="634871" y="102082"/>
                      <a:pt x="650219" y="103104"/>
                      <a:pt x="664029" y="108858"/>
                    </a:cubicBezTo>
                    <a:cubicBezTo>
                      <a:pt x="858725" y="189981"/>
                      <a:pt x="685906" y="130664"/>
                      <a:pt x="783772" y="163286"/>
                    </a:cubicBezTo>
                    <a:cubicBezTo>
                      <a:pt x="815881" y="184693"/>
                      <a:pt x="822894" y="186285"/>
                      <a:pt x="849086" y="217715"/>
                    </a:cubicBezTo>
                    <a:cubicBezTo>
                      <a:pt x="857461" y="227766"/>
                      <a:pt x="862684" y="240156"/>
                      <a:pt x="870857" y="250372"/>
                    </a:cubicBezTo>
                    <a:cubicBezTo>
                      <a:pt x="877268" y="258386"/>
                      <a:pt x="886471" y="263932"/>
                      <a:pt x="892629" y="272143"/>
                    </a:cubicBezTo>
                    <a:cubicBezTo>
                      <a:pt x="908329" y="293076"/>
                      <a:pt x="920472" y="316525"/>
                      <a:pt x="936172" y="337458"/>
                    </a:cubicBezTo>
                    <a:cubicBezTo>
                      <a:pt x="943575" y="347329"/>
                      <a:pt x="982638" y="397733"/>
                      <a:pt x="990600" y="413658"/>
                    </a:cubicBezTo>
                    <a:cubicBezTo>
                      <a:pt x="999301" y="431059"/>
                      <a:pt x="1007721" y="473580"/>
                      <a:pt x="1012372" y="489858"/>
                    </a:cubicBezTo>
                    <a:cubicBezTo>
                      <a:pt x="1015524" y="500891"/>
                      <a:pt x="1018125" y="512252"/>
                      <a:pt x="1023257" y="522515"/>
                    </a:cubicBezTo>
                    <a:cubicBezTo>
                      <a:pt x="1029108" y="534217"/>
                      <a:pt x="1037772" y="544286"/>
                      <a:pt x="1045029" y="555172"/>
                    </a:cubicBezTo>
                    <a:cubicBezTo>
                      <a:pt x="1075385" y="706960"/>
                      <a:pt x="1063251" y="624610"/>
                      <a:pt x="1045029" y="925286"/>
                    </a:cubicBezTo>
                    <a:cubicBezTo>
                      <a:pt x="1044709" y="930564"/>
                      <a:pt x="1028636" y="992521"/>
                      <a:pt x="1023257" y="1001486"/>
                    </a:cubicBezTo>
                    <a:cubicBezTo>
                      <a:pt x="1017977" y="1010287"/>
                      <a:pt x="1007897" y="1015244"/>
                      <a:pt x="1001486" y="1023258"/>
                    </a:cubicBezTo>
                    <a:cubicBezTo>
                      <a:pt x="940870" y="1099029"/>
                      <a:pt x="1024624" y="1011005"/>
                      <a:pt x="947057" y="1088572"/>
                    </a:cubicBezTo>
                    <a:cubicBezTo>
                      <a:pt x="943429" y="1099458"/>
                      <a:pt x="942841" y="1111892"/>
                      <a:pt x="936172" y="1121229"/>
                    </a:cubicBezTo>
                    <a:cubicBezTo>
                      <a:pt x="924241" y="1137932"/>
                      <a:pt x="892629" y="1164772"/>
                      <a:pt x="892629" y="1164772"/>
                    </a:cubicBezTo>
                    <a:cubicBezTo>
                      <a:pt x="889000" y="1175658"/>
                      <a:pt x="888911" y="1188469"/>
                      <a:pt x="881743" y="1197429"/>
                    </a:cubicBezTo>
                    <a:cubicBezTo>
                      <a:pt x="873570" y="1207645"/>
                      <a:pt x="859302" y="1211027"/>
                      <a:pt x="849086" y="1219200"/>
                    </a:cubicBezTo>
                    <a:cubicBezTo>
                      <a:pt x="806391" y="1253355"/>
                      <a:pt x="851371" y="1232953"/>
                      <a:pt x="794657" y="1251858"/>
                    </a:cubicBezTo>
                    <a:cubicBezTo>
                      <a:pt x="757335" y="1307842"/>
                      <a:pt x="792066" y="1264817"/>
                      <a:pt x="740229" y="1306286"/>
                    </a:cubicBezTo>
                    <a:cubicBezTo>
                      <a:pt x="732215" y="1312697"/>
                      <a:pt x="718457" y="1328058"/>
                      <a:pt x="718457" y="13280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1" name="Ορθογώνιο 20"/>
          <p:cNvSpPr/>
          <p:nvPr/>
        </p:nvSpPr>
        <p:spPr>
          <a:xfrm>
            <a:off x="1547664" y="1895879"/>
            <a:ext cx="6251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πυκνότητα</a:t>
            </a: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ομογενούς ρευστού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που έχει μάζα </a:t>
            </a:r>
            <a:r>
              <a:rPr lang="en-US" sz="2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και καταλαμβάνει όγκο </a:t>
            </a:r>
            <a:r>
              <a:rPr lang="en-US" sz="2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V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el-G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είναι μονόμετρο μέγεθος που υπολογίζεται από τη σχέση</a:t>
            </a:r>
          </a:p>
        </p:txBody>
      </p:sp>
    </p:spTree>
    <p:extLst>
      <p:ext uri="{BB962C8B-B14F-4D97-AF65-F5344CB8AC3E}">
        <p14:creationId xmlns:p14="http://schemas.microsoft.com/office/powerpoint/2010/main" val="20203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5715915" y="123911"/>
            <a:ext cx="1794200" cy="1188352"/>
          </a:xfrm>
          <a:prstGeom prst="cloudCallout">
            <a:avLst>
              <a:gd name="adj1" fmla="val 89664"/>
              <a:gd name="adj2" fmla="val 107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Τι είναι η πίεση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9981" y="1296172"/>
                <a:ext cx="6748049" cy="292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πίεση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(</a:t>
                </a:r>
                <a:r>
                  <a:rPr lang="en-US" sz="2400" b="1" i="1" dirty="0">
                    <a:latin typeface="Comic Sans MS" panose="030F0702030302020204" pitchFamily="66" charset="0"/>
                  </a:rPr>
                  <a:t>p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) εμφανίζεται όταν σε μια στοιχειώδη επιφάνεια </a:t>
                </a:r>
                <a:r>
                  <a:rPr lang="en-US" sz="2400" b="1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ασκηθεί δύναμη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,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κάθετα στην επιφάνεια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 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πίεση είναι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μονόμετρο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μέγεθος και υπολογίζεται από τη σχέση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         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1" y="1296172"/>
                <a:ext cx="6748049" cy="2929456"/>
              </a:xfrm>
              <a:prstGeom prst="rect">
                <a:avLst/>
              </a:prstGeom>
              <a:blipFill>
                <a:blip r:embed="rId2" cstate="print"/>
                <a:stretch>
                  <a:fillRect l="-1355" r="-1445" b="-2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9" y="187175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4911" y="3528420"/>
                <a:ext cx="1314206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𝒅𝑨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11" y="3528420"/>
                <a:ext cx="1314206" cy="79387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91628" y="4417724"/>
            <a:ext cx="250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Μονάδα μέτρησης </a:t>
            </a:r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l-GR" sz="2000" b="1" dirty="0">
                <a:latin typeface="Comic Sans MS" panose="030F0702030302020204" pitchFamily="66" charset="0"/>
              </a:rPr>
              <a:t>πίεσης στο </a:t>
            </a:r>
            <a:r>
              <a:rPr lang="en-US" sz="2000" b="1" dirty="0">
                <a:latin typeface="Comic Sans MS" panose="030F0702030302020204" pitchFamily="66" charset="0"/>
              </a:rPr>
              <a:t>SI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22" name="Ομάδα 21"/>
          <p:cNvGrpSpPr/>
          <p:nvPr/>
        </p:nvGrpSpPr>
        <p:grpSpPr>
          <a:xfrm>
            <a:off x="4734516" y="3717031"/>
            <a:ext cx="2290507" cy="1544177"/>
            <a:chOff x="4970264" y="4211156"/>
            <a:chExt cx="2290507" cy="1544177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4970264" y="4847392"/>
              <a:ext cx="2027629" cy="907941"/>
              <a:chOff x="4247961" y="4635568"/>
              <a:chExt cx="2027629" cy="907941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4247961" y="4797152"/>
                <a:ext cx="1962798" cy="584775"/>
                <a:chOff x="3059832" y="4941168"/>
                <a:chExt cx="1962798" cy="58477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059832" y="4941168"/>
                  <a:ext cx="19627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>
                  <a:off x="3499684" y="5301208"/>
                  <a:ext cx="54935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237164" y="4635568"/>
                    <a:ext cx="1038426" cy="9079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800" b="1" i="1" smtClean="0">
                              <a:latin typeface="Cambria Math"/>
                            </a:rPr>
                            <m:t>𝟏</m:t>
                          </m:r>
                          <m:f>
                            <m:fPr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latin typeface="Cambria Math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sz="2800" b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164" y="4635568"/>
                    <a:ext cx="1038426" cy="907941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Ομάδα 20"/>
            <p:cNvGrpSpPr/>
            <p:nvPr/>
          </p:nvGrpSpPr>
          <p:grpSpPr>
            <a:xfrm>
              <a:off x="6760029" y="4211156"/>
              <a:ext cx="500742" cy="1373214"/>
              <a:chOff x="6760029" y="4211156"/>
              <a:chExt cx="500742" cy="1373214"/>
            </a:xfrm>
          </p:grpSpPr>
          <p:sp>
            <p:nvSpPr>
              <p:cNvPr id="19" name="Ελεύθερη σχεδίαση 18"/>
              <p:cNvSpPr/>
              <p:nvPr/>
            </p:nvSpPr>
            <p:spPr>
              <a:xfrm>
                <a:off x="6760029" y="4211156"/>
                <a:ext cx="457200" cy="883673"/>
              </a:xfrm>
              <a:custGeom>
                <a:avLst/>
                <a:gdLst>
                  <a:gd name="connsiteX0" fmla="*/ 0 w 457200"/>
                  <a:gd name="connsiteY0" fmla="*/ 0 h 990916"/>
                  <a:gd name="connsiteX1" fmla="*/ 130628 w 457200"/>
                  <a:gd name="connsiteY1" fmla="*/ 10886 h 990916"/>
                  <a:gd name="connsiteX2" fmla="*/ 195942 w 457200"/>
                  <a:gd name="connsiteY2" fmla="*/ 32657 h 990916"/>
                  <a:gd name="connsiteX3" fmla="*/ 250371 w 457200"/>
                  <a:gd name="connsiteY3" fmla="*/ 65315 h 990916"/>
                  <a:gd name="connsiteX4" fmla="*/ 337457 w 457200"/>
                  <a:gd name="connsiteY4" fmla="*/ 130629 h 990916"/>
                  <a:gd name="connsiteX5" fmla="*/ 391885 w 457200"/>
                  <a:gd name="connsiteY5" fmla="*/ 174172 h 990916"/>
                  <a:gd name="connsiteX6" fmla="*/ 424542 w 457200"/>
                  <a:gd name="connsiteY6" fmla="*/ 272143 h 990916"/>
                  <a:gd name="connsiteX7" fmla="*/ 435428 w 457200"/>
                  <a:gd name="connsiteY7" fmla="*/ 304800 h 990916"/>
                  <a:gd name="connsiteX8" fmla="*/ 457200 w 457200"/>
                  <a:gd name="connsiteY8" fmla="*/ 381000 h 990916"/>
                  <a:gd name="connsiteX9" fmla="*/ 446314 w 457200"/>
                  <a:gd name="connsiteY9" fmla="*/ 664029 h 990916"/>
                  <a:gd name="connsiteX10" fmla="*/ 424542 w 457200"/>
                  <a:gd name="connsiteY10" fmla="*/ 729343 h 990916"/>
                  <a:gd name="connsiteX11" fmla="*/ 413657 w 457200"/>
                  <a:gd name="connsiteY11" fmla="*/ 762000 h 990916"/>
                  <a:gd name="connsiteX12" fmla="*/ 391885 w 457200"/>
                  <a:gd name="connsiteY12" fmla="*/ 783772 h 990916"/>
                  <a:gd name="connsiteX13" fmla="*/ 370114 w 457200"/>
                  <a:gd name="connsiteY13" fmla="*/ 816429 h 990916"/>
                  <a:gd name="connsiteX14" fmla="*/ 337457 w 457200"/>
                  <a:gd name="connsiteY14" fmla="*/ 838200 h 990916"/>
                  <a:gd name="connsiteX15" fmla="*/ 315685 w 457200"/>
                  <a:gd name="connsiteY15" fmla="*/ 859972 h 990916"/>
                  <a:gd name="connsiteX16" fmla="*/ 283028 w 457200"/>
                  <a:gd name="connsiteY16" fmla="*/ 881743 h 990916"/>
                  <a:gd name="connsiteX17" fmla="*/ 239485 w 457200"/>
                  <a:gd name="connsiteY17" fmla="*/ 925286 h 990916"/>
                  <a:gd name="connsiteX18" fmla="*/ 206828 w 457200"/>
                  <a:gd name="connsiteY18" fmla="*/ 936172 h 990916"/>
                  <a:gd name="connsiteX19" fmla="*/ 119742 w 457200"/>
                  <a:gd name="connsiteY19" fmla="*/ 957943 h 990916"/>
                  <a:gd name="connsiteX20" fmla="*/ 10885 w 457200"/>
                  <a:gd name="connsiteY20" fmla="*/ 990600 h 990916"/>
                  <a:gd name="connsiteX21" fmla="*/ 0 w 457200"/>
                  <a:gd name="connsiteY21" fmla="*/ 990600 h 99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7200" h="990916">
                    <a:moveTo>
                      <a:pt x="0" y="0"/>
                    </a:moveTo>
                    <a:cubicBezTo>
                      <a:pt x="43543" y="3629"/>
                      <a:pt x="87529" y="3703"/>
                      <a:pt x="130628" y="10886"/>
                    </a:cubicBezTo>
                    <a:cubicBezTo>
                      <a:pt x="153265" y="14659"/>
                      <a:pt x="195942" y="32657"/>
                      <a:pt x="195942" y="32657"/>
                    </a:cubicBezTo>
                    <a:cubicBezTo>
                      <a:pt x="244786" y="81501"/>
                      <a:pt x="186782" y="29988"/>
                      <a:pt x="250371" y="65315"/>
                    </a:cubicBezTo>
                    <a:cubicBezTo>
                      <a:pt x="374666" y="134367"/>
                      <a:pt x="277398" y="82582"/>
                      <a:pt x="337457" y="130629"/>
                    </a:cubicBezTo>
                    <a:cubicBezTo>
                      <a:pt x="406112" y="185553"/>
                      <a:pt x="339322" y="121607"/>
                      <a:pt x="391885" y="174172"/>
                    </a:cubicBezTo>
                    <a:lnTo>
                      <a:pt x="424542" y="272143"/>
                    </a:lnTo>
                    <a:cubicBezTo>
                      <a:pt x="428171" y="283029"/>
                      <a:pt x="432645" y="293668"/>
                      <a:pt x="435428" y="304800"/>
                    </a:cubicBezTo>
                    <a:cubicBezTo>
                      <a:pt x="449097" y="359475"/>
                      <a:pt x="441583" y="334150"/>
                      <a:pt x="457200" y="381000"/>
                    </a:cubicBezTo>
                    <a:cubicBezTo>
                      <a:pt x="453571" y="475343"/>
                      <a:pt x="455127" y="570028"/>
                      <a:pt x="446314" y="664029"/>
                    </a:cubicBezTo>
                    <a:cubicBezTo>
                      <a:pt x="444172" y="686878"/>
                      <a:pt x="431799" y="707572"/>
                      <a:pt x="424542" y="729343"/>
                    </a:cubicBezTo>
                    <a:cubicBezTo>
                      <a:pt x="420913" y="740229"/>
                      <a:pt x="421771" y="753886"/>
                      <a:pt x="413657" y="762000"/>
                    </a:cubicBezTo>
                    <a:cubicBezTo>
                      <a:pt x="406400" y="769257"/>
                      <a:pt x="398296" y="775758"/>
                      <a:pt x="391885" y="783772"/>
                    </a:cubicBezTo>
                    <a:cubicBezTo>
                      <a:pt x="383712" y="793988"/>
                      <a:pt x="379365" y="807178"/>
                      <a:pt x="370114" y="816429"/>
                    </a:cubicBezTo>
                    <a:cubicBezTo>
                      <a:pt x="360863" y="825680"/>
                      <a:pt x="347673" y="830027"/>
                      <a:pt x="337457" y="838200"/>
                    </a:cubicBezTo>
                    <a:cubicBezTo>
                      <a:pt x="329443" y="844611"/>
                      <a:pt x="323699" y="853561"/>
                      <a:pt x="315685" y="859972"/>
                    </a:cubicBezTo>
                    <a:cubicBezTo>
                      <a:pt x="305469" y="868145"/>
                      <a:pt x="292961" y="873229"/>
                      <a:pt x="283028" y="881743"/>
                    </a:cubicBezTo>
                    <a:cubicBezTo>
                      <a:pt x="267443" y="895101"/>
                      <a:pt x="258958" y="918795"/>
                      <a:pt x="239485" y="925286"/>
                    </a:cubicBezTo>
                    <a:cubicBezTo>
                      <a:pt x="228599" y="928915"/>
                      <a:pt x="217898" y="933153"/>
                      <a:pt x="206828" y="936172"/>
                    </a:cubicBezTo>
                    <a:cubicBezTo>
                      <a:pt x="177960" y="944045"/>
                      <a:pt x="148128" y="948481"/>
                      <a:pt x="119742" y="957943"/>
                    </a:cubicBezTo>
                    <a:cubicBezTo>
                      <a:pt x="78078" y="971831"/>
                      <a:pt x="52021" y="982373"/>
                      <a:pt x="10885" y="990600"/>
                    </a:cubicBezTo>
                    <a:cubicBezTo>
                      <a:pt x="7327" y="991312"/>
                      <a:pt x="3628" y="990600"/>
                      <a:pt x="0" y="9906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Ελεύθερη σχεδίαση 19"/>
              <p:cNvSpPr/>
              <p:nvPr/>
            </p:nvSpPr>
            <p:spPr>
              <a:xfrm>
                <a:off x="6760029" y="4652991"/>
                <a:ext cx="500742" cy="931379"/>
              </a:xfrm>
              <a:custGeom>
                <a:avLst/>
                <a:gdLst>
                  <a:gd name="connsiteX0" fmla="*/ 0 w 500742"/>
                  <a:gd name="connsiteY0" fmla="*/ 0 h 1034142"/>
                  <a:gd name="connsiteX1" fmla="*/ 108857 w 500742"/>
                  <a:gd name="connsiteY1" fmla="*/ 21771 h 1034142"/>
                  <a:gd name="connsiteX2" fmla="*/ 163285 w 500742"/>
                  <a:gd name="connsiteY2" fmla="*/ 43542 h 1034142"/>
                  <a:gd name="connsiteX3" fmla="*/ 206828 w 500742"/>
                  <a:gd name="connsiteY3" fmla="*/ 54428 h 1034142"/>
                  <a:gd name="connsiteX4" fmla="*/ 261257 w 500742"/>
                  <a:gd name="connsiteY4" fmla="*/ 97971 h 1034142"/>
                  <a:gd name="connsiteX5" fmla="*/ 283028 w 500742"/>
                  <a:gd name="connsiteY5" fmla="*/ 130628 h 1034142"/>
                  <a:gd name="connsiteX6" fmla="*/ 337457 w 500742"/>
                  <a:gd name="connsiteY6" fmla="*/ 185057 h 1034142"/>
                  <a:gd name="connsiteX7" fmla="*/ 359228 w 500742"/>
                  <a:gd name="connsiteY7" fmla="*/ 217714 h 1034142"/>
                  <a:gd name="connsiteX8" fmla="*/ 381000 w 500742"/>
                  <a:gd name="connsiteY8" fmla="*/ 239485 h 1034142"/>
                  <a:gd name="connsiteX9" fmla="*/ 424542 w 500742"/>
                  <a:gd name="connsiteY9" fmla="*/ 304800 h 1034142"/>
                  <a:gd name="connsiteX10" fmla="*/ 457200 w 500742"/>
                  <a:gd name="connsiteY10" fmla="*/ 370114 h 1034142"/>
                  <a:gd name="connsiteX11" fmla="*/ 489857 w 500742"/>
                  <a:gd name="connsiteY11" fmla="*/ 468085 h 1034142"/>
                  <a:gd name="connsiteX12" fmla="*/ 500742 w 500742"/>
                  <a:gd name="connsiteY12" fmla="*/ 500742 h 1034142"/>
                  <a:gd name="connsiteX13" fmla="*/ 478971 w 500742"/>
                  <a:gd name="connsiteY13" fmla="*/ 685800 h 1034142"/>
                  <a:gd name="connsiteX14" fmla="*/ 413657 w 500742"/>
                  <a:gd name="connsiteY14" fmla="*/ 762000 h 1034142"/>
                  <a:gd name="connsiteX15" fmla="*/ 391885 w 500742"/>
                  <a:gd name="connsiteY15" fmla="*/ 783771 h 1034142"/>
                  <a:gd name="connsiteX16" fmla="*/ 348342 w 500742"/>
                  <a:gd name="connsiteY16" fmla="*/ 838200 h 1034142"/>
                  <a:gd name="connsiteX17" fmla="*/ 283028 w 500742"/>
                  <a:gd name="connsiteY17" fmla="*/ 881742 h 1034142"/>
                  <a:gd name="connsiteX18" fmla="*/ 228600 w 500742"/>
                  <a:gd name="connsiteY18" fmla="*/ 925285 h 1034142"/>
                  <a:gd name="connsiteX19" fmla="*/ 206828 w 500742"/>
                  <a:gd name="connsiteY19" fmla="*/ 947057 h 1034142"/>
                  <a:gd name="connsiteX20" fmla="*/ 174171 w 500742"/>
                  <a:gd name="connsiteY20" fmla="*/ 957942 h 1034142"/>
                  <a:gd name="connsiteX21" fmla="*/ 152400 w 500742"/>
                  <a:gd name="connsiteY21" fmla="*/ 990600 h 1034142"/>
                  <a:gd name="connsiteX22" fmla="*/ 97971 w 500742"/>
                  <a:gd name="connsiteY22" fmla="*/ 1023257 h 1034142"/>
                  <a:gd name="connsiteX23" fmla="*/ 97971 w 500742"/>
                  <a:gd name="connsiteY23" fmla="*/ 1034142 h 103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742" h="1034142">
                    <a:moveTo>
                      <a:pt x="0" y="0"/>
                    </a:moveTo>
                    <a:cubicBezTo>
                      <a:pt x="36286" y="7257"/>
                      <a:pt x="73102" y="12237"/>
                      <a:pt x="108857" y="21771"/>
                    </a:cubicBezTo>
                    <a:cubicBezTo>
                      <a:pt x="127737" y="26806"/>
                      <a:pt x="144748" y="37363"/>
                      <a:pt x="163285" y="43542"/>
                    </a:cubicBezTo>
                    <a:cubicBezTo>
                      <a:pt x="177478" y="48273"/>
                      <a:pt x="192314" y="50799"/>
                      <a:pt x="206828" y="54428"/>
                    </a:cubicBezTo>
                    <a:cubicBezTo>
                      <a:pt x="231073" y="70592"/>
                      <a:pt x="243532" y="75815"/>
                      <a:pt x="261257" y="97971"/>
                    </a:cubicBezTo>
                    <a:cubicBezTo>
                      <a:pt x="269430" y="108187"/>
                      <a:pt x="274413" y="120782"/>
                      <a:pt x="283028" y="130628"/>
                    </a:cubicBezTo>
                    <a:cubicBezTo>
                      <a:pt x="299924" y="149938"/>
                      <a:pt x="323225" y="163708"/>
                      <a:pt x="337457" y="185057"/>
                    </a:cubicBezTo>
                    <a:cubicBezTo>
                      <a:pt x="344714" y="195943"/>
                      <a:pt x="351055" y="207498"/>
                      <a:pt x="359228" y="217714"/>
                    </a:cubicBezTo>
                    <a:cubicBezTo>
                      <a:pt x="365639" y="225728"/>
                      <a:pt x="374842" y="231274"/>
                      <a:pt x="381000" y="239485"/>
                    </a:cubicBezTo>
                    <a:cubicBezTo>
                      <a:pt x="396700" y="260418"/>
                      <a:pt x="416267" y="279977"/>
                      <a:pt x="424542" y="304800"/>
                    </a:cubicBezTo>
                    <a:cubicBezTo>
                      <a:pt x="439565" y="349869"/>
                      <a:pt x="429063" y="327910"/>
                      <a:pt x="457200" y="370114"/>
                    </a:cubicBezTo>
                    <a:lnTo>
                      <a:pt x="489857" y="468085"/>
                    </a:lnTo>
                    <a:lnTo>
                      <a:pt x="500742" y="500742"/>
                    </a:lnTo>
                    <a:cubicBezTo>
                      <a:pt x="499022" y="524830"/>
                      <a:pt x="503713" y="636315"/>
                      <a:pt x="478971" y="685800"/>
                    </a:cubicBezTo>
                    <a:cubicBezTo>
                      <a:pt x="462393" y="718957"/>
                      <a:pt x="440440" y="735217"/>
                      <a:pt x="413657" y="762000"/>
                    </a:cubicBezTo>
                    <a:cubicBezTo>
                      <a:pt x="406400" y="769257"/>
                      <a:pt x="397578" y="775231"/>
                      <a:pt x="391885" y="783771"/>
                    </a:cubicBezTo>
                    <a:cubicBezTo>
                      <a:pt x="377603" y="805195"/>
                      <a:pt x="369024" y="822689"/>
                      <a:pt x="348342" y="838200"/>
                    </a:cubicBezTo>
                    <a:cubicBezTo>
                      <a:pt x="327409" y="853899"/>
                      <a:pt x="301530" y="863240"/>
                      <a:pt x="283028" y="881742"/>
                    </a:cubicBezTo>
                    <a:cubicBezTo>
                      <a:pt x="230465" y="934307"/>
                      <a:pt x="297255" y="870361"/>
                      <a:pt x="228600" y="925285"/>
                    </a:cubicBezTo>
                    <a:cubicBezTo>
                      <a:pt x="220586" y="931696"/>
                      <a:pt x="215629" y="941777"/>
                      <a:pt x="206828" y="947057"/>
                    </a:cubicBezTo>
                    <a:cubicBezTo>
                      <a:pt x="196989" y="952960"/>
                      <a:pt x="185057" y="954314"/>
                      <a:pt x="174171" y="957942"/>
                    </a:cubicBezTo>
                    <a:cubicBezTo>
                      <a:pt x="166914" y="968828"/>
                      <a:pt x="162616" y="982427"/>
                      <a:pt x="152400" y="990600"/>
                    </a:cubicBezTo>
                    <a:cubicBezTo>
                      <a:pt x="105606" y="1028035"/>
                      <a:pt x="131791" y="972527"/>
                      <a:pt x="97971" y="1023257"/>
                    </a:cubicBezTo>
                    <a:cubicBezTo>
                      <a:pt x="95958" y="1026276"/>
                      <a:pt x="97971" y="1030514"/>
                      <a:pt x="97971" y="1034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625574" y="4576404"/>
            <a:ext cx="233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Pa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(Πασκάλ)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233" y="5586058"/>
            <a:ext cx="1978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omic Sans MS" panose="030F0702030302020204" pitchFamily="66" charset="0"/>
              </a:rPr>
              <a:t>Άλλες μονάδες πίεσης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7572" y="5432170"/>
            <a:ext cx="626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atm </a:t>
            </a:r>
            <a:r>
              <a:rPr lang="en-US" sz="20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= 1,013.10</a:t>
            </a:r>
            <a:r>
              <a:rPr lang="en-US" sz="20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5</a:t>
            </a:r>
            <a:r>
              <a:rPr lang="en-US" sz="20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Pa = 760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mmHg</a:t>
            </a:r>
            <a:r>
              <a:rPr lang="en-US" sz="20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 = 760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Torr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7572" y="5940001"/>
            <a:ext cx="399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</a:t>
            </a:r>
            <a:r>
              <a:rPr lang="en-US" sz="2000" b="1" dirty="0">
                <a:latin typeface="Comic Sans MS" panose="030F0702030302020204" pitchFamily="66" charset="0"/>
              </a:rPr>
              <a:t> = 10</a:t>
            </a:r>
            <a:r>
              <a:rPr lang="en-US" sz="2000" b="1" baseline="30000" dirty="0">
                <a:latin typeface="Comic Sans MS" panose="030F0702030302020204" pitchFamily="66" charset="0"/>
              </a:rPr>
              <a:t>5</a:t>
            </a:r>
            <a:r>
              <a:rPr lang="en-US" sz="2000" b="1" dirty="0">
                <a:latin typeface="Comic Sans MS" panose="030F0702030302020204" pitchFamily="66" charset="0"/>
              </a:rPr>
              <a:t>atm = 750mmHg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10808"/>
            <a:ext cx="750434" cy="11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440238" y="745967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344" y="23862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 σε σημείο ενός ρευστού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3095600" y="599795"/>
            <a:ext cx="3168352" cy="1965109"/>
            <a:chOff x="5148064" y="1679914"/>
            <a:chExt cx="3168352" cy="1965109"/>
          </a:xfrm>
        </p:grpSpPr>
        <p:sp>
          <p:nvSpPr>
            <p:cNvPr id="5" name="Διάγραμμα ροής: Είσοδος/έξοδος 4"/>
            <p:cNvSpPr/>
            <p:nvPr/>
          </p:nvSpPr>
          <p:spPr>
            <a:xfrm>
              <a:off x="5148064" y="1679914"/>
              <a:ext cx="3168352" cy="1965109"/>
            </a:xfrm>
            <a:prstGeom prst="flowChartInputOutp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softEdge rad="12700"/>
            </a:effectLst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652120" y="2780928"/>
                  <a:ext cx="538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𝒅𝑨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780928"/>
                  <a:ext cx="538929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Ευθύγραμμο βέλος σύνδεσης 6"/>
          <p:cNvCxnSpPr/>
          <p:nvPr/>
        </p:nvCxnSpPr>
        <p:spPr>
          <a:xfrm>
            <a:off x="4650815" y="879095"/>
            <a:ext cx="0" cy="723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416" y="1111092"/>
                <a:ext cx="5341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16" y="1111092"/>
                <a:ext cx="534121" cy="40293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3677" y="2128522"/>
            <a:ext cx="7992888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</a:t>
            </a:r>
            <a:r>
              <a:rPr lang="el-GR" sz="2400" b="1" dirty="0">
                <a:latin typeface="Comic Sans MS" panose="030F0702030302020204" pitchFamily="66" charset="0"/>
              </a:rPr>
              <a:t> του ρευστού στη στοιχειώδη επιφάνεια εμβαδού </a:t>
            </a:r>
            <a:r>
              <a:rPr lang="en-US" sz="2400" b="1" i="1" dirty="0" err="1">
                <a:latin typeface="Comic Sans MS" panose="030F0702030302020204" pitchFamily="66" charset="0"/>
              </a:rPr>
              <a:t>dA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είναι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ίση με το πηλίκο </a:t>
            </a:r>
            <a:r>
              <a:rPr lang="el-GR" sz="2400" b="1" dirty="0">
                <a:latin typeface="Comic Sans MS" panose="030F0702030302020204" pitchFamily="66" charset="0"/>
              </a:rPr>
              <a:t>του μέτρου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dF</a:t>
            </a:r>
            <a:r>
              <a:rPr lang="el-GR" sz="2400" b="1" dirty="0">
                <a:latin typeface="Comic Sans MS" panose="030F0702030302020204" pitchFamily="66" charset="0"/>
              </a:rPr>
              <a:t> της δύναμης που δέχεται η στοιχειώδης επιφάνεια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προς</a:t>
            </a:r>
            <a:r>
              <a:rPr lang="el-GR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</a:t>
            </a:r>
            <a:r>
              <a:rPr lang="el-GR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εμβαδόν </a:t>
            </a:r>
            <a:r>
              <a:rPr lang="el-GR" sz="2400" b="1" dirty="0">
                <a:latin typeface="Comic Sans MS" panose="030F0702030302020204" pitchFamily="66" charset="0"/>
              </a:rPr>
              <a:t>αυτής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(η δύναμη δρα κάθετα στην επιφάνεια).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88569" y="4264620"/>
                <a:ext cx="150310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𝒅𝑨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69" y="4264620"/>
                <a:ext cx="1503104" cy="910699"/>
              </a:xfrm>
              <a:prstGeom prst="rect">
                <a:avLst/>
              </a:prstGeom>
              <a:blipFill>
                <a:blip r:embed="rId4" cstate="print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677" y="5053669"/>
                <a:ext cx="8054990" cy="1071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Αν 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είναι σταθερή σε όλη την έκταση της επιφάνειας Α του ρευστού, τότε η πίεση υπολογίζεται από τη σχέση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7" y="5053669"/>
                <a:ext cx="8054990" cy="1071768"/>
              </a:xfrm>
              <a:prstGeom prst="rect">
                <a:avLst/>
              </a:prstGeom>
              <a:blipFill>
                <a:blip r:embed="rId5" cstate="print"/>
                <a:stretch>
                  <a:fillRect l="-756" r="-756" b="-39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64288" y="5503151"/>
                <a:ext cx="1129861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000" b="1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503151"/>
                <a:ext cx="1129861" cy="622286"/>
              </a:xfrm>
              <a:prstGeom prst="rect">
                <a:avLst/>
              </a:prstGeom>
              <a:blipFill>
                <a:blip r:embed="rId6" cstate="print"/>
                <a:stretch>
                  <a:fillRect r="-4301" b="-2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3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4680844" y="404664"/>
            <a:ext cx="2506067" cy="1188352"/>
          </a:xfrm>
          <a:prstGeom prst="cloudCallout">
            <a:avLst>
              <a:gd name="adj1" fmla="val 77936"/>
              <a:gd name="adj2" fmla="val 253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Πώς μετράμε την  πίεση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29374"/>
            <a:ext cx="750434" cy="11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36637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9625" y="19888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latin typeface="Comic Sans MS" panose="030F0702030302020204" pitchFamily="66" charset="0"/>
              </a:rPr>
              <a:t>Η πίεση μετριέται με τα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μανόμετρα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AutoShape 2" descr="Αποτέλεσμα εικόνας για μανόμετρ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50907"/>
            <a:ext cx="1800200" cy="22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Μανόμετρο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0" y="2715055"/>
            <a:ext cx="1581556" cy="30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97" y="32348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052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Ρευστά σε ισορροπία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539552" y="764704"/>
            <a:ext cx="584978" cy="365125"/>
          </a:xfrm>
        </p:spPr>
        <p:txBody>
          <a:bodyPr/>
          <a:lstStyle/>
          <a:p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4499992" y="116632"/>
            <a:ext cx="2773446" cy="1296144"/>
          </a:xfrm>
          <a:prstGeom prst="cloudCallout">
            <a:avLst>
              <a:gd name="adj1" fmla="val 81623"/>
              <a:gd name="adj2" fmla="val 193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Πότε ένα ρευστό είναι σε ισορροπία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10808"/>
            <a:ext cx="750434" cy="11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" y="242088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7775" y="2022515"/>
            <a:ext cx="65070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ρευστό είναι σε ισορροπία, όταν κάθε στοιχειώδες τμήμα του παραμένει στο ίδιο σημείο και δεν μετακινείται.</a:t>
            </a: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</a:t>
            </a:r>
            <a:r>
              <a:rPr lang="el-GR" sz="2400" b="1" dirty="0">
                <a:latin typeface="Comic Sans MS" panose="030F0702030302020204" pitchFamily="66" charset="0"/>
              </a:rPr>
              <a:t> Τα μόρια που αποτελούν το τμήμα του ρευστού μπορεί να κινούνται, αλλά ως ενιαίο σύνολο παραμένει στη θέση του.  </a:t>
            </a:r>
          </a:p>
        </p:txBody>
      </p:sp>
    </p:spTree>
    <p:extLst>
      <p:ext uri="{BB962C8B-B14F-4D97-AF65-F5344CB8AC3E}">
        <p14:creationId xmlns:p14="http://schemas.microsoft.com/office/powerpoint/2010/main" val="24239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2203</TotalTime>
  <Words>2021</Words>
  <Application>Microsoft Office PowerPoint</Application>
  <PresentationFormat>Προβολή στην οθόνη (4:3)</PresentationFormat>
  <Paragraphs>277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Comic Sans MS</vt:lpstr>
      <vt:lpstr>Trebuchet MS</vt:lpstr>
      <vt:lpstr>Wingdings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Panayotis Haratzopoulos</cp:lastModifiedBy>
  <cp:revision>273</cp:revision>
  <dcterms:created xsi:type="dcterms:W3CDTF">2016-01-27T13:52:33Z</dcterms:created>
  <dcterms:modified xsi:type="dcterms:W3CDTF">2022-01-16T12:21:33Z</dcterms:modified>
</cp:coreProperties>
</file>