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6"/>
  </p:notesMasterIdLst>
  <p:sldIdLst>
    <p:sldId id="313" r:id="rId2"/>
    <p:sldId id="257" r:id="rId3"/>
    <p:sldId id="259" r:id="rId4"/>
    <p:sldId id="261" r:id="rId5"/>
    <p:sldId id="262" r:id="rId6"/>
    <p:sldId id="274" r:id="rId7"/>
    <p:sldId id="263" r:id="rId8"/>
    <p:sldId id="264" r:id="rId9"/>
    <p:sldId id="258" r:id="rId10"/>
    <p:sldId id="266" r:id="rId11"/>
    <p:sldId id="267" r:id="rId12"/>
    <p:sldId id="268" r:id="rId13"/>
    <p:sldId id="269" r:id="rId14"/>
    <p:sldId id="312" r:id="rId15"/>
    <p:sldId id="270" r:id="rId16"/>
    <p:sldId id="271" r:id="rId17"/>
    <p:sldId id="272" r:id="rId18"/>
    <p:sldId id="273" r:id="rId19"/>
    <p:sldId id="275" r:id="rId20"/>
    <p:sldId id="285" r:id="rId21"/>
    <p:sldId id="279" r:id="rId22"/>
    <p:sldId id="276" r:id="rId23"/>
    <p:sldId id="277" r:id="rId24"/>
    <p:sldId id="280" r:id="rId25"/>
    <p:sldId id="299" r:id="rId26"/>
    <p:sldId id="308" r:id="rId27"/>
    <p:sldId id="309" r:id="rId28"/>
    <p:sldId id="310" r:id="rId29"/>
    <p:sldId id="311" r:id="rId30"/>
    <p:sldId id="300" r:id="rId31"/>
    <p:sldId id="301" r:id="rId32"/>
    <p:sldId id="302" r:id="rId33"/>
    <p:sldId id="303" r:id="rId34"/>
    <p:sldId id="31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5C6A29-8EE8-49B4-91A8-13326A91A107}" v="185" dt="2022-05-23T17:26:00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ayotis Haratzopoulos" userId="974dd9cc9b3d31a1" providerId="LiveId" clId="{DA5C6A29-8EE8-49B4-91A8-13326A91A107}"/>
    <pc:docChg chg="custSel addSld delSld modSld">
      <pc:chgData name="Panayotis Haratzopoulos" userId="974dd9cc9b3d31a1" providerId="LiveId" clId="{DA5C6A29-8EE8-49B4-91A8-13326A91A107}" dt="2022-05-23T17:26:00.054" v="382" actId="1076"/>
      <pc:docMkLst>
        <pc:docMk/>
      </pc:docMkLst>
      <pc:sldChg chg="modSp mod">
        <pc:chgData name="Panayotis Haratzopoulos" userId="974dd9cc9b3d31a1" providerId="LiveId" clId="{DA5C6A29-8EE8-49B4-91A8-13326A91A107}" dt="2022-05-23T16:29:33.247" v="4" actId="1076"/>
        <pc:sldMkLst>
          <pc:docMk/>
          <pc:sldMk cId="1597915975" sldId="303"/>
        </pc:sldMkLst>
        <pc:spChg chg="mod">
          <ac:chgData name="Panayotis Haratzopoulos" userId="974dd9cc9b3d31a1" providerId="LiveId" clId="{DA5C6A29-8EE8-49B4-91A8-13326A91A107}" dt="2022-05-23T16:29:33.247" v="4" actId="1076"/>
          <ac:spMkLst>
            <pc:docMk/>
            <pc:sldMk cId="1597915975" sldId="303"/>
            <ac:spMk id="7" creationId="{00000000-0000-0000-0000-000000000000}"/>
          </ac:spMkLst>
        </pc:spChg>
      </pc:sldChg>
      <pc:sldChg chg="del">
        <pc:chgData name="Panayotis Haratzopoulos" userId="974dd9cc9b3d31a1" providerId="LiveId" clId="{DA5C6A29-8EE8-49B4-91A8-13326A91A107}" dt="2022-05-23T16:33:33.061" v="131" actId="47"/>
        <pc:sldMkLst>
          <pc:docMk/>
          <pc:sldMk cId="1364698730" sldId="304"/>
        </pc:sldMkLst>
      </pc:sldChg>
      <pc:sldChg chg="addSp delSp modSp new mod">
        <pc:chgData name="Panayotis Haratzopoulos" userId="974dd9cc9b3d31a1" providerId="LiveId" clId="{DA5C6A29-8EE8-49B4-91A8-13326A91A107}" dt="2022-05-23T17:26:00.054" v="382" actId="1076"/>
        <pc:sldMkLst>
          <pc:docMk/>
          <pc:sldMk cId="4173222003" sldId="314"/>
        </pc:sldMkLst>
        <pc:spChg chg="del">
          <ac:chgData name="Panayotis Haratzopoulos" userId="974dd9cc9b3d31a1" providerId="LiveId" clId="{DA5C6A29-8EE8-49B4-91A8-13326A91A107}" dt="2022-05-23T16:28:52.786" v="1" actId="478"/>
          <ac:spMkLst>
            <pc:docMk/>
            <pc:sldMk cId="4173222003" sldId="314"/>
            <ac:spMk id="2" creationId="{653ACE23-A96A-A901-0C36-92BAE276A04A}"/>
          </ac:spMkLst>
        </pc:spChg>
        <pc:spChg chg="del">
          <ac:chgData name="Panayotis Haratzopoulos" userId="974dd9cc9b3d31a1" providerId="LiveId" clId="{DA5C6A29-8EE8-49B4-91A8-13326A91A107}" dt="2022-05-23T16:29:21.464" v="2" actId="478"/>
          <ac:spMkLst>
            <pc:docMk/>
            <pc:sldMk cId="4173222003" sldId="314"/>
            <ac:spMk id="3" creationId="{E4321D0D-96D6-3EBE-3CEA-2E4C419885CD}"/>
          </ac:spMkLst>
        </pc:spChg>
        <pc:spChg chg="add mod">
          <ac:chgData name="Panayotis Haratzopoulos" userId="974dd9cc9b3d31a1" providerId="LiveId" clId="{DA5C6A29-8EE8-49B4-91A8-13326A91A107}" dt="2022-05-23T16:29:24.125" v="3"/>
          <ac:spMkLst>
            <pc:docMk/>
            <pc:sldMk cId="4173222003" sldId="314"/>
            <ac:spMk id="4" creationId="{214A7E72-D115-6409-DEF7-21ECD23D7C6F}"/>
          </ac:spMkLst>
        </pc:spChg>
        <pc:spChg chg="add mod">
          <ac:chgData name="Panayotis Haratzopoulos" userId="974dd9cc9b3d31a1" providerId="LiveId" clId="{DA5C6A29-8EE8-49B4-91A8-13326A91A107}" dt="2022-05-23T16:45:10.005" v="233" actId="1076"/>
          <ac:spMkLst>
            <pc:docMk/>
            <pc:sldMk cId="4173222003" sldId="314"/>
            <ac:spMk id="5" creationId="{EA021638-B54F-A714-A5F2-2B28F3CE2594}"/>
          </ac:spMkLst>
        </pc:spChg>
        <pc:spChg chg="add mod">
          <ac:chgData name="Panayotis Haratzopoulos" userId="974dd9cc9b3d31a1" providerId="LiveId" clId="{DA5C6A29-8EE8-49B4-91A8-13326A91A107}" dt="2022-05-23T16:45:15.049" v="234" actId="1076"/>
          <ac:spMkLst>
            <pc:docMk/>
            <pc:sldMk cId="4173222003" sldId="314"/>
            <ac:spMk id="8" creationId="{43730E67-E957-FA20-9016-0FCED8A44A91}"/>
          </ac:spMkLst>
        </pc:spChg>
        <pc:spChg chg="add del mod">
          <ac:chgData name="Panayotis Haratzopoulos" userId="974dd9cc9b3d31a1" providerId="LiveId" clId="{DA5C6A29-8EE8-49B4-91A8-13326A91A107}" dt="2022-05-23T16:34:34.990" v="133"/>
          <ac:spMkLst>
            <pc:docMk/>
            <pc:sldMk cId="4173222003" sldId="314"/>
            <ac:spMk id="9" creationId="{87C4EC7F-1C14-17A3-BB6F-E082D6AB69D0}"/>
          </ac:spMkLst>
        </pc:spChg>
        <pc:spChg chg="add mod">
          <ac:chgData name="Panayotis Haratzopoulos" userId="974dd9cc9b3d31a1" providerId="LiveId" clId="{DA5C6A29-8EE8-49B4-91A8-13326A91A107}" dt="2022-05-23T16:57:06.497" v="301" actId="1076"/>
          <ac:spMkLst>
            <pc:docMk/>
            <pc:sldMk cId="4173222003" sldId="314"/>
            <ac:spMk id="12" creationId="{57792996-7DB9-CD53-8FF3-56253F130AB2}"/>
          </ac:spMkLst>
        </pc:spChg>
        <pc:spChg chg="add del mod">
          <ac:chgData name="Panayotis Haratzopoulos" userId="974dd9cc9b3d31a1" providerId="LiveId" clId="{DA5C6A29-8EE8-49B4-91A8-13326A91A107}" dt="2022-05-23T16:39:09.912" v="180"/>
          <ac:spMkLst>
            <pc:docMk/>
            <pc:sldMk cId="4173222003" sldId="314"/>
            <ac:spMk id="13" creationId="{83BD5751-46F1-2C0B-5DA6-E22C35EC8638}"/>
          </ac:spMkLst>
        </pc:spChg>
        <pc:spChg chg="add del mod">
          <ac:chgData name="Panayotis Haratzopoulos" userId="974dd9cc9b3d31a1" providerId="LiveId" clId="{DA5C6A29-8EE8-49B4-91A8-13326A91A107}" dt="2022-05-23T16:39:16.182" v="182"/>
          <ac:spMkLst>
            <pc:docMk/>
            <pc:sldMk cId="4173222003" sldId="314"/>
            <ac:spMk id="15" creationId="{B92C0D51-5E27-5CF8-50C6-2F7BCF18F159}"/>
          </ac:spMkLst>
        </pc:spChg>
        <pc:spChg chg="add mod">
          <ac:chgData name="Panayotis Haratzopoulos" userId="974dd9cc9b3d31a1" providerId="LiveId" clId="{DA5C6A29-8EE8-49B4-91A8-13326A91A107}" dt="2022-05-23T16:57:09.727" v="302" actId="1076"/>
          <ac:spMkLst>
            <pc:docMk/>
            <pc:sldMk cId="4173222003" sldId="314"/>
            <ac:spMk id="17" creationId="{60C3B869-68B1-7343-CFC6-EAC797A6B54C}"/>
          </ac:spMkLst>
        </pc:spChg>
        <pc:spChg chg="add del mod">
          <ac:chgData name="Panayotis Haratzopoulos" userId="974dd9cc9b3d31a1" providerId="LiveId" clId="{DA5C6A29-8EE8-49B4-91A8-13326A91A107}" dt="2022-05-23T16:39:35.987" v="186" actId="478"/>
          <ac:spMkLst>
            <pc:docMk/>
            <pc:sldMk cId="4173222003" sldId="314"/>
            <ac:spMk id="18" creationId="{C2E1D2F1-E83E-D091-E989-F1FCEB3DCDD2}"/>
          </ac:spMkLst>
        </pc:spChg>
        <pc:spChg chg="add mod">
          <ac:chgData name="Panayotis Haratzopoulos" userId="974dd9cc9b3d31a1" providerId="LiveId" clId="{DA5C6A29-8EE8-49B4-91A8-13326A91A107}" dt="2022-05-23T16:57:13.534" v="303" actId="1076"/>
          <ac:spMkLst>
            <pc:docMk/>
            <pc:sldMk cId="4173222003" sldId="314"/>
            <ac:spMk id="21" creationId="{3CD77E6C-07FE-F1A1-E0C5-36CDB2D100D1}"/>
          </ac:spMkLst>
        </pc:spChg>
        <pc:spChg chg="add mod">
          <ac:chgData name="Panayotis Haratzopoulos" userId="974dd9cc9b3d31a1" providerId="LiveId" clId="{DA5C6A29-8EE8-49B4-91A8-13326A91A107}" dt="2022-05-23T16:57:18.166" v="304" actId="1076"/>
          <ac:spMkLst>
            <pc:docMk/>
            <pc:sldMk cId="4173222003" sldId="314"/>
            <ac:spMk id="23" creationId="{53B26493-CFFB-773C-CDD9-83B6AD731165}"/>
          </ac:spMkLst>
        </pc:spChg>
        <pc:spChg chg="add del">
          <ac:chgData name="Panayotis Haratzopoulos" userId="974dd9cc9b3d31a1" providerId="LiveId" clId="{DA5C6A29-8EE8-49B4-91A8-13326A91A107}" dt="2022-05-23T17:09:28.490" v="311"/>
          <ac:spMkLst>
            <pc:docMk/>
            <pc:sldMk cId="4173222003" sldId="314"/>
            <ac:spMk id="24" creationId="{F07FE4E6-93F5-5E2D-89D0-E73110A5AF1D}"/>
          </ac:spMkLst>
        </pc:spChg>
        <pc:spChg chg="add mod">
          <ac:chgData name="Panayotis Haratzopoulos" userId="974dd9cc9b3d31a1" providerId="LiveId" clId="{DA5C6A29-8EE8-49B4-91A8-13326A91A107}" dt="2022-05-23T16:57:21.301" v="305" actId="1076"/>
          <ac:spMkLst>
            <pc:docMk/>
            <pc:sldMk cId="4173222003" sldId="314"/>
            <ac:spMk id="25" creationId="{DA5B09D0-A15B-B0A6-CEAA-C196F065B8E3}"/>
          </ac:spMkLst>
        </pc:spChg>
        <pc:graphicFrameChg chg="add del mod">
          <ac:chgData name="Panayotis Haratzopoulos" userId="974dd9cc9b3d31a1" providerId="LiveId" clId="{DA5C6A29-8EE8-49B4-91A8-13326A91A107}" dt="2022-05-23T16:34:34.990" v="133"/>
          <ac:graphicFrameMkLst>
            <pc:docMk/>
            <pc:sldMk cId="4173222003" sldId="314"/>
            <ac:graphicFrameMk id="7" creationId="{478E1ADB-920D-466D-E216-4FE931EA8A22}"/>
          </ac:graphicFrameMkLst>
        </pc:graphicFrameChg>
        <pc:graphicFrameChg chg="add del mod">
          <ac:chgData name="Panayotis Haratzopoulos" userId="974dd9cc9b3d31a1" providerId="LiveId" clId="{DA5C6A29-8EE8-49B4-91A8-13326A91A107}" dt="2022-05-23T16:39:09.912" v="180"/>
          <ac:graphicFrameMkLst>
            <pc:docMk/>
            <pc:sldMk cId="4173222003" sldId="314"/>
            <ac:graphicFrameMk id="11" creationId="{8C0944A1-E791-1446-EEE1-AABD96CFB59A}"/>
          </ac:graphicFrameMkLst>
        </pc:graphicFrameChg>
        <pc:graphicFrameChg chg="add del mod">
          <ac:chgData name="Panayotis Haratzopoulos" userId="974dd9cc9b3d31a1" providerId="LiveId" clId="{DA5C6A29-8EE8-49B4-91A8-13326A91A107}" dt="2022-05-23T16:39:16.182" v="182"/>
          <ac:graphicFrameMkLst>
            <pc:docMk/>
            <pc:sldMk cId="4173222003" sldId="314"/>
            <ac:graphicFrameMk id="14" creationId="{E03EF697-2E81-113B-CD4D-11A061616E58}"/>
          </ac:graphicFrameMkLst>
        </pc:graphicFrameChg>
        <pc:picChg chg="add del mod">
          <ac:chgData name="Panayotis Haratzopoulos" userId="974dd9cc9b3d31a1" providerId="LiveId" clId="{DA5C6A29-8EE8-49B4-91A8-13326A91A107}" dt="2022-05-23T17:10:46.484" v="376" actId="478"/>
          <ac:picMkLst>
            <pc:docMk/>
            <pc:sldMk cId="4173222003" sldId="314"/>
            <ac:picMk id="26" creationId="{26A0521B-AE66-68FF-87AE-D55C3D12F580}"/>
          </ac:picMkLst>
        </pc:picChg>
        <pc:picChg chg="add mod">
          <ac:chgData name="Panayotis Haratzopoulos" userId="974dd9cc9b3d31a1" providerId="LiveId" clId="{DA5C6A29-8EE8-49B4-91A8-13326A91A107}" dt="2022-05-23T17:25:49.185" v="380" actId="1076"/>
          <ac:picMkLst>
            <pc:docMk/>
            <pc:sldMk cId="4173222003" sldId="314"/>
            <ac:picMk id="2050" creationId="{191712F3-AB88-D81D-80D0-4FDBD61BC3A1}"/>
          </ac:picMkLst>
        </pc:picChg>
        <pc:picChg chg="add del mod">
          <ac:chgData name="Panayotis Haratzopoulos" userId="974dd9cc9b3d31a1" providerId="LiveId" clId="{DA5C6A29-8EE8-49B4-91A8-13326A91A107}" dt="2022-05-23T17:05:09.154" v="309" actId="478"/>
          <ac:picMkLst>
            <pc:docMk/>
            <pc:sldMk cId="4173222003" sldId="314"/>
            <ac:picMk id="2055" creationId="{E532199A-FE80-03D3-8BE4-DD64B3E2A9DB}"/>
          </ac:picMkLst>
        </pc:picChg>
        <pc:picChg chg="add mod">
          <ac:chgData name="Panayotis Haratzopoulos" userId="974dd9cc9b3d31a1" providerId="LiveId" clId="{DA5C6A29-8EE8-49B4-91A8-13326A91A107}" dt="2022-05-23T17:26:00.054" v="382" actId="1076"/>
          <ac:picMkLst>
            <pc:docMk/>
            <pc:sldMk cId="4173222003" sldId="314"/>
            <ac:picMk id="2059" creationId="{177130E5-7E96-C058-0C50-215E8CF847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C94A1-BDEE-416A-88B6-F8D9835E548D}" type="datetimeFigureOut">
              <a:rPr lang="el-GR" smtClean="0"/>
              <a:t>23/5/2022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D467B-50BD-40FD-A1BF-56CB05B0FB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9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1BC0C-D32E-4D8D-8B70-E9EA994EE87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1457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0A472-9617-43DE-9DC2-EE3B15171627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7352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382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73078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8899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20070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1083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8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0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8809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4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3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6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8330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0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2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4u.gr/articles/monopoles.html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rkopanas.blogspot.com/2019/01/1943-nikola-tesla.html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F%85%CF%81%CE%B7%CE%BD%CE%B9%CE%BA%CF%8C%CF%82_%CE%BC%CE%B1%CE%B3%CE%BD%CE%B7%CF%84%CE%B9%CE%BA%CF%8C%CF%82_%CF%83%CF%85%CE%BD%CF%84%CE%BF%CE%BD%CE%B9%CF%83%CE%BC%CF%8C%CF%82" TargetMode="External"/><Relationship Id="rId2" Type="http://schemas.openxmlformats.org/officeDocument/2006/relationships/hyperlink" Target="https://el.wikipedia.org/wiki/%CE%9C%CE%B1%CE%B3%CE%BD%CE%B7%CF%84%CE%B9%CE%BA%CE%AE_%CF%84%CE%BF%CE%BC%CE%BF%CE%B3%CF%81%CE%B1%CF%86%CE%AF%CE%B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hys.org/news/2018-09-world-magnetic-field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micro.magnet.fsu.edu/electromag/java/magneticlines2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gr/imgres?imgurl=http://elektrika.cz/obr/08_osob_charles_du_fay_m.jpg&amp;imgrefurl=http://elektrika.cz/data/clanky/prehled-svetovych-elektrotechniku&amp;usg=__1XjJKPNzOteUi4DrMp5g6iTwsf0=&amp;h=360&amp;w=281&amp;sz=20&amp;hl=el&amp;start=3&amp;sig2=-o8B4e1i--oo7L33xrLGjQ&amp;um=1&amp;itbs=1&amp;tbnid=dJhVH2sZbsklVM:&amp;tbnh=121&amp;tbnw=94&amp;prev=/images?q=Charles+Dufay&amp;hl=el&amp;rlz=1T4GGLL_elGR356GR357&amp;sa=N&amp;um=1&amp;ei=VyZnS_SjJJmh_AbKxrzLAw" TargetMode="External"/><Relationship Id="rId13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12" Type="http://schemas.openxmlformats.org/officeDocument/2006/relationships/hyperlink" Target="http://images.google.gr/imgres?imgurl=http://www.shiga-med.ac.jp/~koyama/pain/Priestley.jpg&amp;imgrefurl=http://www.shiga-med.ac.jp/~koyama/pain/people3.html&amp;usg=__Fsb9BBC92zKJszf7zmxC4hMlrig=&amp;h=577&amp;w=400&amp;sz=52&amp;hl=el&amp;start=1&amp;sig2=ARy7Qk1YPzM3TpNH1E5gEw&amp;um=1&amp;itbs=1&amp;tbnid=ZFd4O2SYfZkEbM:&amp;tbnh=134&amp;tbnw=93&amp;prev=/images?q=Joseph+Priestley&amp;hl=el&amp;rlz=1T4GGLL_elGR356GR357&amp;sa=N&amp;um=1&amp;ei=UCpnS-DlJ8uJ_gbEjKXBAw" TargetMode="External"/><Relationship Id="rId2" Type="http://schemas.openxmlformats.org/officeDocument/2006/relationships/hyperlink" Target="http://images.google.gr/imgres?imgurl=http://measure.igpp.ucla.edu/solar-terrestrial-luminaries/gilbert.jpg&amp;imgrefurl=http://measure.igpp.ucla.edu/solar-terrestrial-luminaries/timeline.html&amp;usg=__nPQ_7bz7EhcvJfaeHA1zIHkJpII=&amp;h=650&amp;w=481&amp;sz=379&amp;hl=el&amp;start=11&amp;sig2=7nWU7zlpp-Ew4dPPM1kmjQ&amp;um=1&amp;itbs=1&amp;tbnid=RCdKQyoaKpYP6M:&amp;tbnh=137&amp;tbnw=101&amp;prev=/images?q=Gilbert&amp;hl=el&amp;rlz=1T4GGLL_elGR356GR357&amp;sa=N&amp;um=1&amp;ei=giJnS6_qMIy5_Qb63JS_A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gr/imgres?imgurl=http://www.eoearth.org/media/approved/9/97/GrayStephen.jpg&amp;imgrefurl=http://www.eoearth.org/article/Gray,_Stephen&amp;usg=__P8lRRo9o7j_Ejqwm72DwRlnVIQU=&amp;h=159&amp;w=115&amp;sz=8&amp;hl=el&amp;start=26&amp;sig2=cBxyqOs9u34aX9uriqFEgw&amp;um=1&amp;itbs=1&amp;tbnid=a1T3vMxxH1JOyM:&amp;tbnh=97&amp;tbnw=70&amp;prev=/images?q=Gray+Stephen&amp;ndsp=18&amp;hl=el&amp;rlz=1T4GGLL_elGR356GR357&amp;sa=N&amp;start=18&amp;um=1&amp;ei=jSRnS6DqBouj_Aagg_DBDg" TargetMode="External"/><Relationship Id="rId11" Type="http://schemas.openxmlformats.org/officeDocument/2006/relationships/image" Target="../media/image44.jpeg"/><Relationship Id="rId5" Type="http://schemas.openxmlformats.org/officeDocument/2006/relationships/image" Target="../media/image41.jpeg"/><Relationship Id="rId10" Type="http://schemas.openxmlformats.org/officeDocument/2006/relationships/hyperlink" Target="http://images.google.gr/imgres?imgurl=http://scrapetv.com/News/News%20Pages/Politics/images-2/benjamin-franklin.jpg&amp;imgrefurl=http://scrapetv.com/News/News%20Pages/Politics/pages-2/Dianne-Feinstein-seeking-hiding-child-pornography-in-stimulus-bill-Scrape-TV-The-World-on-your-side.html&amp;usg=__Sje48c9xln4FtHEIK_Ll0HmQ8yo=&amp;h=470&amp;w=370&amp;sz=17&amp;hl=el&amp;start=1&amp;sig2=KOd0wzPZhsIHqKpWsqrcPg&amp;um=1&amp;itbs=1&amp;tbnid=eJhyrIhR2k1ZKM:&amp;tbnh=129&amp;tbnw=102&amp;prev=/images?q=franklin+benjamin&amp;hl=el&amp;rlz=1T4GGLL_elGR356GR357&amp;sa=N&amp;um=1&amp;ei=eClnS-uZCMiH_Abskf0y" TargetMode="External"/><Relationship Id="rId4" Type="http://schemas.openxmlformats.org/officeDocument/2006/relationships/hyperlink" Target="http://upload.wikimedia.org/wikipedia/commons/e/ec/Otto_von_Guericke_portrait.jpg" TargetMode="External"/><Relationship Id="rId9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gr/imgres?imgurl=http://www.de-pl.info/_files/Image/Portrety/heinrich_von_kleist.jpg&amp;imgrefurl=http://www.de-pl.info/de/event.php/event/483&amp;usg=__BI5F6ZuL-BDnu0wdYT3zQPS5oMI=&amp;h=350&amp;w=280&amp;sz=20&amp;hl=el&amp;start=7&amp;sig2=0rYwbJq0nh6vCqQp51ScpA&amp;um=1&amp;itbs=1&amp;tbnid=m6D-DxGHmQLsKM:&amp;tbnh=120&amp;tbnw=96&amp;prev=/images?q=Kleist&amp;hl=el&amp;rlz=1T4GGLL_elGR356GR357&amp;sa=N&amp;um=1&amp;ei=WidnS--HNoeV_QbHzMS9Aw" TargetMode="External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hyperlink" Target="http://images.google.gr/imgres?imgurl=http://www.colorado.edu/physics/phys3310/phys3310_sp09/images/coulomb3.gif&amp;imgrefurl=http://www.colorado.edu/physics/phys3310/phys3310_sp09/mainPage2.html&amp;usg=__Tp5yTAP3pp0mQuxH9lAR3i11quw=&amp;h=400&amp;w=340&amp;sz=32&amp;hl=el&amp;start=3&amp;sig2=VHuqUn2PaRjnhdWXDA10Qw&amp;um=1&amp;itbs=1&amp;tbnid=iaMcEQAqTKfYPM:&amp;tbnh=124&amp;tbnw=105&amp;prev=/images?q=Coulomb&amp;hl=el&amp;rlz=1T4GGLL_elGR356GR357&amp;sa=N&amp;um=1&amp;ei=LytnS92_C8GJ_AbJnMzCA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gr/imgres?imgurl=http://bullarchive.web.cern.ch/bullarchive/0013/art1/Photo1.gif&amp;imgrefurl=http://bullarchive.web.cern.ch/bullarchive/0013/art1/Text_E.html&amp;usg=__42d7t_j35PyKdesoYRD_clfApjU=&amp;h=523&amp;w=425&amp;sz=118&amp;hl=el&amp;start=2&amp;sig2=bBI86akv331YgGr7WOL2sQ&amp;um=1&amp;itbs=1&amp;tbnid=OUp5nhJhubjqDM:&amp;tbnh=131&amp;tbnw=106&amp;prev=/images?q=Volta+Alessandro&amp;hl=el&amp;rlz=1T4GGLL_elGR356GR357&amp;sa=N&amp;um=1&amp;ei=wSxnS_7vF9ae_gatkqW1Aw" TargetMode="External"/><Relationship Id="rId11" Type="http://schemas.openxmlformats.org/officeDocument/2006/relationships/image" Target="../media/image50.jpeg"/><Relationship Id="rId5" Type="http://schemas.openxmlformats.org/officeDocument/2006/relationships/image" Target="../media/image47.jpeg"/><Relationship Id="rId10" Type="http://schemas.openxmlformats.org/officeDocument/2006/relationships/hyperlink" Target="http://images.google.gr/imgres?imgurl=http://upload.wikimedia.org/wikipedia/commons/e/e9/Musschenbroek_portrait.jpg&amp;imgrefurl=http://commons.wikimedia.org/wiki/File:Musschenbroek_portrait.jpg&amp;usg=__pA8uQEy2QKYWd9W6X_4nD9IPW1M=&amp;h=400&amp;w=334&amp;sz=18&amp;hl=el&amp;start=12&amp;sig2=Krh1oSz6oBCImPOd6buskA&amp;um=1&amp;itbs=1&amp;tbnid=lfRjTHfAN1q3IM:&amp;tbnh=124&amp;tbnw=104&amp;prev=/images?q=mouCHENBROEK&amp;hl=el&amp;rlz=1T4GGLL_elGR356GR357&amp;sa=N&amp;um=1&amp;ei=HChnS_LaNtO-_QbgmZC3Aw" TargetMode="External"/><Relationship Id="rId4" Type="http://schemas.openxmlformats.org/officeDocument/2006/relationships/hyperlink" Target="http://images.google.gr/imgres?imgurl=http://www.chm.bris.ac.uk/webprojects2003/hetherington/final/images/cavendish.jpg&amp;imgrefurl=http://www.chm.bris.ac.uk/webprojects2003/hetherington/final/balloonychemists.html&amp;usg=__jDC1xo-tvRWF8Z5IsoUX75SDIXw=&amp;h=400&amp;w=318&amp;sz=9&amp;hl=el&amp;start=3&amp;sig2=ZwWO8-LvuVDvCsWzS6ob0w&amp;um=1&amp;itbs=1&amp;tbnid=K6Bp9t8iR6Xb0M:&amp;tbnh=124&amp;tbnw=99&amp;prev=/images?q=Cavendish&amp;hl=el&amp;rlz=1T4GGLL_elGR356GR357&amp;sa=N&amp;um=1&amp;ei=uStnS4_YJdGh_gawlrS9Aw" TargetMode="External"/><Relationship Id="rId9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images.google.gr/imgres?imgurl=http://www.hellenica.de/Griechenland/NeuGes/Bio/AlexandrosYpsilantis1.jpg&amp;imgrefurl=http://www.hellenica.de/Griechenland/NeuGes/Bio/GR/AlexandrosYpsilantis01.html&amp;usg=__0k85MOACSzpWJ7nqXVMU_2UecCQ=&amp;h=944&amp;w=750&amp;sz=47&amp;hl=el&amp;start=7&amp;um=1&amp;itbs=1&amp;tbnid=8--e5BFMH51i2M:&amp;tbnh=148&amp;tbnw=118&amp;prev=/images?q=%CE%91%CE%BB%CE%AD%CE%BE%CE%B1%CE%BD%CE%B4%CF%81%CE%BF%CF%82+%CE%A5%CF%88%CE%B7%CE%BB%CE%AC%CE%BD%CF%84%CE%B7%CF%82&amp;hl=el&amp;rlz=1T4GGLL_elGR356GR357&amp;sa=N&amp;um=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rkopanas.blogspot.com/2017/08/1867-michael-faraday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dQJiUMhnrA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USn7ilxp-Q" TargetMode="External"/><Relationship Id="rId6" Type="http://schemas.openxmlformats.org/officeDocument/2006/relationships/image" Target="../media/image54.jpeg"/><Relationship Id="rId5" Type="http://schemas.openxmlformats.org/officeDocument/2006/relationships/image" Target="../media/image53.gif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efepereth.wikidot.com/local--files/magnetism-st/Magnetite_with_iron_shavings.jpg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54BF2D2-D2C6-F133-2C39-15139331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</a:t>
            </a:fld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B0A7E-88A3-BB59-89F2-027D5D8CE32B}"/>
              </a:ext>
            </a:extLst>
          </p:cNvPr>
          <p:cNvSpPr txBox="1"/>
          <p:nvPr/>
        </p:nvSpPr>
        <p:spPr>
          <a:xfrm>
            <a:off x="2597422" y="5949821"/>
            <a:ext cx="8701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 πεδίο - Ηλεκτρομαγνητισμός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BBC8671-2BB0-F236-D3D5-15BDCF8BE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4595" y="-500568"/>
            <a:ext cx="3578930" cy="476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9CBA8F3-F373-9A06-9E3C-290B677BD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211" y="2993005"/>
            <a:ext cx="5218628" cy="295681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9DFB362-86AA-0F4F-AE9A-CE0F2A5C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690" y="90865"/>
            <a:ext cx="4141494" cy="307679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6B242F8-CCC9-BB4D-AED4-DBD09EFC3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131" y="325485"/>
            <a:ext cx="4267570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3" y="1321388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6313" y="202381"/>
            <a:ext cx="86571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Πόλοι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είναι οι περιοχές (άκρες) του μαγνήτη όπου τα ρινίσματα του σιδήρου συγκεντρώνονται περισσότερο.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Κάθε μαγνήτης έχει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δύο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πόλους.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Τον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ΒΟΡΕΙΟ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πόλο (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Ν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και τον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ΝΟΤΙΟ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πόλο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Οι πόλοι του μαγνήτη δεν μπορούν να απομονωθούν ο ένας από τον άλλο (δεν έχουν βρεθεί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3"/>
              </a:rPr>
              <a:t>μαγνητικά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3"/>
              </a:rPr>
              <a:t>μονόπολα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).</a:t>
            </a:r>
          </a:p>
        </p:txBody>
      </p:sp>
      <p:grpSp>
        <p:nvGrpSpPr>
          <p:cNvPr id="11" name="Ομάδα 10"/>
          <p:cNvGrpSpPr/>
          <p:nvPr/>
        </p:nvGrpSpPr>
        <p:grpSpPr>
          <a:xfrm>
            <a:off x="924568" y="3584688"/>
            <a:ext cx="2483818" cy="2251677"/>
            <a:chOff x="1014405" y="3449560"/>
            <a:chExt cx="2483818" cy="2251677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6F5F3"/>
                </a:clrFrom>
                <a:clrTo>
                  <a:srgbClr val="F6F5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322904" y="3141061"/>
              <a:ext cx="1866819" cy="24838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325038" y="5393460"/>
              <a:ext cx="2173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Ραβδόμορφος</a:t>
              </a: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μαγνήτης</a:t>
              </a: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3668401" y="3437691"/>
            <a:ext cx="2939723" cy="2328757"/>
            <a:chOff x="4619500" y="3449560"/>
            <a:chExt cx="2939723" cy="232875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619500" y="3449560"/>
              <a:ext cx="2939723" cy="1943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04409" y="5470540"/>
              <a:ext cx="2173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Πεταλοειδής μαγνήτης</a:t>
              </a:r>
            </a:p>
          </p:txBody>
        </p:sp>
      </p:grpSp>
      <p:grpSp>
        <p:nvGrpSpPr>
          <p:cNvPr id="17" name="Ομάδα 16"/>
          <p:cNvGrpSpPr/>
          <p:nvPr/>
        </p:nvGrpSpPr>
        <p:grpSpPr>
          <a:xfrm>
            <a:off x="6860575" y="3413597"/>
            <a:ext cx="1948548" cy="2530774"/>
            <a:chOff x="7052126" y="3449560"/>
            <a:chExt cx="1948548" cy="2530774"/>
          </a:xfrm>
        </p:grpSpPr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126" y="3449560"/>
              <a:ext cx="1948548" cy="194854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204569" y="5457114"/>
              <a:ext cx="1734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Μαγνητική βελόνα (αιωρούμενη)</a:t>
              </a:r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9069137" y="3392686"/>
            <a:ext cx="1839608" cy="2413576"/>
            <a:chOff x="9444676" y="3413597"/>
            <a:chExt cx="1839608" cy="2413576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76" y="3413597"/>
              <a:ext cx="1722859" cy="204351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444676" y="5303953"/>
              <a:ext cx="183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Μαγνητική βελόνα σε Πυξίδα</a:t>
              </a:r>
            </a:p>
          </p:txBody>
        </p:sp>
      </p:grpSp>
      <p:grpSp>
        <p:nvGrpSpPr>
          <p:cNvPr id="29" name="Ομάδα 28"/>
          <p:cNvGrpSpPr/>
          <p:nvPr/>
        </p:nvGrpSpPr>
        <p:grpSpPr>
          <a:xfrm>
            <a:off x="1492333" y="3218351"/>
            <a:ext cx="1428463" cy="1299747"/>
            <a:chOff x="1492333" y="3218351"/>
            <a:chExt cx="1428463" cy="1299747"/>
          </a:xfrm>
        </p:grpSpPr>
        <p:sp>
          <p:nvSpPr>
            <p:cNvPr id="20" name="TextBox 19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Πόλοι μαγνήτη</a:t>
              </a:r>
            </a:p>
          </p:txBody>
        </p:sp>
        <p:cxnSp>
          <p:nvCxnSpPr>
            <p:cNvPr id="22" name="Ευθύγραμμο βέλος σύνδεσης 21"/>
            <p:cNvCxnSpPr>
              <a:stCxn id="20" idx="2"/>
            </p:cNvCxnSpPr>
            <p:nvPr/>
          </p:nvCxnSpPr>
          <p:spPr>
            <a:xfrm flipH="1">
              <a:off x="1757548" y="3526128"/>
              <a:ext cx="449017" cy="99197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ύγραμμο βέλος σύνδεσης 22"/>
            <p:cNvCxnSpPr>
              <a:stCxn id="20" idx="2"/>
            </p:cNvCxnSpPr>
            <p:nvPr/>
          </p:nvCxnSpPr>
          <p:spPr>
            <a:xfrm>
              <a:off x="2206565" y="3526128"/>
              <a:ext cx="321246" cy="99197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Ομάδα 29"/>
          <p:cNvGrpSpPr/>
          <p:nvPr/>
        </p:nvGrpSpPr>
        <p:grpSpPr>
          <a:xfrm>
            <a:off x="4715669" y="3109894"/>
            <a:ext cx="1428463" cy="1408204"/>
            <a:chOff x="1492333" y="3218351"/>
            <a:chExt cx="1428463" cy="1408204"/>
          </a:xfrm>
        </p:grpSpPr>
        <p:sp>
          <p:nvSpPr>
            <p:cNvPr id="31" name="TextBox 30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Πόλοι μαγνήτη</a:t>
              </a:r>
            </a:p>
          </p:txBody>
        </p:sp>
        <p:cxnSp>
          <p:nvCxnSpPr>
            <p:cNvPr id="32" name="Ευθύγραμμο βέλος σύνδεσης 31"/>
            <p:cNvCxnSpPr>
              <a:stCxn id="31" idx="2"/>
            </p:cNvCxnSpPr>
            <p:nvPr/>
          </p:nvCxnSpPr>
          <p:spPr>
            <a:xfrm flipH="1">
              <a:off x="1762857" y="3526128"/>
              <a:ext cx="443708" cy="110042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32"/>
            <p:cNvCxnSpPr>
              <a:stCxn id="31" idx="2"/>
            </p:cNvCxnSpPr>
            <p:nvPr/>
          </p:nvCxnSpPr>
          <p:spPr>
            <a:xfrm>
              <a:off x="2206565" y="3526128"/>
              <a:ext cx="415900" cy="110042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Ομάδα 35"/>
          <p:cNvGrpSpPr/>
          <p:nvPr/>
        </p:nvGrpSpPr>
        <p:grpSpPr>
          <a:xfrm>
            <a:off x="7370762" y="3064703"/>
            <a:ext cx="1568368" cy="995950"/>
            <a:chOff x="1352428" y="3218351"/>
            <a:chExt cx="1568368" cy="995950"/>
          </a:xfrm>
        </p:grpSpPr>
        <p:sp>
          <p:nvSpPr>
            <p:cNvPr id="37" name="TextBox 36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Πόλοι μαγνήτη</a:t>
              </a:r>
            </a:p>
          </p:txBody>
        </p:sp>
        <p:cxnSp>
          <p:nvCxnSpPr>
            <p:cNvPr id="38" name="Ευθύγραμμο βέλος σύνδεσης 37"/>
            <p:cNvCxnSpPr>
              <a:stCxn id="37" idx="2"/>
            </p:cNvCxnSpPr>
            <p:nvPr/>
          </p:nvCxnSpPr>
          <p:spPr>
            <a:xfrm flipH="1">
              <a:off x="1352428" y="3526128"/>
              <a:ext cx="854137" cy="5900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Ευθύγραμμο βέλος σύνδεσης 38"/>
            <p:cNvCxnSpPr>
              <a:stCxn id="37" idx="2"/>
            </p:cNvCxnSpPr>
            <p:nvPr/>
          </p:nvCxnSpPr>
          <p:spPr>
            <a:xfrm>
              <a:off x="2206565" y="3526128"/>
              <a:ext cx="131489" cy="688173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Ομάδα 41"/>
          <p:cNvGrpSpPr/>
          <p:nvPr/>
        </p:nvGrpSpPr>
        <p:grpSpPr>
          <a:xfrm>
            <a:off x="9480282" y="3042252"/>
            <a:ext cx="1428463" cy="1805191"/>
            <a:chOff x="1492333" y="3218351"/>
            <a:chExt cx="1428463" cy="1805191"/>
          </a:xfrm>
        </p:grpSpPr>
        <p:sp>
          <p:nvSpPr>
            <p:cNvPr id="43" name="TextBox 42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Πόλοι μαγνήτη</a:t>
              </a:r>
            </a:p>
          </p:txBody>
        </p:sp>
        <p:cxnSp>
          <p:nvCxnSpPr>
            <p:cNvPr id="44" name="Ευθύγραμμο βέλος σύνδεσης 43"/>
            <p:cNvCxnSpPr>
              <a:stCxn id="43" idx="2"/>
            </p:cNvCxnSpPr>
            <p:nvPr/>
          </p:nvCxnSpPr>
          <p:spPr>
            <a:xfrm flipH="1">
              <a:off x="1835948" y="3526128"/>
              <a:ext cx="370617" cy="149741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ύγραμμο βέλος σύνδεσης 44"/>
            <p:cNvCxnSpPr>
              <a:stCxn id="43" idx="2"/>
            </p:cNvCxnSpPr>
            <p:nvPr/>
          </p:nvCxnSpPr>
          <p:spPr>
            <a:xfrm flipH="1">
              <a:off x="2206564" y="3526128"/>
              <a:ext cx="1" cy="70888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Θέση αριθμού διαφάνειας 2">
            <a:extLst>
              <a:ext uri="{FF2B5EF4-FFF2-40B4-BE49-F238E27FC236}">
                <a16:creationId xmlns:a16="http://schemas.microsoft.com/office/drawing/2014/main" id="{C54D55EE-DC77-23A1-09FE-9B47F82E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" y="150151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4120" y="639021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Οι ομώνυμοι πόλοι απωθούνται.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4120" y="1879694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Οι ετερώνυμοι πόλοι έλκονται.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0" y="139058"/>
            <a:ext cx="3810000" cy="142875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1923340"/>
            <a:ext cx="3810000" cy="438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7440" y="2717022"/>
            <a:ext cx="819912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Αν κόψουμε ένα μαγνήτη στα δύο προκύπτουν δύο νέοι μαγνήτες.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Οι μαγνητικοί πόλοι υπάρχουν πάντα σε ζευγάρια.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89" y="3713837"/>
            <a:ext cx="3839111" cy="733527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2" y="4578181"/>
            <a:ext cx="4039164" cy="74305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19" y="5427086"/>
            <a:ext cx="4467849" cy="790685"/>
          </a:xfrm>
          <a:prstGeom prst="rect">
            <a:avLst/>
          </a:prstGeom>
        </p:spPr>
      </p:pic>
      <p:sp>
        <p:nvSpPr>
          <p:cNvPr id="14" name="Θέση αριθμού διαφάνειας 2">
            <a:extLst>
              <a:ext uri="{FF2B5EF4-FFF2-40B4-BE49-F238E27FC236}">
                <a16:creationId xmlns:a16="http://schemas.microsoft.com/office/drawing/2014/main" id="{1B3B5D4B-ABE8-A058-AAB6-E4B35626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3" y="144819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4343" y="1230932"/>
            <a:ext cx="7422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Ένας μαγνήτης δημιουργεί γύρω του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ΜΑΓΝΗΤΙΚΟ ΠΕΔΙΟ.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778826" y="378918"/>
            <a:ext cx="5784850" cy="6542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Στοιχεία μαγνητικού πεδίου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4343" y="3156858"/>
            <a:ext cx="7866017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just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Α.  Φυσικά μεγέθη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    </a:t>
            </a: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Ένταση</a:t>
            </a: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(σ’ ένα σημείο) του μαγνητικού πεδίου.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Β.  Γεωμετρικό τρόπο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 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Μαγνητικές Δυναμικές Γραμμές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34343" y="2392982"/>
            <a:ext cx="68262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Ένα μαγνητικό πεδίο μπορούμε να το περιγράψουμε με</a:t>
            </a:r>
          </a:p>
        </p:txBody>
      </p:sp>
      <p:sp>
        <p:nvSpPr>
          <p:cNvPr id="10" name="Θέση αριθμού διαφάνειας 2">
            <a:extLst>
              <a:ext uri="{FF2B5EF4-FFF2-40B4-BE49-F238E27FC236}">
                <a16:creationId xmlns:a16="http://schemas.microsoft.com/office/drawing/2014/main" id="{D660626A-1281-D6B4-0051-629D782D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09800" y="472440"/>
            <a:ext cx="708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Α.  Ένταση (ή Μαγνητική επαγωγή) του μαγνητικού πεδίου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1437640" y="3520440"/>
                <a:ext cx="5984240" cy="437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Η μονάδα μέτρησης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l-GR" altLang="el-GR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l-GR" altLang="el-GR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𝜝</m:t>
                        </m:r>
                      </m:e>
                    </m:acc>
                    <m:r>
                      <a:rPr kumimoji="0" lang="el-GR" altLang="el-GR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l-GR" altLang="el-GR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l-GR" alt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στο </a:t>
                </a:r>
                <a:r>
                  <a:rPr kumimoji="0" lang="en-US" alt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SI</a:t>
                </a:r>
                <a:r>
                  <a:rPr kumimoji="0" lang="el-GR" alt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είναι</a:t>
                </a:r>
                <a:r>
                  <a:rPr kumimoji="0" lang="en-US" alt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:</a:t>
                </a:r>
                <a:endParaRPr kumimoji="0" lang="el-GR" alt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640" y="3520440"/>
                <a:ext cx="5984240" cy="437492"/>
              </a:xfrm>
              <a:prstGeom prst="rect">
                <a:avLst/>
              </a:prstGeom>
              <a:blipFill>
                <a:blip r:embed="rId2" cstate="print"/>
                <a:stretch>
                  <a:fillRect l="-1120" t="-1408" r="-815" b="-323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1341120" y="1625382"/>
                <a:ext cx="10012680" cy="1474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Η</a:t>
                </a:r>
                <a:r>
                  <a:rPr kumimoji="0" lang="el-GR" alt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</a:t>
                </a:r>
                <a:r>
                  <a:rPr kumimoji="0" lang="el-GR" alt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Ένταση</a:t>
                </a:r>
                <a:r>
                  <a:rPr kumimoji="0" lang="el-GR" alt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l-GR" altLang="el-GR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l-GR" altLang="el-GR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𝜝</m:t>
                        </m:r>
                      </m:e>
                    </m:acc>
                    <m:r>
                      <a:rPr kumimoji="0" lang="el-GR" altLang="el-GR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l-GR" alt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του μαγνητικού πεδίου είναι διανυσματικό μέγεθος και μας δείχνει πόσο ισχυρό είναι το μαγνητικό πεδίο σ’ ένα σημείο του.</a:t>
                </a:r>
              </a:p>
            </p:txBody>
          </p:sp>
        </mc:Choice>
        <mc:Fallback xmlns="">
          <p:sp>
            <p:nvSpPr>
              <p:cNvPr id="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1120" y="1625382"/>
                <a:ext cx="10012680" cy="1474827"/>
              </a:xfrm>
              <a:prstGeom prst="rect">
                <a:avLst/>
              </a:prstGeom>
              <a:blipFill>
                <a:blip r:embed="rId3" cstate="print"/>
                <a:stretch>
                  <a:fillRect l="-913" r="-913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3248535" y="4105994"/>
                <a:ext cx="3098925" cy="622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l-GR" altLang="el-GR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el-GR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𝐍</m:t>
                        </m:r>
                      </m:num>
                      <m:den>
                        <m:r>
                          <a:rPr kumimoji="0" lang="el-GR" altLang="el-GR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𝚨</m:t>
                        </m:r>
                        <m:r>
                          <a:rPr kumimoji="0" lang="en-US" altLang="el-GR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𝐦</m:t>
                        </m:r>
                      </m:den>
                    </m:f>
                  </m:oMath>
                </a14:m>
                <a:r>
                  <a:rPr kumimoji="0" lang="en-US" alt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= 1Tesla</a:t>
                </a:r>
                <a:r>
                  <a:rPr kumimoji="0" lang="en-US" alt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</a:t>
                </a:r>
                <a:r>
                  <a:rPr kumimoji="0" lang="en-US" alt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(T</a:t>
                </a:r>
                <a:r>
                  <a:rPr kumimoji="0" lang="el-GR" alt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)</a:t>
                </a:r>
                <a:r>
                  <a:rPr kumimoji="0" lang="en-US" alt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</a:t>
                </a:r>
                <a:r>
                  <a:rPr kumimoji="0" lang="el-GR" alt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(</a:t>
                </a:r>
                <a:r>
                  <a:rPr kumimoji="0" lang="el-GR" altLang="el-G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Τέσλα</a:t>
                </a:r>
                <a:r>
                  <a:rPr kumimoji="0" lang="en-US" alt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)</a:t>
                </a:r>
                <a:endParaRPr kumimoji="0" lang="el-GR" alt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35" y="4105994"/>
                <a:ext cx="3098925" cy="622286"/>
              </a:xfrm>
              <a:prstGeom prst="rect">
                <a:avLst/>
              </a:prstGeom>
              <a:blipFill>
                <a:blip r:embed="rId4" cstate="print"/>
                <a:stretch>
                  <a:fillRect l="-1969" r="-787" b="-58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Ομάδα 10"/>
          <p:cNvGrpSpPr/>
          <p:nvPr/>
        </p:nvGrpSpPr>
        <p:grpSpPr>
          <a:xfrm>
            <a:off x="8271509" y="3186351"/>
            <a:ext cx="2519159" cy="3088147"/>
            <a:chOff x="8271509" y="3186351"/>
            <a:chExt cx="2519159" cy="308814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509" y="3186351"/>
              <a:ext cx="2519159" cy="2441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737600" y="5628167"/>
              <a:ext cx="1869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hlinkClick r:id="rId6"/>
                </a:rPr>
                <a:t>Nikola Tesla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(1856 – 1943)</a:t>
              </a:r>
              <a:endPara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12" name="Θέση αριθμού διαφάνειας 2">
            <a:extLst>
              <a:ext uri="{FF2B5EF4-FFF2-40B4-BE49-F238E27FC236}">
                <a16:creationId xmlns:a16="http://schemas.microsoft.com/office/drawing/2014/main" id="{AB0B4477-ACDC-FAA3-6E5E-95F97DAB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8080" y="518160"/>
            <a:ext cx="724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Πόσο μεγάλη μονάδα μέτρησης είναι 1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Tesla;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080" y="1356360"/>
            <a:ext cx="8615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Η ένταση του μαγνητικού πεδίου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της Γης, 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 x 10</a:t>
            </a:r>
            <a:r>
              <a:rPr kumimoji="0" lang="en-US" alt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-5</a:t>
            </a:r>
            <a:r>
              <a:rPr kumimoji="0" lang="el-GR" alt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του ανθρώπινου εγκεφάλου,  1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x 10</a:t>
            </a:r>
            <a:r>
              <a:rPr kumimoji="0" lang="en-US" alt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el-GR" alt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US" alt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  <a:r>
              <a:rPr kumimoji="0" lang="el-GR" alt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στο εσωτερικό μαγνητικού τομογράφου (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2"/>
              </a:rPr>
              <a:t>MRI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3Τ,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στον Πυρηνικό Μαγνητικό Συντονισμό (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3"/>
              </a:rPr>
              <a:t>NMR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 18Τ,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η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4"/>
              </a:rPr>
              <a:t>μεγαλύτερη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εργαστηριακή τιμή που έχει καταγραφεί  1200 Τ. </a:t>
            </a:r>
          </a:p>
        </p:txBody>
      </p:sp>
      <p:sp>
        <p:nvSpPr>
          <p:cNvPr id="6" name="Θέση αριθμού διαφάνειας 2">
            <a:extLst>
              <a:ext uri="{FF2B5EF4-FFF2-40B4-BE49-F238E27FC236}">
                <a16:creationId xmlns:a16="http://schemas.microsoft.com/office/drawing/2014/main" id="{0D993EFA-E1CF-1235-0BD5-2E4540E9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337378" y="3570969"/>
            <a:ext cx="7899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Μαγνητική δυναμική γραμμή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ενός μαγνητικού πεδίου λέγεται η νοητή γραμμή που σε κάθε της σημείο το διάνυσμα της έντασης του μαγνητικού πεδίου εφάπτεται σ΄ αυτή.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" y="400851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96" y="2558483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492240" y="1299796"/>
            <a:ext cx="3230880" cy="1443403"/>
          </a:xfrm>
          <a:prstGeom prst="cloudCallout">
            <a:avLst>
              <a:gd name="adj1" fmla="val 82564"/>
              <a:gd name="adj2" fmla="val 4813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Τι ονομάζουμε μαγνητική δυναμική γραμμή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;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57400" y="304800"/>
            <a:ext cx="7772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Β. Μαγνητικές δυναμικές γραμμές</a:t>
            </a:r>
          </a:p>
        </p:txBody>
      </p:sp>
      <p:sp>
        <p:nvSpPr>
          <p:cNvPr id="10" name="Θέση αριθμού διαφάνειας 2">
            <a:extLst>
              <a:ext uri="{FF2B5EF4-FFF2-40B4-BE49-F238E27FC236}">
                <a16:creationId xmlns:a16="http://schemas.microsoft.com/office/drawing/2014/main" id="{71CDF523-5E54-E170-0604-488B20DF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62100" y="289560"/>
            <a:ext cx="9067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Ιδιότητες των μαγνητικών δυναμικών γραμμών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51581" y="1296989"/>
            <a:ext cx="960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Οι δυναμικές γραμμές προέρχονται από το Βόρειο πόλο (Ν) και πηγαίνουν προς το Νότιο πόλο (</a:t>
            </a: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S)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(έξω από το μαγνήτη).</a:t>
            </a:r>
            <a:endParaRPr kumimoji="0" lang="el-GR" alt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" name="Picture 11" descr="Magnetic Field Lines of Bar Mag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01" y="2749314"/>
            <a:ext cx="4235759" cy="335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6" name="Θέση αριθμού διαφάνειας 2">
            <a:extLst>
              <a:ext uri="{FF2B5EF4-FFF2-40B4-BE49-F238E27FC236}">
                <a16:creationId xmlns:a16="http://schemas.microsoft.com/office/drawing/2014/main" id="{352DF770-63DC-CB51-DDD9-CDA826B4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0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49680" y="426720"/>
            <a:ext cx="96926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Σε κάθε σημείο του πεδίου, η πυκνότητα των δυναμικών γραμμών είναι ανάλογη με το μέτρο της έντασης στο σημείο αυτό.</a:t>
            </a:r>
          </a:p>
        </p:txBody>
      </p:sp>
      <p:pic>
        <p:nvPicPr>
          <p:cNvPr id="9" name="Picture 2" descr="C:\Users\Merkouris\Desktop\αρχείο λήψης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6FE"/>
              </a:clrFrom>
              <a:clrTo>
                <a:srgbClr val="F1F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94" y="2085023"/>
            <a:ext cx="3708445" cy="25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Ομάδα 12"/>
          <p:cNvGrpSpPr/>
          <p:nvPr/>
        </p:nvGrpSpPr>
        <p:grpSpPr>
          <a:xfrm>
            <a:off x="1720533" y="3486370"/>
            <a:ext cx="2542030" cy="773689"/>
            <a:chOff x="1720533" y="3486370"/>
            <a:chExt cx="2542030" cy="773689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720533" y="3921587"/>
              <a:ext cx="1752578" cy="3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Ισχυρό το πεδίο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3246824" y="3486370"/>
              <a:ext cx="1015739" cy="4319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4816838" y="4492385"/>
            <a:ext cx="1981175" cy="1034338"/>
            <a:chOff x="4816838" y="4492385"/>
            <a:chExt cx="1981175" cy="1034338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816838" y="5188251"/>
              <a:ext cx="1981175" cy="3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Ασθενές το πεδίο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5599854" y="4492385"/>
              <a:ext cx="9062" cy="7216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7049058" y="2236642"/>
            <a:ext cx="2823287" cy="647914"/>
            <a:chOff x="7049058" y="2236642"/>
            <a:chExt cx="2823287" cy="647914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8119767" y="2236642"/>
              <a:ext cx="1752578" cy="3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Ισχυρό το πεδίο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7049058" y="2405878"/>
              <a:ext cx="1008099" cy="4786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Θέση αριθμού διαφάνειας 2">
            <a:extLst>
              <a:ext uri="{FF2B5EF4-FFF2-40B4-BE49-F238E27FC236}">
                <a16:creationId xmlns:a16="http://schemas.microsoft.com/office/drawing/2014/main" id="{AEFCFB8A-D5D0-4904-2CFB-12BA7FAA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0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990598" y="390089"/>
                <a:ext cx="10256521" cy="50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l-GR" alt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</a:t>
                </a:r>
                <a:r>
                  <a:rPr kumimoji="0" lang="el-GR" alt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l-GR" altLang="el-GR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l-GR" altLang="el-GR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𝜝</m:t>
                        </m:r>
                      </m:e>
                    </m:acc>
                  </m:oMath>
                </a14:m>
                <a:r>
                  <a:rPr kumimoji="0" lang="el-GR" alt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εφάπτεται σε κάθε σημείο της δυναμικής γραμμής.</a:t>
                </a:r>
                <a:endPara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8" y="390089"/>
                <a:ext cx="10256521" cy="506421"/>
              </a:xfrm>
              <a:prstGeom prst="rect">
                <a:avLst/>
              </a:prstGeom>
              <a:blipFill>
                <a:blip r:embed="rId2" cstate="print"/>
                <a:stretch>
                  <a:fillRect l="-772" t="-2410" b="-337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548640" y="5251358"/>
                <a:ext cx="11643360" cy="50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l-GR" alt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</a:t>
                </a:r>
                <a:r>
                  <a:rPr kumimoji="0" lang="el-GR" alt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Η κατεύθυνση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l-GR" altLang="el-GR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l-GR" altLang="el-GR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𝜝</m:t>
                        </m:r>
                      </m:e>
                    </m:acc>
                  </m:oMath>
                </a14:m>
                <a:r>
                  <a:rPr kumimoji="0" lang="el-GR" alt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καθορίζει και την κατεύθυνση της δυναμικής γραμμής.</a:t>
                </a:r>
                <a:endPara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251358"/>
                <a:ext cx="11643360" cy="506421"/>
              </a:xfrm>
              <a:prstGeom prst="rect">
                <a:avLst/>
              </a:prstGeom>
              <a:blipFill>
                <a:blip r:embed="rId3" cstate="print"/>
                <a:stretch>
                  <a:fillRect l="-366" t="-2381" b="-321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C:\Users\Merkouris\Desktop\αρχείο λήψης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18" y="1439962"/>
            <a:ext cx="5001262" cy="33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Ομάδα 13"/>
          <p:cNvGrpSpPr/>
          <p:nvPr/>
        </p:nvGrpSpPr>
        <p:grpSpPr>
          <a:xfrm>
            <a:off x="3116398" y="1493741"/>
            <a:ext cx="752842" cy="686870"/>
            <a:chOff x="3116398" y="1493741"/>
            <a:chExt cx="752842" cy="686870"/>
          </a:xfrm>
        </p:grpSpPr>
        <p:cxnSp>
          <p:nvCxnSpPr>
            <p:cNvPr id="15" name="Ευθύγραμμο βέλος σύνδεσης 14"/>
            <p:cNvCxnSpPr/>
            <p:nvPr/>
          </p:nvCxnSpPr>
          <p:spPr bwMode="auto">
            <a:xfrm flipH="1" flipV="1">
              <a:off x="3538218" y="1601795"/>
              <a:ext cx="331022" cy="5788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116398" y="1493741"/>
                  <a:ext cx="489265" cy="3745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l-GR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l-GR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l-GR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𝜝</m:t>
                                </m:r>
                              </m:e>
                            </m:acc>
                          </m:e>
                          <m:sub>
                            <m:r>
                              <a:rPr kumimoji="0" lang="el-GR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6398" y="1493741"/>
                  <a:ext cx="489265" cy="374548"/>
                </a:xfrm>
                <a:prstGeom prst="rect">
                  <a:avLst/>
                </a:prstGeom>
                <a:blipFill>
                  <a:blip r:embed="rId5" cstate="print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Ομάδα 10"/>
          <p:cNvGrpSpPr/>
          <p:nvPr/>
        </p:nvGrpSpPr>
        <p:grpSpPr>
          <a:xfrm>
            <a:off x="6861142" y="4093612"/>
            <a:ext cx="879438" cy="435099"/>
            <a:chOff x="6861142" y="4093612"/>
            <a:chExt cx="879438" cy="435099"/>
          </a:xfrm>
        </p:grpSpPr>
        <p:cxnSp>
          <p:nvCxnSpPr>
            <p:cNvPr id="12" name="Ευθύγραμμο βέλος σύνδεσης 11"/>
            <p:cNvCxnSpPr/>
            <p:nvPr/>
          </p:nvCxnSpPr>
          <p:spPr bwMode="auto">
            <a:xfrm flipV="1">
              <a:off x="6861142" y="4093612"/>
              <a:ext cx="449161" cy="34972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251315" y="4154163"/>
                  <a:ext cx="489265" cy="3745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l-GR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l-GR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l-GR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𝜝</m:t>
                                </m:r>
                              </m:e>
                            </m:acc>
                          </m:e>
                          <m:sub>
                            <m:r>
                              <a:rPr kumimoji="0" lang="el-GR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1315" y="4154163"/>
                  <a:ext cx="489265" cy="374548"/>
                </a:xfrm>
                <a:prstGeom prst="rect">
                  <a:avLst/>
                </a:prstGeom>
                <a:blipFill>
                  <a:blip r:embed="rId6" cstate="print"/>
                  <a:stretch>
                    <a:fillRect l="-1250" b="-129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Ομάδα 9"/>
          <p:cNvGrpSpPr/>
          <p:nvPr/>
        </p:nvGrpSpPr>
        <p:grpSpPr>
          <a:xfrm>
            <a:off x="5617029" y="1107549"/>
            <a:ext cx="788769" cy="494246"/>
            <a:chOff x="5617029" y="1107549"/>
            <a:chExt cx="788769" cy="494246"/>
          </a:xfrm>
        </p:grpSpPr>
        <p:cxnSp>
          <p:nvCxnSpPr>
            <p:cNvPr id="13" name="Ευθύγραμμο βέλος σύνδεσης 12"/>
            <p:cNvCxnSpPr>
              <a:endCxn id="9" idx="0"/>
            </p:cNvCxnSpPr>
            <p:nvPr/>
          </p:nvCxnSpPr>
          <p:spPr bwMode="auto">
            <a:xfrm flipV="1">
              <a:off x="5617029" y="1439962"/>
              <a:ext cx="421820" cy="1618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916533" y="1107549"/>
                  <a:ext cx="489265" cy="3451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l-GR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l-GR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l-GR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𝜝</m:t>
                                </m:r>
                              </m:e>
                            </m:acc>
                          </m:e>
                          <m:sub>
                            <m:r>
                              <a:rPr kumimoji="0" lang="el-GR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533" y="1107549"/>
                  <a:ext cx="489265" cy="345159"/>
                </a:xfrm>
                <a:prstGeom prst="rect">
                  <a:avLst/>
                </a:prstGeom>
                <a:blipFill>
                  <a:blip r:embed="rId7" cstate="print"/>
                  <a:stretch>
                    <a:fillRect l="-1250" b="-2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Θέση αριθμού διαφάνειας 2">
            <a:extLst>
              <a:ext uri="{FF2B5EF4-FFF2-40B4-BE49-F238E27FC236}">
                <a16:creationId xmlns:a16="http://schemas.microsoft.com/office/drawing/2014/main" id="{7BC77903-E3C6-1851-A865-191AEB14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3931" y="426720"/>
            <a:ext cx="7601109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Οι δυναμικές γραμμές δεν τέμνονται</a:t>
            </a: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και είναι κλειστές</a:t>
            </a: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δεν έχουν ούτε αρχή, ούτε τέλος).</a:t>
            </a:r>
          </a:p>
        </p:txBody>
      </p:sp>
      <p:pic>
        <p:nvPicPr>
          <p:cNvPr id="6" name="Picture 2" descr="C:\Users\Merkouris\Desktop\Magnetic Field Lin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51" y="1924684"/>
            <a:ext cx="457331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3330" y="5109189"/>
            <a:ext cx="9948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Από κάθε σημείο του πεδίου μόνο μία δυναμική γραμμή περνάει.</a:t>
            </a:r>
          </a:p>
        </p:txBody>
      </p:sp>
      <p:sp>
        <p:nvSpPr>
          <p:cNvPr id="8" name="Θέση αριθμού διαφάνειας 2">
            <a:extLst>
              <a:ext uri="{FF2B5EF4-FFF2-40B4-BE49-F238E27FC236}">
                <a16:creationId xmlns:a16="http://schemas.microsoft.com/office/drawing/2014/main" id="{0F00F3D8-0A63-D388-6C5C-DE08863D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4" y="1452378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350294" y="342673"/>
            <a:ext cx="2554216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Ας θυμηθούμε…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0145" y="902765"/>
            <a:ext cx="470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… την έννοια του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7872619" y="902765"/>
            <a:ext cx="1936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ΠΕΔΙΟΥ.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8786260" y="2064815"/>
            <a:ext cx="2171300" cy="1080120"/>
          </a:xfrm>
          <a:prstGeom prst="cloudCallout">
            <a:avLst>
              <a:gd name="adj1" fmla="val 30118"/>
              <a:gd name="adj2" fmla="val 747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Τι είναι το πεδίο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;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50" y="3353174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6" y="335317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51255" y="2706228"/>
            <a:ext cx="5560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Πεδίο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ονομάζεται μια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περιοχή του χώρου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που έχει την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ιδιότητα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να ασκεί δύναμη στο κατάλληλο «υπόθεμα» που θα μεταφερθεί εντός του.</a:t>
            </a:r>
          </a:p>
        </p:txBody>
      </p:sp>
    </p:spTree>
    <p:extLst>
      <p:ext uri="{BB962C8B-B14F-4D97-AF65-F5344CB8AC3E}">
        <p14:creationId xmlns:p14="http://schemas.microsoft.com/office/powerpoint/2010/main" val="5272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8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771901" y="22860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Ομογενές μαγνητικό πεδίο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3" name="Text Box 5"/>
              <p:cNvSpPr txBox="1">
                <a:spLocks noChangeArrowheads="1"/>
              </p:cNvSpPr>
              <p:nvPr/>
            </p:nvSpPr>
            <p:spPr bwMode="auto">
              <a:xfrm>
                <a:off x="767092" y="865072"/>
                <a:ext cx="11003280" cy="1452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5334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1278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53340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l-GR" alt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 Ομογενές είναι το μαγνητικό πεδίο στο οποίο η 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l-GR" altLang="el-GR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l-GR" altLang="el-GR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𝜝</m:t>
                        </m:r>
                      </m:e>
                    </m:acc>
                  </m:oMath>
                </a14:m>
                <a:r>
                  <a:rPr kumimoji="0" lang="el-GR" alt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είναι </a:t>
                </a:r>
              </a:p>
              <a:p>
                <a:pPr marL="53340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l-G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  ίδια σε κάθε σημείο του.</a:t>
                </a:r>
              </a:p>
            </p:txBody>
          </p:sp>
        </mc:Choice>
        <mc:Fallback>
          <p:sp>
            <p:nvSpPr>
              <p:cNvPr id="1741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092" y="865072"/>
                <a:ext cx="11003280" cy="1452129"/>
              </a:xfrm>
              <a:prstGeom prst="rect">
                <a:avLst/>
              </a:prstGeom>
              <a:blipFill>
                <a:blip r:embed="rId3"/>
                <a:stretch>
                  <a:fillRect b="-67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Ομάδα 3"/>
          <p:cNvGrpSpPr/>
          <p:nvPr/>
        </p:nvGrpSpPr>
        <p:grpSpPr>
          <a:xfrm>
            <a:off x="5885171" y="2115212"/>
            <a:ext cx="1953306" cy="2771837"/>
            <a:chOff x="8382001" y="2917824"/>
            <a:chExt cx="2270125" cy="30797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Ορθογώνιο 1"/>
                <p:cNvSpPr/>
                <p:nvPr/>
              </p:nvSpPr>
              <p:spPr>
                <a:xfrm>
                  <a:off x="9782479" y="3766115"/>
                  <a:ext cx="428322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l-GR" altLang="el-GR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l-GR" altLang="el-GR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Ορθογώνιο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479" y="3766115"/>
                  <a:ext cx="428322" cy="43749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Ομάδα 2"/>
            <p:cNvGrpSpPr/>
            <p:nvPr/>
          </p:nvGrpSpPr>
          <p:grpSpPr>
            <a:xfrm>
              <a:off x="8382001" y="2917824"/>
              <a:ext cx="2270125" cy="3079752"/>
              <a:chOff x="5334001" y="3124200"/>
              <a:chExt cx="2270125" cy="3079752"/>
            </a:xfrm>
          </p:grpSpPr>
          <p:grpSp>
            <p:nvGrpSpPr>
              <p:cNvPr id="17460" name="Group 52"/>
              <p:cNvGrpSpPr>
                <a:grpSpLocks/>
              </p:cNvGrpSpPr>
              <p:nvPr/>
            </p:nvGrpSpPr>
            <p:grpSpPr bwMode="auto">
              <a:xfrm>
                <a:off x="5334001" y="3124200"/>
                <a:ext cx="2270125" cy="3079752"/>
                <a:chOff x="2400" y="1824"/>
                <a:chExt cx="1430" cy="2036"/>
              </a:xfrm>
            </p:grpSpPr>
            <p:grpSp>
              <p:nvGrpSpPr>
                <p:cNvPr id="14345" name="Group 31"/>
                <p:cNvGrpSpPr>
                  <a:grpSpLocks/>
                </p:cNvGrpSpPr>
                <p:nvPr/>
              </p:nvGrpSpPr>
              <p:grpSpPr bwMode="auto">
                <a:xfrm>
                  <a:off x="2400" y="1824"/>
                  <a:ext cx="1430" cy="2036"/>
                  <a:chOff x="2832" y="1776"/>
                  <a:chExt cx="1430" cy="2036"/>
                </a:xfrm>
              </p:grpSpPr>
              <p:sp>
                <p:nvSpPr>
                  <p:cNvPr id="1434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776"/>
                    <a:ext cx="288" cy="203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  <a:contourClr>
                      <a:srgbClr val="FF0000"/>
                    </a:contour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  <a:flatTx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altLang="el-GR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altLang="el-GR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altLang="el-GR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altLang="el-GR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altLang="el-GR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altLang="el-GR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5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8" y="1776"/>
                    <a:ext cx="1104" cy="28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  <a:contourClr>
                      <a:srgbClr val="FF0000"/>
                    </a:contour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  <a:flatTx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altLang="el-GR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5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6" y="1776"/>
                    <a:ext cx="288" cy="203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  <a:contourClr>
                      <a:srgbClr val="FF0000"/>
                    </a:contour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  <a:flatTx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altLang="el-GR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altLang="el-GR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altLang="el-GR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altLang="el-GR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altLang="el-GR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altLang="el-GR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5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744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5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552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5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360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5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168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5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976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5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784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5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592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5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400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6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208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35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7" y="3454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altLang="el-GR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rPr>
                      <a:t>Ν</a:t>
                    </a:r>
                  </a:p>
                </p:txBody>
              </p:sp>
              <p:sp>
                <p:nvSpPr>
                  <p:cNvPr id="17436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6" y="3454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l-GR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rPr>
                      <a:t>S</a:t>
                    </a:r>
                    <a:endParaRPr kumimoji="0" lang="el-GR" altLang="el-GR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Comic Sans MS" pitchFamily="66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6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880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347" name="Line 32"/>
                <p:cNvSpPr>
                  <a:spLocks noChangeShapeType="1"/>
                </p:cNvSpPr>
                <p:nvPr/>
              </p:nvSpPr>
              <p:spPr bwMode="auto">
                <a:xfrm>
                  <a:off x="3024" y="2544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Ορθογώνιο 29"/>
                  <p:cNvSpPr/>
                  <p:nvPr/>
                </p:nvSpPr>
                <p:spPr>
                  <a:xfrm>
                    <a:off x="6566204" y="4602903"/>
                    <a:ext cx="428322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kumimoji="0" lang="el-GR" altLang="el-GR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l-GR" altLang="el-GR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𝜝</m:t>
                              </m:r>
                            </m:e>
                          </m:acc>
                        </m:oMath>
                      </m:oMathPara>
                    </a14:m>
                    <a:endParaRPr kumimoji="0" lang="el-G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Ορθογώνιο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204" y="4602903"/>
                    <a:ext cx="428322" cy="437492"/>
                  </a:xfrm>
                  <a:prstGeom prst="rect">
                    <a:avLst/>
                  </a:prstGeom>
                  <a:blipFill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Ορθογώνιο 4"/>
          <p:cNvSpPr/>
          <p:nvPr/>
        </p:nvSpPr>
        <p:spPr>
          <a:xfrm>
            <a:off x="1669366" y="4887049"/>
            <a:ext cx="9198732" cy="1426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Το μαγνητικό πεδίο ανάμεσα στα σκέλη πεταλοειδούς μαγνήτη θεωρούμε ότι είναι ομογενές.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Οι δυναμικές γραμμές του πεδίου είναι παράλληλες και </a:t>
            </a:r>
            <a:r>
              <a:rPr kumimoji="0" lang="el-GR" alt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ισαπέχουσες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 </a:t>
            </a:r>
          </a:p>
        </p:txBody>
      </p:sp>
      <p:sp>
        <p:nvSpPr>
          <p:cNvPr id="28" name="Θέση αριθμού διαφάνειας 2">
            <a:extLst>
              <a:ext uri="{FF2B5EF4-FFF2-40B4-BE49-F238E27FC236}">
                <a16:creationId xmlns:a16="http://schemas.microsoft.com/office/drawing/2014/main" id="{290989F0-C062-72C9-424D-16BAF357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1160" y="255486"/>
            <a:ext cx="580644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Δυναμικές γραμμές ανάμεσα σε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ετερώνυμους πόλους μαγνητών</a:t>
            </a:r>
          </a:p>
        </p:txBody>
      </p:sp>
      <p:pic>
        <p:nvPicPr>
          <p:cNvPr id="6" name="Picture 6" descr="image_science0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27" y="1950783"/>
            <a:ext cx="441960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74" y="1562197"/>
            <a:ext cx="3954106" cy="42684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Θέση αριθμού διαφάνειας 2">
            <a:extLst>
              <a:ext uri="{FF2B5EF4-FFF2-40B4-BE49-F238E27FC236}">
                <a16:creationId xmlns:a16="http://schemas.microsoft.com/office/drawing/2014/main" id="{1084E97D-3F06-C98F-CB1C-78A9BA13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8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989" y="246262"/>
            <a:ext cx="5867400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hlinkClick r:id="rId2"/>
              </a:rPr>
              <a:t>Δυναμικές γραμμές ανάμεσα σε ομώνυμους πόλους μαγνητών</a:t>
            </a:r>
            <a:endParaRPr kumimoji="0" lang="el-GR" altLang="el-GR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93" y="1869264"/>
            <a:ext cx="4258269" cy="3353268"/>
          </a:xfrm>
          <a:prstGeom prst="rect">
            <a:avLst/>
          </a:prstGeom>
        </p:spPr>
      </p:pic>
      <p:pic>
        <p:nvPicPr>
          <p:cNvPr id="6" name="Picture 8" descr="image_science00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0" y="2126673"/>
            <a:ext cx="441960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Θέση αριθμού διαφάνειας 2">
            <a:extLst>
              <a:ext uri="{FF2B5EF4-FFF2-40B4-BE49-F238E27FC236}">
                <a16:creationId xmlns:a16="http://schemas.microsoft.com/office/drawing/2014/main" id="{6739916A-EDA7-480B-68F8-FF5BC3E4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97680" y="331686"/>
            <a:ext cx="32308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Μαγνητική βελόνα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9" y="142514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4918" y="3421284"/>
            <a:ext cx="2977905" cy="256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555909" y="1002394"/>
            <a:ext cx="84734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Η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μαγνητική βελόνα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είναι ένας τεχνητός μαγνήτης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Μια μαγνητική βελόνα που βρίσκεται σε μαγνητικό πεδίο δέχεται δυνάμεις από αυτό.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Μια μαγνητική βελόνα που βρίσκεται σε διάφορες θέσεις μαγνητικού πεδίου, προσανατολίζεται με τον άξονά της εφαπτόμενο στη δυναμική γραμμή που περνά από κάθε θέση.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1021080" y="3642873"/>
                <a:ext cx="6685280" cy="199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Το διάνυσμα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l-GR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l-GR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𝜝</m:t>
                        </m:r>
                      </m:e>
                    </m:acc>
                  </m:oMath>
                </a14:m>
                <a:r>
                  <a:rPr kumimoji="0" lang="el-GR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σ’ ένα σημείο του μαγνητικού πεδίου έχει διεύθυνση τη διεύθυνση του άξονα της μαγνητικής βελόνας που ισορροπεί στο πεδίο και φορά από το νότιο προς το βόρειο πόλο της.</a:t>
                </a:r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" y="3642873"/>
                <a:ext cx="6685280" cy="1995098"/>
              </a:xfrm>
              <a:prstGeom prst="rect">
                <a:avLst/>
              </a:prstGeom>
              <a:blipFill>
                <a:blip r:embed="rId4" cstate="print"/>
                <a:stretch>
                  <a:fillRect l="-1004" r="-1004" b="-1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Εικόνα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565886"/>
            <a:ext cx="1894020" cy="1302138"/>
          </a:xfrm>
          <a:prstGeom prst="rect">
            <a:avLst/>
          </a:prstGeom>
        </p:spPr>
      </p:pic>
      <p:sp>
        <p:nvSpPr>
          <p:cNvPr id="9" name="Θέση αριθμού διαφάνειας 2">
            <a:extLst>
              <a:ext uri="{FF2B5EF4-FFF2-40B4-BE49-F238E27FC236}">
                <a16:creationId xmlns:a16="http://schemas.microsoft.com/office/drawing/2014/main" id="{18B05CF0-4AB9-395F-B556-A413083E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22600" y="381000"/>
            <a:ext cx="5715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Το μαγνητικό πεδίο της Γης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(είναι εκτός ύλης)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7076" y="1395269"/>
            <a:ext cx="4242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Η Γη συμπεριφέρεται σαν ένας τεράστιος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ραβδόμορφος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μαγνήτης (</a:t>
            </a:r>
            <a:r>
              <a: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μαγνητικό δίπολο).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8" name="Picture 14" descr="magnetosphere_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4" y="1509689"/>
            <a:ext cx="4335597" cy="433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62441" y="2977869"/>
            <a:ext cx="573182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Το άκρο της μαγνητικής πυξίδας που δείχνει τον Βορρά ονομάζεται βόρειος μαγνητικός πόλος.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Αυτό σημαίνει ότι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στην περιοχή του Βόρειου (Γεωγραφικού) Πόλου βρίσκεται ο Νότιος Μαγνητικός Πόλος της Γης.</a:t>
            </a:r>
          </a:p>
        </p:txBody>
      </p:sp>
      <p:sp>
        <p:nvSpPr>
          <p:cNvPr id="7" name="Θέση αριθμού διαφάνειας 2">
            <a:extLst>
              <a:ext uri="{FF2B5EF4-FFF2-40B4-BE49-F238E27FC236}">
                <a16:creationId xmlns:a16="http://schemas.microsoft.com/office/drawing/2014/main" id="{F6FE007E-E15D-0BD8-13A6-C288221E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4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16289" y="814959"/>
            <a:ext cx="58390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Το ηλεκτρικό ρεύμα δημιουργεί μαγνητικό πεδίο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21" y="2388107"/>
            <a:ext cx="3859149" cy="2780505"/>
          </a:xfrm>
          <a:prstGeom prst="rect">
            <a:avLst/>
          </a:prstGeom>
        </p:spPr>
      </p:pic>
      <p:sp>
        <p:nvSpPr>
          <p:cNvPr id="6" name="Θέση αριθμού διαφάνειας 2">
            <a:extLst>
              <a:ext uri="{FF2B5EF4-FFF2-40B4-BE49-F238E27FC236}">
                <a16:creationId xmlns:a16="http://schemas.microsoft.com/office/drawing/2014/main" id="{B0C2956A-871C-09EA-B152-457305B7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09700" y="304801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Στην αρχή ήταν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ο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…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l-GR" altLang="el-GR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584326" y="1033463"/>
            <a:ext cx="1752600" cy="2155825"/>
            <a:chOff x="204" y="576"/>
            <a:chExt cx="1104" cy="1358"/>
          </a:xfrm>
        </p:grpSpPr>
        <p:pic>
          <p:nvPicPr>
            <p:cNvPr id="7172" name="Picture 4" descr="gilbert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76"/>
              <a:ext cx="743" cy="1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204" y="1604"/>
              <a:ext cx="11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William</a:t>
              </a:r>
              <a:r>
                <a:rPr kumimoji="0" lang="el-GR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  <a:r>
                <a:rPr kumimoji="0" lang="en-US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Gilbert </a:t>
              </a:r>
              <a:r>
                <a:rPr kumimoji="0" lang="el-GR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(</a:t>
              </a:r>
              <a:r>
                <a:rPr kumimoji="0" lang="en-US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1540 – 1603</a:t>
              </a:r>
              <a:r>
                <a:rPr kumimoji="0" lang="el-GR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622928" y="219759"/>
            <a:ext cx="198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…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μετά ήρθαν και άλλοι…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613528" y="1033463"/>
            <a:ext cx="1981200" cy="2581275"/>
            <a:chOff x="1573" y="960"/>
            <a:chExt cx="1248" cy="1626"/>
          </a:xfrm>
        </p:grpSpPr>
        <p:pic>
          <p:nvPicPr>
            <p:cNvPr id="7176" name="Picture 8" descr="File:Otto von Guericke portrait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60"/>
              <a:ext cx="842" cy="12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1573" y="2256"/>
              <a:ext cx="1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Otto von </a:t>
              </a:r>
              <a:r>
                <a:rPr kumimoji="0" lang="el-GR" altLang="el-G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Guericke</a:t>
              </a:r>
              <a:r>
                <a:rPr kumimoji="0" lang="en-US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  <a:r>
                <a:rPr kumimoji="0" lang="el-GR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(</a:t>
              </a:r>
              <a:r>
                <a:rPr kumimoji="0" lang="en-US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1602 – 1686</a:t>
              </a:r>
              <a:r>
                <a:rPr kumimoji="0" lang="el-GR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  <a:r>
                <a:rPr kumimoji="0" lang="el-GR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4927728" y="3860910"/>
            <a:ext cx="1676400" cy="2233613"/>
            <a:chOff x="2541" y="2112"/>
            <a:chExt cx="1056" cy="1407"/>
          </a:xfrm>
        </p:grpSpPr>
        <p:pic>
          <p:nvPicPr>
            <p:cNvPr id="7179" name="Picture 11" descr="GrayStephen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112"/>
              <a:ext cx="762" cy="1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2541" y="3189"/>
              <a:ext cx="10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Stephen  Gray </a:t>
              </a:r>
              <a:r>
                <a:rPr kumimoji="0" lang="el-GR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(</a:t>
              </a:r>
              <a:r>
                <a:rPr kumimoji="0" lang="en-US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1666 – 1736</a:t>
              </a:r>
              <a:r>
                <a:rPr kumimoji="0" lang="el-GR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</a:p>
          </p:txBody>
        </p: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9398000" y="814388"/>
            <a:ext cx="1524000" cy="2301875"/>
            <a:chOff x="4029" y="192"/>
            <a:chExt cx="960" cy="1450"/>
          </a:xfrm>
        </p:grpSpPr>
        <p:pic>
          <p:nvPicPr>
            <p:cNvPr id="7182" name="Picture 14" descr="08_osob_charles_du_fay_m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92"/>
              <a:ext cx="858" cy="1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4029" y="1312"/>
              <a:ext cx="9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Charles</a:t>
              </a:r>
              <a:r>
                <a:rPr kumimoji="0" lang="el-GR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  <a:r>
                <a:rPr kumimoji="0" lang="el-GR" altLang="el-G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Dufay</a:t>
              </a:r>
              <a:r>
                <a:rPr kumimoji="0" lang="en-US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  <a:r>
                <a:rPr kumimoji="0" lang="el-GR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(</a:t>
              </a:r>
              <a:r>
                <a:rPr kumimoji="0" lang="en-US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1698 – 1739</a:t>
              </a:r>
              <a:r>
                <a:rPr kumimoji="0" lang="el-GR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</a:p>
          </p:txBody>
        </p:sp>
      </p:grp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1912938" y="4038601"/>
            <a:ext cx="1981200" cy="2308225"/>
            <a:chOff x="245" y="2544"/>
            <a:chExt cx="1248" cy="1454"/>
          </a:xfrm>
        </p:grpSpPr>
        <p:pic>
          <p:nvPicPr>
            <p:cNvPr id="7185" name="Picture 17" descr="benjamin-franklin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44"/>
              <a:ext cx="873" cy="1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245" y="3668"/>
              <a:ext cx="1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Benjamin Franklin </a:t>
              </a:r>
              <a:r>
                <a:rPr kumimoji="0" lang="el-GR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(</a:t>
              </a:r>
              <a:r>
                <a:rPr kumimoji="0" lang="en-US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1706 – 1790</a:t>
              </a:r>
              <a:r>
                <a:rPr kumimoji="0" lang="el-GR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  <a:r>
                <a:rPr kumimoji="0" lang="en-US" alt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  <a:endParaRPr kumimoji="0" lang="el-GR" alt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8671116" y="3823494"/>
            <a:ext cx="1828800" cy="2462213"/>
            <a:chOff x="1137" y="2496"/>
            <a:chExt cx="1152" cy="1551"/>
          </a:xfrm>
        </p:grpSpPr>
        <p:pic>
          <p:nvPicPr>
            <p:cNvPr id="7188" name="Picture 20" descr="Priestley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496"/>
              <a:ext cx="833" cy="1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1137" y="3717"/>
              <a:ext cx="11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Joseph Priestley</a:t>
              </a:r>
              <a:r>
                <a:rPr kumimoji="0" lang="en-US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l-GR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en-US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1733 – 1804</a:t>
              </a:r>
              <a:r>
                <a:rPr kumimoji="0" lang="el-GR" alt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  <a:endPara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24" name="Θέση αριθμού διαφάνειας 2">
            <a:extLst>
              <a:ext uri="{FF2B5EF4-FFF2-40B4-BE49-F238E27FC236}">
                <a16:creationId xmlns:a16="http://schemas.microsoft.com/office/drawing/2014/main" id="{0902EC8D-8B8D-8D6F-A0FD-EF095AE4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0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352800" y="304801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και ακολούθησαν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οι…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019301" y="3624263"/>
            <a:ext cx="1905000" cy="2609850"/>
            <a:chOff x="360" y="2091"/>
            <a:chExt cx="1200" cy="1644"/>
          </a:xfrm>
        </p:grpSpPr>
        <p:pic>
          <p:nvPicPr>
            <p:cNvPr id="8196" name="Picture 4" descr="coulomb3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091"/>
              <a:ext cx="1056" cy="12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360" y="3347"/>
              <a:ext cx="120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Charles</a:t>
              </a: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  <a:r>
                <a:rPr kumimoji="0" lang="el-GR" altLang="el-G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Coulomb</a:t>
              </a: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(1736 – 1806)</a:t>
              </a:r>
              <a:r>
                <a:rPr kumimoji="0" lang="el-GR" alt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4930140" y="3680396"/>
            <a:ext cx="1828800" cy="2528888"/>
            <a:chOff x="1774" y="864"/>
            <a:chExt cx="1152" cy="1593"/>
          </a:xfrm>
        </p:grpSpPr>
        <p:pic>
          <p:nvPicPr>
            <p:cNvPr id="8199" name="Picture 7" descr="cavendish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864"/>
              <a:ext cx="980" cy="12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1774" y="2091"/>
              <a:ext cx="115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Henry</a:t>
              </a: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  <a:r>
                <a:rPr kumimoji="0" lang="el-GR" altLang="el-G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Cavendish</a:t>
              </a: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(1731 – 1810) </a:t>
              </a: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9048697" y="941388"/>
            <a:ext cx="1905000" cy="2682875"/>
            <a:chOff x="3858" y="720"/>
            <a:chExt cx="1200" cy="1690"/>
          </a:xfrm>
        </p:grpSpPr>
        <p:pic>
          <p:nvPicPr>
            <p:cNvPr id="8202" name="Picture 10" descr="Photo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720"/>
              <a:ext cx="1049" cy="12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3858" y="2044"/>
              <a:ext cx="12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Ales</a:t>
              </a:r>
              <a:r>
                <a:rPr kumimoji="0" lang="en-US" altLang="el-G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sandro</a:t>
              </a: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  <a:r>
                <a:rPr kumimoji="0" lang="el-GR" altLang="el-G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Volta</a:t>
              </a: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(1745 – 1827)</a:t>
              </a:r>
            </a:p>
          </p:txBody>
        </p:sp>
      </p:grp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650480" y="4593178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…μέχρι να φτάσουμε στον …</a:t>
            </a:r>
          </a:p>
        </p:txBody>
      </p: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2057400" y="990601"/>
            <a:ext cx="2057400" cy="2409825"/>
            <a:chOff x="3840" y="1776"/>
            <a:chExt cx="1296" cy="1518"/>
          </a:xfrm>
        </p:grpSpPr>
        <p:pic>
          <p:nvPicPr>
            <p:cNvPr id="8206" name="Picture 14" descr="heinrich_von_kleist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" y="1776"/>
              <a:ext cx="925" cy="11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3840" y="2928"/>
              <a:ext cx="129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Heinrich</a:t>
              </a: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  <a:r>
                <a:rPr kumimoji="0" lang="el-GR" altLang="el-G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von</a:t>
              </a: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  <a:r>
                <a:rPr kumimoji="0" lang="el-GR" altLang="el-G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Kleist</a:t>
              </a: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(</a:t>
              </a:r>
              <a:r>
                <a:rPr kumimoji="0" lang="en-US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1700 – 1748</a:t>
              </a: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</a:p>
          </p:txBody>
        </p:sp>
      </p:grp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6096000" y="911465"/>
            <a:ext cx="1855788" cy="2790825"/>
            <a:chOff x="4399" y="432"/>
            <a:chExt cx="1169" cy="1758"/>
          </a:xfrm>
        </p:grpSpPr>
        <p:pic>
          <p:nvPicPr>
            <p:cNvPr id="8209" name="Picture 17" descr="Musschenbroek_portrait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" y="432"/>
              <a:ext cx="1047" cy="1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4416" y="1670"/>
              <a:ext cx="115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Pieter</a:t>
              </a: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  <a:r>
                <a:rPr kumimoji="0" lang="el-GR" altLang="el-G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van</a:t>
              </a: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  <a:r>
                <a:rPr kumimoji="0" lang="el-GR" altLang="el-G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Musschenbroek</a:t>
              </a:r>
              <a:r>
                <a:rPr kumimoji="0" lang="en-US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(</a:t>
              </a:r>
              <a:r>
                <a:rPr kumimoji="0" lang="en-US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1692 – 1761</a:t>
              </a: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21" name="Θέση αριθμού διαφάνειας 2">
            <a:extLst>
              <a:ext uri="{FF2B5EF4-FFF2-40B4-BE49-F238E27FC236}">
                <a16:creationId xmlns:a16="http://schemas.microsoft.com/office/drawing/2014/main" id="{D3103E42-DDA8-123C-8A18-08A2E42F8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267137" y="835089"/>
            <a:ext cx="3333750" cy="4741863"/>
            <a:chOff x="1607" y="503"/>
            <a:chExt cx="2100" cy="2987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815" y="3086"/>
              <a:ext cx="17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Hans Christian </a:t>
              </a:r>
              <a:r>
                <a:rPr kumimoji="0" lang="en-US" altLang="el-GR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Oersted</a:t>
              </a:r>
              <a:r>
                <a:rPr kumimoji="0" lang="en-US" alt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  <a:r>
                <a:rPr kumimoji="0" lang="el-GR" alt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      </a:t>
              </a:r>
              <a:r>
                <a:rPr kumimoji="0" lang="en-US" alt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(1777-1851)</a:t>
              </a:r>
              <a:endPara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9223" name="Picture 7" descr="Oersted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503"/>
              <a:ext cx="2100" cy="2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Θέση αριθμού διαφάνειας 2">
            <a:extLst>
              <a:ext uri="{FF2B5EF4-FFF2-40B4-BE49-F238E27FC236}">
                <a16:creationId xmlns:a16="http://schemas.microsoft.com/office/drawing/2014/main" id="{234B2A3F-289B-5FB4-3D51-B3B066D2C929}"/>
              </a:ext>
            </a:extLst>
          </p:cNvPr>
          <p:cNvSpPr txBox="1">
            <a:spLocks/>
          </p:cNvSpPr>
          <p:nvPr/>
        </p:nvSpPr>
        <p:spPr bwMode="gray">
          <a:xfrm>
            <a:off x="477734" y="73370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pPr defTabSz="914400"/>
              <a:t>28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06424" y="2735549"/>
            <a:ext cx="712317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στην Κοπεγχάγη, ο καθηγητής  </a:t>
            </a:r>
            <a:r>
              <a:rPr kumimoji="0" lang="en-US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Hans Christian </a:t>
            </a:r>
            <a:r>
              <a:rPr kumimoji="0" lang="en-US" alt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Oersted</a:t>
            </a:r>
            <a:r>
              <a:rPr kumimoji="0" lang="en-US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έχοντας εκτελέσει επανειλημμένα πειράματα, ανακοινώνει ότι </a:t>
            </a: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υπάρχει σχέση ανάμεσα στον ηλεκτρισμό και τον μαγνητισμό.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Πιο συγκεκριμένα,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διαπιστώνει ότι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77674" y="858394"/>
            <a:ext cx="72054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Τον Ιούλιο  του 1820, ενώ οι Έλληνες είναι ακόμη υποδουλωμένοι στους Τούρκους και ο Αλέξανδρος Υψηλάντης αναλαμβάνει επικεφαλής της Φιλικής Εταιρείας,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9262538" y="594360"/>
            <a:ext cx="1922939" cy="2919446"/>
            <a:chOff x="8291606" y="330027"/>
            <a:chExt cx="1922939" cy="2919446"/>
          </a:xfrm>
        </p:grpSpPr>
        <p:pic>
          <p:nvPicPr>
            <p:cNvPr id="11267" name="Picture 3" descr="AlexandrosYpsilantis1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759" y="330027"/>
              <a:ext cx="1774634" cy="22252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8291606" y="2541587"/>
              <a:ext cx="192293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Αλεξ</a:t>
              </a: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. Υψηλάντης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1792 - 1828</a:t>
              </a:r>
            </a:p>
          </p:txBody>
        </p:sp>
      </p:grpSp>
      <p:sp>
        <p:nvSpPr>
          <p:cNvPr id="8" name="Θέση αριθμού διαφάνειας 2">
            <a:extLst>
              <a:ext uri="{FF2B5EF4-FFF2-40B4-BE49-F238E27FC236}">
                <a16:creationId xmlns:a16="http://schemas.microsoft.com/office/drawing/2014/main" id="{01DD7741-1C83-7C87-F237-2A33A16D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314440" y="337240"/>
            <a:ext cx="3096196" cy="1071736"/>
          </a:xfrm>
          <a:prstGeom prst="cloudCallout">
            <a:avLst>
              <a:gd name="adj1" fmla="val 90065"/>
              <a:gd name="adj2" fmla="val 321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… και σε τι μας χρησιμεύει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;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458" y="1143456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62" y="286359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51762" y="2458869"/>
            <a:ext cx="6514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Την ιδέα συνέλαβε ο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4"/>
              </a:rPr>
              <a:t>Faraday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Η έννοια του πεδίου μάς βοηθά να εξηγήσουμε τη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δύναμη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που μπορεί να ασκείται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από απόσταση!</a:t>
            </a:r>
          </a:p>
        </p:txBody>
      </p:sp>
      <p:sp>
        <p:nvSpPr>
          <p:cNvPr id="8" name="Θέση αριθμού διαφάνειας 2">
            <a:extLst>
              <a:ext uri="{FF2B5EF4-FFF2-40B4-BE49-F238E27FC236}">
                <a16:creationId xmlns:a16="http://schemas.microsoft.com/office/drawing/2014/main" id="{C0DEC1E0-0891-AABE-9DC1-87DAEF78816D}"/>
              </a:ext>
            </a:extLst>
          </p:cNvPr>
          <p:cNvSpPr txBox="1">
            <a:spLocks/>
          </p:cNvSpPr>
          <p:nvPr/>
        </p:nvSpPr>
        <p:spPr bwMode="gray">
          <a:xfrm>
            <a:off x="491213" y="778331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pPr defTabSz="914400"/>
              <a:t>3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4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66975" y="2198370"/>
            <a:ext cx="723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2"/>
              </a:rPr>
              <a:t>Το ηλεκτρικό ρεύμα δημιουργεί μαγνητικό πεδίο</a:t>
            </a:r>
            <a:endParaRPr kumimoji="0" lang="el-GR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7898" y="3851910"/>
            <a:ext cx="306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Πείραμα του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Oersted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Θέση αριθμού διαφάνειας 2">
            <a:extLst>
              <a:ext uri="{FF2B5EF4-FFF2-40B4-BE49-F238E27FC236}">
                <a16:creationId xmlns:a16="http://schemas.microsoft.com/office/drawing/2014/main" id="{D3EEB481-0E3A-E683-09DA-172C1F6E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09" y="90393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0309" y="585216"/>
            <a:ext cx="782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Το πείραμα του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Oersted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μας οδηγεί σε κάποια συμπεράσματα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69463" y="1329509"/>
            <a:ext cx="809560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Γύρω από ρευματοφόρους αγωγούς δημιουργείται μαγνητικό πεδίο.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Ο μαγνήτης (π.χ. μαγνητική βελόνα) που θα βρεθεί μέσα σ’ αυτό θα δεχτεί δύναμη και θα εκτραπεί.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Όταν ένας ρευματοφόρος αγωγός βρεθεί μέσα σε μαγνητικό πεδίο δέχεται δύναμη από αυτό.</a:t>
            </a:r>
          </a:p>
        </p:txBody>
      </p:sp>
      <p:sp>
        <p:nvSpPr>
          <p:cNvPr id="7" name="Θέση αριθμού διαφάνειας 2">
            <a:extLst>
              <a:ext uri="{FF2B5EF4-FFF2-40B4-BE49-F238E27FC236}">
                <a16:creationId xmlns:a16="http://schemas.microsoft.com/office/drawing/2014/main" id="{AD96ECBF-B6D3-9284-D5A2-57D3D5CB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1" y="1246212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7233" y="454808"/>
            <a:ext cx="63733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Το πείραμα του </a:t>
            </a:r>
            <a:r>
              <a:rPr kumimoji="0" lang="en-US" alt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Oersted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μας έδειξε ότι οι μαγνήτες, όταν βρεθούν κοντά σε ρευματοφόρο αγωγό, εκτρέπονται.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Το ρεύμα λοιπόν ασκεί δύναμη πάνω στους μαγνήτες. 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96" y="2243670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300720" y="879726"/>
            <a:ext cx="2288032" cy="1461335"/>
          </a:xfrm>
          <a:prstGeom prst="cloudCallout">
            <a:avLst>
              <a:gd name="adj1" fmla="val 63540"/>
              <a:gd name="adj2" fmla="val 539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Καλό!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Μπορεί όμως να συμβεί το αντίστροφο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11458" y="1994707"/>
            <a:ext cx="5458968" cy="2046941"/>
          </a:xfrm>
          <a:prstGeom prst="wedgeRoundRectCallout">
            <a:avLst>
              <a:gd name="adj1" fmla="val -60484"/>
              <a:gd name="adj2" fmla="val -6458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Βέβαια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Οι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μαγνήτες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μπορούν να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ασκούν δύναμη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σε φορτία που κινούνται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(εκτροπή από την πορεία τους-σωλήνας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Crookes)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και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σε αγωγό που διαρρέεται από ρεύμα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35" y="4339254"/>
            <a:ext cx="2458307" cy="184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-USn7ilxp-Q"/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276246" y="4041648"/>
            <a:ext cx="3585950" cy="201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Θέση αριθμού διαφάνειας 2">
            <a:extLst>
              <a:ext uri="{FF2B5EF4-FFF2-40B4-BE49-F238E27FC236}">
                <a16:creationId xmlns:a16="http://schemas.microsoft.com/office/drawing/2014/main" id="{14D9EBB6-3276-EB7B-2112-630528F0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9" y="1528984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749" y="1310906"/>
            <a:ext cx="67436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Μπορούμε να δείξουμε την δύναμη που ασκεί ομογενές μαγνητικό πεδίο σε ρευματοφόρο αγωγό που βρίσκεται μέσα σ’ αυτό, με την χρήση πεταλοειδούς μαγνήτη και σύρματος που συνδέεται με μπαταρία. 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Η δύναμη που ασκείται από το μαγνητικό πεδίο στο ρευματοφόρο αγωγό ονομάζεται ηλεκτρομαγνητική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δύναμη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Laplace.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Θα την μελετήσουμε σ’ επόμενο μάθημα)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Θέση αριθμού διαφάνειας 2">
            <a:extLst>
              <a:ext uri="{FF2B5EF4-FFF2-40B4-BE49-F238E27FC236}">
                <a16:creationId xmlns:a16="http://schemas.microsoft.com/office/drawing/2014/main" id="{84A488A1-0804-D9E6-C006-D88C81C3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2">
            <a:extLst>
              <a:ext uri="{FF2B5EF4-FFF2-40B4-BE49-F238E27FC236}">
                <a16:creationId xmlns:a16="http://schemas.microsoft.com/office/drawing/2014/main" id="{214A7E72-D115-6409-DEF7-21ECD23D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21638-B54F-A714-A5F2-2B28F3CE2594}"/>
              </a:ext>
            </a:extLst>
          </p:cNvPr>
          <p:cNvSpPr txBox="1"/>
          <p:nvPr/>
        </p:nvSpPr>
        <p:spPr>
          <a:xfrm>
            <a:off x="3814915" y="96898"/>
            <a:ext cx="5137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Νόμος </a:t>
            </a:r>
            <a:r>
              <a:rPr lang="en-US" sz="3600" b="1" dirty="0" err="1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Biot</a:t>
            </a:r>
            <a:r>
              <a:rPr lang="en-US" sz="36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36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</a:t>
            </a:r>
            <a:r>
              <a:rPr lang="en-US" sz="3600" b="1" dirty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Savart</a:t>
            </a:r>
            <a:endParaRPr lang="el-GR" sz="3600" b="1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Το μαγνητικό πεδίο ΔB που δημιουργεί το τμήμα Δl του αγωγού στο σημείο Α, είναι κάθετο στο επίπεδο του βιβλίου και με φορά από τον αναγνώστη προς το βιβλίο. Η φορά δηλώνεται με το ">
            <a:extLst>
              <a:ext uri="{FF2B5EF4-FFF2-40B4-BE49-F238E27FC236}">
                <a16:creationId xmlns:a16="http://schemas.microsoft.com/office/drawing/2014/main" id="{191712F3-AB88-D81D-80D0-4FDBD61B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9" y="1242536"/>
            <a:ext cx="2989707" cy="261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730E67-E957-FA20-9016-0FCED8A44A91}"/>
              </a:ext>
            </a:extLst>
          </p:cNvPr>
          <p:cNvSpPr txBox="1"/>
          <p:nvPr/>
        </p:nvSpPr>
        <p:spPr>
          <a:xfrm>
            <a:off x="3813358" y="787782"/>
            <a:ext cx="77478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Λίγο μετά την ανακάλυψη του 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Oersted</a:t>
            </a:r>
            <a:r>
              <a:rPr lang="el-GR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ότι το ηλεκτρικό ρεύμα δημιουργεί γύρω του μαγνητικό πεδίο, οι </a:t>
            </a:r>
            <a:r>
              <a:rPr lang="el-GR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Biot</a:t>
            </a:r>
            <a:r>
              <a:rPr lang="el-GR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και </a:t>
            </a:r>
            <a:r>
              <a:rPr lang="el-GR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Savart</a:t>
            </a:r>
            <a:r>
              <a:rPr lang="el-GR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βασιζόμενοι σε πειραματικές μετρήσεις, κατέληξαν στο νόμο που δίνει το μαγνητικό πεδίο που δημιουργεί ένας αγωγός ο οποίος διαρρέεται από ρεύμα.</a:t>
            </a:r>
          </a:p>
          <a:p>
            <a:pPr algn="just"/>
            <a:r>
              <a:rPr lang="el-GR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792996-7DB9-CD53-8FF3-56253F130AB2}"/>
                  </a:ext>
                </a:extLst>
              </p:cNvPr>
              <p:cNvSpPr txBox="1"/>
              <p:nvPr/>
            </p:nvSpPr>
            <p:spPr>
              <a:xfrm>
                <a:off x="3626544" y="2483542"/>
                <a:ext cx="8121445" cy="1426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b="1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Αν ένας αγωγός διαρρέεται από ρεύμα έντασης </a:t>
                </a:r>
                <a14:m>
                  <m:oMath xmlns:m="http://schemas.openxmlformats.org/officeDocument/2006/math">
                    <m:r>
                      <a:rPr lang="el-GR" sz="20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𝚰</m:t>
                    </m:r>
                  </m:oMath>
                </a14:m>
                <a:r>
                  <a:rPr lang="el-GR" sz="2000" b="1" i="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,</a:t>
                </a:r>
                <a:r>
                  <a:rPr lang="el-GR" b="1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 ένα πολύ μικρό</a:t>
                </a:r>
                <a:r>
                  <a:rPr lang="en-US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b="1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τμήμα  του, μήκους </a:t>
                </a:r>
                <a14:m>
                  <m:oMath xmlns:m="http://schemas.openxmlformats.org/officeDocument/2006/math">
                    <m:r>
                      <a:rPr lang="el-GR" sz="20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𝚫</m:t>
                    </m:r>
                    <m:r>
                      <a:rPr lang="el-GR" sz="2000" b="1" i="1" dirty="0" err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𝒍</m:t>
                    </m:r>
                    <m:r>
                      <a:rPr lang="el-GR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b="1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 δημιουργεί σε ένα σημείο </a:t>
                </a:r>
                <a14:m>
                  <m:oMath xmlns:m="http://schemas.openxmlformats.org/officeDocument/2006/math">
                    <m:r>
                      <a:rPr lang="el-GR" sz="20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𝚨</m:t>
                    </m:r>
                  </m:oMath>
                </a14:m>
                <a:r>
                  <a:rPr lang="el-GR" b="1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 που απέχει</a:t>
                </a:r>
                <a:r>
                  <a:rPr lang="en-US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b="1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απόσταση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𝒓</m:t>
                    </m:r>
                    <m:r>
                      <a:rPr lang="el-GR" b="1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από το τμήμα </a:t>
                </a:r>
                <a14:m>
                  <m:oMath xmlns:m="http://schemas.openxmlformats.org/officeDocument/2006/math">
                    <m:r>
                      <a:rPr lang="el-GR" sz="20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𝚫</m:t>
                    </m:r>
                    <m:r>
                      <a:rPr lang="el-GR" sz="2000" b="1" i="1" dirty="0" err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l-GR" sz="2000" b="1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 </a:t>
                </a:r>
                <a:r>
                  <a:rPr lang="el-GR" b="1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μαγνητικό πεδίο </a:t>
                </a:r>
                <a14:m>
                  <m:oMath xmlns:m="http://schemas.openxmlformats.org/officeDocument/2006/math">
                    <m:r>
                      <a:rPr lang="el-GR" sz="20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𝚫</m:t>
                    </m:r>
                    <m:r>
                      <a:rPr lang="el-GR" sz="20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l-GR" b="1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 μέτρου</a:t>
                </a:r>
                <a:r>
                  <a:rPr lang="en-US" b="1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: </a:t>
                </a:r>
                <a:endParaRPr lang="el-GR" b="0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792996-7DB9-CD53-8FF3-56253F130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544" y="2483542"/>
                <a:ext cx="8121445" cy="1426288"/>
              </a:xfrm>
              <a:prstGeom prst="rect">
                <a:avLst/>
              </a:prstGeom>
              <a:blipFill>
                <a:blip r:embed="rId3"/>
                <a:stretch>
                  <a:fillRect l="-676" r="-601" b="-51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C3B869-68B1-7343-CFC6-EAC797A6B54C}"/>
                  </a:ext>
                </a:extLst>
              </p:cNvPr>
              <p:cNvSpPr txBox="1"/>
              <p:nvPr/>
            </p:nvSpPr>
            <p:spPr>
              <a:xfrm>
                <a:off x="5879687" y="3893546"/>
                <a:ext cx="3615157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𝚫𝚩</m:t>
                      </m:r>
                      <m:r>
                        <a:rPr lang="el-GR" sz="2800" b="1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sz="28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l-GR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1" i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𝚰</m:t>
                          </m:r>
                          <m:r>
                            <a:rPr lang="el-GR" sz="28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sz="2800" b="1" i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</m:t>
                          </m:r>
                        </m:num>
                        <m:den>
                          <m:sSup>
                            <m:sSupPr>
                              <m:ctrlPr>
                                <a:rPr lang="el-GR" sz="28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l-GR" sz="28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sz="28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𝜼𝝁𝜽</m:t>
                      </m:r>
                    </m:oMath>
                  </m:oMathPara>
                </a14:m>
                <a:endParaRPr lang="el-GR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C3B869-68B1-7343-CFC6-EAC797A6B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687" y="3893546"/>
                <a:ext cx="3615157" cy="910699"/>
              </a:xfrm>
              <a:prstGeom prst="rect">
                <a:avLst/>
              </a:prstGeom>
              <a:blipFill>
                <a:blip r:embed="rId4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77E6C-07FE-F1A1-E0C5-36CDB2D100D1}"/>
                  </a:ext>
                </a:extLst>
              </p:cNvPr>
              <p:cNvSpPr txBox="1"/>
              <p:nvPr/>
            </p:nvSpPr>
            <p:spPr>
              <a:xfrm>
                <a:off x="3813358" y="4864840"/>
                <a:ext cx="682105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l-GR" b="0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 είναι η γωνία που σχηματίζουν τα διανύσματα </a:t>
                </a:r>
                <a14:m>
                  <m:oMath xmlns:m="http://schemas.openxmlformats.org/officeDocument/2006/math">
                    <m:r>
                      <a:rPr lang="el-GR" sz="20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𝚫</m:t>
                    </m:r>
                    <m:r>
                      <a:rPr lang="el-GR" sz="2000" b="1" i="1" dirty="0" err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l-GR" b="1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 </a:t>
                </a:r>
                <a:r>
                  <a:rPr lang="el-GR" b="0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και 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77E6C-07FE-F1A1-E0C5-36CDB2D10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358" y="4864840"/>
                <a:ext cx="6821050" cy="400110"/>
              </a:xfrm>
              <a:prstGeom prst="rect">
                <a:avLst/>
              </a:prstGeom>
              <a:blipFill>
                <a:blip r:embed="rId5"/>
                <a:stretch>
                  <a:fillRect l="-894" t="-6061" b="-287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B26493-CFFB-773C-CDD9-83B6AD731165}"/>
                  </a:ext>
                </a:extLst>
              </p:cNvPr>
              <p:cNvSpPr txBox="1"/>
              <p:nvPr/>
            </p:nvSpPr>
            <p:spPr>
              <a:xfrm>
                <a:off x="3813358" y="5348421"/>
                <a:ext cx="70865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B00000"/>
                  </a:buClr>
                  <a:buFont typeface="Arial" panose="020B0604020202020204" pitchFamily="34" charset="0"/>
                  <a:buChar char="•"/>
                </a:pPr>
                <a:r>
                  <a:rPr lang="el-GR" b="0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H σταθερά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l-GR" sz="20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l-GR" sz="2000" b="0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  </a:t>
                </a:r>
                <a:r>
                  <a:rPr lang="el-GR" b="0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λέγεται </a:t>
                </a:r>
                <a:r>
                  <a:rPr lang="el-GR" b="1" i="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μαγνητική διαπερατότητα του κενού.</a:t>
                </a:r>
                <a:endParaRPr lang="el-G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B26493-CFFB-773C-CDD9-83B6AD731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358" y="5348421"/>
                <a:ext cx="7086521" cy="400110"/>
              </a:xfrm>
              <a:prstGeom prst="rect">
                <a:avLst/>
              </a:prstGeom>
              <a:blipFill>
                <a:blip r:embed="rId6"/>
                <a:stretch>
                  <a:fillRect l="-602" t="-1515" b="-303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5B09D0-A15B-B0A6-CEAA-C196F065B8E3}"/>
                  </a:ext>
                </a:extLst>
              </p:cNvPr>
              <p:cNvSpPr txBox="1"/>
              <p:nvPr/>
            </p:nvSpPr>
            <p:spPr>
              <a:xfrm>
                <a:off x="3813358" y="5759255"/>
                <a:ext cx="8121445" cy="1020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B00000"/>
                  </a:buClr>
                  <a:buFont typeface="Arial" panose="020B0604020202020204" pitchFamily="34" charset="0"/>
                  <a:buChar char="•"/>
                </a:pPr>
                <a:r>
                  <a:rPr lang="el-GR" b="0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Το διάνυσμα </a:t>
                </a:r>
                <a14:m>
                  <m:oMath xmlns:m="http://schemas.openxmlformats.org/officeDocument/2006/math">
                    <m:r>
                      <a:rPr lang="el-GR" sz="20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𝚫𝚩</m:t>
                    </m:r>
                    <m:r>
                      <a:rPr lang="el-GR" sz="20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0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 είναι κάθετο στο επίπεδο που ορίζεται από το </a:t>
                </a:r>
                <a14:m>
                  <m:oMath xmlns:m="http://schemas.openxmlformats.org/officeDocument/2006/math">
                    <m:r>
                      <a:rPr lang="el-GR" sz="20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𝚫</m:t>
                    </m:r>
                    <m:r>
                      <a:rPr lang="el-GR" sz="2000" b="1" i="1" dirty="0" err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𝒍</m:t>
                    </m:r>
                    <m:r>
                      <a:rPr lang="el-GR" sz="20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0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και το 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l-GR" sz="2000" b="0" i="0" dirty="0"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 </a:t>
                </a:r>
                <a:r>
                  <a:rPr lang="el-GR" b="0" i="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και η φορά του δίνεται από τον κανόνα του δεξιού χεριού.</a:t>
                </a:r>
                <a:endParaRPr lang="el-GR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5B09D0-A15B-B0A6-CEAA-C196F065B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358" y="5759255"/>
                <a:ext cx="8121445" cy="1020921"/>
              </a:xfrm>
              <a:prstGeom prst="rect">
                <a:avLst/>
              </a:prstGeom>
              <a:blipFill>
                <a:blip r:embed="rId7"/>
                <a:stretch>
                  <a:fillRect l="-526" b="-83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9" name="Picture 11" descr="παλάμη χεριών στοκ εικόνες. εικόνα από bodybuilders, backgrounder - 2184048">
            <a:extLst>
              <a:ext uri="{FF2B5EF4-FFF2-40B4-BE49-F238E27FC236}">
                <a16:creationId xmlns:a16="http://schemas.microsoft.com/office/drawing/2014/main" id="{177130E5-7E96-C058-0C50-215E8CF84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0464">
            <a:off x="1122375" y="2874337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2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9" y="115290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0089" y="27328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Μία μάζα δημιουργεί γύρω της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βαρυτικό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πεδίο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Αν μία άλλη μάζα (κατάλληλο «υπόθεμα») μεταφερθεί σ’ αυτό το χώρο,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το πεδίο θα της ασκήσει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δύναμη,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βαρυτική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δύναμη.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2" descr="C:\Users\Merkouris\Desktop\WiTA6F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794315"/>
            <a:ext cx="4070705" cy="316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αριθμού διαφάνειας 2">
            <a:extLst>
              <a:ext uri="{FF2B5EF4-FFF2-40B4-BE49-F238E27FC236}">
                <a16:creationId xmlns:a16="http://schemas.microsoft.com/office/drawing/2014/main" id="{C7A7F265-D6DD-8C55-8C51-012550A807BE}"/>
              </a:ext>
            </a:extLst>
          </p:cNvPr>
          <p:cNvSpPr txBox="1">
            <a:spLocks/>
          </p:cNvSpPr>
          <p:nvPr/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3DF53439-851E-44AD-84B1-B6BFC3D0C743}" type="slidenum"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pPr defTabSz="914400"/>
              <a:t>4</a:t>
            </a:fld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13" y="76327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3416" y="280080"/>
            <a:ext cx="7311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Ένα ηλεκτρικό φορτίο δημιουργεί γύρω του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ηλεκτρικό πεδίο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Αν ένα άλλο φορτίο (κατάλληλο «υπόθεμα») μεταφερθεί σ’ αυτό το χώρο,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το πεδίο θα του ασκήσει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δύναμη,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ηλεκτρική δύναμη.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4464050" y="3448432"/>
            <a:ext cx="3562350" cy="2426786"/>
            <a:chOff x="3203848" y="3068960"/>
            <a:chExt cx="3562350" cy="2426786"/>
          </a:xfrm>
        </p:grpSpPr>
        <p:pic>
          <p:nvPicPr>
            <p:cNvPr id="7" name="Picture 2" descr="C:\Users\Merkouris\Desktop\electric-field-test-charge.gif"/>
            <p:cNvPicPr>
              <a:picLocks noChangeAspect="1" noChangeArrowheads="1" noCrop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068960"/>
              <a:ext cx="3562350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203848" y="5157192"/>
              <a:ext cx="3562350" cy="33855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Θέση αριθμού διαφάνειας 2">
            <a:extLst>
              <a:ext uri="{FF2B5EF4-FFF2-40B4-BE49-F238E27FC236}">
                <a16:creationId xmlns:a16="http://schemas.microsoft.com/office/drawing/2014/main" id="{0DDCACDD-DC3B-5173-B60F-3CF13F6C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35" y="93570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6265" y="5275074"/>
            <a:ext cx="1097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Ένα επιταχυνόμενο ηλεκτρικό φορτίο δημιουργεί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Ηλεκτρο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Μαγνητικό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πεδίο.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789" y="404664"/>
            <a:ext cx="6713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Το ηλεκτρικό πεδίο που δημιουργείται από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ακίνητο σημειακό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ηλεκτρικό φορτίο ονομάζεται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Ηλεκτροστατικό Πεδίο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Coulomb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4338" name="Picture 2" descr="Αποτέλεσμα εικόνας για electrostatic field 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420888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αριθμού διαφάνειας 2">
            <a:extLst>
              <a:ext uri="{FF2B5EF4-FFF2-40B4-BE49-F238E27FC236}">
                <a16:creationId xmlns:a16="http://schemas.microsoft.com/office/drawing/2014/main" id="{0F0F8193-D9D4-25EF-801E-E047C61A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89" y="290410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716" y="1976840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288936" y="429992"/>
            <a:ext cx="3312368" cy="1584176"/>
          </a:xfrm>
          <a:prstGeom prst="cloudCallout">
            <a:avLst>
              <a:gd name="adj1" fmla="val 65332"/>
              <a:gd name="adj2" fmla="val 5381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Τελικά, εμείς με ποιο πεδίο θ’ ασχοληθούμε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;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0893" y="2457693"/>
            <a:ext cx="345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Θ’ ασχοληθούμε με το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915095" y="3056520"/>
            <a:ext cx="3550973" cy="749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Μαγνητικό Πεδίο!</a:t>
            </a:r>
          </a:p>
        </p:txBody>
      </p:sp>
      <p:sp>
        <p:nvSpPr>
          <p:cNvPr id="11" name="Θέση αριθμού διαφάνειας 2">
            <a:extLst>
              <a:ext uri="{FF2B5EF4-FFF2-40B4-BE49-F238E27FC236}">
                <a16:creationId xmlns:a16="http://schemas.microsoft.com/office/drawing/2014/main" id="{9523CB2B-61B0-4561-F7DF-1F5D40E4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96" y="911602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157616" y="192756"/>
            <a:ext cx="2687424" cy="1102644"/>
          </a:xfrm>
          <a:prstGeom prst="cloudCallout">
            <a:avLst>
              <a:gd name="adj1" fmla="val 86314"/>
              <a:gd name="adj2" fmla="val 275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Μα, υπάρχει και τέτοιο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;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3" y="199128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8277" y="1451442"/>
            <a:ext cx="6493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Το πιο χαρακτηριστικό μαγνητικό πεδίο δημιουργείται από ένα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ραβδόμορφο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μαγνήτη.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8101" y="2807813"/>
            <a:ext cx="3781953" cy="1495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4517" y="4460140"/>
            <a:ext cx="766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Ο φυσικός μαγνήτης προέρχεται από το ορυκτό μαγνητίτης (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επιτεταρτοξείδιο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του σιδήρου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12" name="Picture 2" descr="Magnetite_with_iron_shaving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3836353"/>
            <a:ext cx="2565400" cy="202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Θέση αριθμού διαφάνειας 2">
            <a:extLst>
              <a:ext uri="{FF2B5EF4-FFF2-40B4-BE49-F238E27FC236}">
                <a16:creationId xmlns:a16="http://schemas.microsoft.com/office/drawing/2014/main" id="{04B51CF5-891F-1AE2-CF3B-33C9AA6A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212341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61075" y="276755"/>
            <a:ext cx="9509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Μπορούμε να έχουμε μια «εικόνα» ενός μαγνητικού πεδίου με την βοήθεια ενός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ραβδόμορφου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μαγνήτη και ρινισμάτων σιδήρου. Η «εικόνα» αυτή αποτελεί το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μαγνητικό φάσμα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του μαγνήτη.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06534" y="1624794"/>
            <a:ext cx="3578930" cy="476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Θέση αριθμού διαφάνειας 2">
            <a:extLst>
              <a:ext uri="{FF2B5EF4-FFF2-40B4-BE49-F238E27FC236}">
                <a16:creationId xmlns:a16="http://schemas.microsoft.com/office/drawing/2014/main" id="{FE1D4BDC-482E-570C-1D44-EAED95AF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5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1419</Words>
  <Application>Microsoft Office PowerPoint</Application>
  <PresentationFormat>Ευρεία οθόνη</PresentationFormat>
  <Paragraphs>182</Paragraphs>
  <Slides>34</Slides>
  <Notes>2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Century Gothic</vt:lpstr>
      <vt:lpstr>Comic Sans MS</vt:lpstr>
      <vt:lpstr>Times New Roman</vt:lpstr>
      <vt:lpstr>Wingdings 3</vt:lpstr>
      <vt:lpstr>Θρόισμα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Panayotis Haratzopoulos</dc:creator>
  <cp:lastModifiedBy>Panayotis Haratzopoulos</cp:lastModifiedBy>
  <cp:revision>1</cp:revision>
  <dcterms:created xsi:type="dcterms:W3CDTF">2022-05-23T15:48:15Z</dcterms:created>
  <dcterms:modified xsi:type="dcterms:W3CDTF">2022-05-23T17:26:09Z</dcterms:modified>
</cp:coreProperties>
</file>