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60" r:id="rId2"/>
    <p:sldId id="258" r:id="rId3"/>
    <p:sldId id="259" r:id="rId4"/>
    <p:sldId id="268" r:id="rId5"/>
    <p:sldId id="269" r:id="rId6"/>
    <p:sldId id="271" r:id="rId7"/>
    <p:sldId id="270" r:id="rId8"/>
  </p:sldIdLst>
  <p:sldSz cx="9144000" cy="6858000" type="screen4x3"/>
  <p:notesSz cx="6877050" cy="10001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6EF91E-0F6B-4CAC-84E1-05BBFDA8D164}" v="1" dt="2022-06-06T17:14:18.1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nayotis Haratzopoulos" userId="974dd9cc9b3d31a1" providerId="LiveId" clId="{6E6EF91E-0F6B-4CAC-84E1-05BBFDA8D164}"/>
    <pc:docChg chg="modSld modMainMaster">
      <pc:chgData name="Panayotis Haratzopoulos" userId="974dd9cc9b3d31a1" providerId="LiveId" clId="{6E6EF91E-0F6B-4CAC-84E1-05BBFDA8D164}" dt="2022-06-06T17:17:35.915" v="14" actId="1076"/>
      <pc:docMkLst>
        <pc:docMk/>
      </pc:docMkLst>
      <pc:sldChg chg="modTransition">
        <pc:chgData name="Panayotis Haratzopoulos" userId="974dd9cc9b3d31a1" providerId="LiveId" clId="{6E6EF91E-0F6B-4CAC-84E1-05BBFDA8D164}" dt="2022-06-06T17:14:18.143" v="0"/>
        <pc:sldMkLst>
          <pc:docMk/>
          <pc:sldMk cId="0" sldId="259"/>
        </pc:sldMkLst>
      </pc:sldChg>
      <pc:sldChg chg="modSp mod">
        <pc:chgData name="Panayotis Haratzopoulos" userId="974dd9cc9b3d31a1" providerId="LiveId" clId="{6E6EF91E-0F6B-4CAC-84E1-05BBFDA8D164}" dt="2022-06-06T17:14:34.070" v="4" actId="1076"/>
        <pc:sldMkLst>
          <pc:docMk/>
          <pc:sldMk cId="0" sldId="260"/>
        </pc:sldMkLst>
        <pc:spChg chg="mod">
          <ac:chgData name="Panayotis Haratzopoulos" userId="974dd9cc9b3d31a1" providerId="LiveId" clId="{6E6EF91E-0F6B-4CAC-84E1-05BBFDA8D164}" dt="2022-06-06T17:14:29.755" v="3" actId="1076"/>
          <ac:spMkLst>
            <pc:docMk/>
            <pc:sldMk cId="0" sldId="260"/>
            <ac:spMk id="2" creationId="{00000000-0000-0000-0000-000000000000}"/>
          </ac:spMkLst>
        </pc:spChg>
        <pc:spChg chg="mod">
          <ac:chgData name="Panayotis Haratzopoulos" userId="974dd9cc9b3d31a1" providerId="LiveId" clId="{6E6EF91E-0F6B-4CAC-84E1-05BBFDA8D164}" dt="2022-06-06T17:14:34.070" v="4" actId="1076"/>
          <ac:spMkLst>
            <pc:docMk/>
            <pc:sldMk cId="0" sldId="260"/>
            <ac:spMk id="4" creationId="{00000000-0000-0000-0000-000000000000}"/>
          </ac:spMkLst>
        </pc:spChg>
      </pc:sldChg>
      <pc:sldChg chg="modTransition">
        <pc:chgData name="Panayotis Haratzopoulos" userId="974dd9cc9b3d31a1" providerId="LiveId" clId="{6E6EF91E-0F6B-4CAC-84E1-05BBFDA8D164}" dt="2022-06-06T17:14:18.143" v="0"/>
        <pc:sldMkLst>
          <pc:docMk/>
          <pc:sldMk cId="0" sldId="268"/>
        </pc:sldMkLst>
      </pc:sldChg>
      <pc:sldChg chg="modSp mod modTransition">
        <pc:chgData name="Panayotis Haratzopoulos" userId="974dd9cc9b3d31a1" providerId="LiveId" clId="{6E6EF91E-0F6B-4CAC-84E1-05BBFDA8D164}" dt="2022-06-06T17:17:35.915" v="14" actId="1076"/>
        <pc:sldMkLst>
          <pc:docMk/>
          <pc:sldMk cId="0" sldId="269"/>
        </pc:sldMkLst>
        <pc:spChg chg="mod">
          <ac:chgData name="Panayotis Haratzopoulos" userId="974dd9cc9b3d31a1" providerId="LiveId" clId="{6E6EF91E-0F6B-4CAC-84E1-05BBFDA8D164}" dt="2022-06-06T17:17:07.924" v="9" actId="1076"/>
          <ac:spMkLst>
            <pc:docMk/>
            <pc:sldMk cId="0" sldId="269"/>
            <ac:spMk id="4" creationId="{00000000-0000-0000-0000-000000000000}"/>
          </ac:spMkLst>
        </pc:spChg>
        <pc:spChg chg="mod ord">
          <ac:chgData name="Panayotis Haratzopoulos" userId="974dd9cc9b3d31a1" providerId="LiveId" clId="{6E6EF91E-0F6B-4CAC-84E1-05BBFDA8D164}" dt="2022-06-06T17:17:30.114" v="13" actId="1076"/>
          <ac:spMkLst>
            <pc:docMk/>
            <pc:sldMk cId="0" sldId="269"/>
            <ac:spMk id="5" creationId="{00000000-0000-0000-0000-000000000000}"/>
          </ac:spMkLst>
        </pc:spChg>
        <pc:spChg chg="mod">
          <ac:chgData name="Panayotis Haratzopoulos" userId="974dd9cc9b3d31a1" providerId="LiveId" clId="{6E6EF91E-0F6B-4CAC-84E1-05BBFDA8D164}" dt="2022-06-06T17:17:35.915" v="14" actId="1076"/>
          <ac:spMkLst>
            <pc:docMk/>
            <pc:sldMk cId="0" sldId="269"/>
            <ac:spMk id="7" creationId="{00000000-0000-0000-0000-000000000000}"/>
          </ac:spMkLst>
        </pc:spChg>
        <pc:picChg chg="mod">
          <ac:chgData name="Panayotis Haratzopoulos" userId="974dd9cc9b3d31a1" providerId="LiveId" clId="{6E6EF91E-0F6B-4CAC-84E1-05BBFDA8D164}" dt="2022-06-06T17:17:26.410" v="12" actId="1076"/>
          <ac:picMkLst>
            <pc:docMk/>
            <pc:sldMk cId="0" sldId="269"/>
            <ac:picMk id="21506" creationId="{00000000-0000-0000-0000-000000000000}"/>
          </ac:picMkLst>
        </pc:picChg>
      </pc:sldChg>
      <pc:sldChg chg="modTransition">
        <pc:chgData name="Panayotis Haratzopoulos" userId="974dd9cc9b3d31a1" providerId="LiveId" clId="{6E6EF91E-0F6B-4CAC-84E1-05BBFDA8D164}" dt="2022-06-06T17:14:18.143" v="0"/>
        <pc:sldMkLst>
          <pc:docMk/>
          <pc:sldMk cId="0" sldId="270"/>
        </pc:sldMkLst>
      </pc:sldChg>
      <pc:sldChg chg="modTransition">
        <pc:chgData name="Panayotis Haratzopoulos" userId="974dd9cc9b3d31a1" providerId="LiveId" clId="{6E6EF91E-0F6B-4CAC-84E1-05BBFDA8D164}" dt="2022-06-06T17:14:18.143" v="0"/>
        <pc:sldMkLst>
          <pc:docMk/>
          <pc:sldMk cId="0" sldId="271"/>
        </pc:sldMkLst>
      </pc:sldChg>
      <pc:sldMasterChg chg="modTransition modSldLayout">
        <pc:chgData name="Panayotis Haratzopoulos" userId="974dd9cc9b3d31a1" providerId="LiveId" clId="{6E6EF91E-0F6B-4CAC-84E1-05BBFDA8D164}" dt="2022-06-06T17:14:18.143" v="0"/>
        <pc:sldMasterMkLst>
          <pc:docMk/>
          <pc:sldMasterMk cId="2727334022" sldId="2147483660"/>
        </pc:sldMasterMkLst>
        <pc:sldLayoutChg chg="modTransition">
          <pc:chgData name="Panayotis Haratzopoulos" userId="974dd9cc9b3d31a1" providerId="LiveId" clId="{6E6EF91E-0F6B-4CAC-84E1-05BBFDA8D164}" dt="2022-06-06T17:14:18.143" v="0"/>
          <pc:sldLayoutMkLst>
            <pc:docMk/>
            <pc:sldMasterMk cId="2727334022" sldId="2147483660"/>
            <pc:sldLayoutMk cId="782754650" sldId="2147483661"/>
          </pc:sldLayoutMkLst>
        </pc:sldLayoutChg>
        <pc:sldLayoutChg chg="modTransition">
          <pc:chgData name="Panayotis Haratzopoulos" userId="974dd9cc9b3d31a1" providerId="LiveId" clId="{6E6EF91E-0F6B-4CAC-84E1-05BBFDA8D164}" dt="2022-06-06T17:14:18.143" v="0"/>
          <pc:sldLayoutMkLst>
            <pc:docMk/>
            <pc:sldMasterMk cId="2727334022" sldId="2147483660"/>
            <pc:sldLayoutMk cId="2345667058" sldId="2147483663"/>
          </pc:sldLayoutMkLst>
        </pc:sldLayoutChg>
        <pc:sldLayoutChg chg="modTransition">
          <pc:chgData name="Panayotis Haratzopoulos" userId="974dd9cc9b3d31a1" providerId="LiveId" clId="{6E6EF91E-0F6B-4CAC-84E1-05BBFDA8D164}" dt="2022-06-06T17:14:18.143" v="0"/>
          <pc:sldLayoutMkLst>
            <pc:docMk/>
            <pc:sldMasterMk cId="2727334022" sldId="2147483660"/>
            <pc:sldLayoutMk cId="1058303747" sldId="2147483664"/>
          </pc:sldLayoutMkLst>
        </pc:sldLayoutChg>
        <pc:sldLayoutChg chg="modTransition">
          <pc:chgData name="Panayotis Haratzopoulos" userId="974dd9cc9b3d31a1" providerId="LiveId" clId="{6E6EF91E-0F6B-4CAC-84E1-05BBFDA8D164}" dt="2022-06-06T17:14:18.143" v="0"/>
          <pc:sldLayoutMkLst>
            <pc:docMk/>
            <pc:sldMasterMk cId="2727334022" sldId="2147483660"/>
            <pc:sldLayoutMk cId="2872726532" sldId="2147483665"/>
          </pc:sldLayoutMkLst>
        </pc:sldLayoutChg>
        <pc:sldLayoutChg chg="modTransition">
          <pc:chgData name="Panayotis Haratzopoulos" userId="974dd9cc9b3d31a1" providerId="LiveId" clId="{6E6EF91E-0F6B-4CAC-84E1-05BBFDA8D164}" dt="2022-06-06T17:14:18.143" v="0"/>
          <pc:sldLayoutMkLst>
            <pc:docMk/>
            <pc:sldMasterMk cId="2727334022" sldId="2147483660"/>
            <pc:sldLayoutMk cId="1742785561" sldId="2147483666"/>
          </pc:sldLayoutMkLst>
        </pc:sldLayoutChg>
        <pc:sldLayoutChg chg="modTransition">
          <pc:chgData name="Panayotis Haratzopoulos" userId="974dd9cc9b3d31a1" providerId="LiveId" clId="{6E6EF91E-0F6B-4CAC-84E1-05BBFDA8D164}" dt="2022-06-06T17:14:18.143" v="0"/>
          <pc:sldLayoutMkLst>
            <pc:docMk/>
            <pc:sldMasterMk cId="2727334022" sldId="2147483660"/>
            <pc:sldLayoutMk cId="1213062147" sldId="2147483668"/>
          </pc:sldLayoutMkLst>
        </pc:sldLayoutChg>
        <pc:sldLayoutChg chg="modTransition">
          <pc:chgData name="Panayotis Haratzopoulos" userId="974dd9cc9b3d31a1" providerId="LiveId" clId="{6E6EF91E-0F6B-4CAC-84E1-05BBFDA8D164}" dt="2022-06-06T17:14:18.143" v="0"/>
          <pc:sldLayoutMkLst>
            <pc:docMk/>
            <pc:sldMasterMk cId="2727334022" sldId="2147483660"/>
            <pc:sldLayoutMk cId="1113633288" sldId="2147483669"/>
          </pc:sldLayoutMkLst>
        </pc:sldLayoutChg>
        <pc:sldLayoutChg chg="modTransition">
          <pc:chgData name="Panayotis Haratzopoulos" userId="974dd9cc9b3d31a1" providerId="LiveId" clId="{6E6EF91E-0F6B-4CAC-84E1-05BBFDA8D164}" dt="2022-06-06T17:14:18.143" v="0"/>
          <pc:sldLayoutMkLst>
            <pc:docMk/>
            <pc:sldMasterMk cId="2727334022" sldId="2147483660"/>
            <pc:sldLayoutMk cId="2516657797" sldId="2147483675"/>
          </pc:sldLayoutMkLst>
        </pc:sldLayoutChg>
        <pc:sldLayoutChg chg="modTransition">
          <pc:chgData name="Panayotis Haratzopoulos" userId="974dd9cc9b3d31a1" providerId="LiveId" clId="{6E6EF91E-0F6B-4CAC-84E1-05BBFDA8D164}" dt="2022-06-06T17:14:18.143" v="0"/>
          <pc:sldLayoutMkLst>
            <pc:docMk/>
            <pc:sldMasterMk cId="2727334022" sldId="2147483660"/>
            <pc:sldLayoutMk cId="1809738937" sldId="2147483676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0835E8-4DE1-44A1-A4AF-43802EFB260B}" type="datetimeFigureOut">
              <a:rPr lang="el-GR" smtClean="0"/>
              <a:t>6/6/2022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DADC59-03CB-4922-AC9F-0ABD101ED8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A1101820-3328-47AC-947B-2C8D2EE0E7A1}" type="datetimeFigureOut">
              <a:rPr lang="el-GR" smtClean="0"/>
              <a:pPr/>
              <a:t>6/6/2022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7705" y="4750594"/>
            <a:ext cx="5501640" cy="4500563"/>
          </a:xfrm>
          <a:prstGeom prst="rect">
            <a:avLst/>
          </a:prstGeom>
        </p:spPr>
        <p:txBody>
          <a:bodyPr vert="horz" lIns="96442" tIns="48221" rIns="96442" bIns="48221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95404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57CF2DEE-4452-41EE-A2AB-963182BB65A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F2DEE-4452-41EE-A2AB-963182BB65A2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F2DEE-4452-41EE-A2AB-963182BB65A2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15C26-AFE4-43D7-9558-88FCA9298B49}" type="datetimeFigureOut">
              <a:rPr lang="el-GR" smtClean="0"/>
              <a:pPr/>
              <a:t>6/6/2022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2ADC9740-DE8A-4227-B806-4411FA8DF6D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27546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15C26-AFE4-43D7-9558-88FCA9298B49}" type="datetimeFigureOut">
              <a:rPr lang="el-GR" smtClean="0"/>
              <a:pPr/>
              <a:t>6/6/2022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ADC9740-DE8A-4227-B806-4411FA8DF6D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6033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15C26-AFE4-43D7-9558-88FCA9298B49}" type="datetimeFigureOut">
              <a:rPr lang="el-GR" smtClean="0"/>
              <a:pPr/>
              <a:t>6/6/2022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ADC9740-DE8A-4227-B806-4411FA8DF6D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72715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15C26-AFE4-43D7-9558-88FCA9298B49}" type="datetimeFigureOut">
              <a:rPr lang="el-GR" smtClean="0"/>
              <a:pPr/>
              <a:t>6/6/2022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ADC9740-DE8A-4227-B806-4411FA8DF6D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9824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15C26-AFE4-43D7-9558-88FCA9298B49}" type="datetimeFigureOut">
              <a:rPr lang="el-GR" smtClean="0"/>
              <a:pPr/>
              <a:t>6/6/2022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ADC9740-DE8A-4227-B806-4411FA8DF6D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65173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15C26-AFE4-43D7-9558-88FCA9298B49}" type="datetimeFigureOut">
              <a:rPr lang="el-GR" smtClean="0"/>
              <a:pPr/>
              <a:t>6/6/2022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ADC9740-DE8A-4227-B806-4411FA8DF6D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562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15C26-AFE4-43D7-9558-88FCA9298B49}" type="datetimeFigureOut">
              <a:rPr lang="el-GR" smtClean="0"/>
              <a:pPr/>
              <a:t>6/6/2022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9740-DE8A-4227-B806-4411FA8DF6D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6657797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15C26-AFE4-43D7-9558-88FCA9298B49}" type="datetimeFigureOut">
              <a:rPr lang="el-GR" smtClean="0"/>
              <a:pPr/>
              <a:t>6/6/2022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9740-DE8A-4227-B806-4411FA8DF6D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973893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15C26-AFE4-43D7-9558-88FCA9298B49}" type="datetimeFigureOut">
              <a:rPr lang="el-GR" smtClean="0"/>
              <a:pPr/>
              <a:t>6/6/2022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9740-DE8A-4227-B806-4411FA8DF6D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4834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15C26-AFE4-43D7-9558-88FCA9298B49}" type="datetimeFigureOut">
              <a:rPr lang="el-GR" smtClean="0"/>
              <a:pPr/>
              <a:t>6/6/2022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ADC9740-DE8A-4227-B806-4411FA8DF6D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566705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15C26-AFE4-43D7-9558-88FCA9298B49}" type="datetimeFigureOut">
              <a:rPr lang="el-GR" smtClean="0"/>
              <a:pPr/>
              <a:t>6/6/2022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ADC9740-DE8A-4227-B806-4411FA8DF6D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830374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15C26-AFE4-43D7-9558-88FCA9298B49}" type="datetimeFigureOut">
              <a:rPr lang="el-GR" smtClean="0"/>
              <a:pPr/>
              <a:t>6/6/2022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ADC9740-DE8A-4227-B806-4411FA8DF6D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272653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15C26-AFE4-43D7-9558-88FCA9298B49}" type="datetimeFigureOut">
              <a:rPr lang="el-GR" smtClean="0"/>
              <a:pPr/>
              <a:t>6/6/2022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9740-DE8A-4227-B806-4411FA8DF6D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278556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15C26-AFE4-43D7-9558-88FCA9298B49}" type="datetimeFigureOut">
              <a:rPr lang="el-GR" smtClean="0"/>
              <a:pPr/>
              <a:t>6/6/2022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9740-DE8A-4227-B806-4411FA8DF6D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0137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15C26-AFE4-43D7-9558-88FCA9298B49}" type="datetimeFigureOut">
              <a:rPr lang="el-GR" smtClean="0"/>
              <a:pPr/>
              <a:t>6/6/2022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C9740-DE8A-4227-B806-4411FA8DF6D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306214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15C26-AFE4-43D7-9558-88FCA9298B49}" type="datetimeFigureOut">
              <a:rPr lang="el-GR" smtClean="0"/>
              <a:pPr/>
              <a:t>6/6/2022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ADC9740-DE8A-4227-B806-4411FA8DF6D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363328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15C26-AFE4-43D7-9558-88FCA9298B49}" type="datetimeFigureOut">
              <a:rPr lang="el-GR" smtClean="0"/>
              <a:pPr/>
              <a:t>6/6/2022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ADC9740-DE8A-4227-B806-4411FA8DF6D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7334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fad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7.wmf"/><Relationship Id="rId7" Type="http://schemas.openxmlformats.org/officeDocument/2006/relationships/image" Target="../media/image9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8.wmf"/><Relationship Id="rId10" Type="http://schemas.openxmlformats.org/officeDocument/2006/relationships/image" Target="../media/image11.jpeg"/><Relationship Id="rId4" Type="http://schemas.openxmlformats.org/officeDocument/2006/relationships/oleObject" Target="../embeddings/oleObject4.bin"/><Relationship Id="rId9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259632" y="2693987"/>
            <a:ext cx="7772400" cy="1470025"/>
          </a:xfrm>
        </p:spPr>
        <p:txBody>
          <a:bodyPr>
            <a:noAutofit/>
          </a:bodyPr>
          <a:lstStyle/>
          <a:p>
            <a:r>
              <a:rPr lang="el-GR" sz="3600" b="1" dirty="0">
                <a:solidFill>
                  <a:srgbClr val="C00000"/>
                </a:solidFill>
                <a:latin typeface="Comic Sans MS" pitchFamily="66" charset="0"/>
              </a:rPr>
              <a:t>Κινήσεις φορτισμένων σωματιδίων σε ομογενές μαγνητικό πεδίο.</a:t>
            </a:r>
            <a:br>
              <a:rPr lang="el-GR" sz="3600" b="1" dirty="0">
                <a:solidFill>
                  <a:srgbClr val="C00000"/>
                </a:solidFill>
                <a:latin typeface="Comic Sans MS" pitchFamily="66" charset="0"/>
              </a:rPr>
            </a:br>
            <a:endParaRPr lang="el-GR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971600" y="1944976"/>
            <a:ext cx="7929618" cy="2214578"/>
          </a:xfrm>
          <a:prstGeom prst="rect">
            <a:avLst/>
          </a:prstGeom>
          <a:blipFill dpi="0" rotWithShape="1">
            <a:blip r:embed="rId2" cstate="print">
              <a:alphaModFix amt="22000"/>
            </a:blip>
            <a:srcRect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428604"/>
            <a:ext cx="8658139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  <a:latin typeface="Comic Sans MS" pitchFamily="66" charset="0"/>
              </a:rPr>
              <a:t>Δύναμη </a:t>
            </a:r>
            <a:r>
              <a:rPr lang="en-US" b="1" dirty="0">
                <a:solidFill>
                  <a:srgbClr val="C00000"/>
                </a:solidFill>
                <a:latin typeface="Comic Sans MS" pitchFamily="66" charset="0"/>
              </a:rPr>
              <a:t>Lorentz: </a:t>
            </a:r>
          </a:p>
          <a:p>
            <a:r>
              <a:rPr lang="el-GR" dirty="0">
                <a:latin typeface="Comic Sans MS" pitchFamily="66" charset="0"/>
              </a:rPr>
              <a:t>Ένα φορτισμένο σωματίδιο, που κινείται σε μαγνητικό πεδίο, δέχεται σε ορισμένες </a:t>
            </a:r>
          </a:p>
          <a:p>
            <a:r>
              <a:rPr lang="el-GR" dirty="0">
                <a:latin typeface="Comic Sans MS" pitchFamily="66" charset="0"/>
              </a:rPr>
              <a:t>περιπτώσεις </a:t>
            </a:r>
            <a:r>
              <a:rPr lang="el-GR" dirty="0">
                <a:solidFill>
                  <a:srgbClr val="C00000"/>
                </a:solidFill>
                <a:latin typeface="Comic Sans MS" pitchFamily="66" charset="0"/>
              </a:rPr>
              <a:t>δύναμη από το μαγνητικό πεδίο</a:t>
            </a:r>
            <a:r>
              <a:rPr lang="el-GR" dirty="0">
                <a:latin typeface="Comic Sans MS" pitchFamily="66" charset="0"/>
              </a:rPr>
              <a:t>, η οποία ονομάζεται </a:t>
            </a:r>
            <a:r>
              <a:rPr lang="el-GR" dirty="0">
                <a:solidFill>
                  <a:srgbClr val="C00000"/>
                </a:solidFill>
                <a:latin typeface="Comic Sans MS" pitchFamily="66" charset="0"/>
              </a:rPr>
              <a:t>δύναμη </a:t>
            </a:r>
            <a:r>
              <a:rPr lang="en-US" dirty="0">
                <a:solidFill>
                  <a:srgbClr val="C00000"/>
                </a:solidFill>
                <a:latin typeface="Comic Sans MS" pitchFamily="66" charset="0"/>
              </a:rPr>
              <a:t>Lorentz.</a:t>
            </a:r>
          </a:p>
          <a:p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en-US" b="1" dirty="0">
                <a:solidFill>
                  <a:srgbClr val="C00000"/>
                </a:solidFill>
                <a:latin typeface="Comic Sans MS" pitchFamily="66" charset="0"/>
              </a:rPr>
              <a:t>X</a:t>
            </a:r>
            <a:r>
              <a:rPr lang="el-GR" b="1" dirty="0" err="1">
                <a:solidFill>
                  <a:srgbClr val="C00000"/>
                </a:solidFill>
                <a:latin typeface="Comic Sans MS" pitchFamily="66" charset="0"/>
              </a:rPr>
              <a:t>αρακτηριστικά</a:t>
            </a:r>
            <a:r>
              <a:rPr lang="el-GR" b="1" dirty="0">
                <a:solidFill>
                  <a:srgbClr val="C00000"/>
                </a:solidFill>
                <a:latin typeface="Comic Sans MS" pitchFamily="66" charset="0"/>
              </a:rPr>
              <a:t> της δύναμης </a:t>
            </a:r>
            <a:r>
              <a:rPr lang="en-US" b="1" dirty="0">
                <a:solidFill>
                  <a:srgbClr val="C00000"/>
                </a:solidFill>
                <a:latin typeface="Comic Sans MS" pitchFamily="66" charset="0"/>
              </a:rPr>
              <a:t>Lorentz: </a:t>
            </a:r>
          </a:p>
          <a:p>
            <a:endParaRPr lang="en-US" b="1" dirty="0">
              <a:solidFill>
                <a:srgbClr val="C00000"/>
              </a:solidFill>
              <a:latin typeface="Comic Sans MS" pitchFamily="66" charset="0"/>
            </a:endParaRPr>
          </a:p>
          <a:p>
            <a:pPr marL="342900" indent="-342900">
              <a:buAutoNum type="alphaLcPeriod"/>
            </a:pPr>
            <a:r>
              <a:rPr lang="el-GR" b="1" dirty="0">
                <a:latin typeface="Comic Sans MS" pitchFamily="66" charset="0"/>
              </a:rPr>
              <a:t>Μέτρο:      </a:t>
            </a:r>
            <a:r>
              <a:rPr lang="en-US" sz="2400" b="1" dirty="0">
                <a:solidFill>
                  <a:srgbClr val="C00000"/>
                </a:solidFill>
                <a:latin typeface="Comic Sans MS" pitchFamily="66" charset="0"/>
              </a:rPr>
              <a:t>F= B.</a:t>
            </a:r>
            <a:r>
              <a:rPr lang="el-GR" sz="2400" b="1" dirty="0">
                <a:solidFill>
                  <a:srgbClr val="C00000"/>
                </a:solidFill>
                <a:latin typeface="Comic Sans MS" pitchFamily="66" charset="0"/>
              </a:rPr>
              <a:t>υ.</a:t>
            </a:r>
            <a:r>
              <a:rPr lang="en-US" sz="2400" b="1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q .</a:t>
            </a:r>
            <a:r>
              <a:rPr lang="el-GR" sz="2400" b="1" dirty="0" err="1">
                <a:solidFill>
                  <a:srgbClr val="C00000"/>
                </a:solidFill>
                <a:latin typeface="Comic Sans MS" pitchFamily="66" charset="0"/>
                <a:sym typeface="Symbol"/>
              </a:rPr>
              <a:t>ημφ</a:t>
            </a:r>
            <a:endParaRPr lang="el-GR" sz="2400" b="1" dirty="0">
              <a:solidFill>
                <a:srgbClr val="C00000"/>
              </a:solidFill>
              <a:latin typeface="Comic Sans MS" pitchFamily="66" charset="0"/>
              <a:sym typeface="Symbol"/>
            </a:endParaRPr>
          </a:p>
          <a:p>
            <a:pPr marL="342900" indent="-342900">
              <a:buAutoNum type="alphaLcPeriod"/>
            </a:pPr>
            <a:endParaRPr lang="el-GR" sz="2400" b="1" dirty="0">
              <a:solidFill>
                <a:srgbClr val="C00000"/>
              </a:solidFill>
              <a:latin typeface="Comic Sans MS" pitchFamily="66" charset="0"/>
              <a:sym typeface="Symbol"/>
            </a:endParaRPr>
          </a:p>
          <a:p>
            <a:pPr marL="457200" indent="-457200"/>
            <a:r>
              <a:rPr lang="el-GR" b="1" dirty="0">
                <a:latin typeface="Comic Sans MS" pitchFamily="66" charset="0"/>
                <a:sym typeface="Symbol"/>
              </a:rPr>
              <a:t>β. Διεύθυνση: </a:t>
            </a:r>
            <a:r>
              <a:rPr lang="el-GR" dirty="0">
                <a:latin typeface="Comic Sans MS" pitchFamily="66" charset="0"/>
                <a:sym typeface="Symbol"/>
              </a:rPr>
              <a:t>Κάθετη στο επίπεδο που ορίζουν τα</a:t>
            </a:r>
          </a:p>
          <a:p>
            <a:pPr marL="457200" indent="-457200"/>
            <a:r>
              <a:rPr lang="el-GR" b="1" dirty="0">
                <a:latin typeface="Comic Sans MS" pitchFamily="66" charset="0"/>
                <a:sym typeface="Symbol"/>
              </a:rPr>
              <a:t>                 </a:t>
            </a:r>
          </a:p>
          <a:p>
            <a:pPr marL="457200" indent="-457200"/>
            <a:r>
              <a:rPr lang="el-GR" b="1" dirty="0">
                <a:latin typeface="Comic Sans MS" pitchFamily="66" charset="0"/>
                <a:sym typeface="Symbol"/>
              </a:rPr>
              <a:t>                </a:t>
            </a:r>
            <a:r>
              <a:rPr lang="el-GR" dirty="0">
                <a:latin typeface="Comic Sans MS" pitchFamily="66" charset="0"/>
                <a:sym typeface="Symbol"/>
              </a:rPr>
              <a:t>διανύσματα </a:t>
            </a:r>
            <a:endParaRPr lang="el-GR" b="1" dirty="0">
              <a:latin typeface="Comic Sans MS" pitchFamily="66" charset="0"/>
              <a:sym typeface="Symbol"/>
            </a:endParaRPr>
          </a:p>
          <a:p>
            <a:pPr marL="457200" indent="-457200"/>
            <a:endParaRPr lang="en-US" sz="2400" b="1" dirty="0">
              <a:solidFill>
                <a:srgbClr val="C00000"/>
              </a:solidFill>
              <a:latin typeface="Comic Sans MS" pitchFamily="66" charset="0"/>
            </a:endParaRPr>
          </a:p>
          <a:p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el-GR" dirty="0">
              <a:latin typeface="Comic Sans MS" pitchFamily="66" charset="0"/>
            </a:endParaRPr>
          </a:p>
        </p:txBody>
      </p:sp>
      <p:sp>
        <p:nvSpPr>
          <p:cNvPr id="28" name="27 - Ορθογώνιο"/>
          <p:cNvSpPr/>
          <p:nvPr/>
        </p:nvSpPr>
        <p:spPr>
          <a:xfrm>
            <a:off x="1214414" y="4500570"/>
            <a:ext cx="2840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>
                <a:latin typeface="Comic Sans MS" pitchFamily="66" charset="0"/>
              </a:rPr>
              <a:t> </a:t>
            </a:r>
          </a:p>
          <a:p>
            <a:endParaRPr lang="el-GR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2" name="21 - Ορθογώνιο"/>
          <p:cNvSpPr/>
          <p:nvPr/>
        </p:nvSpPr>
        <p:spPr>
          <a:xfrm>
            <a:off x="1785918" y="2000240"/>
            <a:ext cx="2786082" cy="642942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34" name="33 - Αντικείμενο"/>
          <p:cNvGraphicFramePr>
            <a:graphicFrameLocks noChangeAspect="1"/>
          </p:cNvGraphicFramePr>
          <p:nvPr/>
        </p:nvGraphicFramePr>
        <p:xfrm>
          <a:off x="3214678" y="3143248"/>
          <a:ext cx="857256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2" imgW="342720" imgH="253800" progId="Equation.3">
                  <p:embed/>
                </p:oleObj>
              </mc:Choice>
              <mc:Fallback>
                <p:oleObj name="Εξίσωση" r:id="rId2" imgW="342720" imgH="253800" progId="Equation.3">
                  <p:embed/>
                  <p:pic>
                    <p:nvPicPr>
                      <p:cNvPr id="34" name="33 - Αντικείμενο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78" y="3143248"/>
                        <a:ext cx="857256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0" name="Picture 2" descr="C:\Users\ΠΑΝΑΓΙΩΤΗΣ\Desktop\ΤΑ ΕΓΓΡΑΦΑ ΜΟΥ\ΦΥΣΙΚΗ - ΧΗΜΕΙΑ\ΦΥΣΙΚΗ ΚΑΤΕΥΘ. Β! ΛΥΚ\ΚΙΝΗΣΕΙΣ ΣΕ ΠΕΔΙΑ ΔΥΝΑΜΕΩΝ 001.jpg"/>
          <p:cNvPicPr>
            <a:picLocks noChangeArrowheads="1"/>
          </p:cNvPicPr>
          <p:nvPr/>
        </p:nvPicPr>
        <p:blipFill>
          <a:blip r:embed="rId4" cstate="print">
            <a:lum bright="-39000" contrast="65000"/>
          </a:blip>
          <a:srcRect b="8090"/>
          <a:stretch>
            <a:fillRect/>
          </a:stretch>
        </p:blipFill>
        <p:spPr bwMode="auto">
          <a:xfrm>
            <a:off x="4143372" y="3214686"/>
            <a:ext cx="4472940" cy="1877350"/>
          </a:xfrm>
          <a:prstGeom prst="rect">
            <a:avLst/>
          </a:prstGeom>
          <a:noFill/>
        </p:spPr>
      </p:pic>
      <p:sp>
        <p:nvSpPr>
          <p:cNvPr id="35" name="34 - Ορθογώνιο"/>
          <p:cNvSpPr/>
          <p:nvPr/>
        </p:nvSpPr>
        <p:spPr>
          <a:xfrm>
            <a:off x="214282" y="5286388"/>
            <a:ext cx="78581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l-GR" b="1" dirty="0">
                <a:latin typeface="Comic Sans MS" pitchFamily="66" charset="0"/>
                <a:sym typeface="Symbol"/>
              </a:rPr>
              <a:t>γ. Φορά: </a:t>
            </a:r>
            <a:r>
              <a:rPr lang="el-GR" dirty="0">
                <a:latin typeface="Comic Sans MS" pitchFamily="66" charset="0"/>
                <a:sym typeface="Symbol"/>
              </a:rPr>
              <a:t>Προσδιορίζεται από τον κανόνα των τριών δακτύλων του δεξιού </a:t>
            </a:r>
          </a:p>
          <a:p>
            <a:pPr marL="457200" indent="-457200"/>
            <a:r>
              <a:rPr lang="el-GR" dirty="0">
                <a:latin typeface="Comic Sans MS" pitchFamily="66" charset="0"/>
                <a:sym typeface="Symbol"/>
              </a:rPr>
              <a:t>               χεριού.</a:t>
            </a:r>
          </a:p>
          <a:p>
            <a:pPr marL="457200" indent="-457200"/>
            <a:endParaRPr lang="el-GR" dirty="0">
              <a:latin typeface="Comic Sans MS" pitchFamily="66" charset="0"/>
              <a:sym typeface="Symbol"/>
            </a:endParaRPr>
          </a:p>
          <a:p>
            <a:pPr marL="266700"/>
            <a:r>
              <a:rPr lang="el-GR" b="1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Το έργο της δύναμης </a:t>
            </a:r>
            <a:r>
              <a:rPr lang="en-US" b="1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Lorentz </a:t>
            </a:r>
            <a:r>
              <a:rPr lang="el-GR" b="1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σε κάθε στοιχειώδη μετατόπιση του σωματιδίου είναι ίσο με μηδέν.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00034" y="500042"/>
            <a:ext cx="8093882" cy="4001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l-GR" sz="2000" b="1" dirty="0">
                <a:solidFill>
                  <a:srgbClr val="C00000"/>
                </a:solidFill>
                <a:latin typeface="Comic Sans MS" pitchFamily="66" charset="0"/>
              </a:rPr>
              <a:t>Κίνηση φορτισμένου σωματιδίου παράλληλα στις δυναμικές γραμμές</a:t>
            </a:r>
            <a:endParaRPr lang="el-GR" sz="2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190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85720" y="1357298"/>
            <a:ext cx="36433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3812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6" name="Picture 12" descr="C:\Users\ΠΑΝΑΓΙΩΤΗΣ\Desktop\ΤΑ ΕΓΓΡΑΦΑ ΜΟΥ\ΦΥΣΙΚΗ - ΧΗΜΕΙΑ\ΦΥΣΙΚΗ ΚΑΤΕΥΘ. Β! ΛΥΚ\ΚΙΝΗΣΕΙΣ ΣΕ ΠΕΔΙΑ ΔΥΝΑΜΕΩΝ 002.jpg"/>
          <p:cNvPicPr>
            <a:picLocks noChangeArrowheads="1"/>
          </p:cNvPicPr>
          <p:nvPr/>
        </p:nvPicPr>
        <p:blipFill>
          <a:blip r:embed="rId2" cstate="print">
            <a:lum bright="-36000" contrast="60000"/>
          </a:blip>
          <a:srcRect l="7246" t="7491" b="17479"/>
          <a:stretch>
            <a:fillRect/>
          </a:stretch>
        </p:blipFill>
        <p:spPr bwMode="auto">
          <a:xfrm rot="-60000">
            <a:off x="4426471" y="1451665"/>
            <a:ext cx="4434550" cy="1611707"/>
          </a:xfrm>
          <a:prstGeom prst="rect">
            <a:avLst/>
          </a:prstGeom>
          <a:noFill/>
        </p:spPr>
      </p:pic>
      <p:sp>
        <p:nvSpPr>
          <p:cNvPr id="32" name="31 - Ορθογώνιο"/>
          <p:cNvSpPr/>
          <p:nvPr/>
        </p:nvSpPr>
        <p:spPr>
          <a:xfrm>
            <a:off x="642910" y="1500174"/>
            <a:ext cx="3357586" cy="64633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/>
            <a:r>
              <a:rPr lang="el-GR" b="1" dirty="0" err="1">
                <a:solidFill>
                  <a:srgbClr val="C00000"/>
                </a:solidFill>
                <a:latin typeface="Comic Sans MS" pitchFamily="66" charset="0"/>
              </a:rPr>
              <a:t>ημ0</a:t>
            </a:r>
            <a:r>
              <a:rPr lang="el-GR" b="1" baseline="30000" dirty="0" err="1">
                <a:solidFill>
                  <a:srgbClr val="C00000"/>
                </a:solidFill>
                <a:latin typeface="Comic Sans MS" pitchFamily="66" charset="0"/>
              </a:rPr>
              <a:t>0</a:t>
            </a:r>
            <a:r>
              <a:rPr lang="el-GR" b="1" baseline="300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l-GR" b="1" dirty="0">
                <a:solidFill>
                  <a:srgbClr val="C00000"/>
                </a:solidFill>
                <a:latin typeface="Comic Sans MS" pitchFamily="66" charset="0"/>
              </a:rPr>
              <a:t>= </a:t>
            </a:r>
            <a:r>
              <a:rPr lang="el-GR" b="1" dirty="0" err="1">
                <a:solidFill>
                  <a:srgbClr val="C00000"/>
                </a:solidFill>
                <a:latin typeface="Comic Sans MS" pitchFamily="66" charset="0"/>
              </a:rPr>
              <a:t>ημ180</a:t>
            </a:r>
            <a:r>
              <a:rPr lang="el-GR" b="1" baseline="30000" dirty="0" err="1">
                <a:solidFill>
                  <a:srgbClr val="C00000"/>
                </a:solidFill>
                <a:latin typeface="Comic Sans MS" pitchFamily="66" charset="0"/>
              </a:rPr>
              <a:t>0</a:t>
            </a:r>
            <a:r>
              <a:rPr lang="el-GR" b="1" baseline="300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l-GR" b="1" dirty="0">
                <a:solidFill>
                  <a:srgbClr val="C00000"/>
                </a:solidFill>
                <a:latin typeface="Comic Sans MS" pitchFamily="66" charset="0"/>
              </a:rPr>
              <a:t> = 0 </a:t>
            </a:r>
            <a:r>
              <a:rPr lang="el-GR" b="1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 </a:t>
            </a:r>
            <a:r>
              <a:rPr lang="en-US" b="1" dirty="0">
                <a:solidFill>
                  <a:srgbClr val="C00000"/>
                </a:solidFill>
                <a:latin typeface="Comic Sans MS" pitchFamily="66" charset="0"/>
              </a:rPr>
              <a:t>F= </a:t>
            </a:r>
            <a:r>
              <a:rPr lang="el-GR" b="1" dirty="0">
                <a:solidFill>
                  <a:srgbClr val="C00000"/>
                </a:solidFill>
                <a:latin typeface="Comic Sans MS" pitchFamily="66" charset="0"/>
              </a:rPr>
              <a:t>0,  </a:t>
            </a:r>
          </a:p>
          <a:p>
            <a:pPr marL="342900" indent="-342900"/>
            <a:r>
              <a:rPr lang="el-GR" b="1" dirty="0">
                <a:solidFill>
                  <a:srgbClr val="C00000"/>
                </a:solidFill>
                <a:latin typeface="Comic Sans MS" pitchFamily="66" charset="0"/>
              </a:rPr>
              <a:t>κίνηση ευθύγραμμη ομαλή</a:t>
            </a:r>
            <a:endParaRPr lang="el-GR" b="1" dirty="0">
              <a:solidFill>
                <a:srgbClr val="C00000"/>
              </a:solidFill>
              <a:latin typeface="Comic Sans MS" pitchFamily="66" charset="0"/>
              <a:sym typeface="Symbol"/>
            </a:endParaRPr>
          </a:p>
        </p:txBody>
      </p:sp>
      <p:sp>
        <p:nvSpPr>
          <p:cNvPr id="33" name="32 - Ορθογώνιο"/>
          <p:cNvSpPr/>
          <p:nvPr/>
        </p:nvSpPr>
        <p:spPr>
          <a:xfrm>
            <a:off x="642910" y="3357562"/>
            <a:ext cx="7715304" cy="369332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  <a:latin typeface="Comic Sans MS" pitchFamily="66" charset="0"/>
              </a:rPr>
              <a:t>Κίνηση φορτισμένου σωματιδίου κάθετα στις δυναμικές γραμμές</a:t>
            </a:r>
            <a:endParaRPr lang="el-GR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1037" name="Picture 13" descr="C:\Users\ΠΑΝΑΓΙΩΤΗΣ\Desktop\ΤΑ ΕΓΓΡΑΦΑ ΜΟΥ\ΦΥΣΙΚΗ - ΧΗΜΕΙΑ\ΦΥΣΙΚΗ ΚΑΤΕΥΘ. Β! ΛΥΚ\ΚΙΝΗΣΕΙΣ ΣΕ ΠΕΔΙΑ ΔΥΝΑΜΕΩΝ 003.jpg"/>
          <p:cNvPicPr>
            <a:picLocks noChangeArrowheads="1"/>
          </p:cNvPicPr>
          <p:nvPr/>
        </p:nvPicPr>
        <p:blipFill>
          <a:blip r:embed="rId3" cstate="print">
            <a:lum bright="-25000" contrast="80000"/>
          </a:blip>
          <a:srcRect/>
          <a:stretch>
            <a:fillRect/>
          </a:stretch>
        </p:blipFill>
        <p:spPr bwMode="auto">
          <a:xfrm>
            <a:off x="6143635" y="4214817"/>
            <a:ext cx="2393290" cy="2345741"/>
          </a:xfrm>
          <a:prstGeom prst="rect">
            <a:avLst/>
          </a:prstGeom>
          <a:noFill/>
        </p:spPr>
      </p:pic>
      <p:sp>
        <p:nvSpPr>
          <p:cNvPr id="34" name="33 - Ορθογώνιο"/>
          <p:cNvSpPr/>
          <p:nvPr/>
        </p:nvSpPr>
        <p:spPr>
          <a:xfrm>
            <a:off x="642910" y="4143380"/>
            <a:ext cx="2571768" cy="646331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Comic Sans MS" pitchFamily="66" charset="0"/>
              </a:rPr>
              <a:t>F= B.</a:t>
            </a:r>
            <a:r>
              <a:rPr lang="el-GR" b="1" dirty="0">
                <a:solidFill>
                  <a:srgbClr val="C00000"/>
                </a:solidFill>
                <a:latin typeface="Comic Sans MS" pitchFamily="66" charset="0"/>
              </a:rPr>
              <a:t>υ.</a:t>
            </a:r>
            <a:r>
              <a:rPr lang="en-US" b="1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q </a:t>
            </a:r>
            <a:r>
              <a:rPr lang="el-GR" b="1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,</a:t>
            </a:r>
          </a:p>
          <a:p>
            <a:r>
              <a:rPr lang="el-GR" b="1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κίνηση κυκλική ομαλή</a:t>
            </a:r>
            <a:endParaRPr lang="el-GR" dirty="0"/>
          </a:p>
        </p:txBody>
      </p:sp>
      <p:graphicFrame>
        <p:nvGraphicFramePr>
          <p:cNvPr id="35" name="34 - Αντικείμενο"/>
          <p:cNvGraphicFramePr>
            <a:graphicFrameLocks noChangeAspect="1"/>
          </p:cNvGraphicFramePr>
          <p:nvPr/>
        </p:nvGraphicFramePr>
        <p:xfrm>
          <a:off x="642938" y="4929198"/>
          <a:ext cx="4071938" cy="15716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4" imgW="1815840" imgH="876240" progId="Equation.3">
                  <p:embed/>
                </p:oleObj>
              </mc:Choice>
              <mc:Fallback>
                <p:oleObj name="Εξίσωση" r:id="rId4" imgW="1815840" imgH="876240" progId="Equation.3">
                  <p:embed/>
                  <p:pic>
                    <p:nvPicPr>
                      <p:cNvPr id="35" name="34 - Αντικείμενο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4929198"/>
                        <a:ext cx="4071938" cy="15716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9" name="38 - Ευθεία γραμμή σύνδεσης"/>
          <p:cNvCxnSpPr/>
          <p:nvPr/>
        </p:nvCxnSpPr>
        <p:spPr>
          <a:xfrm flipV="1">
            <a:off x="2500298" y="5143512"/>
            <a:ext cx="428628" cy="35719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- Ευθεία γραμμή σύνδεσης"/>
          <p:cNvCxnSpPr/>
          <p:nvPr/>
        </p:nvCxnSpPr>
        <p:spPr>
          <a:xfrm flipV="1">
            <a:off x="4357686" y="4786322"/>
            <a:ext cx="428628" cy="35719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Αντικείμενο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2" imgW="914400" imgH="215640" progId="Equation.3">
                  <p:embed/>
                </p:oleObj>
              </mc:Choice>
              <mc:Fallback>
                <p:oleObj name="Εξίσωση" r:id="rId2" imgW="914400" imgH="215640" progId="Equation.3">
                  <p:embed/>
                  <p:pic>
                    <p:nvPicPr>
                      <p:cNvPr id="4" name="3 - Αντικείμενο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714348" y="357166"/>
          <a:ext cx="5000660" cy="1428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4" imgW="1600200" imgH="622080" progId="Equation.3">
                  <p:embed/>
                </p:oleObj>
              </mc:Choice>
              <mc:Fallback>
                <p:oleObj name="Εξίσωση" r:id="rId4" imgW="1600200" imgH="622080" progId="Equation.3">
                  <p:embed/>
                  <p:pic>
                    <p:nvPicPr>
                      <p:cNvPr id="2048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48" y="357166"/>
                        <a:ext cx="5000660" cy="14287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1" name="Object 11"/>
          <p:cNvGraphicFramePr>
            <a:graphicFrameLocks noChangeAspect="1"/>
          </p:cNvGraphicFramePr>
          <p:nvPr/>
        </p:nvGraphicFramePr>
        <p:xfrm>
          <a:off x="1142976" y="2285992"/>
          <a:ext cx="1643074" cy="928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6" imgW="774360" imgH="444240" progId="Equation.3">
                  <p:embed/>
                </p:oleObj>
              </mc:Choice>
              <mc:Fallback>
                <p:oleObj name="Εξίσωση" r:id="rId6" imgW="774360" imgH="444240" progId="Equation.3">
                  <p:embed/>
                  <p:pic>
                    <p:nvPicPr>
                      <p:cNvPr id="2049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76" y="2285992"/>
                        <a:ext cx="1643074" cy="9286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13 - Αντικείμενο"/>
          <p:cNvGraphicFramePr>
            <a:graphicFrameLocks noChangeAspect="1"/>
          </p:cNvGraphicFramePr>
          <p:nvPr/>
        </p:nvGraphicFramePr>
        <p:xfrm>
          <a:off x="285720" y="2428868"/>
          <a:ext cx="77153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8" imgW="114120" imgH="177480" progId="Equation.3">
                  <p:embed/>
                </p:oleObj>
              </mc:Choice>
              <mc:Fallback>
                <p:oleObj name="Εξίσωση" r:id="rId8" imgW="114120" imgH="177480" progId="Equation.3">
                  <p:embed/>
                  <p:pic>
                    <p:nvPicPr>
                      <p:cNvPr id="14" name="13 - Αντικείμενο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2428868"/>
                        <a:ext cx="77153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493" name="Picture 13" descr="C:\Users\ΠΑΝΑΓΙΩΤΗΣ\Desktop\ΤΑ ΕΓΓΡΑΦΑ ΜΟΥ\ΦΥΣΙΚΗ - ΧΗΜΕΙΑ\ΦΥΣΙΚΗ ΚΑΤΕΥΘ. Β! ΛΥΚ\ΚΙΝΗΣΕΙΣ ΣΕ ΠΕΔΙΑ ΔΥΝΑΜΕΩΝ 004.jpg"/>
          <p:cNvPicPr>
            <a:picLocks noChangeAspect="1" noChangeArrowheads="1"/>
          </p:cNvPicPr>
          <p:nvPr/>
        </p:nvPicPr>
        <p:blipFill>
          <a:blip r:embed="rId10" cstate="print"/>
          <a:srcRect l="4901" t="3500"/>
          <a:stretch>
            <a:fillRect/>
          </a:stretch>
        </p:blipFill>
        <p:spPr bwMode="auto">
          <a:xfrm>
            <a:off x="4214810" y="2143116"/>
            <a:ext cx="4191400" cy="3970782"/>
          </a:xfrm>
          <a:prstGeom prst="rect">
            <a:avLst/>
          </a:prstGeom>
          <a:noFill/>
        </p:spPr>
      </p:pic>
      <p:cxnSp>
        <p:nvCxnSpPr>
          <p:cNvPr id="17" name="16 - Ευθεία γραμμή σύνδεσης"/>
          <p:cNvCxnSpPr/>
          <p:nvPr/>
        </p:nvCxnSpPr>
        <p:spPr>
          <a:xfrm flipV="1">
            <a:off x="5214942" y="357166"/>
            <a:ext cx="428628" cy="35719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εία γραμμή σύνδεσης"/>
          <p:cNvCxnSpPr/>
          <p:nvPr/>
        </p:nvCxnSpPr>
        <p:spPr>
          <a:xfrm flipV="1">
            <a:off x="4429124" y="1428736"/>
            <a:ext cx="428628" cy="35719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1403648" y="380107"/>
            <a:ext cx="7495258" cy="646331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  <a:latin typeface="Comic Sans MS" pitchFamily="66" charset="0"/>
              </a:rPr>
              <a:t>Κίνηση φορτισμένου σωματιδίου με αρχική ταχύτητα που σχηματίζει τυχαία γωνία </a:t>
            </a:r>
            <a:r>
              <a:rPr lang="el-GR" b="1" dirty="0" err="1">
                <a:solidFill>
                  <a:srgbClr val="C00000"/>
                </a:solidFill>
                <a:latin typeface="Comic Sans MS" pitchFamily="66" charset="0"/>
              </a:rPr>
              <a:t>φ</a:t>
            </a:r>
            <a:r>
              <a:rPr lang="el-GR" b="1" dirty="0" err="1">
                <a:solidFill>
                  <a:srgbClr val="C00000"/>
                </a:solidFill>
                <a:latin typeface="Comic Sans MS" pitchFamily="66" charset="0"/>
                <a:sym typeface="Symbol"/>
              </a:rPr>
              <a:t></a:t>
            </a:r>
            <a:r>
              <a:rPr lang="el-GR" b="1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 0</a:t>
            </a:r>
            <a:r>
              <a:rPr lang="el-GR" b="1" baseline="30000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0</a:t>
            </a:r>
            <a:r>
              <a:rPr lang="el-GR" b="1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,90</a:t>
            </a:r>
            <a:r>
              <a:rPr lang="el-GR" b="1" baseline="30000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0</a:t>
            </a:r>
            <a:r>
              <a:rPr lang="el-GR" b="1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,180</a:t>
            </a:r>
            <a:r>
              <a:rPr lang="el-GR" b="1" baseline="30000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0</a:t>
            </a:r>
            <a:r>
              <a:rPr lang="el-GR" b="1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, ως προς τις δυναμικές γραμμές.</a:t>
            </a:r>
            <a:endParaRPr lang="el-GR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21506" name="Picture 2" descr="C:\Users\ΠΑΝΑΓΙΩΤΗΣ\Desktop\ΤΑ ΕΓΓΡΑΦΑ ΜΟΥ\ΦΥΣΙΚΗ - ΧΗΜΕΙΑ\ΦΥΣΙΚΗ ΚΑΤΕΥΘ. Β! ΛΥΚ\ΚΙΝΗΣΕΙΣ ΣΕ ΠΕΔΙΑ ΔΥΝΑΜΕΩΝ 00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20366" y="1214422"/>
            <a:ext cx="5286412" cy="3143272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1408830" y="1935580"/>
            <a:ext cx="2031325" cy="369332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  <a:latin typeface="Comic Sans MS" pitchFamily="66" charset="0"/>
                <a:sym typeface="Symbol"/>
              </a:rPr>
              <a:t>κίνηση ελικοειδής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1284201" y="2420888"/>
            <a:ext cx="464347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Comic Sans MS" pitchFamily="66" charset="0"/>
              </a:rPr>
              <a:t>Η ταχύτητα αναλύεται</a:t>
            </a:r>
          </a:p>
          <a:p>
            <a:r>
              <a:rPr lang="el-GR" dirty="0">
                <a:latin typeface="Comic Sans MS" pitchFamily="66" charset="0"/>
              </a:rPr>
              <a:t>σε δύο συνιστώσες:</a:t>
            </a:r>
          </a:p>
          <a:p>
            <a:endParaRPr lang="el-GR" b="1" dirty="0">
              <a:latin typeface="Comic Sans MS" pitchFamily="66" charset="0"/>
            </a:endParaRPr>
          </a:p>
          <a:p>
            <a:r>
              <a:rPr lang="el-GR" sz="2800" b="1" dirty="0" err="1">
                <a:latin typeface="Comic Sans MS" pitchFamily="66" charset="0"/>
              </a:rPr>
              <a:t>υ</a:t>
            </a:r>
            <a:r>
              <a:rPr lang="el-GR" sz="2800" b="1" baseline="-25000" dirty="0" err="1">
                <a:latin typeface="Comic Sans MS" pitchFamily="66" charset="0"/>
              </a:rPr>
              <a:t>κ</a:t>
            </a:r>
            <a:r>
              <a:rPr lang="el-GR" sz="2800" b="1" dirty="0" err="1">
                <a:latin typeface="Comic Sans MS" pitchFamily="66" charset="0"/>
              </a:rPr>
              <a:t>=υ.ημφ</a:t>
            </a:r>
            <a:endParaRPr lang="el-GR" sz="2800" b="1" dirty="0">
              <a:latin typeface="Comic Sans MS" pitchFamily="66" charset="0"/>
            </a:endParaRPr>
          </a:p>
          <a:p>
            <a:r>
              <a:rPr lang="el-GR" sz="1600" dirty="0">
                <a:latin typeface="Comic Sans MS" pitchFamily="66" charset="0"/>
              </a:rPr>
              <a:t>Αν είχε μόνο τη συνιστώσα </a:t>
            </a:r>
          </a:p>
          <a:p>
            <a:r>
              <a:rPr lang="el-GR" sz="1600" dirty="0">
                <a:latin typeface="Comic Sans MS" pitchFamily="66" charset="0"/>
              </a:rPr>
              <a:t>αυτή θα εκτελούσε κυκλική </a:t>
            </a:r>
          </a:p>
          <a:p>
            <a:r>
              <a:rPr lang="el-GR" sz="1600" dirty="0">
                <a:latin typeface="Comic Sans MS" pitchFamily="66" charset="0"/>
              </a:rPr>
              <a:t>ομαλή κίνηση.</a:t>
            </a:r>
          </a:p>
          <a:p>
            <a:endParaRPr lang="el-GR" b="1" dirty="0">
              <a:latin typeface="Comic Sans MS" pitchFamily="66" charset="0"/>
            </a:endParaRPr>
          </a:p>
          <a:p>
            <a:r>
              <a:rPr lang="el-GR" sz="2800" b="1" dirty="0" err="1">
                <a:latin typeface="Comic Sans MS" pitchFamily="66" charset="0"/>
              </a:rPr>
              <a:t>υ</a:t>
            </a:r>
            <a:r>
              <a:rPr lang="el-GR" sz="2800" b="1" baseline="-25000" dirty="0" err="1">
                <a:latin typeface="Comic Sans MS" pitchFamily="66" charset="0"/>
              </a:rPr>
              <a:t>π</a:t>
            </a:r>
            <a:r>
              <a:rPr lang="el-GR" sz="2800" b="1" dirty="0" err="1">
                <a:latin typeface="Comic Sans MS" pitchFamily="66" charset="0"/>
              </a:rPr>
              <a:t>=υ.συνφ</a:t>
            </a:r>
            <a:endParaRPr lang="el-GR" sz="2800" b="1" dirty="0">
              <a:latin typeface="Comic Sans MS" pitchFamily="66" charset="0"/>
            </a:endParaRPr>
          </a:p>
          <a:p>
            <a:r>
              <a:rPr lang="el-GR" sz="1600" dirty="0">
                <a:latin typeface="Comic Sans MS" pitchFamily="66" charset="0"/>
              </a:rPr>
              <a:t>Αν είχε μόνο τη συνιστώσα αυτή θα εκτελούσε ευθύγραμμη ομαλή κίνηση.</a:t>
            </a:r>
          </a:p>
          <a:p>
            <a:endParaRPr lang="el-GR" sz="1600" dirty="0">
              <a:latin typeface="Comic Sans MS" pitchFamily="66" charset="0"/>
            </a:endParaRPr>
          </a:p>
          <a:p>
            <a:r>
              <a:rPr lang="el-GR" sz="1600" dirty="0">
                <a:latin typeface="Comic Sans MS" pitchFamily="66" charset="0"/>
              </a:rPr>
              <a:t>Η σύνθεση των δύο κινήσεων είναι </a:t>
            </a:r>
            <a:r>
              <a:rPr lang="el-GR" sz="1600" dirty="0">
                <a:solidFill>
                  <a:srgbClr val="C00000"/>
                </a:solidFill>
                <a:latin typeface="Comic Sans MS" pitchFamily="66" charset="0"/>
              </a:rPr>
              <a:t>η ελικοειδής κίνηση.</a:t>
            </a:r>
            <a:endParaRPr lang="el-GR" sz="2800" dirty="0">
              <a:latin typeface="Comic Sans MS" pitchFamily="66" charset="0"/>
            </a:endParaRPr>
          </a:p>
          <a:p>
            <a:endParaRPr lang="el-GR" sz="2800" b="1" dirty="0">
              <a:latin typeface="Comic Sans MS" pitchFamily="66" charset="0"/>
            </a:endParaRPr>
          </a:p>
          <a:p>
            <a:endParaRPr lang="el-GR" b="1" dirty="0">
              <a:latin typeface="Comic Sans MS" pitchFamily="66" charset="0"/>
            </a:endParaRPr>
          </a:p>
          <a:p>
            <a:endParaRPr lang="el-GR" b="1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ΠΑΝΑΓΙΩΤΗΣ\Desktop\ΤΑ ΕΓΓΡΑΦΑ ΜΟΥ\ΦΥΣΙΚΗ - ΧΗΜΕΙΑ\ΦΥΣΙΚΗ ΚΑΤΕΥΘ. Β! ΛΥΚ\ΚΙΝΗΣΕΙΣ ΣΕ ΠΕΔΙΑ ΔΥΝΑΜΕΩΝ 0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42852"/>
            <a:ext cx="7500990" cy="3643338"/>
          </a:xfrm>
          <a:prstGeom prst="rect">
            <a:avLst/>
          </a:prstGeom>
          <a:noFill/>
        </p:spPr>
      </p:pic>
      <p:sp>
        <p:nvSpPr>
          <p:cNvPr id="5" name="4 - TextBox"/>
          <p:cNvSpPr txBox="1"/>
          <p:nvPr/>
        </p:nvSpPr>
        <p:spPr>
          <a:xfrm>
            <a:off x="642910" y="4071942"/>
            <a:ext cx="1752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u="sng" dirty="0">
                <a:solidFill>
                  <a:srgbClr val="C00000"/>
                </a:solidFill>
                <a:latin typeface="Comic Sans MS" pitchFamily="66" charset="0"/>
              </a:rPr>
              <a:t>Ακτίνα έλικας:</a:t>
            </a: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2857488" y="3929066"/>
          <a:ext cx="2286016" cy="857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3" imgW="977760" imgH="444240" progId="Equation.3">
                  <p:embed/>
                </p:oleObj>
              </mc:Choice>
              <mc:Fallback>
                <p:oleObj name="Εξίσωση" r:id="rId3" imgW="977760" imgH="444240" progId="Equation.3">
                  <p:embed/>
                  <p:pic>
                    <p:nvPicPr>
                      <p:cNvPr id="2355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488" y="3929066"/>
                        <a:ext cx="2286016" cy="857256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6 - TextBox"/>
          <p:cNvSpPr txBox="1"/>
          <p:nvPr/>
        </p:nvSpPr>
        <p:spPr>
          <a:xfrm>
            <a:off x="571472" y="5072074"/>
            <a:ext cx="2690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u="sng" dirty="0">
                <a:solidFill>
                  <a:srgbClr val="C00000"/>
                </a:solidFill>
                <a:latin typeface="Comic Sans MS" pitchFamily="66" charset="0"/>
              </a:rPr>
              <a:t>Περίοδος περιστροφής:</a:t>
            </a:r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3643306" y="4929198"/>
          <a:ext cx="1500198" cy="857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5" imgW="774360" imgH="444240" progId="Equation.3">
                  <p:embed/>
                </p:oleObj>
              </mc:Choice>
              <mc:Fallback>
                <p:oleObj name="Εξίσωση" r:id="rId5" imgW="774360" imgH="444240" progId="Equation.3">
                  <p:embed/>
                  <p:pic>
                    <p:nvPicPr>
                      <p:cNvPr id="2355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306" y="4929198"/>
                        <a:ext cx="1500198" cy="857256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- TextBox"/>
          <p:cNvSpPr txBox="1"/>
          <p:nvPr/>
        </p:nvSpPr>
        <p:spPr>
          <a:xfrm>
            <a:off x="714348" y="6072206"/>
            <a:ext cx="2106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u="sng" dirty="0">
                <a:solidFill>
                  <a:srgbClr val="C00000"/>
                </a:solidFill>
                <a:latin typeface="Comic Sans MS" pitchFamily="66" charset="0"/>
              </a:rPr>
              <a:t>Βήμα της έλικας: </a:t>
            </a:r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3000364" y="5857892"/>
          <a:ext cx="4429156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7" imgW="2476440" imgH="444240" progId="Equation.3">
                  <p:embed/>
                </p:oleObj>
              </mc:Choice>
              <mc:Fallback>
                <p:oleObj name="Εξίσωση" r:id="rId7" imgW="2476440" imgH="444240" progId="Equation.3">
                  <p:embed/>
                  <p:pic>
                    <p:nvPicPr>
                      <p:cNvPr id="2355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64" y="5857892"/>
                        <a:ext cx="4429156" cy="801688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785786" y="428604"/>
            <a:ext cx="7786742" cy="369332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  <a:latin typeface="Comic Sans MS" pitchFamily="66" charset="0"/>
              </a:rPr>
              <a:t>Κίνηση φορτισμένου σωματιδίου σε ανομοιογενές μαγνητικό πεδίο.</a:t>
            </a:r>
            <a:endParaRPr lang="el-GR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22530" name="Picture 2" descr="C:\Users\ΠΑΝΑΓΙΩΤΗΣ\Desktop\ΤΑ ΕΓΓΡΑΦΑ ΜΟΥ\ΦΥΣΙΚΗ - ΧΗΜΕΙΑ\ΦΥΣΙΚΗ ΚΑΤΕΥΘ. Β! ΛΥΚ\ΚΙΝΗΣΕΙΣ ΣΕ ΠΕΔΙΑ ΔΥΝΑΜΕΩΝ 006.jpg"/>
          <p:cNvPicPr>
            <a:picLocks noChangeAspect="1" noChangeArrowheads="1"/>
          </p:cNvPicPr>
          <p:nvPr/>
        </p:nvPicPr>
        <p:blipFill>
          <a:blip r:embed="rId3" cstate="print">
            <a:lum bright="-26000" contrast="42000"/>
          </a:blip>
          <a:srcRect/>
          <a:stretch>
            <a:fillRect/>
          </a:stretch>
        </p:blipFill>
        <p:spPr bwMode="auto">
          <a:xfrm>
            <a:off x="500034" y="1214422"/>
            <a:ext cx="8143932" cy="435771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Θρόισμα">
  <a:themeElements>
    <a:clrScheme name="Θρόισμα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Θρόισμα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Θρόισμα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581</TotalTime>
  <Words>236</Words>
  <Application>Microsoft Office PowerPoint</Application>
  <PresentationFormat>Προβολή στην οθόνη (4:3)</PresentationFormat>
  <Paragraphs>48</Paragraphs>
  <Slides>7</Slides>
  <Notes>2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Gothic</vt:lpstr>
      <vt:lpstr>Comic Sans MS</vt:lpstr>
      <vt:lpstr>Wingdings 3</vt:lpstr>
      <vt:lpstr>Θρόισμα</vt:lpstr>
      <vt:lpstr>Εξίσωση</vt:lpstr>
      <vt:lpstr>Κινήσεις φορτισμένων σωματιδίων σε ομογενές μαγνητικό πεδίο.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ΠΑΝΑΓΙΩΤΗΣ</dc:creator>
  <cp:lastModifiedBy>Panayotis Haratzopoulos</cp:lastModifiedBy>
  <cp:revision>59</cp:revision>
  <dcterms:created xsi:type="dcterms:W3CDTF">2010-01-08T18:49:36Z</dcterms:created>
  <dcterms:modified xsi:type="dcterms:W3CDTF">2022-06-06T17:17:36Z</dcterms:modified>
</cp:coreProperties>
</file>