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60" r:id="rId2"/>
    <p:sldId id="312" r:id="rId3"/>
    <p:sldId id="313" r:id="rId4"/>
    <p:sldId id="258" r:id="rId5"/>
    <p:sldId id="262" r:id="rId6"/>
    <p:sldId id="264" r:id="rId7"/>
    <p:sldId id="265" r:id="rId8"/>
    <p:sldId id="267" r:id="rId9"/>
    <p:sldId id="314" r:id="rId10"/>
    <p:sldId id="317" r:id="rId11"/>
    <p:sldId id="269" r:id="rId12"/>
    <p:sldId id="315" r:id="rId13"/>
    <p:sldId id="275" r:id="rId14"/>
    <p:sldId id="277" r:id="rId15"/>
    <p:sldId id="276" r:id="rId16"/>
    <p:sldId id="283" r:id="rId17"/>
    <p:sldId id="319" r:id="rId18"/>
    <p:sldId id="279" r:id="rId19"/>
    <p:sldId id="320" r:id="rId20"/>
    <p:sldId id="281" r:id="rId21"/>
    <p:sldId id="282" r:id="rId22"/>
    <p:sldId id="271" r:id="rId23"/>
    <p:sldId id="274" r:id="rId24"/>
    <p:sldId id="272" r:id="rId25"/>
    <p:sldId id="321" r:id="rId26"/>
    <p:sldId id="292" r:id="rId27"/>
    <p:sldId id="316" r:id="rId28"/>
    <p:sldId id="294" r:id="rId29"/>
    <p:sldId id="273" r:id="rId30"/>
    <p:sldId id="284" r:id="rId31"/>
    <p:sldId id="285" r:id="rId32"/>
    <p:sldId id="286" r:id="rId33"/>
    <p:sldId id="287" r:id="rId34"/>
    <p:sldId id="288" r:id="rId35"/>
    <p:sldId id="301" r:id="rId36"/>
    <p:sldId id="289" r:id="rId37"/>
    <p:sldId id="290" r:id="rId38"/>
    <p:sldId id="295" r:id="rId39"/>
    <p:sldId id="296" r:id="rId40"/>
    <p:sldId id="304" r:id="rId41"/>
    <p:sldId id="305" r:id="rId42"/>
    <p:sldId id="302" r:id="rId43"/>
    <p:sldId id="297" r:id="rId44"/>
    <p:sldId id="298" r:id="rId45"/>
    <p:sldId id="307" r:id="rId46"/>
    <p:sldId id="300" r:id="rId47"/>
    <p:sldId id="299" r:id="rId48"/>
    <p:sldId id="308" r:id="rId49"/>
    <p:sldId id="322" r:id="rId50"/>
    <p:sldId id="311" r:id="rId51"/>
    <p:sldId id="310" r:id="rId52"/>
    <p:sldId id="323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800000"/>
    <a:srgbClr val="A50021"/>
    <a:srgbClr val="FFFFCC"/>
    <a:srgbClr val="FFCCFF"/>
    <a:srgbClr val="969696"/>
    <a:srgbClr val="C0C0C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00" autoAdjust="0"/>
  </p:normalViewPr>
  <p:slideViewPr>
    <p:cSldViewPr snapToGrid="0">
      <p:cViewPr varScale="1">
        <p:scale>
          <a:sx n="77" d="100"/>
          <a:sy n="77" d="100"/>
        </p:scale>
        <p:origin x="8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7052-DFB9-4437-BFCF-65825BA46A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5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7454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597657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0366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054013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19364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DCF2-1144-4937-83C2-F49D91E32B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10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866F-1133-4EF4-9F75-4634FDB84A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9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7972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A82-EB76-4D53-AD7A-6A2D930502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5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67B4-CF59-45D5-917D-39388F37AC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7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98CB-410D-4372-99C5-4365E2EB50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3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9A3-BD70-4630-9ADD-476CAE0594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2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8602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C2D-1E4E-4388-A4A8-AE3F19F06E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9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15-8BCB-4972-8876-E3110E1BA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1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9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s://physicsteacher.blog/2021/09/26/signposting-flemings-left-hand-and-right-hand-rules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microsoft.com/office/2007/relationships/hdphoto" Target="../media/hdphoto3.wdp"/><Relationship Id="rId7" Type="http://schemas.openxmlformats.org/officeDocument/2006/relationships/image" Target="../media/image26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1.png"/><Relationship Id="rId5" Type="http://schemas.microsoft.com/office/2007/relationships/hdphoto" Target="../media/hdphoto4.wdp"/><Relationship Id="rId10" Type="http://schemas.openxmlformats.org/officeDocument/2006/relationships/image" Target="../media/image291.png"/><Relationship Id="rId4" Type="http://schemas.openxmlformats.org/officeDocument/2006/relationships/image" Target="../media/image19.png"/><Relationship Id="rId9" Type="http://schemas.openxmlformats.org/officeDocument/2006/relationships/image" Target="../media/image2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0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rkopanas.blogspot.com/2019/01/1943-nikola-tesla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0%CF%85%CF%81%CE%B7%CE%BD%CE%B9%CE%BA%CF%8C%CF%82_%CE%BC%CE%B1%CE%B3%CE%BD%CE%B7%CF%84%CE%B9%CE%BA%CF%8C%CF%82_%CF%83%CF%85%CE%BD%CF%84%CE%BF%CE%BD%CE%B9%CF%83%CE%BC%CF%8C%CF%82" TargetMode="External"/><Relationship Id="rId2" Type="http://schemas.openxmlformats.org/officeDocument/2006/relationships/hyperlink" Target="https://el.wikipedia.org/wiki/%CE%9C%CE%B1%CE%B3%CE%BD%CE%B7%CF%84%CE%B9%CE%BA%CE%AE_%CF%84%CE%BF%CE%BC%CE%BF%CE%B3%CF%81%CE%B1%CF%86%CE%AF%CE%B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phys.org/news/2018-09-world-magnetic-field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0.png"/><Relationship Id="rId18" Type="http://schemas.openxmlformats.org/officeDocument/2006/relationships/image" Target="../media/image29.png"/><Relationship Id="rId3" Type="http://schemas.openxmlformats.org/officeDocument/2006/relationships/image" Target="../media/image270.png"/><Relationship Id="rId12" Type="http://schemas.openxmlformats.org/officeDocument/2006/relationships/image" Target="../media/image370.png"/><Relationship Id="rId17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0.png"/><Relationship Id="rId15" Type="http://schemas.openxmlformats.org/officeDocument/2006/relationships/image" Target="../media/image40.png"/><Relationship Id="rId10" Type="http://schemas.openxmlformats.org/officeDocument/2006/relationships/image" Target="../media/image350.png"/><Relationship Id="rId19" Type="http://schemas.openxmlformats.org/officeDocument/2006/relationships/image" Target="../media/image42.png"/><Relationship Id="rId4" Type="http://schemas.openxmlformats.org/officeDocument/2006/relationships/image" Target="../media/image330.png"/><Relationship Id="rId9" Type="http://schemas.openxmlformats.org/officeDocument/2006/relationships/image" Target="../media/image340.png"/><Relationship Id="rId14" Type="http://schemas.openxmlformats.org/officeDocument/2006/relationships/image" Target="../media/image3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obelprize.org/prizes/physics/1902/lorentz/biographical/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3AeuDvWc0k" TargetMode="External"/><Relationship Id="rId2" Type="http://schemas.openxmlformats.org/officeDocument/2006/relationships/hyperlink" Target="https://www.youtube.com/channel/UCEGtvnlfAwHya5HvQpl5Le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6.wdp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10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12" Type="http://schemas.microsoft.com/office/2007/relationships/hdphoto" Target="../media/hdphoto14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5" Type="http://schemas.microsoft.com/office/2007/relationships/hdphoto" Target="../media/hdphoto11.wdp"/><Relationship Id="rId10" Type="http://schemas.microsoft.com/office/2007/relationships/hdphoto" Target="../media/hdphoto13.wdp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dide.lef.sch.gr/ekfe/wp/wp-content/uploads/2020/12/%CE%94%CF%8D%CE%BD%CE%B1%CE%BC%CE%B7-Laplace-1.pdf" TargetMode="External"/><Relationship Id="rId3" Type="http://schemas.openxmlformats.org/officeDocument/2006/relationships/hyperlink" Target="https://merkopanas.blogspot.com/2021/09/26-laplace-hot-potatoes.html" TargetMode="External"/><Relationship Id="rId7" Type="http://schemas.openxmlformats.org/officeDocument/2006/relationships/hyperlink" Target="https://www.facebook.com/groups/147874832507589/?multi_permalinks=889087915052940&amp;notif_id=1632219846888749&amp;notif_t=group_activity&amp;ref=not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erkopanas.blogspot.com/2021/09/2001-2021.html" TargetMode="External"/><Relationship Id="rId5" Type="http://schemas.openxmlformats.org/officeDocument/2006/relationships/hyperlink" Target="https://ylikonet100.blogspot.com/2011/10/6.html" TargetMode="External"/><Relationship Id="rId4" Type="http://schemas.openxmlformats.org/officeDocument/2006/relationships/hyperlink" Target="http://www.study4exams.gr/physics_k/course/view.php?id=47#6" TargetMode="External"/><Relationship Id="rId9" Type="http://schemas.openxmlformats.org/officeDocument/2006/relationships/hyperlink" Target="https://www.patakis.gr/files/1192043.pdf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dentro.edu.gr/lor/r/8521/6015?locale=el" TargetMode="External"/><Relationship Id="rId3" Type="http://schemas.openxmlformats.org/officeDocument/2006/relationships/hyperlink" Target="https://www.youtube.com/channel/UCwN_WZheqCZ3Q2K_MQyD8yw" TargetMode="External"/><Relationship Id="rId7" Type="http://schemas.openxmlformats.org/officeDocument/2006/relationships/hyperlink" Target="http://www.seilias.gr/index.php?option=com_content&amp;task=view&amp;id=412&amp;Itemid=32&amp;catid=20" TargetMode="External"/><Relationship Id="rId2" Type="http://schemas.openxmlformats.org/officeDocument/2006/relationships/hyperlink" Target="https://www.youtube.com/watch?v=LglD0E3l70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hysiclessons.blogspot.com/2013/03/laplace.html" TargetMode="External"/><Relationship Id="rId5" Type="http://schemas.openxmlformats.org/officeDocument/2006/relationships/hyperlink" Target="https://www.youtube.com/watch?v=tUCtCYty-ns" TargetMode="External"/><Relationship Id="rId4" Type="http://schemas.openxmlformats.org/officeDocument/2006/relationships/hyperlink" Target="https://www.youtube.com/watch?v=gryxm_oWufw&amp;ab_channel=iPedia" TargetMode="External"/><Relationship Id="rId9" Type="http://schemas.openxmlformats.org/officeDocument/2006/relationships/hyperlink" Target="https://www.youtube.com/watch?v=1JZLKvWO0k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merkopanas.blogspot.com/2019/03/1827-pierre-simon-la-place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seilias.gr/go-lab/html5/laplaceForce3D-2.plain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0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0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4BZnnZMc4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90.png"/><Relationship Id="rId7" Type="http://schemas.openxmlformats.org/officeDocument/2006/relationships/image" Target="../media/image70.e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2.png"/><Relationship Id="rId10" Type="http://schemas.openxmlformats.org/officeDocument/2006/relationships/image" Target="../media/image73.png"/><Relationship Id="rId4" Type="http://schemas.openxmlformats.org/officeDocument/2006/relationships/image" Target="../media/image71.png"/><Relationship Id="rId9" Type="http://schemas.openxmlformats.org/officeDocument/2006/relationships/image" Target="../media/image70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rovEO6A9g" TargetMode="External"/><Relationship Id="rId2" Type="http://schemas.openxmlformats.org/officeDocument/2006/relationships/hyperlink" Target="http://dide.ker.sch.gr/ekf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10" Type="http://schemas.openxmlformats.org/officeDocument/2006/relationships/image" Target="../media/image16.png"/><Relationship Id="rId4" Type="http://schemas.openxmlformats.org/officeDocument/2006/relationships/image" Target="../media/image14.jpeg"/><Relationship Id="rId9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9" y="142387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350294" y="342673"/>
            <a:ext cx="2554216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Ας θυμηθούμε…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2022231" y="1116759"/>
                <a:ext cx="8308731" cy="1066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altLang="el-GR" b="1" dirty="0">
                    <a:latin typeface="Comic Sans MS" pitchFamily="66" charset="0"/>
                  </a:rPr>
                  <a:t>T</a:t>
                </a:r>
                <a:r>
                  <a:rPr lang="el-GR" altLang="el-GR" b="1" dirty="0">
                    <a:latin typeface="Comic Sans MS" pitchFamily="66" charset="0"/>
                  </a:rPr>
                  <a:t>ο μαγνητικό πεδίο στο οποίο η ένταση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b="1" i="1"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n-US" altLang="el-GR" b="1" dirty="0">
                    <a:latin typeface="Comic Sans MS" pitchFamily="66" charset="0"/>
                  </a:rPr>
                  <a:t> </a:t>
                </a:r>
                <a:r>
                  <a:rPr lang="el-GR" altLang="el-GR" b="1" dirty="0">
                    <a:latin typeface="Comic Sans MS" pitchFamily="66" charset="0"/>
                  </a:rPr>
                  <a:t>είναι ίδια σε κάθε σημείο του</a:t>
                </a:r>
                <a:endParaRPr lang="en-US" altLang="el-GR" b="1" dirty="0">
                  <a:latin typeface="Comic Sans MS" pitchFamily="66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b="1" dirty="0">
                    <a:latin typeface="Comic Sans MS" pitchFamily="66" charset="0"/>
                  </a:rPr>
                  <a:t>ονομάζεται …………………… .</a:t>
                </a: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231" y="1116759"/>
                <a:ext cx="8308731" cy="1066254"/>
              </a:xfrm>
              <a:prstGeom prst="rect">
                <a:avLst/>
              </a:prstGeom>
              <a:blipFill>
                <a:blip r:embed="rId3"/>
                <a:stretch>
                  <a:fillRect l="-660" b="-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32285" y="1690790"/>
            <a:ext cx="1222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ομογενές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2022231" y="2458914"/>
            <a:ext cx="7780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altLang="el-GR" b="1" dirty="0">
                <a:latin typeface="Comic Sans MS" panose="030F0702030302020204" pitchFamily="66" charset="0"/>
              </a:rPr>
              <a:t>Το πείραμα του </a:t>
            </a:r>
            <a:r>
              <a:rPr lang="en-US" altLang="el-GR" b="1" dirty="0" err="1">
                <a:latin typeface="Comic Sans MS" panose="030F0702030302020204" pitchFamily="66" charset="0"/>
              </a:rPr>
              <a:t>Oersted</a:t>
            </a:r>
            <a:r>
              <a:rPr lang="en-US" altLang="el-GR" b="1" dirty="0">
                <a:latin typeface="Comic Sans MS" panose="030F0702030302020204" pitchFamily="66" charset="0"/>
              </a:rPr>
              <a:t> </a:t>
            </a:r>
            <a:r>
              <a:rPr lang="el-GR" altLang="el-GR" b="1" dirty="0">
                <a:latin typeface="Comic Sans MS" panose="030F0702030302020204" pitchFamily="66" charset="0"/>
              </a:rPr>
              <a:t>μας έδειξε ότι το ηλεκτρικό ρεύμα δημιουργεί μαγνητικό ……………… που ασκεί ……………… πάνω σε μαγνήτη.  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5301290" y="2894854"/>
            <a:ext cx="987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255239" y="2894854"/>
            <a:ext cx="813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πεδίο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119548" y="3675664"/>
            <a:ext cx="75037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>
                <a:latin typeface="Comic Sans MS" panose="030F0702030302020204" pitchFamily="66" charset="0"/>
              </a:rPr>
              <a:t>Σε κλειστό ηλεκτρικό κύκλωμα, που αποτελείται από ηλεκτρική πηγή με ΗΕΔ </a:t>
            </a:r>
            <a:r>
              <a:rPr lang="el-GR" b="1" i="1" dirty="0">
                <a:latin typeface="Comic Sans MS" panose="030F0702030302020204" pitchFamily="66" charset="0"/>
              </a:rPr>
              <a:t>Ε</a:t>
            </a:r>
            <a:r>
              <a:rPr lang="el-GR" b="1" dirty="0">
                <a:latin typeface="Comic Sans MS" panose="030F0702030302020204" pitchFamily="66" charset="0"/>
              </a:rPr>
              <a:t> και συνολική ωμική αντίσταση </a:t>
            </a:r>
            <a:r>
              <a:rPr lang="el-GR" b="1" i="1" dirty="0">
                <a:latin typeface="Comic Sans MS" panose="030F0702030302020204" pitchFamily="66" charset="0"/>
              </a:rPr>
              <a:t>R</a:t>
            </a:r>
            <a:r>
              <a:rPr lang="el-GR" b="1" baseline="-25000" dirty="0">
                <a:latin typeface="Comic Sans MS" panose="030F0702030302020204" pitchFamily="66" charset="0"/>
              </a:rPr>
              <a:t>ολ</a:t>
            </a:r>
            <a:r>
              <a:rPr lang="el-GR" b="1" dirty="0">
                <a:latin typeface="Comic Sans MS" panose="030F0702030302020204" pitchFamily="66" charset="0"/>
              </a:rPr>
              <a:t>, η ένταση του ρεύματος </a:t>
            </a:r>
            <a:r>
              <a:rPr lang="el-GR" b="1" i="1" dirty="0">
                <a:latin typeface="Comic Sans MS" panose="030F0702030302020204" pitchFamily="66" charset="0"/>
              </a:rPr>
              <a:t>I</a:t>
            </a:r>
            <a:r>
              <a:rPr lang="el-GR" b="1" dirty="0">
                <a:latin typeface="Comic Sans MS" panose="030F0702030302020204" pitchFamily="66" charset="0"/>
              </a:rPr>
              <a:t> που διαρρέει το κύκλωμα </a:t>
            </a:r>
            <a:r>
              <a:rPr lang="el-GR" altLang="el-GR" b="1" dirty="0">
                <a:latin typeface="Comic Sans MS" panose="030F0702030302020204" pitchFamily="66" charset="0"/>
              </a:rPr>
              <a:t>υπολογίζεται από τη σχέση </a:t>
            </a:r>
            <a:r>
              <a:rPr lang="el-GR" alt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Ι</a:t>
            </a:r>
            <a:r>
              <a:rPr lang="el-GR" altLang="el-GR" b="1" dirty="0">
                <a:latin typeface="Comic Sans MS" panose="030F0702030302020204" pitchFamily="66" charset="0"/>
              </a:rPr>
              <a:t> </a:t>
            </a: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l-GR" altLang="el-GR" b="1" dirty="0">
                <a:latin typeface="Comic Sans MS" panose="030F0702030302020204" pitchFamily="66" charset="0"/>
              </a:rPr>
              <a:t>…………</a:t>
            </a:r>
            <a:r>
              <a:rPr lang="el-GR" b="1" dirty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8640232" y="4499472"/>
                <a:ext cx="599780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𝛐𝛌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232" y="4499472"/>
                <a:ext cx="599780" cy="657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8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/>
              <p:cNvSpPr txBox="1">
                <a:spLocks noChangeArrowheads="1"/>
              </p:cNvSpPr>
              <p:nvPr/>
            </p:nvSpPr>
            <p:spPr bwMode="auto">
              <a:xfrm>
                <a:off x="1467514" y="34391"/>
                <a:ext cx="8575460" cy="8170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Φτιάξε σε 3 διαστάσεις τα μεγέθη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800" b="1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800" b="1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altLang="el-GR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800" b="1" i="1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800" b="1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altLang="el-GR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, </a:t>
                </a:r>
                <a:r>
                  <a:rPr lang="en-US" altLang="el-GR" sz="2800" b="1" i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I</a:t>
                </a:r>
                <a:r>
                  <a:rPr lang="en-US" altLang="el-GR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(</a:t>
                </a:r>
                <a:r>
                  <a:rPr lang="en-US" altLang="el-GR" sz="2800" b="1" i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FBI</a:t>
                </a:r>
                <a:r>
                  <a:rPr lang="en-US" altLang="el-GR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)</a:t>
                </a:r>
                <a:endParaRPr lang="el-GR" altLang="el-GR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7514" y="34391"/>
                <a:ext cx="8575460" cy="817083"/>
              </a:xfrm>
              <a:prstGeom prst="rect">
                <a:avLst/>
              </a:prstGeom>
              <a:blipFill>
                <a:blip r:embed="rId2"/>
                <a:stretch>
                  <a:fillRect l="-640" r="-996" b="-134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Ορθογώνιο 4"/>
          <p:cNvSpPr/>
          <p:nvPr/>
        </p:nvSpPr>
        <p:spPr>
          <a:xfrm>
            <a:off x="3001548" y="4131739"/>
            <a:ext cx="674065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Τύπωσε σε χαρτί ή σε λεπτό χαρτόνι το παραπάνω σχέδιο.</a:t>
            </a: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Κόψε κατά μήκος της παχιάς γραμμής.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Αναδίπλωσε κατά μήκος της διακεκομμένης γραμμής.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6367D9B1-CDC9-D24D-B43A-B5511C25C353}"/>
              </a:ext>
            </a:extLst>
          </p:cNvPr>
          <p:cNvGrpSpPr/>
          <p:nvPr/>
        </p:nvGrpSpPr>
        <p:grpSpPr>
          <a:xfrm>
            <a:off x="2748970" y="933383"/>
            <a:ext cx="3222329" cy="3000654"/>
            <a:chOff x="254169" y="281571"/>
            <a:chExt cx="3965944" cy="3693113"/>
          </a:xfrm>
        </p:grpSpPr>
        <p:grpSp>
          <p:nvGrpSpPr>
            <p:cNvPr id="7" name="Group 25">
              <a:extLst>
                <a:ext uri="{FF2B5EF4-FFF2-40B4-BE49-F238E27FC236}">
                  <a16:creationId xmlns:a16="http://schemas.microsoft.com/office/drawing/2014/main" id="{69B88576-9450-4C61-9771-4A6C6CB15B7B}"/>
                </a:ext>
              </a:extLst>
            </p:cNvPr>
            <p:cNvGrpSpPr/>
            <p:nvPr/>
          </p:nvGrpSpPr>
          <p:grpSpPr>
            <a:xfrm>
              <a:off x="254169" y="281571"/>
              <a:ext cx="3965944" cy="3657600"/>
              <a:chOff x="1935126" y="776177"/>
              <a:chExt cx="3965944" cy="3657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5A20EF8D-112F-455E-931C-831D04A59D8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62375" y="1899949"/>
                    <a:ext cx="2256604" cy="62328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sz="2400" i="1" dirty="0">
                        <a:cs typeface="Times New Roman" panose="02020603050405020304" pitchFamily="18" charset="0"/>
                      </a:rPr>
                      <a:t>Δύναμη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oMath>
                    </a14:m>
                    <a:endParaRPr lang="en-GB" sz="1463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5A20EF8D-112F-455E-931C-831D04A59D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62375" y="1899949"/>
                    <a:ext cx="2256604" cy="6232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05" r="-26506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383465DB-96DE-4E04-9B59-E2553ABE496A}"/>
                      </a:ext>
                    </a:extLst>
                  </p:cNvPr>
                  <p:cNvSpPr txBox="1"/>
                  <p:nvPr/>
                </p:nvSpPr>
                <p:spPr>
                  <a:xfrm>
                    <a:off x="2695351" y="2911555"/>
                    <a:ext cx="3062176" cy="6232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sz="2400" i="1" dirty="0">
                        <a:cs typeface="Times New Roman" panose="02020603050405020304" pitchFamily="18" charset="0"/>
                      </a:rPr>
                      <a:t>Ένταση</a:t>
                    </a:r>
                    <a:r>
                      <a:rPr lang="en-US" sz="2400" i="1" dirty="0"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</m:oMath>
                    </a14:m>
                    <a:endParaRPr lang="en-GB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383465DB-96DE-4E04-9B59-E2553ABE49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5351" y="2911555"/>
                    <a:ext cx="3062176" cy="6232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205" b="-2650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0A005A-8976-4D60-949B-7D9E2D8EF8D3}"/>
                  </a:ext>
                </a:extLst>
              </p:cNvPr>
              <p:cNvSpPr txBox="1"/>
              <p:nvPr/>
            </p:nvSpPr>
            <p:spPr>
              <a:xfrm>
                <a:off x="2737882" y="3723666"/>
                <a:ext cx="3062177" cy="606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i="1" dirty="0">
                    <a:cs typeface="Times New Roman" panose="02020603050405020304" pitchFamily="18" charset="0"/>
                  </a:rPr>
                  <a:t>Ρεύμα</a:t>
                </a:r>
                <a:r>
                  <a:rPr lang="el-GR" sz="2275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GB" sz="1463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: Shape 9">
                <a:extLst>
                  <a:ext uri="{FF2B5EF4-FFF2-40B4-BE49-F238E27FC236}">
                    <a16:creationId xmlns:a16="http://schemas.microsoft.com/office/drawing/2014/main" id="{FB631A30-E9FC-41F6-843E-935F987B6F78}"/>
                  </a:ext>
                </a:extLst>
              </p:cNvPr>
              <p:cNvSpPr/>
              <p:nvPr/>
            </p:nvSpPr>
            <p:spPr>
              <a:xfrm>
                <a:off x="1935126" y="776177"/>
                <a:ext cx="3965944" cy="3657600"/>
              </a:xfrm>
              <a:custGeom>
                <a:avLst/>
                <a:gdLst>
                  <a:gd name="connsiteX0" fmla="*/ 0 w 3965944"/>
                  <a:gd name="connsiteY0" fmla="*/ 3657600 h 3657600"/>
                  <a:gd name="connsiteX1" fmla="*/ 0 w 3965944"/>
                  <a:gd name="connsiteY1" fmla="*/ 404037 h 3657600"/>
                  <a:gd name="connsiteX2" fmla="*/ 404037 w 3965944"/>
                  <a:gd name="connsiteY2" fmla="*/ 0 h 3657600"/>
                  <a:gd name="connsiteX3" fmla="*/ 808074 w 3965944"/>
                  <a:gd name="connsiteY3" fmla="*/ 372139 h 3657600"/>
                  <a:gd name="connsiteX4" fmla="*/ 818707 w 3965944"/>
                  <a:gd name="connsiteY4" fmla="*/ 2052083 h 3657600"/>
                  <a:gd name="connsiteX5" fmla="*/ 3561907 w 3965944"/>
                  <a:gd name="connsiteY5" fmla="*/ 2052083 h 3657600"/>
                  <a:gd name="connsiteX6" fmla="*/ 3965944 w 3965944"/>
                  <a:gd name="connsiteY6" fmla="*/ 2434856 h 3657600"/>
                  <a:gd name="connsiteX7" fmla="*/ 3561907 w 3965944"/>
                  <a:gd name="connsiteY7" fmla="*/ 2860158 h 3657600"/>
                  <a:gd name="connsiteX8" fmla="*/ 3965944 w 3965944"/>
                  <a:gd name="connsiteY8" fmla="*/ 3264195 h 3657600"/>
                  <a:gd name="connsiteX9" fmla="*/ 3561907 w 3965944"/>
                  <a:gd name="connsiteY9" fmla="*/ 3646967 h 3657600"/>
                  <a:gd name="connsiteX10" fmla="*/ 0 w 3965944"/>
                  <a:gd name="connsiteY10" fmla="*/ 365760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5944" h="3657600">
                    <a:moveTo>
                      <a:pt x="0" y="3657600"/>
                    </a:moveTo>
                    <a:lnTo>
                      <a:pt x="0" y="404037"/>
                    </a:lnTo>
                    <a:lnTo>
                      <a:pt x="404037" y="0"/>
                    </a:lnTo>
                    <a:lnTo>
                      <a:pt x="808074" y="372139"/>
                    </a:lnTo>
                    <a:cubicBezTo>
                      <a:pt x="811618" y="932120"/>
                      <a:pt x="815163" y="1492102"/>
                      <a:pt x="818707" y="2052083"/>
                    </a:cubicBezTo>
                    <a:lnTo>
                      <a:pt x="3561907" y="2052083"/>
                    </a:lnTo>
                    <a:lnTo>
                      <a:pt x="3965944" y="2434856"/>
                    </a:lnTo>
                    <a:lnTo>
                      <a:pt x="3561907" y="2860158"/>
                    </a:lnTo>
                    <a:lnTo>
                      <a:pt x="3965944" y="3264195"/>
                    </a:lnTo>
                    <a:lnTo>
                      <a:pt x="3561907" y="3646967"/>
                    </a:lnTo>
                    <a:lnTo>
                      <a:pt x="0" y="3657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63"/>
              </a:p>
            </p:txBody>
          </p:sp>
          <p:cxnSp>
            <p:nvCxnSpPr>
              <p:cNvPr id="13" name="Straight Connector 11">
                <a:extLst>
                  <a:ext uri="{FF2B5EF4-FFF2-40B4-BE49-F238E27FC236}">
                    <a16:creationId xmlns:a16="http://schemas.microsoft.com/office/drawing/2014/main" id="{F24F8AE2-8EE4-48B9-961B-B1C78590B2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7882" y="3627973"/>
                <a:ext cx="2759151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EDCF7AC-6846-474D-8226-633A94DA9C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53836" y="3627973"/>
                <a:ext cx="0" cy="805804"/>
              </a:xfrm>
              <a:prstGeom prst="line">
                <a:avLst/>
              </a:prstGeom>
              <a:ln w="571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D981C4-47CE-9B4C-B748-242619C49409}"/>
                </a:ext>
              </a:extLst>
            </p:cNvPr>
            <p:cNvSpPr txBox="1"/>
            <p:nvPr/>
          </p:nvSpPr>
          <p:spPr>
            <a:xfrm>
              <a:off x="254169" y="3292840"/>
              <a:ext cx="802757" cy="681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000" b="1" i="1" dirty="0">
                  <a:solidFill>
                    <a:schemeClr val="bg1">
                      <a:lumMod val="50000"/>
                    </a:schemeClr>
                  </a:solidFill>
                </a:rPr>
                <a:t>Κανόνας δεξιού χεριού</a:t>
              </a:r>
              <a:endParaRPr lang="en-US" sz="10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6367D9B1-CDC9-D24D-B43A-B5511C25C353}"/>
              </a:ext>
            </a:extLst>
          </p:cNvPr>
          <p:cNvGrpSpPr/>
          <p:nvPr/>
        </p:nvGrpSpPr>
        <p:grpSpPr>
          <a:xfrm>
            <a:off x="6636501" y="933383"/>
            <a:ext cx="3222329" cy="3000654"/>
            <a:chOff x="254169" y="281571"/>
            <a:chExt cx="3965944" cy="3693113"/>
          </a:xfrm>
        </p:grpSpPr>
        <p:grpSp>
          <p:nvGrpSpPr>
            <p:cNvPr id="16" name="Group 25">
              <a:extLst>
                <a:ext uri="{FF2B5EF4-FFF2-40B4-BE49-F238E27FC236}">
                  <a16:creationId xmlns:a16="http://schemas.microsoft.com/office/drawing/2014/main" id="{69B88576-9450-4C61-9771-4A6C6CB15B7B}"/>
                </a:ext>
              </a:extLst>
            </p:cNvPr>
            <p:cNvGrpSpPr/>
            <p:nvPr/>
          </p:nvGrpSpPr>
          <p:grpSpPr>
            <a:xfrm>
              <a:off x="254169" y="281571"/>
              <a:ext cx="3965944" cy="3657600"/>
              <a:chOff x="1935126" y="776177"/>
              <a:chExt cx="3965944" cy="3657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A20EF8D-112F-455E-931C-831D04A59D8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62375" y="1899949"/>
                    <a:ext cx="2256604" cy="62328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sz="2400" i="1" dirty="0">
                        <a:cs typeface="Times New Roman" panose="02020603050405020304" pitchFamily="18" charset="0"/>
                      </a:rPr>
                      <a:t>Δύναμη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oMath>
                    </a14:m>
                    <a:endParaRPr lang="en-GB" sz="1463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A20EF8D-112F-455E-931C-831D04A59D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62375" y="1899949"/>
                    <a:ext cx="2256604" cy="6232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205" r="-26506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83465DB-96DE-4E04-9B59-E2553ABE496A}"/>
                      </a:ext>
                    </a:extLst>
                  </p:cNvPr>
                  <p:cNvSpPr txBox="1"/>
                  <p:nvPr/>
                </p:nvSpPr>
                <p:spPr>
                  <a:xfrm>
                    <a:off x="2695351" y="2911555"/>
                    <a:ext cx="3062176" cy="6232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sz="2400" i="1" dirty="0">
                        <a:cs typeface="Times New Roman" panose="02020603050405020304" pitchFamily="18" charset="0"/>
                      </a:rPr>
                      <a:t>Ένταση</a:t>
                    </a:r>
                    <a:r>
                      <a:rPr lang="en-US" sz="2400" i="1" dirty="0"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</m:oMath>
                    </a14:m>
                    <a:endParaRPr lang="en-GB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83465DB-96DE-4E04-9B59-E2553ABE49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5351" y="2911555"/>
                    <a:ext cx="3062176" cy="62328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205" b="-2650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0A005A-8976-4D60-949B-7D9E2D8EF8D3}"/>
                  </a:ext>
                </a:extLst>
              </p:cNvPr>
              <p:cNvSpPr txBox="1"/>
              <p:nvPr/>
            </p:nvSpPr>
            <p:spPr>
              <a:xfrm>
                <a:off x="2737882" y="3723666"/>
                <a:ext cx="3062177" cy="606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i="1" dirty="0">
                    <a:cs typeface="Times New Roman" panose="02020603050405020304" pitchFamily="18" charset="0"/>
                  </a:rPr>
                  <a:t>Ρεύμα</a:t>
                </a:r>
                <a:r>
                  <a:rPr lang="el-GR" sz="2275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GB" sz="1463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: Shape 9">
                <a:extLst>
                  <a:ext uri="{FF2B5EF4-FFF2-40B4-BE49-F238E27FC236}">
                    <a16:creationId xmlns:a16="http://schemas.microsoft.com/office/drawing/2014/main" id="{FB631A30-E9FC-41F6-843E-935F987B6F78}"/>
                  </a:ext>
                </a:extLst>
              </p:cNvPr>
              <p:cNvSpPr/>
              <p:nvPr/>
            </p:nvSpPr>
            <p:spPr>
              <a:xfrm>
                <a:off x="1935126" y="776177"/>
                <a:ext cx="3965944" cy="3657600"/>
              </a:xfrm>
              <a:custGeom>
                <a:avLst/>
                <a:gdLst>
                  <a:gd name="connsiteX0" fmla="*/ 0 w 3965944"/>
                  <a:gd name="connsiteY0" fmla="*/ 3657600 h 3657600"/>
                  <a:gd name="connsiteX1" fmla="*/ 0 w 3965944"/>
                  <a:gd name="connsiteY1" fmla="*/ 404037 h 3657600"/>
                  <a:gd name="connsiteX2" fmla="*/ 404037 w 3965944"/>
                  <a:gd name="connsiteY2" fmla="*/ 0 h 3657600"/>
                  <a:gd name="connsiteX3" fmla="*/ 808074 w 3965944"/>
                  <a:gd name="connsiteY3" fmla="*/ 372139 h 3657600"/>
                  <a:gd name="connsiteX4" fmla="*/ 818707 w 3965944"/>
                  <a:gd name="connsiteY4" fmla="*/ 2052083 h 3657600"/>
                  <a:gd name="connsiteX5" fmla="*/ 3561907 w 3965944"/>
                  <a:gd name="connsiteY5" fmla="*/ 2052083 h 3657600"/>
                  <a:gd name="connsiteX6" fmla="*/ 3965944 w 3965944"/>
                  <a:gd name="connsiteY6" fmla="*/ 2434856 h 3657600"/>
                  <a:gd name="connsiteX7" fmla="*/ 3561907 w 3965944"/>
                  <a:gd name="connsiteY7" fmla="*/ 2860158 h 3657600"/>
                  <a:gd name="connsiteX8" fmla="*/ 3965944 w 3965944"/>
                  <a:gd name="connsiteY8" fmla="*/ 3264195 h 3657600"/>
                  <a:gd name="connsiteX9" fmla="*/ 3561907 w 3965944"/>
                  <a:gd name="connsiteY9" fmla="*/ 3646967 h 3657600"/>
                  <a:gd name="connsiteX10" fmla="*/ 0 w 3965944"/>
                  <a:gd name="connsiteY10" fmla="*/ 365760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5944" h="3657600">
                    <a:moveTo>
                      <a:pt x="0" y="3657600"/>
                    </a:moveTo>
                    <a:lnTo>
                      <a:pt x="0" y="404037"/>
                    </a:lnTo>
                    <a:lnTo>
                      <a:pt x="404037" y="0"/>
                    </a:lnTo>
                    <a:lnTo>
                      <a:pt x="808074" y="372139"/>
                    </a:lnTo>
                    <a:cubicBezTo>
                      <a:pt x="811618" y="932120"/>
                      <a:pt x="815163" y="1492102"/>
                      <a:pt x="818707" y="2052083"/>
                    </a:cubicBezTo>
                    <a:lnTo>
                      <a:pt x="3561907" y="2052083"/>
                    </a:lnTo>
                    <a:lnTo>
                      <a:pt x="3965944" y="2434856"/>
                    </a:lnTo>
                    <a:lnTo>
                      <a:pt x="3561907" y="2860158"/>
                    </a:lnTo>
                    <a:lnTo>
                      <a:pt x="3965944" y="3264195"/>
                    </a:lnTo>
                    <a:lnTo>
                      <a:pt x="3561907" y="3646967"/>
                    </a:lnTo>
                    <a:lnTo>
                      <a:pt x="0" y="3657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63"/>
              </a:p>
            </p:txBody>
          </p:sp>
          <p:cxnSp>
            <p:nvCxnSpPr>
              <p:cNvPr id="22" name="Straight Connector 11">
                <a:extLst>
                  <a:ext uri="{FF2B5EF4-FFF2-40B4-BE49-F238E27FC236}">
                    <a16:creationId xmlns:a16="http://schemas.microsoft.com/office/drawing/2014/main" id="{F24F8AE2-8EE4-48B9-961B-B1C78590B2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7882" y="3627973"/>
                <a:ext cx="2759151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13">
                <a:extLst>
                  <a:ext uri="{FF2B5EF4-FFF2-40B4-BE49-F238E27FC236}">
                    <a16:creationId xmlns:a16="http://schemas.microsoft.com/office/drawing/2014/main" id="{9EDCF7AC-6846-474D-8226-633A94DA9C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53836" y="3627973"/>
                <a:ext cx="0" cy="805804"/>
              </a:xfrm>
              <a:prstGeom prst="line">
                <a:avLst/>
              </a:prstGeom>
              <a:ln w="571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D981C4-47CE-9B4C-B748-242619C49409}"/>
                </a:ext>
              </a:extLst>
            </p:cNvPr>
            <p:cNvSpPr txBox="1"/>
            <p:nvPr/>
          </p:nvSpPr>
          <p:spPr>
            <a:xfrm>
              <a:off x="254169" y="3292840"/>
              <a:ext cx="802757" cy="681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000" b="1" i="1" dirty="0">
                  <a:solidFill>
                    <a:schemeClr val="bg1">
                      <a:lumMod val="50000"/>
                    </a:schemeClr>
                  </a:solidFill>
                </a:rPr>
                <a:t>Κανόνας δεξιού χεριού</a:t>
              </a:r>
              <a:endParaRPr lang="en-US" sz="10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839529" y="5455512"/>
            <a:ext cx="252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omic Sans MS" panose="030F0702030302020204" pitchFamily="66" charset="0"/>
                <a:hlinkClick r:id="rId7"/>
              </a:rPr>
              <a:t>Πηγή</a:t>
            </a:r>
            <a:r>
              <a:rPr lang="en-US" dirty="0">
                <a:latin typeface="Comic Sans MS" panose="030F0702030302020204" pitchFamily="66" charset="0"/>
              </a:rPr>
              <a:t>: </a:t>
            </a:r>
            <a:r>
              <a:rPr lang="en-US" dirty="0" err="1">
                <a:latin typeface="Comic Sans MS" panose="030F0702030302020204" pitchFamily="66" charset="0"/>
              </a:rPr>
              <a:t>physicsteacher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0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78405" y="328735"/>
            <a:ext cx="8835190" cy="169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Μέτρο</a:t>
            </a:r>
            <a:r>
              <a:rPr lang="en-US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l-GR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Αυτό είναι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μέγιστο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όταν ο ρευματοφόρος αγωγός είναι κάθετος στις μαγνητικές γραμμές του ομογενούς μαγνητικού πεδίου.</a:t>
            </a:r>
            <a:endParaRPr lang="en-US" altLang="el-GR" sz="2400" b="1" i="1" dirty="0">
              <a:latin typeface="Comic Sans MS" panose="030F0702030302020204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24300" y="2198731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l-GR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altLang="el-GR" sz="28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L,max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ℓ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99" y="3107462"/>
            <a:ext cx="4931763" cy="2634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8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609348" y="210086"/>
            <a:ext cx="964692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>
                <a:latin typeface="Comic Sans MS" panose="030F0702030302020204" pitchFamily="66" charset="0"/>
              </a:rPr>
              <a:t>Όταν,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οι μαγνητικές γραμμές σχηματίζουν γωνία </a:t>
            </a:r>
            <a:r>
              <a:rPr lang="el-GR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φ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 τον αγωγό,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αναλύουμε την ένταση του μαγνητικού πεδίου σε δύο συνιστώσες, μία κάθετη προς τον αγωγό και μία παράλληλη προς αυτόν. 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916569" y="5428271"/>
            <a:ext cx="27398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altLang="el-GR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ℓ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ημ</a:t>
            </a:r>
            <a:r>
              <a:rPr lang="el-GR" altLang="el-GR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φ</a:t>
            </a:r>
            <a:endParaRPr lang="el-GR" alt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6261296" y="4646314"/>
            <a:ext cx="854721" cy="502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Τότε</a:t>
            </a:r>
            <a:r>
              <a:rPr lang="en-US" altLang="el-GR" sz="2000" b="1" dirty="0">
                <a:latin typeface="Comic Sans MS" panose="030F0702030302020204" pitchFamily="66" charset="0"/>
              </a:rPr>
              <a:t>:</a:t>
            </a:r>
            <a:endParaRPr lang="el-GR" alt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7397070" y="4646314"/>
            <a:ext cx="22108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altLang="el-GR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ℓ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altLang="el-GR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endParaRPr lang="el-GR" altLang="el-GR" sz="2800" b="1" i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9" name="Ομάδα 28"/>
          <p:cNvGrpSpPr/>
          <p:nvPr/>
        </p:nvGrpSpPr>
        <p:grpSpPr>
          <a:xfrm>
            <a:off x="6578154" y="2127296"/>
            <a:ext cx="4831814" cy="2150589"/>
            <a:chOff x="3078107" y="2233998"/>
            <a:chExt cx="6035786" cy="2454111"/>
          </a:xfrm>
        </p:grpSpPr>
        <p:pic>
          <p:nvPicPr>
            <p:cNvPr id="30" name="Εικόνα 2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78107" y="2233998"/>
              <a:ext cx="6035786" cy="2454111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458170" y="3851707"/>
              <a:ext cx="1188695" cy="374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Ρεύμα</a:t>
              </a:r>
            </a:p>
          </p:txBody>
        </p:sp>
      </p:grpSp>
      <p:grpSp>
        <p:nvGrpSpPr>
          <p:cNvPr id="38" name="Ομάδα 37"/>
          <p:cNvGrpSpPr/>
          <p:nvPr/>
        </p:nvGrpSpPr>
        <p:grpSpPr>
          <a:xfrm>
            <a:off x="1750834" y="2127296"/>
            <a:ext cx="3398117" cy="3597798"/>
            <a:chOff x="1750834" y="2127296"/>
            <a:chExt cx="3398117" cy="3597798"/>
          </a:xfrm>
        </p:grpSpPr>
        <p:grpSp>
          <p:nvGrpSpPr>
            <p:cNvPr id="9" name="Ομάδα 8"/>
            <p:cNvGrpSpPr/>
            <p:nvPr/>
          </p:nvGrpSpPr>
          <p:grpSpPr>
            <a:xfrm>
              <a:off x="1750834" y="2127296"/>
              <a:ext cx="3398117" cy="3597798"/>
              <a:chOff x="4282843" y="2093186"/>
              <a:chExt cx="3608429" cy="3982636"/>
            </a:xfrm>
          </p:grpSpPr>
          <p:pic>
            <p:nvPicPr>
              <p:cNvPr id="4" name="Εικόνα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2843" y="2093186"/>
                <a:ext cx="3608429" cy="398263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6569276" y="2123970"/>
                    <a:ext cx="324612" cy="343821"/>
                  </a:xfrm>
                  <a:prstGeom prst="rect">
                    <a:avLst/>
                  </a:prstGeom>
                  <a:solidFill>
                    <a:srgbClr val="FFFFCC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9276" y="2123970"/>
                    <a:ext cx="324612" cy="3438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5686" r="-7843" b="-18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7119620" y="2615035"/>
                    <a:ext cx="324612" cy="310598"/>
                  </a:xfrm>
                  <a:prstGeom prst="rect">
                    <a:avLst/>
                  </a:prstGeom>
                  <a:solidFill>
                    <a:srgbClr val="FFFFCC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620" y="2615035"/>
                    <a:ext cx="324612" cy="31059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922" r="-1961" b="-1956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7596632" y="4359901"/>
                    <a:ext cx="1538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6632" y="4359901"/>
                    <a:ext cx="153888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7500" r="-45833" b="-1707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2" name="TextBox 31"/>
            <p:cNvSpPr txBox="1"/>
            <p:nvPr/>
          </p:nvSpPr>
          <p:spPr>
            <a:xfrm>
              <a:off x="4390175" y="3783534"/>
              <a:ext cx="329184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l-GR" i="1" dirty="0">
                  <a:latin typeface="Comic Sans MS" panose="030F0702030302020204" pitchFamily="66" charset="0"/>
                </a:rPr>
                <a:t>φ</a:t>
              </a:r>
            </a:p>
          </p:txBody>
        </p:sp>
      </p:grpSp>
      <p:grpSp>
        <p:nvGrpSpPr>
          <p:cNvPr id="28" name="Ομάδα 27"/>
          <p:cNvGrpSpPr/>
          <p:nvPr/>
        </p:nvGrpSpPr>
        <p:grpSpPr>
          <a:xfrm>
            <a:off x="3649096" y="2508682"/>
            <a:ext cx="755205" cy="1916533"/>
            <a:chOff x="5047249" y="2603378"/>
            <a:chExt cx="755205" cy="1916533"/>
          </a:xfrm>
        </p:grpSpPr>
        <p:cxnSp>
          <p:nvCxnSpPr>
            <p:cNvPr id="16" name="Ευθεία γραμμή σύνδεσης 15"/>
            <p:cNvCxnSpPr/>
            <p:nvPr/>
          </p:nvCxnSpPr>
          <p:spPr>
            <a:xfrm flipH="1">
              <a:off x="5413248" y="2732433"/>
              <a:ext cx="38920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ύγραμμο βέλος σύνδεσης 17"/>
            <p:cNvCxnSpPr/>
            <p:nvPr/>
          </p:nvCxnSpPr>
          <p:spPr>
            <a:xfrm flipV="1">
              <a:off x="5202936" y="2732433"/>
              <a:ext cx="210312" cy="17874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047249" y="2603378"/>
                  <a:ext cx="379726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7249" y="2603378"/>
                  <a:ext cx="379726" cy="310598"/>
                </a:xfrm>
                <a:prstGeom prst="rect">
                  <a:avLst/>
                </a:prstGeom>
                <a:blipFill>
                  <a:blip r:embed="rId9"/>
                  <a:stretch>
                    <a:fillRect l="-4839" b="-16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Ομάδα 26"/>
          <p:cNvGrpSpPr/>
          <p:nvPr/>
        </p:nvGrpSpPr>
        <p:grpSpPr>
          <a:xfrm>
            <a:off x="3804783" y="2637737"/>
            <a:ext cx="599518" cy="2198531"/>
            <a:chOff x="5202936" y="2732433"/>
            <a:chExt cx="599518" cy="2198531"/>
          </a:xfrm>
        </p:grpSpPr>
        <p:cxnSp>
          <p:nvCxnSpPr>
            <p:cNvPr id="14" name="Ευθεία γραμμή σύνδεσης 13"/>
            <p:cNvCxnSpPr/>
            <p:nvPr/>
          </p:nvCxnSpPr>
          <p:spPr>
            <a:xfrm flipH="1">
              <a:off x="5573303" y="2732433"/>
              <a:ext cx="229151" cy="189687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397106" y="4620366"/>
                  <a:ext cx="297068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106" y="4620366"/>
                  <a:ext cx="297068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18367" r="-6122" b="-156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Ευθύγραμμο βέλος σύνδεσης 24"/>
            <p:cNvCxnSpPr/>
            <p:nvPr/>
          </p:nvCxnSpPr>
          <p:spPr>
            <a:xfrm>
              <a:off x="5202936" y="4594618"/>
              <a:ext cx="3883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82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50780" y="195106"/>
            <a:ext cx="74904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Ορισμοί της ΄</a:t>
            </a:r>
            <a:r>
              <a:rPr lang="el-GR" altLang="el-GR" sz="2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Εντασης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του Ομογενούς Μαγνητικού Πεδίου και της μονάδας μέτρησης 1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Tesla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95" y="1659560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30395" y="1375079"/>
            <a:ext cx="61053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Στο μαγνητικό πεδίο, ως κατάλληλο υπόθεμα θεωρούμε το κινούμενο ηλεκτρικό φορτίο.</a:t>
            </a:r>
            <a:endParaRPr lang="en-US" altLang="el-G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1371600" y="2324681"/>
                <a:ext cx="10012680" cy="1474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400" b="1" dirty="0">
                    <a:latin typeface="Comic Sans MS" pitchFamily="66" charset="0"/>
                  </a:rPr>
                  <a:t>Η</a:t>
                </a:r>
                <a:r>
                  <a:rPr lang="el-GR" altLang="el-GR" sz="2800" b="1" dirty="0">
                    <a:latin typeface="Comic Sans MS" pitchFamily="66" charset="0"/>
                  </a:rPr>
                  <a:t> </a:t>
                </a:r>
                <a:r>
                  <a:rPr lang="el-GR" altLang="el-GR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Ένταση</a:t>
                </a:r>
                <a:r>
                  <a:rPr lang="el-GR" altLang="el-GR" sz="2800" b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  <m:r>
                      <a:rPr lang="el-GR" altLang="el-GR" sz="3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el-GR" sz="2400" b="1" dirty="0">
                    <a:latin typeface="Comic Sans MS" pitchFamily="66" charset="0"/>
                  </a:rPr>
                  <a:t>του μαγνητικού πεδίου είναι διανυσματικό μέγεθος και μας δείχνει πόσο ισχυρό είναι το μαγνητικό πεδίο σ’ ένα σημείο του.</a:t>
                </a:r>
              </a:p>
            </p:txBody>
          </p:sp>
        </mc:Choice>
        <mc:Fallback xmlns="">
          <p:sp>
            <p:nvSpPr>
              <p:cNvPr id="1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2324681"/>
                <a:ext cx="10012680" cy="1474827"/>
              </a:xfrm>
              <a:prstGeom prst="rect">
                <a:avLst/>
              </a:prstGeom>
              <a:blipFill>
                <a:blip r:embed="rId3"/>
                <a:stretch>
                  <a:fillRect l="-913" r="-913"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4074" y="3688080"/>
            <a:ext cx="3094139" cy="266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/>
              <p:cNvSpPr/>
              <p:nvPr/>
            </p:nvSpPr>
            <p:spPr>
              <a:xfrm>
                <a:off x="1112520" y="3917204"/>
                <a:ext cx="6685280" cy="1995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Το διάνυσμα της έντασης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sz="2000" b="1" i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σ’ ένα σημείο του μαγνητικού πεδίου έχει διεύθυνση τη διεύθυνση του άξονα της μαγνητικής βελόνας που ισορροπεί στο πεδίο και φορά από το νότιο προς το βόρειο πόλο της.</a:t>
                </a:r>
              </a:p>
            </p:txBody>
          </p:sp>
        </mc:Choice>
        <mc:Fallback xmlns="">
          <p:sp>
            <p:nvSpPr>
              <p:cNvPr id="12" name="Ορθογώνιο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" y="3917204"/>
                <a:ext cx="6685280" cy="1995098"/>
              </a:xfrm>
              <a:prstGeom prst="rect">
                <a:avLst/>
              </a:prstGeom>
              <a:blipFill>
                <a:blip r:embed="rId5"/>
                <a:stretch>
                  <a:fillRect l="-1004" r="-1004" b="-18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09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863931" y="335702"/>
            <a:ext cx="6234349" cy="96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 ορισμός του μέτρου της έντασης του μαγνητικού πεδίου προκύπτει από το νόμο του </a:t>
            </a:r>
            <a:r>
              <a:rPr lang="el-GR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Laplace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304306" y="1807525"/>
            <a:ext cx="9583387" cy="2801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Το μέτρο της έντασης </a:t>
            </a:r>
            <a:r>
              <a:rPr lang="el-GR" sz="2400" b="1" i="1" dirty="0">
                <a:latin typeface="Comic Sans MS" panose="030F0702030302020204" pitchFamily="66" charset="0"/>
              </a:rPr>
              <a:t>Β</a:t>
            </a:r>
            <a:r>
              <a:rPr lang="el-GR" sz="2400" b="1" dirty="0">
                <a:latin typeface="Comic Sans MS" panose="030F0702030302020204" pitchFamily="66" charset="0"/>
              </a:rPr>
              <a:t> μαγνητικού πεδίου είναι ίσο με το πηλίκο της δύναμης </a:t>
            </a:r>
            <a:r>
              <a:rPr lang="el-GR" sz="2400" b="1" dirty="0" err="1">
                <a:latin typeface="Comic Sans MS" panose="030F0702030302020204" pitchFamily="66" charset="0"/>
              </a:rPr>
              <a:t>Laplace</a:t>
            </a:r>
            <a:r>
              <a:rPr lang="el-GR" sz="2400" b="1" dirty="0">
                <a:latin typeface="Comic Sans MS" panose="030F0702030302020204" pitchFamily="66" charset="0"/>
              </a:rPr>
              <a:t>, που ασκείται σε ευθύγραμμο ρευματοφόρο αγωγό, προς το γινόμενο της έντασης </a:t>
            </a:r>
            <a:r>
              <a:rPr lang="el-GR" sz="2400" b="1" i="1" dirty="0">
                <a:latin typeface="Comic Sans MS" panose="030F0702030302020204" pitchFamily="66" charset="0"/>
              </a:rPr>
              <a:t>I</a:t>
            </a:r>
            <a:r>
              <a:rPr lang="el-GR" sz="2400" b="1" dirty="0">
                <a:latin typeface="Comic Sans MS" panose="030F0702030302020204" pitchFamily="66" charset="0"/>
              </a:rPr>
              <a:t> του ρεύματος επί το μήκος </a:t>
            </a:r>
            <a:r>
              <a:rPr lang="el-GR" sz="2400" b="1" i="1" dirty="0">
                <a:latin typeface="Comic Sans MS" panose="030F0702030302020204" pitchFamily="66" charset="0"/>
              </a:rPr>
              <a:t>ℓ </a:t>
            </a:r>
            <a:r>
              <a:rPr lang="el-GR" sz="2400" b="1" dirty="0">
                <a:latin typeface="Comic Sans MS" panose="030F0702030302020204" pitchFamily="66" charset="0"/>
              </a:rPr>
              <a:t>του αγωγού, που βρίσκεται μέσα σε μαγνητικό πεδίο, όταν αυτός τοποθετηθεί κάθετα στις δυναμικές γραμμές.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99187" y="4855331"/>
                <a:ext cx="1363835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𝜝</m:t>
                      </m:r>
                      <m:r>
                        <a:rPr lang="el-GR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sub>
                          </m:sSub>
                        </m:num>
                        <m:den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𝜤</m:t>
                          </m:r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187" y="4855331"/>
                <a:ext cx="1363835" cy="806631"/>
              </a:xfrm>
              <a:prstGeom prst="rect">
                <a:avLst/>
              </a:prstGeom>
              <a:blipFill>
                <a:blip r:embed="rId2"/>
                <a:stretch>
                  <a:fillRect r="-1339" b="-67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731520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80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12761" y="1001042"/>
            <a:ext cx="7063187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Η μονάδα μέτρησης της έντασης</a:t>
            </a:r>
            <a:r>
              <a:rPr lang="en-US" altLang="el-GR" sz="2400" b="1" dirty="0">
                <a:latin typeface="Comic Sans MS" pitchFamily="66" charset="0"/>
              </a:rPr>
              <a:t> </a:t>
            </a:r>
            <a:r>
              <a:rPr lang="el-GR" altLang="el-GR" sz="2400" b="1" dirty="0">
                <a:latin typeface="Comic Sans MS" pitchFamily="66" charset="0"/>
              </a:rPr>
              <a:t>του μαγνητικού πεδίου στο </a:t>
            </a:r>
            <a:r>
              <a:rPr lang="en-US" altLang="el-GR" sz="2400" b="1" dirty="0">
                <a:latin typeface="Comic Sans MS" pitchFamily="66" charset="0"/>
              </a:rPr>
              <a:t>SI</a:t>
            </a:r>
            <a:r>
              <a:rPr lang="el-GR" altLang="el-GR" sz="2400" b="1" dirty="0">
                <a:latin typeface="Comic Sans MS" pitchFamily="66" charset="0"/>
              </a:rPr>
              <a:t> είναι το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1Tesla</a:t>
            </a:r>
            <a:r>
              <a:rPr lang="en-US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>
                <a:latin typeface="Comic Sans MS" pitchFamily="66" charset="0"/>
              </a:rPr>
              <a:t>(</a:t>
            </a:r>
            <a:r>
              <a:rPr lang="el-GR" altLang="el-GR" sz="2400" b="1" dirty="0">
                <a:latin typeface="Comic Sans MS" pitchFamily="66" charset="0"/>
              </a:rPr>
              <a:t>1</a:t>
            </a:r>
            <a:r>
              <a:rPr lang="en-US" altLang="el-GR" sz="2400" b="1" dirty="0">
                <a:latin typeface="Comic Sans MS" pitchFamily="66" charset="0"/>
              </a:rPr>
              <a:t>T</a:t>
            </a:r>
            <a:r>
              <a:rPr lang="el-GR" altLang="el-GR" sz="2400" b="1" dirty="0">
                <a:latin typeface="Comic Sans MS" pitchFamily="66" charset="0"/>
              </a:rPr>
              <a:t>)</a:t>
            </a:r>
            <a:r>
              <a:rPr lang="en-US" altLang="el-GR" sz="2400" b="1" dirty="0">
                <a:latin typeface="Comic Sans MS" pitchFamily="66" charset="0"/>
              </a:rPr>
              <a:t> </a:t>
            </a:r>
            <a:r>
              <a:rPr lang="el-GR" altLang="el-GR" sz="2400" b="1" dirty="0">
                <a:latin typeface="Comic Sans MS" pitchFamily="66" charset="0"/>
              </a:rPr>
              <a:t>(</a:t>
            </a:r>
            <a:r>
              <a:rPr lang="el-GR" altLang="el-GR" sz="2400" b="1" dirty="0" err="1">
                <a:latin typeface="Comic Sans MS" pitchFamily="66" charset="0"/>
              </a:rPr>
              <a:t>Τέσλα</a:t>
            </a:r>
            <a:r>
              <a:rPr lang="en-US" altLang="el-GR" sz="2400" b="1" dirty="0">
                <a:latin typeface="Comic Sans MS" pitchFamily="66" charset="0"/>
              </a:rPr>
              <a:t>)</a:t>
            </a:r>
            <a:r>
              <a:rPr lang="el-GR" altLang="el-GR" sz="2400" b="1" dirty="0">
                <a:latin typeface="Comic Sans MS" pitchFamily="66" charset="0"/>
              </a:rPr>
              <a:t>.</a:t>
            </a:r>
          </a:p>
        </p:txBody>
      </p:sp>
      <p:grpSp>
        <p:nvGrpSpPr>
          <p:cNvPr id="7" name="Ομάδα 6"/>
          <p:cNvGrpSpPr/>
          <p:nvPr/>
        </p:nvGrpSpPr>
        <p:grpSpPr>
          <a:xfrm>
            <a:off x="9063241" y="1293579"/>
            <a:ext cx="2519159" cy="3088147"/>
            <a:chOff x="8271509" y="3186351"/>
            <a:chExt cx="2519159" cy="3088147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509" y="3186351"/>
              <a:ext cx="2519159" cy="24418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737600" y="5628167"/>
              <a:ext cx="1869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mic Sans MS" panose="030F0702030302020204" pitchFamily="66" charset="0"/>
                  <a:hlinkClick r:id="rId3"/>
                </a:rPr>
                <a:t>Nikola Tesla</a:t>
              </a:r>
              <a:endParaRPr lang="en-US" b="1" dirty="0">
                <a:latin typeface="Comic Sans MS" panose="030F0702030302020204" pitchFamily="66" charset="0"/>
              </a:endParaRPr>
            </a:p>
            <a:p>
              <a:pPr algn="ctr"/>
              <a:r>
                <a:rPr lang="en-US" b="1" dirty="0">
                  <a:latin typeface="Comic Sans MS" panose="030F0702030302020204" pitchFamily="66" charset="0"/>
                </a:rPr>
                <a:t>(1856 – 1943)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0" name="Ορθογώνιο 9"/>
          <p:cNvSpPr/>
          <p:nvPr/>
        </p:nvSpPr>
        <p:spPr>
          <a:xfrm>
            <a:off x="1412761" y="2068803"/>
            <a:ext cx="765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Ένα </a:t>
            </a:r>
            <a:r>
              <a:rPr lang="el-GR" sz="2400" b="1" dirty="0" err="1">
                <a:latin typeface="Comic Sans MS" panose="030F0702030302020204" pitchFamily="66" charset="0"/>
              </a:rPr>
              <a:t>Tesla</a:t>
            </a:r>
            <a:r>
              <a:rPr lang="el-GR" sz="2400" b="1" dirty="0">
                <a:latin typeface="Comic Sans MS" panose="030F0702030302020204" pitchFamily="66" charset="0"/>
              </a:rPr>
              <a:t> είναι η ένταση του ομογενούς μαγνητικού πεδίου το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οποίο ασκεί δύναμη 1Ν σε ευθύγραμμο αγωγό, που έχει μήκος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1m, όταν διαρρέεται από ρεύμα έντασης 1Α και βρίσκεται μέσα στο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πεδίο τέμνοντας κάθετα τις δυναμικές γραμμές του</a:t>
            </a:r>
            <a:r>
              <a:rPr lang="en-US" sz="2400" b="1" dirty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Ορθογώνιο 10"/>
              <p:cNvSpPr/>
              <p:nvPr/>
            </p:nvSpPr>
            <p:spPr>
              <a:xfrm>
                <a:off x="4077420" y="5137209"/>
                <a:ext cx="2545890" cy="710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l-GR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l-GR" sz="28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𝐍</m:t>
                        </m:r>
                      </m:num>
                      <m:den>
                        <m:r>
                          <a:rPr lang="el-GR" altLang="el-GR" sz="28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𝚨</m:t>
                        </m:r>
                        <m:r>
                          <a:rPr lang="el-GR" alt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el-GR" sz="28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den>
                    </m:f>
                  </m:oMath>
                </a14:m>
                <a:r>
                  <a:rPr lang="en-US" altLang="el-GR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= 1Tesla</a:t>
                </a:r>
                <a:endParaRPr lang="el-GR" altLang="el-GR" sz="2800" b="1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420" y="5137209"/>
                <a:ext cx="2545890" cy="710579"/>
              </a:xfrm>
              <a:prstGeom prst="rect">
                <a:avLst/>
              </a:prstGeom>
              <a:blipFill>
                <a:blip r:embed="rId4"/>
                <a:stretch>
                  <a:fillRect l="-5263" r="-4785" b="-163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92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080" y="2068880"/>
            <a:ext cx="78414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Η ένταση του μαγνητικού πεδίου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της Γης,  </a:t>
            </a:r>
            <a:r>
              <a:rPr lang="en-US" altLang="el-GR" sz="2000" b="1" dirty="0">
                <a:latin typeface="Comic Sans MS" panose="030F0702030302020204" pitchFamily="66" charset="0"/>
              </a:rPr>
              <a:t>5 x 10</a:t>
            </a:r>
            <a:r>
              <a:rPr lang="en-US" altLang="el-GR" sz="2000" b="1" baseline="30000" dirty="0">
                <a:latin typeface="Comic Sans MS" panose="030F0702030302020204" pitchFamily="66" charset="0"/>
              </a:rPr>
              <a:t>-5</a:t>
            </a:r>
            <a:r>
              <a:rPr lang="el-GR" altLang="el-GR" sz="2000" b="1" baseline="30000" dirty="0">
                <a:latin typeface="Comic Sans MS" panose="030F0702030302020204" pitchFamily="66" charset="0"/>
              </a:rPr>
              <a:t> </a:t>
            </a:r>
            <a:r>
              <a:rPr lang="en-US" altLang="el-GR" sz="2000" b="1" dirty="0">
                <a:latin typeface="Comic Sans MS" panose="030F0702030302020204" pitchFamily="66" charset="0"/>
              </a:rPr>
              <a:t>T</a:t>
            </a:r>
            <a:r>
              <a:rPr lang="el-GR" altLang="el-GR" sz="2000" b="1" dirty="0">
                <a:latin typeface="Comic Sans MS" panose="030F0702030302020204" pitchFamily="66" charset="0"/>
              </a:rPr>
              <a:t>,</a:t>
            </a:r>
            <a:r>
              <a:rPr lang="en-US" altLang="el-GR" sz="2000" b="1" dirty="0">
                <a:latin typeface="Comic Sans MS" panose="030F0702030302020204" pitchFamily="66" charset="0"/>
              </a:rPr>
              <a:t> </a:t>
            </a:r>
            <a:endParaRPr lang="el-GR" altLang="el-GR" sz="2000" b="1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>
                <a:latin typeface="Comic Sans MS" panose="030F0702030302020204" pitchFamily="66" charset="0"/>
              </a:rPr>
              <a:t>του ανθρώπινου εγκεφάλου,  1</a:t>
            </a:r>
            <a:r>
              <a:rPr lang="en-US" altLang="el-GR" sz="2000" b="1" dirty="0">
                <a:latin typeface="Comic Sans MS" panose="030F0702030302020204" pitchFamily="66" charset="0"/>
              </a:rPr>
              <a:t> x 10</a:t>
            </a:r>
            <a:r>
              <a:rPr lang="en-US" altLang="el-GR" sz="2000" b="1" baseline="30000" dirty="0">
                <a:latin typeface="Comic Sans MS" panose="030F0702030302020204" pitchFamily="66" charset="0"/>
              </a:rPr>
              <a:t>-</a:t>
            </a:r>
            <a:r>
              <a:rPr lang="el-GR" altLang="el-GR" sz="2000" b="1" baseline="30000" dirty="0">
                <a:latin typeface="Comic Sans MS" panose="030F0702030302020204" pitchFamily="66" charset="0"/>
              </a:rPr>
              <a:t>1</a:t>
            </a:r>
            <a:r>
              <a:rPr lang="en-US" altLang="el-GR" sz="2000" b="1" baseline="30000" dirty="0">
                <a:latin typeface="Comic Sans MS" panose="030F0702030302020204" pitchFamily="66" charset="0"/>
              </a:rPr>
              <a:t>5</a:t>
            </a:r>
            <a:r>
              <a:rPr lang="el-GR" altLang="el-GR" sz="2000" b="1" baseline="30000" dirty="0">
                <a:latin typeface="Comic Sans MS" panose="030F0702030302020204" pitchFamily="66" charset="0"/>
              </a:rPr>
              <a:t> </a:t>
            </a:r>
            <a:r>
              <a:rPr lang="en-US" altLang="el-GR" sz="2000" b="1" dirty="0">
                <a:latin typeface="Comic Sans MS" panose="030F0702030302020204" pitchFamily="66" charset="0"/>
              </a:rPr>
              <a:t>T</a:t>
            </a:r>
            <a:r>
              <a:rPr lang="el-GR" altLang="el-GR" sz="2000" b="1" dirty="0">
                <a:latin typeface="Comic Sans MS" panose="030F0702030302020204" pitchFamily="66" charset="0"/>
              </a:rPr>
              <a:t>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>
                <a:latin typeface="Comic Sans MS" panose="030F0702030302020204" pitchFamily="66" charset="0"/>
              </a:rPr>
              <a:t>στο εσωτερικό μαγνητικού τομογράφου (</a:t>
            </a:r>
            <a:r>
              <a:rPr lang="en-US" altLang="el-GR" sz="2000" b="1" dirty="0">
                <a:latin typeface="Comic Sans MS" panose="030F0702030302020204" pitchFamily="66" charset="0"/>
                <a:hlinkClick r:id="rId2"/>
              </a:rPr>
              <a:t>MRI</a:t>
            </a:r>
            <a:r>
              <a:rPr lang="en-US" altLang="el-GR" sz="2000" b="1" dirty="0">
                <a:latin typeface="Comic Sans MS" panose="030F0702030302020204" pitchFamily="66" charset="0"/>
              </a:rPr>
              <a:t>)</a:t>
            </a:r>
            <a:r>
              <a:rPr lang="el-GR" altLang="el-GR" sz="2000" b="1" dirty="0">
                <a:latin typeface="Comic Sans MS" panose="030F0702030302020204" pitchFamily="66" charset="0"/>
              </a:rPr>
              <a:t>,  3Τ,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>
                <a:latin typeface="Comic Sans MS" panose="030F0702030302020204" pitchFamily="66" charset="0"/>
              </a:rPr>
              <a:t>στον Πυρηνικό Μαγνητικό Συντονισμό (</a:t>
            </a:r>
            <a:r>
              <a:rPr lang="en-US" altLang="el-GR" sz="2000" b="1" dirty="0">
                <a:latin typeface="Comic Sans MS" panose="030F0702030302020204" pitchFamily="66" charset="0"/>
                <a:hlinkClick r:id="rId3"/>
              </a:rPr>
              <a:t>NMR</a:t>
            </a:r>
            <a:r>
              <a:rPr lang="el-GR" altLang="el-GR" sz="2000" b="1" dirty="0">
                <a:latin typeface="Comic Sans MS" panose="030F0702030302020204" pitchFamily="66" charset="0"/>
              </a:rPr>
              <a:t>),  18Τ,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>
                <a:latin typeface="Comic Sans MS" panose="030F0702030302020204" pitchFamily="66" charset="0"/>
              </a:rPr>
              <a:t>η </a:t>
            </a:r>
            <a:r>
              <a:rPr lang="el-GR" altLang="el-GR" sz="2000" b="1" dirty="0">
                <a:latin typeface="Comic Sans MS" panose="030F0702030302020204" pitchFamily="66" charset="0"/>
                <a:hlinkClick r:id="rId4"/>
              </a:rPr>
              <a:t>μεγαλύτερη</a:t>
            </a:r>
            <a:r>
              <a:rPr lang="el-GR" altLang="el-GR" sz="2000" b="1" dirty="0">
                <a:latin typeface="Comic Sans MS" panose="030F0702030302020204" pitchFamily="66" charset="0"/>
              </a:rPr>
              <a:t> εργαστηριακή τιμή (Πανεπιστήμιο Τόκιο, 2018) που έχει καταγραφεί,  1200 Τ. 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" y="1468227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8080" y="1161124"/>
            <a:ext cx="8324602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Το 1 </a:t>
            </a:r>
            <a:r>
              <a:rPr lang="en-US" sz="2000" b="1" dirty="0">
                <a:latin typeface="Comic Sans MS" panose="030F0702030302020204" pitchFamily="66" charset="0"/>
              </a:rPr>
              <a:t>Tesla </a:t>
            </a:r>
            <a:r>
              <a:rPr lang="el-GR" sz="2000" b="1" dirty="0">
                <a:latin typeface="Comic Sans MS" panose="030F0702030302020204" pitchFamily="66" charset="0"/>
              </a:rPr>
              <a:t>αποτελεί μια τεράστια τιμή έντασης μαγνητικού πεδίου.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61356" y="497060"/>
            <a:ext cx="7069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Πόσο μεγάλη μονάδα μέτρησης είναι 1 </a:t>
            </a:r>
            <a:r>
              <a:rPr lang="en-US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Tesla;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0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31746" y="214449"/>
            <a:ext cx="912850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Δύναμεις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μεταξύ παράλληλων ρευματοφόρων αγωγών.</a:t>
            </a:r>
            <a:endParaRPr lang="en-US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280" y="4818834"/>
            <a:ext cx="99974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dirty="0">
                <a:latin typeface="Comic Sans MS" panose="030F0702030302020204" pitchFamily="66" charset="0"/>
              </a:rPr>
              <a:t>Ο ρευματοφόρος αγωγός Α</a:t>
            </a:r>
            <a:r>
              <a:rPr lang="el-GR" baseline="-25000" dirty="0">
                <a:latin typeface="Comic Sans MS" panose="030F0702030302020204" pitchFamily="66" charset="0"/>
              </a:rPr>
              <a:t>2</a:t>
            </a:r>
            <a:r>
              <a:rPr lang="el-GR" dirty="0">
                <a:latin typeface="Comic Sans MS" panose="030F0702030302020204" pitchFamily="66" charset="0"/>
              </a:rPr>
              <a:t> βρίσκεται μέσα στο μαγνητικό πεδίο του ρευματοφόρου αγωγού Α</a:t>
            </a:r>
            <a:r>
              <a:rPr lang="el-GR" baseline="-25000" dirty="0">
                <a:latin typeface="Comic Sans MS" panose="030F0702030302020204" pitchFamily="66" charset="0"/>
              </a:rPr>
              <a:t>1</a:t>
            </a:r>
            <a:r>
              <a:rPr lang="el-GR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3" name="Οβάλ 12"/>
          <p:cNvSpPr/>
          <p:nvPr/>
        </p:nvSpPr>
        <p:spPr>
          <a:xfrm>
            <a:off x="2400300" y="2061972"/>
            <a:ext cx="2276856" cy="77724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41" name="Ομάδα 40"/>
          <p:cNvGrpSpPr/>
          <p:nvPr/>
        </p:nvGrpSpPr>
        <p:grpSpPr>
          <a:xfrm>
            <a:off x="3887070" y="2041862"/>
            <a:ext cx="790086" cy="408730"/>
            <a:chOff x="3887070" y="2041862"/>
            <a:chExt cx="790086" cy="408730"/>
          </a:xfrm>
        </p:grpSpPr>
        <p:cxnSp>
          <p:nvCxnSpPr>
            <p:cNvPr id="24" name="Ευθύγραμμο βέλος σύνδεσης 23"/>
            <p:cNvCxnSpPr>
              <a:stCxn id="13" idx="6"/>
            </p:cNvCxnSpPr>
            <p:nvPr/>
          </p:nvCxnSpPr>
          <p:spPr>
            <a:xfrm flipH="1">
              <a:off x="4059936" y="2450592"/>
              <a:ext cx="6172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887070" y="2041862"/>
                  <a:ext cx="519975" cy="3684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en-US" sz="1600" b="1" baseline="-25000" dirty="0">
                      <a:solidFill>
                        <a:srgbClr val="FF0000"/>
                      </a:solidFill>
                      <a:effectLst/>
                      <a:latin typeface="Comic Sans MS" panose="030F0702030302020204" pitchFamily="66" charset="0"/>
                    </a:rPr>
                    <a:t>12</a:t>
                  </a:r>
                  <a:endParaRPr lang="el-GR" sz="1600" b="1" baseline="-25000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7070" y="2041862"/>
                  <a:ext cx="519975" cy="368499"/>
                </a:xfrm>
                <a:prstGeom prst="rect">
                  <a:avLst/>
                </a:prstGeom>
                <a:blipFill>
                  <a:blip r:embed="rId2"/>
                  <a:stretch>
                    <a:fillRect b="-1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Ομάδα 25"/>
          <p:cNvGrpSpPr/>
          <p:nvPr/>
        </p:nvGrpSpPr>
        <p:grpSpPr>
          <a:xfrm>
            <a:off x="3584446" y="3803791"/>
            <a:ext cx="1108061" cy="338554"/>
            <a:chOff x="2368294" y="4983367"/>
            <a:chExt cx="1108061" cy="338554"/>
          </a:xfrm>
        </p:grpSpPr>
        <p:cxnSp>
          <p:nvCxnSpPr>
            <p:cNvPr id="27" name="Ευθύγραμμο βέλος σύνδεσης 26"/>
            <p:cNvCxnSpPr/>
            <p:nvPr/>
          </p:nvCxnSpPr>
          <p:spPr>
            <a:xfrm flipH="1">
              <a:off x="2368294" y="5152644"/>
              <a:ext cx="4754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ύγραμμο βέλος σύνδεσης 27"/>
            <p:cNvCxnSpPr/>
            <p:nvPr/>
          </p:nvCxnSpPr>
          <p:spPr>
            <a:xfrm>
              <a:off x="3122207" y="5152644"/>
              <a:ext cx="354148" cy="12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843784" y="4983367"/>
              <a:ext cx="329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Comic Sans MS" panose="030F0702030302020204" pitchFamily="66" charset="0"/>
                </a:rPr>
                <a:t>r</a:t>
              </a:r>
              <a:endParaRPr lang="el-GR" sz="1600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2" name="Ομάδα 41"/>
          <p:cNvGrpSpPr/>
          <p:nvPr/>
        </p:nvGrpSpPr>
        <p:grpSpPr>
          <a:xfrm>
            <a:off x="4074272" y="1739847"/>
            <a:ext cx="618235" cy="700690"/>
            <a:chOff x="4074272" y="1739847"/>
            <a:chExt cx="618235" cy="700690"/>
          </a:xfrm>
        </p:grpSpPr>
        <p:cxnSp>
          <p:nvCxnSpPr>
            <p:cNvPr id="34" name="Ευθύγραμμο βέλος σύνδεσης 33"/>
            <p:cNvCxnSpPr/>
            <p:nvPr/>
          </p:nvCxnSpPr>
          <p:spPr>
            <a:xfrm flipH="1" flipV="1">
              <a:off x="4418187" y="1965049"/>
              <a:ext cx="274320" cy="47548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074272" y="1739847"/>
                  <a:ext cx="519975" cy="3684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a14:m>
                  <a:r>
                    <a:rPr lang="en-US" sz="1600" b="1" baseline="-25000" dirty="0">
                      <a:solidFill>
                        <a:srgbClr val="0000FF"/>
                      </a:solidFill>
                      <a:effectLst/>
                      <a:latin typeface="Comic Sans MS" panose="030F0702030302020204" pitchFamily="66" charset="0"/>
                    </a:rPr>
                    <a:t>1</a:t>
                  </a:r>
                  <a:endParaRPr lang="el-GR" sz="1600" b="1" baseline="-25000" dirty="0">
                    <a:solidFill>
                      <a:srgbClr val="0000FF"/>
                    </a:solidFill>
                    <a:effectLst/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4272" y="1739847"/>
                  <a:ext cx="519975" cy="368499"/>
                </a:xfrm>
                <a:prstGeom prst="rect">
                  <a:avLst/>
                </a:prstGeom>
                <a:blipFill>
                  <a:blip r:embed="rId3"/>
                  <a:stretch>
                    <a:fillRect b="-1475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Ομάδα 49"/>
          <p:cNvGrpSpPr/>
          <p:nvPr/>
        </p:nvGrpSpPr>
        <p:grpSpPr>
          <a:xfrm>
            <a:off x="3067051" y="1194270"/>
            <a:ext cx="715514" cy="3286629"/>
            <a:chOff x="3067051" y="1194270"/>
            <a:chExt cx="715514" cy="3286629"/>
          </a:xfrm>
        </p:grpSpPr>
        <p:grpSp>
          <p:nvGrpSpPr>
            <p:cNvPr id="14" name="Ομάδα 13"/>
            <p:cNvGrpSpPr/>
            <p:nvPr/>
          </p:nvGrpSpPr>
          <p:grpSpPr>
            <a:xfrm>
              <a:off x="3538727" y="1252728"/>
              <a:ext cx="45720" cy="2720340"/>
              <a:chOff x="2322575" y="2432304"/>
              <a:chExt cx="45720" cy="2720340"/>
            </a:xfrm>
          </p:grpSpPr>
          <p:sp>
            <p:nvSpPr>
              <p:cNvPr id="15" name="Διάγραμμα ροής: Εναλλακτική διεργασία 14"/>
              <p:cNvSpPr/>
              <p:nvPr/>
            </p:nvSpPr>
            <p:spPr>
              <a:xfrm>
                <a:off x="2322576" y="2432304"/>
                <a:ext cx="45719" cy="1197864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" name="Διάγραμμα ροής: Εναλλακτική διεργασία 15"/>
              <p:cNvSpPr/>
              <p:nvPr/>
            </p:nvSpPr>
            <p:spPr>
              <a:xfrm>
                <a:off x="2322575" y="4018788"/>
                <a:ext cx="45719" cy="1133856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18" name="Ομάδα 17"/>
            <p:cNvGrpSpPr/>
            <p:nvPr/>
          </p:nvGrpSpPr>
          <p:grpSpPr>
            <a:xfrm>
              <a:off x="3067051" y="1194270"/>
              <a:ext cx="441958" cy="599158"/>
              <a:chOff x="4746751" y="3488210"/>
              <a:chExt cx="441958" cy="599158"/>
            </a:xfrm>
          </p:grpSpPr>
          <p:cxnSp>
            <p:nvCxnSpPr>
              <p:cNvPr id="19" name="Ευθύγραμμο βέλος σύνδεσης 18"/>
              <p:cNvCxnSpPr/>
              <p:nvPr/>
            </p:nvCxnSpPr>
            <p:spPr>
              <a:xfrm flipV="1">
                <a:off x="5120640" y="3566160"/>
                <a:ext cx="0" cy="521208"/>
              </a:xfrm>
              <a:prstGeom prst="straightConnector1">
                <a:avLst/>
              </a:prstGeom>
              <a:ln w="28575">
                <a:solidFill>
                  <a:srgbClr val="006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4746751" y="3488210"/>
                <a:ext cx="4419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n-US" sz="1600" b="1" baseline="-25000" dirty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1</a:t>
                </a:r>
                <a:endParaRPr lang="el-GR" sz="1600" b="1" baseline="-25000" dirty="0">
                  <a:solidFill>
                    <a:srgbClr val="0066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340607" y="4142345"/>
              <a:ext cx="4419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A</a:t>
              </a:r>
              <a:r>
                <a:rPr lang="en-US" sz="1600" b="1" baseline="-25000" dirty="0">
                  <a:latin typeface="Comic Sans MS" panose="030F0702030302020204" pitchFamily="66" charset="0"/>
                </a:rPr>
                <a:t>1</a:t>
              </a:r>
              <a:endParaRPr lang="el-GR" sz="1600" b="1" baseline="-25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3" name="Ομάδα 52"/>
          <p:cNvGrpSpPr/>
          <p:nvPr/>
        </p:nvGrpSpPr>
        <p:grpSpPr>
          <a:xfrm>
            <a:off x="4534408" y="1172614"/>
            <a:ext cx="804415" cy="3308258"/>
            <a:chOff x="4534408" y="1172614"/>
            <a:chExt cx="804415" cy="3308258"/>
          </a:xfrm>
        </p:grpSpPr>
        <p:grpSp>
          <p:nvGrpSpPr>
            <p:cNvPr id="30" name="Ομάδα 29"/>
            <p:cNvGrpSpPr/>
            <p:nvPr/>
          </p:nvGrpSpPr>
          <p:grpSpPr>
            <a:xfrm rot="16200000">
              <a:off x="4328503" y="2241099"/>
              <a:ext cx="1108062" cy="329184"/>
              <a:chOff x="2368293" y="5024371"/>
              <a:chExt cx="1108062" cy="329184"/>
            </a:xfrm>
          </p:grpSpPr>
          <p:cxnSp>
            <p:nvCxnSpPr>
              <p:cNvPr id="31" name="Ευθύγραμμο βέλος σύνδεσης 30"/>
              <p:cNvCxnSpPr/>
              <p:nvPr/>
            </p:nvCxnSpPr>
            <p:spPr>
              <a:xfrm rot="5400000">
                <a:off x="2565299" y="4955639"/>
                <a:ext cx="0" cy="39401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Ευθύγραμμο βέλος σύνδεσης 31"/>
              <p:cNvCxnSpPr/>
              <p:nvPr/>
            </p:nvCxnSpPr>
            <p:spPr>
              <a:xfrm>
                <a:off x="3122207" y="5152644"/>
                <a:ext cx="354148" cy="12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 rot="5400000">
                <a:off x="2777664" y="5019686"/>
                <a:ext cx="3291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>
                    <a:latin typeface="Comic Sans MS" panose="030F0702030302020204" pitchFamily="66" charset="0"/>
                  </a:rPr>
                  <a:t>ℓ</a:t>
                </a:r>
                <a:endParaRPr lang="el-GR" sz="1600" i="1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1" name="Ομάδα 50"/>
            <p:cNvGrpSpPr/>
            <p:nvPr/>
          </p:nvGrpSpPr>
          <p:grpSpPr>
            <a:xfrm>
              <a:off x="4534408" y="1172614"/>
              <a:ext cx="804415" cy="3308258"/>
              <a:chOff x="4534408" y="1172614"/>
              <a:chExt cx="804415" cy="3308258"/>
            </a:xfrm>
          </p:grpSpPr>
          <p:sp>
            <p:nvSpPr>
              <p:cNvPr id="17" name="Διάγραμμα ροής: Εναλλακτική διεργασία 16"/>
              <p:cNvSpPr/>
              <p:nvPr/>
            </p:nvSpPr>
            <p:spPr>
              <a:xfrm>
                <a:off x="4709668" y="1252728"/>
                <a:ext cx="45719" cy="2720340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21" name="Ομάδα 20"/>
              <p:cNvGrpSpPr/>
              <p:nvPr/>
            </p:nvGrpSpPr>
            <p:grpSpPr>
              <a:xfrm>
                <a:off x="4923242" y="1172614"/>
                <a:ext cx="415581" cy="620814"/>
                <a:chOff x="5120640" y="3466554"/>
                <a:chExt cx="201705" cy="620814"/>
              </a:xfrm>
            </p:grpSpPr>
            <p:cxnSp>
              <p:nvCxnSpPr>
                <p:cNvPr id="22" name="Ευθύγραμμο βέλος σύνδεσης 21"/>
                <p:cNvCxnSpPr/>
                <p:nvPr/>
              </p:nvCxnSpPr>
              <p:spPr>
                <a:xfrm flipV="1">
                  <a:off x="5120640" y="3566160"/>
                  <a:ext cx="0" cy="521208"/>
                </a:xfrm>
                <a:prstGeom prst="straightConnector1">
                  <a:avLst/>
                </a:prstGeom>
                <a:ln w="28575">
                  <a:solidFill>
                    <a:srgbClr val="0066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5125571" y="3466554"/>
                  <a:ext cx="19677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I</a:t>
                  </a:r>
                  <a:r>
                    <a:rPr lang="en-US" sz="1600" b="1" baseline="-25000" dirty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2</a:t>
                  </a:r>
                  <a:endParaRPr lang="el-GR" sz="1600" b="1" baseline="-25000" dirty="0">
                    <a:solidFill>
                      <a:srgbClr val="0066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4534408" y="4142318"/>
                <a:ext cx="4419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>
                    <a:latin typeface="Comic Sans MS" panose="030F0702030302020204" pitchFamily="66" charset="0"/>
                  </a:rPr>
                  <a:t>A</a:t>
                </a:r>
                <a:r>
                  <a:rPr lang="en-US" sz="1600" b="1" baseline="-25000" dirty="0">
                    <a:latin typeface="Comic Sans MS" panose="030F0702030302020204" pitchFamily="66" charset="0"/>
                  </a:rPr>
                  <a:t>2</a:t>
                </a:r>
                <a:endParaRPr lang="el-GR" sz="1600" b="1" baseline="-250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48" name="Ομάδα 47"/>
          <p:cNvGrpSpPr/>
          <p:nvPr/>
        </p:nvGrpSpPr>
        <p:grpSpPr>
          <a:xfrm>
            <a:off x="4401722" y="1703424"/>
            <a:ext cx="217117" cy="204166"/>
            <a:chOff x="2113018" y="3585232"/>
            <a:chExt cx="217117" cy="204166"/>
          </a:xfrm>
        </p:grpSpPr>
        <p:grpSp>
          <p:nvGrpSpPr>
            <p:cNvPr id="43" name="Ομάδα 42"/>
            <p:cNvGrpSpPr/>
            <p:nvPr/>
          </p:nvGrpSpPr>
          <p:grpSpPr>
            <a:xfrm>
              <a:off x="2113018" y="3585232"/>
              <a:ext cx="217117" cy="204166"/>
              <a:chOff x="5433628" y="1616779"/>
              <a:chExt cx="217117" cy="204166"/>
            </a:xfrm>
          </p:grpSpPr>
          <p:sp>
            <p:nvSpPr>
              <p:cNvPr id="44" name="Οβάλ 43"/>
              <p:cNvSpPr/>
              <p:nvPr/>
            </p:nvSpPr>
            <p:spPr>
              <a:xfrm>
                <a:off x="5433628" y="1616779"/>
                <a:ext cx="217117" cy="204166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45" name="Ευθεία γραμμή σύνδεσης 44"/>
              <p:cNvCxnSpPr>
                <a:stCxn id="44" idx="7"/>
                <a:endCxn id="44" idx="3"/>
              </p:cNvCxnSpPr>
              <p:nvPr/>
            </p:nvCxnSpPr>
            <p:spPr>
              <a:xfrm flipH="1">
                <a:off x="5465424" y="1646678"/>
                <a:ext cx="153525" cy="144367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Ευθεία γραμμή σύνδεσης 45"/>
            <p:cNvCxnSpPr/>
            <p:nvPr/>
          </p:nvCxnSpPr>
          <p:spPr>
            <a:xfrm flipH="1" flipV="1">
              <a:off x="2152047" y="3614491"/>
              <a:ext cx="128527" cy="15371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Ορθογώνιο 51"/>
              <p:cNvSpPr/>
              <p:nvPr/>
            </p:nvSpPr>
            <p:spPr>
              <a:xfrm>
                <a:off x="1478533" y="5134361"/>
                <a:ext cx="9032495" cy="558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dirty="0">
                    <a:latin typeface="Comic Sans MS" panose="030F0702030302020204" pitchFamily="66" charset="0"/>
                  </a:rPr>
                  <a:t>Τότε, σε τμήμα </a:t>
                </a:r>
                <a:r>
                  <a:rPr lang="el-GR" i="1" dirty="0">
                    <a:latin typeface="Comic Sans MS" panose="030F0702030302020204" pitchFamily="66" charset="0"/>
                  </a:rPr>
                  <a:t>ℓ</a:t>
                </a:r>
                <a:r>
                  <a:rPr lang="el-GR" dirty="0">
                    <a:latin typeface="Comic Sans MS" panose="030F0702030302020204" pitchFamily="66" charset="0"/>
                  </a:rPr>
                  <a:t> του αγωγού Α</a:t>
                </a:r>
                <a:r>
                  <a:rPr lang="el-GR" baseline="-25000" dirty="0">
                    <a:latin typeface="Comic Sans MS" panose="030F0702030302020204" pitchFamily="66" charset="0"/>
                  </a:rPr>
                  <a:t>2</a:t>
                </a:r>
                <a:r>
                  <a:rPr lang="en-US" dirty="0">
                    <a:latin typeface="Comic Sans MS" panose="030F0702030302020204" pitchFamily="66" charset="0"/>
                  </a:rPr>
                  <a:t>,</a:t>
                </a:r>
                <a:r>
                  <a:rPr lang="el-GR" dirty="0">
                    <a:latin typeface="Comic Sans MS" panose="030F0702030302020204" pitchFamily="66" charset="0"/>
                  </a:rPr>
                  <a:t> ασκείται δύναμη </a:t>
                </a:r>
                <a:r>
                  <a:rPr lang="en-US" dirty="0">
                    <a:latin typeface="Comic Sans MS" panose="030F0702030302020204" pitchFamily="66" charset="0"/>
                  </a:rPr>
                  <a:t>Laplace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l-GR" dirty="0">
                    <a:latin typeface="Comic Sans MS" panose="030F0702030302020204" pitchFamily="66" charset="0"/>
                  </a:rPr>
                  <a:t> από τον αγωγό Α</a:t>
                </a:r>
                <a:r>
                  <a:rPr lang="el-GR" baseline="-25000" dirty="0">
                    <a:latin typeface="Comic Sans MS" panose="030F0702030302020204" pitchFamily="66" charset="0"/>
                  </a:rPr>
                  <a:t>1</a:t>
                </a:r>
                <a:r>
                  <a:rPr lang="en-US" dirty="0">
                    <a:latin typeface="Comic Sans MS" panose="030F0702030302020204" pitchFamily="66" charset="0"/>
                  </a:rPr>
                  <a:t>.</a:t>
                </a:r>
                <a:r>
                  <a:rPr lang="el-GR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2" name="Ορθογώνιο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533" y="5134361"/>
                <a:ext cx="9032495" cy="558230"/>
              </a:xfrm>
              <a:prstGeom prst="rect">
                <a:avLst/>
              </a:prstGeom>
              <a:blipFill>
                <a:blip r:embed="rId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3288030" y="4502606"/>
            <a:ext cx="588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l-GR" dirty="0">
                <a:latin typeface="Comic Sans MS" panose="030F0702030302020204" pitchFamily="66" charset="0"/>
              </a:rPr>
              <a:t>Οι αγωγοί Α</a:t>
            </a:r>
            <a:r>
              <a:rPr lang="el-GR" baseline="-25000" dirty="0">
                <a:latin typeface="Comic Sans MS" panose="030F0702030302020204" pitchFamily="66" charset="0"/>
              </a:rPr>
              <a:t>1</a:t>
            </a:r>
            <a:r>
              <a:rPr lang="el-GR" dirty="0">
                <a:latin typeface="Comic Sans MS" panose="030F0702030302020204" pitchFamily="66" charset="0"/>
              </a:rPr>
              <a:t> και Α</a:t>
            </a:r>
            <a:r>
              <a:rPr lang="el-GR" baseline="-25000" dirty="0">
                <a:latin typeface="Comic Sans MS" panose="030F0702030302020204" pitchFamily="66" charset="0"/>
              </a:rPr>
              <a:t>2</a:t>
            </a:r>
            <a:r>
              <a:rPr lang="el-GR" dirty="0">
                <a:latin typeface="Comic Sans MS" panose="030F0702030302020204" pitchFamily="66" charset="0"/>
              </a:rPr>
              <a:t> είναι στο επίπεδο της διαφάνειας)</a:t>
            </a:r>
          </a:p>
        </p:txBody>
      </p:sp>
      <p:sp>
        <p:nvSpPr>
          <p:cNvPr id="55" name="Οβάλ 54"/>
          <p:cNvSpPr/>
          <p:nvPr/>
        </p:nvSpPr>
        <p:spPr>
          <a:xfrm>
            <a:off x="7629226" y="2061972"/>
            <a:ext cx="2276856" cy="77724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56" name="Ομάδα 55"/>
          <p:cNvGrpSpPr/>
          <p:nvPr/>
        </p:nvGrpSpPr>
        <p:grpSpPr>
          <a:xfrm>
            <a:off x="7634294" y="3803764"/>
            <a:ext cx="1108061" cy="338554"/>
            <a:chOff x="2368294" y="4983367"/>
            <a:chExt cx="1108061" cy="338554"/>
          </a:xfrm>
        </p:grpSpPr>
        <p:cxnSp>
          <p:nvCxnSpPr>
            <p:cNvPr id="57" name="Ευθύγραμμο βέλος σύνδεσης 56"/>
            <p:cNvCxnSpPr/>
            <p:nvPr/>
          </p:nvCxnSpPr>
          <p:spPr>
            <a:xfrm flipH="1">
              <a:off x="2368294" y="5152644"/>
              <a:ext cx="4754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Ευθύγραμμο βέλος σύνδεσης 57"/>
            <p:cNvCxnSpPr/>
            <p:nvPr/>
          </p:nvCxnSpPr>
          <p:spPr>
            <a:xfrm>
              <a:off x="3122207" y="5152644"/>
              <a:ext cx="354148" cy="12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843784" y="4983367"/>
              <a:ext cx="329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Comic Sans MS" panose="030F0702030302020204" pitchFamily="66" charset="0"/>
                </a:rPr>
                <a:t>r</a:t>
              </a:r>
              <a:endParaRPr lang="el-GR" sz="1600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0" name="Ομάδα 59"/>
          <p:cNvGrpSpPr/>
          <p:nvPr/>
        </p:nvGrpSpPr>
        <p:grpSpPr>
          <a:xfrm>
            <a:off x="8645608" y="1201674"/>
            <a:ext cx="693776" cy="3233293"/>
            <a:chOff x="3416682" y="1201674"/>
            <a:chExt cx="693776" cy="3233293"/>
          </a:xfrm>
        </p:grpSpPr>
        <p:grpSp>
          <p:nvGrpSpPr>
            <p:cNvPr id="61" name="Ομάδα 60"/>
            <p:cNvGrpSpPr/>
            <p:nvPr/>
          </p:nvGrpSpPr>
          <p:grpSpPr>
            <a:xfrm>
              <a:off x="3538727" y="1252728"/>
              <a:ext cx="45720" cy="2720340"/>
              <a:chOff x="2322575" y="2432304"/>
              <a:chExt cx="45720" cy="2720340"/>
            </a:xfrm>
          </p:grpSpPr>
          <p:sp>
            <p:nvSpPr>
              <p:cNvPr id="66" name="Διάγραμμα ροής: Εναλλακτική διεργασία 65"/>
              <p:cNvSpPr/>
              <p:nvPr/>
            </p:nvSpPr>
            <p:spPr>
              <a:xfrm>
                <a:off x="2322576" y="2432304"/>
                <a:ext cx="45719" cy="1197864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7" name="Διάγραμμα ροής: Εναλλακτική διεργασία 66"/>
              <p:cNvSpPr/>
              <p:nvPr/>
            </p:nvSpPr>
            <p:spPr>
              <a:xfrm>
                <a:off x="2322575" y="4018788"/>
                <a:ext cx="45719" cy="1133856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62" name="Ομάδα 61"/>
            <p:cNvGrpSpPr/>
            <p:nvPr/>
          </p:nvGrpSpPr>
          <p:grpSpPr>
            <a:xfrm>
              <a:off x="3668500" y="1201674"/>
              <a:ext cx="441958" cy="572262"/>
              <a:chOff x="5348200" y="3495614"/>
              <a:chExt cx="441958" cy="572262"/>
            </a:xfrm>
          </p:grpSpPr>
          <p:cxnSp>
            <p:nvCxnSpPr>
              <p:cNvPr id="64" name="Ευθύγραμμο βέλος σύνδεσης 63"/>
              <p:cNvCxnSpPr/>
              <p:nvPr/>
            </p:nvCxnSpPr>
            <p:spPr>
              <a:xfrm flipV="1">
                <a:off x="5376672" y="3546668"/>
                <a:ext cx="0" cy="521208"/>
              </a:xfrm>
              <a:prstGeom prst="straightConnector1">
                <a:avLst/>
              </a:prstGeom>
              <a:ln w="28575">
                <a:solidFill>
                  <a:srgbClr val="006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5348200" y="3495614"/>
                <a:ext cx="4419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l-GR" sz="1600" b="1" baseline="-25000" dirty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3416682" y="4096413"/>
              <a:ext cx="4647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A</a:t>
              </a:r>
              <a:r>
                <a:rPr lang="el-GR" sz="1600" b="1" baseline="-25000" dirty="0">
                  <a:latin typeface="Comic Sans MS" panose="030F0702030302020204" pitchFamily="66" charset="0"/>
                </a:rPr>
                <a:t>2</a:t>
              </a:r>
            </a:p>
          </p:txBody>
        </p:sp>
      </p:grpSp>
      <p:grpSp>
        <p:nvGrpSpPr>
          <p:cNvPr id="68" name="Ομάδα 67"/>
          <p:cNvGrpSpPr/>
          <p:nvPr/>
        </p:nvGrpSpPr>
        <p:grpSpPr>
          <a:xfrm>
            <a:off x="7097487" y="1164640"/>
            <a:ext cx="774552" cy="3260863"/>
            <a:chOff x="4247985" y="1164640"/>
            <a:chExt cx="774552" cy="3260863"/>
          </a:xfrm>
        </p:grpSpPr>
        <p:grpSp>
          <p:nvGrpSpPr>
            <p:cNvPr id="69" name="Ομάδα 68"/>
            <p:cNvGrpSpPr/>
            <p:nvPr/>
          </p:nvGrpSpPr>
          <p:grpSpPr>
            <a:xfrm rot="16200000">
              <a:off x="4026548" y="2320757"/>
              <a:ext cx="1108062" cy="329184"/>
              <a:chOff x="2288635" y="4722416"/>
              <a:chExt cx="1108062" cy="329184"/>
            </a:xfrm>
          </p:grpSpPr>
          <p:cxnSp>
            <p:nvCxnSpPr>
              <p:cNvPr id="76" name="Ευθύγραμμο βέλος σύνδεσης 75"/>
              <p:cNvCxnSpPr/>
              <p:nvPr/>
            </p:nvCxnSpPr>
            <p:spPr>
              <a:xfrm rot="5400000">
                <a:off x="2485641" y="4653685"/>
                <a:ext cx="0" cy="39401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Ευθύγραμμο βέλος σύνδεσης 76"/>
              <p:cNvCxnSpPr/>
              <p:nvPr/>
            </p:nvCxnSpPr>
            <p:spPr>
              <a:xfrm>
                <a:off x="3042549" y="4850689"/>
                <a:ext cx="354148" cy="12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 rot="5400000">
                <a:off x="2698006" y="4717731"/>
                <a:ext cx="3291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>
                    <a:latin typeface="Comic Sans MS" panose="030F0702030302020204" pitchFamily="66" charset="0"/>
                  </a:rPr>
                  <a:t>ℓ</a:t>
                </a:r>
                <a:endParaRPr lang="el-GR" sz="1600" i="1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0" name="Ομάδα 69"/>
            <p:cNvGrpSpPr/>
            <p:nvPr/>
          </p:nvGrpSpPr>
          <p:grpSpPr>
            <a:xfrm>
              <a:off x="4247985" y="1164640"/>
              <a:ext cx="774552" cy="3260863"/>
              <a:chOff x="4247985" y="1164640"/>
              <a:chExt cx="774552" cy="3260863"/>
            </a:xfrm>
          </p:grpSpPr>
          <p:sp>
            <p:nvSpPr>
              <p:cNvPr id="71" name="Διάγραμμα ροής: Εναλλακτική διεργασία 70"/>
              <p:cNvSpPr/>
              <p:nvPr/>
            </p:nvSpPr>
            <p:spPr>
              <a:xfrm>
                <a:off x="4709668" y="1252728"/>
                <a:ext cx="45719" cy="2720340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72" name="Ομάδα 71"/>
              <p:cNvGrpSpPr/>
              <p:nvPr/>
            </p:nvGrpSpPr>
            <p:grpSpPr>
              <a:xfrm>
                <a:off x="4247985" y="1164640"/>
                <a:ext cx="405421" cy="628788"/>
                <a:chOff x="4792905" y="3458580"/>
                <a:chExt cx="196774" cy="628788"/>
              </a:xfrm>
            </p:grpSpPr>
            <p:cxnSp>
              <p:nvCxnSpPr>
                <p:cNvPr id="74" name="Ευθύγραμμο βέλος σύνδεσης 73"/>
                <p:cNvCxnSpPr/>
                <p:nvPr/>
              </p:nvCxnSpPr>
              <p:spPr>
                <a:xfrm flipV="1">
                  <a:off x="4954332" y="3566160"/>
                  <a:ext cx="0" cy="521208"/>
                </a:xfrm>
                <a:prstGeom prst="straightConnector1">
                  <a:avLst/>
                </a:prstGeom>
                <a:ln w="28575">
                  <a:solidFill>
                    <a:srgbClr val="0066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TextBox 74"/>
                <p:cNvSpPr txBox="1"/>
                <p:nvPr/>
              </p:nvSpPr>
              <p:spPr>
                <a:xfrm>
                  <a:off x="4792905" y="3458580"/>
                  <a:ext cx="19677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I</a:t>
                  </a:r>
                  <a:r>
                    <a:rPr lang="el-GR" sz="1600" b="1" baseline="-25000" dirty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1</a:t>
                  </a:r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4580579" y="4086949"/>
                <a:ext cx="4419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>
                    <a:latin typeface="Comic Sans MS" panose="030F0702030302020204" pitchFamily="66" charset="0"/>
                  </a:rPr>
                  <a:t>A</a:t>
                </a:r>
                <a:r>
                  <a:rPr lang="el-GR" sz="1600" b="1" baseline="-25000" dirty="0">
                    <a:latin typeface="Comic Sans MS" panose="030F0702030302020204" pitchFamily="66" charset="0"/>
                  </a:rPr>
                  <a:t>1</a:t>
                </a:r>
              </a:p>
            </p:txBody>
          </p:sp>
        </p:grpSp>
      </p:grpSp>
      <p:grpSp>
        <p:nvGrpSpPr>
          <p:cNvPr id="8" name="Ομάδα 7"/>
          <p:cNvGrpSpPr/>
          <p:nvPr/>
        </p:nvGrpSpPr>
        <p:grpSpPr>
          <a:xfrm>
            <a:off x="7631073" y="2083969"/>
            <a:ext cx="883338" cy="368499"/>
            <a:chOff x="7631073" y="2083969"/>
            <a:chExt cx="883338" cy="368499"/>
          </a:xfrm>
        </p:grpSpPr>
        <p:cxnSp>
          <p:nvCxnSpPr>
            <p:cNvPr id="80" name="Ευθύγραμμο βέλος σύνδεσης 79"/>
            <p:cNvCxnSpPr/>
            <p:nvPr/>
          </p:nvCxnSpPr>
          <p:spPr>
            <a:xfrm>
              <a:off x="7631073" y="2450592"/>
              <a:ext cx="509954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7994436" y="2083969"/>
                  <a:ext cx="519975" cy="3684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l-GR" sz="1600" b="1" i="0" baseline="-250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el-GR" sz="1600" b="1" baseline="-25000" dirty="0">
                      <a:solidFill>
                        <a:srgbClr val="FF0000"/>
                      </a:solidFill>
                      <a:effectLst/>
                      <a:latin typeface="Comic Sans MS" panose="030F0702030302020204" pitchFamily="66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4436" y="2083969"/>
                  <a:ext cx="519975" cy="368499"/>
                </a:xfrm>
                <a:prstGeom prst="rect">
                  <a:avLst/>
                </a:prstGeom>
                <a:blipFill>
                  <a:blip r:embed="rId5"/>
                  <a:stretch>
                    <a:fillRect b="-1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Ομάδα 10"/>
          <p:cNvGrpSpPr/>
          <p:nvPr/>
        </p:nvGrpSpPr>
        <p:grpSpPr>
          <a:xfrm>
            <a:off x="7625564" y="2447853"/>
            <a:ext cx="660823" cy="646908"/>
            <a:chOff x="7625564" y="2447853"/>
            <a:chExt cx="660823" cy="646908"/>
          </a:xfrm>
        </p:grpSpPr>
        <p:cxnSp>
          <p:nvCxnSpPr>
            <p:cNvPr id="83" name="Ευθύγραμμο βέλος σύνδεσης 82"/>
            <p:cNvCxnSpPr/>
            <p:nvPr/>
          </p:nvCxnSpPr>
          <p:spPr>
            <a:xfrm>
              <a:off x="7625564" y="2447853"/>
              <a:ext cx="143507" cy="477777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7766412" y="2726262"/>
                  <a:ext cx="519975" cy="3684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a14:m>
                  <a:r>
                    <a:rPr lang="el-GR" sz="1600" b="1" baseline="-25000" dirty="0">
                      <a:solidFill>
                        <a:srgbClr val="0000FF"/>
                      </a:solidFill>
                      <a:effectLst/>
                      <a:latin typeface="Comic Sans MS" panose="030F0702030302020204" pitchFamily="66" charset="0"/>
                    </a:rPr>
                    <a:t>2</a:t>
                  </a: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12" y="2726262"/>
                  <a:ext cx="519975" cy="368499"/>
                </a:xfrm>
                <a:prstGeom prst="rect">
                  <a:avLst/>
                </a:prstGeom>
                <a:blipFill>
                  <a:blip r:embed="rId6"/>
                  <a:stretch>
                    <a:fillRect b="-1475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Ομάδα 35"/>
          <p:cNvGrpSpPr/>
          <p:nvPr/>
        </p:nvGrpSpPr>
        <p:grpSpPr>
          <a:xfrm>
            <a:off x="7686605" y="2943657"/>
            <a:ext cx="185434" cy="183592"/>
            <a:chOff x="7686605" y="2943657"/>
            <a:chExt cx="185434" cy="183592"/>
          </a:xfrm>
        </p:grpSpPr>
        <p:sp>
          <p:nvSpPr>
            <p:cNvPr id="90" name="Οβάλ 89"/>
            <p:cNvSpPr/>
            <p:nvPr/>
          </p:nvSpPr>
          <p:spPr>
            <a:xfrm>
              <a:off x="7686605" y="2943657"/>
              <a:ext cx="185434" cy="183592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1" name="Οβάλ 90"/>
            <p:cNvSpPr/>
            <p:nvPr/>
          </p:nvSpPr>
          <p:spPr>
            <a:xfrm>
              <a:off x="7752559" y="3017753"/>
              <a:ext cx="45719" cy="4571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24378" y="5682704"/>
            <a:ext cx="1054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omic Sans MS" panose="030F0702030302020204" pitchFamily="66" charset="0"/>
              </a:rPr>
              <a:t>Όμοια, για τμήμα</a:t>
            </a:r>
            <a:r>
              <a:rPr lang="el-GR" i="1" dirty="0">
                <a:latin typeface="Comic Sans MS" panose="030F0702030302020204" pitchFamily="66" charset="0"/>
              </a:rPr>
              <a:t> ℓ </a:t>
            </a:r>
            <a:r>
              <a:rPr lang="el-GR" dirty="0">
                <a:latin typeface="Comic Sans MS" panose="030F0702030302020204" pitchFamily="66" charset="0"/>
              </a:rPr>
              <a:t>του αγωγού Α</a:t>
            </a:r>
            <a:r>
              <a:rPr lang="el-GR" baseline="-25000" dirty="0">
                <a:latin typeface="Comic Sans MS" panose="030F0702030302020204" pitchFamily="66" charset="0"/>
              </a:rPr>
              <a:t>1 </a:t>
            </a:r>
            <a:r>
              <a:rPr lang="el-GR" dirty="0">
                <a:latin typeface="Comic Sans MS" panose="030F0702030302020204" pitchFamily="66" charset="0"/>
              </a:rPr>
              <a:t>που βρίσκεται στο μαγνητικό πεδίο του ρευματοφόρου αγωγού Α</a:t>
            </a:r>
            <a:r>
              <a:rPr lang="el-GR" baseline="-25000" dirty="0">
                <a:latin typeface="Comic Sans MS" panose="030F0702030302020204" pitchFamily="66" charset="0"/>
              </a:rPr>
              <a:t>2</a:t>
            </a:r>
            <a:r>
              <a:rPr lang="el-GR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3355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52" grpId="0"/>
      <p:bldP spid="54" grpId="0"/>
      <p:bldP spid="55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89" y="985797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8680" y="444501"/>
                <a:ext cx="8313420" cy="713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Οι δυνάμεις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sz="20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sz="20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έχουν σχέση 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“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δράση – αντίδραση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”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, 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680" y="444501"/>
                <a:ext cx="8313420" cy="713465"/>
              </a:xfrm>
              <a:prstGeom prst="rect">
                <a:avLst/>
              </a:prstGeom>
              <a:blipFill>
                <a:blip r:embed="rId3"/>
                <a:stretch>
                  <a:fillRect l="-806" b="-136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22140" y="1303025"/>
                <a:ext cx="3746500" cy="57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latin typeface="Comic Sans MS" panose="030F0702030302020204" pitchFamily="66" charset="0"/>
                  </a:rPr>
                  <a:t>δηλαδή,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l-GR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 </a:t>
                </a:r>
                <a:r>
                  <a:rPr lang="el-GR" dirty="0"/>
                  <a:t>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140" y="1303025"/>
                <a:ext cx="3746500" cy="575479"/>
              </a:xfrm>
              <a:prstGeom prst="rect">
                <a:avLst/>
              </a:prstGeom>
              <a:blipFill>
                <a:blip r:embed="rId4"/>
                <a:stretch>
                  <a:fillRect l="-1301" t="-2128" b="-372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34427" y="2596500"/>
                <a:ext cx="21731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27" y="2596500"/>
                <a:ext cx="2173198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Ορθογώνιο 20"/>
              <p:cNvSpPr/>
              <p:nvPr/>
            </p:nvSpPr>
            <p:spPr>
              <a:xfrm>
                <a:off x="934427" y="3257892"/>
                <a:ext cx="195200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1" name="Ορθογώνιο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27" y="3257892"/>
                <a:ext cx="1952009" cy="7838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Δεξί άγκιστρο 21"/>
          <p:cNvSpPr/>
          <p:nvPr/>
        </p:nvSpPr>
        <p:spPr>
          <a:xfrm>
            <a:off x="2886436" y="2588567"/>
            <a:ext cx="153702" cy="13187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Ορθογώνιο 22"/>
              <p:cNvSpPr/>
              <p:nvPr/>
            </p:nvSpPr>
            <p:spPr>
              <a:xfrm>
                <a:off x="3809258" y="2696868"/>
                <a:ext cx="3028778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l-GR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Ορθογώνιο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258" y="2696868"/>
                <a:ext cx="3028778" cy="898964"/>
              </a:xfrm>
              <a:prstGeom prst="rect">
                <a:avLst/>
              </a:prstGeom>
              <a:blipFill>
                <a:blip r:embed="rId11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Δεξί βέλος 23"/>
          <p:cNvSpPr/>
          <p:nvPr/>
        </p:nvSpPr>
        <p:spPr>
          <a:xfrm>
            <a:off x="3297525" y="3149292"/>
            <a:ext cx="471922" cy="16622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TextBox 24"/>
          <p:cNvSpPr txBox="1"/>
          <p:nvPr/>
        </p:nvSpPr>
        <p:spPr>
          <a:xfrm>
            <a:off x="1944473" y="4157817"/>
            <a:ext cx="94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Όμοια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31358" y="4601232"/>
                <a:ext cx="21731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58" y="4601232"/>
                <a:ext cx="2173198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Ορθογώνιο 26"/>
              <p:cNvSpPr/>
              <p:nvPr/>
            </p:nvSpPr>
            <p:spPr>
              <a:xfrm>
                <a:off x="968468" y="5133879"/>
                <a:ext cx="195200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7" name="Ορθογώνιο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68" y="5133879"/>
                <a:ext cx="1952009" cy="7838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Δεξί άγκιστρο 27"/>
          <p:cNvSpPr/>
          <p:nvPr/>
        </p:nvSpPr>
        <p:spPr>
          <a:xfrm>
            <a:off x="3012433" y="4598945"/>
            <a:ext cx="153702" cy="13187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Δεξί βέλος 28"/>
          <p:cNvSpPr/>
          <p:nvPr/>
        </p:nvSpPr>
        <p:spPr>
          <a:xfrm>
            <a:off x="3337336" y="5175203"/>
            <a:ext cx="471922" cy="16622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Ορθογώνιο 29"/>
              <p:cNvSpPr/>
              <p:nvPr/>
            </p:nvSpPr>
            <p:spPr>
              <a:xfrm>
                <a:off x="3881747" y="4689221"/>
                <a:ext cx="3028778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l-GR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Ορθογώνιο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747" y="4689221"/>
                <a:ext cx="3028778" cy="898964"/>
              </a:xfrm>
              <a:prstGeom prst="rect">
                <a:avLst/>
              </a:prstGeom>
              <a:blipFill>
                <a:blip r:embed="rId14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Ορθογώνιο 30"/>
              <p:cNvSpPr/>
              <p:nvPr/>
            </p:nvSpPr>
            <p:spPr>
              <a:xfrm>
                <a:off x="6176150" y="5557292"/>
                <a:ext cx="18502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1" name="Ορθογώνιο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150" y="5557292"/>
                <a:ext cx="185025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113527" y="5702321"/>
            <a:ext cx="218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Όπως αναμενόταν</a:t>
            </a:r>
            <a:endParaRPr lang="el-GR" dirty="0"/>
          </a:p>
        </p:txBody>
      </p:sp>
      <p:grpSp>
        <p:nvGrpSpPr>
          <p:cNvPr id="76" name="Ομάδα 75"/>
          <p:cNvGrpSpPr/>
          <p:nvPr/>
        </p:nvGrpSpPr>
        <p:grpSpPr>
          <a:xfrm>
            <a:off x="8585522" y="1878504"/>
            <a:ext cx="2271804" cy="3308258"/>
            <a:chOff x="8585522" y="1878504"/>
            <a:chExt cx="2271804" cy="3308258"/>
          </a:xfrm>
        </p:grpSpPr>
        <p:grpSp>
          <p:nvGrpSpPr>
            <p:cNvPr id="33" name="Ομάδα 32"/>
            <p:cNvGrpSpPr/>
            <p:nvPr/>
          </p:nvGrpSpPr>
          <p:grpSpPr>
            <a:xfrm>
              <a:off x="8585522" y="1878504"/>
              <a:ext cx="2271804" cy="3308258"/>
              <a:chOff x="1850867" y="2352190"/>
              <a:chExt cx="2271804" cy="3308258"/>
            </a:xfrm>
          </p:grpSpPr>
          <p:grpSp>
            <p:nvGrpSpPr>
              <p:cNvPr id="34" name="Ομάδα 33"/>
              <p:cNvGrpSpPr/>
              <p:nvPr/>
            </p:nvGrpSpPr>
            <p:grpSpPr>
              <a:xfrm>
                <a:off x="2322544" y="2421864"/>
                <a:ext cx="46578" cy="2738594"/>
                <a:chOff x="2322576" y="2432304"/>
                <a:chExt cx="46578" cy="2738594"/>
              </a:xfrm>
            </p:grpSpPr>
            <p:sp>
              <p:nvSpPr>
                <p:cNvPr id="72" name="Διάγραμμα ροής: Εναλλακτική διεργασία 71"/>
                <p:cNvSpPr/>
                <p:nvPr/>
              </p:nvSpPr>
              <p:spPr>
                <a:xfrm>
                  <a:off x="2322576" y="2432304"/>
                  <a:ext cx="45719" cy="1197864"/>
                </a:xfrm>
                <a:prstGeom prst="flowChartAlternateProcess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3" name="Διάγραμμα ροής: Εναλλακτική διεργασία 72"/>
                <p:cNvSpPr/>
                <p:nvPr/>
              </p:nvSpPr>
              <p:spPr>
                <a:xfrm>
                  <a:off x="2323435" y="3630168"/>
                  <a:ext cx="45719" cy="1540730"/>
                </a:xfrm>
                <a:prstGeom prst="flowChartAlternateProcess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35" name="Διάγραμμα ροής: Εναλλακτική διεργασία 34"/>
              <p:cNvSpPr/>
              <p:nvPr/>
            </p:nvSpPr>
            <p:spPr>
              <a:xfrm>
                <a:off x="3493516" y="2432304"/>
                <a:ext cx="45719" cy="2720340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36" name="Ομάδα 35"/>
              <p:cNvGrpSpPr/>
              <p:nvPr/>
            </p:nvGrpSpPr>
            <p:grpSpPr>
              <a:xfrm>
                <a:off x="1850867" y="2363406"/>
                <a:ext cx="441958" cy="599158"/>
                <a:chOff x="4746751" y="3488210"/>
                <a:chExt cx="441958" cy="599158"/>
              </a:xfrm>
            </p:grpSpPr>
            <p:cxnSp>
              <p:nvCxnSpPr>
                <p:cNvPr id="70" name="Ευθύγραμμο βέλος σύνδεσης 69"/>
                <p:cNvCxnSpPr/>
                <p:nvPr/>
              </p:nvCxnSpPr>
              <p:spPr>
                <a:xfrm flipV="1">
                  <a:off x="5120640" y="3566160"/>
                  <a:ext cx="0" cy="521208"/>
                </a:xfrm>
                <a:prstGeom prst="straightConnector1">
                  <a:avLst/>
                </a:prstGeom>
                <a:ln w="28575">
                  <a:solidFill>
                    <a:srgbClr val="0066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/>
                <p:cNvSpPr txBox="1"/>
                <p:nvPr/>
              </p:nvSpPr>
              <p:spPr>
                <a:xfrm>
                  <a:off x="4746751" y="3488210"/>
                  <a:ext cx="44195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I</a:t>
                  </a:r>
                  <a:r>
                    <a:rPr lang="en-US" sz="1600" b="1" baseline="-25000" dirty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1</a:t>
                  </a:r>
                  <a:endParaRPr lang="el-GR" sz="1600" b="1" baseline="-25000" dirty="0">
                    <a:solidFill>
                      <a:srgbClr val="0066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37" name="Ομάδα 36"/>
              <p:cNvGrpSpPr/>
              <p:nvPr/>
            </p:nvGrpSpPr>
            <p:grpSpPr>
              <a:xfrm>
                <a:off x="3707090" y="2352190"/>
                <a:ext cx="415581" cy="620814"/>
                <a:chOff x="5120640" y="3466554"/>
                <a:chExt cx="201705" cy="620814"/>
              </a:xfrm>
            </p:grpSpPr>
            <p:cxnSp>
              <p:nvCxnSpPr>
                <p:cNvPr id="68" name="Ευθύγραμμο βέλος σύνδεσης 67"/>
                <p:cNvCxnSpPr/>
                <p:nvPr/>
              </p:nvCxnSpPr>
              <p:spPr>
                <a:xfrm flipV="1">
                  <a:off x="5120640" y="3566160"/>
                  <a:ext cx="0" cy="521208"/>
                </a:xfrm>
                <a:prstGeom prst="straightConnector1">
                  <a:avLst/>
                </a:prstGeom>
                <a:ln w="28575">
                  <a:solidFill>
                    <a:srgbClr val="0066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/>
              </p:nvSpPr>
              <p:spPr>
                <a:xfrm>
                  <a:off x="5125571" y="3466554"/>
                  <a:ext cx="19677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I</a:t>
                  </a:r>
                  <a:r>
                    <a:rPr lang="en-US" sz="1600" b="1" baseline="-25000" dirty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2</a:t>
                  </a:r>
                  <a:endParaRPr lang="el-GR" sz="1600" b="1" baseline="-25000" dirty="0">
                    <a:solidFill>
                      <a:srgbClr val="0066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cxnSp>
            <p:nvCxnSpPr>
              <p:cNvPr id="38" name="Ευθύγραμμο βέλος σύνδεσης 37"/>
              <p:cNvCxnSpPr/>
              <p:nvPr/>
            </p:nvCxnSpPr>
            <p:spPr>
              <a:xfrm flipH="1">
                <a:off x="3048452" y="3638142"/>
                <a:ext cx="434848" cy="1001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866394" y="3259428"/>
                    <a:ext cx="519975" cy="3684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6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a14:m>
                    <a:r>
                      <a:rPr lang="en-US" sz="1600" b="1" baseline="-25000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12</a:t>
                    </a:r>
                    <a:endParaRPr lang="el-GR" sz="1600" b="1" baseline="-25000" dirty="0">
                      <a:solidFill>
                        <a:srgbClr val="FF0000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6394" y="3259428"/>
                    <a:ext cx="519975" cy="3684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666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0" name="Ομάδα 39"/>
              <p:cNvGrpSpPr/>
              <p:nvPr/>
            </p:nvGrpSpPr>
            <p:grpSpPr>
              <a:xfrm>
                <a:off x="2368294" y="4983367"/>
                <a:ext cx="1108061" cy="338554"/>
                <a:chOff x="2368294" y="4983367"/>
                <a:chExt cx="1108061" cy="338554"/>
              </a:xfrm>
            </p:grpSpPr>
            <p:cxnSp>
              <p:nvCxnSpPr>
                <p:cNvPr id="65" name="Ευθύγραμμο βέλος σύνδεσης 64"/>
                <p:cNvCxnSpPr/>
                <p:nvPr/>
              </p:nvCxnSpPr>
              <p:spPr>
                <a:xfrm flipH="1">
                  <a:off x="2368294" y="5152644"/>
                  <a:ext cx="47549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Ευθύγραμμο βέλος σύνδεσης 65"/>
                <p:cNvCxnSpPr/>
                <p:nvPr/>
              </p:nvCxnSpPr>
              <p:spPr>
                <a:xfrm>
                  <a:off x="3122207" y="5152644"/>
                  <a:ext cx="354148" cy="122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/>
              </p:nvSpPr>
              <p:spPr>
                <a:xfrm>
                  <a:off x="2843784" y="4983367"/>
                  <a:ext cx="32918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i="1" dirty="0">
                      <a:latin typeface="Comic Sans MS" panose="030F0702030302020204" pitchFamily="66" charset="0"/>
                    </a:rPr>
                    <a:t>r</a:t>
                  </a:r>
                  <a:endParaRPr lang="el-GR" sz="1600" i="1" dirty="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41" name="Ομάδα 40"/>
              <p:cNvGrpSpPr/>
              <p:nvPr/>
            </p:nvGrpSpPr>
            <p:grpSpPr>
              <a:xfrm rot="16200000">
                <a:off x="3112351" y="3420675"/>
                <a:ext cx="1108062" cy="329184"/>
                <a:chOff x="2368293" y="5024371"/>
                <a:chExt cx="1108062" cy="329184"/>
              </a:xfrm>
            </p:grpSpPr>
            <p:cxnSp>
              <p:nvCxnSpPr>
                <p:cNvPr id="62" name="Ευθύγραμμο βέλος σύνδεσης 61"/>
                <p:cNvCxnSpPr/>
                <p:nvPr/>
              </p:nvCxnSpPr>
              <p:spPr>
                <a:xfrm rot="5400000">
                  <a:off x="2565299" y="4955639"/>
                  <a:ext cx="0" cy="39401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Ευθύγραμμο βέλος σύνδεσης 62"/>
                <p:cNvCxnSpPr/>
                <p:nvPr/>
              </p:nvCxnSpPr>
              <p:spPr>
                <a:xfrm>
                  <a:off x="3122207" y="5152644"/>
                  <a:ext cx="354148" cy="122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/>
              </p:nvSpPr>
              <p:spPr>
                <a:xfrm rot="5400000">
                  <a:off x="2777664" y="5019686"/>
                  <a:ext cx="32918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i="1" dirty="0">
                      <a:latin typeface="Comic Sans MS" panose="030F0702030302020204" pitchFamily="66" charset="0"/>
                    </a:rPr>
                    <a:t>ℓ</a:t>
                  </a:r>
                  <a:endParaRPr lang="el-GR" sz="1600" i="1" dirty="0">
                    <a:latin typeface="Comic Sans MS" panose="030F0702030302020204" pitchFamily="66" charset="0"/>
                  </a:endParaRPr>
                </a:p>
              </p:txBody>
            </p:sp>
          </p:grpSp>
          <p:cxnSp>
            <p:nvCxnSpPr>
              <p:cNvPr id="42" name="Ευθύγραμμο βέλος σύνδεσης 41"/>
              <p:cNvCxnSpPr/>
              <p:nvPr/>
            </p:nvCxnSpPr>
            <p:spPr>
              <a:xfrm flipH="1" flipV="1">
                <a:off x="3202035" y="3144625"/>
                <a:ext cx="274320" cy="475488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2858120" y="2919423"/>
                    <a:ext cx="519975" cy="3684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600" b="1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a14:m>
                    <a:r>
                      <a:rPr lang="en-US" sz="1600" b="1" baseline="-25000" dirty="0">
                        <a:solidFill>
                          <a:srgbClr val="0000FF"/>
                        </a:solidFill>
                        <a:effectLst/>
                        <a:latin typeface="Comic Sans MS" panose="030F0702030302020204" pitchFamily="66" charset="0"/>
                      </a:rPr>
                      <a:t>1</a:t>
                    </a:r>
                    <a:endParaRPr lang="el-GR" sz="1600" b="1" baseline="-25000" dirty="0">
                      <a:solidFill>
                        <a:srgbClr val="0000FF"/>
                      </a:solidFill>
                      <a:effectLst/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8120" y="2919423"/>
                    <a:ext cx="519975" cy="3684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4754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4" name="Ομάδα 43"/>
              <p:cNvGrpSpPr/>
              <p:nvPr/>
            </p:nvGrpSpPr>
            <p:grpSpPr>
              <a:xfrm>
                <a:off x="3178139" y="2908270"/>
                <a:ext cx="217117" cy="204166"/>
                <a:chOff x="5433628" y="1616779"/>
                <a:chExt cx="217117" cy="204166"/>
              </a:xfrm>
            </p:grpSpPr>
            <p:sp>
              <p:nvSpPr>
                <p:cNvPr id="60" name="Οβάλ 59"/>
                <p:cNvSpPr/>
                <p:nvPr/>
              </p:nvSpPr>
              <p:spPr>
                <a:xfrm>
                  <a:off x="5433628" y="1616779"/>
                  <a:ext cx="217117" cy="204166"/>
                </a:xfrm>
                <a:prstGeom prst="ellipse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61" name="Ευθεία γραμμή σύνδεσης 60"/>
                <p:cNvCxnSpPr>
                  <a:stCxn id="60" idx="7"/>
                  <a:endCxn id="60" idx="3"/>
                </p:cNvCxnSpPr>
                <p:nvPr/>
              </p:nvCxnSpPr>
              <p:spPr>
                <a:xfrm flipH="1">
                  <a:off x="5465424" y="1646678"/>
                  <a:ext cx="153525" cy="144367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2124423" y="5311481"/>
                <a:ext cx="4419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>
                    <a:latin typeface="Comic Sans MS" panose="030F0702030302020204" pitchFamily="66" charset="0"/>
                  </a:rPr>
                  <a:t>A</a:t>
                </a:r>
                <a:r>
                  <a:rPr lang="en-US" sz="1600" b="1" baseline="-25000" dirty="0">
                    <a:latin typeface="Comic Sans MS" panose="030F0702030302020204" pitchFamily="66" charset="0"/>
                  </a:rPr>
                  <a:t>1</a:t>
                </a:r>
                <a:endParaRPr lang="el-GR" sz="1600" b="1" baseline="-250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318256" y="5321894"/>
                <a:ext cx="4419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>
                    <a:latin typeface="Comic Sans MS" panose="030F0702030302020204" pitchFamily="66" charset="0"/>
                  </a:rPr>
                  <a:t>A</a:t>
                </a:r>
                <a:r>
                  <a:rPr lang="en-US" sz="1600" b="1" baseline="-25000" dirty="0">
                    <a:latin typeface="Comic Sans MS" panose="030F0702030302020204" pitchFamily="66" charset="0"/>
                  </a:rPr>
                  <a:t>2</a:t>
                </a:r>
                <a:endParaRPr lang="el-GR" sz="1600" b="1" baseline="-250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47" name="Ομάδα 46"/>
              <p:cNvGrpSpPr/>
              <p:nvPr/>
            </p:nvGrpSpPr>
            <p:grpSpPr>
              <a:xfrm>
                <a:off x="2385997" y="3622091"/>
                <a:ext cx="698317" cy="368499"/>
                <a:chOff x="1608724" y="3605521"/>
                <a:chExt cx="698317" cy="368499"/>
              </a:xfrm>
            </p:grpSpPr>
            <p:cxnSp>
              <p:nvCxnSpPr>
                <p:cNvPr id="58" name="Ευθύγραμμο βέλος σύνδεσης 57"/>
                <p:cNvCxnSpPr/>
                <p:nvPr/>
              </p:nvCxnSpPr>
              <p:spPr>
                <a:xfrm>
                  <a:off x="1608724" y="3629068"/>
                  <a:ext cx="471953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/>
                    <p:cNvSpPr txBox="1"/>
                    <p:nvPr/>
                  </p:nvSpPr>
                  <p:spPr>
                    <a:xfrm>
                      <a:off x="1787066" y="3605521"/>
                      <a:ext cx="519975" cy="3684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r>
                            <a:rPr lang="el-GR" sz="1600" b="1" i="0" baseline="-2500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oMath>
                      </a14:m>
                      <a:r>
                        <a:rPr lang="el-GR" sz="1600" b="1" baseline="-25000" dirty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p:txBody>
                </p:sp>
              </mc:Choice>
              <mc:Fallback xmlns="">
                <p:sp>
                  <p:nvSpPr>
                    <p:cNvPr id="59" name="TextBox 5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87066" y="3605521"/>
                      <a:ext cx="519975" cy="368499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14754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8" name="Ομάδα 47"/>
              <p:cNvGrpSpPr/>
              <p:nvPr/>
            </p:nvGrpSpPr>
            <p:grpSpPr>
              <a:xfrm>
                <a:off x="2384441" y="3627927"/>
                <a:ext cx="660823" cy="646908"/>
                <a:chOff x="7625564" y="2447853"/>
                <a:chExt cx="660823" cy="646908"/>
              </a:xfrm>
            </p:grpSpPr>
            <p:cxnSp>
              <p:nvCxnSpPr>
                <p:cNvPr id="56" name="Ευθύγραμμο βέλος σύνδεσης 55"/>
                <p:cNvCxnSpPr/>
                <p:nvPr/>
              </p:nvCxnSpPr>
              <p:spPr>
                <a:xfrm>
                  <a:off x="7625564" y="2447853"/>
                  <a:ext cx="143507" cy="477777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7766412" y="2726262"/>
                      <a:ext cx="519975" cy="3684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16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oMath>
                      </a14:m>
                      <a:r>
                        <a:rPr lang="el-GR" sz="1600" b="1" baseline="-25000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</a:p>
                  </p:txBody>
                </p:sp>
              </mc:Choice>
              <mc:Fallback xmlns="">
                <p:sp>
                  <p:nvSpPr>
                    <p:cNvPr id="57" name="TextBox 5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66412" y="2726262"/>
                      <a:ext cx="519975" cy="368499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14754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9" name="Ομάδα 48"/>
              <p:cNvGrpSpPr/>
              <p:nvPr/>
            </p:nvGrpSpPr>
            <p:grpSpPr>
              <a:xfrm>
                <a:off x="2445482" y="4123731"/>
                <a:ext cx="185434" cy="183592"/>
                <a:chOff x="7686605" y="2943657"/>
                <a:chExt cx="185434" cy="183592"/>
              </a:xfrm>
            </p:grpSpPr>
            <p:sp>
              <p:nvSpPr>
                <p:cNvPr id="54" name="Οβάλ 53"/>
                <p:cNvSpPr/>
                <p:nvPr/>
              </p:nvSpPr>
              <p:spPr>
                <a:xfrm>
                  <a:off x="7686605" y="2943657"/>
                  <a:ext cx="185434" cy="183592"/>
                </a:xfrm>
                <a:prstGeom prst="ellipse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5" name="Οβάλ 54"/>
                <p:cNvSpPr/>
                <p:nvPr/>
              </p:nvSpPr>
              <p:spPr>
                <a:xfrm>
                  <a:off x="7752559" y="301775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50" name="Ομάδα 49"/>
              <p:cNvGrpSpPr/>
              <p:nvPr/>
            </p:nvGrpSpPr>
            <p:grpSpPr>
              <a:xfrm rot="16200000">
                <a:off x="1645804" y="3479789"/>
                <a:ext cx="1108062" cy="329184"/>
                <a:chOff x="2368293" y="5024371"/>
                <a:chExt cx="1108062" cy="329184"/>
              </a:xfrm>
            </p:grpSpPr>
            <p:cxnSp>
              <p:nvCxnSpPr>
                <p:cNvPr id="51" name="Ευθύγραμμο βέλος σύνδεσης 50"/>
                <p:cNvCxnSpPr/>
                <p:nvPr/>
              </p:nvCxnSpPr>
              <p:spPr>
                <a:xfrm rot="5400000">
                  <a:off x="2565299" y="4955639"/>
                  <a:ext cx="0" cy="39401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Ευθύγραμμο βέλος σύνδεσης 51"/>
                <p:cNvCxnSpPr/>
                <p:nvPr/>
              </p:nvCxnSpPr>
              <p:spPr>
                <a:xfrm>
                  <a:off x="3122207" y="5152644"/>
                  <a:ext cx="354148" cy="122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/>
              </p:nvSpPr>
              <p:spPr>
                <a:xfrm rot="5400000">
                  <a:off x="2777664" y="5019686"/>
                  <a:ext cx="32918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i="1" dirty="0">
                      <a:latin typeface="Comic Sans MS" panose="030F0702030302020204" pitchFamily="66" charset="0"/>
                    </a:rPr>
                    <a:t>ℓ</a:t>
                  </a:r>
                  <a:endParaRPr lang="el-GR" sz="1600" i="1" dirty="0">
                    <a:latin typeface="Comic Sans MS" panose="030F0702030302020204" pitchFamily="66" charset="0"/>
                  </a:endParaRPr>
                </a:p>
              </p:txBody>
            </p:sp>
          </p:grpSp>
        </p:grpSp>
        <p:cxnSp>
          <p:nvCxnSpPr>
            <p:cNvPr id="75" name="Ευθεία γραμμή σύνδεσης 74"/>
            <p:cNvCxnSpPr/>
            <p:nvPr/>
          </p:nvCxnSpPr>
          <p:spPr>
            <a:xfrm>
              <a:off x="9971171" y="2468897"/>
              <a:ext cx="137160" cy="13553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19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  <p:bldP spid="21" grpId="0"/>
      <p:bldP spid="22" grpId="0" animBg="1"/>
      <p:bldP spid="23" grpId="0"/>
      <p:bldP spid="24" grpId="0" animBg="1"/>
      <p:bldP spid="25" grpId="0"/>
      <p:bldP spid="26" grpId="0"/>
      <p:bldP spid="27" grpId="0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53" y="455423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0344" y="25536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Διαπιστώνουμε ότι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8053" y="1461277"/>
            <a:ext cx="5168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Όταν οι 2 παράλληλοι αγωγοί διαρρέονται από </a:t>
            </a: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ομόρροπα ρεύματα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έλκονται</a:t>
            </a:r>
            <a:r>
              <a:rPr lang="el-G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1433707"/>
            <a:ext cx="5388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Όταν οι 2 παράλληλοι αγωγοί διαρρέονται από </a:t>
            </a: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αντίρροπα ρεύματα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απωθούνται</a:t>
            </a:r>
            <a:r>
              <a:rPr lang="el-G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49" name="Ομάδα 48"/>
          <p:cNvGrpSpPr/>
          <p:nvPr/>
        </p:nvGrpSpPr>
        <p:grpSpPr>
          <a:xfrm>
            <a:off x="2226601" y="2695729"/>
            <a:ext cx="2271804" cy="3308258"/>
            <a:chOff x="8585522" y="1878504"/>
            <a:chExt cx="2271804" cy="3308258"/>
          </a:xfrm>
        </p:grpSpPr>
        <p:grpSp>
          <p:nvGrpSpPr>
            <p:cNvPr id="50" name="Ομάδα 49"/>
            <p:cNvGrpSpPr/>
            <p:nvPr/>
          </p:nvGrpSpPr>
          <p:grpSpPr>
            <a:xfrm>
              <a:off x="8585522" y="1878504"/>
              <a:ext cx="2271804" cy="3308258"/>
              <a:chOff x="1850867" y="2352190"/>
              <a:chExt cx="2271804" cy="3308258"/>
            </a:xfrm>
          </p:grpSpPr>
          <p:grpSp>
            <p:nvGrpSpPr>
              <p:cNvPr id="52" name="Ομάδα 51"/>
              <p:cNvGrpSpPr/>
              <p:nvPr/>
            </p:nvGrpSpPr>
            <p:grpSpPr>
              <a:xfrm>
                <a:off x="2322544" y="2421864"/>
                <a:ext cx="46578" cy="2738594"/>
                <a:chOff x="2322576" y="2432304"/>
                <a:chExt cx="46578" cy="2738594"/>
              </a:xfrm>
            </p:grpSpPr>
            <p:sp>
              <p:nvSpPr>
                <p:cNvPr id="90" name="Διάγραμμα ροής: Εναλλακτική διεργασία 89"/>
                <p:cNvSpPr/>
                <p:nvPr/>
              </p:nvSpPr>
              <p:spPr>
                <a:xfrm>
                  <a:off x="2322576" y="2432304"/>
                  <a:ext cx="45719" cy="1197864"/>
                </a:xfrm>
                <a:prstGeom prst="flowChartAlternateProcess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91" name="Διάγραμμα ροής: Εναλλακτική διεργασία 90"/>
                <p:cNvSpPr/>
                <p:nvPr/>
              </p:nvSpPr>
              <p:spPr>
                <a:xfrm>
                  <a:off x="2323435" y="3630168"/>
                  <a:ext cx="45719" cy="1540730"/>
                </a:xfrm>
                <a:prstGeom prst="flowChartAlternateProcess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53" name="Διάγραμμα ροής: Εναλλακτική διεργασία 52"/>
              <p:cNvSpPr/>
              <p:nvPr/>
            </p:nvSpPr>
            <p:spPr>
              <a:xfrm>
                <a:off x="3493516" y="2432304"/>
                <a:ext cx="45719" cy="2720340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54" name="Ομάδα 53"/>
              <p:cNvGrpSpPr/>
              <p:nvPr/>
            </p:nvGrpSpPr>
            <p:grpSpPr>
              <a:xfrm>
                <a:off x="1850867" y="2363406"/>
                <a:ext cx="441958" cy="599158"/>
                <a:chOff x="4746751" y="3488210"/>
                <a:chExt cx="441958" cy="599158"/>
              </a:xfrm>
            </p:grpSpPr>
            <p:cxnSp>
              <p:nvCxnSpPr>
                <p:cNvPr id="88" name="Ευθύγραμμο βέλος σύνδεσης 87"/>
                <p:cNvCxnSpPr/>
                <p:nvPr/>
              </p:nvCxnSpPr>
              <p:spPr>
                <a:xfrm flipV="1">
                  <a:off x="5120640" y="3566160"/>
                  <a:ext cx="0" cy="521208"/>
                </a:xfrm>
                <a:prstGeom prst="straightConnector1">
                  <a:avLst/>
                </a:prstGeom>
                <a:ln w="28575">
                  <a:solidFill>
                    <a:srgbClr val="0066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TextBox 88"/>
                <p:cNvSpPr txBox="1"/>
                <p:nvPr/>
              </p:nvSpPr>
              <p:spPr>
                <a:xfrm>
                  <a:off x="4746751" y="3488210"/>
                  <a:ext cx="44195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I</a:t>
                  </a:r>
                  <a:r>
                    <a:rPr lang="en-US" sz="1600" b="1" baseline="-25000" dirty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1</a:t>
                  </a:r>
                  <a:endParaRPr lang="el-GR" sz="1600" b="1" baseline="-25000" dirty="0">
                    <a:solidFill>
                      <a:srgbClr val="0066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5" name="Ομάδα 54"/>
              <p:cNvGrpSpPr/>
              <p:nvPr/>
            </p:nvGrpSpPr>
            <p:grpSpPr>
              <a:xfrm>
                <a:off x="3707090" y="2352190"/>
                <a:ext cx="415581" cy="620814"/>
                <a:chOff x="5120640" y="3466554"/>
                <a:chExt cx="201705" cy="620814"/>
              </a:xfrm>
            </p:grpSpPr>
            <p:cxnSp>
              <p:nvCxnSpPr>
                <p:cNvPr id="86" name="Ευθύγραμμο βέλος σύνδεσης 85"/>
                <p:cNvCxnSpPr/>
                <p:nvPr/>
              </p:nvCxnSpPr>
              <p:spPr>
                <a:xfrm flipV="1">
                  <a:off x="5120640" y="3566160"/>
                  <a:ext cx="0" cy="521208"/>
                </a:xfrm>
                <a:prstGeom prst="straightConnector1">
                  <a:avLst/>
                </a:prstGeom>
                <a:ln w="28575">
                  <a:solidFill>
                    <a:srgbClr val="0066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TextBox 86"/>
                <p:cNvSpPr txBox="1"/>
                <p:nvPr/>
              </p:nvSpPr>
              <p:spPr>
                <a:xfrm>
                  <a:off x="5125571" y="3466554"/>
                  <a:ext cx="19677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I</a:t>
                  </a:r>
                  <a:r>
                    <a:rPr lang="en-US" sz="1600" b="1" baseline="-25000" dirty="0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2</a:t>
                  </a:r>
                  <a:endParaRPr lang="el-GR" sz="1600" b="1" baseline="-25000" dirty="0">
                    <a:solidFill>
                      <a:srgbClr val="0066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cxnSp>
            <p:nvCxnSpPr>
              <p:cNvPr id="56" name="Ευθύγραμμο βέλος σύνδεσης 55"/>
              <p:cNvCxnSpPr/>
              <p:nvPr/>
            </p:nvCxnSpPr>
            <p:spPr>
              <a:xfrm flipH="1">
                <a:off x="3048452" y="3638142"/>
                <a:ext cx="434848" cy="1001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2809819" y="3259428"/>
                    <a:ext cx="519975" cy="3684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6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a14:m>
                    <a:r>
                      <a:rPr lang="en-US" sz="1600" b="1" baseline="-250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rPr>
                      <a:t>12</a:t>
                    </a:r>
                    <a:endParaRPr lang="el-GR" sz="1600" b="1" baseline="-25000" dirty="0">
                      <a:solidFill>
                        <a:srgbClr val="FF0000"/>
                      </a:solidFill>
                      <a:effectLst/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9819" y="3259428"/>
                    <a:ext cx="519975" cy="3684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666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8" name="Ομάδα 57"/>
              <p:cNvGrpSpPr/>
              <p:nvPr/>
            </p:nvGrpSpPr>
            <p:grpSpPr>
              <a:xfrm>
                <a:off x="2368294" y="4983367"/>
                <a:ext cx="1108061" cy="338554"/>
                <a:chOff x="2368294" y="4983367"/>
                <a:chExt cx="1108061" cy="338554"/>
              </a:xfrm>
            </p:grpSpPr>
            <p:cxnSp>
              <p:nvCxnSpPr>
                <p:cNvPr id="83" name="Ευθύγραμμο βέλος σύνδεσης 82"/>
                <p:cNvCxnSpPr/>
                <p:nvPr/>
              </p:nvCxnSpPr>
              <p:spPr>
                <a:xfrm flipH="1">
                  <a:off x="2368294" y="5152644"/>
                  <a:ext cx="47549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Ευθύγραμμο βέλος σύνδεσης 83"/>
                <p:cNvCxnSpPr/>
                <p:nvPr/>
              </p:nvCxnSpPr>
              <p:spPr>
                <a:xfrm>
                  <a:off x="3122207" y="5152644"/>
                  <a:ext cx="354148" cy="122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TextBox 84"/>
                <p:cNvSpPr txBox="1"/>
                <p:nvPr/>
              </p:nvSpPr>
              <p:spPr>
                <a:xfrm>
                  <a:off x="2843784" y="4983367"/>
                  <a:ext cx="32918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i="1" dirty="0">
                      <a:latin typeface="Comic Sans MS" panose="030F0702030302020204" pitchFamily="66" charset="0"/>
                    </a:rPr>
                    <a:t>r</a:t>
                  </a:r>
                  <a:endParaRPr lang="el-GR" sz="1600" i="1" dirty="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9" name="Ομάδα 58"/>
              <p:cNvGrpSpPr/>
              <p:nvPr/>
            </p:nvGrpSpPr>
            <p:grpSpPr>
              <a:xfrm rot="16200000">
                <a:off x="3112351" y="3420675"/>
                <a:ext cx="1108062" cy="329184"/>
                <a:chOff x="2368293" y="5024371"/>
                <a:chExt cx="1108062" cy="329184"/>
              </a:xfrm>
            </p:grpSpPr>
            <p:cxnSp>
              <p:nvCxnSpPr>
                <p:cNvPr id="80" name="Ευθύγραμμο βέλος σύνδεσης 79"/>
                <p:cNvCxnSpPr/>
                <p:nvPr/>
              </p:nvCxnSpPr>
              <p:spPr>
                <a:xfrm rot="5400000">
                  <a:off x="2565299" y="4955639"/>
                  <a:ext cx="0" cy="39401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Ευθύγραμμο βέλος σύνδεσης 80"/>
                <p:cNvCxnSpPr/>
                <p:nvPr/>
              </p:nvCxnSpPr>
              <p:spPr>
                <a:xfrm>
                  <a:off x="3122207" y="5152644"/>
                  <a:ext cx="354148" cy="122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TextBox 81"/>
                <p:cNvSpPr txBox="1"/>
                <p:nvPr/>
              </p:nvSpPr>
              <p:spPr>
                <a:xfrm rot="5400000">
                  <a:off x="2777664" y="5019686"/>
                  <a:ext cx="32918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i="1" dirty="0">
                      <a:latin typeface="Comic Sans MS" panose="030F0702030302020204" pitchFamily="66" charset="0"/>
                    </a:rPr>
                    <a:t>ℓ</a:t>
                  </a:r>
                  <a:endParaRPr lang="el-GR" sz="1600" i="1" dirty="0">
                    <a:latin typeface="Comic Sans MS" panose="030F0702030302020204" pitchFamily="66" charset="0"/>
                  </a:endParaRPr>
                </a:p>
              </p:txBody>
            </p:sp>
          </p:grpSp>
          <p:cxnSp>
            <p:nvCxnSpPr>
              <p:cNvPr id="60" name="Ευθύγραμμο βέλος σύνδεσης 59"/>
              <p:cNvCxnSpPr/>
              <p:nvPr/>
            </p:nvCxnSpPr>
            <p:spPr>
              <a:xfrm flipH="1" flipV="1">
                <a:off x="3202035" y="3144625"/>
                <a:ext cx="274320" cy="475488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858120" y="2919423"/>
                    <a:ext cx="519975" cy="3684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600" b="1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a14:m>
                    <a:r>
                      <a:rPr lang="en-US" sz="1600" b="1" baseline="-25000" dirty="0">
                        <a:solidFill>
                          <a:srgbClr val="0000FF"/>
                        </a:solidFill>
                        <a:effectLst/>
                        <a:latin typeface="Comic Sans MS" panose="030F0702030302020204" pitchFamily="66" charset="0"/>
                      </a:rPr>
                      <a:t>1</a:t>
                    </a:r>
                    <a:endParaRPr lang="el-GR" sz="1600" b="1" baseline="-25000" dirty="0">
                      <a:solidFill>
                        <a:srgbClr val="0000FF"/>
                      </a:solidFill>
                      <a:effectLst/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8120" y="2919423"/>
                    <a:ext cx="519975" cy="3684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4754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2" name="Ομάδα 61"/>
              <p:cNvGrpSpPr/>
              <p:nvPr/>
            </p:nvGrpSpPr>
            <p:grpSpPr>
              <a:xfrm>
                <a:off x="3178139" y="2908270"/>
                <a:ext cx="217117" cy="204166"/>
                <a:chOff x="5433628" y="1616779"/>
                <a:chExt cx="217117" cy="204166"/>
              </a:xfrm>
            </p:grpSpPr>
            <p:sp>
              <p:nvSpPr>
                <p:cNvPr id="78" name="Οβάλ 77"/>
                <p:cNvSpPr/>
                <p:nvPr/>
              </p:nvSpPr>
              <p:spPr>
                <a:xfrm>
                  <a:off x="5433628" y="1616779"/>
                  <a:ext cx="217117" cy="204166"/>
                </a:xfrm>
                <a:prstGeom prst="ellipse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79" name="Ευθεία γραμμή σύνδεσης 78"/>
                <p:cNvCxnSpPr>
                  <a:stCxn id="78" idx="7"/>
                  <a:endCxn id="78" idx="3"/>
                </p:cNvCxnSpPr>
                <p:nvPr/>
              </p:nvCxnSpPr>
              <p:spPr>
                <a:xfrm flipH="1">
                  <a:off x="5465424" y="1646678"/>
                  <a:ext cx="153525" cy="144367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TextBox 62"/>
              <p:cNvSpPr txBox="1"/>
              <p:nvPr/>
            </p:nvSpPr>
            <p:spPr>
              <a:xfrm>
                <a:off x="2124423" y="5311481"/>
                <a:ext cx="4419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>
                    <a:latin typeface="Comic Sans MS" panose="030F0702030302020204" pitchFamily="66" charset="0"/>
                  </a:rPr>
                  <a:t>A</a:t>
                </a:r>
                <a:r>
                  <a:rPr lang="en-US" sz="1600" b="1" baseline="-25000" dirty="0">
                    <a:latin typeface="Comic Sans MS" panose="030F0702030302020204" pitchFamily="66" charset="0"/>
                  </a:rPr>
                  <a:t>1</a:t>
                </a:r>
                <a:endParaRPr lang="el-GR" sz="1600" b="1" baseline="-250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318256" y="5321894"/>
                <a:ext cx="4419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>
                    <a:latin typeface="Comic Sans MS" panose="030F0702030302020204" pitchFamily="66" charset="0"/>
                  </a:rPr>
                  <a:t>A</a:t>
                </a:r>
                <a:r>
                  <a:rPr lang="en-US" sz="1600" b="1" baseline="-25000" dirty="0">
                    <a:latin typeface="Comic Sans MS" panose="030F0702030302020204" pitchFamily="66" charset="0"/>
                  </a:rPr>
                  <a:t>2</a:t>
                </a:r>
                <a:endParaRPr lang="el-GR" sz="1600" b="1" baseline="-250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65" name="Ομάδα 64"/>
              <p:cNvGrpSpPr/>
              <p:nvPr/>
            </p:nvGrpSpPr>
            <p:grpSpPr>
              <a:xfrm>
                <a:off x="2385997" y="3585216"/>
                <a:ext cx="698427" cy="368499"/>
                <a:chOff x="1608724" y="3568646"/>
                <a:chExt cx="698427" cy="368499"/>
              </a:xfrm>
            </p:grpSpPr>
            <p:cxnSp>
              <p:nvCxnSpPr>
                <p:cNvPr id="76" name="Ευθύγραμμο βέλος σύνδεσης 75"/>
                <p:cNvCxnSpPr/>
                <p:nvPr/>
              </p:nvCxnSpPr>
              <p:spPr>
                <a:xfrm>
                  <a:off x="1608724" y="3629068"/>
                  <a:ext cx="471953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TextBox 76"/>
                    <p:cNvSpPr txBox="1"/>
                    <p:nvPr/>
                  </p:nvSpPr>
                  <p:spPr>
                    <a:xfrm>
                      <a:off x="1787176" y="3568646"/>
                      <a:ext cx="519975" cy="3684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r>
                            <a:rPr lang="el-GR" sz="1600" b="1" i="0" baseline="-2500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a14:m>
                      <a:r>
                        <a:rPr lang="el-GR" sz="1600" b="1" baseline="-25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</a:p>
                  </p:txBody>
                </p:sp>
              </mc:Choice>
              <mc:Fallback xmlns="">
                <p:sp>
                  <p:nvSpPr>
                    <p:cNvPr id="77" name="TextBox 7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87176" y="3568646"/>
                      <a:ext cx="519975" cy="3684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4754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6" name="Ομάδα 65"/>
              <p:cNvGrpSpPr/>
              <p:nvPr/>
            </p:nvGrpSpPr>
            <p:grpSpPr>
              <a:xfrm>
                <a:off x="2384441" y="3627927"/>
                <a:ext cx="660823" cy="646908"/>
                <a:chOff x="7625564" y="2447853"/>
                <a:chExt cx="660823" cy="646908"/>
              </a:xfrm>
            </p:grpSpPr>
            <p:cxnSp>
              <p:nvCxnSpPr>
                <p:cNvPr id="74" name="Ευθύγραμμο βέλος σύνδεσης 73"/>
                <p:cNvCxnSpPr/>
                <p:nvPr/>
              </p:nvCxnSpPr>
              <p:spPr>
                <a:xfrm>
                  <a:off x="7625564" y="2447853"/>
                  <a:ext cx="143507" cy="477777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Box 74"/>
                    <p:cNvSpPr txBox="1"/>
                    <p:nvPr/>
                  </p:nvSpPr>
                  <p:spPr>
                    <a:xfrm>
                      <a:off x="7766412" y="2726262"/>
                      <a:ext cx="519975" cy="3684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16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oMath>
                      </a14:m>
                      <a:r>
                        <a:rPr lang="el-GR" sz="1600" b="1" baseline="-25000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</a:p>
                  </p:txBody>
                </p:sp>
              </mc:Choice>
              <mc:Fallback xmlns="">
                <p:sp>
                  <p:nvSpPr>
                    <p:cNvPr id="75" name="TextBox 7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66412" y="2726262"/>
                      <a:ext cx="519975" cy="3684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4754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7" name="Ομάδα 66"/>
              <p:cNvGrpSpPr/>
              <p:nvPr/>
            </p:nvGrpSpPr>
            <p:grpSpPr>
              <a:xfrm>
                <a:off x="2445482" y="4123731"/>
                <a:ext cx="185434" cy="183592"/>
                <a:chOff x="7686605" y="2943657"/>
                <a:chExt cx="185434" cy="183592"/>
              </a:xfrm>
            </p:grpSpPr>
            <p:sp>
              <p:nvSpPr>
                <p:cNvPr id="72" name="Οβάλ 71"/>
                <p:cNvSpPr/>
                <p:nvPr/>
              </p:nvSpPr>
              <p:spPr>
                <a:xfrm>
                  <a:off x="7686605" y="2943657"/>
                  <a:ext cx="185434" cy="183592"/>
                </a:xfrm>
                <a:prstGeom prst="ellipse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3" name="Οβάλ 72"/>
                <p:cNvSpPr/>
                <p:nvPr/>
              </p:nvSpPr>
              <p:spPr>
                <a:xfrm>
                  <a:off x="7752559" y="301775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68" name="Ομάδα 67"/>
              <p:cNvGrpSpPr/>
              <p:nvPr/>
            </p:nvGrpSpPr>
            <p:grpSpPr>
              <a:xfrm rot="16200000">
                <a:off x="1645804" y="3479789"/>
                <a:ext cx="1108062" cy="329184"/>
                <a:chOff x="2368293" y="5024371"/>
                <a:chExt cx="1108062" cy="329184"/>
              </a:xfrm>
            </p:grpSpPr>
            <p:cxnSp>
              <p:nvCxnSpPr>
                <p:cNvPr id="69" name="Ευθύγραμμο βέλος σύνδεσης 68"/>
                <p:cNvCxnSpPr/>
                <p:nvPr/>
              </p:nvCxnSpPr>
              <p:spPr>
                <a:xfrm rot="5400000">
                  <a:off x="2565299" y="4955639"/>
                  <a:ext cx="0" cy="39401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Ευθύγραμμο βέλος σύνδεσης 69"/>
                <p:cNvCxnSpPr/>
                <p:nvPr/>
              </p:nvCxnSpPr>
              <p:spPr>
                <a:xfrm>
                  <a:off x="3122207" y="5152644"/>
                  <a:ext cx="354148" cy="122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/>
                <p:cNvSpPr txBox="1"/>
                <p:nvPr/>
              </p:nvSpPr>
              <p:spPr>
                <a:xfrm rot="5400000">
                  <a:off x="2777664" y="5019686"/>
                  <a:ext cx="32918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i="1" dirty="0">
                      <a:latin typeface="Comic Sans MS" panose="030F0702030302020204" pitchFamily="66" charset="0"/>
                    </a:rPr>
                    <a:t>ℓ</a:t>
                  </a:r>
                  <a:endParaRPr lang="el-GR" sz="1600" i="1" dirty="0">
                    <a:latin typeface="Comic Sans MS" panose="030F0702030302020204" pitchFamily="66" charset="0"/>
                  </a:endParaRPr>
                </a:p>
              </p:txBody>
            </p:sp>
          </p:grpSp>
        </p:grpSp>
        <p:cxnSp>
          <p:nvCxnSpPr>
            <p:cNvPr id="51" name="Ευθεία γραμμή σύνδεσης 50"/>
            <p:cNvCxnSpPr/>
            <p:nvPr/>
          </p:nvCxnSpPr>
          <p:spPr>
            <a:xfrm>
              <a:off x="9971171" y="2468897"/>
              <a:ext cx="137160" cy="13553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2" name="Ευθεία γραμμή σύνδεσης 141"/>
          <p:cNvCxnSpPr/>
          <p:nvPr/>
        </p:nvCxnSpPr>
        <p:spPr>
          <a:xfrm>
            <a:off x="8493722" y="3254772"/>
            <a:ext cx="137160" cy="1355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Ομάδα 145"/>
          <p:cNvGrpSpPr/>
          <p:nvPr/>
        </p:nvGrpSpPr>
        <p:grpSpPr>
          <a:xfrm>
            <a:off x="7605168" y="2734328"/>
            <a:ext cx="2782215" cy="3308258"/>
            <a:chOff x="7605168" y="2734328"/>
            <a:chExt cx="2782215" cy="3308258"/>
          </a:xfrm>
        </p:grpSpPr>
        <p:grpSp>
          <p:nvGrpSpPr>
            <p:cNvPr id="92" name="Ομάδα 91"/>
            <p:cNvGrpSpPr/>
            <p:nvPr/>
          </p:nvGrpSpPr>
          <p:grpSpPr>
            <a:xfrm>
              <a:off x="7605168" y="2734328"/>
              <a:ext cx="2782215" cy="3308258"/>
              <a:chOff x="8328642" y="1878504"/>
              <a:chExt cx="2782215" cy="3308258"/>
            </a:xfrm>
          </p:grpSpPr>
          <p:grpSp>
            <p:nvGrpSpPr>
              <p:cNvPr id="93" name="Ομάδα 92"/>
              <p:cNvGrpSpPr/>
              <p:nvPr/>
            </p:nvGrpSpPr>
            <p:grpSpPr>
              <a:xfrm>
                <a:off x="8328642" y="1878504"/>
                <a:ext cx="2782215" cy="3308258"/>
                <a:chOff x="1593987" y="2352190"/>
                <a:chExt cx="2782215" cy="3308258"/>
              </a:xfrm>
            </p:grpSpPr>
            <p:grpSp>
              <p:nvGrpSpPr>
                <p:cNvPr id="95" name="Ομάδα 94"/>
                <p:cNvGrpSpPr/>
                <p:nvPr/>
              </p:nvGrpSpPr>
              <p:grpSpPr>
                <a:xfrm>
                  <a:off x="2322544" y="2421864"/>
                  <a:ext cx="46578" cy="2738594"/>
                  <a:chOff x="2322576" y="2432304"/>
                  <a:chExt cx="46578" cy="2738594"/>
                </a:xfrm>
              </p:grpSpPr>
              <p:sp>
                <p:nvSpPr>
                  <p:cNvPr id="133" name="Διάγραμμα ροής: Εναλλακτική διεργασία 132"/>
                  <p:cNvSpPr/>
                  <p:nvPr/>
                </p:nvSpPr>
                <p:spPr>
                  <a:xfrm>
                    <a:off x="2322576" y="2432304"/>
                    <a:ext cx="45719" cy="1197864"/>
                  </a:xfrm>
                  <a:prstGeom prst="flowChartAlternateProcess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134" name="Διάγραμμα ροής: Εναλλακτική διεργασία 133"/>
                  <p:cNvSpPr/>
                  <p:nvPr/>
                </p:nvSpPr>
                <p:spPr>
                  <a:xfrm>
                    <a:off x="2323435" y="3630168"/>
                    <a:ext cx="45719" cy="1540730"/>
                  </a:xfrm>
                  <a:prstGeom prst="flowChartAlternateProcess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sp>
              <p:nvSpPr>
                <p:cNvPr id="96" name="Διάγραμμα ροής: Εναλλακτική διεργασία 95"/>
                <p:cNvSpPr/>
                <p:nvPr/>
              </p:nvSpPr>
              <p:spPr>
                <a:xfrm>
                  <a:off x="3493516" y="2432304"/>
                  <a:ext cx="45719" cy="2720340"/>
                </a:xfrm>
                <a:prstGeom prst="flowChartAlternateProcess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grpSp>
              <p:nvGrpSpPr>
                <p:cNvPr id="97" name="Ομάδα 96"/>
                <p:cNvGrpSpPr/>
                <p:nvPr/>
              </p:nvGrpSpPr>
              <p:grpSpPr>
                <a:xfrm>
                  <a:off x="1850867" y="2363406"/>
                  <a:ext cx="441958" cy="599158"/>
                  <a:chOff x="4746751" y="3488210"/>
                  <a:chExt cx="441958" cy="599158"/>
                </a:xfrm>
              </p:grpSpPr>
              <p:cxnSp>
                <p:nvCxnSpPr>
                  <p:cNvPr id="131" name="Ευθύγραμμο βέλος σύνδεσης 130"/>
                  <p:cNvCxnSpPr/>
                  <p:nvPr/>
                </p:nvCxnSpPr>
                <p:spPr>
                  <a:xfrm flipV="1">
                    <a:off x="5120640" y="3566160"/>
                    <a:ext cx="0" cy="521208"/>
                  </a:xfrm>
                  <a:prstGeom prst="straightConnector1">
                    <a:avLst/>
                  </a:prstGeom>
                  <a:ln w="28575">
                    <a:solidFill>
                      <a:srgbClr val="0066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4746751" y="3488210"/>
                    <a:ext cx="44195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i="1" dirty="0">
                        <a:solidFill>
                          <a:srgbClr val="006600"/>
                        </a:solidFill>
                        <a:latin typeface="Comic Sans MS" panose="030F0702030302020204" pitchFamily="66" charset="0"/>
                      </a:rPr>
                      <a:t>I</a:t>
                    </a:r>
                    <a:r>
                      <a:rPr lang="en-US" sz="1600" b="1" baseline="-25000" dirty="0">
                        <a:solidFill>
                          <a:srgbClr val="006600"/>
                        </a:solidFill>
                        <a:latin typeface="Comic Sans MS" panose="030F0702030302020204" pitchFamily="66" charset="0"/>
                      </a:rPr>
                      <a:t>1</a:t>
                    </a:r>
                    <a:endParaRPr lang="el-GR" sz="1600" b="1" baseline="-25000" dirty="0">
                      <a:solidFill>
                        <a:srgbClr val="006600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p:grpSp>
            <p:grpSp>
              <p:nvGrpSpPr>
                <p:cNvPr id="98" name="Ομάδα 97"/>
                <p:cNvGrpSpPr/>
                <p:nvPr/>
              </p:nvGrpSpPr>
              <p:grpSpPr>
                <a:xfrm>
                  <a:off x="3707090" y="2352190"/>
                  <a:ext cx="415581" cy="620814"/>
                  <a:chOff x="5120640" y="3466554"/>
                  <a:chExt cx="201705" cy="620814"/>
                </a:xfrm>
              </p:grpSpPr>
              <p:cxnSp>
                <p:nvCxnSpPr>
                  <p:cNvPr id="129" name="Ευθύγραμμο βέλος σύνδεσης 128"/>
                  <p:cNvCxnSpPr/>
                  <p:nvPr/>
                </p:nvCxnSpPr>
                <p:spPr>
                  <a:xfrm flipV="1">
                    <a:off x="5120640" y="3566160"/>
                    <a:ext cx="0" cy="521208"/>
                  </a:xfrm>
                  <a:prstGeom prst="straightConnector1">
                    <a:avLst/>
                  </a:prstGeom>
                  <a:ln w="28575">
                    <a:solidFill>
                      <a:srgbClr val="006600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5125571" y="3466554"/>
                    <a:ext cx="196774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i="1" dirty="0">
                        <a:solidFill>
                          <a:srgbClr val="006600"/>
                        </a:solidFill>
                        <a:latin typeface="Comic Sans MS" panose="030F0702030302020204" pitchFamily="66" charset="0"/>
                      </a:rPr>
                      <a:t>I</a:t>
                    </a:r>
                    <a:r>
                      <a:rPr lang="en-US" sz="1600" b="1" baseline="-25000" dirty="0">
                        <a:solidFill>
                          <a:srgbClr val="006600"/>
                        </a:solidFill>
                        <a:latin typeface="Comic Sans MS" panose="030F0702030302020204" pitchFamily="66" charset="0"/>
                      </a:rPr>
                      <a:t>2</a:t>
                    </a:r>
                    <a:endParaRPr lang="el-GR" sz="1600" b="1" baseline="-25000" dirty="0">
                      <a:solidFill>
                        <a:srgbClr val="006600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p:grpSp>
            <p:cxnSp>
              <p:nvCxnSpPr>
                <p:cNvPr id="99" name="Ευθύγραμμο βέλος σύνδεσης 98"/>
                <p:cNvCxnSpPr/>
                <p:nvPr/>
              </p:nvCxnSpPr>
              <p:spPr>
                <a:xfrm flipH="1">
                  <a:off x="3527043" y="3630756"/>
                  <a:ext cx="434848" cy="10018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TextBox 99"/>
                    <p:cNvSpPr txBox="1"/>
                    <p:nvPr/>
                  </p:nvSpPr>
                  <p:spPr>
                    <a:xfrm>
                      <a:off x="3856227" y="3597008"/>
                      <a:ext cx="519975" cy="3684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oMath>
                      </a14:m>
                      <a:r>
                        <a:rPr lang="en-US" sz="1600" b="1" baseline="-25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el-GR" sz="1600" b="1" baseline="-250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TextBox 9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56227" y="3597008"/>
                      <a:ext cx="519975" cy="3684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6667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01" name="Ομάδα 100"/>
                <p:cNvGrpSpPr/>
                <p:nvPr/>
              </p:nvGrpSpPr>
              <p:grpSpPr>
                <a:xfrm>
                  <a:off x="2368294" y="4983367"/>
                  <a:ext cx="1108061" cy="338554"/>
                  <a:chOff x="2368294" y="4983367"/>
                  <a:chExt cx="1108061" cy="338554"/>
                </a:xfrm>
              </p:grpSpPr>
              <p:cxnSp>
                <p:nvCxnSpPr>
                  <p:cNvPr id="126" name="Ευθύγραμμο βέλος σύνδεσης 125"/>
                  <p:cNvCxnSpPr/>
                  <p:nvPr/>
                </p:nvCxnSpPr>
                <p:spPr>
                  <a:xfrm flipH="1">
                    <a:off x="2368294" y="5152644"/>
                    <a:ext cx="47549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Ευθύγραμμο βέλος σύνδεσης 126"/>
                  <p:cNvCxnSpPr/>
                  <p:nvPr/>
                </p:nvCxnSpPr>
                <p:spPr>
                  <a:xfrm>
                    <a:off x="3122207" y="5152644"/>
                    <a:ext cx="354148" cy="122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2843784" y="4983367"/>
                    <a:ext cx="32918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i="1" dirty="0">
                        <a:latin typeface="Comic Sans MS" panose="030F0702030302020204" pitchFamily="66" charset="0"/>
                      </a:rPr>
                      <a:t>r</a:t>
                    </a:r>
                    <a:endParaRPr lang="el-GR" sz="1600" i="1" dirty="0">
                      <a:latin typeface="Comic Sans MS" panose="030F0702030302020204" pitchFamily="66" charset="0"/>
                    </a:endParaRPr>
                  </a:p>
                </p:txBody>
              </p:sp>
            </p:grpSp>
            <p:grpSp>
              <p:nvGrpSpPr>
                <p:cNvPr id="102" name="Ομάδα 101"/>
                <p:cNvGrpSpPr/>
                <p:nvPr/>
              </p:nvGrpSpPr>
              <p:grpSpPr>
                <a:xfrm rot="16200000">
                  <a:off x="3112351" y="3420675"/>
                  <a:ext cx="1108062" cy="329184"/>
                  <a:chOff x="2368293" y="5024371"/>
                  <a:chExt cx="1108062" cy="329184"/>
                </a:xfrm>
              </p:grpSpPr>
              <p:cxnSp>
                <p:nvCxnSpPr>
                  <p:cNvPr id="123" name="Ευθύγραμμο βέλος σύνδεσης 122"/>
                  <p:cNvCxnSpPr/>
                  <p:nvPr/>
                </p:nvCxnSpPr>
                <p:spPr>
                  <a:xfrm rot="5400000">
                    <a:off x="2565299" y="4955639"/>
                    <a:ext cx="0" cy="39401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Ευθύγραμμο βέλος σύνδεσης 123"/>
                  <p:cNvCxnSpPr/>
                  <p:nvPr/>
                </p:nvCxnSpPr>
                <p:spPr>
                  <a:xfrm>
                    <a:off x="3122207" y="5152644"/>
                    <a:ext cx="354148" cy="122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5" name="TextBox 124"/>
                  <p:cNvSpPr txBox="1"/>
                  <p:nvPr/>
                </p:nvSpPr>
                <p:spPr>
                  <a:xfrm rot="5400000">
                    <a:off x="2777664" y="5019686"/>
                    <a:ext cx="32918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i="1" dirty="0">
                        <a:latin typeface="Comic Sans MS" panose="030F0702030302020204" pitchFamily="66" charset="0"/>
                      </a:rPr>
                      <a:t>ℓ</a:t>
                    </a:r>
                    <a:endParaRPr lang="el-GR" sz="1600" i="1" dirty="0">
                      <a:latin typeface="Comic Sans MS" panose="030F0702030302020204" pitchFamily="66" charset="0"/>
                    </a:endParaRPr>
                  </a:p>
                </p:txBody>
              </p:sp>
            </p:grpSp>
            <p:cxnSp>
              <p:nvCxnSpPr>
                <p:cNvPr id="103" name="Ευθύγραμμο βέλος σύνδεσης 102"/>
                <p:cNvCxnSpPr/>
                <p:nvPr/>
              </p:nvCxnSpPr>
              <p:spPr>
                <a:xfrm flipH="1" flipV="1">
                  <a:off x="3202035" y="3144625"/>
                  <a:ext cx="274320" cy="475488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4" name="TextBox 103"/>
                    <p:cNvSpPr txBox="1"/>
                    <p:nvPr/>
                  </p:nvSpPr>
                  <p:spPr>
                    <a:xfrm>
                      <a:off x="2858120" y="2919423"/>
                      <a:ext cx="519975" cy="3684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16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oMath>
                      </a14:m>
                      <a:r>
                        <a:rPr lang="en-US" sz="1600" b="1" baseline="-25000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el-GR" sz="1600" b="1" baseline="-25000" dirty="0">
                        <a:solidFill>
                          <a:srgbClr val="0000FF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4" name="TextBox 10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58120" y="2919423"/>
                      <a:ext cx="519975" cy="36849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6667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05" name="Ομάδα 104"/>
                <p:cNvGrpSpPr/>
                <p:nvPr/>
              </p:nvGrpSpPr>
              <p:grpSpPr>
                <a:xfrm>
                  <a:off x="3178139" y="2908270"/>
                  <a:ext cx="217117" cy="204166"/>
                  <a:chOff x="5433628" y="1616779"/>
                  <a:chExt cx="217117" cy="204166"/>
                </a:xfrm>
              </p:grpSpPr>
              <p:sp>
                <p:nvSpPr>
                  <p:cNvPr id="121" name="Οβάλ 120"/>
                  <p:cNvSpPr/>
                  <p:nvPr/>
                </p:nvSpPr>
                <p:spPr>
                  <a:xfrm>
                    <a:off x="5433628" y="1616779"/>
                    <a:ext cx="217117" cy="204166"/>
                  </a:xfrm>
                  <a:prstGeom prst="ellipse">
                    <a:avLst/>
                  </a:prstGeom>
                  <a:noFill/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cxnSp>
                <p:nvCxnSpPr>
                  <p:cNvPr id="122" name="Ευθεία γραμμή σύνδεσης 121"/>
                  <p:cNvCxnSpPr>
                    <a:stCxn id="121" idx="7"/>
                    <a:endCxn id="121" idx="3"/>
                  </p:cNvCxnSpPr>
                  <p:nvPr/>
                </p:nvCxnSpPr>
                <p:spPr>
                  <a:xfrm flipH="1">
                    <a:off x="5465424" y="1646678"/>
                    <a:ext cx="153525" cy="144367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6" name="TextBox 105"/>
                <p:cNvSpPr txBox="1"/>
                <p:nvPr/>
              </p:nvSpPr>
              <p:spPr>
                <a:xfrm>
                  <a:off x="2124423" y="5311481"/>
                  <a:ext cx="44195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>
                      <a:latin typeface="Comic Sans MS" panose="030F0702030302020204" pitchFamily="66" charset="0"/>
                    </a:rPr>
                    <a:t>A</a:t>
                  </a:r>
                  <a:r>
                    <a:rPr lang="en-US" sz="1600" b="1" baseline="-25000" dirty="0">
                      <a:latin typeface="Comic Sans MS" panose="030F0702030302020204" pitchFamily="66" charset="0"/>
                    </a:rPr>
                    <a:t>1</a:t>
                  </a:r>
                  <a:endParaRPr lang="el-GR" sz="1600" b="1" baseline="-25000" dirty="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3318256" y="5321894"/>
                  <a:ext cx="44195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>
                      <a:latin typeface="Comic Sans MS" panose="030F0702030302020204" pitchFamily="66" charset="0"/>
                    </a:rPr>
                    <a:t>A</a:t>
                  </a:r>
                  <a:r>
                    <a:rPr lang="en-US" sz="1600" b="1" baseline="-25000" dirty="0">
                      <a:latin typeface="Comic Sans MS" panose="030F0702030302020204" pitchFamily="66" charset="0"/>
                    </a:rPr>
                    <a:t>2</a:t>
                  </a:r>
                  <a:endParaRPr lang="el-GR" sz="1600" b="1" baseline="-25000" dirty="0">
                    <a:latin typeface="Comic Sans MS" panose="030F0702030302020204" pitchFamily="66" charset="0"/>
                  </a:endParaRPr>
                </a:p>
              </p:txBody>
            </p:sp>
            <p:grpSp>
              <p:nvGrpSpPr>
                <p:cNvPr id="108" name="Ομάδα 107"/>
                <p:cNvGrpSpPr/>
                <p:nvPr/>
              </p:nvGrpSpPr>
              <p:grpSpPr>
                <a:xfrm>
                  <a:off x="1593987" y="3607575"/>
                  <a:ext cx="713835" cy="368499"/>
                  <a:chOff x="816714" y="3591005"/>
                  <a:chExt cx="713835" cy="368499"/>
                </a:xfrm>
              </p:grpSpPr>
              <p:cxnSp>
                <p:nvCxnSpPr>
                  <p:cNvPr id="119" name="Ευθύγραμμο βέλος σύνδεσης 118"/>
                  <p:cNvCxnSpPr/>
                  <p:nvPr/>
                </p:nvCxnSpPr>
                <p:spPr>
                  <a:xfrm>
                    <a:off x="1058596" y="3619231"/>
                    <a:ext cx="471953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0" name="TextBox 119"/>
                      <p:cNvSpPr txBox="1"/>
                      <p:nvPr/>
                    </p:nvSpPr>
                    <p:spPr>
                      <a:xfrm>
                        <a:off x="816714" y="3591005"/>
                        <a:ext cx="519975" cy="368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  <m:r>
                              <a:rPr lang="el-GR" sz="1600" b="1" i="0" baseline="-2500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oMath>
                        </a14:m>
                        <a:r>
                          <a:rPr lang="el-GR" sz="1600" b="1" baseline="-250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</a:rPr>
                          <a:t>1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120" name="TextBox 11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16714" y="3591005"/>
                        <a:ext cx="519975" cy="3684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b="-14754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09" name="Ομάδα 108"/>
                <p:cNvGrpSpPr/>
                <p:nvPr/>
              </p:nvGrpSpPr>
              <p:grpSpPr>
                <a:xfrm>
                  <a:off x="2364427" y="3061319"/>
                  <a:ext cx="614639" cy="563130"/>
                  <a:chOff x="7605550" y="1881245"/>
                  <a:chExt cx="614639" cy="563130"/>
                </a:xfrm>
              </p:grpSpPr>
              <p:cxnSp>
                <p:nvCxnSpPr>
                  <p:cNvPr id="117" name="Ευθύγραμμο βέλος σύνδεσης 116"/>
                  <p:cNvCxnSpPr>
                    <a:stCxn id="114" idx="3"/>
                  </p:cNvCxnSpPr>
                  <p:nvPr/>
                </p:nvCxnSpPr>
                <p:spPr>
                  <a:xfrm flipV="1">
                    <a:off x="7605550" y="1921147"/>
                    <a:ext cx="185277" cy="523228"/>
                  </a:xfrm>
                  <a:prstGeom prst="straightConnector1">
                    <a:avLst/>
                  </a:prstGeom>
                  <a:ln w="28575">
                    <a:solidFill>
                      <a:srgbClr val="0000FF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8" name="TextBox 117"/>
                      <p:cNvSpPr txBox="1"/>
                      <p:nvPr/>
                    </p:nvSpPr>
                    <p:spPr>
                      <a:xfrm>
                        <a:off x="7700214" y="1881245"/>
                        <a:ext cx="519975" cy="368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sz="1600" b="1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oMath>
                        </a14:m>
                        <a:r>
                          <a:rPr lang="el-GR" sz="1600" b="1" baseline="-25000" dirty="0">
                            <a:solidFill>
                              <a:srgbClr val="0000FF"/>
                            </a:solidFill>
                            <a:effectLst/>
                            <a:latin typeface="Comic Sans MS" panose="030F0702030302020204" pitchFamily="66" charset="0"/>
                          </a:rPr>
                          <a:t>2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118" name="TextBox 11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700214" y="1881245"/>
                        <a:ext cx="519975" cy="368499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b="-16667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11" name="Ομάδα 110"/>
                <p:cNvGrpSpPr/>
                <p:nvPr/>
              </p:nvGrpSpPr>
              <p:grpSpPr>
                <a:xfrm rot="16200000">
                  <a:off x="1645804" y="3479789"/>
                  <a:ext cx="1108062" cy="329184"/>
                  <a:chOff x="2368293" y="5024371"/>
                  <a:chExt cx="1108062" cy="329184"/>
                </a:xfrm>
              </p:grpSpPr>
              <p:cxnSp>
                <p:nvCxnSpPr>
                  <p:cNvPr id="112" name="Ευθύγραμμο βέλος σύνδεσης 111"/>
                  <p:cNvCxnSpPr/>
                  <p:nvPr/>
                </p:nvCxnSpPr>
                <p:spPr>
                  <a:xfrm rot="5400000">
                    <a:off x="2565299" y="4955639"/>
                    <a:ext cx="0" cy="39401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Ευθύγραμμο βέλος σύνδεσης 112"/>
                  <p:cNvCxnSpPr/>
                  <p:nvPr/>
                </p:nvCxnSpPr>
                <p:spPr>
                  <a:xfrm>
                    <a:off x="3122207" y="5152644"/>
                    <a:ext cx="354148" cy="122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4" name="TextBox 113"/>
                  <p:cNvSpPr txBox="1"/>
                  <p:nvPr/>
                </p:nvSpPr>
                <p:spPr>
                  <a:xfrm rot="5400000">
                    <a:off x="2777664" y="5019686"/>
                    <a:ext cx="32918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i="1" dirty="0">
                        <a:latin typeface="Comic Sans MS" panose="030F0702030302020204" pitchFamily="66" charset="0"/>
                      </a:rPr>
                      <a:t>ℓ</a:t>
                    </a:r>
                    <a:endParaRPr lang="el-GR" sz="1600" i="1" dirty="0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cxnSp>
            <p:nvCxnSpPr>
              <p:cNvPr id="94" name="Ευθεία γραμμή σύνδεσης 93"/>
              <p:cNvCxnSpPr/>
              <p:nvPr/>
            </p:nvCxnSpPr>
            <p:spPr>
              <a:xfrm>
                <a:off x="9971171" y="2468897"/>
                <a:ext cx="137160" cy="13553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Ομάδα 144"/>
            <p:cNvGrpSpPr/>
            <p:nvPr/>
          </p:nvGrpSpPr>
          <p:grpSpPr>
            <a:xfrm>
              <a:off x="8452326" y="3209208"/>
              <a:ext cx="217117" cy="204166"/>
              <a:chOff x="6314411" y="3705256"/>
              <a:chExt cx="217117" cy="204166"/>
            </a:xfrm>
          </p:grpSpPr>
          <p:sp>
            <p:nvSpPr>
              <p:cNvPr id="141" name="Οβάλ 140"/>
              <p:cNvSpPr/>
              <p:nvPr/>
            </p:nvSpPr>
            <p:spPr>
              <a:xfrm>
                <a:off x="6314411" y="3705256"/>
                <a:ext cx="217117" cy="204166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44" name="Ευθεία γραμμή σύνδεσης 143"/>
              <p:cNvCxnSpPr>
                <a:stCxn id="141" idx="7"/>
                <a:endCxn id="141" idx="3"/>
              </p:cNvCxnSpPr>
              <p:nvPr/>
            </p:nvCxnSpPr>
            <p:spPr>
              <a:xfrm flipH="1">
                <a:off x="6346207" y="3735155"/>
                <a:ext cx="153525" cy="144368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3660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01" y="1793630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50268" y="202718"/>
            <a:ext cx="3906598" cy="1590912"/>
          </a:xfrm>
          <a:prstGeom prst="cloudCallout">
            <a:avLst>
              <a:gd name="adj1" fmla="val 63540"/>
              <a:gd name="adj2" fmla="val 539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altLang="el-GR" sz="1600" b="1" dirty="0">
                <a:latin typeface="Comic Sans MS" panose="030F0702030302020204" pitchFamily="66" charset="0"/>
              </a:rPr>
              <a:t>Το μαγνητικό πεδίο μπορεί ν</a:t>
            </a:r>
            <a:r>
              <a:rPr lang="en-US" altLang="el-GR" sz="1600" b="1" dirty="0">
                <a:latin typeface="Comic Sans MS" panose="030F0702030302020204" pitchFamily="66" charset="0"/>
              </a:rPr>
              <a:t>’</a:t>
            </a:r>
            <a:r>
              <a:rPr lang="el-GR" altLang="el-GR" sz="1600" b="1" dirty="0">
                <a:latin typeface="Comic Sans MS" panose="030F0702030302020204" pitchFamily="66" charset="0"/>
              </a:rPr>
              <a:t> ασκήσει δύναμη σε ηλεκτρικό ρεύμα</a:t>
            </a:r>
            <a:r>
              <a:rPr lang="en-US" altLang="el-GR" sz="1600" b="1" dirty="0">
                <a:latin typeface="Comic Sans MS" panose="030F0702030302020204" pitchFamily="66" charset="0"/>
              </a:rPr>
              <a:t>;</a:t>
            </a:r>
            <a:endParaRPr lang="el-GR" sz="1600" b="1" dirty="0"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06" y="2486607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930400" y="2242797"/>
            <a:ext cx="6096000" cy="1426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Comic Sans MS" panose="030F0702030302020204" pitchFamily="66" charset="0"/>
              </a:rPr>
              <a:t>Βέβαια</a:t>
            </a:r>
            <a:r>
              <a:rPr lang="en-US" altLang="el-GR" sz="2000" b="1" dirty="0">
                <a:latin typeface="Comic Sans MS" panose="030F0702030302020204" pitchFamily="66" charset="0"/>
              </a:rPr>
              <a:t>. </a:t>
            </a:r>
            <a:r>
              <a:rPr lang="el-GR" altLang="el-GR" sz="2000" b="1" dirty="0">
                <a:latin typeface="Comic Sans MS" panose="030F0702030302020204" pitchFamily="66" charset="0"/>
              </a:rPr>
              <a:t>Το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μαγνητικό πεδίο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μπορεί ν’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ασκεί δύναμη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σε ηλεκτρικά φορτία που κινούνται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(αυτή ονομάζεται 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 </a:t>
            </a:r>
            <a:r>
              <a:rPr lang="en-US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Lorentz</a:t>
            </a:r>
            <a:r>
              <a:rPr lang="en-US" altLang="el-GR" sz="2000" b="1" dirty="0">
                <a:latin typeface="Comic Sans MS" panose="030F0702030302020204" pitchFamily="66" charset="0"/>
              </a:rPr>
              <a:t>-</a:t>
            </a:r>
            <a:r>
              <a:rPr lang="el-GR" altLang="el-GR" sz="2000" b="1" dirty="0">
                <a:latin typeface="Comic Sans MS" panose="030F0702030302020204" pitchFamily="66" charset="0"/>
              </a:rPr>
              <a:t>Λόρεντζ).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4821880" y="3889186"/>
            <a:ext cx="64125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Comic Sans MS" panose="030F0702030302020204" pitchFamily="66" charset="0"/>
              </a:rPr>
              <a:t>Συνεπώς,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ασκεί δύναμη</a:t>
            </a:r>
            <a:r>
              <a:rPr lang="el-GR" altLang="el-GR" sz="2000" b="1" dirty="0">
                <a:latin typeface="Comic Sans MS" panose="030F0702030302020204" pitchFamily="66" charset="0"/>
              </a:rPr>
              <a:t> και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σε αγωγό</a:t>
            </a:r>
            <a:r>
              <a:rPr lang="el-GR" altLang="el-GR" sz="2000" b="1" dirty="0">
                <a:latin typeface="Comic Sans MS" panose="030F0702030302020204" pitchFamily="66" charset="0"/>
              </a:rPr>
              <a:t> που βρίσκεται μέσα στο πεδίο και</a:t>
            </a:r>
            <a:r>
              <a:rPr lang="en-US" altLang="el-GR" sz="2000" b="1" dirty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διαρρέεται από ηλεκτρικό ρεύμα.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4821880" y="4977148"/>
            <a:ext cx="4680439" cy="502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Comic Sans MS" panose="030F0702030302020204" pitchFamily="66" charset="0"/>
              </a:rPr>
              <a:t>Αυτή η δύναμη ονομάζεται ……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6" y="3735143"/>
            <a:ext cx="3336385" cy="2565615"/>
          </a:xfrm>
          <a:prstGeom prst="rect">
            <a:avLst/>
          </a:prstGeom>
        </p:spPr>
      </p:pic>
      <p:grpSp>
        <p:nvGrpSpPr>
          <p:cNvPr id="13" name="Ομάδα 12"/>
          <p:cNvGrpSpPr/>
          <p:nvPr/>
        </p:nvGrpSpPr>
        <p:grpSpPr>
          <a:xfrm>
            <a:off x="2569329" y="20573"/>
            <a:ext cx="1596271" cy="2312897"/>
            <a:chOff x="632080" y="17976"/>
            <a:chExt cx="1596271" cy="2312897"/>
          </a:xfrm>
        </p:grpSpPr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706" y="17976"/>
              <a:ext cx="1297020" cy="18335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Ορθογώνιο 11"/>
            <p:cNvSpPr/>
            <p:nvPr/>
          </p:nvSpPr>
          <p:spPr>
            <a:xfrm>
              <a:off x="632080" y="1807653"/>
              <a:ext cx="159627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  <a:hlinkClick r:id="rId6"/>
                </a:rPr>
                <a:t>Hendrik Lorentz</a:t>
              </a:r>
              <a:endParaRPr lang="el-GR" sz="1400" b="1" dirty="0">
                <a:latin typeface="Comic Sans MS" panose="030F0702030302020204" pitchFamily="66" charset="0"/>
              </a:endParaRPr>
            </a:p>
            <a:p>
              <a:pPr algn="ctr"/>
              <a:r>
                <a:rPr lang="el-GR" sz="1400" b="1" dirty="0">
                  <a:latin typeface="Comic Sans MS" panose="030F0702030302020204" pitchFamily="66" charset="0"/>
                </a:rPr>
                <a:t>(1853 – 1928)</a:t>
              </a:r>
              <a:r>
                <a:rPr lang="en-US" sz="1400" b="1" dirty="0">
                  <a:latin typeface="Comic Sans MS" panose="030F0702030302020204" pitchFamily="66" charset="0"/>
                </a:rPr>
                <a:t> 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70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85881" y="65719"/>
            <a:ext cx="7433955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Πειραματική επίδειξη της δύναμης μεταξύ παράλληλων ρευματοφόρων αγωγών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alt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το </a:t>
            </a:r>
            <a:r>
              <a:rPr lang="el-GR" alt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ΜΙΤ </a:t>
            </a:r>
            <a:r>
              <a:rPr lang="en-US" alt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Physics</a:t>
            </a:r>
            <a:r>
              <a:rPr lang="el-GR" alt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altLang="el-GR" b="1" dirty="0">
              <a:latin typeface="Comic Sans MS" pitchFamily="66" charset="0"/>
            </a:endParaRPr>
          </a:p>
        </p:txBody>
      </p:sp>
      <p:pic>
        <p:nvPicPr>
          <p:cNvPr id="5" name="Εικόνα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71" y="2010313"/>
            <a:ext cx="5469458" cy="382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79926" y="5831250"/>
            <a:ext cx="2460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atin typeface="Comic Sans MS" panose="030F0702030302020204" pitchFamily="66" charset="0"/>
              </a:rPr>
              <a:t>Αριστερό κλικ στην εικόνα</a:t>
            </a:r>
          </a:p>
        </p:txBody>
      </p:sp>
    </p:spTree>
    <p:extLst>
      <p:ext uri="{BB962C8B-B14F-4D97-AF65-F5344CB8AC3E}">
        <p14:creationId xmlns:p14="http://schemas.microsoft.com/office/powerpoint/2010/main" val="128523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39061" y="190052"/>
            <a:ext cx="101464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Ορισμός της θεμελιώδους μονάδας μέτρησης 1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Ampère (1A)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στο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124" y="1286059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80171" y="999084"/>
            <a:ext cx="6431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Ορίζουμε την (θεμελιώδη) μονάδα της Έντασης του Ηλεκτρικού Ρεύματος στο </a:t>
            </a:r>
            <a:r>
              <a:rPr lang="en-US" sz="2000" b="1" dirty="0">
                <a:latin typeface="Comic Sans MS" panose="030F0702030302020204" pitchFamily="66" charset="0"/>
              </a:rPr>
              <a:t>SI, </a:t>
            </a:r>
            <a:r>
              <a:rPr lang="el-GR" sz="2000" b="1" dirty="0">
                <a:latin typeface="Comic Sans MS" panose="030F0702030302020204" pitchFamily="66" charset="0"/>
              </a:rPr>
              <a:t>με την βοήθεια της δύναμης μεταξύ παράλληλων ρευματοφόρων αγωγών.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1616522" y="3730247"/>
            <a:ext cx="8915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1Α </a:t>
            </a:r>
            <a:r>
              <a:rPr lang="el-GR" sz="2000" b="1" dirty="0">
                <a:latin typeface="Comic Sans MS" panose="030F0702030302020204" pitchFamily="66" charset="0"/>
              </a:rPr>
              <a:t>είναι η ένταση του σταθερού ρεύματος που όταν διαρρέει δύο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ευθύγραμμους παράλληλους αγωγούς απείρου μήκους, οι οποίοι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βρίσκονται στο κενό και σε απόσταση </a:t>
            </a:r>
            <a:r>
              <a:rPr lang="el-GR" sz="2000" b="1" i="1" dirty="0">
                <a:latin typeface="Comic Sans MS" panose="030F0702030302020204" pitchFamily="66" charset="0"/>
              </a:rPr>
              <a:t>r</a:t>
            </a:r>
            <a:r>
              <a:rPr lang="el-GR" sz="2000" b="1" dirty="0">
                <a:latin typeface="Comic Sans MS" panose="030F0702030302020204" pitchFamily="66" charset="0"/>
              </a:rPr>
              <a:t> = 1m ο ένας από τον άλλο,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τότε σε τμήμα μήκους </a:t>
            </a:r>
            <a:r>
              <a:rPr lang="el-GR" sz="2000" b="1" i="1" dirty="0">
                <a:latin typeface="Comic Sans MS" panose="030F0702030302020204" pitchFamily="66" charset="0"/>
              </a:rPr>
              <a:t>ℓ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= 1m o ένας ασκεί στον άλλο δύναμη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i="1" dirty="0">
                <a:latin typeface="Comic Sans MS" panose="030F0702030302020204" pitchFamily="66" charset="0"/>
              </a:rPr>
              <a:t>F</a:t>
            </a:r>
            <a:r>
              <a:rPr lang="el-GR" sz="2000" b="1" dirty="0">
                <a:latin typeface="Comic Sans MS" panose="030F0702030302020204" pitchFamily="66" charset="0"/>
              </a:rPr>
              <a:t> = 2.10</a:t>
            </a:r>
            <a:r>
              <a:rPr lang="el-GR" sz="2000" b="1" baseline="30000" dirty="0">
                <a:latin typeface="Comic Sans MS" panose="030F0702030302020204" pitchFamily="66" charset="0"/>
              </a:rPr>
              <a:t>-7</a:t>
            </a:r>
            <a:r>
              <a:rPr lang="el-GR" sz="2000" b="1" dirty="0">
                <a:latin typeface="Comic Sans MS" panose="030F0702030302020204" pitchFamily="66" charset="0"/>
              </a:rPr>
              <a:t>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9"/>
              <p:cNvSpPr/>
              <p:nvPr/>
            </p:nvSpPr>
            <p:spPr>
              <a:xfrm>
                <a:off x="1616522" y="2743396"/>
                <a:ext cx="2402453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  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400" b="1"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 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" name="Ορθογώνιο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522" y="2743396"/>
                <a:ext cx="2402453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/>
              <p:cNvSpPr/>
              <p:nvPr/>
            </p:nvSpPr>
            <p:spPr>
              <a:xfrm>
                <a:off x="3887565" y="2529433"/>
                <a:ext cx="4373313" cy="858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l-GR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𝐍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brk m:alnAt="2"/>
                            </m:rP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ℓ=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brk m:alnAt="2"/>
                            </m:rP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brk m:alnAt="2"/>
                            </m:rP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groupCh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565" y="2529433"/>
                <a:ext cx="4373313" cy="8588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/>
              <p:cNvSpPr/>
              <p:nvPr/>
            </p:nvSpPr>
            <p:spPr>
              <a:xfrm>
                <a:off x="8128571" y="2854834"/>
                <a:ext cx="2403350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28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8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Ορθογώνιο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571" y="2854834"/>
                <a:ext cx="2403350" cy="5309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93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94318" y="1646881"/>
            <a:ext cx="103790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latin typeface="Trebuchet MS" panose="020B0603020202020204" pitchFamily="34" charset="0"/>
              </a:rPr>
              <a:t>Ένας ευθύγραμμος αγωγός μήκους </a:t>
            </a:r>
            <a:r>
              <a:rPr lang="el-GR" i="1" dirty="0">
                <a:latin typeface="Trebuchet MS" panose="020B0603020202020204" pitchFamily="34" charset="0"/>
              </a:rPr>
              <a:t>ℓ</a:t>
            </a:r>
            <a:r>
              <a:rPr lang="el-GR" dirty="0">
                <a:latin typeface="Trebuchet MS" panose="020B0603020202020204" pitchFamily="34" charset="0"/>
              </a:rPr>
              <a:t> = 10cm διαρρέεται από ρεύμα έντασης </a:t>
            </a:r>
            <a:r>
              <a:rPr lang="el-GR" i="1" dirty="0">
                <a:latin typeface="Trebuchet MS" panose="020B0603020202020204" pitchFamily="34" charset="0"/>
              </a:rPr>
              <a:t>Ι</a:t>
            </a:r>
            <a:r>
              <a:rPr lang="el-GR" dirty="0">
                <a:latin typeface="Trebuchet MS" panose="020B0603020202020204" pitchFamily="34" charset="0"/>
              </a:rPr>
              <a:t> = 10Α και βρίσκεται μέσα σε ομογενές μαγνητικό πεδίο έντασης μέτρου </a:t>
            </a:r>
            <a:r>
              <a:rPr lang="el-GR" i="1" dirty="0">
                <a:latin typeface="Trebuchet MS" panose="020B0603020202020204" pitchFamily="34" charset="0"/>
              </a:rPr>
              <a:t>Β</a:t>
            </a:r>
            <a:r>
              <a:rPr lang="el-GR" dirty="0">
                <a:latin typeface="Trebuchet MS" panose="020B0603020202020204" pitchFamily="34" charset="0"/>
              </a:rPr>
              <a:t> = 0,2Τ. Να υπολογιστεί η δύναμη που δέχεται</a:t>
            </a:r>
          </a:p>
          <a:p>
            <a:pPr>
              <a:lnSpc>
                <a:spcPct val="150000"/>
              </a:lnSpc>
            </a:pPr>
            <a:r>
              <a:rPr lang="el-GR" dirty="0">
                <a:latin typeface="Trebuchet MS" panose="020B0603020202020204" pitchFamily="34" charset="0"/>
              </a:rPr>
              <a:t>ο αγωγός όταν: </a:t>
            </a:r>
          </a:p>
          <a:p>
            <a:pPr>
              <a:lnSpc>
                <a:spcPct val="150000"/>
              </a:lnSpc>
            </a:pPr>
            <a:r>
              <a:rPr lang="el-GR" dirty="0">
                <a:latin typeface="Trebuchet MS" panose="020B0603020202020204" pitchFamily="34" charset="0"/>
              </a:rPr>
              <a:t>α) είναι κάθετος στις δυναμικές γραμμές, </a:t>
            </a:r>
          </a:p>
          <a:p>
            <a:pPr>
              <a:lnSpc>
                <a:spcPct val="150000"/>
              </a:lnSpc>
            </a:pPr>
            <a:r>
              <a:rPr lang="el-GR" dirty="0">
                <a:latin typeface="Trebuchet MS" panose="020B0603020202020204" pitchFamily="34" charset="0"/>
              </a:rPr>
              <a:t>β) είναι παράλληλος με τις δυναμικές γραμμές, </a:t>
            </a:r>
          </a:p>
          <a:p>
            <a:pPr>
              <a:lnSpc>
                <a:spcPct val="150000"/>
              </a:lnSpc>
            </a:pPr>
            <a:r>
              <a:rPr lang="el-GR" dirty="0">
                <a:latin typeface="Trebuchet MS" panose="020B0603020202020204" pitchFamily="34" charset="0"/>
              </a:rPr>
              <a:t>γ) σχηματίζει γωνία 30° με τις δυναμικές γραμμές.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5755" y="1272764"/>
            <a:ext cx="3420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800000"/>
                </a:solidFill>
                <a:latin typeface="Comic Sans MS" panose="030F0702030302020204" pitchFamily="66" charset="0"/>
              </a:rPr>
              <a:t>Παράδειγμα 4 (σελ. 141)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723014" y="4255334"/>
            <a:ext cx="6923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Trebuchet MS" panose="020B0603020202020204" pitchFamily="34" charset="0"/>
              </a:rPr>
              <a:t>α)  </a:t>
            </a:r>
            <a:r>
              <a:rPr lang="el-GR" dirty="0">
                <a:latin typeface="Trebuchet MS" panose="020B0603020202020204" pitchFamily="34" charset="0"/>
              </a:rPr>
              <a:t>Όταν ο αγωγός είναι κάθετος στις δυναμικές γραμμές έχουμε: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6164" y="4699351"/>
            <a:ext cx="6467475" cy="48577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7406" y="3100681"/>
            <a:ext cx="3275570" cy="1383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Ομάδα 11"/>
          <p:cNvGrpSpPr/>
          <p:nvPr/>
        </p:nvGrpSpPr>
        <p:grpSpPr>
          <a:xfrm>
            <a:off x="1311579" y="5162232"/>
            <a:ext cx="6619583" cy="1338828"/>
            <a:chOff x="851064" y="4582379"/>
            <a:chExt cx="6619583" cy="1338828"/>
          </a:xfrm>
        </p:grpSpPr>
        <p:sp>
          <p:nvSpPr>
            <p:cNvPr id="10" name="Ορθογώνιο 9"/>
            <p:cNvSpPr/>
            <p:nvPr/>
          </p:nvSpPr>
          <p:spPr>
            <a:xfrm>
              <a:off x="851064" y="4582379"/>
              <a:ext cx="6619583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β)  </a:t>
              </a:r>
              <a:r>
                <a:rPr lang="el-GR" dirty="0">
                  <a:latin typeface="Trebuchet MS" panose="020B0603020202020204" pitchFamily="34" charset="0"/>
                </a:rPr>
                <a:t>Όταν ο αγωγός είναι παράλληλος με τις δυναμικές γραμμές</a:t>
              </a:r>
            </a:p>
            <a:p>
              <a:pPr algn="just">
                <a:lnSpc>
                  <a:spcPct val="150000"/>
                </a:lnSpc>
              </a:pPr>
              <a:r>
                <a:rPr lang="el-GR" dirty="0">
                  <a:latin typeface="Trebuchet MS" panose="020B0603020202020204" pitchFamily="34" charset="0"/>
                </a:rPr>
                <a:t>έχουμε:                                     δηλαδή ο αγωγός δε δέχεται καμία δύναμη.</a:t>
              </a:r>
            </a:p>
          </p:txBody>
        </p:sp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DDB"/>
                </a:clrFrom>
                <a:clrTo>
                  <a:srgbClr val="FFFDD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25287" y="5113680"/>
              <a:ext cx="2324100" cy="276225"/>
            </a:xfrm>
            <a:prstGeom prst="rect">
              <a:avLst/>
            </a:prstGeom>
          </p:spPr>
        </p:pic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092081" y="248361"/>
            <a:ext cx="57821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Παραδείγματα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23751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14400" y="746650"/>
            <a:ext cx="8110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Trebuchet MS" panose="020B0603020202020204" pitchFamily="34" charset="0"/>
              </a:rPr>
              <a:t>γ)  </a:t>
            </a:r>
            <a:r>
              <a:rPr lang="el-GR" dirty="0">
                <a:latin typeface="Trebuchet MS" panose="020B0603020202020204" pitchFamily="34" charset="0"/>
              </a:rPr>
              <a:t>Όταν ο αγωγός σχηματίζει γωνία 30° με τις δυναμικές γραμμές έχουμε: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850" y="1477795"/>
            <a:ext cx="6684094" cy="111042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0795" y="1273318"/>
            <a:ext cx="3607892" cy="14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8780" y="403761"/>
            <a:ext cx="3420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800000"/>
                </a:solidFill>
                <a:latin typeface="Comic Sans MS" panose="030F0702030302020204" pitchFamily="66" charset="0"/>
              </a:rPr>
              <a:t>Παράδειγμα </a:t>
            </a:r>
            <a:r>
              <a:rPr lang="en-US" sz="2000" b="1" dirty="0">
                <a:solidFill>
                  <a:srgbClr val="800000"/>
                </a:solidFill>
                <a:latin typeface="Comic Sans MS" panose="030F0702030302020204" pitchFamily="66" charset="0"/>
              </a:rPr>
              <a:t>5</a:t>
            </a:r>
            <a:r>
              <a:rPr lang="el-GR" sz="2000" b="1" dirty="0">
                <a:solidFill>
                  <a:srgbClr val="800000"/>
                </a:solidFill>
                <a:latin typeface="Comic Sans MS" panose="030F0702030302020204" pitchFamily="66" charset="0"/>
              </a:rPr>
              <a:t> (σελ. 14</a:t>
            </a:r>
            <a:r>
              <a:rPr lang="en-US" sz="2000" b="1" dirty="0">
                <a:solidFill>
                  <a:srgbClr val="800000"/>
                </a:solidFill>
                <a:latin typeface="Comic Sans MS" panose="030F0702030302020204" pitchFamily="66" charset="0"/>
              </a:rPr>
              <a:t>4</a:t>
            </a:r>
            <a:r>
              <a:rPr lang="el-GR" sz="2000" b="1" dirty="0">
                <a:solidFill>
                  <a:srgbClr val="80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068780" y="924871"/>
            <a:ext cx="985651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Δύο παράλληλοι ρευματοφόροι αγωγοί διαρρέονται από ομόρροπα ρεύματα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 = 30Α και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 = 10Α και βρίσκονται σε απόσταση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i="1" dirty="0">
                <a:latin typeface="Trebuchet MS" panose="020B0603020202020204" pitchFamily="34" charset="0"/>
              </a:rPr>
              <a:t>r</a:t>
            </a:r>
            <a:r>
              <a:rPr lang="el-GR" sz="2000" dirty="0">
                <a:latin typeface="Trebuchet MS" panose="020B0603020202020204" pitchFamily="34" charset="0"/>
              </a:rPr>
              <a:t> = 10cm. Να υπολογιστεί η δύναμη που δέχεται ένας τρίτος αγωγός σε κάθε μέτρο μήκους όταν βρίσκεται στο μέσο της μεταξύ τους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απόστασης και διαρρέεται από ρεύμα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3</a:t>
            </a:r>
            <a:r>
              <a:rPr lang="el-GR" sz="2000" dirty="0">
                <a:latin typeface="Trebuchet MS" panose="020B0603020202020204" pitchFamily="34" charset="0"/>
              </a:rPr>
              <a:t> = 20Α αντίρροπο με το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ρεύμα των άλλων δύο αγωγών.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4439" y="2910840"/>
            <a:ext cx="3714239" cy="3230879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117600" y="3234529"/>
            <a:ext cx="6596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solidFill>
                  <a:srgbClr val="242021"/>
                </a:solidFill>
                <a:latin typeface="Trebuchet MS" panose="020B0603020202020204" pitchFamily="34" charset="0"/>
              </a:rPr>
              <a:t>Επειδή οι δυνάμεις έχουν αντίθετη φορά, όπως φαίνεται στο σχήμα, η συνισταμένη τους θα είναι ίση με:</a:t>
            </a:r>
            <a:r>
              <a:rPr lang="el-GR" dirty="0"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4924" y="3761122"/>
            <a:ext cx="1540276" cy="396737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3849" y="4287828"/>
            <a:ext cx="2879699" cy="1023893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3364" y="4530397"/>
            <a:ext cx="300485" cy="214632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2338" y="4518991"/>
            <a:ext cx="300485" cy="214632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2443" y="4293415"/>
            <a:ext cx="1943100" cy="60007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734" y="5429912"/>
            <a:ext cx="300485" cy="214632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5558" y="5311721"/>
            <a:ext cx="1752033" cy="424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Ορθογώνιο 15"/>
              <p:cNvSpPr/>
              <p:nvPr/>
            </p:nvSpPr>
            <p:spPr>
              <a:xfrm>
                <a:off x="3461930" y="5222979"/>
                <a:ext cx="4456832" cy="1025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dirty="0">
                    <a:latin typeface="Trebuchet MS" panose="020B0603020202020204" pitchFamily="34" charset="0"/>
                  </a:rPr>
                  <a:t>Άρα η συνισταμένη δύναμη έχει μέτρο και φορά ίδια με</a:t>
                </a:r>
                <a:r>
                  <a:rPr lang="en-US" dirty="0">
                    <a:latin typeface="Trebuchet MS" panose="020B0603020202020204" pitchFamily="34" charset="0"/>
                  </a:rPr>
                  <a:t> </a:t>
                </a:r>
                <a:r>
                  <a:rPr lang="el-GR" dirty="0">
                    <a:latin typeface="Trebuchet MS" panose="020B0603020202020204" pitchFamily="34" charset="0"/>
                  </a:rPr>
                  <a:t>τη φορά της δύναμης</a:t>
                </a:r>
                <a:r>
                  <a:rPr lang="en-US" dirty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dirty="0">
                    <a:latin typeface="Trebuchet MS" panose="020B0603020202020204" pitchFamily="34" charset="0"/>
                  </a:rPr>
                  <a:t>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6" name="Ορθογώνιο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930" y="5222979"/>
                <a:ext cx="4456832" cy="1025602"/>
              </a:xfrm>
              <a:prstGeom prst="rect">
                <a:avLst/>
              </a:prstGeom>
              <a:blipFill>
                <a:blip r:embed="rId13"/>
                <a:stretch>
                  <a:fillRect l="-1231" r="-1094" b="-11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80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317507" y="262128"/>
            <a:ext cx="8022336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Ας βρούμε ερωτήσεις και ασκήσεις για την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Ηλεκτρομαγνητική Δύναμη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Laplace”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στο διαδίκτυο.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13" y="612473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354366" y="1707322"/>
            <a:ext cx="9794279" cy="393954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latin typeface="Comic Sans MS" pitchFamily="66" charset="0"/>
              </a:rPr>
              <a:t>2</a:t>
            </a:r>
            <a:r>
              <a:rPr lang="en-US" altLang="el-GR" sz="2000" b="1" dirty="0">
                <a:latin typeface="Comic Sans MS" pitchFamily="66" charset="0"/>
              </a:rPr>
              <a:t>6</a:t>
            </a:r>
            <a:r>
              <a:rPr lang="el-GR" altLang="el-GR" sz="2000" b="1" dirty="0">
                <a:latin typeface="Comic Sans MS" pitchFamily="66" charset="0"/>
              </a:rPr>
              <a:t> Ερωτήσεις Πολλαπλής Επιλογής</a:t>
            </a:r>
            <a:r>
              <a:rPr lang="en-US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με το πρόγραμμα </a:t>
            </a:r>
            <a:r>
              <a:rPr lang="en-US" altLang="el-GR" sz="2000" b="1" dirty="0">
                <a:latin typeface="Comic Sans MS" pitchFamily="66" charset="0"/>
              </a:rPr>
              <a:t>Hot Potatoes,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endParaRPr lang="en-US" altLang="el-GR" sz="20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latin typeface="Comic Sans MS" pitchFamily="66" charset="0"/>
              </a:rPr>
              <a:t>Πολλές ερωτήσεις και ασκήσεις από τα </a:t>
            </a:r>
            <a:r>
              <a:rPr lang="en-US" altLang="el-GR" sz="2000" b="1" dirty="0">
                <a:latin typeface="Comic Sans MS" pitchFamily="66" charset="0"/>
              </a:rPr>
              <a:t>“</a:t>
            </a:r>
            <a:r>
              <a:rPr lang="el-GR" altLang="el-GR" sz="2000" b="1" dirty="0">
                <a:latin typeface="Comic Sans MS" pitchFamily="66" charset="0"/>
              </a:rPr>
              <a:t>Ψηφιακά Εκπαιδευτικά Βοηθήματα (</a:t>
            </a:r>
            <a:r>
              <a:rPr lang="en-US" altLang="el-GR" sz="2000" b="1" dirty="0">
                <a:latin typeface="Comic Sans MS" pitchFamily="66" charset="0"/>
              </a:rPr>
              <a:t>study4exams)”, </a:t>
            </a:r>
            <a:r>
              <a:rPr lang="el-GR" altLang="el-GR" sz="2000" b="1" dirty="0">
                <a:latin typeface="Comic Sans MS" pitchFamily="66" charset="0"/>
                <a:hlinkClick r:id="rId4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latin typeface="Comic Sans MS" pitchFamily="66" charset="0"/>
              </a:rPr>
              <a:t>Πολλές ερωτήσεις και ασκήσεις από το </a:t>
            </a:r>
            <a:r>
              <a:rPr lang="en-US" altLang="el-GR" sz="2000" b="1" dirty="0">
                <a:latin typeface="Comic Sans MS" pitchFamily="66" charset="0"/>
              </a:rPr>
              <a:t>“</a:t>
            </a:r>
            <a:r>
              <a:rPr lang="el-GR" altLang="el-GR" sz="2000" b="1" dirty="0">
                <a:latin typeface="Comic Sans MS" pitchFamily="66" charset="0"/>
              </a:rPr>
              <a:t>Υλικό Φυσικής-Χημείας</a:t>
            </a:r>
            <a:r>
              <a:rPr lang="en-US" altLang="el-GR" sz="2000" b="1" dirty="0">
                <a:latin typeface="Comic Sans MS" pitchFamily="66" charset="0"/>
              </a:rPr>
              <a:t>”,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  <a:hlinkClick r:id="rId5"/>
              </a:rPr>
              <a:t>εδώ</a:t>
            </a:r>
            <a:r>
              <a:rPr lang="en-US" altLang="el-GR" sz="2000" b="1" dirty="0">
                <a:latin typeface="Comic Sans MS" pitchFamily="66" charset="0"/>
              </a:rPr>
              <a:t>.</a:t>
            </a:r>
            <a:endParaRPr lang="el-GR" altLang="el-GR" sz="2000" b="1" dirty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latin typeface="Comic Sans MS" pitchFamily="66" charset="0"/>
              </a:rPr>
              <a:t>Όλα τα θέματα </a:t>
            </a:r>
            <a:r>
              <a:rPr lang="el-GR" altLang="el-GR" sz="2000" b="1" dirty="0" err="1">
                <a:latin typeface="Comic Sans MS" pitchFamily="66" charset="0"/>
              </a:rPr>
              <a:t>Ηλεκτρ</a:t>
            </a:r>
            <a:r>
              <a:rPr lang="el-GR" altLang="el-GR" sz="2000" b="1" dirty="0">
                <a:latin typeface="Comic Sans MS" pitchFamily="66" charset="0"/>
              </a:rPr>
              <a:t>/</a:t>
            </a:r>
            <a:r>
              <a:rPr lang="el-GR" altLang="el-GR" sz="2000" b="1" dirty="0" err="1">
                <a:latin typeface="Comic Sans MS" pitchFamily="66" charset="0"/>
              </a:rPr>
              <a:t>γνητισμού</a:t>
            </a:r>
            <a:r>
              <a:rPr lang="el-GR" altLang="el-GR" sz="2000" b="1" dirty="0">
                <a:latin typeface="Comic Sans MS" pitchFamily="66" charset="0"/>
              </a:rPr>
              <a:t> από τις Πανελλαδικές Εξετάσεις, </a:t>
            </a:r>
            <a:r>
              <a:rPr lang="el-GR" altLang="el-GR" sz="2000" b="1" dirty="0">
                <a:latin typeface="Comic Sans MS" pitchFamily="66" charset="0"/>
                <a:hlinkClick r:id="rId6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l-GR" sz="2000" b="1" dirty="0">
                <a:latin typeface="Comic Sans MS" pitchFamily="66" charset="0"/>
              </a:rPr>
              <a:t>“</a:t>
            </a:r>
            <a:r>
              <a:rPr lang="el-GR" altLang="el-GR" sz="2000" b="1" dirty="0">
                <a:latin typeface="Comic Sans MS" pitchFamily="66" charset="0"/>
              </a:rPr>
              <a:t>Προετοιμασία Φυσικής</a:t>
            </a:r>
            <a:r>
              <a:rPr lang="en-US" altLang="el-GR" sz="2000" b="1" dirty="0">
                <a:latin typeface="Comic Sans MS" pitchFamily="66" charset="0"/>
              </a:rPr>
              <a:t>”</a:t>
            </a:r>
            <a:r>
              <a:rPr lang="el-GR" altLang="el-GR" sz="2000" b="1" dirty="0">
                <a:latin typeface="Comic Sans MS" pitchFamily="66" charset="0"/>
              </a:rPr>
              <a:t>, από τον Γιάννη </a:t>
            </a:r>
            <a:r>
              <a:rPr lang="el-GR" altLang="el-GR" sz="2000" b="1" dirty="0" err="1">
                <a:latin typeface="Comic Sans MS" pitchFamily="66" charset="0"/>
              </a:rPr>
              <a:t>Μπατσαούρα</a:t>
            </a:r>
            <a:r>
              <a:rPr lang="el-GR" altLang="el-GR" sz="2000" b="1" dirty="0">
                <a:latin typeface="Comic Sans MS" pitchFamily="66" charset="0"/>
              </a:rPr>
              <a:t> στο </a:t>
            </a:r>
            <a:r>
              <a:rPr lang="en-US" altLang="el-GR" sz="2000" b="1" dirty="0">
                <a:latin typeface="Comic Sans MS" pitchFamily="66" charset="0"/>
              </a:rPr>
              <a:t>fb,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  <a:hlinkClick r:id="rId7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latin typeface="Comic Sans MS" pitchFamily="66" charset="0"/>
              </a:rPr>
              <a:t>Εργαστηριακή άσκηση από το ΕΚΦΕ Λευκάδος,  </a:t>
            </a:r>
            <a:r>
              <a:rPr lang="el-GR" altLang="el-GR" sz="2000" b="1" dirty="0">
                <a:latin typeface="Comic Sans MS" pitchFamily="66" charset="0"/>
                <a:hlinkClick r:id="rId8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r>
              <a:rPr lang="en-US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l-GR" b="1" dirty="0">
                <a:latin typeface="Comic Sans MS" pitchFamily="66" charset="0"/>
              </a:rPr>
              <a:t>“</a:t>
            </a:r>
            <a:r>
              <a:rPr lang="el-GR" altLang="el-GR" b="1" dirty="0">
                <a:latin typeface="Comic Sans MS" pitchFamily="66" charset="0"/>
              </a:rPr>
              <a:t>Ηλεκτρομαγνητισμός – Τεύχος Β</a:t>
            </a:r>
            <a:r>
              <a:rPr lang="en-US" altLang="el-GR" b="1" dirty="0">
                <a:latin typeface="Comic Sans MS" pitchFamily="66" charset="0"/>
              </a:rPr>
              <a:t>”</a:t>
            </a:r>
            <a:r>
              <a:rPr lang="el-GR" altLang="el-GR" sz="2000" b="1" dirty="0">
                <a:latin typeface="Comic Sans MS" pitchFamily="66" charset="0"/>
              </a:rPr>
              <a:t>, </a:t>
            </a:r>
            <a:r>
              <a:rPr lang="el-GR" altLang="el-GR" b="1" dirty="0">
                <a:latin typeface="Comic Sans MS" pitchFamily="66" charset="0"/>
              </a:rPr>
              <a:t>του</a:t>
            </a:r>
            <a:r>
              <a:rPr lang="el-GR" altLang="el-GR" sz="2000" b="1" dirty="0">
                <a:latin typeface="Comic Sans MS" pitchFamily="66" charset="0"/>
              </a:rPr>
              <a:t> Χαρ. Παπαθεοδώρου </a:t>
            </a:r>
            <a:r>
              <a:rPr lang="el-GR" altLang="el-GR" b="1" dirty="0">
                <a:latin typeface="Comic Sans MS" pitchFamily="66" charset="0"/>
              </a:rPr>
              <a:t>(</a:t>
            </a:r>
            <a:r>
              <a:rPr lang="el-GR" altLang="el-GR" b="1" dirty="0" err="1">
                <a:latin typeface="Comic Sans MS" pitchFamily="66" charset="0"/>
              </a:rPr>
              <a:t>εκδ</a:t>
            </a:r>
            <a:r>
              <a:rPr lang="el-GR" altLang="el-GR" b="1" dirty="0">
                <a:latin typeface="Comic Sans MS" pitchFamily="66" charset="0"/>
              </a:rPr>
              <a:t>. Πατάκη)</a:t>
            </a:r>
            <a:r>
              <a:rPr lang="el-GR" altLang="el-GR" sz="2000" b="1" dirty="0">
                <a:latin typeface="Comic Sans MS" pitchFamily="66" charset="0"/>
              </a:rPr>
              <a:t>, </a:t>
            </a:r>
            <a:r>
              <a:rPr lang="el-GR" altLang="el-GR" sz="2000" b="1" dirty="0">
                <a:latin typeface="Comic Sans MS" pitchFamily="66" charset="0"/>
                <a:hlinkClick r:id="rId9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697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05011" y="238134"/>
            <a:ext cx="93819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διευθύνσεις όπου μπορείτε να βρείτε αναρτήσεις για το θέμα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Ηλεκτρομαγνητική Δύναμη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Laplace”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174651" y="1438463"/>
            <a:ext cx="100619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Διαδικτυακή παρουσίαση της δύναμης </a:t>
            </a:r>
            <a:r>
              <a:rPr lang="en-US" altLang="el-GR" sz="2000" b="1" dirty="0">
                <a:latin typeface="Comic Sans MS" pitchFamily="66" charset="0"/>
              </a:rPr>
              <a:t>Laplace </a:t>
            </a:r>
            <a:r>
              <a:rPr lang="el-GR" altLang="el-GR" sz="2000" b="1" dirty="0">
                <a:latin typeface="Comic Sans MS" pitchFamily="66" charset="0"/>
              </a:rPr>
              <a:t>από τον Σταύρο </a:t>
            </a:r>
            <a:r>
              <a:rPr lang="el-GR" altLang="el-GR" sz="2000" b="1" dirty="0" err="1">
                <a:latin typeface="Comic Sans MS" pitchFamily="66" charset="0"/>
              </a:rPr>
              <a:t>Λουβερδή</a:t>
            </a:r>
            <a:r>
              <a:rPr lang="en-US" altLang="el-GR" sz="2000" b="1" dirty="0">
                <a:latin typeface="Comic Sans MS" pitchFamily="66" charset="0"/>
              </a:rPr>
              <a:t>,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  <a:hlinkClick r:id="rId2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Διαδικτυακή παρουσίαση της δύναμης </a:t>
            </a:r>
            <a:r>
              <a:rPr lang="en-US" altLang="el-GR" sz="2000" b="1" dirty="0">
                <a:latin typeface="Comic Sans MS" pitchFamily="66" charset="0"/>
              </a:rPr>
              <a:t>Laplace </a:t>
            </a:r>
            <a:r>
              <a:rPr lang="el-GR" altLang="el-GR" sz="2000" b="1" dirty="0">
                <a:latin typeface="Comic Sans MS" pitchFamily="66" charset="0"/>
              </a:rPr>
              <a:t>από</a:t>
            </a:r>
            <a:r>
              <a:rPr lang="en-US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το </a:t>
            </a:r>
            <a:r>
              <a:rPr lang="el-GR" altLang="el-GR" sz="2000" b="1" dirty="0">
                <a:latin typeface="Comic Sans MS" pitchFamily="66" charset="0"/>
                <a:hlinkClick r:id="rId3"/>
              </a:rPr>
              <a:t>κανάλι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n-US" altLang="el-GR" sz="2000" b="1" dirty="0" err="1">
                <a:latin typeface="Comic Sans MS" pitchFamily="66" charset="0"/>
              </a:rPr>
              <a:t>iPedia</a:t>
            </a:r>
            <a:r>
              <a:rPr lang="el-GR" altLang="el-GR" sz="2000" b="1" dirty="0">
                <a:latin typeface="Comic Sans MS" pitchFamily="66" charset="0"/>
              </a:rPr>
              <a:t>, </a:t>
            </a:r>
            <a:r>
              <a:rPr lang="el-GR" altLang="el-GR" sz="2000" b="1" dirty="0">
                <a:latin typeface="Comic Sans MS" pitchFamily="66" charset="0"/>
                <a:hlinkClick r:id="rId4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endParaRPr lang="en-US" altLang="el-GR" sz="20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Παρουσίαση ενδιαφέροντος πειράματος από το ΜΙΤ </a:t>
            </a:r>
            <a:r>
              <a:rPr lang="en-US" altLang="el-GR" sz="2000" b="1" dirty="0">
                <a:latin typeface="Comic Sans MS" pitchFamily="66" charset="0"/>
              </a:rPr>
              <a:t>Physics,  </a:t>
            </a:r>
            <a:r>
              <a:rPr lang="el-GR" altLang="el-GR" sz="2000" b="1" dirty="0">
                <a:latin typeface="Comic Sans MS" pitchFamily="66" charset="0"/>
                <a:hlinkClick r:id="rId5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endParaRPr lang="en-US" altLang="el-GR" sz="20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Παρουσίαση θεωρίας από το </a:t>
            </a:r>
            <a:r>
              <a:rPr lang="el-GR" altLang="el-GR" sz="2000" b="1" dirty="0" err="1">
                <a:latin typeface="Comic Sans MS" pitchFamily="66" charset="0"/>
              </a:rPr>
              <a:t>ιστολόγιο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n-US" altLang="el-GR" sz="2000" b="1" dirty="0" err="1">
                <a:latin typeface="Comic Sans MS" pitchFamily="66" charset="0"/>
              </a:rPr>
              <a:t>physiclessons</a:t>
            </a:r>
            <a:r>
              <a:rPr lang="el-GR" altLang="el-GR" sz="2000" b="1" dirty="0">
                <a:latin typeface="Comic Sans MS" pitchFamily="66" charset="0"/>
              </a:rPr>
              <a:t> του Στέργιου </a:t>
            </a:r>
            <a:r>
              <a:rPr lang="el-GR" altLang="el-GR" sz="2000" b="1" dirty="0" err="1">
                <a:latin typeface="Comic Sans MS" pitchFamily="66" charset="0"/>
              </a:rPr>
              <a:t>Πελλή</a:t>
            </a:r>
            <a:r>
              <a:rPr lang="en-US" altLang="el-GR" sz="2000" b="1" dirty="0">
                <a:latin typeface="Comic Sans MS" pitchFamily="66" charset="0"/>
              </a:rPr>
              <a:t>,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  <a:hlinkClick r:id="rId6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Προσομοίωση για </a:t>
            </a:r>
            <a:r>
              <a:rPr lang="en-US" altLang="el-GR" sz="2000" b="1" dirty="0">
                <a:latin typeface="Comic Sans MS" pitchFamily="66" charset="0"/>
              </a:rPr>
              <a:t>“</a:t>
            </a:r>
            <a:r>
              <a:rPr lang="el-GR" altLang="el-GR" sz="2000" b="1" dirty="0">
                <a:latin typeface="Comic Sans MS" pitchFamily="66" charset="0"/>
              </a:rPr>
              <a:t>Δύναμη </a:t>
            </a:r>
            <a:r>
              <a:rPr lang="en-US" altLang="el-GR" sz="2000" b="1" dirty="0">
                <a:latin typeface="Comic Sans MS" pitchFamily="66" charset="0"/>
              </a:rPr>
              <a:t>Laplace”</a:t>
            </a:r>
            <a:r>
              <a:rPr lang="el-GR" altLang="el-GR" sz="2000" b="1" dirty="0">
                <a:latin typeface="Comic Sans MS" pitchFamily="66" charset="0"/>
              </a:rPr>
              <a:t> από τον Ηλία </a:t>
            </a:r>
            <a:r>
              <a:rPr lang="el-GR" altLang="el-GR" sz="2000" b="1" dirty="0" err="1">
                <a:latin typeface="Comic Sans MS" pitchFamily="66" charset="0"/>
              </a:rPr>
              <a:t>Σιτσανλή</a:t>
            </a:r>
            <a:r>
              <a:rPr lang="en-US" altLang="el-GR" sz="2000" b="1" dirty="0">
                <a:latin typeface="Comic Sans MS" pitchFamily="66" charset="0"/>
              </a:rPr>
              <a:t>,</a:t>
            </a:r>
            <a:r>
              <a:rPr lang="el-GR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  <a:hlinkClick r:id="rId7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endParaRPr lang="en-US" altLang="el-GR" sz="20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Προσομοίωση για </a:t>
            </a:r>
            <a:r>
              <a:rPr lang="en-US" altLang="el-GR" sz="2000" b="1" dirty="0">
                <a:latin typeface="Comic Sans MS" pitchFamily="66" charset="0"/>
              </a:rPr>
              <a:t>“</a:t>
            </a:r>
            <a:r>
              <a:rPr lang="el-GR" altLang="el-GR" sz="2000" b="1" dirty="0">
                <a:latin typeface="Comic Sans MS" pitchFamily="66" charset="0"/>
              </a:rPr>
              <a:t>Δύναμη </a:t>
            </a:r>
            <a:r>
              <a:rPr lang="en-US" altLang="el-GR" sz="2000" b="1" dirty="0">
                <a:latin typeface="Comic Sans MS" pitchFamily="66" charset="0"/>
              </a:rPr>
              <a:t>Laplace”</a:t>
            </a:r>
            <a:r>
              <a:rPr lang="el-GR" altLang="el-GR" sz="2000" b="1" dirty="0">
                <a:latin typeface="Comic Sans MS" pitchFamily="66" charset="0"/>
              </a:rPr>
              <a:t> από το </a:t>
            </a:r>
            <a:r>
              <a:rPr lang="el-GR" altLang="el-GR" sz="2000" b="1" dirty="0" err="1">
                <a:latin typeface="Comic Sans MS" pitchFamily="66" charset="0"/>
              </a:rPr>
              <a:t>Φωτόδεντρο</a:t>
            </a:r>
            <a:r>
              <a:rPr lang="en-US" altLang="el-GR" sz="2000" b="1" dirty="0">
                <a:latin typeface="Comic Sans MS" pitchFamily="66" charset="0"/>
              </a:rPr>
              <a:t>, </a:t>
            </a:r>
            <a:r>
              <a:rPr lang="el-GR" altLang="el-GR" sz="2000" b="1" dirty="0">
                <a:latin typeface="Comic Sans MS" pitchFamily="66" charset="0"/>
                <a:hlinkClick r:id="rId8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r>
              <a:rPr lang="en-US" altLang="el-GR" sz="2000" b="1" dirty="0">
                <a:latin typeface="Comic Sans MS" pitchFamily="66" charset="0"/>
              </a:rPr>
              <a:t> </a:t>
            </a:r>
            <a:endParaRPr lang="el-GR" altLang="el-GR" sz="20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Προσομοίωση για </a:t>
            </a:r>
            <a:r>
              <a:rPr lang="en-US" altLang="el-GR" sz="2000" b="1" dirty="0">
                <a:latin typeface="Comic Sans MS" pitchFamily="66" charset="0"/>
              </a:rPr>
              <a:t>“</a:t>
            </a:r>
            <a:r>
              <a:rPr lang="el-GR" altLang="el-GR" sz="2000" b="1" dirty="0">
                <a:latin typeface="Comic Sans MS" pitchFamily="66" charset="0"/>
              </a:rPr>
              <a:t>Δύναμη μεταξύ παράλληλων ρευματοφόρων αγωγών</a:t>
            </a:r>
            <a:r>
              <a:rPr lang="en-US" altLang="el-GR" sz="2000" b="1" dirty="0">
                <a:latin typeface="Comic Sans MS" pitchFamily="66" charset="0"/>
              </a:rPr>
              <a:t>”</a:t>
            </a:r>
            <a:r>
              <a:rPr lang="el-GR" altLang="el-GR" sz="2000" b="1" dirty="0">
                <a:latin typeface="Comic Sans MS" pitchFamily="66" charset="0"/>
              </a:rPr>
              <a:t> (αγγλικά)</a:t>
            </a:r>
            <a:r>
              <a:rPr lang="en-US" altLang="el-GR" sz="2000" b="1" dirty="0">
                <a:latin typeface="Comic Sans MS" pitchFamily="66" charset="0"/>
              </a:rPr>
              <a:t>,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  <a:hlinkClick r:id="rId9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387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5429" cy="685800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63039" y="1864332"/>
            <a:ext cx="29993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354617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13621" y="3538956"/>
            <a:ext cx="612068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170)</a:t>
            </a:r>
          </a:p>
        </p:txBody>
      </p:sp>
      <p:pic>
        <p:nvPicPr>
          <p:cNvPr id="5" name="Picture 5" descr="140520121558">
            <a:extLst>
              <a:ext uri="{FF2B5EF4-FFF2-40B4-BE49-F238E27FC236}">
                <a16:creationId xmlns:a16="http://schemas.microsoft.com/office/drawing/2014/main" id="{88566480-B9DC-A494-8A93-33A1279FE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90163" cy="290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47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34392" y="532894"/>
            <a:ext cx="90628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8. </a:t>
            </a:r>
            <a:r>
              <a:rPr lang="el-GR" sz="2000" dirty="0">
                <a:latin typeface="Trebuchet MS" panose="020B0603020202020204" pitchFamily="34" charset="0"/>
              </a:rPr>
              <a:t>Τι λέμε δύναμη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; Σε ποια συμπεράσματα καταλήγουμε για το μέτρο και τη διεύθυνσή της;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9.  Πώς ορίζεται η ένταση του μαγνητικού πεδίου, πώς η μονάδα της;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10. </a:t>
            </a:r>
            <a:r>
              <a:rPr lang="el-GR" sz="2000" dirty="0" err="1">
                <a:latin typeface="Trebuchet MS" panose="020B0603020202020204" pitchFamily="34" charset="0"/>
              </a:rPr>
              <a:t>Tι</a:t>
            </a:r>
            <a:r>
              <a:rPr lang="el-GR" sz="2000" dirty="0">
                <a:latin typeface="Trebuchet MS" panose="020B0603020202020204" pitchFamily="34" charset="0"/>
              </a:rPr>
              <a:t> γνωρίζετε για τη δύναμη μεταξύ δύο παράλληλων ρευματοφόρων αγωγών;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11.  </a:t>
            </a:r>
            <a:r>
              <a:rPr lang="el-GR" sz="2000" dirty="0">
                <a:latin typeface="Trebuchet MS" panose="020B0603020202020204" pitchFamily="34" charset="0"/>
              </a:rPr>
              <a:t>Πώς ορίζεται το </a:t>
            </a:r>
            <a:r>
              <a:rPr lang="en-US" sz="2000" dirty="0">
                <a:latin typeface="Trebuchet MS" panose="020B0603020202020204" pitchFamily="34" charset="0"/>
              </a:rPr>
              <a:t>Ampère</a:t>
            </a:r>
            <a:r>
              <a:rPr lang="el-GR" sz="2000" dirty="0">
                <a:latin typeface="Trebuchet MS" panose="020B0603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1478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95248" y="1152697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Ηλεκτρομαγνητική Δύναμη </a:t>
            </a:r>
            <a:r>
              <a:rPr lang="en-US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Laplace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</a:t>
            </a:r>
            <a:r>
              <a:rPr lang="el-GR" altLang="el-GR" sz="32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Λαπλάς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9667303" y="294168"/>
            <a:ext cx="2072639" cy="2954648"/>
            <a:chOff x="9667303" y="294168"/>
            <a:chExt cx="2072639" cy="2954648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9667303" y="2787151"/>
              <a:ext cx="207263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l-GR" sz="1200" b="1" dirty="0">
                  <a:latin typeface="Comic Sans MS" panose="030F0702030302020204" pitchFamily="66" charset="0"/>
                  <a:hlinkClick r:id="rId2"/>
                </a:rPr>
                <a:t>Pierre Simon, Marquis de Laplace   </a:t>
              </a:r>
              <a:r>
                <a:rPr lang="fr-FR" altLang="el-GR" sz="1200" b="1" dirty="0">
                  <a:latin typeface="Comic Sans MS" panose="030F0702030302020204" pitchFamily="66" charset="0"/>
                </a:rPr>
                <a:t>(1749-1827)</a:t>
              </a:r>
              <a:endParaRPr lang="en-US" altLang="el-GR" sz="12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4847" y="294168"/>
              <a:ext cx="1757553" cy="24929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Εικόνα 7">
            <a:hlinkClick r:id="rId4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78" y="1628523"/>
            <a:ext cx="5029902" cy="3600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708652" y="5307857"/>
            <a:ext cx="277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latin typeface="Comic Sans MS" panose="030F0702030302020204" pitchFamily="66" charset="0"/>
              </a:rPr>
              <a:t>Αριστερό κλικ στην εικόνα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2712676" y="5307857"/>
            <a:ext cx="113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seilias.gr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493520" y="441145"/>
            <a:ext cx="9113520" cy="4498449"/>
            <a:chOff x="1493520" y="441145"/>
            <a:chExt cx="9113520" cy="4498449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19550" y="1654492"/>
              <a:ext cx="4240530" cy="3285102"/>
            </a:xfrm>
            <a:prstGeom prst="rect">
              <a:avLst/>
            </a:prstGeom>
          </p:spPr>
        </p:pic>
        <p:sp>
          <p:nvSpPr>
            <p:cNvPr id="5" name="Ορθογώνιο 4"/>
            <p:cNvSpPr/>
            <p:nvPr/>
          </p:nvSpPr>
          <p:spPr>
            <a:xfrm>
              <a:off x="1493520" y="441145"/>
              <a:ext cx="911352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4</a:t>
              </a:r>
              <a:r>
                <a:rPr lang="en-US" sz="2000" b="1" dirty="0">
                  <a:latin typeface="Trebuchet MS" panose="020B0603020202020204" pitchFamily="34" charset="0"/>
                </a:rPr>
                <a:t>2</a:t>
              </a:r>
              <a:r>
                <a:rPr lang="el-GR" sz="2000" b="1" dirty="0">
                  <a:latin typeface="Trebuchet MS" panose="020B0603020202020204" pitchFamily="34" charset="0"/>
                </a:rPr>
                <a:t>.  </a:t>
              </a:r>
              <a:r>
                <a:rPr lang="el-GR" sz="2000" dirty="0">
                  <a:latin typeface="Trebuchet MS" panose="020B0603020202020204" pitchFamily="34" charset="0"/>
                </a:rPr>
                <a:t>Ο ρευματοφόρος αγωγός της εικόνας ισορροπεί στους κατακόρυφους και λείους αγωγούς. Να σχεδιαστεί η φορά της έντασης του μαγνητικού πεδίου.</a:t>
              </a:r>
            </a:p>
          </p:txBody>
        </p:sp>
      </p:grpSp>
      <p:cxnSp>
        <p:nvCxnSpPr>
          <p:cNvPr id="8" name="Ευθύγραμμο βέλος σύνδεσης 7"/>
          <p:cNvCxnSpPr/>
          <p:nvPr/>
        </p:nvCxnSpPr>
        <p:spPr>
          <a:xfrm>
            <a:off x="6139815" y="3297043"/>
            <a:ext cx="0" cy="8329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0" y="3934652"/>
                <a:ext cx="5505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</m:oMath>
                  </m:oMathPara>
                </a14:m>
                <a:endParaRPr lang="el-GR" sz="2000" b="1" i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34652"/>
                <a:ext cx="55054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50280" y="2014106"/>
                <a:ext cx="777240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el-GR" sz="2000" b="1" i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280" y="2014106"/>
                <a:ext cx="777240" cy="437492"/>
              </a:xfrm>
              <a:prstGeom prst="rect">
                <a:avLst/>
              </a:prstGeom>
              <a:blipFill>
                <a:blip r:embed="rId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Ευθύγραμμο βέλος σύνδεσης 10"/>
          <p:cNvCxnSpPr/>
          <p:nvPr/>
        </p:nvCxnSpPr>
        <p:spPr>
          <a:xfrm flipV="1">
            <a:off x="6139815" y="2272751"/>
            <a:ext cx="1" cy="8271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Ομάδα 19"/>
          <p:cNvGrpSpPr/>
          <p:nvPr/>
        </p:nvGrpSpPr>
        <p:grpSpPr>
          <a:xfrm>
            <a:off x="4804410" y="3623619"/>
            <a:ext cx="688308" cy="506421"/>
            <a:chOff x="4804410" y="3623619"/>
            <a:chExt cx="688308" cy="506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804410" y="3623619"/>
                  <a:ext cx="550545" cy="506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l-GR" sz="2400" b="1" i="1" dirty="0">
                    <a:solidFill>
                      <a:srgbClr val="FF0000"/>
                    </a:solidFill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4410" y="3623619"/>
                  <a:ext cx="550545" cy="5064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Ομάδα 16"/>
            <p:cNvGrpSpPr/>
            <p:nvPr/>
          </p:nvGrpSpPr>
          <p:grpSpPr>
            <a:xfrm>
              <a:off x="5197023" y="3837739"/>
              <a:ext cx="295695" cy="292301"/>
              <a:chOff x="1449226" y="5303058"/>
              <a:chExt cx="295695" cy="292301"/>
            </a:xfrm>
          </p:grpSpPr>
          <p:sp>
            <p:nvSpPr>
              <p:cNvPr id="15" name="Οβάλ 14"/>
              <p:cNvSpPr/>
              <p:nvPr/>
            </p:nvSpPr>
            <p:spPr>
              <a:xfrm>
                <a:off x="1449226" y="5303058"/>
                <a:ext cx="295695" cy="29230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" name="Οβάλ 15"/>
              <p:cNvSpPr/>
              <p:nvPr/>
            </p:nvSpPr>
            <p:spPr>
              <a:xfrm>
                <a:off x="1542249" y="5414317"/>
                <a:ext cx="64909" cy="69784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025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60021" y="235719"/>
            <a:ext cx="8900160" cy="5758607"/>
            <a:chOff x="1160021" y="235719"/>
            <a:chExt cx="8900160" cy="5758607"/>
          </a:xfrm>
        </p:grpSpPr>
        <p:sp>
          <p:nvSpPr>
            <p:cNvPr id="4" name="Ορθογώνιο 3"/>
            <p:cNvSpPr/>
            <p:nvPr/>
          </p:nvSpPr>
          <p:spPr>
            <a:xfrm>
              <a:off x="1160021" y="235719"/>
              <a:ext cx="890016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Trebuchet MS" panose="020B0603020202020204" pitchFamily="34" charset="0"/>
                </a:rPr>
                <a:t>43.  </a:t>
              </a:r>
              <a:r>
                <a:rPr lang="el-GR" sz="2000" dirty="0">
                  <a:latin typeface="Trebuchet MS" panose="020B0603020202020204" pitchFamily="34" charset="0"/>
                </a:rPr>
                <a:t>Ο ρευματοφόρος αγωγός του σχήματος ισορροπεί στους κατακόρυφους αγωγούς χωρίς τριβές. Αν διπλασιάσουμε το ρεύμα ο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αγωγός </a:t>
              </a:r>
              <a:endParaRPr lang="en-US" sz="2000" dirty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α) </a:t>
              </a:r>
              <a:r>
                <a:rPr lang="en-US" sz="2000" b="1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θα συνεχίσει να ισορροπεί, </a:t>
              </a:r>
              <a:endParaRPr lang="en-US" sz="2000" dirty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β) </a:t>
              </a:r>
              <a:r>
                <a:rPr lang="en-US" sz="2000" b="1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θα κινηθεί προς τα πάνω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επιταχυνόμενος με επιτάχυνση </a:t>
              </a:r>
              <a:r>
                <a:rPr lang="el-GR" sz="2000" i="1" dirty="0">
                  <a:latin typeface="Trebuchet MS" panose="020B0603020202020204" pitchFamily="34" charset="0"/>
                </a:rPr>
                <a:t>g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endParaRPr lang="en-US" sz="2000" dirty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γ) </a:t>
              </a:r>
              <a:r>
                <a:rPr lang="en-US" sz="2000" b="1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θα κινηθεί προς τα κάτω επιταχυνόμενος με επιτάχυνση </a:t>
              </a:r>
              <a:r>
                <a:rPr lang="el-GR" sz="2000" i="1" dirty="0">
                  <a:latin typeface="Trebuchet MS" panose="020B0603020202020204" pitchFamily="34" charset="0"/>
                </a:rPr>
                <a:t>g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endParaRPr lang="en-US" sz="2000" dirty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δ) </a:t>
              </a:r>
              <a:r>
                <a:rPr lang="en-US" sz="2000" b="1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θα κινηθεί προς τα πάνω ή προς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τα κάτω ευθύγραμμα και ομαλά.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64952" y="3098041"/>
              <a:ext cx="3961448" cy="289628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11735" y="3226210"/>
                <a:ext cx="647403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el-GR" sz="2000" b="1" i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735" y="3226210"/>
                <a:ext cx="647403" cy="437492"/>
              </a:xfrm>
              <a:prstGeom prst="rect">
                <a:avLst/>
              </a:prstGeom>
              <a:blipFill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Ευθύγραμμο βέλος σύνδεσης 7"/>
          <p:cNvCxnSpPr/>
          <p:nvPr/>
        </p:nvCxnSpPr>
        <p:spPr>
          <a:xfrm flipV="1">
            <a:off x="6056688" y="3589683"/>
            <a:ext cx="1" cy="8271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Οβάλ 8"/>
          <p:cNvSpPr/>
          <p:nvPr/>
        </p:nvSpPr>
        <p:spPr>
          <a:xfrm>
            <a:off x="1090749" y="1676024"/>
            <a:ext cx="500307" cy="481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74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6292" y="3835730"/>
            <a:ext cx="5688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α)  Θα κινηθεί προς τα κάτω επιταχυνόμενος.</a:t>
            </a:r>
          </a:p>
          <a:p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β)  Θα παραμείνει η ισορροπία.</a:t>
            </a:r>
          </a:p>
          <a:p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γ) Θα παραμείνει η ισορροπία.</a:t>
            </a:r>
          </a:p>
        </p:txBody>
      </p:sp>
      <p:grpSp>
        <p:nvGrpSpPr>
          <p:cNvPr id="11" name="Ομάδα 10"/>
          <p:cNvGrpSpPr/>
          <p:nvPr/>
        </p:nvGrpSpPr>
        <p:grpSpPr>
          <a:xfrm>
            <a:off x="961902" y="528706"/>
            <a:ext cx="10620498" cy="2862322"/>
            <a:chOff x="961902" y="528706"/>
            <a:chExt cx="10620498" cy="2862322"/>
          </a:xfrm>
        </p:grpSpPr>
        <p:sp>
          <p:nvSpPr>
            <p:cNvPr id="4" name="Ορθογώνιο 3"/>
            <p:cNvSpPr/>
            <p:nvPr/>
          </p:nvSpPr>
          <p:spPr>
            <a:xfrm>
              <a:off x="961902" y="528706"/>
              <a:ext cx="7493329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44. </a:t>
              </a:r>
              <a:r>
                <a:rPr lang="en-US" sz="2000" b="1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Στον αγωγό της προηγούμενης ερώτησης τι θα συμβεί αν </a:t>
              </a:r>
              <a:endParaRPr lang="en-US" sz="2000" dirty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α) </a:t>
              </a:r>
              <a:r>
                <a:rPr lang="en-US" sz="2000" b="1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αλλάξουμε τη φορά του ρεύματος, </a:t>
              </a:r>
              <a:endParaRPr lang="en-US" sz="2000" dirty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β) </a:t>
              </a:r>
              <a:r>
                <a:rPr lang="en-US" sz="2000" b="1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αλλάξουμε τη φορά του ρεύματος και της έντασης του μαγνητικού πεδίου ταυτόχρονα, </a:t>
              </a:r>
              <a:endParaRPr lang="en-US" sz="2000" dirty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γ) </a:t>
              </a:r>
              <a:r>
                <a:rPr lang="en-US" sz="2000" b="1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διπλασιάσουμε το μέτρο της έντασης του μαγνητικού πεδίου και ταυτόχρονα υποδιπλασιάσουμε την ένταση του ρεύματος</a:t>
              </a:r>
            </a:p>
          </p:txBody>
        </p:sp>
        <p:grpSp>
          <p:nvGrpSpPr>
            <p:cNvPr id="10" name="Ομάδα 9"/>
            <p:cNvGrpSpPr/>
            <p:nvPr/>
          </p:nvGrpSpPr>
          <p:grpSpPr>
            <a:xfrm>
              <a:off x="8364187" y="873459"/>
              <a:ext cx="3218213" cy="2352893"/>
              <a:chOff x="8364187" y="873459"/>
              <a:chExt cx="3218213" cy="2352893"/>
            </a:xfrm>
          </p:grpSpPr>
          <p:pic>
            <p:nvPicPr>
              <p:cNvPr id="6" name="Εικόνα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64187" y="873459"/>
                <a:ext cx="3218213" cy="235289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9512597" y="962263"/>
                    <a:ext cx="647403" cy="4374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i="1" dirty="0">
                      <a:latin typeface="Trebuchet MS" panose="020B0603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2597" y="962263"/>
                    <a:ext cx="647403" cy="43749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7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Ευθύγραμμο βέλος σύνδεσης 7"/>
              <p:cNvCxnSpPr/>
              <p:nvPr/>
            </p:nvCxnSpPr>
            <p:spPr>
              <a:xfrm flipV="1">
                <a:off x="9973020" y="1345685"/>
                <a:ext cx="273" cy="614182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132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16280" y="632315"/>
            <a:ext cx="95358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45.  </a:t>
            </a:r>
            <a:r>
              <a:rPr lang="el-GR" sz="2000" dirty="0">
                <a:latin typeface="Trebuchet MS" panose="020B0603020202020204" pitchFamily="34" charset="0"/>
              </a:rPr>
              <a:t>Βρείτε ποια από τις παρακάτω απαντήσεις της ερώτησης που ακολουθεί είναι σωστή: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Δύο παράλληλοι ευθύγραμμοι αγωγοί Α και Γ μεγάλου μήκους που διαρρέονται από ρεύματα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 και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Γ</a:t>
            </a:r>
            <a:r>
              <a:rPr lang="el-GR" sz="2000" dirty="0">
                <a:latin typeface="Trebuchet MS" panose="020B0603020202020204" pitchFamily="34" charset="0"/>
              </a:rPr>
              <a:t> αντίστοιχα, βρίσκονται σε μικρή μεταξύ τους απόσταση. Αν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 = 3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Γ</a:t>
            </a:r>
            <a:r>
              <a:rPr lang="el-GR" sz="2000" dirty="0">
                <a:latin typeface="Trebuchet MS" panose="020B0603020202020204" pitchFamily="34" charset="0"/>
              </a:rPr>
              <a:t> τότε τα μέτρα των δυνάμεων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A</a:t>
            </a:r>
            <a:r>
              <a:rPr lang="el-GR" sz="2000" dirty="0">
                <a:latin typeface="Trebuchet MS" panose="020B0603020202020204" pitchFamily="34" charset="0"/>
              </a:rPr>
              <a:t> και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Γ</a:t>
            </a:r>
            <a:r>
              <a:rPr lang="el-GR" sz="2000" dirty="0">
                <a:latin typeface="Trebuchet MS" panose="020B0603020202020204" pitchFamily="34" charset="0"/>
              </a:rPr>
              <a:t> που ασκούνται στους αγωγούς είναι: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α) 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A</a:t>
            </a:r>
            <a:r>
              <a:rPr lang="el-GR" sz="2000" dirty="0">
                <a:latin typeface="Trebuchet MS" panose="020B0603020202020204" pitchFamily="34" charset="0"/>
              </a:rPr>
              <a:t> = 3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Γ</a:t>
            </a:r>
            <a:r>
              <a:rPr lang="el-GR" sz="2000" dirty="0">
                <a:latin typeface="Trebuchet MS" panose="020B0603020202020204" pitchFamily="34" charset="0"/>
              </a:rPr>
              <a:t>.                                                 </a:t>
            </a:r>
            <a:r>
              <a:rPr lang="el-GR" sz="2000" b="1" dirty="0">
                <a:latin typeface="Trebuchet MS" panose="020B0603020202020204" pitchFamily="34" charset="0"/>
              </a:rPr>
              <a:t>β) 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A</a:t>
            </a:r>
            <a:r>
              <a:rPr lang="el-GR" sz="2000" dirty="0">
                <a:latin typeface="Trebuchet MS" panose="020B0603020202020204" pitchFamily="34" charset="0"/>
              </a:rPr>
              <a:t> =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Γ</a:t>
            </a:r>
            <a:r>
              <a:rPr lang="el-GR" sz="2000" dirty="0">
                <a:latin typeface="Trebuchet MS" panose="020B0603020202020204" pitchFamily="34" charset="0"/>
              </a:rPr>
              <a:t>/3.    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γ) 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A</a:t>
            </a:r>
            <a:r>
              <a:rPr lang="el-GR" sz="2000" dirty="0">
                <a:latin typeface="Trebuchet MS" panose="020B0603020202020204" pitchFamily="34" charset="0"/>
              </a:rPr>
              <a:t> =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Γ</a:t>
            </a:r>
            <a:r>
              <a:rPr lang="el-GR" sz="2000" dirty="0">
                <a:latin typeface="Trebuchet MS" panose="020B0603020202020204" pitchFamily="34" charset="0"/>
              </a:rPr>
              <a:t>.                                                   </a:t>
            </a:r>
            <a:r>
              <a:rPr lang="el-GR" sz="2000" b="1" dirty="0">
                <a:latin typeface="Trebuchet MS" panose="020B0603020202020204" pitchFamily="34" charset="0"/>
              </a:rPr>
              <a:t>δ) </a:t>
            </a:r>
            <a:r>
              <a:rPr lang="el-GR" sz="2000" dirty="0">
                <a:latin typeface="Trebuchet MS" panose="020B0603020202020204" pitchFamily="34" charset="0"/>
              </a:rPr>
              <a:t>τα στοιχεία δεν είναι επαρκή.</a:t>
            </a:r>
          </a:p>
        </p:txBody>
      </p:sp>
      <p:sp>
        <p:nvSpPr>
          <p:cNvPr id="5" name="Οβάλ 4"/>
          <p:cNvSpPr/>
          <p:nvPr/>
        </p:nvSpPr>
        <p:spPr>
          <a:xfrm>
            <a:off x="1049939" y="3911474"/>
            <a:ext cx="486254" cy="498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323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00447" y="314325"/>
            <a:ext cx="9824852" cy="4348237"/>
            <a:chOff x="1100447" y="314325"/>
            <a:chExt cx="9824852" cy="4348237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34840" y="314325"/>
              <a:ext cx="2743200" cy="2724150"/>
            </a:xfrm>
            <a:prstGeom prst="rect">
              <a:avLst/>
            </a:prstGeom>
          </p:spPr>
        </p:pic>
        <p:sp>
          <p:nvSpPr>
            <p:cNvPr id="5" name="Ορθογώνιο 4"/>
            <p:cNvSpPr/>
            <p:nvPr/>
          </p:nvSpPr>
          <p:spPr>
            <a:xfrm>
              <a:off x="1100447" y="3185234"/>
              <a:ext cx="982485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46. </a:t>
              </a:r>
              <a:r>
                <a:rPr lang="el-GR" sz="2000" dirty="0">
                  <a:latin typeface="Trebuchet MS" panose="020B0603020202020204" pitchFamily="34" charset="0"/>
                </a:rPr>
                <a:t>Τρεις παράλληλοι ρευματοφόροι αγωγοί (1), (2), (3) μεγάλου μήκους διαρρέονται από ομόρροπα ρεύματα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3</a:t>
              </a:r>
              <a:r>
                <a:rPr lang="el-GR" sz="2000" dirty="0">
                  <a:latin typeface="Trebuchet MS" panose="020B0603020202020204" pitchFamily="34" charset="0"/>
                </a:rPr>
                <a:t>. Σε ποιον από τους τρεις αγωγούς η συνισταμένη δύναμη από τους δύο άλλους αγωγούς είναι δυνατόν να είναι μηδέν;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006840" y="4809321"/>
            <a:ext cx="191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Στον αγωγό (2)</a:t>
            </a:r>
          </a:p>
        </p:txBody>
      </p:sp>
    </p:spTree>
    <p:extLst>
      <p:ext uri="{BB962C8B-B14F-4D97-AF65-F5344CB8AC3E}">
        <p14:creationId xmlns:p14="http://schemas.microsoft.com/office/powerpoint/2010/main" val="342095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20320" y="3907044"/>
            <a:ext cx="570194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Ασκήσεις και Προβλήματα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183)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6731E11-D806-6304-B7F7-9364D490E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396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212602" y="545046"/>
            <a:ext cx="97601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29.  </a:t>
            </a:r>
            <a:r>
              <a:rPr lang="el-GR" sz="2000" dirty="0">
                <a:latin typeface="Trebuchet MS" panose="020B0603020202020204" pitchFamily="34" charset="0"/>
              </a:rPr>
              <a:t>Ευθύγραμμος οριζόντιος αγωγός μήκους </a:t>
            </a:r>
            <a:r>
              <a:rPr lang="el-GR" sz="2000" i="1" dirty="0">
                <a:latin typeface="Trebuchet MS" panose="020B0603020202020204" pitchFamily="34" charset="0"/>
              </a:rPr>
              <a:t>ℓ</a:t>
            </a:r>
            <a:r>
              <a:rPr lang="el-GR" sz="2000" dirty="0">
                <a:latin typeface="Trebuchet MS" panose="020B0603020202020204" pitchFamily="34" charset="0"/>
              </a:rPr>
              <a:t> = 20cm τοποθετείται κάθετα στις δυναμικές γραμμές ομογενούς μαγνητικού πεδίου έντασης </a:t>
            </a:r>
            <a:r>
              <a:rPr lang="el-GR" sz="2000" i="1" dirty="0">
                <a:latin typeface="Trebuchet MS" panose="020B0603020202020204" pitchFamily="34" charset="0"/>
              </a:rPr>
              <a:t>Β</a:t>
            </a:r>
            <a:r>
              <a:rPr lang="el-GR" sz="2000" dirty="0">
                <a:latin typeface="Trebuchet MS" panose="020B0603020202020204" pitchFamily="34" charset="0"/>
              </a:rPr>
              <a:t> = 0,4Τ. Όταν ο αγωγός διαρρέεται από ρεύμα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dirty="0">
                <a:latin typeface="Trebuchet MS" panose="020B0603020202020204" pitchFamily="34" charset="0"/>
              </a:rPr>
              <a:t> = 10Α, μετακινείται με σταθερή επιτάχυνση 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 = 2m/s</a:t>
            </a:r>
            <a:r>
              <a:rPr lang="el-GR" sz="2000" baseline="30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Να υπολογιστεί το έργο της δύναμης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 για χρόνο </a:t>
            </a:r>
            <a:r>
              <a:rPr lang="el-GR" sz="2000" i="1" dirty="0">
                <a:latin typeface="Trebuchet MS" panose="020B0603020202020204" pitchFamily="34" charset="0"/>
              </a:rPr>
              <a:t>t</a:t>
            </a:r>
            <a:r>
              <a:rPr lang="el-GR" sz="2000" dirty="0">
                <a:latin typeface="Trebuchet MS" panose="020B0603020202020204" pitchFamily="34" charset="0"/>
              </a:rPr>
              <a:t> = 10s (υποθέτουμε ότι η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L</a:t>
            </a:r>
            <a:r>
              <a:rPr lang="el-GR" sz="2000" dirty="0">
                <a:latin typeface="Trebuchet MS" panose="020B0603020202020204" pitchFamily="34" charset="0"/>
              </a:rPr>
              <a:t> είναι η μόνη δύναμη στη διεύθυνση κίνησης του αγωγού).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8641400" y="2460562"/>
            <a:ext cx="151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</a:t>
            </a:r>
            <a:r>
              <a:rPr lang="en-US" sz="20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</a:t>
            </a:r>
            <a:r>
              <a:rPr lang="en-US" sz="2000" b="1" baseline="-6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80J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00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460665" y="410688"/>
            <a:ext cx="8953995" cy="5096490"/>
            <a:chOff x="1425039" y="410688"/>
            <a:chExt cx="8953995" cy="5096490"/>
          </a:xfrm>
        </p:grpSpPr>
        <p:sp>
          <p:nvSpPr>
            <p:cNvPr id="4" name="Ορθογώνιο 3"/>
            <p:cNvSpPr/>
            <p:nvPr/>
          </p:nvSpPr>
          <p:spPr>
            <a:xfrm>
              <a:off x="1425039" y="410688"/>
              <a:ext cx="8953995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30.  </a:t>
              </a:r>
              <a:r>
                <a:rPr lang="el-GR" sz="2000" dirty="0">
                  <a:latin typeface="Trebuchet MS" panose="020B0603020202020204" pitchFamily="34" charset="0"/>
                </a:rPr>
                <a:t>Ένας ευθύγραμμος ρευματοφόρος αγωγός μήκους </a:t>
              </a:r>
              <a:r>
                <a:rPr lang="el-GR" sz="2000" i="1" dirty="0">
                  <a:latin typeface="Trebuchet MS" panose="020B0603020202020204" pitchFamily="34" charset="0"/>
                </a:rPr>
                <a:t>ℓ</a:t>
              </a:r>
              <a:r>
                <a:rPr lang="el-GR" sz="2000" dirty="0">
                  <a:latin typeface="Trebuchet MS" panose="020B0603020202020204" pitchFamily="34" charset="0"/>
                </a:rPr>
                <a:t> = 20cm μπορεί να μετακινείται πάνω σε δύο κατακόρυφους μονωτικούς αγωγούς χωρίς τριβές. Το σύστημα βρίσκεται μέσα σε ομογενές οριζόντιο μαγνητικό πεδίο έντασης </a:t>
              </a:r>
              <a:r>
                <a:rPr lang="el-GR" sz="2000" i="1" dirty="0">
                  <a:latin typeface="Trebuchet MS" panose="020B0603020202020204" pitchFamily="34" charset="0"/>
                </a:rPr>
                <a:t>Β</a:t>
              </a:r>
              <a:r>
                <a:rPr lang="el-GR" sz="2000" dirty="0">
                  <a:latin typeface="Trebuchet MS" panose="020B0603020202020204" pitchFamily="34" charset="0"/>
                </a:rPr>
                <a:t> = 2Τ. Να υπολογιστεί η ένταση του ρεύματος που πρέπει να διαρρέει τον αγωγό, ώστε αυτός: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α)  </a:t>
              </a:r>
              <a:r>
                <a:rPr lang="el-GR" sz="2000" dirty="0">
                  <a:latin typeface="Trebuchet MS" panose="020B0603020202020204" pitchFamily="34" charset="0"/>
                </a:rPr>
                <a:t>να κατεβαίνει με σταθερή ταχύτητα.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β)  </a:t>
              </a:r>
              <a:r>
                <a:rPr lang="el-GR" sz="2000" dirty="0">
                  <a:latin typeface="Trebuchet MS" panose="020B0603020202020204" pitchFamily="34" charset="0"/>
                </a:rPr>
                <a:t>να κατεβαίνει με επιτάχυνση </a:t>
              </a:r>
              <a:r>
                <a:rPr lang="el-GR" sz="2000" i="1" dirty="0">
                  <a:latin typeface="Trebuchet MS" panose="020B0603020202020204" pitchFamily="34" charset="0"/>
                </a:rPr>
                <a:t>α</a:t>
              </a:r>
              <a:r>
                <a:rPr lang="el-GR" sz="2000" dirty="0">
                  <a:latin typeface="Trebuchet MS" panose="020B0603020202020204" pitchFamily="34" charset="0"/>
                </a:rPr>
                <a:t> = </a:t>
              </a:r>
              <a:r>
                <a:rPr lang="el-GR" sz="2000" i="1" dirty="0">
                  <a:latin typeface="Trebuchet MS" panose="020B0603020202020204" pitchFamily="34" charset="0"/>
                </a:rPr>
                <a:t>g</a:t>
              </a:r>
              <a:r>
                <a:rPr lang="el-GR" sz="2000" dirty="0">
                  <a:latin typeface="Trebuchet MS" panose="020B0603020202020204" pitchFamily="34" charset="0"/>
                </a:rPr>
                <a:t>/3.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γ)  </a:t>
              </a:r>
              <a:r>
                <a:rPr lang="el-GR" sz="2000" dirty="0">
                  <a:latin typeface="Trebuchet MS" panose="020B0603020202020204" pitchFamily="34" charset="0"/>
                </a:rPr>
                <a:t>να ανεβαίνει με επιτάχυνση </a:t>
              </a:r>
              <a:r>
                <a:rPr lang="el-GR" sz="2000" i="1" dirty="0">
                  <a:latin typeface="Trebuchet MS" panose="020B0603020202020204" pitchFamily="34" charset="0"/>
                </a:rPr>
                <a:t>α</a:t>
              </a:r>
              <a:r>
                <a:rPr lang="el-GR" sz="2000" dirty="0">
                  <a:latin typeface="Trebuchet MS" panose="020B0603020202020204" pitchFamily="34" charset="0"/>
                </a:rPr>
                <a:t> = </a:t>
              </a:r>
              <a:r>
                <a:rPr lang="el-GR" sz="2000" i="1" dirty="0">
                  <a:latin typeface="Trebuchet MS" panose="020B0603020202020204" pitchFamily="34" charset="0"/>
                </a:rPr>
                <a:t>g</a:t>
              </a:r>
              <a:r>
                <a:rPr lang="el-GR" sz="2000" dirty="0">
                  <a:latin typeface="Trebuchet MS" panose="020B0603020202020204" pitchFamily="34" charset="0"/>
                </a:rPr>
                <a:t>/4.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dirty="0">
                  <a:latin typeface="Trebuchet MS" panose="020B0603020202020204" pitchFamily="34" charset="0"/>
                </a:rPr>
                <a:t>Δίνονται</a:t>
              </a:r>
              <a:r>
                <a:rPr lang="en-US" sz="2000" dirty="0">
                  <a:latin typeface="Trebuchet MS" panose="020B0603020202020204" pitchFamily="34" charset="0"/>
                </a:rPr>
                <a:t>:</a:t>
              </a:r>
              <a:r>
                <a:rPr lang="el-GR" sz="2000" dirty="0">
                  <a:latin typeface="Trebuchet MS" panose="020B0603020202020204" pitchFamily="34" charset="0"/>
                </a:rPr>
                <a:t>  </a:t>
              </a:r>
              <a:r>
                <a:rPr lang="el-GR" sz="2000" i="1" dirty="0">
                  <a:latin typeface="Trebuchet MS" panose="020B0603020202020204" pitchFamily="34" charset="0"/>
                </a:rPr>
                <a:t>m</a:t>
              </a:r>
              <a:r>
                <a:rPr lang="el-GR" sz="2000" dirty="0">
                  <a:latin typeface="Trebuchet MS" panose="020B0603020202020204" pitchFamily="34" charset="0"/>
                </a:rPr>
                <a:t> = 100g, </a:t>
              </a:r>
              <a:r>
                <a:rPr lang="el-GR" sz="2000" i="1" dirty="0">
                  <a:latin typeface="Trebuchet MS" panose="020B0603020202020204" pitchFamily="34" charset="0"/>
                </a:rPr>
                <a:t>g</a:t>
              </a:r>
              <a:r>
                <a:rPr lang="el-GR" sz="2000" dirty="0">
                  <a:latin typeface="Trebuchet MS" panose="020B0603020202020204" pitchFamily="34" charset="0"/>
                </a:rPr>
                <a:t> = 10m/s</a:t>
              </a:r>
              <a:r>
                <a:rPr lang="el-GR" sz="2000" baseline="30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50859" y="2336617"/>
              <a:ext cx="3095666" cy="317056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26919" y="4868883"/>
                <a:ext cx="4868884" cy="631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α)  </a:t>
                </a:r>
                <a:r>
                  <a:rPr lang="el-G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Ι</a:t>
                </a:r>
                <a:r>
                  <a:rPr lang="el-GR" sz="20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1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= 2,5Α   β) </a:t>
                </a:r>
                <a:r>
                  <a:rPr lang="el-G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Ι</a:t>
                </a:r>
                <a:r>
                  <a:rPr lang="el-GR" sz="20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2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Α   γ) </a:t>
                </a:r>
                <a:r>
                  <a:rPr lang="el-GR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Ι</a:t>
                </a:r>
                <a:r>
                  <a: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3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Α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919" y="4868883"/>
                <a:ext cx="4868884" cy="631391"/>
              </a:xfrm>
              <a:prstGeom prst="rect">
                <a:avLst/>
              </a:prstGeom>
              <a:blipFill>
                <a:blip r:embed="rId4"/>
                <a:stretch>
                  <a:fillRect l="-1502" b="-67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6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567543" y="516733"/>
            <a:ext cx="8716488" cy="3795614"/>
            <a:chOff x="1567543" y="516733"/>
            <a:chExt cx="8716488" cy="3795614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44012" y="1994061"/>
              <a:ext cx="2303976" cy="2318286"/>
            </a:xfrm>
            <a:prstGeom prst="rect">
              <a:avLst/>
            </a:prstGeom>
          </p:spPr>
        </p:pic>
        <p:sp>
          <p:nvSpPr>
            <p:cNvPr id="5" name="Ορθογώνιο 4"/>
            <p:cNvSpPr/>
            <p:nvPr/>
          </p:nvSpPr>
          <p:spPr>
            <a:xfrm>
              <a:off x="1567543" y="516733"/>
              <a:ext cx="871648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31.  </a:t>
              </a:r>
              <a:r>
                <a:rPr lang="el-GR" sz="2000" dirty="0">
                  <a:latin typeface="Trebuchet MS" panose="020B0603020202020204" pitchFamily="34" charset="0"/>
                </a:rPr>
                <a:t>Μεταλλικό ορθογώνιο τρίγωνο διαρρέεται από ρεύμα </a:t>
              </a:r>
              <a:r>
                <a:rPr lang="el-GR" sz="2000" i="1" dirty="0">
                  <a:latin typeface="Trebuchet MS" panose="020B0603020202020204" pitchFamily="34" charset="0"/>
                </a:rPr>
                <a:t>I</a:t>
              </a:r>
              <a:r>
                <a:rPr lang="el-GR" sz="2000" dirty="0">
                  <a:latin typeface="Trebuchet MS" panose="020B0603020202020204" pitchFamily="34" charset="0"/>
                </a:rPr>
                <a:t> και βρίσκεται κάθετα στις δυναμικές γραμμές ομογενούς μαγνητικού πεδίου έντασης </a:t>
              </a:r>
              <a:r>
                <a:rPr lang="el-GR" sz="2000" i="1" dirty="0">
                  <a:latin typeface="Trebuchet MS" panose="020B0603020202020204" pitchFamily="34" charset="0"/>
                </a:rPr>
                <a:t>Β</a:t>
              </a:r>
              <a:r>
                <a:rPr lang="el-GR" sz="2000" dirty="0">
                  <a:latin typeface="Trebuchet MS" panose="020B0603020202020204" pitchFamily="34" charset="0"/>
                </a:rPr>
                <a:t>. Να υπολογιστεί η δύναμη που ασκείται στο τρίγωνο.</a:t>
              </a:r>
            </a:p>
          </p:txBody>
        </p:sp>
      </p:grpSp>
      <p:sp>
        <p:nvSpPr>
          <p:cNvPr id="7" name="Ορθογώνιο 6"/>
          <p:cNvSpPr/>
          <p:nvPr/>
        </p:nvSpPr>
        <p:spPr>
          <a:xfrm>
            <a:off x="8133935" y="3805874"/>
            <a:ext cx="984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</a:t>
            </a:r>
            <a:r>
              <a:rPr lang="el-GR" sz="20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ολ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0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3160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692894" y="493678"/>
            <a:ext cx="8467106" cy="4631136"/>
            <a:chOff x="1692894" y="493678"/>
            <a:chExt cx="8467106" cy="4631136"/>
          </a:xfrm>
        </p:grpSpPr>
        <p:sp>
          <p:nvSpPr>
            <p:cNvPr id="4" name="Ορθογώνιο 3"/>
            <p:cNvSpPr/>
            <p:nvPr/>
          </p:nvSpPr>
          <p:spPr>
            <a:xfrm>
              <a:off x="1692894" y="493678"/>
              <a:ext cx="8467106" cy="2805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32. 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Οριζόντια μεταλλική ράβδος μεγάλου μήκους διαρρέεται από ρεύμα </a:t>
              </a:r>
              <a:r>
                <a:rPr lang="el-GR" sz="2000" i="1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 = 100Α. Στο ίδιο κατακόρυφο επίπεδο κάτω από τη ράβδο και παράλληλα με αυτή βρίσκεται ένας ευθύγραμμος αγωγός μήκους </a:t>
              </a:r>
              <a:r>
                <a:rPr lang="el-GR" sz="2000" i="1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ℓ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 = 1m και μάζας </a:t>
              </a:r>
              <a:r>
                <a:rPr lang="el-GR" sz="2000" i="1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m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 = 5g. Να υπολογιστεί η ένταση του ρεύματος που πρέπει να διαρρέει τον αγωγό, ώστε αυτός να ισορροπεί σε απόσταση </a:t>
              </a:r>
              <a:r>
                <a:rPr lang="el-GR" sz="2000" i="1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x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 = 2cm από τη μεταλλική ράβδο. (</a:t>
              </a:r>
              <a:r>
                <a:rPr lang="el-GR" sz="2000" i="1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g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= 10m/s</a:t>
              </a:r>
              <a:r>
                <a:rPr lang="el-GR" sz="2000" baseline="30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)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12751" y="3498390"/>
              <a:ext cx="4566498" cy="1626424"/>
            </a:xfrm>
            <a:prstGeom prst="rect">
              <a:avLst/>
            </a:prstGeom>
          </p:spPr>
        </p:pic>
      </p:grpSp>
      <p:sp>
        <p:nvSpPr>
          <p:cNvPr id="7" name="Ορθογώνιο 6"/>
          <p:cNvSpPr/>
          <p:nvPr/>
        </p:nvSpPr>
        <p:spPr>
          <a:xfrm>
            <a:off x="8498002" y="4738280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Ι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50Α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53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9" y="1038155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13432" y="393192"/>
            <a:ext cx="7562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Μπορούμε εύκολα να δούμε την εμφάνιση δύναμης </a:t>
            </a:r>
            <a:r>
              <a:rPr lang="en-US" sz="2000" b="1" dirty="0">
                <a:latin typeface="Comic Sans MS" panose="030F0702030302020204" pitchFamily="66" charset="0"/>
              </a:rPr>
              <a:t>Laplace </a:t>
            </a:r>
            <a:r>
              <a:rPr lang="el-GR" sz="2000" b="1" dirty="0">
                <a:latin typeface="Comic Sans MS" panose="030F0702030302020204" pitchFamily="66" charset="0"/>
              </a:rPr>
              <a:t>με την τοποθέτηση αγωγού που διαρρέεται από ηλεκτρικό ρεύμα, κάθετα στις δυναμικές γραμμές ομογενούς μαγνητικού πεδίου. </a:t>
            </a:r>
          </a:p>
        </p:txBody>
      </p:sp>
      <p:pic>
        <p:nvPicPr>
          <p:cNvPr id="11" name="Εικόνα 10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76" y="2011359"/>
            <a:ext cx="5843016" cy="361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927560" y="5682489"/>
            <a:ext cx="2461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atin typeface="Comic Sans MS" panose="030F0702030302020204" pitchFamily="66" charset="0"/>
              </a:rPr>
              <a:t>Αριστερό κλικ στην εικόνα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7648" y="2532888"/>
            <a:ext cx="2752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Comic Sans MS" panose="030F0702030302020204" pitchFamily="66" charset="0"/>
              </a:rPr>
              <a:t>Πείραμα από τον Σεραφείμ </a:t>
            </a:r>
            <a:r>
              <a:rPr lang="el-GR" sz="1200" b="1" dirty="0" err="1">
                <a:latin typeface="Comic Sans MS" panose="030F0702030302020204" pitchFamily="66" charset="0"/>
              </a:rPr>
              <a:t>Μπίτσιο</a:t>
            </a:r>
            <a:endParaRPr lang="el-GR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01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235034" y="358140"/>
            <a:ext cx="9654639" cy="4867762"/>
            <a:chOff x="1235034" y="358140"/>
            <a:chExt cx="9654639" cy="4867762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25850" y="358140"/>
              <a:ext cx="3724976" cy="2312054"/>
            </a:xfrm>
            <a:prstGeom prst="rect">
              <a:avLst/>
            </a:prstGeom>
          </p:spPr>
        </p:pic>
        <p:sp>
          <p:nvSpPr>
            <p:cNvPr id="5" name="Ορθογώνιο 4"/>
            <p:cNvSpPr/>
            <p:nvPr/>
          </p:nvSpPr>
          <p:spPr>
            <a:xfrm>
              <a:off x="1235034" y="2825245"/>
              <a:ext cx="9654639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>
                  <a:latin typeface="Trebuchet MS" panose="020B0603020202020204" pitchFamily="34" charset="0"/>
                </a:rPr>
                <a:t>34. </a:t>
              </a:r>
              <a:r>
                <a:rPr lang="el-GR" sz="2000" dirty="0">
                  <a:latin typeface="Trebuchet MS" panose="020B0603020202020204" pitchFamily="34" charset="0"/>
                </a:rPr>
                <a:t>Μία μεταλλική ράβδος μήκους </a:t>
              </a:r>
              <a:r>
                <a:rPr lang="el-GR" sz="2000" i="1" dirty="0">
                  <a:latin typeface="Trebuchet MS" panose="020B0603020202020204" pitchFamily="34" charset="0"/>
                </a:rPr>
                <a:t>ℓ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= 1m κρέμεται οριζόντια από ένα δυναμόμετρο με μονωτικά νήματα μέσα σε οριζόντιο μαγνητικό πεδίο. Όταν η ράβδος δε διαρρέεται από ρεύμα το δυναμόμετρο δείχνει ένδειξη </a:t>
              </a:r>
              <a:r>
                <a:rPr lang="el-GR" sz="2000" i="1" dirty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 = 0,4Ν. Όταν η ράβδος διαρρέεται από ρεύμα έντασης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dirty="0">
                  <a:latin typeface="Trebuchet MS" panose="020B0603020202020204" pitchFamily="34" charset="0"/>
                </a:rPr>
                <a:t> = 10Α δείχνει ένδειξη </a:t>
              </a:r>
              <a:r>
                <a:rPr lang="el-GR" sz="2000" i="1" dirty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 = 0,6N. Να υπολογιστούν</a:t>
              </a:r>
              <a:r>
                <a:rPr lang="en-US" sz="2000" dirty="0">
                  <a:latin typeface="Trebuchet MS" panose="020B0603020202020204" pitchFamily="34" charset="0"/>
                </a:rPr>
                <a:t>:</a:t>
              </a:r>
              <a:endParaRPr lang="el-GR" sz="2000" dirty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α) </a:t>
              </a:r>
              <a:r>
                <a:rPr lang="el-GR" sz="2000" dirty="0">
                  <a:latin typeface="Trebuchet MS" panose="020B0603020202020204" pitchFamily="34" charset="0"/>
                </a:rPr>
                <a:t>το βάρος της ράβδου, </a:t>
              </a:r>
              <a:r>
                <a:rPr lang="el-GR" sz="2000" b="1" dirty="0">
                  <a:latin typeface="Trebuchet MS" panose="020B0603020202020204" pitchFamily="34" charset="0"/>
                </a:rPr>
                <a:t>β) </a:t>
              </a:r>
              <a:r>
                <a:rPr lang="el-GR" sz="2000" dirty="0">
                  <a:latin typeface="Trebuchet MS" panose="020B0603020202020204" pitchFamily="34" charset="0"/>
                </a:rPr>
                <a:t>η δύναμη </a:t>
              </a:r>
              <a:r>
                <a:rPr lang="el-GR" sz="2000" dirty="0" err="1">
                  <a:latin typeface="Trebuchet MS" panose="020B0603020202020204" pitchFamily="34" charset="0"/>
                </a:rPr>
                <a:t>Laplace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r>
                <a:rPr lang="el-GR" sz="2000" b="1" dirty="0">
                  <a:latin typeface="Trebuchet MS" panose="020B0603020202020204" pitchFamily="34" charset="0"/>
                </a:rPr>
                <a:t>γ) </a:t>
              </a:r>
              <a:r>
                <a:rPr lang="el-GR" sz="2000" dirty="0">
                  <a:latin typeface="Trebuchet MS" panose="020B0603020202020204" pitchFamily="34" charset="0"/>
                </a:rPr>
                <a:t>η ένταση του μαγνητικού πεδίου.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5979" y="5391016"/>
            <a:ext cx="4536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0,4Ν      β)  0,2Ν       γ)  2.10</a:t>
            </a:r>
            <a:r>
              <a:rPr lang="el-GR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-2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Τ </a:t>
            </a:r>
          </a:p>
        </p:txBody>
      </p:sp>
    </p:spTree>
    <p:extLst>
      <p:ext uri="{BB962C8B-B14F-4D97-AF65-F5344CB8AC3E}">
        <p14:creationId xmlns:p14="http://schemas.microsoft.com/office/powerpoint/2010/main" val="90141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973775" y="691554"/>
            <a:ext cx="10498238" cy="3310431"/>
            <a:chOff x="985650" y="1985965"/>
            <a:chExt cx="10498238" cy="3310431"/>
          </a:xfrm>
        </p:grpSpPr>
        <p:sp>
          <p:nvSpPr>
            <p:cNvPr id="5" name="Ορθογώνιο 4"/>
            <p:cNvSpPr/>
            <p:nvPr/>
          </p:nvSpPr>
          <p:spPr>
            <a:xfrm>
              <a:off x="985650" y="2092842"/>
              <a:ext cx="7137072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>
                  <a:latin typeface="Trebuchet MS" panose="020B0603020202020204" pitchFamily="34" charset="0"/>
                </a:rPr>
                <a:t>39.  </a:t>
              </a:r>
              <a:r>
                <a:rPr lang="el-GR" sz="2000" dirty="0">
                  <a:latin typeface="Trebuchet MS" panose="020B0603020202020204" pitchFamily="34" charset="0"/>
                </a:rPr>
                <a:t>Δύο παράλληλοι αγωγοί μεγάλου μήκους βρίσκονται σε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απόσταση μεταξύ τους </a:t>
              </a:r>
              <a:r>
                <a:rPr lang="el-GR" sz="2000" i="1" dirty="0">
                  <a:latin typeface="Trebuchet MS" panose="020B0603020202020204" pitchFamily="34" charset="0"/>
                </a:rPr>
                <a:t>r</a:t>
              </a:r>
              <a:r>
                <a:rPr lang="el-GR" sz="2000" dirty="0">
                  <a:latin typeface="Trebuchet MS" panose="020B0603020202020204" pitchFamily="34" charset="0"/>
                </a:rPr>
                <a:t> = 12cm και διαρρέονται από ομόρροπα ρεύματα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l-GR" sz="2000" i="1" dirty="0">
                  <a:latin typeface="Trebuchet MS" panose="020B0603020202020204" pitchFamily="34" charset="0"/>
                </a:rPr>
                <a:t>I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 και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n-US" sz="2000" baseline="-25000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=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5Ι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, αντίστοιχα. Να υπολογιστεί σε ποιο σημείο πρέπει να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τοποθετηθεί ένας τρίτος ρευματοφόρος αγωγός, ώστε να ισορροπεί.</a:t>
              </a:r>
            </a:p>
          </p:txBody>
        </p:sp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22722" y="1985965"/>
              <a:ext cx="3361166" cy="331043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338785" y="2804642"/>
            <a:ext cx="1448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x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2cm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9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9857" y="3965059"/>
            <a:ext cx="6360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εκτός του βιβλίου</a:t>
            </a:r>
          </a:p>
        </p:txBody>
      </p:sp>
      <p:pic>
        <p:nvPicPr>
          <p:cNvPr id="5" name="Picture 2" descr="Cartoon, Smiley, Ρωτήστε, Παζλ, Superior, Εξέταση">
            <a:extLst>
              <a:ext uri="{FF2B5EF4-FFF2-40B4-BE49-F238E27FC236}">
                <a16:creationId xmlns:a16="http://schemas.microsoft.com/office/drawing/2014/main" id="{6EE0DB3D-86AF-3D77-69D2-C8774CB19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44" y="195030"/>
            <a:ext cx="5076056" cy="377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99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82355" y="390004"/>
            <a:ext cx="9217313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Trebuchet MS" panose="020B0603020202020204" pitchFamily="34" charset="0"/>
              </a:rPr>
              <a:t>1. </a:t>
            </a:r>
            <a:r>
              <a:rPr lang="el-GR" altLang="el-GR" sz="2000" dirty="0">
                <a:latin typeface="Trebuchet MS" panose="020B0603020202020204" pitchFamily="34" charset="0"/>
              </a:rPr>
              <a:t>Να συμπληρώσετε τα κενά με τις κατάλληλες λέξεις, στις παρακάτω προτάσεις</a:t>
            </a:r>
            <a:r>
              <a:rPr lang="en-US" altLang="el-GR" sz="2000" dirty="0">
                <a:latin typeface="Trebuchet MS" panose="020B0603020202020204" pitchFamily="34" charset="0"/>
              </a:rPr>
              <a:t>:</a:t>
            </a:r>
            <a:r>
              <a:rPr lang="el-GR" altLang="el-GR" sz="2000" dirty="0">
                <a:latin typeface="Trebuchet MS" panose="020B0603020202020204" pitchFamily="34" charset="0"/>
              </a:rPr>
              <a:t> (Σε κάθε κενό αντιστοιχεί μία λέξη)</a:t>
            </a:r>
            <a:endParaRPr lang="en-US" alt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altLang="el-GR" sz="2000" dirty="0">
                <a:latin typeface="Trebuchet MS" panose="020B0603020202020204" pitchFamily="34" charset="0"/>
              </a:rPr>
              <a:t>α. «Ευθύγραμμος αγωγός μήκους </a:t>
            </a:r>
            <a:r>
              <a:rPr lang="el-GR" altLang="el-GR" sz="2000" i="1" dirty="0">
                <a:latin typeface="Trebuchet MS" panose="020B0603020202020204" pitchFamily="34" charset="0"/>
              </a:rPr>
              <a:t>ℓ</a:t>
            </a:r>
            <a:r>
              <a:rPr lang="el-GR" altLang="el-GR" sz="2000" dirty="0">
                <a:latin typeface="Trebuchet MS" panose="020B0603020202020204" pitchFamily="34" charset="0"/>
              </a:rPr>
              <a:t> διαρρέεται από ρεύμα έντασης </a:t>
            </a:r>
            <a:r>
              <a:rPr lang="el-GR" altLang="el-GR" sz="2000" i="1" dirty="0">
                <a:latin typeface="Trebuchet MS" panose="020B0603020202020204" pitchFamily="34" charset="0"/>
              </a:rPr>
              <a:t>I</a:t>
            </a:r>
            <a:r>
              <a:rPr lang="el-GR" altLang="el-GR" sz="2000" dirty="0">
                <a:latin typeface="Trebuchet MS" panose="020B0603020202020204" pitchFamily="34" charset="0"/>
              </a:rPr>
              <a:t> και βρίσκεται σε ομογενές μαγνητικό πεδίο έντασης </a:t>
            </a:r>
            <a:r>
              <a:rPr lang="el-GR" altLang="el-GR" sz="2000" i="1" dirty="0">
                <a:latin typeface="Trebuchet MS" panose="020B0603020202020204" pitchFamily="34" charset="0"/>
              </a:rPr>
              <a:t>Β</a:t>
            </a:r>
            <a:r>
              <a:rPr lang="el-GR" altLang="el-GR" sz="2000" dirty="0">
                <a:latin typeface="Trebuchet MS" panose="020B0603020202020204" pitchFamily="34" charset="0"/>
              </a:rPr>
              <a:t>. Η δύναμη </a:t>
            </a:r>
            <a:r>
              <a:rPr lang="el-GR" altLang="el-GR" sz="2000" dirty="0" err="1">
                <a:latin typeface="Trebuchet MS" panose="020B0603020202020204" pitchFamily="34" charset="0"/>
              </a:rPr>
              <a:t>Laplace</a:t>
            </a:r>
            <a:r>
              <a:rPr lang="el-GR" altLang="el-GR" sz="2000" dirty="0">
                <a:latin typeface="Trebuchet MS" panose="020B0603020202020204" pitchFamily="34" charset="0"/>
              </a:rPr>
              <a:t> που ασκείται στον αγωγό έχει σημείο εφαρμογής το ………</a:t>
            </a:r>
            <a:r>
              <a:rPr lang="en-US" altLang="el-GR" sz="2000" dirty="0">
                <a:latin typeface="Trebuchet MS" panose="020B0603020202020204" pitchFamily="34" charset="0"/>
              </a:rPr>
              <a:t>…</a:t>
            </a:r>
            <a:r>
              <a:rPr lang="el-GR" altLang="el-GR" sz="2000" dirty="0">
                <a:latin typeface="Trebuchet MS" panose="020B0603020202020204" pitchFamily="34" charset="0"/>
              </a:rPr>
              <a:t> του αγωγού, ……………….. κάθετη στο επίπεδο που ορίζεται από τον αγωγό και την ένταση </a:t>
            </a:r>
            <a:r>
              <a:rPr lang="el-GR" altLang="el-GR" sz="2000" i="1" dirty="0">
                <a:latin typeface="Trebuchet MS" panose="020B0603020202020204" pitchFamily="34" charset="0"/>
              </a:rPr>
              <a:t>Β</a:t>
            </a:r>
            <a:r>
              <a:rPr lang="el-GR" altLang="el-GR" sz="2000" dirty="0">
                <a:latin typeface="Trebuchet MS" panose="020B0603020202020204" pitchFamily="34" charset="0"/>
              </a:rPr>
              <a:t> του πεδίου και φορά που καθορίζεται από τον κανόνα των ………….  …..……………( 2 λέξεις ) του δεξιού χεριού. </a:t>
            </a:r>
          </a:p>
          <a:p>
            <a:pPr algn="just">
              <a:lnSpc>
                <a:spcPct val="150000"/>
              </a:lnSpc>
            </a:pPr>
            <a:r>
              <a:rPr lang="el-GR" altLang="el-GR" sz="2000" dirty="0">
                <a:latin typeface="Trebuchet MS" panose="020B0603020202020204" pitchFamily="34" charset="0"/>
              </a:rPr>
              <a:t>Ο αντίχειρας έχει την κατεύθυνση του .……………., ο δείκτης την κατεύθυνση της ………………. του μαγνητικού πεδίου, οπότε ο μέσος δείχνει την κατεύθυνση της ……………… </a:t>
            </a:r>
            <a:r>
              <a:rPr lang="en-US" altLang="el-GR" sz="2000" dirty="0">
                <a:latin typeface="Trebuchet MS" panose="020B0603020202020204" pitchFamily="34" charset="0"/>
              </a:rPr>
              <a:t>Laplace</a:t>
            </a:r>
            <a:r>
              <a:rPr lang="el-GR" altLang="el-GR" sz="2000" dirty="0">
                <a:latin typeface="Trebuchet MS" panose="020B0603020202020204" pitchFamily="34" charset="0"/>
              </a:rPr>
              <a:t>. »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6400" y="2300289"/>
            <a:ext cx="86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μέσο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82355" y="2710946"/>
            <a:ext cx="1439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διεύθυνση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55154" y="4133790"/>
            <a:ext cx="1511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ρεύματος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76470" y="4533900"/>
            <a:ext cx="12581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έντασης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482355" y="4988589"/>
            <a:ext cx="12016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δύναμης</a:t>
            </a:r>
          </a:p>
        </p:txBody>
      </p:sp>
      <p:grpSp>
        <p:nvGrpSpPr>
          <p:cNvPr id="12" name="Ομάδα 11"/>
          <p:cNvGrpSpPr/>
          <p:nvPr/>
        </p:nvGrpSpPr>
        <p:grpSpPr>
          <a:xfrm>
            <a:off x="1576469" y="3157508"/>
            <a:ext cx="9055775" cy="921703"/>
            <a:chOff x="1576469" y="3157508"/>
            <a:chExt cx="9055775" cy="921703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576469" y="3679101"/>
              <a:ext cx="143986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l-GR" alt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δακτύλων</a:t>
              </a:r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9687755" y="3157508"/>
              <a:ext cx="9444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τριών </a:t>
              </a:r>
              <a:endParaRPr lang="el-G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81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94360"/>
            <a:ext cx="9098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 </a:t>
            </a:r>
            <a:r>
              <a:rPr lang="el-GR" sz="2000" dirty="0">
                <a:latin typeface="Trebuchet MS" panose="020B0603020202020204" pitchFamily="34" charset="0"/>
              </a:rPr>
              <a:t>«1 ………… είναι η ένταση του ομογενούς μαγνητικού πεδίου, το οποίο ασκεί ……………… 1Ν σε ευθύγραμμο αγωγό που έχει μήκος 1</a:t>
            </a:r>
            <a:r>
              <a:rPr lang="en-US" sz="2000" dirty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, όταν διαρρέεται από ρεύμα έντασης ……… και βρίσκεται μέσα στο πεδίο τέμνοντας ……………… τις δυναμικές γραμμές του».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endParaRPr lang="el-GR" sz="2000" b="1" dirty="0">
              <a:latin typeface="Trebuchet MS" panose="020B0603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39988" y="646227"/>
            <a:ext cx="93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Tesla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57121" y="1098203"/>
            <a:ext cx="11023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δύναμη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60329" y="1563856"/>
            <a:ext cx="585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1 Α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99567" y="1968706"/>
            <a:ext cx="10956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κάθετα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1447800" y="2585218"/>
            <a:ext cx="90982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2. 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Να χαρακτηρίσετε κάθε μία από τις παρακάτω προτάσεις με </a:t>
            </a: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Σ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αν είναι Σωστή ή με </a:t>
            </a: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Λ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αν είναι Λάθος.</a:t>
            </a:r>
            <a:endParaRPr lang="en-US" sz="2000" dirty="0">
              <a:latin typeface="Trebuchet MS" panose="020B0603020202020204" pitchFamily="34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Δύο απείρου μήκους ευθύγραμμοι παράλληλοι αγωγοί που διαρρέονται από ομόρροπα ηλεκτρικά ρεύματα και βρίσκονται σε μικρή απόσταση μεταξύ τους απωθούνται. </a:t>
            </a:r>
            <a:endParaRPr lang="el-G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β.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Ένας ευθύγραμμος ρευματοφόρος αγωγός, που βρίσκεται μέσα σε ομογενές μαγνητικό πεδίο, θα μπορούσε να μη δέχεται δύναμη </a:t>
            </a: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</a:t>
            </a:r>
            <a:endParaRPr lang="el-G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6792" y="4535424"/>
            <a:ext cx="368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75596" y="5410200"/>
            <a:ext cx="368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</a:p>
        </p:txBody>
      </p:sp>
    </p:spTree>
    <p:extLst>
      <p:ext uri="{BB962C8B-B14F-4D97-AF65-F5344CB8AC3E}">
        <p14:creationId xmlns:p14="http://schemas.microsoft.com/office/powerpoint/2010/main" val="122199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4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46890" y="1389870"/>
            <a:ext cx="99212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3.  </a:t>
            </a:r>
            <a:r>
              <a:rPr lang="el-GR" sz="2000" dirty="0">
                <a:latin typeface="Trebuchet MS" panose="020B0603020202020204" pitchFamily="34" charset="0"/>
              </a:rPr>
              <a:t>Ευθύγραμμος ρευματοφόρος αγωγός βρίσκεται σε ομογενές μαγνητικό πεδίο, τοποθετημένος κάθετα στις δυναμικές γραμμές του πεδίου. Η δύναμη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 που ασκείται στον αγωγό,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  </a:t>
            </a:r>
            <a:r>
              <a:rPr lang="el-GR" sz="2000" dirty="0">
                <a:latin typeface="Trebuchet MS" panose="020B0603020202020204" pitchFamily="34" charset="0"/>
              </a:rPr>
              <a:t>έχει την κατεύθυνση των δυναμικών γραμμών του πεδίου.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   </a:t>
            </a:r>
            <a:r>
              <a:rPr lang="el-GR" sz="2000" dirty="0">
                <a:latin typeface="Trebuchet MS" panose="020B0603020202020204" pitchFamily="34" charset="0"/>
              </a:rPr>
              <a:t>έχει τη διεύθυνση του αγωγού.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  </a:t>
            </a:r>
            <a:r>
              <a:rPr lang="el-GR" sz="2000" dirty="0">
                <a:latin typeface="Trebuchet MS" panose="020B0603020202020204" pitchFamily="34" charset="0"/>
              </a:rPr>
              <a:t>σχηματίζει οξεία γωνία με την κατεύθυνση των δυναμικών γραμμών του πεδίου.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είναι κάθετη στη διεύθυνση του αγωγού και στη διεύθυνση των δυναμικών γραμμών του πεδίου.</a:t>
            </a:r>
          </a:p>
        </p:txBody>
      </p:sp>
      <p:sp>
        <p:nvSpPr>
          <p:cNvPr id="5" name="Οβάλ 4"/>
          <p:cNvSpPr/>
          <p:nvPr/>
        </p:nvSpPr>
        <p:spPr>
          <a:xfrm>
            <a:off x="1005176" y="4226592"/>
            <a:ext cx="437388" cy="438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05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86840" y="551379"/>
            <a:ext cx="101955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4.   </a:t>
            </a:r>
            <a:r>
              <a:rPr lang="el-GR" sz="2000" dirty="0">
                <a:latin typeface="Trebuchet MS" panose="020B0603020202020204" pitchFamily="34" charset="0"/>
              </a:rPr>
              <a:t>Δεν ασκείται δύναμη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 σε ευθύγραμμο ρευματοφόρο αγωγό ο οποίος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  </a:t>
            </a:r>
            <a:r>
              <a:rPr lang="el-GR" sz="2000" dirty="0">
                <a:latin typeface="Trebuchet MS" panose="020B0603020202020204" pitchFamily="34" charset="0"/>
              </a:rPr>
              <a:t>είναι κάθετος στις δυναμικές γραμμές ομογενούς μαγνητικού πεδίου.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   </a:t>
            </a:r>
            <a:r>
              <a:rPr lang="el-GR" sz="2000" dirty="0">
                <a:latin typeface="Trebuchet MS" panose="020B0603020202020204" pitchFamily="34" charset="0"/>
              </a:rPr>
              <a:t>σχηματίζει οξεία γωνία με τις δυναμικές γραμμές ομογενούς μαγνητικού πεδίου.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  </a:t>
            </a:r>
            <a:r>
              <a:rPr lang="el-GR" sz="2000" dirty="0">
                <a:latin typeface="Trebuchet MS" panose="020B0603020202020204" pitchFamily="34" charset="0"/>
              </a:rPr>
              <a:t>διαρρέεται από ρεύμα μικρής έντασης.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   </a:t>
            </a:r>
            <a:r>
              <a:rPr lang="el-GR" sz="2000" dirty="0">
                <a:latin typeface="Trebuchet MS" panose="020B0603020202020204" pitchFamily="34" charset="0"/>
              </a:rPr>
              <a:t>είναι παράλληλος προς τις δυναμικές γραμμές ομογενούς μαγνητικού πεδίου.</a:t>
            </a:r>
          </a:p>
        </p:txBody>
      </p:sp>
      <p:sp>
        <p:nvSpPr>
          <p:cNvPr id="5" name="Οβάλ 4"/>
          <p:cNvSpPr/>
          <p:nvPr/>
        </p:nvSpPr>
        <p:spPr>
          <a:xfrm>
            <a:off x="1319349" y="2451796"/>
            <a:ext cx="491163" cy="498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11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Ομάδα 57"/>
          <p:cNvGrpSpPr/>
          <p:nvPr/>
        </p:nvGrpSpPr>
        <p:grpSpPr>
          <a:xfrm>
            <a:off x="1850390" y="586393"/>
            <a:ext cx="7920038" cy="3739070"/>
            <a:chOff x="1850390" y="586393"/>
            <a:chExt cx="7920038" cy="3739070"/>
          </a:xfrm>
        </p:grpSpPr>
        <p:grpSp>
          <p:nvGrpSpPr>
            <p:cNvPr id="40" name="Ομάδα 39"/>
            <p:cNvGrpSpPr/>
            <p:nvPr/>
          </p:nvGrpSpPr>
          <p:grpSpPr>
            <a:xfrm>
              <a:off x="1850390" y="586393"/>
              <a:ext cx="7920038" cy="3739070"/>
              <a:chOff x="1850390" y="586393"/>
              <a:chExt cx="7920038" cy="3739070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2316480" y="1727283"/>
                <a:ext cx="3124200" cy="2133600"/>
                <a:chOff x="192" y="672"/>
                <a:chExt cx="1968" cy="1344"/>
              </a:xfrm>
            </p:grpSpPr>
            <p:grpSp>
              <p:nvGrpSpPr>
                <p:cNvPr id="5" name="Group 4"/>
                <p:cNvGrpSpPr>
                  <a:grpSpLocks/>
                </p:cNvGrpSpPr>
                <p:nvPr/>
              </p:nvGrpSpPr>
              <p:grpSpPr bwMode="auto">
                <a:xfrm>
                  <a:off x="192" y="672"/>
                  <a:ext cx="1968" cy="960"/>
                  <a:chOff x="192" y="672"/>
                  <a:chExt cx="1968" cy="960"/>
                </a:xfrm>
              </p:grpSpPr>
              <p:sp>
                <p:nvSpPr>
                  <p:cNvPr id="7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2" y="1296"/>
                    <a:ext cx="19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l-GR" sz="1800" b="1" i="1">
                        <a:solidFill>
                          <a:schemeClr val="hlink"/>
                        </a:solidFill>
                        <a:latin typeface="Comic Sans MS" panose="030F0702030302020204" pitchFamily="66" charset="0"/>
                      </a:rPr>
                      <a:t>I</a:t>
                    </a:r>
                  </a:p>
                </p:txBody>
              </p:sp>
              <p:grpSp>
                <p:nvGrpSpPr>
                  <p:cNvPr id="9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92" y="672"/>
                    <a:ext cx="1968" cy="960"/>
                    <a:chOff x="192" y="672"/>
                    <a:chExt cx="1968" cy="960"/>
                  </a:xfrm>
                </p:grpSpPr>
                <p:sp>
                  <p:nvSpPr>
                    <p:cNvPr id="10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1056"/>
                      <a:ext cx="1344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" name="Line 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0" y="672"/>
                      <a:ext cx="0" cy="9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" name="Line 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68" y="672"/>
                      <a:ext cx="0" cy="9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" name="Line 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04" y="672"/>
                      <a:ext cx="0" cy="9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" name="Line 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40" y="672"/>
                      <a:ext cx="0" cy="9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" name="Line 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24" y="672"/>
                      <a:ext cx="0" cy="9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cxnSp>
                  <p:nvCxnSpPr>
                    <p:cNvPr id="16" name="AutoShape 14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H="1">
                      <a:off x="1752" y="1128"/>
                      <a:ext cx="480" cy="336"/>
                    </a:xfrm>
                    <a:prstGeom prst="curvedConnector3">
                      <a:avLst>
                        <a:gd name="adj1" fmla="val 50000"/>
                      </a:avLst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 type="triangle" w="med" len="med"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7" name="AutoShape 15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20" y="1128"/>
                      <a:ext cx="432" cy="288"/>
                    </a:xfrm>
                    <a:prstGeom prst="curvedConnector3">
                      <a:avLst>
                        <a:gd name="adj1" fmla="val 50000"/>
                      </a:avLst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  <p:sp>
              <p:nvSpPr>
                <p:cNvPr id="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960" y="1728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b="1" dirty="0">
                      <a:latin typeface="Trebuchet MS" panose="020B0603020202020204" pitchFamily="34" charset="0"/>
                    </a:rPr>
                    <a:t>(</a:t>
                  </a:r>
                  <a:r>
                    <a:rPr lang="el-GR" altLang="el-GR" b="1" dirty="0">
                      <a:latin typeface="Trebuchet MS" panose="020B0603020202020204" pitchFamily="34" charset="0"/>
                    </a:rPr>
                    <a:t>α)</a:t>
                  </a:r>
                  <a:endParaRPr lang="en-US" altLang="el-GR" b="1" dirty="0">
                    <a:latin typeface="Trebuchet MS" panose="020B0603020202020204" pitchFamily="34" charset="0"/>
                  </a:endParaRPr>
                </a:p>
              </p:txBody>
            </p:sp>
          </p:grpSp>
          <p:sp>
            <p:nvSpPr>
              <p:cNvPr id="18" name="Rectangle 2"/>
              <p:cNvSpPr>
                <a:spLocks noChangeArrowheads="1"/>
              </p:cNvSpPr>
              <p:nvPr/>
            </p:nvSpPr>
            <p:spPr bwMode="auto">
              <a:xfrm>
                <a:off x="1850390" y="586393"/>
                <a:ext cx="792003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tabLst>
                    <a:tab pos="-1143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tabLst>
                    <a:tab pos="-1143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tabLst>
                    <a:tab pos="-1143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tabLst>
                    <a:tab pos="-1143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tabLst>
                    <a:tab pos="-1143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1143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1143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1143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1143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/>
                <a:r>
                  <a:rPr lang="el-GR" altLang="el-GR" sz="2000" b="1" dirty="0">
                    <a:latin typeface="Trebuchet MS" panose="020B0603020202020204" pitchFamily="34" charset="0"/>
                  </a:rPr>
                  <a:t>5</a:t>
                </a:r>
                <a:r>
                  <a:rPr lang="en-US" altLang="el-GR" sz="2000" b="1" dirty="0">
                    <a:latin typeface="Trebuchet MS" panose="020B0603020202020204" pitchFamily="34" charset="0"/>
                  </a:rPr>
                  <a:t>. </a:t>
                </a:r>
                <a:r>
                  <a:rPr lang="el-GR" altLang="el-GR" sz="2000" b="1" dirty="0">
                    <a:latin typeface="Trebuchet MS" panose="020B0603020202020204" pitchFamily="34" charset="0"/>
                  </a:rPr>
                  <a:t> </a:t>
                </a:r>
                <a:r>
                  <a:rPr lang="el-GR" altLang="el-GR" sz="2000" dirty="0">
                    <a:latin typeface="Trebuchet MS" panose="020B0603020202020204" pitchFamily="34" charset="0"/>
                  </a:rPr>
                  <a:t>Να σχεδιαστεί η δύναμη 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Laplace</a:t>
                </a:r>
                <a:r>
                  <a:rPr lang="el-GR" altLang="el-GR" sz="2000" dirty="0">
                    <a:latin typeface="Trebuchet MS" panose="020B0603020202020204" pitchFamily="34" charset="0"/>
                  </a:rPr>
                  <a:t> στις παρακάτω 2 περιπτώσεις:</a:t>
                </a:r>
              </a:p>
            </p:txBody>
          </p:sp>
          <p:grpSp>
            <p:nvGrpSpPr>
              <p:cNvPr id="19" name="Group 17"/>
              <p:cNvGrpSpPr>
                <a:grpSpLocks/>
              </p:cNvGrpSpPr>
              <p:nvPr/>
            </p:nvGrpSpPr>
            <p:grpSpPr bwMode="auto">
              <a:xfrm>
                <a:off x="6736080" y="1277463"/>
                <a:ext cx="2362200" cy="3048000"/>
                <a:chOff x="3696" y="576"/>
                <a:chExt cx="1488" cy="1920"/>
              </a:xfrm>
            </p:grpSpPr>
            <p:cxnSp>
              <p:nvCxnSpPr>
                <p:cNvPr id="20" name="AutoShape 18"/>
                <p:cNvCxnSpPr>
                  <a:cxnSpLocks noChangeShapeType="1"/>
                </p:cNvCxnSpPr>
                <p:nvPr/>
              </p:nvCxnSpPr>
              <p:spPr bwMode="auto">
                <a:xfrm>
                  <a:off x="4320" y="2016"/>
                  <a:ext cx="720" cy="144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chemeClr val="hlink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992" y="2016"/>
                  <a:ext cx="19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800" b="1" i="1">
                      <a:solidFill>
                        <a:schemeClr val="hlink"/>
                      </a:solidFill>
                      <a:latin typeface="Comic Sans MS" panose="030F0702030302020204" pitchFamily="66" charset="0"/>
                    </a:rPr>
                    <a:t>I</a:t>
                  </a:r>
                </a:p>
              </p:txBody>
            </p:sp>
            <p:grpSp>
              <p:nvGrpSpPr>
                <p:cNvPr id="22" name="Group 20"/>
                <p:cNvGrpSpPr>
                  <a:grpSpLocks/>
                </p:cNvGrpSpPr>
                <p:nvPr/>
              </p:nvGrpSpPr>
              <p:grpSpPr bwMode="auto">
                <a:xfrm>
                  <a:off x="3696" y="720"/>
                  <a:ext cx="1296" cy="1296"/>
                  <a:chOff x="2976" y="720"/>
                  <a:chExt cx="1296" cy="1296"/>
                </a:xfrm>
              </p:grpSpPr>
              <p:sp>
                <p:nvSpPr>
                  <p:cNvPr id="26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720"/>
                    <a:ext cx="0" cy="1296"/>
                  </a:xfrm>
                  <a:prstGeom prst="line">
                    <a:avLst/>
                  </a:prstGeom>
                  <a:noFill/>
                  <a:ln w="571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7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2976" y="864"/>
                    <a:ext cx="1296" cy="1152"/>
                    <a:chOff x="3456" y="864"/>
                    <a:chExt cx="1296" cy="1152"/>
                  </a:xfrm>
                </p:grpSpPr>
                <p:sp>
                  <p:nvSpPr>
                    <p:cNvPr id="28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6" y="864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  <p:sp>
                  <p:nvSpPr>
                    <p:cNvPr id="29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0" y="864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  <p:sp>
                  <p:nvSpPr>
                    <p:cNvPr id="30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6" y="1296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  <p:sp>
                  <p:nvSpPr>
                    <p:cNvPr id="31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6" y="1824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  <p:sp>
                  <p:nvSpPr>
                    <p:cNvPr id="32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1824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  <p:sp>
                  <p:nvSpPr>
                    <p:cNvPr id="33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1824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  <p:sp>
                  <p:nvSpPr>
                    <p:cNvPr id="34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0" y="1824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  <p:sp>
                  <p:nvSpPr>
                    <p:cNvPr id="35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0" y="864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  <p:sp>
                  <p:nvSpPr>
                    <p:cNvPr id="36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864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  <p:sp>
                  <p:nvSpPr>
                    <p:cNvPr id="37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0" y="1296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  <p:sp>
                  <p:nvSpPr>
                    <p:cNvPr id="38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1296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  <p:sp>
                  <p:nvSpPr>
                    <p:cNvPr id="39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1296"/>
                      <a:ext cx="192" cy="192"/>
                    </a:xfrm>
                    <a:prstGeom prst="ellipse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l-GR"/>
                        <a:t>x</a:t>
                      </a:r>
                    </a:p>
                  </p:txBody>
                </p:sp>
              </p:grpSp>
            </p:grpSp>
            <p:sp>
              <p:nvSpPr>
                <p:cNvPr id="2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272" y="2208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altLang="el-GR" b="1">
                      <a:latin typeface="Trebuchet MS" panose="020B0603020202020204" pitchFamily="34" charset="0"/>
                    </a:rPr>
                    <a:t>(β)</a:t>
                  </a:r>
                  <a:endParaRPr lang="en-US" altLang="el-GR" b="1">
                    <a:latin typeface="Trebuchet MS" panose="020B0603020202020204" pitchFamily="34" charset="0"/>
                  </a:endParaRPr>
                </a:p>
              </p:txBody>
            </p:sp>
            <p:cxnSp>
              <p:nvCxnSpPr>
                <p:cNvPr id="25" name="AutoShape 37"/>
                <p:cNvCxnSpPr>
                  <a:cxnSpLocks noChangeShapeType="1"/>
                </p:cNvCxnSpPr>
                <p:nvPr/>
              </p:nvCxnSpPr>
              <p:spPr bwMode="auto">
                <a:xfrm flipV="1">
                  <a:off x="4320" y="576"/>
                  <a:ext cx="576" cy="144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945287" y="3024207"/>
                  <a:ext cx="291747" cy="4140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  <m:t>𝜝</m:t>
                            </m:r>
                          </m:e>
                        </m:acc>
                      </m:oMath>
                    </m:oMathPara>
                  </a14:m>
                  <a:endParaRPr lang="el-GR" sz="2400" b="1" i="1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5287" y="3024207"/>
                  <a:ext cx="291747" cy="41408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078980" y="1984819"/>
                  <a:ext cx="291747" cy="4140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  <m:t>𝜝</m:t>
                            </m:r>
                          </m:e>
                        </m:acc>
                      </m:oMath>
                    </m:oMathPara>
                  </a14:m>
                  <a:endParaRPr lang="el-GR" sz="2400" b="1" i="1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8980" y="1984819"/>
                  <a:ext cx="291747" cy="4140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Ομάδα 56"/>
          <p:cNvGrpSpPr/>
          <p:nvPr/>
        </p:nvGrpSpPr>
        <p:grpSpPr>
          <a:xfrm>
            <a:off x="3264820" y="1493687"/>
            <a:ext cx="494542" cy="812800"/>
            <a:chOff x="3264820" y="1493687"/>
            <a:chExt cx="494542" cy="812800"/>
          </a:xfrm>
        </p:grpSpPr>
        <p:grpSp>
          <p:nvGrpSpPr>
            <p:cNvPr id="41" name="Group 53"/>
            <p:cNvGrpSpPr>
              <a:grpSpLocks/>
            </p:cNvGrpSpPr>
            <p:nvPr/>
          </p:nvGrpSpPr>
          <p:grpSpPr bwMode="auto">
            <a:xfrm>
              <a:off x="3543462" y="1493687"/>
              <a:ext cx="215900" cy="812800"/>
              <a:chOff x="1020" y="935"/>
              <a:chExt cx="136" cy="512"/>
            </a:xfrm>
          </p:grpSpPr>
          <p:grpSp>
            <p:nvGrpSpPr>
              <p:cNvPr id="42" name="Group 39"/>
              <p:cNvGrpSpPr>
                <a:grpSpLocks/>
              </p:cNvGrpSpPr>
              <p:nvPr/>
            </p:nvGrpSpPr>
            <p:grpSpPr bwMode="auto">
              <a:xfrm>
                <a:off x="1020" y="935"/>
                <a:ext cx="136" cy="136"/>
                <a:chOff x="1296" y="2304"/>
                <a:chExt cx="336" cy="384"/>
              </a:xfrm>
            </p:grpSpPr>
            <p:sp>
              <p:nvSpPr>
                <p:cNvPr id="45" name="Oval 40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336" cy="384"/>
                </a:xfrm>
                <a:prstGeom prst="ellipse">
                  <a:avLst/>
                </a:prstGeom>
                <a:solidFill>
                  <a:srgbClr val="FFFFCC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46" name="Line 41"/>
                <p:cNvSpPr>
                  <a:spLocks noChangeShapeType="1"/>
                </p:cNvSpPr>
                <p:nvPr/>
              </p:nvSpPr>
              <p:spPr bwMode="auto">
                <a:xfrm>
                  <a:off x="1344" y="2352"/>
                  <a:ext cx="240" cy="28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344" y="2352"/>
                  <a:ext cx="240" cy="28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" name="Line 44"/>
              <p:cNvSpPr>
                <a:spLocks noChangeShapeType="1"/>
              </p:cNvSpPr>
              <p:nvPr/>
            </p:nvSpPr>
            <p:spPr bwMode="auto">
              <a:xfrm flipH="1" flipV="1">
                <a:off x="1020" y="1117"/>
                <a:ext cx="136" cy="33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264820" y="1547239"/>
                  <a:ext cx="266098" cy="4140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2400" b="1" i="1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4820" y="1547239"/>
                  <a:ext cx="266098" cy="41408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Ομάδα 55"/>
          <p:cNvGrpSpPr/>
          <p:nvPr/>
        </p:nvGrpSpPr>
        <p:grpSpPr>
          <a:xfrm>
            <a:off x="6907831" y="2578920"/>
            <a:ext cx="780749" cy="464656"/>
            <a:chOff x="6907831" y="2578920"/>
            <a:chExt cx="780749" cy="464656"/>
          </a:xfrm>
        </p:grpSpPr>
        <p:grpSp>
          <p:nvGrpSpPr>
            <p:cNvPr id="48" name="Group 54"/>
            <p:cNvGrpSpPr>
              <a:grpSpLocks/>
            </p:cNvGrpSpPr>
            <p:nvPr/>
          </p:nvGrpSpPr>
          <p:grpSpPr bwMode="auto">
            <a:xfrm>
              <a:off x="6923405" y="2578920"/>
              <a:ext cx="765175" cy="272"/>
              <a:chOff x="3833" y="1570"/>
              <a:chExt cx="482" cy="272"/>
            </a:xfrm>
          </p:grpSpPr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 flipH="1">
                <a:off x="3883" y="1573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50" name="Object 47"/>
                  <p:cNvGraphicFramePr>
                    <a:graphicFrameLocks noChangeAspect="1"/>
                  </p:cNvGraphicFramePr>
                  <p:nvPr/>
                </p:nvGraphicFramePr>
                <p:xfrm>
                  <a:off x="3833" y="1570"/>
                  <a:ext cx="212" cy="27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Εξίσωση" r:id="rId6" imgW="171531" imgH="219051" progId="Equation.3">
                          <p:embed/>
                        </p:oleObj>
                      </mc:Choice>
                      <mc:Fallback>
                        <p:oleObj name="Εξίσωση" r:id="rId6" imgW="171531" imgH="219051" progId="Equation.3">
                          <p:embed/>
                          <p:pic>
                            <p:nvPicPr>
                              <p:cNvPr id="34826" name="Object 4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833" y="1570"/>
                                <a:ext cx="212" cy="27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50" name="Object 47"/>
                  <p:cNvGraphicFramePr>
                    <a:graphicFrameLocks noChangeAspect="1"/>
                  </p:cNvGraphicFramePr>
                  <p:nvPr/>
                </p:nvGraphicFramePr>
                <p:xfrm>
                  <a:off x="3833" y="1570"/>
                  <a:ext cx="212" cy="27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562" name="Εξίσωση" r:id="rId8" imgW="171531" imgH="219051" progId="Equation.3">
                          <p:embed/>
                        </p:oleObj>
                      </mc:Choice>
                      <mc:Fallback>
                        <p:oleObj name="Εξίσωση" r:id="rId8" imgW="171531" imgH="219051" progId="Equation.3">
                          <p:embed/>
                          <p:pic>
                            <p:nvPicPr>
                              <p:cNvPr id="34826" name="Object 4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833" y="1570"/>
                                <a:ext cx="212" cy="27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907831" y="2629488"/>
                  <a:ext cx="266098" cy="4140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2400" b="1" i="1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831" y="2629488"/>
                  <a:ext cx="266098" cy="4140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8398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777240" y="346055"/>
            <a:ext cx="10538460" cy="5869127"/>
            <a:chOff x="777240" y="346055"/>
            <a:chExt cx="10538460" cy="5869127"/>
          </a:xfrm>
        </p:grpSpPr>
        <p:sp>
          <p:nvSpPr>
            <p:cNvPr id="4" name="Ορθογώνιο 3"/>
            <p:cNvSpPr/>
            <p:nvPr/>
          </p:nvSpPr>
          <p:spPr>
            <a:xfrm>
              <a:off x="777240" y="346055"/>
              <a:ext cx="8275320" cy="3831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6.  </a:t>
              </a:r>
              <a:r>
                <a:rPr lang="el-GR" dirty="0">
                  <a:latin typeface="Trebuchet MS" panose="020B0603020202020204" pitchFamily="34" charset="0"/>
                </a:rPr>
                <a:t>Χάλκινος ευθύγραμμος αγωγός ΚΛ με μάζα m κρέμεται οριζόντια από τα αγώγιμα νήματα ΑΚ και ΓΛ. Τα άκρα Α και Γ συνδέονται με πηγή ηλεκτρεγερτικής δύναμης Ε.</a:t>
              </a:r>
            </a:p>
            <a:p>
              <a:pPr algn="just">
                <a:lnSpc>
                  <a:spcPct val="150000"/>
                </a:lnSpc>
              </a:pPr>
              <a:r>
                <a:rPr lang="el-GR" dirty="0">
                  <a:latin typeface="Trebuchet MS" panose="020B0603020202020204" pitchFamily="34" charset="0"/>
                </a:rPr>
                <a:t>Ο αγωγός ΚΛ τοποθετείται στο διάκενο μεταξύ των πόλων πεταλοειδή μαγνήτη κάθετα στις δυναμικές γραμμές του μαγνητικού του πεδίου, το οποίο θεωρούμε ομογενές. Θέλουμε η δύναμη </a:t>
              </a:r>
              <a:r>
                <a:rPr lang="el-GR" dirty="0" err="1">
                  <a:latin typeface="Trebuchet MS" panose="020B0603020202020204" pitchFamily="34" charset="0"/>
                </a:rPr>
                <a:t>Laplace</a:t>
              </a:r>
              <a:r>
                <a:rPr lang="el-GR" dirty="0">
                  <a:latin typeface="Trebuchet MS" panose="020B0603020202020204" pitchFamily="34" charset="0"/>
                </a:rPr>
                <a:t>, που δρα στον ρευματοφόρο αγωγό ΚΛ από το μαγνητικό πεδίο, να είναι αντίρροπη του βάρους της.</a:t>
              </a:r>
            </a:p>
            <a:p>
              <a:pPr algn="just"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Α.   </a:t>
              </a:r>
              <a:r>
                <a:rPr lang="el-GR" dirty="0">
                  <a:latin typeface="Trebuchet MS" panose="020B0603020202020204" pitchFamily="34" charset="0"/>
                </a:rPr>
                <a:t>Για να συμβεί αυτό, χρειάζεται για την πηγή, ο πόλος Α να είναι θετικός και ο πόλος Γ αρνητικός.</a:t>
              </a:r>
            </a:p>
          </p:txBody>
        </p:sp>
        <p:pic>
          <p:nvPicPr>
            <p:cNvPr id="5" name="Εικόνα 4" descr="http://www.geocities.ws/merkouris/FOTOS%20HOT%20POTATOES/418.jpg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2560" y="489267"/>
              <a:ext cx="2263140" cy="33816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Ορθογώνιο 5"/>
            <p:cNvSpPr/>
            <p:nvPr/>
          </p:nvSpPr>
          <p:spPr>
            <a:xfrm>
              <a:off x="777240" y="4045357"/>
              <a:ext cx="9235440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Β.   </a:t>
              </a:r>
              <a:r>
                <a:rPr lang="el-GR" dirty="0">
                  <a:latin typeface="Trebuchet MS" panose="020B0603020202020204" pitchFamily="34" charset="0"/>
                </a:rPr>
                <a:t>Για να συμβεί αυτό, χρειάζεται για την πηγή, ο πόλος Γ να είναι θετικός και ο πόλος Α αρνητικός.</a:t>
              </a:r>
            </a:p>
            <a:p>
              <a:pPr algn="just"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Γ.  </a:t>
              </a:r>
              <a:r>
                <a:rPr lang="el-GR" dirty="0">
                  <a:latin typeface="Trebuchet MS" panose="020B0603020202020204" pitchFamily="34" charset="0"/>
                </a:rPr>
                <a:t>Για να συμβεί αυτό, χρειάζεται ο αγωγός ΚΛ να τοποθετηθεί παράλληλα στις δυναμικές γραμμές του μαγνητικού πεδίου.</a:t>
              </a:r>
            </a:p>
            <a:p>
              <a:pPr algn="just"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Δ.   </a:t>
              </a:r>
              <a:r>
                <a:rPr lang="el-GR" dirty="0">
                  <a:latin typeface="Trebuchet MS" panose="020B0603020202020204" pitchFamily="34" charset="0"/>
                </a:rPr>
                <a:t>Αυτό δεν μπορεί να συμβεί.</a:t>
              </a:r>
            </a:p>
          </p:txBody>
        </p:sp>
      </p:grpSp>
      <p:sp>
        <p:nvSpPr>
          <p:cNvPr id="8" name="Οβάλ 7"/>
          <p:cNvSpPr/>
          <p:nvPr/>
        </p:nvSpPr>
        <p:spPr>
          <a:xfrm>
            <a:off x="709127" y="4134668"/>
            <a:ext cx="470449" cy="4352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82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1569720" y="253898"/>
            <a:ext cx="9052560" cy="5417637"/>
            <a:chOff x="1569720" y="253898"/>
            <a:chExt cx="9052560" cy="5417637"/>
          </a:xfrm>
        </p:grpSpPr>
        <p:sp>
          <p:nvSpPr>
            <p:cNvPr id="4" name="Ορθογώνιο 3"/>
            <p:cNvSpPr/>
            <p:nvPr/>
          </p:nvSpPr>
          <p:spPr>
            <a:xfrm>
              <a:off x="1569720" y="253898"/>
              <a:ext cx="9052560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610485" algn="l"/>
                </a:tabLst>
              </a:pPr>
              <a:r>
                <a:rPr lang="el-GR" b="1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7.  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Δύο παράλληλοι ευθύγραμμοι ρευματοφόροι αγωγοί Α και Γ απείρου μήκους απέχουν απόσταση </a:t>
              </a:r>
              <a:r>
                <a:rPr lang="el-GR" i="1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d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 και διαρρέονται από αντίρροπα συνεχή και σταθερά ηλεκτρικά ρεύματα, εντάσεων </a:t>
              </a:r>
              <a:r>
                <a:rPr lang="el-GR" i="1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Ι</a:t>
              </a:r>
              <a:r>
                <a:rPr lang="el-GR" baseline="-25000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Α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 και </a:t>
              </a:r>
              <a:r>
                <a:rPr lang="el-GR" i="1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Ι</a:t>
              </a:r>
              <a:r>
                <a:rPr lang="el-GR" baseline="-25000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Γ 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 αντίστοιχα, όπου </a:t>
              </a:r>
              <a:r>
                <a:rPr lang="el-GR" i="1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Ι</a:t>
              </a:r>
              <a:r>
                <a:rPr lang="el-GR" baseline="-25000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Γ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 = 3</a:t>
              </a:r>
              <a:r>
                <a:rPr lang="el-GR" i="1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Ι</a:t>
              </a:r>
              <a:r>
                <a:rPr lang="el-GR" baseline="-25000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Α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 (σχήμα). </a:t>
              </a:r>
              <a:endParaRPr lang="el-GR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610485" algn="l"/>
                </a:tabLst>
              </a:pP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Ένας τρίτος ευθύγραμμος ρευματοφόρος αγωγός μήκους </a:t>
              </a:r>
              <a:r>
                <a:rPr lang="el-GR" i="1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ℓ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, παράλληλος με τους αγωγούς Α και Γ, που βρίσκεται στο ίδιο επίπεδο με αυτούς και ισορροπεί, απέχει αποστάσεις </a:t>
              </a:r>
              <a:r>
                <a:rPr lang="el-GR" i="1" dirty="0" err="1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r</a:t>
              </a:r>
              <a:r>
                <a:rPr lang="el-GR" baseline="-25000" dirty="0" err="1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A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 και </a:t>
              </a:r>
              <a:r>
                <a:rPr lang="el-GR" i="1" dirty="0" err="1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r</a:t>
              </a:r>
              <a:r>
                <a:rPr lang="el-GR" baseline="-25000" dirty="0" err="1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Γ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rebuchet MS" panose="020B0603020202020204" pitchFamily="34" charset="0"/>
                </a:rPr>
                <a:t>  από τους αγωγούς Α και Γ αντίστοιχα.</a:t>
              </a:r>
              <a:endParaRPr lang="el-GR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55736" y="2839221"/>
              <a:ext cx="2066544" cy="26014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Ορθογώνιο 5"/>
                <p:cNvSpPr/>
                <p:nvPr/>
              </p:nvSpPr>
              <p:spPr>
                <a:xfrm>
                  <a:off x="1569721" y="2839221"/>
                  <a:ext cx="6797040" cy="28323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610485" algn="l"/>
                    </a:tabLst>
                  </a:pP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Ο αγωγός μήκους </a:t>
                  </a:r>
                  <a:r>
                    <a:rPr lang="el-GR" i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ℓ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 διαρρέεται από συνεχές και σταθερό ηλεκτρικό ρεύμα έντασης </a:t>
                  </a:r>
                  <a:r>
                    <a:rPr lang="el-GR" i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Ι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 που είναι ομόρροπο με το ηλεκτρικό ρεύμα που διαρρέει τον αγωγό Α. Η απόσταση </a:t>
                  </a:r>
                  <a:r>
                    <a:rPr lang="el-GR" i="1" dirty="0" err="1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r</a:t>
                  </a:r>
                  <a:r>
                    <a:rPr lang="el-GR" baseline="-25000" dirty="0" err="1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Γ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 είναι ίση με:</a:t>
                  </a:r>
                  <a:endParaRPr lang="el-G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610485" algn="l"/>
                    </a:tabLst>
                  </a:pPr>
                  <a:r>
                    <a:rPr lang="en-US" b="1" dirty="0" err="1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i</a:t>
                  </a:r>
                  <a:r>
                    <a:rPr lang="el-GR" b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.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ebuchet MS" panose="020B0603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ebuchet MS" panose="020B0603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l-G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ebuchet MS" panose="020B0603020202020204" pitchFamily="34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000" b="1" dirty="0">
                      <a:effectLst/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 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.                             </a:t>
                  </a:r>
                  <a:r>
                    <a:rPr lang="en-US" b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ii</a:t>
                  </a:r>
                  <a:r>
                    <a:rPr lang="el-GR" b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.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ebuchet MS" panose="020B0603020202020204" pitchFamily="34" charset="0"/>
                            </a:rPr>
                          </m:ctrlPr>
                        </m:fPr>
                        <m:num>
                          <m:r>
                            <a:rPr lang="el-G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ebuchet MS" panose="020B0603020202020204" pitchFamily="34" charset="0"/>
                            </a:rPr>
                            <m:t>3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ebuchet MS" panose="020B0603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l-G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ebuchet MS" panose="020B0603020202020204" pitchFamily="34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000" b="1" dirty="0">
                      <a:effectLst/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 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.                              </a:t>
                  </a:r>
                  <a:r>
                    <a:rPr lang="en-US" b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iii</a:t>
                  </a:r>
                  <a:r>
                    <a:rPr lang="el-GR" b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.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ebuchet MS" panose="020B0603020202020204" pitchFamily="34" charset="0"/>
                            </a:rPr>
                          </m:ctrlPr>
                        </m:fPr>
                        <m:num>
                          <m:r>
                            <a:rPr lang="el-G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ebuchet MS" panose="020B0603020202020204" pitchFamily="34" charset="0"/>
                            </a:rPr>
                            <m:t>5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ebuchet MS" panose="020B0603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l-G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rebuchet MS" panose="020B0603020202020204" pitchFamily="34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000" b="1" dirty="0">
                      <a:effectLst/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 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.</a:t>
                  </a:r>
                  <a:endParaRPr lang="el-G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Να επιλέξετε τη σωστή απάντηση. </a:t>
                  </a:r>
                </a:p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Να δικαιολογήσετε την επιλογή σας. </a:t>
                  </a:r>
                  <a:endParaRPr lang="el-G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Ορθογώνιο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9721" y="2839221"/>
                  <a:ext cx="6797040" cy="2832314"/>
                </a:xfrm>
                <a:prstGeom prst="rect">
                  <a:avLst/>
                </a:prstGeom>
                <a:blipFill>
                  <a:blip r:embed="rId4"/>
                  <a:stretch>
                    <a:fillRect l="-807" r="-717" b="-64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Οβάλ 7"/>
          <p:cNvSpPr/>
          <p:nvPr/>
        </p:nvSpPr>
        <p:spPr>
          <a:xfrm>
            <a:off x="4041412" y="4336891"/>
            <a:ext cx="470449" cy="4352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230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73181" y="292214"/>
            <a:ext cx="7433955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Πειραματική μελέτη της δύναμης </a:t>
            </a:r>
            <a:r>
              <a:rPr lang="en-US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Laplace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τον Πάνο Μουρούζη – </a:t>
            </a:r>
            <a:r>
              <a:rPr lang="el-GR" alt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Ε.Κ.Φ.Ε. Κέρκυρας</a:t>
            </a:r>
            <a:r>
              <a:rPr lang="el-GR" alt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altLang="el-GR" b="1" dirty="0">
              <a:latin typeface="Comic Sans MS" pitchFamily="66" charset="0"/>
            </a:endParaRPr>
          </a:p>
        </p:txBody>
      </p:sp>
      <p:pic>
        <p:nvPicPr>
          <p:cNvPr id="6" name="Εικόνα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21" y="1451405"/>
            <a:ext cx="2891451" cy="403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59784" y="5485445"/>
            <a:ext cx="2460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atin typeface="Comic Sans MS" panose="030F0702030302020204" pitchFamily="66" charset="0"/>
              </a:rPr>
              <a:t>Αριστερό κλικ στην εικόνα</a:t>
            </a:r>
          </a:p>
        </p:txBody>
      </p:sp>
    </p:spTree>
    <p:extLst>
      <p:ext uri="{BB962C8B-B14F-4D97-AF65-F5344CB8AC3E}">
        <p14:creationId xmlns:p14="http://schemas.microsoft.com/office/powerpoint/2010/main" val="40317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72451" y="4056130"/>
            <a:ext cx="57019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Ασκήσεις και Προβλήματα εκτός του βιβλίου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B1D4331-8B0D-A540-1493-49D2FAB41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3115" t="25034" r="20079" b="2945"/>
          <a:stretch>
            <a:fillRect/>
          </a:stretch>
        </p:blipFill>
        <p:spPr bwMode="auto">
          <a:xfrm>
            <a:off x="0" y="-87122"/>
            <a:ext cx="2655488" cy="702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38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96613E8-FF8C-4643-AB54-34AC6833F357}" type="slidenum">
              <a:rPr lang="el-GR" altLang="el-GR" sz="1400"/>
              <a:pPr/>
              <a:t>51</a:t>
            </a:fld>
            <a:endParaRPr lang="el-GR" altLang="el-GR" sz="1400"/>
          </a:p>
        </p:txBody>
      </p:sp>
      <p:grpSp>
        <p:nvGrpSpPr>
          <p:cNvPr id="51236" name="Group 36"/>
          <p:cNvGrpSpPr>
            <a:grpSpLocks/>
          </p:cNvGrpSpPr>
          <p:nvPr/>
        </p:nvGrpSpPr>
        <p:grpSpPr bwMode="auto">
          <a:xfrm>
            <a:off x="1268413" y="333375"/>
            <a:ext cx="9653588" cy="5561014"/>
            <a:chOff x="-161" y="210"/>
            <a:chExt cx="6081" cy="3503"/>
          </a:xfrm>
        </p:grpSpPr>
        <p:grpSp>
          <p:nvGrpSpPr>
            <p:cNvPr id="38920" name="Group 33"/>
            <p:cNvGrpSpPr>
              <a:grpSpLocks/>
            </p:cNvGrpSpPr>
            <p:nvPr/>
          </p:nvGrpSpPr>
          <p:grpSpPr bwMode="auto">
            <a:xfrm>
              <a:off x="1202" y="210"/>
              <a:ext cx="2633" cy="1542"/>
              <a:chOff x="1111" y="119"/>
              <a:chExt cx="2633" cy="1542"/>
            </a:xfrm>
          </p:grpSpPr>
          <p:grpSp>
            <p:nvGrpSpPr>
              <p:cNvPr id="38922" name="Group 4"/>
              <p:cNvGrpSpPr>
                <a:grpSpLocks/>
              </p:cNvGrpSpPr>
              <p:nvPr/>
            </p:nvGrpSpPr>
            <p:grpSpPr bwMode="auto">
              <a:xfrm>
                <a:off x="1655" y="331"/>
                <a:ext cx="1805" cy="1330"/>
                <a:chOff x="1655" y="195"/>
                <a:chExt cx="1805" cy="1330"/>
              </a:xfrm>
            </p:grpSpPr>
            <p:grpSp>
              <p:nvGrpSpPr>
                <p:cNvPr id="38932" name="Group 5"/>
                <p:cNvGrpSpPr>
                  <a:grpSpLocks/>
                </p:cNvGrpSpPr>
                <p:nvPr/>
              </p:nvGrpSpPr>
              <p:grpSpPr bwMode="auto">
                <a:xfrm>
                  <a:off x="1655" y="210"/>
                  <a:ext cx="1805" cy="1315"/>
                  <a:chOff x="1655" y="210"/>
                  <a:chExt cx="1805" cy="1315"/>
                </a:xfrm>
              </p:grpSpPr>
              <p:grpSp>
                <p:nvGrpSpPr>
                  <p:cNvPr id="38943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1655" y="210"/>
                    <a:ext cx="1805" cy="1315"/>
                    <a:chOff x="1590" y="694"/>
                    <a:chExt cx="1623" cy="1275"/>
                  </a:xfrm>
                </p:grpSpPr>
                <p:sp>
                  <p:nvSpPr>
                    <p:cNvPr id="38947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97" y="694"/>
                      <a:ext cx="116" cy="127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miter lim="800000"/>
                      <a:headEnd/>
                      <a:tailEnd/>
                    </a:ln>
                    <a:effectLst/>
                    <a:scene3d>
                      <a:camera prst="legacyObliqueTopRight"/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chemeClr val="folHlink"/>
                      </a:extrusionClr>
                      <a:contourClr>
                        <a:schemeClr val="folHlink"/>
                      </a:contourClr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flatTx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  <p:sp>
                  <p:nvSpPr>
                    <p:cNvPr id="38948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90" y="694"/>
                      <a:ext cx="116" cy="1275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  <a:scene3d>
                      <a:camera prst="legacyObliqueTopRight"/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chemeClr val="folHlink"/>
                      </a:extrusionClr>
                      <a:contourClr>
                        <a:schemeClr val="folHlink"/>
                      </a:contourClr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flatTx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  <p:sp>
                  <p:nvSpPr>
                    <p:cNvPr id="38949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46" y="1158"/>
                      <a:ext cx="1351" cy="14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  <p:sp>
                <p:nvSpPr>
                  <p:cNvPr id="3894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754"/>
                    <a:ext cx="34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8941" name="Line 14"/>
                <p:cNvSpPr>
                  <a:spLocks noChangeShapeType="1"/>
                </p:cNvSpPr>
                <p:nvPr/>
              </p:nvSpPr>
              <p:spPr bwMode="auto">
                <a:xfrm>
                  <a:off x="2562" y="754"/>
                  <a:ext cx="0" cy="3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8936" name="Group 18"/>
                <p:cNvGrpSpPr>
                  <a:grpSpLocks/>
                </p:cNvGrpSpPr>
                <p:nvPr/>
              </p:nvGrpSpPr>
              <p:grpSpPr bwMode="auto">
                <a:xfrm>
                  <a:off x="2788" y="195"/>
                  <a:ext cx="188" cy="189"/>
                  <a:chOff x="1701" y="3339"/>
                  <a:chExt cx="227" cy="227"/>
                </a:xfrm>
              </p:grpSpPr>
              <p:grpSp>
                <p:nvGrpSpPr>
                  <p:cNvPr id="38937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1701" y="3339"/>
                    <a:ext cx="227" cy="227"/>
                    <a:chOff x="1701" y="3339"/>
                    <a:chExt cx="227" cy="227"/>
                  </a:xfrm>
                </p:grpSpPr>
                <p:sp>
                  <p:nvSpPr>
                    <p:cNvPr id="38939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01" y="3339"/>
                      <a:ext cx="227" cy="227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  <p:sp>
                  <p:nvSpPr>
                    <p:cNvPr id="38940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46" y="3385"/>
                      <a:ext cx="136" cy="1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38938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46" y="3385"/>
                    <a:ext cx="136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38923" name="Text Box 23"/>
              <p:cNvSpPr txBox="1">
                <a:spLocks noChangeArrowheads="1"/>
              </p:cNvSpPr>
              <p:nvPr/>
            </p:nvSpPr>
            <p:spPr bwMode="auto">
              <a:xfrm>
                <a:off x="1610" y="845"/>
                <a:ext cx="22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anose="030F0702030302020204" pitchFamily="66" charset="0"/>
                  </a:rPr>
                  <a:t>Κ</a:t>
                </a:r>
              </a:p>
            </p:txBody>
          </p:sp>
          <p:sp>
            <p:nvSpPr>
              <p:cNvPr id="38924" name="Text Box 24"/>
              <p:cNvSpPr txBox="1">
                <a:spLocks noChangeArrowheads="1"/>
              </p:cNvSpPr>
              <p:nvPr/>
            </p:nvSpPr>
            <p:spPr bwMode="auto">
              <a:xfrm>
                <a:off x="3288" y="845"/>
                <a:ext cx="22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anose="030F0702030302020204" pitchFamily="66" charset="0"/>
                  </a:rPr>
                  <a:t>Λ</a:t>
                </a:r>
              </a:p>
            </p:txBody>
          </p:sp>
          <p:sp>
            <p:nvSpPr>
              <p:cNvPr id="38925" name="Freeform 26"/>
              <p:cNvSpPr>
                <a:spLocks/>
              </p:cNvSpPr>
              <p:nvPr/>
            </p:nvSpPr>
            <p:spPr bwMode="auto">
              <a:xfrm>
                <a:off x="1111" y="210"/>
                <a:ext cx="1165" cy="661"/>
              </a:xfrm>
              <a:custGeom>
                <a:avLst/>
                <a:gdLst>
                  <a:gd name="T0" fmla="*/ 556 w 1165"/>
                  <a:gd name="T1" fmla="*/ 661 h 703"/>
                  <a:gd name="T2" fmla="*/ 466 w 1165"/>
                  <a:gd name="T3" fmla="*/ 600 h 703"/>
                  <a:gd name="T4" fmla="*/ 336 w 1165"/>
                  <a:gd name="T5" fmla="*/ 563 h 703"/>
                  <a:gd name="T6" fmla="*/ 278 w 1165"/>
                  <a:gd name="T7" fmla="*/ 552 h 703"/>
                  <a:gd name="T8" fmla="*/ 181 w 1165"/>
                  <a:gd name="T9" fmla="*/ 540 h 703"/>
                  <a:gd name="T10" fmla="*/ 77 w 1165"/>
                  <a:gd name="T11" fmla="*/ 472 h 703"/>
                  <a:gd name="T12" fmla="*/ 45 w 1165"/>
                  <a:gd name="T13" fmla="*/ 430 h 703"/>
                  <a:gd name="T14" fmla="*/ 0 w 1165"/>
                  <a:gd name="T15" fmla="*/ 351 h 703"/>
                  <a:gd name="T16" fmla="*/ 6 w 1165"/>
                  <a:gd name="T17" fmla="*/ 198 h 703"/>
                  <a:gd name="T18" fmla="*/ 162 w 1165"/>
                  <a:gd name="T19" fmla="*/ 95 h 703"/>
                  <a:gd name="T20" fmla="*/ 414 w 1165"/>
                  <a:gd name="T21" fmla="*/ 34 h 703"/>
                  <a:gd name="T22" fmla="*/ 511 w 1165"/>
                  <a:gd name="T23" fmla="*/ 4 h 703"/>
                  <a:gd name="T24" fmla="*/ 977 w 1165"/>
                  <a:gd name="T25" fmla="*/ 22 h 703"/>
                  <a:gd name="T26" fmla="*/ 1165 w 1165"/>
                  <a:gd name="T27" fmla="*/ 58 h 7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65" h="703">
                    <a:moveTo>
                      <a:pt x="556" y="703"/>
                    </a:moveTo>
                    <a:cubicBezTo>
                      <a:pt x="530" y="684"/>
                      <a:pt x="495" y="655"/>
                      <a:pt x="466" y="638"/>
                    </a:cubicBezTo>
                    <a:cubicBezTo>
                      <a:pt x="432" y="619"/>
                      <a:pt x="373" y="607"/>
                      <a:pt x="336" y="599"/>
                    </a:cubicBezTo>
                    <a:cubicBezTo>
                      <a:pt x="317" y="595"/>
                      <a:pt x="297" y="590"/>
                      <a:pt x="278" y="587"/>
                    </a:cubicBezTo>
                    <a:cubicBezTo>
                      <a:pt x="246" y="582"/>
                      <a:pt x="181" y="574"/>
                      <a:pt x="181" y="574"/>
                    </a:cubicBezTo>
                    <a:cubicBezTo>
                      <a:pt x="136" y="556"/>
                      <a:pt x="112" y="537"/>
                      <a:pt x="77" y="502"/>
                    </a:cubicBezTo>
                    <a:cubicBezTo>
                      <a:pt x="64" y="489"/>
                      <a:pt x="45" y="457"/>
                      <a:pt x="45" y="457"/>
                    </a:cubicBezTo>
                    <a:cubicBezTo>
                      <a:pt x="37" y="433"/>
                      <a:pt x="15" y="395"/>
                      <a:pt x="0" y="373"/>
                    </a:cubicBezTo>
                    <a:cubicBezTo>
                      <a:pt x="2" y="319"/>
                      <a:pt x="2" y="265"/>
                      <a:pt x="6" y="211"/>
                    </a:cubicBezTo>
                    <a:cubicBezTo>
                      <a:pt x="11" y="144"/>
                      <a:pt x="110" y="115"/>
                      <a:pt x="162" y="101"/>
                    </a:cubicBezTo>
                    <a:cubicBezTo>
                      <a:pt x="234" y="46"/>
                      <a:pt x="328" y="50"/>
                      <a:pt x="414" y="36"/>
                    </a:cubicBezTo>
                    <a:cubicBezTo>
                      <a:pt x="448" y="19"/>
                      <a:pt x="473" y="13"/>
                      <a:pt x="511" y="4"/>
                    </a:cubicBezTo>
                    <a:cubicBezTo>
                      <a:pt x="658" y="8"/>
                      <a:pt x="829" y="0"/>
                      <a:pt x="977" y="23"/>
                    </a:cubicBezTo>
                    <a:cubicBezTo>
                      <a:pt x="1035" y="63"/>
                      <a:pt x="1117" y="14"/>
                      <a:pt x="1165" y="6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8926" name="Freeform 27"/>
              <p:cNvSpPr>
                <a:spLocks/>
              </p:cNvSpPr>
              <p:nvPr/>
            </p:nvSpPr>
            <p:spPr bwMode="auto">
              <a:xfrm>
                <a:off x="2381" y="164"/>
                <a:ext cx="1363" cy="714"/>
              </a:xfrm>
              <a:custGeom>
                <a:avLst/>
                <a:gdLst>
                  <a:gd name="T0" fmla="*/ 997 w 1363"/>
                  <a:gd name="T1" fmla="*/ 696 h 714"/>
                  <a:gd name="T2" fmla="*/ 1301 w 1363"/>
                  <a:gd name="T3" fmla="*/ 663 h 714"/>
                  <a:gd name="T4" fmla="*/ 1333 w 1363"/>
                  <a:gd name="T5" fmla="*/ 508 h 714"/>
                  <a:gd name="T6" fmla="*/ 1359 w 1363"/>
                  <a:gd name="T7" fmla="*/ 256 h 714"/>
                  <a:gd name="T8" fmla="*/ 1333 w 1363"/>
                  <a:gd name="T9" fmla="*/ 126 h 714"/>
                  <a:gd name="T10" fmla="*/ 1243 w 1363"/>
                  <a:gd name="T11" fmla="*/ 42 h 714"/>
                  <a:gd name="T12" fmla="*/ 1178 w 1363"/>
                  <a:gd name="T13" fmla="*/ 10 h 714"/>
                  <a:gd name="T14" fmla="*/ 582 w 1363"/>
                  <a:gd name="T15" fmla="*/ 23 h 714"/>
                  <a:gd name="T16" fmla="*/ 298 w 1363"/>
                  <a:gd name="T17" fmla="*/ 62 h 714"/>
                  <a:gd name="T18" fmla="*/ 6 w 1363"/>
                  <a:gd name="T19" fmla="*/ 120 h 714"/>
                  <a:gd name="T20" fmla="*/ 0 w 1363"/>
                  <a:gd name="T21" fmla="*/ 139 h 7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63" h="714">
                    <a:moveTo>
                      <a:pt x="997" y="696"/>
                    </a:moveTo>
                    <a:cubicBezTo>
                      <a:pt x="1066" y="694"/>
                      <a:pt x="1222" y="714"/>
                      <a:pt x="1301" y="663"/>
                    </a:cubicBezTo>
                    <a:cubicBezTo>
                      <a:pt x="1351" y="591"/>
                      <a:pt x="1322" y="646"/>
                      <a:pt x="1333" y="508"/>
                    </a:cubicBezTo>
                    <a:cubicBezTo>
                      <a:pt x="1339" y="424"/>
                      <a:pt x="1351" y="340"/>
                      <a:pt x="1359" y="256"/>
                    </a:cubicBezTo>
                    <a:cubicBezTo>
                      <a:pt x="1355" y="188"/>
                      <a:pt x="1363" y="172"/>
                      <a:pt x="1333" y="126"/>
                    </a:cubicBezTo>
                    <a:cubicBezTo>
                      <a:pt x="1320" y="85"/>
                      <a:pt x="1283" y="53"/>
                      <a:pt x="1243" y="42"/>
                    </a:cubicBezTo>
                    <a:cubicBezTo>
                      <a:pt x="1197" y="11"/>
                      <a:pt x="1219" y="20"/>
                      <a:pt x="1178" y="10"/>
                    </a:cubicBezTo>
                    <a:cubicBezTo>
                      <a:pt x="925" y="36"/>
                      <a:pt x="1296" y="0"/>
                      <a:pt x="582" y="23"/>
                    </a:cubicBezTo>
                    <a:cubicBezTo>
                      <a:pt x="490" y="26"/>
                      <a:pt x="390" y="55"/>
                      <a:pt x="298" y="62"/>
                    </a:cubicBezTo>
                    <a:cubicBezTo>
                      <a:pt x="200" y="85"/>
                      <a:pt x="95" y="62"/>
                      <a:pt x="6" y="120"/>
                    </a:cubicBezTo>
                    <a:cubicBezTo>
                      <a:pt x="4" y="126"/>
                      <a:pt x="0" y="139"/>
                      <a:pt x="0" y="1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8927" name="Group 32"/>
              <p:cNvGrpSpPr>
                <a:grpSpLocks/>
              </p:cNvGrpSpPr>
              <p:nvPr/>
            </p:nvGrpSpPr>
            <p:grpSpPr bwMode="auto">
              <a:xfrm>
                <a:off x="2245" y="119"/>
                <a:ext cx="227" cy="393"/>
                <a:chOff x="2245" y="119"/>
                <a:chExt cx="227" cy="393"/>
              </a:xfrm>
            </p:grpSpPr>
            <p:grpSp>
              <p:nvGrpSpPr>
                <p:cNvPr id="38928" name="Group 30"/>
                <p:cNvGrpSpPr>
                  <a:grpSpLocks/>
                </p:cNvGrpSpPr>
                <p:nvPr/>
              </p:nvGrpSpPr>
              <p:grpSpPr bwMode="auto">
                <a:xfrm>
                  <a:off x="2290" y="119"/>
                  <a:ext cx="91" cy="300"/>
                  <a:chOff x="2290" y="119"/>
                  <a:chExt cx="91" cy="300"/>
                </a:xfrm>
              </p:grpSpPr>
              <p:sp>
                <p:nvSpPr>
                  <p:cNvPr id="3893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290" y="119"/>
                    <a:ext cx="0" cy="30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893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164"/>
                    <a:ext cx="0" cy="18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892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245" y="300"/>
                  <a:ext cx="2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altLang="el-GR" sz="1600" i="1">
                      <a:latin typeface="Comic Sans MS" panose="030F0702030302020204" pitchFamily="66" charset="0"/>
                    </a:rPr>
                    <a:t>Ε</a:t>
                  </a:r>
                </a:p>
              </p:txBody>
            </p:sp>
          </p:grpSp>
        </p:grpSp>
        <p:sp>
          <p:nvSpPr>
            <p:cNvPr id="38921" name="Rectangle 35"/>
            <p:cNvSpPr>
              <a:spLocks noChangeArrowheads="1"/>
            </p:cNvSpPr>
            <p:nvPr/>
          </p:nvSpPr>
          <p:spPr bwMode="auto">
            <a:xfrm>
              <a:off x="-161" y="1910"/>
              <a:ext cx="6081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b="1" dirty="0">
                  <a:latin typeface="Trebuchet MS" panose="020B0603020202020204" pitchFamily="34" charset="0"/>
                </a:rPr>
                <a:t>1.  </a:t>
              </a:r>
              <a:r>
                <a:rPr lang="el-GR" altLang="el-GR" sz="2000" dirty="0">
                  <a:latin typeface="Trebuchet MS" panose="020B0603020202020204" pitchFamily="34" charset="0"/>
                </a:rPr>
                <a:t>Στο κύκλωμα του σχήματος υπάρχει μεταλλικό σύρμα ΚΛ μάζας </a:t>
              </a:r>
              <a:r>
                <a:rPr lang="en-US" altLang="el-GR" sz="2000" i="1" dirty="0">
                  <a:latin typeface="Trebuchet MS" panose="020B0603020202020204" pitchFamily="34" charset="0"/>
                </a:rPr>
                <a:t>m</a:t>
              </a:r>
              <a:r>
                <a:rPr lang="el-GR" altLang="el-GR" sz="2000" i="1" dirty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>
                  <a:latin typeface="Trebuchet MS" panose="020B0603020202020204" pitchFamily="34" charset="0"/>
                </a:rPr>
                <a:t>2g</a:t>
              </a:r>
              <a:r>
                <a:rPr lang="el-GR" altLang="el-GR" sz="2000" dirty="0">
                  <a:latin typeface="Trebuchet MS" panose="020B0603020202020204" pitchFamily="34" charset="0"/>
                </a:rPr>
                <a:t>, μήκους </a:t>
              </a:r>
              <a:r>
                <a:rPr lang="el-GR" altLang="el-GR" sz="2000" i="1" dirty="0">
                  <a:latin typeface="Trebuchet MS" panose="020B0603020202020204" pitchFamily="34" charset="0"/>
                </a:rPr>
                <a:t>ℓ </a:t>
              </a:r>
              <a:r>
                <a:rPr lang="en-US" altLang="el-GR" sz="2000" dirty="0"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>
                  <a:latin typeface="Trebuchet MS" panose="020B0603020202020204" pitchFamily="34" charset="0"/>
                </a:rPr>
                <a:t>10cm </a:t>
              </a:r>
              <a:r>
                <a:rPr lang="el-GR" altLang="el-GR" sz="2000" dirty="0">
                  <a:latin typeface="Trebuchet MS" panose="020B0603020202020204" pitchFamily="34" charset="0"/>
                </a:rPr>
                <a:t>και αντίστασης </a:t>
              </a:r>
              <a:r>
                <a:rPr lang="en-US" altLang="el-GR" sz="2000" i="1" dirty="0">
                  <a:latin typeface="Trebuchet MS" panose="020B0603020202020204" pitchFamily="34" charset="0"/>
                </a:rPr>
                <a:t>R</a:t>
              </a:r>
              <a:r>
                <a:rPr lang="el-GR" altLang="el-GR" sz="2000" dirty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>
                  <a:latin typeface="Trebuchet MS" panose="020B0603020202020204" pitchFamily="34" charset="0"/>
                </a:rPr>
                <a:t> 10Ω, το οποίο μπορεί να ολισθαίνει χωρίς τριβές στους κατακόρυφους οδηγούς. Το όλο σύστημα βρίσκεται μέσα σε οριζόντιο ομογενές μαγνητικό πεδίο έντασης μέτρου </a:t>
              </a:r>
              <a:r>
                <a:rPr lang="el-GR" altLang="el-GR" sz="2000" i="1" dirty="0">
                  <a:latin typeface="Trebuchet MS" panose="020B0603020202020204" pitchFamily="34" charset="0"/>
                </a:rPr>
                <a:t>Β </a:t>
              </a:r>
              <a:r>
                <a:rPr lang="el-GR" altLang="el-GR" sz="2000" dirty="0">
                  <a:latin typeface="Trebuchet MS" panose="020B0603020202020204" pitchFamily="34" charset="0"/>
                </a:rPr>
                <a:t>= 2.10</a:t>
              </a:r>
              <a:r>
                <a:rPr lang="el-GR" altLang="el-GR" sz="2000" baseline="30000" dirty="0">
                  <a:latin typeface="Trebuchet MS" panose="020B0603020202020204" pitchFamily="34" charset="0"/>
                </a:rPr>
                <a:t>-</a:t>
              </a:r>
              <a:r>
                <a:rPr lang="en-US" altLang="el-GR" sz="2000" baseline="30000" dirty="0">
                  <a:latin typeface="Trebuchet MS" panose="020B0603020202020204" pitchFamily="34" charset="0"/>
                </a:rPr>
                <a:t>2</a:t>
              </a:r>
              <a:r>
                <a:rPr lang="el-GR" altLang="el-GR" sz="2000" dirty="0">
                  <a:latin typeface="Trebuchet MS" panose="020B0603020202020204" pitchFamily="34" charset="0"/>
                </a:rPr>
                <a:t>Τ, κάθετο στο επίπεδο των οδηγών. Να υπολογιστεί η ΗΕΔ της πηγής, ώστε το σύρμα να ισορροπεί.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dirty="0">
                  <a:latin typeface="Trebuchet MS" panose="020B0603020202020204" pitchFamily="34" charset="0"/>
                </a:rPr>
                <a:t>Δίνονται</a:t>
              </a:r>
              <a:r>
                <a:rPr lang="en-US" altLang="el-GR" sz="2000" dirty="0">
                  <a:latin typeface="Trebuchet MS" panose="020B0603020202020204" pitchFamily="34" charset="0"/>
                </a:rPr>
                <a:t>:</a:t>
              </a:r>
              <a:r>
                <a:rPr lang="el-GR" altLang="el-GR" sz="2000" dirty="0">
                  <a:latin typeface="Trebuchet MS" panose="020B0603020202020204" pitchFamily="34" charset="0"/>
                </a:rPr>
                <a:t>   </a:t>
              </a:r>
              <a:r>
                <a:rPr lang="en-US" altLang="el-GR" sz="2000" i="1" dirty="0">
                  <a:latin typeface="Trebuchet MS" panose="020B0603020202020204" pitchFamily="34" charset="0"/>
                </a:rPr>
                <a:t>g</a:t>
              </a:r>
              <a:r>
                <a:rPr lang="el-GR" altLang="el-GR" sz="2000" i="1" dirty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>
                  <a:latin typeface="Trebuchet MS" panose="020B0603020202020204" pitchFamily="34" charset="0"/>
                </a:rPr>
                <a:t>10m/s</a:t>
              </a:r>
              <a:r>
                <a:rPr lang="en-US" altLang="el-GR" sz="2000" baseline="30000" dirty="0">
                  <a:latin typeface="Trebuchet MS" panose="020B0603020202020204" pitchFamily="34" charset="0"/>
                </a:rPr>
                <a:t>2</a:t>
              </a:r>
              <a:r>
                <a:rPr lang="el-GR" altLang="el-GR" sz="2000" dirty="0">
                  <a:latin typeface="Trebuchet MS" panose="020B0603020202020204" pitchFamily="34" charset="0"/>
                </a:rPr>
                <a:t>, η πηγή δεν έχει εσωτερική αντίσταση</a:t>
              </a:r>
              <a:r>
                <a:rPr lang="en-US" altLang="el-GR" sz="2000" dirty="0">
                  <a:latin typeface="Trebuchet MS" panose="020B0603020202020204" pitchFamily="34" charset="0"/>
                </a:rPr>
                <a:t>.</a:t>
              </a:r>
              <a:endParaRPr lang="el-GR" altLang="el-GR" sz="2000" i="1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084623" y="5404904"/>
            <a:ext cx="141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Ε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10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V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30912" y="2034472"/>
                <a:ext cx="42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912" y="2034472"/>
                <a:ext cx="423193" cy="276999"/>
              </a:xfrm>
              <a:prstGeom prst="rect">
                <a:avLst/>
              </a:prstGeom>
              <a:blipFill>
                <a:blip r:embed="rId2"/>
                <a:stretch>
                  <a:fillRect l="-7143" r="-14286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Ομάδα 4"/>
          <p:cNvGrpSpPr/>
          <p:nvPr/>
        </p:nvGrpSpPr>
        <p:grpSpPr>
          <a:xfrm>
            <a:off x="5735639" y="878782"/>
            <a:ext cx="326237" cy="678556"/>
            <a:chOff x="5735639" y="878782"/>
            <a:chExt cx="326237" cy="678556"/>
          </a:xfrm>
        </p:grpSpPr>
        <p:sp>
          <p:nvSpPr>
            <p:cNvPr id="38918" name="Line 38"/>
            <p:cNvSpPr>
              <a:spLocks noChangeShapeType="1"/>
            </p:cNvSpPr>
            <p:nvPr/>
          </p:nvSpPr>
          <p:spPr bwMode="auto">
            <a:xfrm flipV="1">
              <a:off x="5735639" y="1052513"/>
              <a:ext cx="0" cy="50482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757370" y="878782"/>
                  <a:ext cx="304506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𝐋</m:t>
                            </m:r>
                          </m:sub>
                        </m:sSub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370" y="878782"/>
                  <a:ext cx="304506" cy="310598"/>
                </a:xfrm>
                <a:prstGeom prst="rect">
                  <a:avLst/>
                </a:prstGeom>
                <a:blipFill>
                  <a:blip r:embed="rId3"/>
                  <a:stretch>
                    <a:fillRect l="-18000" r="-8000" b="-156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02675" y="598718"/>
                <a:ext cx="341025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675" y="598718"/>
                <a:ext cx="341025" cy="310598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091907" y="1518411"/>
            <a:ext cx="29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el-G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3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1228344" y="301074"/>
            <a:ext cx="9726168" cy="5303419"/>
            <a:chOff x="1228344" y="301074"/>
            <a:chExt cx="9726168" cy="5303419"/>
          </a:xfrm>
        </p:grpSpPr>
        <p:sp>
          <p:nvSpPr>
            <p:cNvPr id="4" name="Ορθογώνιο 3"/>
            <p:cNvSpPr/>
            <p:nvPr/>
          </p:nvSpPr>
          <p:spPr>
            <a:xfrm>
              <a:off x="1228344" y="301074"/>
              <a:ext cx="972616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2.  </a:t>
              </a:r>
              <a:r>
                <a:rPr lang="el-GR" sz="2000" dirty="0">
                  <a:latin typeface="Trebuchet MS" panose="020B0603020202020204" pitchFamily="34" charset="0"/>
                </a:rPr>
                <a:t>Δύο παράλληλοι ευθύγραμμοι αγωγοί A και Γ, μεγάλου μήκους, απέχουν μεταξύ τους </a:t>
              </a:r>
              <a:r>
                <a:rPr lang="el-GR" sz="2000" i="1" dirty="0">
                  <a:latin typeface="Trebuchet MS" panose="020B0603020202020204" pitchFamily="34" charset="0"/>
                </a:rPr>
                <a:t>r</a:t>
              </a:r>
              <a:r>
                <a:rPr lang="el-GR" sz="2000" dirty="0">
                  <a:latin typeface="Trebuchet MS" panose="020B0603020202020204" pitchFamily="34" charset="0"/>
                </a:rPr>
                <a:t> = 5cm και διαρρέονται από ρεύματα με εντάσεις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 = 2Α και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 = 1,5Α, αντίστοιχα. Να βρείτε την ένταση του μαγνητικού πεδίου σε σημείο Λ που βρίσκεται πάνω στην ευθεία που ενώνει τους αγωγούς και σε απόσταση </a:t>
              </a:r>
              <a:r>
                <a:rPr lang="en-US" sz="2000" i="1" dirty="0">
                  <a:latin typeface="Trebuchet MS" panose="020B0603020202020204" pitchFamily="34" charset="0"/>
                </a:rPr>
                <a:t>r</a:t>
              </a:r>
              <a:r>
                <a:rPr lang="en-US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 = 2cm από τον αγωγό Α, όταν τα ρεύματα που διαρρέουν τους αγωγούς είναι </a:t>
              </a:r>
              <a:endParaRPr lang="en-US" sz="2000" dirty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α. </a:t>
              </a:r>
              <a:r>
                <a:rPr lang="en-US" sz="2000" b="1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ομόρροπα. </a:t>
              </a:r>
              <a:r>
                <a:rPr lang="en-US" sz="2000" dirty="0">
                  <a:latin typeface="Trebuchet MS" panose="020B0603020202020204" pitchFamily="34" charset="0"/>
                </a:rPr>
                <a:t>                </a:t>
              </a:r>
              <a:r>
                <a:rPr lang="el-GR" sz="2000" b="1" dirty="0">
                  <a:latin typeface="Trebuchet MS" panose="020B0603020202020204" pitchFamily="34" charset="0"/>
                </a:rPr>
                <a:t>β. </a:t>
              </a:r>
              <a:r>
                <a:rPr lang="en-US" sz="2000" b="1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αντίρροπα.</a:t>
              </a:r>
            </a:p>
          </p:txBody>
        </p:sp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03523" y="2971372"/>
              <a:ext cx="4575810" cy="263312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28344" y="5796517"/>
                <a:ext cx="9948672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α.  10</a:t>
                </a:r>
                <a:r>
                  <a:rPr lang="el-GR" sz="2000" b="1" baseline="30000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-5</a:t>
                </a:r>
                <a:r>
                  <a:rPr lang="el-GR" sz="2000" b="1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 Τ,  κατεύθυνση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𝜝</m:t>
                            </m:r>
                          </m:e>
                        </m:acc>
                      </m:e>
                      <m:sub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sz="2000" b="1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         β. 3</a:t>
                </a:r>
                <a:r>
                  <a:rPr lang="en-US" sz="1200" b="1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x</a:t>
                </a:r>
                <a:r>
                  <a:rPr lang="el-GR" sz="2000" b="1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10</a:t>
                </a:r>
                <a:r>
                  <a:rPr lang="el-GR" sz="2000" b="1" baseline="30000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-5</a:t>
                </a:r>
                <a:r>
                  <a:rPr lang="el-GR" sz="2000" b="1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 Τ,  κατεύθυνση ίδια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𝜝</m:t>
                            </m:r>
                          </m:e>
                        </m:acc>
                      </m:e>
                      <m:sub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sz="2000" b="1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𝜝</m:t>
                            </m:r>
                          </m:e>
                        </m:acc>
                      </m:e>
                      <m:sub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sz="2000" b="1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44" y="5796517"/>
                <a:ext cx="9948672" cy="437492"/>
              </a:xfrm>
              <a:prstGeom prst="rect">
                <a:avLst/>
              </a:prstGeom>
              <a:blipFill>
                <a:blip r:embed="rId3"/>
                <a:stretch>
                  <a:fillRect l="-674" b="-236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09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918865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25040" y="457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latin typeface="Comic Sans MS" panose="030F0702030302020204" pitchFamily="66" charset="0"/>
              </a:rPr>
              <a:t>Από την πειραματική μελέτη προκύπτει ο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νόμος </a:t>
            </a:r>
            <a:r>
              <a:rPr lang="el-GR" sz="2000" b="1" dirty="0">
                <a:latin typeface="Comic Sans MS" panose="030F0702030302020204" pitchFamily="66" charset="0"/>
              </a:rPr>
              <a:t>του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Laplace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l-G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2225040" y="1086118"/>
                <a:ext cx="8793480" cy="4037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400" b="1" dirty="0">
                    <a:latin typeface="Comic Sans MS" panose="030F0702030302020204" pitchFamily="66" charset="0"/>
                  </a:rPr>
                  <a:t>Το μέτρο </a:t>
                </a:r>
                <a:r>
                  <a:rPr lang="el-GR" sz="2400" b="1" i="1" dirty="0">
                    <a:latin typeface="Comic Sans MS" panose="030F0702030302020204" pitchFamily="66" charset="0"/>
                  </a:rPr>
                  <a:t>F</a:t>
                </a:r>
                <a:r>
                  <a:rPr lang="en-US" sz="2400" b="1" baseline="-25000" dirty="0">
                    <a:latin typeface="Comic Sans MS" panose="030F0702030302020204" pitchFamily="66" charset="0"/>
                  </a:rPr>
                  <a:t>L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 της δύναμης 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Laplace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είναι ανάλογο: </a:t>
                </a:r>
                <a:endParaRPr lang="en-US" sz="2400" b="1" dirty="0"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b="1" dirty="0">
                    <a:latin typeface="Comic Sans MS" panose="030F0702030302020204" pitchFamily="66" charset="0"/>
                  </a:rPr>
                  <a:t>με το μήκος </a:t>
                </a:r>
                <a:r>
                  <a:rPr lang="el-GR" sz="2400" b="1" i="1" dirty="0">
                    <a:latin typeface="Comic Sans MS" panose="030F0702030302020204" pitchFamily="66" charset="0"/>
                  </a:rPr>
                  <a:t>ℓ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του ρευματοφόρου αγωγού που βρίσκεται μέσα στο μαγνητικό πεδίο, </a:t>
                </a:r>
                <a:endParaRPr lang="en-US" sz="2400" b="1" dirty="0"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b="1" dirty="0">
                    <a:latin typeface="Comic Sans MS" panose="030F0702030302020204" pitchFamily="66" charset="0"/>
                  </a:rPr>
                  <a:t>με την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ένταση </a:t>
                </a:r>
                <a:r>
                  <a:rPr lang="el-GR" sz="2400" b="1" i="1" dirty="0">
                    <a:latin typeface="Comic Sans MS" panose="030F0702030302020204" pitchFamily="66" charset="0"/>
                  </a:rPr>
                  <a:t>I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 του ρεύματος που διαρρέει τον αγωγό, </a:t>
                </a:r>
                <a:endParaRPr lang="en-US" sz="2400" b="1" dirty="0"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b="1" dirty="0">
                    <a:latin typeface="Comic Sans MS" panose="030F0702030302020204" pitchFamily="66" charset="0"/>
                  </a:rPr>
                  <a:t>με την ένταση </a:t>
                </a:r>
                <a:r>
                  <a:rPr lang="el-GR" sz="2400" b="1" i="1" dirty="0">
                    <a:latin typeface="Comic Sans MS" panose="030F0702030302020204" pitchFamily="66" charset="0"/>
                  </a:rPr>
                  <a:t>Β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του μαγνητικού πεδίου και </a:t>
                </a:r>
                <a:endParaRPr lang="en-US" sz="2400" b="1" dirty="0"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b="1" dirty="0">
                    <a:latin typeface="Comic Sans MS" panose="030F0702030302020204" pitchFamily="66" charset="0"/>
                  </a:rPr>
                  <a:t>εξαρτάται από τη γωνία που σχηματίζει ο αγωγός με τη διεύθυνση των δυναμικών γραμμών ( ή της έντασης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sz="2400" b="1" dirty="0">
                    <a:latin typeface="Comic Sans MS" panose="030F0702030302020204" pitchFamily="66" charset="0"/>
                  </a:rPr>
                  <a:t> ).</a:t>
                </a: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40" y="1086118"/>
                <a:ext cx="8793480" cy="4037452"/>
              </a:xfrm>
              <a:prstGeom prst="rect">
                <a:avLst/>
              </a:prstGeom>
              <a:blipFill>
                <a:blip r:embed="rId3"/>
                <a:stretch>
                  <a:fillRect l="-1040" b="-7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06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09752" y="293819"/>
            <a:ext cx="6772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Χαρακτηριστικά της δύναμης </a:t>
            </a:r>
            <a:r>
              <a:rPr lang="en-US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Laplace</a:t>
            </a:r>
            <a:endParaRPr lang="el-GR" altLang="el-GR" b="1" dirty="0">
              <a:latin typeface="Comic Sans MS" pitchFamily="66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46281" y="893287"/>
            <a:ext cx="76645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Σημείο εφαρμογής</a:t>
            </a:r>
            <a:r>
              <a:rPr lang="en-US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l-GR" altLang="el-GR" sz="2400" b="1" dirty="0">
                <a:latin typeface="Comic Sans MS" panose="030F0702030302020204" pitchFamily="66" charset="0"/>
              </a:rPr>
              <a:t>Το μέσο του τμήματος του αγωγού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που βρίσκεται μέσα στο μαγνητικό πεδίο.</a:t>
            </a:r>
            <a:endParaRPr lang="en-US" altLang="el-G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58" y="817039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EDCD"/>
              </a:clrFrom>
              <a:clrTo>
                <a:srgbClr val="FFEDC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369" y="2093616"/>
            <a:ext cx="3349261" cy="40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98831" y="408189"/>
            <a:ext cx="932928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Διεύθυνση</a:t>
            </a:r>
            <a:r>
              <a:rPr lang="en-US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Κάθετη στο επίπεδο που ορίζεται από τον αγωγό (ή τη συμβατική φορά του ρεύματος) και τη διεύθυνση των δυναμικών γραμμών (ή την ένταση του μαγνητικού πεδίου).</a:t>
            </a:r>
            <a:endParaRPr lang="en-US" altLang="el-GR" sz="2400" b="1" dirty="0">
              <a:latin typeface="Comic Sans MS" panose="030F0702030302020204" pitchFamily="66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3615737" y="2413842"/>
            <a:ext cx="4760167" cy="3456606"/>
            <a:chOff x="3737925" y="2788445"/>
            <a:chExt cx="4378461" cy="3255258"/>
          </a:xfrm>
        </p:grpSpPr>
        <p:sp>
          <p:nvSpPr>
            <p:cNvPr id="18" name="TextBox 17"/>
            <p:cNvSpPr txBox="1"/>
            <p:nvPr/>
          </p:nvSpPr>
          <p:spPr>
            <a:xfrm>
              <a:off x="4657785" y="4835514"/>
              <a:ext cx="459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i="1" dirty="0">
                  <a:latin typeface="Comic Sans MS" panose="030F0702030302020204" pitchFamily="66" charset="0"/>
                </a:rPr>
                <a:t>Ι</a:t>
              </a:r>
            </a:p>
          </p:txBody>
        </p:sp>
        <p:grpSp>
          <p:nvGrpSpPr>
            <p:cNvPr id="6" name="Ομάδα 5"/>
            <p:cNvGrpSpPr/>
            <p:nvPr/>
          </p:nvGrpSpPr>
          <p:grpSpPr>
            <a:xfrm>
              <a:off x="3737925" y="2788445"/>
              <a:ext cx="4378461" cy="3255258"/>
              <a:chOff x="2008569" y="2724437"/>
              <a:chExt cx="4378461" cy="32552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927156" y="4956172"/>
                    <a:ext cx="459874" cy="5064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𝜝</m:t>
                              </m:r>
                            </m:e>
                          </m:acc>
                        </m:oMath>
                      </m:oMathPara>
                    </a14:m>
                    <a:endParaRPr lang="el-GR" sz="2400" b="1" i="1" dirty="0"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7156" y="4956172"/>
                    <a:ext cx="459874" cy="50642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076099" y="2724437"/>
                    <a:ext cx="459874" cy="4374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r>
                            <a:rPr lang="en-US" sz="2000" b="1" i="0" baseline="-2500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𝐋</m:t>
                          </m:r>
                        </m:oMath>
                      </m:oMathPara>
                    </a14:m>
                    <a:endParaRPr lang="el-GR" sz="2000" b="1" baseline="-25000" dirty="0"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76099" y="2724437"/>
                    <a:ext cx="459874" cy="4374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394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5" name="Εικόνα 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8569" y="2830661"/>
                <a:ext cx="4314061" cy="314903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2147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87567" y="206531"/>
            <a:ext cx="88432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Φορά</a:t>
            </a:r>
            <a:r>
              <a:rPr lang="en-US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καθορίζεται με τον κανόνα των τριών δακτύλων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του δεξιού χεριού ή της δεξιάς παλάμης. </a:t>
            </a:r>
            <a:endParaRPr lang="en-US" alt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052" y="1547188"/>
            <a:ext cx="685150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latin typeface="Comic Sans MS" panose="030F0702030302020204" pitchFamily="66" charset="0"/>
              </a:rPr>
              <a:t>Τοποθέτηση των δακτύλων</a:t>
            </a:r>
            <a:r>
              <a:rPr lang="en-US" dirty="0">
                <a:latin typeface="Comic Sans MS" panose="030F0702030302020204" pitchFamily="66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Ο αντίχειρας σύμφωνα με τη (συμβατική) φορά του ρεύματος.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Ο δείκτης δείχνει την φορά της έντασης του μαγνητικού πεδίου (ή των δυναμικών γραμμών).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Ο μέσος δείχνει την φορά της δύναμης </a:t>
            </a:r>
            <a:r>
              <a:rPr lang="en-US" dirty="0">
                <a:latin typeface="Comic Sans MS" panose="030F0702030302020204" pitchFamily="66" charset="0"/>
              </a:rPr>
              <a:t>Laplace.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333621" y="2139367"/>
            <a:ext cx="2065875" cy="1096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79051" y="2190024"/>
            <a:ext cx="2060149" cy="989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33530" y="2188546"/>
            <a:ext cx="2062145" cy="99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Ομάδα 8"/>
          <p:cNvGrpSpPr/>
          <p:nvPr/>
        </p:nvGrpSpPr>
        <p:grpSpPr>
          <a:xfrm>
            <a:off x="915406" y="3715016"/>
            <a:ext cx="3774965" cy="2758935"/>
            <a:chOff x="2296300" y="1929025"/>
            <a:chExt cx="4202081" cy="3439005"/>
          </a:xfrm>
        </p:grpSpPr>
        <p:grpSp>
          <p:nvGrpSpPr>
            <p:cNvPr id="10" name="Ομάδα 9"/>
            <p:cNvGrpSpPr/>
            <p:nvPr/>
          </p:nvGrpSpPr>
          <p:grpSpPr>
            <a:xfrm>
              <a:off x="2296300" y="1929025"/>
              <a:ext cx="4029637" cy="3439005"/>
              <a:chOff x="2296300" y="1929025"/>
              <a:chExt cx="4029637" cy="34390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866063" y="4643308"/>
                    <a:ext cx="459874" cy="5064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oMath>
                      </m:oMathPara>
                    </a14:m>
                    <a:endParaRPr lang="el-GR" sz="2400" b="1" i="1" dirty="0">
                      <a:solidFill>
                        <a:srgbClr val="006600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6063" y="4643308"/>
                    <a:ext cx="459874" cy="5064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/>
              <p:cNvSpPr txBox="1"/>
              <p:nvPr/>
            </p:nvSpPr>
            <p:spPr>
              <a:xfrm>
                <a:off x="4081181" y="1929025"/>
                <a:ext cx="459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Ι</a:t>
                </a:r>
              </a:p>
            </p:txBody>
          </p:sp>
          <p:pic>
            <p:nvPicPr>
              <p:cNvPr id="14" name="Εικόνα 13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6300" y="1929025"/>
                <a:ext cx="4029637" cy="343900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038507" y="2527780"/>
                  <a:ext cx="459874" cy="506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𝜝</m:t>
                            </m:r>
                          </m:e>
                        </m:acc>
                      </m:oMath>
                    </m:oMathPara>
                  </a14:m>
                  <a:endParaRPr lang="el-GR" sz="2400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507" y="2527780"/>
                  <a:ext cx="459874" cy="50642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Ομάδα 14"/>
          <p:cNvGrpSpPr/>
          <p:nvPr/>
        </p:nvGrpSpPr>
        <p:grpSpPr>
          <a:xfrm>
            <a:off x="5842207" y="4042467"/>
            <a:ext cx="3758993" cy="2256352"/>
            <a:chOff x="6451600" y="1360825"/>
            <a:chExt cx="4572000" cy="2541588"/>
          </a:xfrm>
        </p:grpSpPr>
        <p:graphicFrame>
          <p:nvGraphicFramePr>
            <p:cNvPr id="1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746693"/>
                </p:ext>
              </p:extLst>
            </p:nvPr>
          </p:nvGraphicFramePr>
          <p:xfrm>
            <a:off x="6451600" y="1360825"/>
            <a:ext cx="4572000" cy="2541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Φωτογραφία του Photo Editor" r:id="rId9" imgW="2381582" imgH="1324160" progId="MSPhotoEd.3">
                    <p:embed/>
                  </p:oleObj>
                </mc:Choice>
                <mc:Fallback>
                  <p:oleObj name="Φωτογραφία του Photo Editor" r:id="rId9" imgW="2381582" imgH="1324160" progId="MSPhotoEd.3">
                    <p:embed/>
                    <p:pic>
                      <p:nvPicPr>
                        <p:cNvPr id="12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1600" y="1360825"/>
                          <a:ext cx="4572000" cy="2541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7736266" y="1441314"/>
              <a:ext cx="519796" cy="40011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I</a:t>
              </a:r>
              <a:endParaRPr lang="el-GR" sz="2000" b="1" i="1" dirty="0">
                <a:solidFill>
                  <a:srgbClr val="0066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143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1944</TotalTime>
  <Words>3477</Words>
  <Application>Microsoft Office PowerPoint</Application>
  <PresentationFormat>Ευρεία οθόνη</PresentationFormat>
  <Paragraphs>389</Paragraphs>
  <Slides>52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52</vt:i4>
      </vt:variant>
    </vt:vector>
  </HeadingPairs>
  <TitlesOfParts>
    <vt:vector size="63" baseType="lpstr">
      <vt:lpstr>Arial</vt:lpstr>
      <vt:lpstr>Calibri</vt:lpstr>
      <vt:lpstr>Cambria Math</vt:lpstr>
      <vt:lpstr>Century Gothic</vt:lpstr>
      <vt:lpstr>Comic Sans MS</vt:lpstr>
      <vt:lpstr>Times New Roman</vt:lpstr>
      <vt:lpstr>Trebuchet MS</vt:lpstr>
      <vt:lpstr>Wingdings 3</vt:lpstr>
      <vt:lpstr>Θρόισμα</vt:lpstr>
      <vt:lpstr>Φωτογραφία του Photo Editor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Panayotis Haratzopoulos</cp:lastModifiedBy>
  <cp:revision>333</cp:revision>
  <dcterms:created xsi:type="dcterms:W3CDTF">2019-09-30T10:11:25Z</dcterms:created>
  <dcterms:modified xsi:type="dcterms:W3CDTF">2022-06-06T17:52:13Z</dcterms:modified>
</cp:coreProperties>
</file>