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9" r:id="rId6"/>
    <p:sldId id="268" r:id="rId7"/>
    <p:sldId id="272" r:id="rId8"/>
    <p:sldId id="273" r:id="rId9"/>
    <p:sldId id="280" r:id="rId10"/>
    <p:sldId id="281" r:id="rId11"/>
    <p:sldId id="275" r:id="rId12"/>
    <p:sldId id="270" r:id="rId13"/>
    <p:sldId id="277" r:id="rId14"/>
    <p:sldId id="276" r:id="rId15"/>
    <p:sldId id="282" r:id="rId16"/>
    <p:sldId id="261" r:id="rId17"/>
    <p:sldId id="262" r:id="rId18"/>
    <p:sldId id="283" r:id="rId19"/>
    <p:sldId id="286" r:id="rId20"/>
    <p:sldId id="287" r:id="rId21"/>
    <p:sldId id="289" r:id="rId22"/>
    <p:sldId id="293" r:id="rId23"/>
  </p:sldIdLst>
  <p:sldSz cx="12188825" cy="6858000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89" autoAdjust="0"/>
  </p:normalViewPr>
  <p:slideViewPr>
    <p:cSldViewPr>
      <p:cViewPr varScale="1">
        <p:scale>
          <a:sx n="64" d="100"/>
          <a:sy n="64" d="100"/>
        </p:scale>
        <p:origin x="96" y="19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6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0EF0509-AE43-4EB5-8303-9327858C9C2D}" type="datetime1">
              <a:rPr lang="el-GR" smtClean="0"/>
              <a:t>16/3/2023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1CF018A-5C42-4AB6-8972-3EBD44B88A5E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53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6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EBA5BD7-F043-4D1B-AA17-CD412FC534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29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4CCA7D-8A53-4599-B914-9764DDD9EAD6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99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E64C4-F812-4D5B-931F-F7B5B5F9F8E6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276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0442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82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διαγώνιοι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Ευθεία γραμμή σύνδεσης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κάτω γραμμές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Ελεύθερη σχεδίαση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10" name="Ελεύθερη σχεδίαση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22" name="Σύμβολο κράτησης ημερομηνίας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4E9E-0D99-4132-9F20-6193C67FA641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23" name="Σύμβολο κράτησης υποσέλιδου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4" name="Σύμβολο κράτησης αριθμού διαφάνειας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E03D18-5920-476B-B621-F457E604BDF9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D49017-5501-4F5E-BDF2-23E83AB435ED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22798E-C43A-45EE-B3D1-CC694D7B93D6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διαγώνιοι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Ευθεία γραμμή σύνδεσης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3E4E7B-3787-4B29-807F-F54978DA009C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2795C2-3C6D-46D9-AA9D-55838BE32457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0B830-23DF-4498-A12D-0DC28DB90ED0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5FDC03-9023-46B1-A5BE-75CCF9E9930E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ACF33E-69FA-4107-840B-E26512DD07C1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5BC992-F594-4BC5-8969-D8212CAFCF5B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8993EF-2B22-4C2A-8339-E072A10DAA40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αριστερές γραμμές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Ελεύθερη σχεδίαση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</p:grp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C16F-8D31-4045-9A8D-0694E47699F9}" type="datetime1">
              <a:rPr lang="el-GR" smtClean="0"/>
              <a:pPr/>
              <a:t>16/3/2023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hysik.uni-frankfurt.de/~jr/gif/phys/maxwell.jpg&amp;imgrefurl=http://www.physik.uni-frankfurt.de/~jr/physpicold.html&amp;h=480&amp;w=356&amp;sz=26&amp;hl=el&amp;start=4&amp;tbnid=IoOH4nbeA2zT0M:&amp;tbnh=129&amp;tbnw=96&amp;prev=/images%3Fq%3Dj.c.%2Bmaxwell%26svnum%3D10%26hl%3Del%26lr%3D%26rls%3DGGLR,GGLR:2006-25,GGLR:en%26sa%3D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703108" y="1078452"/>
            <a:ext cx="5832648" cy="2000251"/>
          </a:xfrm>
        </p:spPr>
        <p:txBody>
          <a:bodyPr rtlCol="0"/>
          <a:lstStyle/>
          <a:p>
            <a:pPr algn="ctr" rtl="0"/>
            <a:r>
              <a:rPr lang="el-GR" b="1" dirty="0" smtClean="0">
                <a:solidFill>
                  <a:srgbClr val="FF0000"/>
                </a:solidFill>
              </a:rPr>
              <a:t>Ηλεκτρομαγνητικά κύματα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670476" y="4758625"/>
            <a:ext cx="3605140" cy="884808"/>
          </a:xfrm>
        </p:spPr>
        <p:txBody>
          <a:bodyPr rtlCol="0">
            <a:normAutofit lnSpcReduction="10000"/>
          </a:bodyPr>
          <a:lstStyle/>
          <a:p>
            <a:pPr algn="ctr" rtl="0"/>
            <a:r>
              <a:rPr lang="el-GR" b="1" dirty="0" err="1" smtClean="0"/>
              <a:t>Νικη</a:t>
            </a:r>
            <a:r>
              <a:rPr lang="el-GR" b="1" dirty="0" smtClean="0"/>
              <a:t> </a:t>
            </a:r>
            <a:r>
              <a:rPr lang="el-GR" b="1" dirty="0" err="1" smtClean="0"/>
              <a:t>μαματση</a:t>
            </a:r>
            <a:endParaRPr lang="el-GR" b="1" dirty="0" smtClean="0"/>
          </a:p>
          <a:p>
            <a:pPr algn="ctr" rtl="0"/>
            <a:r>
              <a:rPr lang="el-GR" b="1" dirty="0" err="1" smtClean="0"/>
              <a:t>φυσικοσ</a:t>
            </a:r>
            <a:endParaRPr lang="el-GR" b="1" dirty="0"/>
          </a:p>
        </p:txBody>
      </p:sp>
      <p:pic>
        <p:nvPicPr>
          <p:cNvPr id="6" name="Picture 2" descr="Ραδιοκύματα – Stayingalive.g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046440"/>
            <a:ext cx="4104456" cy="45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βάλ 2"/>
          <p:cNvSpPr/>
          <p:nvPr/>
        </p:nvSpPr>
        <p:spPr>
          <a:xfrm>
            <a:off x="1053852" y="2852763"/>
            <a:ext cx="10576525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916" y="3645024"/>
            <a:ext cx="10360501" cy="1223963"/>
          </a:xfrm>
        </p:spPr>
        <p:txBody>
          <a:bodyPr>
            <a:noAutofit/>
          </a:bodyPr>
          <a:lstStyle/>
          <a:p>
            <a:r>
              <a:rPr lang="el-GR" altLang="el-GR" sz="3200" b="1" dirty="0">
                <a:latin typeface="+mn-lt"/>
                <a:ea typeface="+mn-ea"/>
                <a:cs typeface="+mn-cs"/>
              </a:rPr>
              <a:t>Η αιτία δημιουργίας ενός </a:t>
            </a:r>
            <a:r>
              <a:rPr lang="el-GR" altLang="el-GR" sz="3200" b="1" dirty="0" smtClean="0">
                <a:latin typeface="+mn-lt"/>
                <a:ea typeface="+mn-ea"/>
                <a:cs typeface="+mn-cs"/>
              </a:rPr>
              <a:t> ηλεκτρομαγνητικού κύματος </a:t>
            </a:r>
            <a:r>
              <a:rPr lang="el-GR" altLang="el-GR" sz="3200" b="1" dirty="0">
                <a:latin typeface="+mn-lt"/>
                <a:ea typeface="+mn-ea"/>
                <a:cs typeface="+mn-cs"/>
              </a:rPr>
              <a:t>είναι η </a:t>
            </a:r>
            <a:r>
              <a:rPr lang="el-GR" altLang="el-GR" sz="32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επιταχυνόμενη </a:t>
            </a:r>
            <a:r>
              <a:rPr lang="el-GR" altLang="el-GR" sz="3200" b="1" dirty="0">
                <a:latin typeface="+mn-lt"/>
                <a:ea typeface="+mn-ea"/>
                <a:cs typeface="+mn-cs"/>
              </a:rPr>
              <a:t>κίνηση  των ηλεκτρικών φορτίων. </a:t>
            </a:r>
            <a:r>
              <a:rPr lang="el-GR" altLang="el-G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l-GR" altLang="el-GR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</a:br>
            <a:endParaRPr lang="el-GR" sz="3200" b="1" dirty="0"/>
          </a:p>
        </p:txBody>
      </p:sp>
      <p:sp>
        <p:nvSpPr>
          <p:cNvPr id="5" name="Ορθογώνιο 4"/>
          <p:cNvSpPr/>
          <p:nvPr/>
        </p:nvSpPr>
        <p:spPr>
          <a:xfrm rot="20502262">
            <a:off x="1338340" y="1477937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72363"/>
              </a:avLst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Προσοχή!</a:t>
            </a:r>
            <a:endParaRPr lang="el-G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8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6625" y="26035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el-GR" alt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Εξισώσεις</a:t>
            </a:r>
            <a:r>
              <a:rPr lang="en-US" alt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ηλεκτρομαγνητικού κύματος</a:t>
            </a:r>
            <a:endParaRPr lang="el-GR" altLang="el-G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8883417"/>
              </p:ext>
            </p:extLst>
          </p:nvPr>
        </p:nvGraphicFramePr>
        <p:xfrm>
          <a:off x="5789614" y="1250836"/>
          <a:ext cx="4625278" cy="139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Εξίσωση" r:id="rId4" imgW="1307880" imgH="393480" progId="Equation.3">
                  <p:embed/>
                </p:oleObj>
              </mc:Choice>
              <mc:Fallback>
                <p:oleObj name="Εξίσωση" r:id="rId4" imgW="1307880" imgH="393480" progId="Equation.3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4" y="1250836"/>
                        <a:ext cx="4625278" cy="139235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6286637"/>
              </p:ext>
            </p:extLst>
          </p:nvPr>
        </p:nvGraphicFramePr>
        <p:xfrm>
          <a:off x="5713412" y="3479651"/>
          <a:ext cx="4701479" cy="142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Εξίσωση" r:id="rId6" imgW="1295280" imgH="393480" progId="Equation.3">
                  <p:embed/>
                </p:oleObj>
              </mc:Choice>
              <mc:Fallback>
                <p:oleObj name="Εξίσωση" r:id="rId6" imgW="1295280" imgH="393480" progId="Equation.3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3479651"/>
                        <a:ext cx="4701479" cy="1428899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846262" y="1773238"/>
            <a:ext cx="3240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Ηλεκτρικό </a:t>
            </a:r>
            <a:r>
              <a:rPr lang="el-GR" alt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πεδίο</a:t>
            </a:r>
            <a:endParaRPr lang="el-GR" altLang="el-GR" sz="3200" b="1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846262" y="4005263"/>
            <a:ext cx="3168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Μαγνητικό</a:t>
            </a:r>
            <a:r>
              <a:rPr lang="el-GR" altLang="el-GR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πεδίο</a:t>
            </a:r>
            <a:endParaRPr lang="el-GR" altLang="el-GR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1" grpId="0"/>
      <p:bldP spid="235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3286100" y="115800"/>
            <a:ext cx="7772400" cy="1143000"/>
          </a:xfrm>
        </p:spPr>
        <p:txBody>
          <a:bodyPr>
            <a:normAutofit/>
          </a:bodyPr>
          <a:lstStyle/>
          <a:p>
            <a:r>
              <a:rPr lang="el-GR" alt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Οι δύο πρωτεργάτες!</a:t>
            </a:r>
            <a:endParaRPr lang="el-GR" altLang="el-G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3" name="Picture 7" descr="maxwell">
            <a:hlinkClick r:id="rId3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0885" y="1600231"/>
            <a:ext cx="3440112" cy="4198926"/>
          </a:xfrm>
          <a:ln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741441" y="5899139"/>
            <a:ext cx="215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J.C. Maxwell</a:t>
            </a:r>
          </a:p>
          <a:p>
            <a:pPr algn="ctr"/>
            <a:r>
              <a:rPr lang="el-GR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1831-1879</a:t>
            </a:r>
          </a:p>
        </p:txBody>
      </p:sp>
      <p:pic>
        <p:nvPicPr>
          <p:cNvPr id="4119" name="Picture 23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8588" y="1518955"/>
            <a:ext cx="3730625" cy="4161699"/>
          </a:xfrm>
          <a:noFill/>
          <a:ln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8283425" y="5827101"/>
            <a:ext cx="2520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Heinrich Hertz 1857-1894</a:t>
            </a:r>
            <a:r>
              <a:rPr lang="en-US" altLang="el-GR" b="1" dirty="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endParaRPr lang="el-GR" altLang="el-GR" b="1" dirty="0">
              <a:solidFill>
                <a:schemeClr val="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 rot="20604448">
            <a:off x="932408" y="1296449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η</a:t>
            </a:r>
            <a:r>
              <a:rPr lang="el-G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θεωρία</a:t>
            </a:r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 rot="20604448">
            <a:off x="6206070" y="1138565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η</a:t>
            </a:r>
            <a:r>
              <a:rPr lang="el-G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πράξη</a:t>
            </a:r>
            <a:endParaRPr lang="el-GR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6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12" grpId="0"/>
      <p:bldP spid="4121" grpId="0"/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485900" y="-171400"/>
            <a:ext cx="10360501" cy="1223963"/>
          </a:xfrm>
        </p:spPr>
        <p:txBody>
          <a:bodyPr rtlCol="0"/>
          <a:lstStyle/>
          <a:p>
            <a:pPr rtl="0"/>
            <a:r>
              <a:rPr lang="el-GR" b="1" dirty="0" smtClean="0">
                <a:solidFill>
                  <a:srgbClr val="FF0000"/>
                </a:solidFill>
              </a:rPr>
              <a:t>Το φάσμα της ηλεκτρομαγνητικής ακτινοβολίας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2" name="Picture 3" descr="114284main_EM_Spectrum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9956" y="1268760"/>
            <a:ext cx="8569325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269876" y="188640"/>
            <a:ext cx="10360501" cy="12239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altLang="el-GR" b="1" dirty="0">
                <a:solidFill>
                  <a:srgbClr val="FF0000"/>
                </a:solidFill>
              </a:rPr>
              <a:t>T</a:t>
            </a:r>
            <a:r>
              <a:rPr lang="el-GR" altLang="el-GR" b="1" dirty="0">
                <a:solidFill>
                  <a:srgbClr val="FF0000"/>
                </a:solidFill>
              </a:rPr>
              <a:t>α διάφορα χρώματα αντιστοιχούν σε </a:t>
            </a:r>
            <a:r>
              <a:rPr lang="el-GR" altLang="el-GR" b="1" dirty="0" smtClean="0">
                <a:solidFill>
                  <a:srgbClr val="FF0000"/>
                </a:solidFill>
              </a:rPr>
              <a:t/>
            </a:r>
            <a:br>
              <a:rPr lang="el-GR" altLang="el-GR" b="1" dirty="0" smtClean="0">
                <a:solidFill>
                  <a:srgbClr val="FF0000"/>
                </a:solidFill>
              </a:rPr>
            </a:br>
            <a:r>
              <a:rPr lang="el-GR" altLang="el-GR" b="1" dirty="0" smtClean="0">
                <a:solidFill>
                  <a:srgbClr val="FF0000"/>
                </a:solidFill>
              </a:rPr>
              <a:t>ηλεκτρομαγνητικά κύματα  </a:t>
            </a:r>
            <a:r>
              <a:rPr lang="el-GR" altLang="el-GR" b="1" dirty="0">
                <a:solidFill>
                  <a:srgbClr val="FF0000"/>
                </a:solidFill>
              </a:rPr>
              <a:t>διαφορετικής συχνότητας</a:t>
            </a:r>
            <a:endParaRPr lang="el-GR" altLang="el-GR" b="1" dirty="0">
              <a:solidFill>
                <a:srgbClr val="FF0000"/>
              </a:solidFill>
            </a:endParaRPr>
          </a:p>
        </p:txBody>
      </p:sp>
      <p:pic>
        <p:nvPicPr>
          <p:cNvPr id="4" name="Picture 10" descr="File:EM spectrum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1628799"/>
            <a:ext cx="9218414" cy="49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846262" y="278380"/>
            <a:ext cx="8280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b="1">
                <a:latin typeface="Trebuchet MS" panose="020B0603020202020204" pitchFamily="34" charset="0"/>
              </a:rPr>
              <a:t>1</a:t>
            </a:r>
            <a:r>
              <a:rPr lang="en-US" altLang="el-GR" b="1">
                <a:latin typeface="Trebuchet MS" panose="020B0603020202020204" pitchFamily="34" charset="0"/>
              </a:rPr>
              <a:t>.  </a:t>
            </a:r>
            <a:r>
              <a:rPr lang="en-US" altLang="el-GR" i="1">
                <a:latin typeface="Trebuchet MS" panose="020B0603020202020204" pitchFamily="34" charset="0"/>
              </a:rPr>
              <a:t>Ηλεκτρομαγνητική ακτινοβολία εκπέμπεται</a:t>
            </a:r>
            <a:r>
              <a:rPr lang="en-US" altLang="el-GR">
                <a:latin typeface="Trebuchet MS" panose="020B0603020202020204" pitchFamily="34" charset="0"/>
              </a:rPr>
              <a:t> </a:t>
            </a:r>
          </a:p>
          <a:p>
            <a:pPr algn="just"/>
            <a:r>
              <a:rPr lang="en-US" altLang="el-GR" b="1">
                <a:latin typeface="Trebuchet MS" panose="020B0603020202020204" pitchFamily="34" charset="0"/>
              </a:rPr>
              <a:t>α.  </a:t>
            </a:r>
            <a:r>
              <a:rPr lang="en-US" altLang="el-GR">
                <a:latin typeface="Trebuchet MS" panose="020B0603020202020204" pitchFamily="34" charset="0"/>
              </a:rPr>
              <a:t>από φορτισμένο πυκνωτή.                        </a:t>
            </a:r>
            <a:endParaRPr lang="el-GR" altLang="el-GR">
              <a:latin typeface="Trebuchet MS" panose="020B0603020202020204" pitchFamily="34" charset="0"/>
            </a:endParaRPr>
          </a:p>
          <a:p>
            <a:pPr algn="just"/>
            <a:r>
              <a:rPr lang="en-US" altLang="el-GR" b="1">
                <a:latin typeface="Trebuchet MS" panose="020B0603020202020204" pitchFamily="34" charset="0"/>
              </a:rPr>
              <a:t>β.  </a:t>
            </a:r>
            <a:r>
              <a:rPr lang="en-US" altLang="el-GR">
                <a:latin typeface="Trebuchet MS" panose="020B0603020202020204" pitchFamily="34" charset="0"/>
              </a:rPr>
              <a:t>από φορτία που κινούνται με σταθερή ταχύτητα.</a:t>
            </a:r>
          </a:p>
          <a:p>
            <a:pPr algn="just"/>
            <a:r>
              <a:rPr lang="en-US" altLang="el-GR" b="1">
                <a:latin typeface="Trebuchet MS" panose="020B0603020202020204" pitchFamily="34" charset="0"/>
              </a:rPr>
              <a:t>γ.  </a:t>
            </a:r>
            <a:r>
              <a:rPr lang="en-US" altLang="el-GR">
                <a:latin typeface="Trebuchet MS" panose="020B0603020202020204" pitchFamily="34" charset="0"/>
              </a:rPr>
              <a:t>από φορτία τα οποία επιταχύνονται.         </a:t>
            </a:r>
            <a:endParaRPr lang="el-GR" altLang="el-GR">
              <a:latin typeface="Trebuchet MS" panose="020B0603020202020204" pitchFamily="34" charset="0"/>
            </a:endParaRPr>
          </a:p>
          <a:p>
            <a:pPr algn="just"/>
            <a:r>
              <a:rPr lang="en-US" altLang="el-GR" b="1">
                <a:latin typeface="Trebuchet MS" panose="020B0603020202020204" pitchFamily="34" charset="0"/>
              </a:rPr>
              <a:t>δ.  </a:t>
            </a:r>
            <a:r>
              <a:rPr lang="en-US" altLang="el-GR">
                <a:latin typeface="Trebuchet MS" panose="020B0603020202020204" pitchFamily="34" charset="0"/>
              </a:rPr>
              <a:t>από ακίνητο ραβδόμορφο μαγνήτη. </a:t>
            </a:r>
          </a:p>
          <a:p>
            <a:pPr algn="r"/>
            <a:r>
              <a:rPr lang="en-US" altLang="el-GR" sz="2000">
                <a:latin typeface="Trebuchet MS" panose="020B0603020202020204" pitchFamily="34" charset="0"/>
              </a:rPr>
              <a:t>Ομογ. 2003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846263" y="2724201"/>
            <a:ext cx="820896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b="1" dirty="0">
                <a:latin typeface="Trebuchet MS" panose="020B0603020202020204" pitchFamily="34" charset="0"/>
              </a:rPr>
              <a:t>2</a:t>
            </a:r>
            <a:r>
              <a:rPr lang="en-US" altLang="el-GR" b="1" dirty="0">
                <a:latin typeface="Trebuchet MS" panose="020B0603020202020204" pitchFamily="34" charset="0"/>
              </a:rPr>
              <a:t>. </a:t>
            </a:r>
            <a:r>
              <a:rPr lang="en-US" altLang="el-GR" i="1" dirty="0">
                <a:latin typeface="Trebuchet MS" panose="020B0603020202020204" pitchFamily="34" charset="0"/>
              </a:rPr>
              <a:t>Τα </a:t>
            </a:r>
            <a:r>
              <a:rPr lang="en-US" altLang="el-GR" i="1" dirty="0" err="1">
                <a:latin typeface="Trebuchet MS" panose="020B0603020202020204" pitchFamily="34" charset="0"/>
              </a:rPr>
              <a:t>ηλεκτρομ</a:t>
            </a:r>
            <a:r>
              <a:rPr lang="en-US" altLang="el-GR" i="1" dirty="0">
                <a:latin typeface="Trebuchet MS" panose="020B0603020202020204" pitchFamily="34" charset="0"/>
              </a:rPr>
              <a:t>αγνητικά κύματα</a:t>
            </a:r>
            <a:endParaRPr lang="en-US" altLang="el-GR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α.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διαμήκη.                                                  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β. </a:t>
            </a:r>
            <a:r>
              <a:rPr lang="en-US" altLang="el-GR" dirty="0">
                <a:latin typeface="Trebuchet MS" panose="020B0603020202020204" pitchFamily="34" charset="0"/>
              </a:rPr>
              <a:t>υπα</a:t>
            </a:r>
            <a:r>
              <a:rPr lang="en-US" altLang="el-GR" dirty="0" err="1">
                <a:latin typeface="Trebuchet MS" panose="020B0603020202020204" pitchFamily="34" charset="0"/>
              </a:rPr>
              <a:t>κούουν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στην</a:t>
            </a:r>
            <a:r>
              <a:rPr lang="en-US" altLang="el-GR" dirty="0">
                <a:latin typeface="Trebuchet MS" panose="020B0603020202020204" pitchFamily="34" charset="0"/>
              </a:rPr>
              <a:t> α</a:t>
            </a:r>
            <a:r>
              <a:rPr lang="en-US" altLang="el-GR" dirty="0" err="1">
                <a:latin typeface="Trebuchet MS" panose="020B0603020202020204" pitchFamily="34" charset="0"/>
              </a:rPr>
              <a:t>ρχή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της</a:t>
            </a:r>
            <a:r>
              <a:rPr lang="en-US" altLang="el-GR" dirty="0">
                <a:latin typeface="Trebuchet MS" panose="020B0603020202020204" pitchFamily="34" charset="0"/>
              </a:rPr>
              <a:t> επα</a:t>
            </a:r>
            <a:r>
              <a:rPr lang="en-US" altLang="el-GR" dirty="0" err="1">
                <a:latin typeface="Trebuchet MS" panose="020B0603020202020204" pitchFamily="34" charset="0"/>
              </a:rPr>
              <a:t>λληλί</a:t>
            </a:r>
            <a:r>
              <a:rPr lang="en-US" altLang="el-GR" dirty="0">
                <a:latin typeface="Trebuchet MS" panose="020B0603020202020204" pitchFamily="34" charset="0"/>
              </a:rPr>
              <a:t>ας.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γ. </a:t>
            </a:r>
            <a:r>
              <a:rPr lang="en-US" altLang="el-GR" dirty="0" err="1">
                <a:latin typeface="Trebuchet MS" panose="020B0603020202020204" pitchFamily="34" charset="0"/>
              </a:rPr>
              <a:t>δι</a:t>
            </a:r>
            <a:r>
              <a:rPr lang="en-US" altLang="el-GR" dirty="0">
                <a:latin typeface="Trebuchet MS" panose="020B0603020202020204" pitchFamily="34" charset="0"/>
              </a:rPr>
              <a:t>αδίδονται σε όλα τα μέσα με την ίδια ταχύτητα.      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δ. </a:t>
            </a:r>
            <a:r>
              <a:rPr lang="en-US" altLang="el-GR" dirty="0" err="1">
                <a:latin typeface="Trebuchet MS" panose="020B0603020202020204" pitchFamily="34" charset="0"/>
              </a:rPr>
              <a:t>δημιουργούντ</a:t>
            </a:r>
            <a:r>
              <a:rPr lang="en-US" altLang="el-GR" dirty="0">
                <a:latin typeface="Trebuchet MS" panose="020B0603020202020204" pitchFamily="34" charset="0"/>
              </a:rPr>
              <a:t>αι από σταθερό μαγνητικό και ηλεκτρικό πεδίο.</a:t>
            </a:r>
          </a:p>
          <a:p>
            <a:pPr algn="r"/>
            <a:r>
              <a:rPr lang="en-US" altLang="el-GR" sz="2000" dirty="0" err="1">
                <a:latin typeface="Trebuchet MS" panose="020B0603020202020204" pitchFamily="34" charset="0"/>
              </a:rPr>
              <a:t>Ημερ</a:t>
            </a:r>
            <a:r>
              <a:rPr lang="en-US" altLang="el-GR" sz="2000" dirty="0">
                <a:latin typeface="Trebuchet MS" panose="020B0603020202020204" pitchFamily="34" charset="0"/>
              </a:rPr>
              <a:t>. 2004</a:t>
            </a: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1846262" y="1412875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1846262" y="3500438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7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773238" y="241906"/>
            <a:ext cx="8569325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b="1" dirty="0" smtClean="0">
                <a:latin typeface="Trebuchet MS" panose="020B0603020202020204" pitchFamily="34" charset="0"/>
              </a:rPr>
              <a:t>3</a:t>
            </a:r>
            <a:r>
              <a:rPr lang="en-US" altLang="el-GR" b="1" dirty="0" smtClean="0">
                <a:latin typeface="Trebuchet MS" panose="020B0603020202020204" pitchFamily="34" charset="0"/>
              </a:rPr>
              <a:t>.</a:t>
            </a:r>
            <a:r>
              <a:rPr lang="en-US" altLang="el-GR" dirty="0" smtClean="0">
                <a:latin typeface="Trebuchet MS" panose="020B0603020202020204" pitchFamily="34" charset="0"/>
              </a:rPr>
              <a:t>   </a:t>
            </a:r>
            <a:r>
              <a:rPr lang="en-US" altLang="el-GR" i="1" dirty="0" err="1">
                <a:latin typeface="Trebuchet MS" panose="020B0603020202020204" pitchFamily="34" charset="0"/>
              </a:rPr>
              <a:t>Σε</a:t>
            </a:r>
            <a:r>
              <a:rPr lang="en-US" altLang="el-GR" i="1" dirty="0">
                <a:latin typeface="Trebuchet MS" panose="020B0603020202020204" pitchFamily="34" charset="0"/>
              </a:rPr>
              <a:t> </a:t>
            </a:r>
            <a:r>
              <a:rPr lang="en-US" altLang="el-GR" i="1" dirty="0" err="1">
                <a:latin typeface="Trebuchet MS" panose="020B0603020202020204" pitchFamily="34" charset="0"/>
              </a:rPr>
              <a:t>έν</a:t>
            </a:r>
            <a:r>
              <a:rPr lang="en-US" altLang="el-GR" i="1" dirty="0">
                <a:latin typeface="Trebuchet MS" panose="020B0603020202020204" pitchFamily="34" charset="0"/>
              </a:rPr>
              <a:t>α ηλεκτρομαγνητικό κύμα που διαδίδεται στο κενό, σε μεγάλη απόσταση από την κεραία, τα διανύσματα της έντασης (Ε) του ηλεκτρικού και της έντασης (Β) του μαγνητικού πεδίου είναι σε κάθε στιγμή </a:t>
            </a:r>
            <a:endParaRPr lang="en-US" altLang="el-GR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α.  </a:t>
            </a:r>
            <a:r>
              <a:rPr lang="en-US" altLang="el-GR" dirty="0">
                <a:latin typeface="Trebuchet MS" panose="020B0603020202020204" pitchFamily="34" charset="0"/>
              </a:rPr>
              <a:t>πα</a:t>
            </a:r>
            <a:r>
              <a:rPr lang="en-US" altLang="el-GR" dirty="0" err="1">
                <a:latin typeface="Trebuchet MS" panose="020B0603020202020204" pitchFamily="34" charset="0"/>
              </a:rPr>
              <a:t>ράλληλ</a:t>
            </a:r>
            <a:r>
              <a:rPr lang="en-US" altLang="el-GR" dirty="0">
                <a:latin typeface="Trebuchet MS" panose="020B0603020202020204" pitchFamily="34" charset="0"/>
              </a:rPr>
              <a:t>α και ισχύει  </a:t>
            </a:r>
            <a:r>
              <a:rPr lang="en-US" altLang="el-GR" i="1" dirty="0">
                <a:latin typeface="Trebuchet MS" panose="020B0603020202020204" pitchFamily="34" charset="0"/>
              </a:rPr>
              <a:t>E = B.c</a:t>
            </a:r>
            <a:r>
              <a:rPr lang="en-US" altLang="el-GR" dirty="0">
                <a:latin typeface="Trebuchet MS" panose="020B0603020202020204" pitchFamily="34" charset="0"/>
              </a:rPr>
              <a:t>.</a:t>
            </a:r>
            <a:endParaRPr lang="el-GR" altLang="el-GR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β.  </a:t>
            </a:r>
            <a:r>
              <a:rPr lang="en-US" altLang="el-GR" dirty="0" err="1">
                <a:latin typeface="Trebuchet MS" panose="020B0603020202020204" pitchFamily="34" charset="0"/>
              </a:rPr>
              <a:t>κάθετ</a:t>
            </a:r>
            <a:r>
              <a:rPr lang="en-US" altLang="el-GR" dirty="0">
                <a:latin typeface="Trebuchet MS" panose="020B0603020202020204" pitchFamily="34" charset="0"/>
              </a:rPr>
              <a:t>α και ισχύει  </a:t>
            </a:r>
            <a:r>
              <a:rPr lang="en-US" altLang="el-GR" i="1" dirty="0">
                <a:latin typeface="Trebuchet MS" panose="020B0603020202020204" pitchFamily="34" charset="0"/>
              </a:rPr>
              <a:t>E = B.c</a:t>
            </a:r>
            <a:r>
              <a:rPr lang="en-US" altLang="el-GR" dirty="0">
                <a:latin typeface="Trebuchet MS" panose="020B0603020202020204" pitchFamily="34" charset="0"/>
              </a:rPr>
              <a:t>. 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γ. 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παράλληλα και ισχύει  </a:t>
            </a:r>
            <a:r>
              <a:rPr lang="en-US" altLang="el-GR" i="1" dirty="0">
                <a:latin typeface="Trebuchet MS" panose="020B0603020202020204" pitchFamily="34" charset="0"/>
              </a:rPr>
              <a:t>Β = Ε.c</a:t>
            </a:r>
            <a:endParaRPr lang="el-GR" altLang="el-GR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δ. 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κάθετα και ισχύει  </a:t>
            </a:r>
            <a:r>
              <a:rPr lang="en-US" altLang="el-GR" i="1" dirty="0">
                <a:latin typeface="Trebuchet MS" panose="020B0603020202020204" pitchFamily="34" charset="0"/>
              </a:rPr>
              <a:t>Β = Ε.c</a:t>
            </a:r>
            <a:r>
              <a:rPr lang="en-US" altLang="el-GR" dirty="0">
                <a:latin typeface="Trebuchet MS" panose="020B0603020202020204" pitchFamily="34" charset="0"/>
              </a:rPr>
              <a:t>. </a:t>
            </a:r>
          </a:p>
          <a:p>
            <a:pPr algn="r"/>
            <a:r>
              <a:rPr lang="en-US" altLang="el-GR" sz="2000" dirty="0" err="1">
                <a:latin typeface="Trebuchet MS" panose="020B0603020202020204" pitchFamily="34" charset="0"/>
              </a:rPr>
              <a:t>Εσ</a:t>
            </a:r>
            <a:r>
              <a:rPr lang="en-US" altLang="el-GR" sz="2000" dirty="0">
                <a:latin typeface="Trebuchet MS" panose="020B0603020202020204" pitchFamily="34" charset="0"/>
              </a:rPr>
              <a:t>περ. 2008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846263" y="3704205"/>
            <a:ext cx="842486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b="1" dirty="0" smtClean="0">
                <a:latin typeface="Trebuchet MS" panose="020B0603020202020204" pitchFamily="34" charset="0"/>
              </a:rPr>
              <a:t>4</a:t>
            </a:r>
            <a:r>
              <a:rPr lang="en-US" altLang="el-GR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i="1" dirty="0">
                <a:latin typeface="Trebuchet MS" panose="020B0603020202020204" pitchFamily="34" charset="0"/>
              </a:rPr>
              <a:t>Τα </a:t>
            </a:r>
            <a:r>
              <a:rPr lang="en-US" altLang="el-GR" i="1" dirty="0" err="1">
                <a:latin typeface="Trebuchet MS" panose="020B0603020202020204" pitchFamily="34" charset="0"/>
              </a:rPr>
              <a:t>ηλεκτρομ</a:t>
            </a:r>
            <a:r>
              <a:rPr lang="en-US" altLang="el-GR" i="1" dirty="0">
                <a:latin typeface="Trebuchet MS" panose="020B0603020202020204" pitchFamily="34" charset="0"/>
              </a:rPr>
              <a:t>αγνητικά κύματα</a:t>
            </a:r>
            <a:endParaRPr lang="el-GR" altLang="el-GR" i="1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α.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εγκάρσια και διαμήκη.                                 </a:t>
            </a:r>
            <a:endParaRPr lang="el-GR" altLang="el-GR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β.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μόνο εγκάρσια.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γ.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μόνο διαμήκη.                                               </a:t>
            </a:r>
            <a:endParaRPr lang="el-GR" altLang="el-GR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δ.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μόνο στάσιμα.</a:t>
            </a:r>
          </a:p>
          <a:p>
            <a:pPr algn="r"/>
            <a:r>
              <a:rPr lang="en-US" altLang="el-GR" sz="2000" dirty="0">
                <a:latin typeface="Trebuchet MS" panose="020B0603020202020204" pitchFamily="34" charset="0"/>
              </a:rPr>
              <a:t>Επαν. </a:t>
            </a:r>
            <a:r>
              <a:rPr lang="en-US" altLang="el-GR" sz="2000" dirty="0" err="1">
                <a:latin typeface="Trebuchet MS" panose="020B0603020202020204" pitchFamily="34" charset="0"/>
              </a:rPr>
              <a:t>Ημερ</a:t>
            </a:r>
            <a:r>
              <a:rPr lang="en-US" altLang="el-GR" sz="2000" dirty="0">
                <a:latin typeface="Trebuchet MS" panose="020B0603020202020204" pitchFamily="34" charset="0"/>
              </a:rPr>
              <a:t>. 2009</a:t>
            </a: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1773237" y="2133600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1846262" y="4508500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1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917701" y="278380"/>
            <a:ext cx="83534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b="1" dirty="0" smtClean="0">
                <a:latin typeface="Trebuchet MS" panose="020B0603020202020204" pitchFamily="34" charset="0"/>
              </a:rPr>
              <a:t>5</a:t>
            </a:r>
            <a:r>
              <a:rPr lang="en-US" altLang="el-GR" b="1" dirty="0" smtClean="0">
                <a:latin typeface="Trebuchet MS" panose="020B0603020202020204" pitchFamily="34" charset="0"/>
              </a:rPr>
              <a:t>.  </a:t>
            </a:r>
            <a:r>
              <a:rPr lang="en-US" altLang="el-GR" i="1" dirty="0">
                <a:latin typeface="Trebuchet MS" panose="020B0603020202020204" pitchFamily="34" charset="0"/>
              </a:rPr>
              <a:t>Τα </a:t>
            </a:r>
            <a:r>
              <a:rPr lang="en-US" altLang="el-GR" i="1" dirty="0" err="1">
                <a:latin typeface="Trebuchet MS" panose="020B0603020202020204" pitchFamily="34" charset="0"/>
              </a:rPr>
              <a:t>ηλεκτρομ</a:t>
            </a:r>
            <a:r>
              <a:rPr lang="en-US" altLang="el-GR" i="1" dirty="0">
                <a:latin typeface="Trebuchet MS" panose="020B0603020202020204" pitchFamily="34" charset="0"/>
              </a:rPr>
              <a:t>αγνητικά κύματα</a:t>
            </a:r>
            <a:endParaRPr lang="en-US" altLang="el-GR" dirty="0">
              <a:latin typeface="Trebuchet MS" panose="020B0603020202020204" pitchFamily="34" charset="0"/>
            </a:endParaRP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α.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δι</a:t>
            </a:r>
            <a:r>
              <a:rPr lang="en-US" altLang="el-GR" dirty="0">
                <a:latin typeface="Trebuchet MS" panose="020B0603020202020204" pitchFamily="34" charset="0"/>
              </a:rPr>
              <a:t>αδίδονται σε όλα τα υλικά με την ίδια ταχύτητα.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β.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έχουν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στο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κενό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την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ίδι</a:t>
            </a:r>
            <a:r>
              <a:rPr lang="en-US" altLang="el-GR" dirty="0">
                <a:latin typeface="Trebuchet MS" panose="020B0603020202020204" pitchFamily="34" charset="0"/>
              </a:rPr>
              <a:t>α συχνότητα.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γ.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δι</a:t>
            </a:r>
            <a:r>
              <a:rPr lang="en-US" altLang="el-GR" dirty="0">
                <a:latin typeface="Trebuchet MS" panose="020B0603020202020204" pitchFamily="34" charset="0"/>
              </a:rPr>
              <a:t>αδίδονται στο κενό με την ίδια ταχύτητα.</a:t>
            </a:r>
          </a:p>
          <a:p>
            <a:pPr algn="just"/>
            <a:r>
              <a:rPr lang="en-US" altLang="el-GR" b="1" dirty="0">
                <a:latin typeface="Trebuchet MS" panose="020B0603020202020204" pitchFamily="34" charset="0"/>
              </a:rPr>
              <a:t>δ.</a:t>
            </a:r>
            <a:r>
              <a:rPr lang="en-US" altLang="el-GR" dirty="0">
                <a:latin typeface="Trebuchet MS" panose="020B0603020202020204" pitchFamily="34" charset="0"/>
              </a:rPr>
              <a:t>  </a:t>
            </a:r>
            <a:r>
              <a:rPr lang="en-US" altLang="el-GR" dirty="0" err="1">
                <a:latin typeface="Trebuchet MS" panose="020B0603020202020204" pitchFamily="34" charset="0"/>
              </a:rPr>
              <a:t>είν</a:t>
            </a:r>
            <a:r>
              <a:rPr lang="en-US" altLang="el-GR" dirty="0">
                <a:latin typeface="Trebuchet MS" panose="020B0603020202020204" pitchFamily="34" charset="0"/>
              </a:rPr>
              <a:t>αι διαμήκη.</a:t>
            </a:r>
          </a:p>
          <a:p>
            <a:pPr algn="r"/>
            <a:r>
              <a:rPr lang="en-US" altLang="el-GR" sz="2000" dirty="0" err="1">
                <a:latin typeface="Trebuchet MS" panose="020B0603020202020204" pitchFamily="34" charset="0"/>
              </a:rPr>
              <a:t>Ημερ</a:t>
            </a:r>
            <a:r>
              <a:rPr lang="en-US" altLang="el-GR" sz="2000" dirty="0">
                <a:latin typeface="Trebuchet MS" panose="020B0603020202020204" pitchFamily="34" charset="0"/>
              </a:rPr>
              <a:t>. 2010</a:t>
            </a: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1917700" y="1412875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17700" y="3140968"/>
            <a:ext cx="8351837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b="1" dirty="0">
                <a:latin typeface="Trebuchet MS" panose="020B0603020202020204" pitchFamily="34" charset="0"/>
              </a:rPr>
              <a:t>6</a:t>
            </a:r>
            <a:r>
              <a:rPr lang="en-US" altLang="el-GR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dirty="0" err="1">
                <a:latin typeface="Trebuchet MS" panose="020B0603020202020204" pitchFamily="34" charset="0"/>
              </a:rPr>
              <a:t>Σε</a:t>
            </a:r>
            <a:r>
              <a:rPr lang="en-US" altLang="el-GR" dirty="0">
                <a:latin typeface="Trebuchet MS" panose="020B0603020202020204" pitchFamily="34" charset="0"/>
              </a:rPr>
              <a:t> α</a:t>
            </a:r>
            <a:r>
              <a:rPr lang="en-US" altLang="el-GR" dirty="0" err="1">
                <a:latin typeface="Trebuchet MS" panose="020B0603020202020204" pitchFamily="34" charset="0"/>
              </a:rPr>
              <a:t>ρµονικό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ηλεκτρο</a:t>
            </a:r>
            <a:r>
              <a:rPr lang="en-US" altLang="el-GR" dirty="0">
                <a:latin typeface="Trebuchet MS" panose="020B0603020202020204" pitchFamily="34" charset="0"/>
              </a:rPr>
              <a:t>µα</a:t>
            </a:r>
            <a:r>
              <a:rPr lang="en-US" altLang="el-GR" dirty="0" err="1">
                <a:latin typeface="Trebuchet MS" panose="020B0603020202020204" pitchFamily="34" charset="0"/>
              </a:rPr>
              <a:t>γνητικό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κύ</a:t>
            </a:r>
            <a:r>
              <a:rPr lang="en-US" altLang="el-GR" dirty="0">
                <a:latin typeface="Trebuchet MS" panose="020B0603020202020204" pitchFamily="34" charset="0"/>
              </a:rPr>
              <a:t>µα π</a:t>
            </a:r>
            <a:r>
              <a:rPr lang="en-US" altLang="el-GR" dirty="0" err="1">
                <a:latin typeface="Trebuchet MS" panose="020B0603020202020204" pitchFamily="34" charset="0"/>
              </a:rPr>
              <a:t>ου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δι</a:t>
            </a:r>
            <a:r>
              <a:rPr lang="en-US" altLang="el-GR" dirty="0">
                <a:latin typeface="Trebuchet MS" panose="020B0603020202020204" pitchFamily="34" charset="0"/>
              </a:rPr>
              <a:t>αδίδεται στο κενό το ηλεκτρικό πεδίο περιγράφεται στο S.I από την εξίσωση    </a:t>
            </a:r>
            <a:r>
              <a:rPr lang="en-US" altLang="el-GR" i="1" dirty="0">
                <a:latin typeface="Trebuchet MS" panose="020B0603020202020204" pitchFamily="34" charset="0"/>
              </a:rPr>
              <a:t>Ε</a:t>
            </a:r>
            <a:r>
              <a:rPr lang="en-US" altLang="el-GR" dirty="0">
                <a:latin typeface="Trebuchet MS" panose="020B0603020202020204" pitchFamily="34" charset="0"/>
              </a:rPr>
              <a:t>=30ηµ2π(6</a:t>
            </a:r>
            <a:r>
              <a:rPr lang="el-GR" altLang="el-GR" dirty="0">
                <a:latin typeface="Trebuchet MS" panose="020B0603020202020204" pitchFamily="34" charset="0"/>
              </a:rPr>
              <a:t>.</a:t>
            </a:r>
            <a:r>
              <a:rPr lang="en-US" altLang="el-GR" dirty="0">
                <a:latin typeface="Trebuchet MS" panose="020B0603020202020204" pitchFamily="34" charset="0"/>
              </a:rPr>
              <a:t>10</a:t>
            </a:r>
            <a:r>
              <a:rPr lang="en-US" altLang="el-GR" baseline="30000" dirty="0">
                <a:latin typeface="Trebuchet MS" panose="020B0603020202020204" pitchFamily="34" charset="0"/>
              </a:rPr>
              <a:t>10</a:t>
            </a:r>
            <a:r>
              <a:rPr lang="en-US" altLang="el-GR" i="1" dirty="0">
                <a:latin typeface="Trebuchet MS" panose="020B0603020202020204" pitchFamily="34" charset="0"/>
              </a:rPr>
              <a:t>t</a:t>
            </a:r>
            <a:r>
              <a:rPr lang="en-US" altLang="el-GR" dirty="0">
                <a:latin typeface="Trebuchet MS" panose="020B0603020202020204" pitchFamily="34" charset="0"/>
              </a:rPr>
              <a:t> – 2</a:t>
            </a:r>
            <a:r>
              <a:rPr lang="el-GR" altLang="el-GR" dirty="0">
                <a:latin typeface="Trebuchet MS" panose="020B0603020202020204" pitchFamily="34" charset="0"/>
              </a:rPr>
              <a:t>.</a:t>
            </a:r>
            <a:r>
              <a:rPr lang="en-US" altLang="el-GR" dirty="0">
                <a:latin typeface="Trebuchet MS" panose="020B0603020202020204" pitchFamily="34" charset="0"/>
              </a:rPr>
              <a:t>10</a:t>
            </a:r>
            <a:r>
              <a:rPr lang="en-US" altLang="el-GR" baseline="30000" dirty="0">
                <a:latin typeface="Trebuchet MS" panose="020B0603020202020204" pitchFamily="34" charset="0"/>
              </a:rPr>
              <a:t>2</a:t>
            </a:r>
            <a:r>
              <a:rPr lang="en-US" altLang="el-GR" i="1" dirty="0">
                <a:latin typeface="Trebuchet MS" panose="020B0603020202020204" pitchFamily="34" charset="0"/>
              </a:rPr>
              <a:t>x</a:t>
            </a:r>
            <a:r>
              <a:rPr lang="en-US" altLang="el-GR" dirty="0">
                <a:latin typeface="Trebuchet MS" panose="020B0603020202020204" pitchFamily="34" charset="0"/>
              </a:rPr>
              <a:t>). </a:t>
            </a:r>
          </a:p>
          <a:p>
            <a:pPr algn="just"/>
            <a:r>
              <a:rPr lang="en-US" altLang="el-GR" dirty="0">
                <a:latin typeface="Trebuchet MS" panose="020B0603020202020204" pitchFamily="34" charset="0"/>
              </a:rPr>
              <a:t>Να </a:t>
            </a:r>
            <a:r>
              <a:rPr lang="en-US" altLang="el-GR" dirty="0" err="1">
                <a:latin typeface="Trebuchet MS" panose="020B0603020202020204" pitchFamily="34" charset="0"/>
              </a:rPr>
              <a:t>εξετάσετε</a:t>
            </a:r>
            <a:r>
              <a:rPr lang="en-US" altLang="el-GR" dirty="0">
                <a:latin typeface="Trebuchet MS" panose="020B0603020202020204" pitchFamily="34" charset="0"/>
              </a:rPr>
              <a:t> αν </a:t>
            </a:r>
            <a:r>
              <a:rPr lang="en-US" altLang="el-GR" dirty="0" err="1">
                <a:latin typeface="Trebuchet MS" panose="020B0603020202020204" pitchFamily="34" charset="0"/>
              </a:rPr>
              <a:t>το</a:t>
            </a:r>
            <a:r>
              <a:rPr lang="en-US" altLang="el-GR" dirty="0">
                <a:latin typeface="Trebuchet MS" panose="020B0603020202020204" pitchFamily="34" charset="0"/>
              </a:rPr>
              <a:t> µα</a:t>
            </a:r>
            <a:r>
              <a:rPr lang="en-US" altLang="el-GR" dirty="0" err="1">
                <a:latin typeface="Trebuchet MS" panose="020B0603020202020204" pitchFamily="34" charset="0"/>
              </a:rPr>
              <a:t>γνητικό</a:t>
            </a:r>
            <a:r>
              <a:rPr lang="en-US" altLang="el-GR" dirty="0">
                <a:latin typeface="Trebuchet MS" panose="020B0603020202020204" pitchFamily="34" charset="0"/>
              </a:rPr>
              <a:t> π</a:t>
            </a:r>
            <a:r>
              <a:rPr lang="en-US" altLang="el-GR" dirty="0" err="1">
                <a:latin typeface="Trebuchet MS" panose="020B0603020202020204" pitchFamily="34" charset="0"/>
              </a:rPr>
              <a:t>εδίο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του</a:t>
            </a:r>
            <a:r>
              <a:rPr lang="en-US" altLang="el-GR" dirty="0">
                <a:latin typeface="Trebuchet MS" panose="020B0603020202020204" pitchFamily="34" charset="0"/>
              </a:rPr>
              <a:t> παραπ</a:t>
            </a:r>
            <a:r>
              <a:rPr lang="en-US" altLang="el-GR" dirty="0" err="1">
                <a:latin typeface="Trebuchet MS" panose="020B0603020202020204" pitchFamily="34" charset="0"/>
              </a:rPr>
              <a:t>άνω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ηλεκτρο</a:t>
            </a:r>
            <a:r>
              <a:rPr lang="en-US" altLang="el-GR" dirty="0">
                <a:latin typeface="Trebuchet MS" panose="020B0603020202020204" pitchFamily="34" charset="0"/>
              </a:rPr>
              <a:t>µα</a:t>
            </a:r>
            <a:r>
              <a:rPr lang="en-US" altLang="el-GR" dirty="0" err="1">
                <a:latin typeface="Trebuchet MS" panose="020B0603020202020204" pitchFamily="34" charset="0"/>
              </a:rPr>
              <a:t>γνητικού</a:t>
            </a:r>
            <a:r>
              <a:rPr lang="en-US" altLang="el-GR" dirty="0">
                <a:latin typeface="Trebuchet MS" panose="020B0603020202020204" pitchFamily="34" charset="0"/>
              </a:rPr>
              <a:t> </a:t>
            </a:r>
            <a:r>
              <a:rPr lang="en-US" altLang="el-GR" dirty="0" err="1">
                <a:latin typeface="Trebuchet MS" panose="020B0603020202020204" pitchFamily="34" charset="0"/>
              </a:rPr>
              <a:t>κύ</a:t>
            </a:r>
            <a:r>
              <a:rPr lang="en-US" altLang="el-GR" dirty="0">
                <a:latin typeface="Trebuchet MS" panose="020B0603020202020204" pitchFamily="34" charset="0"/>
              </a:rPr>
              <a:t>µα</a:t>
            </a:r>
            <a:r>
              <a:rPr lang="en-US" altLang="el-GR" dirty="0" err="1">
                <a:latin typeface="Trebuchet MS" panose="020B0603020202020204" pitchFamily="34" charset="0"/>
              </a:rPr>
              <a:t>τος</a:t>
            </a:r>
            <a:r>
              <a:rPr lang="en-US" altLang="el-GR" dirty="0">
                <a:latin typeface="Trebuchet MS" panose="020B0603020202020204" pitchFamily="34" charset="0"/>
              </a:rPr>
              <a:t> π</a:t>
            </a:r>
            <a:r>
              <a:rPr lang="en-US" altLang="el-GR" dirty="0" err="1">
                <a:latin typeface="Trebuchet MS" panose="020B0603020202020204" pitchFamily="34" charset="0"/>
              </a:rPr>
              <a:t>εριγράφετ</a:t>
            </a:r>
            <a:r>
              <a:rPr lang="en-US" altLang="el-GR" dirty="0">
                <a:latin typeface="Trebuchet MS" panose="020B0603020202020204" pitchFamily="34" charset="0"/>
              </a:rPr>
              <a:t>αι στο S.I από την εξίσωση   </a:t>
            </a:r>
            <a:r>
              <a:rPr lang="en-US" altLang="el-GR" i="1" dirty="0">
                <a:latin typeface="Trebuchet MS" panose="020B0603020202020204" pitchFamily="34" charset="0"/>
              </a:rPr>
              <a:t>Β</a:t>
            </a:r>
            <a:r>
              <a:rPr lang="en-US" altLang="el-GR" dirty="0">
                <a:latin typeface="Trebuchet MS" panose="020B0603020202020204" pitchFamily="34" charset="0"/>
              </a:rPr>
              <a:t>=10</a:t>
            </a:r>
            <a:r>
              <a:rPr lang="en-US" altLang="el-GR" baseline="30000" dirty="0">
                <a:latin typeface="Trebuchet MS" panose="020B0603020202020204" pitchFamily="34" charset="0"/>
              </a:rPr>
              <a:t>-7</a:t>
            </a:r>
            <a:r>
              <a:rPr lang="en-US" altLang="el-GR" dirty="0">
                <a:latin typeface="Trebuchet MS" panose="020B0603020202020204" pitchFamily="34" charset="0"/>
              </a:rPr>
              <a:t>ηµ2π(6.10</a:t>
            </a:r>
            <a:r>
              <a:rPr lang="en-US" altLang="el-GR" baseline="30000" dirty="0">
                <a:latin typeface="Trebuchet MS" panose="020B0603020202020204" pitchFamily="34" charset="0"/>
              </a:rPr>
              <a:t>10</a:t>
            </a:r>
            <a:r>
              <a:rPr lang="en-US" altLang="el-GR" i="1" dirty="0">
                <a:latin typeface="Trebuchet MS" panose="020B0603020202020204" pitchFamily="34" charset="0"/>
              </a:rPr>
              <a:t>t</a:t>
            </a:r>
            <a:r>
              <a:rPr lang="en-US" altLang="el-GR" dirty="0">
                <a:latin typeface="Trebuchet MS" panose="020B0603020202020204" pitchFamily="34" charset="0"/>
              </a:rPr>
              <a:t> – 2.10</a:t>
            </a:r>
            <a:r>
              <a:rPr lang="en-US" altLang="el-GR" baseline="30000" dirty="0">
                <a:latin typeface="Trebuchet MS" panose="020B0603020202020204" pitchFamily="34" charset="0"/>
              </a:rPr>
              <a:t>2</a:t>
            </a:r>
            <a:r>
              <a:rPr lang="en-US" altLang="el-GR" i="1" dirty="0">
                <a:latin typeface="Trebuchet MS" panose="020B0603020202020204" pitchFamily="34" charset="0"/>
              </a:rPr>
              <a:t>x</a:t>
            </a:r>
            <a:r>
              <a:rPr lang="en-US" altLang="el-GR" dirty="0">
                <a:latin typeface="Trebuchet MS" panose="020B0603020202020204" pitchFamily="34" charset="0"/>
              </a:rPr>
              <a:t>). </a:t>
            </a:r>
          </a:p>
          <a:p>
            <a:pPr algn="just"/>
            <a:r>
              <a:rPr lang="en-US" altLang="el-GR" dirty="0">
                <a:latin typeface="Trebuchet MS" panose="020B0603020202020204" pitchFamily="34" charset="0"/>
              </a:rPr>
              <a:t>∆</a:t>
            </a:r>
            <a:r>
              <a:rPr lang="en-US" altLang="el-GR" dirty="0" err="1">
                <a:latin typeface="Trebuchet MS" panose="020B0603020202020204" pitchFamily="34" charset="0"/>
              </a:rPr>
              <a:t>ίνετ</a:t>
            </a:r>
            <a:r>
              <a:rPr lang="en-US" altLang="el-GR" dirty="0">
                <a:latin typeface="Trebuchet MS" panose="020B0603020202020204" pitchFamily="34" charset="0"/>
              </a:rPr>
              <a:t>αι: ταχύτητα του φωτός στο κενό </a:t>
            </a:r>
            <a:r>
              <a:rPr lang="en-US" altLang="el-GR" i="1" dirty="0">
                <a:latin typeface="Trebuchet MS" panose="020B0603020202020204" pitchFamily="34" charset="0"/>
              </a:rPr>
              <a:t>c</a:t>
            </a:r>
            <a:r>
              <a:rPr lang="en-US" altLang="el-GR" baseline="-25000" dirty="0">
                <a:latin typeface="Trebuchet MS" panose="020B0603020202020204" pitchFamily="34" charset="0"/>
              </a:rPr>
              <a:t>0</a:t>
            </a:r>
            <a:r>
              <a:rPr lang="en-US" altLang="el-GR" dirty="0">
                <a:latin typeface="Trebuchet MS" panose="020B0603020202020204" pitchFamily="34" charset="0"/>
              </a:rPr>
              <a:t>=3.10</a:t>
            </a:r>
            <a:r>
              <a:rPr lang="en-US" altLang="el-GR" baseline="30000" dirty="0">
                <a:latin typeface="Trebuchet MS" panose="020B0603020202020204" pitchFamily="34" charset="0"/>
              </a:rPr>
              <a:t>8</a:t>
            </a:r>
            <a:r>
              <a:rPr lang="en-US" altLang="el-GR" b="1" dirty="0">
                <a:latin typeface="Trebuchet MS" panose="020B0603020202020204" pitchFamily="34" charset="0"/>
              </a:rPr>
              <a:t> </a:t>
            </a:r>
            <a:r>
              <a:rPr lang="en-US" altLang="el-GR" dirty="0">
                <a:latin typeface="Trebuchet MS" panose="020B0603020202020204" pitchFamily="34" charset="0"/>
              </a:rPr>
              <a:t>m/s.</a:t>
            </a:r>
            <a:r>
              <a:rPr lang="en-US" altLang="el-GR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843175" y="6038025"/>
            <a:ext cx="1455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altLang="el-GR" sz="2000" dirty="0" err="1">
                <a:latin typeface="Trebuchet MS" panose="020B0603020202020204" pitchFamily="34" charset="0"/>
              </a:rPr>
              <a:t>Ημερ</a:t>
            </a:r>
            <a:r>
              <a:rPr lang="en-US" altLang="el-GR" sz="2000" dirty="0">
                <a:latin typeface="Trebuchet MS" panose="020B0603020202020204" pitchFamily="34" charset="0"/>
              </a:rPr>
              <a:t>. 2003</a:t>
            </a:r>
          </a:p>
        </p:txBody>
      </p:sp>
    </p:spTree>
    <p:extLst>
      <p:ext uri="{BB962C8B-B14F-4D97-AF65-F5344CB8AC3E}">
        <p14:creationId xmlns:p14="http://schemas.microsoft.com/office/powerpoint/2010/main" val="30629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1519528" y="332656"/>
            <a:ext cx="9871076" cy="2520950"/>
            <a:chOff x="-94" y="643"/>
            <a:chExt cx="6218" cy="1588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-94" y="643"/>
              <a:ext cx="621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just"/>
              <a:r>
                <a:rPr lang="el-GR" altLang="el-GR" b="1" dirty="0">
                  <a:latin typeface="Trebuchet MS" panose="020B0603020202020204" pitchFamily="34" charset="0"/>
                </a:rPr>
                <a:t>7</a:t>
              </a:r>
              <a:r>
                <a:rPr lang="en-US" altLang="el-GR" b="1" dirty="0" smtClean="0">
                  <a:latin typeface="Trebuchet MS" panose="020B0603020202020204" pitchFamily="34" charset="0"/>
                </a:rPr>
                <a:t>. </a:t>
              </a:r>
              <a:r>
                <a:rPr lang="el-GR" altLang="el-GR" b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dirty="0">
                  <a:latin typeface="Trebuchet MS" panose="020B0603020202020204" pitchFamily="34" charset="0"/>
                </a:rPr>
                <a:t>Να </a:t>
              </a:r>
              <a:r>
                <a:rPr lang="en-US" altLang="el-GR" dirty="0" err="1">
                  <a:latin typeface="Trebuchet MS" panose="020B0603020202020204" pitchFamily="34" charset="0"/>
                </a:rPr>
                <a:t>εξετάσετε</a:t>
              </a:r>
              <a:r>
                <a:rPr lang="en-US" altLang="el-GR" dirty="0">
                  <a:latin typeface="Trebuchet MS" panose="020B0603020202020204" pitchFamily="34" charset="0"/>
                </a:rPr>
                <a:t> αν η παρα</a:t>
              </a:r>
              <a:r>
                <a:rPr lang="en-US" altLang="el-GR" dirty="0" err="1">
                  <a:latin typeface="Trebuchet MS" panose="020B0603020202020204" pitchFamily="34" charset="0"/>
                </a:rPr>
                <a:t>κάτω</a:t>
              </a:r>
              <a:r>
                <a:rPr lang="en-US" altLang="el-GR" dirty="0">
                  <a:latin typeface="Trebuchet MS" panose="020B0603020202020204" pitchFamily="34" charset="0"/>
                </a:rPr>
                <a:t> </a:t>
              </a:r>
              <a:r>
                <a:rPr lang="en-US" altLang="el-GR" dirty="0" err="1">
                  <a:latin typeface="Trebuchet MS" panose="020B0603020202020204" pitchFamily="34" charset="0"/>
                </a:rPr>
                <a:t>εξίσωση</a:t>
              </a:r>
              <a:r>
                <a:rPr lang="en-US" altLang="el-GR" dirty="0">
                  <a:latin typeface="Trebuchet MS" panose="020B0603020202020204" pitchFamily="34" charset="0"/>
                </a:rPr>
                <a:t> </a:t>
              </a:r>
              <a:endParaRPr lang="el-GR" altLang="el-GR" dirty="0">
                <a:latin typeface="Trebuchet MS" panose="020B0603020202020204" pitchFamily="34" charset="0"/>
              </a:endParaRPr>
            </a:p>
            <a:p>
              <a:pPr algn="ctr"/>
              <a:r>
                <a:rPr lang="en-US" altLang="el-GR" i="1" dirty="0">
                  <a:latin typeface="Trebuchet MS" panose="020B0603020202020204" pitchFamily="34" charset="0"/>
                </a:rPr>
                <a:t>Ε</a:t>
              </a:r>
              <a:r>
                <a:rPr lang="en-US" altLang="el-GR" dirty="0">
                  <a:latin typeface="Trebuchet MS" panose="020B0603020202020204" pitchFamily="34" charset="0"/>
                </a:rPr>
                <a:t> = 75ημ2π(12</a:t>
              </a:r>
              <a:r>
                <a:rPr lang="el-GR" altLang="el-GR" dirty="0">
                  <a:latin typeface="Trebuchet MS" panose="020B0603020202020204" pitchFamily="34" charset="0"/>
                </a:rPr>
                <a:t>.</a:t>
              </a:r>
              <a:r>
                <a:rPr lang="en-US" altLang="el-GR" dirty="0">
                  <a:latin typeface="Trebuchet MS" panose="020B0603020202020204" pitchFamily="34" charset="0"/>
                </a:rPr>
                <a:t>10</a:t>
              </a:r>
              <a:r>
                <a:rPr lang="en-US" altLang="el-GR" baseline="30000" dirty="0">
                  <a:latin typeface="Trebuchet MS" panose="020B0603020202020204" pitchFamily="34" charset="0"/>
                </a:rPr>
                <a:t>10</a:t>
              </a:r>
              <a:r>
                <a:rPr lang="en-US" altLang="el-GR" i="1" dirty="0">
                  <a:latin typeface="Trebuchet MS" panose="020B0603020202020204" pitchFamily="34" charset="0"/>
                </a:rPr>
                <a:t>t</a:t>
              </a:r>
              <a:r>
                <a:rPr lang="en-US" altLang="el-GR" dirty="0">
                  <a:latin typeface="Trebuchet MS" panose="020B0603020202020204" pitchFamily="34" charset="0"/>
                </a:rPr>
                <a:t> – 4</a:t>
              </a:r>
              <a:r>
                <a:rPr lang="el-GR" altLang="el-GR" dirty="0">
                  <a:latin typeface="Trebuchet MS" panose="020B0603020202020204" pitchFamily="34" charset="0"/>
                </a:rPr>
                <a:t>.</a:t>
              </a:r>
              <a:r>
                <a:rPr lang="en-US" altLang="el-GR" dirty="0">
                  <a:latin typeface="Trebuchet MS" panose="020B0603020202020204" pitchFamily="34" charset="0"/>
                </a:rPr>
                <a:t>10</a:t>
              </a:r>
              <a:r>
                <a:rPr lang="en-US" altLang="el-GR" baseline="30000" dirty="0">
                  <a:latin typeface="Trebuchet MS" panose="020B0603020202020204" pitchFamily="34" charset="0"/>
                </a:rPr>
                <a:t>4</a:t>
              </a:r>
              <a:r>
                <a:rPr lang="en-US" altLang="el-GR" i="1" dirty="0">
                  <a:latin typeface="Trebuchet MS" panose="020B0603020202020204" pitchFamily="34" charset="0"/>
                </a:rPr>
                <a:t>x</a:t>
              </a:r>
              <a:r>
                <a:rPr lang="en-US" altLang="el-GR" dirty="0">
                  <a:latin typeface="Trebuchet MS" panose="020B0603020202020204" pitchFamily="34" charset="0"/>
                </a:rPr>
                <a:t> ) 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(</a:t>
              </a:r>
              <a:r>
                <a:rPr lang="en-US" altLang="el-GR" dirty="0">
                  <a:latin typeface="Trebuchet MS" panose="020B0603020202020204" pitchFamily="34" charset="0"/>
                </a:rPr>
                <a:t>S.I. </a:t>
              </a:r>
              <a:r>
                <a:rPr lang="el-GR" altLang="el-GR" dirty="0" smtClean="0">
                  <a:latin typeface="Trebuchet MS" panose="020B0603020202020204" pitchFamily="34" charset="0"/>
                </a:rPr>
                <a:t>)</a:t>
              </a:r>
              <a:endParaRPr lang="en-US" altLang="el-GR" dirty="0">
                <a:latin typeface="Trebuchet MS" panose="020B0603020202020204" pitchFamily="34" charset="0"/>
              </a:endParaRPr>
            </a:p>
            <a:p>
              <a:pPr algn="just"/>
              <a:r>
                <a:rPr lang="en-US" altLang="el-GR" dirty="0">
                  <a:latin typeface="Trebuchet MS" panose="020B0603020202020204" pitchFamily="34" charset="0"/>
                </a:rPr>
                <a:t>π</a:t>
              </a:r>
              <a:r>
                <a:rPr lang="en-US" altLang="el-GR" dirty="0" err="1">
                  <a:latin typeface="Trebuchet MS" panose="020B0603020202020204" pitchFamily="34" charset="0"/>
                </a:rPr>
                <a:t>εριγράφει</a:t>
              </a:r>
              <a:r>
                <a:rPr lang="el-GR" altLang="el-GR" dirty="0">
                  <a:latin typeface="Trebuchet MS" panose="020B0603020202020204" pitchFamily="34" charset="0"/>
                </a:rPr>
                <a:t> </a:t>
              </a:r>
              <a:r>
                <a:rPr lang="en-US" altLang="el-GR" dirty="0" err="1">
                  <a:latin typeface="Trebuchet MS" panose="020B0603020202020204" pitchFamily="34" charset="0"/>
                </a:rPr>
                <a:t>το</a:t>
              </a:r>
              <a:r>
                <a:rPr lang="en-US" altLang="el-GR" dirty="0">
                  <a:latin typeface="Trebuchet MS" panose="020B0603020202020204" pitchFamily="34" charset="0"/>
                </a:rPr>
                <a:t> </a:t>
              </a:r>
              <a:r>
                <a:rPr lang="en-US" altLang="el-GR" dirty="0" err="1">
                  <a:latin typeface="Trebuchet MS" panose="020B0603020202020204" pitchFamily="34" charset="0"/>
                </a:rPr>
                <a:t>ηλεκτρικό</a:t>
              </a:r>
              <a:r>
                <a:rPr lang="en-US" altLang="el-GR" dirty="0">
                  <a:latin typeface="Trebuchet MS" panose="020B0603020202020204" pitchFamily="34" charset="0"/>
                </a:rPr>
                <a:t> π</a:t>
              </a:r>
              <a:r>
                <a:rPr lang="en-US" altLang="el-GR" dirty="0" err="1">
                  <a:latin typeface="Trebuchet MS" panose="020B0603020202020204" pitchFamily="34" charset="0"/>
                </a:rPr>
                <a:t>εδίο</a:t>
              </a:r>
              <a:r>
                <a:rPr lang="en-US" altLang="el-GR" dirty="0">
                  <a:latin typeface="Trebuchet MS" panose="020B0603020202020204" pitchFamily="34" charset="0"/>
                </a:rPr>
                <a:t> </a:t>
              </a:r>
              <a:r>
                <a:rPr lang="en-US" altLang="el-GR" dirty="0" err="1">
                  <a:latin typeface="Trebuchet MS" panose="020B0603020202020204" pitchFamily="34" charset="0"/>
                </a:rPr>
                <a:t>ενός</a:t>
              </a:r>
              <a:r>
                <a:rPr lang="en-US" altLang="el-GR" dirty="0">
                  <a:latin typeface="Trebuchet MS" panose="020B0603020202020204" pitchFamily="34" charset="0"/>
                </a:rPr>
                <a:t> α</a:t>
              </a:r>
              <a:r>
                <a:rPr lang="en-US" altLang="el-GR" dirty="0" err="1">
                  <a:latin typeface="Trebuchet MS" panose="020B0603020202020204" pitchFamily="34" charset="0"/>
                </a:rPr>
                <a:t>ρμονικού</a:t>
              </a:r>
              <a:r>
                <a:rPr lang="en-US" altLang="el-GR" dirty="0">
                  <a:latin typeface="Trebuchet MS" panose="020B0603020202020204" pitchFamily="34" charset="0"/>
                </a:rPr>
                <a:t> </a:t>
              </a:r>
              <a:r>
                <a:rPr lang="en-US" altLang="el-GR" dirty="0" err="1">
                  <a:latin typeface="Trebuchet MS" panose="020B0603020202020204" pitchFamily="34" charset="0"/>
                </a:rPr>
                <a:t>ηλεκτρομ</a:t>
              </a:r>
              <a:r>
                <a:rPr lang="en-US" altLang="el-GR" dirty="0">
                  <a:latin typeface="Trebuchet MS" panose="020B0603020202020204" pitchFamily="34" charset="0"/>
                </a:rPr>
                <a:t>αγνητικού κύματος που διαδίδεται στο κενό.</a:t>
              </a:r>
            </a:p>
            <a:p>
              <a:pPr algn="just"/>
              <a:r>
                <a:rPr lang="en-US" altLang="el-GR" dirty="0" smtClean="0">
                  <a:latin typeface="Trebuchet MS" panose="020B0603020202020204" pitchFamily="34" charset="0"/>
                </a:rPr>
                <a:t>( </a:t>
              </a:r>
              <a:r>
                <a:rPr lang="en-US" altLang="el-GR" dirty="0">
                  <a:latin typeface="Trebuchet MS" panose="020B0603020202020204" pitchFamily="34" charset="0"/>
                </a:rPr>
                <a:t>τα</a:t>
              </a:r>
              <a:r>
                <a:rPr lang="en-US" altLang="el-GR" dirty="0" err="1">
                  <a:latin typeface="Trebuchet MS" panose="020B0603020202020204" pitchFamily="34" charset="0"/>
                </a:rPr>
                <a:t>χύτητ</a:t>
              </a:r>
              <a:r>
                <a:rPr lang="en-US" altLang="el-GR" dirty="0">
                  <a:latin typeface="Trebuchet MS" panose="020B0603020202020204" pitchFamily="34" charset="0"/>
                </a:rPr>
                <a:t>α του φωτός στο κενό </a:t>
              </a:r>
              <a:r>
                <a:rPr lang="en-US" altLang="el-GR" i="1" dirty="0">
                  <a:latin typeface="Trebuchet MS" panose="020B0603020202020204" pitchFamily="34" charset="0"/>
                </a:rPr>
                <a:t>c</a:t>
              </a:r>
              <a:r>
                <a:rPr lang="en-US" altLang="el-GR" dirty="0">
                  <a:latin typeface="Trebuchet MS" panose="020B0603020202020204" pitchFamily="34" charset="0"/>
                </a:rPr>
                <a:t> = 3</a:t>
              </a:r>
              <a:r>
                <a:rPr lang="el-GR" altLang="el-GR" dirty="0">
                  <a:latin typeface="Trebuchet MS" panose="020B0603020202020204" pitchFamily="34" charset="0"/>
                </a:rPr>
                <a:t>.</a:t>
              </a:r>
              <a:r>
                <a:rPr lang="en-US" altLang="el-GR" dirty="0">
                  <a:latin typeface="Trebuchet MS" panose="020B0603020202020204" pitchFamily="34" charset="0"/>
                </a:rPr>
                <a:t>10</a:t>
              </a:r>
              <a:r>
                <a:rPr lang="en-US" altLang="el-GR" baseline="30000" dirty="0">
                  <a:latin typeface="Trebuchet MS" panose="020B0603020202020204" pitchFamily="34" charset="0"/>
                </a:rPr>
                <a:t>8</a:t>
              </a:r>
              <a:r>
                <a:rPr lang="en-US" altLang="el-GR" dirty="0">
                  <a:latin typeface="Trebuchet MS" panose="020B0603020202020204" pitchFamily="34" charset="0"/>
                </a:rPr>
                <a:t> m/s ). </a:t>
              </a:r>
            </a:p>
          </p:txBody>
        </p:sp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4544" y="1981"/>
              <a:ext cx="13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/>
              <a:r>
                <a:rPr lang="en-US" altLang="el-GR" sz="2000" dirty="0">
                  <a:latin typeface="Trebuchet MS" panose="020B0603020202020204" pitchFamily="34" charset="0"/>
                </a:rPr>
                <a:t>Επαν. </a:t>
              </a:r>
              <a:r>
                <a:rPr lang="en-US" altLang="el-GR" sz="2000" dirty="0" err="1">
                  <a:latin typeface="Trebuchet MS" panose="020B0603020202020204" pitchFamily="34" charset="0"/>
                </a:rPr>
                <a:t>Ημερ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 2003</a:t>
              </a:r>
            </a:p>
          </p:txBody>
        </p:sp>
      </p:grp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413892" y="3039343"/>
            <a:ext cx="10056987" cy="3543300"/>
            <a:chOff x="-233" y="-26"/>
            <a:chExt cx="5653" cy="2232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-233" y="-26"/>
              <a:ext cx="5653" cy="1761"/>
              <a:chOff x="-233" y="-26"/>
              <a:chExt cx="5653" cy="1761"/>
            </a:xfrm>
          </p:grpSpPr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>
                <a:off x="-174" y="-26"/>
                <a:ext cx="5594" cy="1070"/>
                <a:chOff x="-174" y="-26"/>
                <a:chExt cx="5594" cy="1070"/>
              </a:xfrm>
            </p:grpSpPr>
            <p:grpSp>
              <p:nvGrpSpPr>
                <p:cNvPr id="16" name="Group 7"/>
                <p:cNvGrpSpPr>
                  <a:grpSpLocks/>
                </p:cNvGrpSpPr>
                <p:nvPr/>
              </p:nvGrpSpPr>
              <p:grpSpPr bwMode="auto">
                <a:xfrm>
                  <a:off x="-174" y="-26"/>
                  <a:ext cx="5594" cy="989"/>
                  <a:chOff x="-174" y="-26"/>
                  <a:chExt cx="5594" cy="989"/>
                </a:xfrm>
              </p:grpSpPr>
              <p:sp>
                <p:nvSpPr>
                  <p:cNvPr id="2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-174" y="-26"/>
                    <a:ext cx="5594" cy="98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algn="just"/>
                    <a:r>
                      <a:rPr lang="el-GR" altLang="el-GR" b="1" dirty="0">
                        <a:latin typeface="Trebuchet MS" panose="020B0603020202020204" pitchFamily="34" charset="0"/>
                      </a:rPr>
                      <a:t>8</a:t>
                    </a:r>
                    <a:r>
                      <a:rPr lang="el-GR" altLang="el-GR" b="1" dirty="0" smtClean="0">
                        <a:latin typeface="Trebuchet MS" panose="020B0603020202020204" pitchFamily="34" charset="0"/>
                      </a:rPr>
                      <a:t>. </a:t>
                    </a:r>
                    <a:r>
                      <a:rPr lang="el-GR" altLang="el-GR" dirty="0">
                        <a:latin typeface="Trebuchet MS" panose="020B0603020202020204" pitchFamily="34" charset="0"/>
                      </a:rPr>
                      <a:t>Η ένταση </a:t>
                    </a:r>
                    <a:r>
                      <a:rPr lang="el-GR" altLang="el-GR" i="1" dirty="0">
                        <a:latin typeface="Trebuchet MS" panose="020B0603020202020204" pitchFamily="34" charset="0"/>
                      </a:rPr>
                      <a:t>Ε</a:t>
                    </a:r>
                    <a:r>
                      <a:rPr lang="el-GR" altLang="el-GR" dirty="0">
                        <a:latin typeface="Trebuchet MS" panose="020B0603020202020204" pitchFamily="34" charset="0"/>
                      </a:rPr>
                      <a:t> του ηλεκτρικού πεδίου ηλεκτρομαγνητικού κύματος που διαδίδεται στον αέρα με ταχύτητα  </a:t>
                    </a:r>
                    <a:r>
                      <a:rPr lang="el-GR" altLang="el-GR" i="1" dirty="0">
                        <a:latin typeface="Trebuchet MS" panose="020B0603020202020204" pitchFamily="34" charset="0"/>
                      </a:rPr>
                      <a:t>c</a:t>
                    </a:r>
                    <a:r>
                      <a:rPr lang="el-GR" altLang="el-GR" dirty="0">
                        <a:latin typeface="Trebuchet MS" panose="020B0603020202020204" pitchFamily="34" charset="0"/>
                      </a:rPr>
                      <a:t>=3.10</a:t>
                    </a:r>
                    <a:r>
                      <a:rPr lang="el-GR" altLang="el-GR" baseline="30000" dirty="0">
                        <a:latin typeface="Trebuchet MS" panose="020B0603020202020204" pitchFamily="34" charset="0"/>
                      </a:rPr>
                      <a:t>8</a:t>
                    </a:r>
                    <a:r>
                      <a:rPr lang="el-GR" altLang="el-GR" dirty="0">
                        <a:latin typeface="Trebuchet MS" panose="020B0603020202020204" pitchFamily="34" charset="0"/>
                      </a:rPr>
                      <a:t> </a:t>
                    </a:r>
                    <a:r>
                      <a:rPr lang="en-US" altLang="el-GR" dirty="0">
                        <a:latin typeface="Trebuchet MS" panose="020B0603020202020204" pitchFamily="34" charset="0"/>
                      </a:rPr>
                      <a:t> </a:t>
                    </a:r>
                    <a:r>
                      <a:rPr lang="en-US" altLang="el-GR" dirty="0" smtClean="0">
                        <a:latin typeface="Trebuchet MS" panose="020B0603020202020204" pitchFamily="34" charset="0"/>
                      </a:rPr>
                      <a:t>m/s, </a:t>
                    </a:r>
                    <a:r>
                      <a:rPr lang="el-GR" altLang="el-GR" dirty="0">
                        <a:latin typeface="Trebuchet MS" panose="020B0603020202020204" pitchFamily="34" charset="0"/>
                      </a:rPr>
                      <a:t>περιγράφεται από την εξίσωση  </a:t>
                    </a:r>
                    <a:r>
                      <a:rPr lang="el-GR" altLang="el-GR" i="1" dirty="0">
                        <a:latin typeface="Trebuchet MS" panose="020B0603020202020204" pitchFamily="34" charset="0"/>
                      </a:rPr>
                      <a:t>Ε</a:t>
                    </a:r>
                    <a:r>
                      <a:rPr lang="el-GR" altLang="el-GR" dirty="0">
                        <a:latin typeface="Trebuchet MS" panose="020B0603020202020204" pitchFamily="34" charset="0"/>
                      </a:rPr>
                      <a:t>=9.10</a:t>
                    </a:r>
                    <a:r>
                      <a:rPr lang="el-GR" altLang="el-GR" baseline="30000" dirty="0">
                        <a:latin typeface="Trebuchet MS" panose="020B0603020202020204" pitchFamily="34" charset="0"/>
                      </a:rPr>
                      <a:t>–3</a:t>
                    </a:r>
                    <a:r>
                      <a:rPr lang="el-GR" altLang="el-GR" dirty="0">
                        <a:latin typeface="Trebuchet MS" panose="020B0603020202020204" pitchFamily="34" charset="0"/>
                      </a:rPr>
                      <a:t>ημ2π(10</a:t>
                    </a:r>
                    <a:r>
                      <a:rPr lang="el-GR" altLang="el-GR" baseline="30000" dirty="0">
                        <a:latin typeface="Trebuchet MS" panose="020B0603020202020204" pitchFamily="34" charset="0"/>
                      </a:rPr>
                      <a:t>8</a:t>
                    </a:r>
                    <a:r>
                      <a:rPr lang="el-GR" altLang="el-GR" i="1" dirty="0">
                        <a:latin typeface="Trebuchet MS" panose="020B0603020202020204" pitchFamily="34" charset="0"/>
                      </a:rPr>
                      <a:t>t- χ/λ)</a:t>
                    </a:r>
                    <a:r>
                      <a:rPr lang="en-US" altLang="el-GR" dirty="0">
                        <a:latin typeface="Trebuchet MS" panose="020B0603020202020204" pitchFamily="34" charset="0"/>
                      </a:rPr>
                      <a:t> </a:t>
                    </a:r>
                  </a:p>
                  <a:p>
                    <a:pPr algn="just"/>
                    <a:endParaRPr lang="en-US" altLang="el-GR" dirty="0">
                      <a:latin typeface="Trebuchet MS" panose="020B0603020202020204" pitchFamily="34" charset="0"/>
                    </a:endParaRPr>
                  </a:p>
                </p:txBody>
              </p:sp>
              <p:graphicFrame>
                <p:nvGraphicFramePr>
                  <p:cNvPr id="21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5103" y="391"/>
                  <a:ext cx="177" cy="35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2533" name="Εξίσωση" r:id="rId3" imgW="190440" imgH="380880" progId="Equation.3">
                          <p:embed/>
                        </p:oleObj>
                      </mc:Choice>
                      <mc:Fallback>
                        <p:oleObj name="Εξίσωση" r:id="rId3" imgW="190440" imgH="380880" progId="Equation.3">
                          <p:embed/>
                          <p:pic>
                            <p:nvPicPr>
                              <p:cNvPr id="73733" name="Object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03" y="391"/>
                                <a:ext cx="177" cy="35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17" name="Group 12"/>
                <p:cNvGrpSpPr>
                  <a:grpSpLocks/>
                </p:cNvGrpSpPr>
                <p:nvPr/>
              </p:nvGrpSpPr>
              <p:grpSpPr bwMode="auto">
                <a:xfrm>
                  <a:off x="2443" y="447"/>
                  <a:ext cx="664" cy="597"/>
                  <a:chOff x="2443" y="447"/>
                  <a:chExt cx="664" cy="597"/>
                </a:xfrm>
              </p:grpSpPr>
              <p:sp>
                <p:nvSpPr>
                  <p:cNvPr id="1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559" y="753"/>
                    <a:ext cx="104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just"/>
                    <a:endParaRPr lang="en-US" altLang="el-GR" dirty="0"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443" y="447"/>
                    <a:ext cx="66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r>
                      <a:rPr lang="el-GR" altLang="el-GR" dirty="0">
                        <a:latin typeface="Trebuchet MS" panose="020B0603020202020204" pitchFamily="34" charset="0"/>
                      </a:rPr>
                      <a:t>(S.I.).</a:t>
                    </a:r>
                    <a:r>
                      <a:rPr lang="el-GR" altLang="el-GR" dirty="0"/>
                      <a:t> </a:t>
                    </a:r>
                  </a:p>
                </p:txBody>
              </p:sp>
            </p:grpSp>
          </p:grp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-233" y="746"/>
                <a:ext cx="5261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just"/>
                <a:r>
                  <a:rPr lang="en-US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Να υπ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ολογίσετε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: </a:t>
                </a:r>
              </a:p>
              <a:p>
                <a:pPr algn="just"/>
                <a:r>
                  <a:rPr lang="en-US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b="1" dirty="0" smtClean="0">
                    <a:latin typeface="Trebuchet MS" panose="020B0603020202020204" pitchFamily="34" charset="0"/>
                  </a:rPr>
                  <a:t>.  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Τη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μέγιστη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τιμή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 </a:t>
                </a:r>
                <a:r>
                  <a:rPr lang="en-US" altLang="el-GR" i="1" dirty="0" err="1">
                    <a:latin typeface="Trebuchet MS" panose="020B0603020202020204" pitchFamily="34" charset="0"/>
                  </a:rPr>
                  <a:t>Β</a:t>
                </a:r>
                <a:r>
                  <a:rPr lang="en-US" altLang="el-GR" baseline="-25000" dirty="0" err="1">
                    <a:latin typeface="Trebuchet MS" panose="020B0603020202020204" pitchFamily="34" charset="0"/>
                  </a:rPr>
                  <a:t>max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του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μα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γνητικού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εδίου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. </a:t>
                </a:r>
              </a:p>
              <a:p>
                <a:pPr algn="just"/>
                <a:r>
                  <a:rPr lang="en-US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b="1" dirty="0" smtClean="0">
                    <a:latin typeface="Trebuchet MS" panose="020B0603020202020204" pitchFamily="34" charset="0"/>
                  </a:rPr>
                  <a:t>.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Το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μήκος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κύμ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ατος αυτού του ηλεκτρομαγνητικού κύματος. </a:t>
                </a:r>
              </a:p>
              <a:p>
                <a:pPr algn="just"/>
                <a:r>
                  <a:rPr lang="en-US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γ</a:t>
                </a:r>
                <a:r>
                  <a:rPr lang="en-US" altLang="el-GR" b="1" dirty="0" smtClean="0">
                    <a:latin typeface="Trebuchet MS" panose="020B0603020202020204" pitchFamily="34" charset="0"/>
                  </a:rPr>
                  <a:t>.   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Να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γράψετε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την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εξίσωση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ου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εριγράφει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το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μα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γνητικό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dirty="0" err="1">
                    <a:latin typeface="Trebuchet MS" panose="020B0603020202020204" pitchFamily="34" charset="0"/>
                  </a:rPr>
                  <a:t>εδίο</a:t>
                </a:r>
                <a:r>
                  <a:rPr lang="en-US" altLang="el-GR" dirty="0">
                    <a:latin typeface="Trebuchet MS" panose="020B0603020202020204" pitchFamily="34" charset="0"/>
                  </a:rPr>
                  <a:t>. </a:t>
                </a:r>
                <a:endParaRPr lang="el-GR" altLang="el-GR" b="1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14" y="1954"/>
              <a:ext cx="52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r"/>
              <a:r>
                <a:rPr lang="en-US" altLang="el-GR" sz="2000" dirty="0" err="1" smtClean="0">
                  <a:latin typeface="Trebuchet MS" panose="020B0603020202020204" pitchFamily="34" charset="0"/>
                </a:rPr>
                <a:t>Ομογ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 2005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8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522413" y="30029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522413" y="30029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1522413" y="30171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1696788" y="1556792"/>
            <a:ext cx="9433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2.37. 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Ένας ραδιοφωνικός σταθμός εκπέμπει στα 100 </a:t>
            </a:r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MHz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α) Ποιο είναι το μήκος κύματος που εκπέμπει ο σταθμός;</a:t>
            </a:r>
            <a:b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β) Η μέγιστη </a:t>
            </a:r>
            <a:r>
              <a:rPr lang="el-G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τιμή του 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ηλεκτρικού πεδίου του κύματος σε κάποια θέση είναι </a:t>
            </a:r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2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 = 12x10</a:t>
            </a:r>
            <a:r>
              <a:rPr lang="el-G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V/m. Ποια είναι η μέγιστη τιμή του μαγνητικού πεδίου του κύματος σε εκείνη τη θέση;</a:t>
            </a:r>
          </a:p>
        </p:txBody>
      </p:sp>
    </p:spTree>
    <p:extLst>
      <p:ext uri="{BB962C8B-B14F-4D97-AF65-F5344CB8AC3E}">
        <p14:creationId xmlns:p14="http://schemas.microsoft.com/office/powerpoint/2010/main" val="26635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4" name="Picture 18" descr="More vital than ever, public-access stations ask Spectrum for help | News |  CITY News. Arts. Life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80" y="3993563"/>
            <a:ext cx="4785521" cy="25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adio Illusionary 3D - GIF | World radio, Radio,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22" y="-67641"/>
            <a:ext cx="3634581" cy="27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cdn.pixabay.com/animation/2022/11/15/11/36/11-36-04-305_5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43" y="-462112"/>
            <a:ext cx="4096919" cy="409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Παρακέντηση Smartphone Τηλέφωνο - Δωρεάν GIF στο Pixa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0" y="4053610"/>
            <a:ext cx="3428249" cy="34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Τηλεπικοινωνίες - Ευρωπαϊκές εταιρίες ζητούν τη βοήθεια των Αμερικάνων για  την ανάπτυξη των δικτύων τους - Οικονομικός Ταχυδρόμος - ot.g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09" y="2941744"/>
            <a:ext cx="4221249" cy="223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Ανοικτά Ακαδημαϊκά Μαθήματα ΕΚΠΑ | Κεραίε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03" y="129281"/>
            <a:ext cx="3594634" cy="27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towerl_active_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86" y="3258350"/>
            <a:ext cx="2387452" cy="321129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350" name="Picture 14" descr="Αρχείο:VOR principle.gif - Βικιπαίδεια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1" y="-5607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NWS JetStream - How does Doppler radar work?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76" y="5311428"/>
            <a:ext cx="4763280" cy="142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Beistelltisch Zapfhahn Suchmaschinenoptimierung gps gif beenden Rafflesia  Arnoldi Strebe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2" y="2084232"/>
            <a:ext cx="3776056" cy="23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549796" y="1196752"/>
            <a:ext cx="11233248" cy="1223963"/>
          </a:xfrm>
        </p:spPr>
        <p:txBody>
          <a:bodyPr rtlCol="0">
            <a:no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Ηλεκτρομαγνητικό </a:t>
            </a:r>
            <a:r>
              <a:rPr lang="el-GR" b="1" dirty="0">
                <a:solidFill>
                  <a:srgbClr val="FF0000"/>
                </a:solidFill>
              </a:rPr>
              <a:t>κύμα </a:t>
            </a: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dirty="0" smtClean="0"/>
              <a:t>είναι η διάδοση μιας ηλεκτρομαγνητικής διαταραχής </a:t>
            </a:r>
            <a:br>
              <a:rPr lang="el-GR" dirty="0" smtClean="0"/>
            </a:br>
            <a:r>
              <a:rPr lang="el-GR" dirty="0" smtClean="0"/>
              <a:t>που διαδίδεται </a:t>
            </a:r>
            <a:r>
              <a:rPr lang="el-GR" dirty="0"/>
              <a:t>με ορισμένη </a:t>
            </a:r>
            <a:r>
              <a:rPr lang="el-GR" dirty="0" smtClean="0"/>
              <a:t>ταχύτητα, </a:t>
            </a:r>
            <a:br>
              <a:rPr lang="el-GR" dirty="0" smtClean="0"/>
            </a:br>
            <a:r>
              <a:rPr lang="el-GR" dirty="0" smtClean="0"/>
              <a:t>σε </a:t>
            </a:r>
            <a:r>
              <a:rPr lang="el-GR" dirty="0"/>
              <a:t>κάποιο μέσο ή ακόμα και στο </a:t>
            </a:r>
            <a:r>
              <a:rPr lang="el-GR" dirty="0" smtClean="0"/>
              <a:t>κενό</a:t>
            </a:r>
            <a:endParaRPr lang="el-GR" dirty="0"/>
          </a:p>
        </p:txBody>
      </p:sp>
      <p:pic>
        <p:nvPicPr>
          <p:cNvPr id="2052" name="Picture 4" descr="hm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2780928"/>
            <a:ext cx="6056085" cy="34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93352" y="-244497"/>
            <a:ext cx="11226869" cy="1223963"/>
          </a:xfrm>
        </p:spPr>
        <p:txBody>
          <a:bodyPr/>
          <a:lstStyle/>
          <a:p>
            <a:r>
              <a:rPr lang="el-GR" b="1" dirty="0"/>
              <a:t>Πώς παράγεται όμως μια ηλεκτρομαγνητική διαταραχή;</a:t>
            </a:r>
            <a:endParaRPr lang="el-GR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961956" y="2174613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Αν </a:t>
            </a:r>
            <a:r>
              <a:rPr lang="el-GR" dirty="0" smtClean="0">
                <a:latin typeface="Trebuchet MS" panose="020B0603020202020204" pitchFamily="34" charset="0"/>
              </a:rPr>
              <a:t>δύο αγωγοί </a:t>
            </a:r>
            <a:r>
              <a:rPr lang="el-GR" dirty="0">
                <a:latin typeface="Trebuchet MS" panose="020B0603020202020204" pitchFamily="34" charset="0"/>
              </a:rPr>
              <a:t>συνδεθούν με πηγή εναλλασσόμενης τάσης, τα φορτία τους θα μεταβάλλονται περιοδικά με το χρόνο, ακολουθώντας τη συχνότητα της πηγής.  </a:t>
            </a:r>
            <a:endParaRPr lang="el-GR" dirty="0"/>
          </a:p>
        </p:txBody>
      </p:sp>
      <p:sp>
        <p:nvSpPr>
          <p:cNvPr id="5" name="Οβάλ 4"/>
          <p:cNvSpPr/>
          <p:nvPr/>
        </p:nvSpPr>
        <p:spPr>
          <a:xfrm>
            <a:off x="6322800" y="4725144"/>
            <a:ext cx="5256584" cy="1602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ταλαντούμενο</a:t>
            </a:r>
            <a:r>
              <a:rPr lang="el-GR" sz="3200" b="1" dirty="0">
                <a:solidFill>
                  <a:schemeClr val="tx1"/>
                </a:solidFill>
                <a:latin typeface="Trebuchet MS" panose="020B0603020202020204" pitchFamily="34" charset="0"/>
              </a:rPr>
              <a:t> ηλεκτρικό </a:t>
            </a:r>
            <a:r>
              <a:rPr lang="el-GR" sz="3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δίπολο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56" y="498796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Άρα παράγεται  ένα μεταβαλλόμενο ηλεκτρικό πεδίο</a:t>
            </a:r>
            <a:endParaRPr lang="el-GR" sz="3200" b="1" dirty="0">
              <a:solidFill>
                <a:srgbClr val="FF0000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588" y="1124744"/>
            <a:ext cx="2885008" cy="3309844"/>
          </a:xfrm>
          <a:prstGeom prst="rect">
            <a:avLst/>
          </a:prstGeom>
        </p:spPr>
      </p:pic>
      <p:sp>
        <p:nvSpPr>
          <p:cNvPr id="9" name="Καμπύλο δεξιό βέλος 8"/>
          <p:cNvSpPr/>
          <p:nvPr/>
        </p:nvSpPr>
        <p:spPr>
          <a:xfrm rot="10151389">
            <a:off x="10524818" y="3520068"/>
            <a:ext cx="432048" cy="1440160"/>
          </a:xfrm>
          <a:prstGeom prst="curvedRightArrow">
            <a:avLst>
              <a:gd name="adj1" fmla="val 25000"/>
              <a:gd name="adj2" fmla="val 136883"/>
              <a:gd name="adj3" fmla="val 48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35850" y="836712"/>
            <a:ext cx="7524835" cy="122396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Όμως η </a:t>
            </a:r>
            <a:r>
              <a:rPr lang="el-GR" dirty="0"/>
              <a:t>κίνηση των φορτίων </a:t>
            </a:r>
            <a:r>
              <a:rPr lang="el-GR" dirty="0" smtClean="0"/>
              <a:t>αποτελεί </a:t>
            </a:r>
            <a:r>
              <a:rPr lang="el-GR" dirty="0"/>
              <a:t>ηλεκτρικό ρεύμα μεταβαλλόμενης έντασης, </a:t>
            </a:r>
            <a:endParaRPr lang="el-GR" dirty="0"/>
          </a:p>
        </p:txBody>
      </p:sp>
      <p:pic>
        <p:nvPicPr>
          <p:cNvPr id="5122" name="Picture 2" descr="Παραγωγή Ηλεκτρομαγνητικών Κυμάτω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1"/>
          <a:stretch/>
        </p:blipFill>
        <p:spPr bwMode="auto">
          <a:xfrm>
            <a:off x="8918730" y="836712"/>
            <a:ext cx="293632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5860" y="3434075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Άρα γύρω από τους αγωγούς παράγεται και  ένα μεταβαλλόμενο μαγνητικό πεδίο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3852" y="2924944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Και τα δύο πεδία μεταβάλλονται με συχνότητα ίση με τη συχνότητα ταλάντωσης των φορτίων</a:t>
            </a:r>
          </a:p>
          <a:p>
            <a:endParaRPr lang="el-G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Το μαγνητικό πεδίο είναι κάθετο στο ηλεκτρικό πεδίο (Β     Ε). </a:t>
            </a:r>
            <a:endParaRPr lang="el-GR" sz="2800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4402224" y="5229200"/>
            <a:ext cx="288032" cy="216024"/>
            <a:chOff x="2926060" y="5445224"/>
            <a:chExt cx="432048" cy="360040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>
              <a:off x="3142084" y="5445224"/>
              <a:ext cx="0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Ευθεία γραμμή σύνδεσης 5"/>
            <p:cNvCxnSpPr/>
            <p:nvPr/>
          </p:nvCxnSpPr>
          <p:spPr>
            <a:xfrm>
              <a:off x="2926060" y="5805264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 descr="Συστήµατα Μετάδοσης Πληροφορίας Εισαγωγ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19" y="260648"/>
            <a:ext cx="2911999" cy="610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65920" y="916461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Δηλαδή έχουμε ένα ηλεκτρομαγνητικό πεδίο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Ελλειψοειδής επεξήγηση 1"/>
          <p:cNvSpPr/>
          <p:nvPr/>
        </p:nvSpPr>
        <p:spPr>
          <a:xfrm>
            <a:off x="3862164" y="692696"/>
            <a:ext cx="8023443" cy="3928394"/>
          </a:xfrm>
          <a:prstGeom prst="wedgeEllipseCallout">
            <a:avLst>
              <a:gd name="adj1" fmla="val -46905"/>
              <a:gd name="adj2" fmla="val 56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Το ηλεκτρομαγνητικό πεδίο είναι δύο σιαμαία πεδία, το ένα ηλεκτρικό, το άλλο μαγνητικό που είναι αδύνατον να υπάρξουν το ένα χωρίς το άλλο.</a:t>
            </a:r>
            <a:endParaRPr lang="el-G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58" y="3501008"/>
            <a:ext cx="3255546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διάδοση αυτών των δύο πεδίων  στο χώρο είναι το </a:t>
            </a:r>
            <a:r>
              <a:rPr lang="el-GR" b="1" dirty="0" smtClean="0">
                <a:solidFill>
                  <a:srgbClr val="FF0000"/>
                </a:solidFill>
              </a:rPr>
              <a:t>ηλεκτρομαγνητικό κύμα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em-wave-gif « KaiserScie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988840"/>
            <a:ext cx="817557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3" y="-160974"/>
            <a:ext cx="10360501" cy="1223963"/>
          </a:xfrm>
        </p:spPr>
        <p:txBody>
          <a:bodyPr rtlCol="0">
            <a:norm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ea typeface="+mn-ea"/>
                <a:cs typeface="+mn-cs"/>
              </a:rPr>
              <a:t>Τα ηλεκτρομαγνητικά κύματα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872035" y="1340768"/>
            <a:ext cx="10360501" cy="4465320"/>
          </a:xfrm>
        </p:spPr>
        <p:txBody>
          <a:bodyPr rtlCol="0">
            <a:normAutofit/>
          </a:bodyPr>
          <a:lstStyle/>
          <a:p>
            <a:r>
              <a:rPr lang="el-GR" dirty="0" smtClean="0"/>
              <a:t>είναι εγκάρσια </a:t>
            </a:r>
          </a:p>
          <a:p>
            <a:r>
              <a:rPr lang="el-GR" dirty="0" smtClean="0"/>
              <a:t>διαδίδονται στο κενό με την ταχύτητα του φωτός (</a:t>
            </a:r>
            <a:r>
              <a:rPr lang="en-US" dirty="0" smtClean="0"/>
              <a:t>c=3</a:t>
            </a:r>
            <a:r>
              <a:rPr lang="en-US" dirty="0"/>
              <a:t>∙10</a:t>
            </a:r>
            <a:r>
              <a:rPr lang="en-US" baseline="30000" dirty="0"/>
              <a:t>8</a:t>
            </a:r>
            <a:r>
              <a:rPr lang="en-US" dirty="0"/>
              <a:t> </a:t>
            </a:r>
            <a:r>
              <a:rPr lang="en-US" dirty="0" smtClean="0"/>
              <a:t>m/s</a:t>
            </a:r>
            <a:r>
              <a:rPr lang="el-GR" dirty="0" smtClean="0"/>
              <a:t>)</a:t>
            </a:r>
          </a:p>
          <a:p>
            <a:r>
              <a:rPr lang="el-GR" dirty="0" err="1" smtClean="0"/>
              <a:t>υπακούουν</a:t>
            </a:r>
            <a:r>
              <a:rPr lang="el-GR" dirty="0" smtClean="0"/>
              <a:t> </a:t>
            </a:r>
            <a:r>
              <a:rPr lang="el-GR" dirty="0"/>
              <a:t>στη θεμελιώδη </a:t>
            </a:r>
            <a:r>
              <a:rPr lang="el-GR" dirty="0" smtClean="0"/>
              <a:t>εξίσωση  των κυμάτων </a:t>
            </a:r>
            <a:r>
              <a:rPr lang="en-US" dirty="0" smtClean="0"/>
              <a:t>c</a:t>
            </a:r>
            <a:r>
              <a:rPr lang="el-GR" dirty="0" smtClean="0"/>
              <a:t>=</a:t>
            </a:r>
            <a:r>
              <a:rPr lang="el-GR" dirty="0" err="1" smtClean="0"/>
              <a:t>λ</a:t>
            </a:r>
            <a:r>
              <a:rPr lang="el-GR" dirty="0" err="1" smtClean="0">
                <a:sym typeface="Symbol" panose="05050102010706020507" pitchFamily="18" charset="2"/>
              </a:rPr>
              <a:t></a:t>
            </a:r>
            <a:r>
              <a:rPr lang="el-GR" dirty="0" err="1" smtClean="0"/>
              <a:t>f</a:t>
            </a:r>
            <a:endParaRPr lang="el-GR" dirty="0" smtClean="0"/>
          </a:p>
          <a:p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υπα</a:t>
            </a:r>
            <a:r>
              <a:rPr lang="en-US" alt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κούουν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στην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en-US" alt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ρχή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της</a:t>
            </a:r>
            <a:r>
              <a:rPr lang="en-US" alt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επα</a:t>
            </a:r>
            <a:r>
              <a:rPr lang="en-US" alt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λληλί</a:t>
            </a:r>
            <a:r>
              <a:rPr lang="en-US" alt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ας</a:t>
            </a:r>
            <a:endParaRPr lang="el-GR" dirty="0" smtClean="0"/>
          </a:p>
          <a:p>
            <a:r>
              <a:rPr lang="el-GR" dirty="0"/>
              <a:t>Τα Β και Ε είναι κάθετα μεταξύ τους και κάθετα στη διεύθυνση διάδοσης του </a:t>
            </a:r>
            <a:r>
              <a:rPr lang="el-GR" dirty="0" smtClean="0"/>
              <a:t>κύματος</a:t>
            </a:r>
          </a:p>
          <a:p>
            <a:r>
              <a:rPr lang="el-GR" dirty="0" smtClean="0"/>
              <a:t>Κάθε στιγμή ισχύει </a:t>
            </a:r>
            <a:endParaRPr lang="el-GR" dirty="0"/>
          </a:p>
        </p:txBody>
      </p:sp>
      <p:pic>
        <p:nvPicPr>
          <p:cNvPr id="6" name="Picture 2" descr="Learn from Physics: Ηλεκτρομαγνητικό κύμα (animation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4442150"/>
            <a:ext cx="59765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086" y="4442150"/>
            <a:ext cx="1144931" cy="8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Τεχνολογία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2_TF02787990_TF02787990" id="{674149BD-A1DD-466B-BA0D-361147D39261}" vid="{70B924BD-5EC3-4E6A-ADED-E51B2745EEC0}"/>
    </a:ext>
  </a:extLst>
</a:theme>
</file>

<file path=ppt/theme/theme2.xml><?xml version="1.0" encoding="utf-8"?>
<a:theme xmlns:a="http://schemas.openxmlformats.org/drawingml/2006/main" name="Θέμα του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τριπλές γραμμές κυκλώματος (ευρεία οθόνη)</Template>
  <TotalTime>170</TotalTime>
  <Words>647</Words>
  <Application>Microsoft Office PowerPoint</Application>
  <PresentationFormat>Προσαρμογή</PresentationFormat>
  <Paragraphs>90</Paragraphs>
  <Slides>19</Slides>
  <Notes>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Symbol</vt:lpstr>
      <vt:lpstr>Trebuchet MS</vt:lpstr>
      <vt:lpstr>Verdana</vt:lpstr>
      <vt:lpstr>Τεχνολογία 16x9</vt:lpstr>
      <vt:lpstr>Microsoft Equation 3.0</vt:lpstr>
      <vt:lpstr>Ηλεκτρομαγνητικά κύματα</vt:lpstr>
      <vt:lpstr>Παρουσίαση του PowerPoint</vt:lpstr>
      <vt:lpstr>Ηλεκτρομαγνητικό κύμα  είναι η διάδοση μιας ηλεκτρομαγνητικής διαταραχής  που διαδίδεται με ορισμένη ταχύτητα,  σε κάποιο μέσο ή ακόμα και στο κενό</vt:lpstr>
      <vt:lpstr>Πώς παράγεται όμως μια ηλεκτρομαγνητική διαταραχή;</vt:lpstr>
      <vt:lpstr>Όμως η κίνηση των φορτίων αποτελεί ηλεκτρικό ρεύμα μεταβαλλόμενης έντασης, </vt:lpstr>
      <vt:lpstr>Παρουσίαση του PowerPoint</vt:lpstr>
      <vt:lpstr>Παρουσίαση του PowerPoint</vt:lpstr>
      <vt:lpstr>Η διάδοση αυτών των δύο πεδίων  στο χώρο είναι το ηλεκτρομαγνητικό κύμα</vt:lpstr>
      <vt:lpstr>Τα ηλεκτρομαγνητικά κύματα</vt:lpstr>
      <vt:lpstr>Η αιτία δημιουργίας ενός  ηλεκτρομαγνητικού κύματος είναι η επιταχυνόμενη κίνηση  των ηλεκτρικών φορτίων.  </vt:lpstr>
      <vt:lpstr>Εξισώσεις ηλεκτρομαγνητικού κύματος</vt:lpstr>
      <vt:lpstr>Οι δύο πρωτεργάτες!</vt:lpstr>
      <vt:lpstr>Το φάσμα της ηλεκτρομαγνητικής ακτινοβολίας</vt:lpstr>
      <vt:lpstr>Tα διάφορα χρώματα αντιστοιχούν σε  ηλεκτρομαγνητικά κύματα  διαφορετικής συχνότητας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Ηλεκτρομαγνητικά κύματα</dc:title>
  <dc:creator>niki</dc:creator>
  <cp:lastModifiedBy>niki</cp:lastModifiedBy>
  <cp:revision>18</cp:revision>
  <dcterms:created xsi:type="dcterms:W3CDTF">2023-03-16T16:57:04Z</dcterms:created>
  <dcterms:modified xsi:type="dcterms:W3CDTF">2023-03-16T19:47:11Z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