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5" r:id="rId2"/>
    <p:sldId id="271" r:id="rId3"/>
    <p:sldId id="257" r:id="rId4"/>
    <p:sldId id="259" r:id="rId5"/>
    <p:sldId id="274" r:id="rId6"/>
    <p:sldId id="262" r:id="rId7"/>
    <p:sldId id="273" r:id="rId8"/>
    <p:sldId id="270" r:id="rId9"/>
    <p:sldId id="272" r:id="rId10"/>
    <p:sldId id="277" r:id="rId11"/>
    <p:sldId id="276" r:id="rId12"/>
    <p:sldId id="278" r:id="rId13"/>
    <p:sldId id="279" r:id="rId14"/>
    <p:sldId id="280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E042D-A8D2-40D7-BD3F-A048D476F74E}" type="datetimeFigureOut">
              <a:rPr lang="el-GR" smtClean="0"/>
              <a:t>5/4/2023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0823-0772-4132-B968-0134B08A75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711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694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6246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46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46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47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47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47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47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247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l-GR" altLang="el-GR" noProof="0" smtClean="0"/>
              <a:t>Κάντε κλικ για να επεξεργαστείτε τον τίτλο</a:t>
            </a:r>
          </a:p>
        </p:txBody>
      </p:sp>
      <p:sp>
        <p:nvSpPr>
          <p:cNvPr id="6247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l-GR" altLang="el-GR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62476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A256F0-FC66-4387-93C5-7DC5DBAAA50C}" type="datetime1">
              <a:rPr lang="el-GR" altLang="el-G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5/4/2023</a:t>
            </a:fld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2477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EB5538-4CD6-434E-861B-5653D87BDB61}" type="slidenum">
              <a:rPr lang="el-GR" altLang="el-G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5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4C824F-D938-4C15-951B-DF3CA827E507}" type="datetime1">
              <a:rPr lang="el-GR" altLang="el-G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5/4/2023</a:t>
            </a:fld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131F4C-C08A-4F16-834E-3B9898C3D010}" type="slidenum">
              <a:rPr lang="el-GR" altLang="el-G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4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2CCD25-10BC-4DB4-9DDA-E92AC246EC6D}" type="datetime1">
              <a:rPr lang="el-GR" altLang="el-G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5/4/2023</a:t>
            </a:fld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13698A-4CA4-4D28-A842-4D666D0CB4A7}" type="slidenum">
              <a:rPr lang="el-GR" altLang="el-G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6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0E521E-A047-4CF1-B806-3CD3C1C1A589}" type="datetime1">
              <a:rPr lang="el-GR" altLang="el-G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5/4/2023</a:t>
            </a:fld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57914E-76ED-4BDF-A6FF-182F31F1DFAB}" type="slidenum">
              <a:rPr lang="el-GR" altLang="el-G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F1616C-F8BB-415E-A192-9DA26C9F290C}" type="datetime1">
              <a:rPr lang="el-GR" altLang="el-G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5/4/2023</a:t>
            </a:fld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E2DE3F-9FF5-4FEB-874A-0B1B7697CAA1}" type="slidenum">
              <a:rPr lang="el-GR" altLang="el-G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8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8EE074-EAF1-43B6-B8F2-0FAE5C495FA2}" type="datetime1">
              <a:rPr lang="el-GR" altLang="el-G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5/4/2023</a:t>
            </a:fld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A32D43-4FEA-4DDD-BDC6-A283C6F33928}" type="slidenum">
              <a:rPr lang="el-GR" altLang="el-G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3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E7528A-B5A2-40CA-A44A-89DC78D352D6}" type="datetime1">
              <a:rPr lang="el-GR" altLang="el-G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5/4/2023</a:t>
            </a:fld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7EF635-552D-44E7-9794-3C2D0B47BFAD}" type="slidenum">
              <a:rPr lang="el-GR" altLang="el-G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C9D103-BB3F-42C0-9AD9-0F62ACE96E3B}" type="datetime1">
              <a:rPr lang="el-GR" altLang="el-G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5/4/2023</a:t>
            </a:fld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3148D6-F697-4021-859B-283CA57A225B}" type="slidenum">
              <a:rPr lang="el-GR" altLang="el-G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1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C84F49-B18C-4699-95A4-A1F4E197122A}" type="datetime1">
              <a:rPr lang="el-GR" altLang="el-G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5/4/2023</a:t>
            </a:fld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9C0EDC-4452-47CA-8AA2-E84B26868F35}" type="slidenum">
              <a:rPr lang="el-GR" altLang="el-G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2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A8B57E-3842-46AB-8276-2101F0D248F9}" type="datetime1">
              <a:rPr lang="el-GR" altLang="el-G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5/4/2023</a:t>
            </a:fld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FDBDB8-90C5-4DF4-8C3C-498E210BE886}" type="slidenum">
              <a:rPr lang="el-GR" altLang="el-G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1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1F0658-0BBE-4B05-A8C0-AEF09242C962}" type="datetime1">
              <a:rPr lang="el-GR" altLang="el-G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5/4/2023</a:t>
            </a:fld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D751A7-71D7-40EB-8465-05CA5ABD900C}" type="slidenum">
              <a:rPr lang="el-GR" altLang="el-G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9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614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4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4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4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4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4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4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14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τον τίτλο</a:t>
            </a:r>
          </a:p>
        </p:txBody>
      </p:sp>
      <p:sp>
        <p:nvSpPr>
          <p:cNvPr id="614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6145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5E65BE-0D12-4C84-A1BE-565C49955DFD}" type="datetime1">
              <a:rPr lang="el-GR" altLang="el-G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5/4/2023</a:t>
            </a:fld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C06EA8-25FE-4ECD-8F8E-7FA0F7BC2B46}" type="slidenum">
              <a:rPr lang="el-GR" altLang="el-G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278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ompton Effect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869" y="1800221"/>
            <a:ext cx="6313464" cy="47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ctrTitle" sz="quarter"/>
          </p:nvPr>
        </p:nvSpPr>
        <p:spPr>
          <a:xfrm>
            <a:off x="128279" y="912539"/>
            <a:ext cx="10363200" cy="1555750"/>
          </a:xfrm>
        </p:spPr>
        <p:txBody>
          <a:bodyPr/>
          <a:lstStyle/>
          <a:p>
            <a:r>
              <a:rPr lang="el-GR" sz="5400" b="1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Σκέδαση</a:t>
            </a:r>
            <a:r>
              <a:rPr lang="en-US" sz="5400" b="1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Compton</a:t>
            </a:r>
            <a:endParaRPr lang="el-GR" sz="5400" b="1" dirty="0">
              <a:solidFill>
                <a:srgbClr val="FF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sz="quarter" idx="1"/>
          </p:nvPr>
        </p:nvSpPr>
        <p:spPr>
          <a:xfrm>
            <a:off x="267031" y="5619465"/>
            <a:ext cx="2324669" cy="931460"/>
          </a:xfrm>
        </p:spPr>
        <p:txBody>
          <a:bodyPr/>
          <a:lstStyle/>
          <a:p>
            <a:r>
              <a:rPr lang="el-GR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Νίκη Μαματσή</a:t>
            </a:r>
          </a:p>
          <a:p>
            <a:r>
              <a:rPr lang="el-GR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Φυσικός</a:t>
            </a:r>
            <a:endParaRPr lang="el-GR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91069" y="332656"/>
            <a:ext cx="11593563" cy="897064"/>
          </a:xfrm>
        </p:spPr>
        <p:txBody>
          <a:bodyPr rtlCol="0">
            <a:normAutofit fontScale="90000"/>
          </a:bodyPr>
          <a:lstStyle/>
          <a:p>
            <a:pPr rtl="0"/>
            <a:r>
              <a:rPr lang="el-GR" sz="4400" b="1" dirty="0">
                <a:solidFill>
                  <a:srgbClr val="FF0000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Άλλο ένα αδιέξοδο της </a:t>
            </a:r>
            <a:r>
              <a:rPr lang="el-GR" sz="4400" b="1" dirty="0" smtClean="0">
                <a:solidFill>
                  <a:srgbClr val="FF0000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κλασσικής </a:t>
            </a:r>
            <a:r>
              <a:rPr lang="el-GR" sz="4400" b="1" dirty="0">
                <a:solidFill>
                  <a:srgbClr val="FF0000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θεωρίας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504967" y="1747023"/>
            <a:ext cx="11163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Ένα Η-Μ κύμα συχνότητας f όταν πέφτει σε κάποιο υλικό αναγκάζει τα ηλεκτρόνια του να ταλαντώνονται με την ίδια συχνότητα </a:t>
            </a:r>
          </a:p>
          <a:p>
            <a:r>
              <a:rPr lang="el-GR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και να παράγουν με τη σειρά τους ΗΜ κύματα ίδιας συχνότητας f. </a:t>
            </a:r>
          </a:p>
        </p:txBody>
      </p:sp>
      <p:sp>
        <p:nvSpPr>
          <p:cNvPr id="5" name="Οβάλ 4"/>
          <p:cNvSpPr/>
          <p:nvPr/>
        </p:nvSpPr>
        <p:spPr>
          <a:xfrm>
            <a:off x="900753" y="3795636"/>
            <a:ext cx="7438030" cy="1977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Επομένως, η σκεδαζόμενη δέσμη θα έπρεπε να έχει τα ίδιο μήκος κύματος με την προσπίπτουσα δέσμη</a:t>
            </a:r>
            <a:endParaRPr lang="el-GR" sz="2400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12B6AD5-A799-2EC7-81E1-3DA4BB47D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099" y="3795636"/>
            <a:ext cx="2251880" cy="225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1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36978" y="524176"/>
            <a:ext cx="10972800" cy="1139825"/>
          </a:xfrm>
        </p:spPr>
        <p:txBody>
          <a:bodyPr/>
          <a:lstStyle/>
          <a:p>
            <a:r>
              <a:rPr lang="el-GR" sz="4000" b="1" dirty="0" smtClean="0">
                <a:solidFill>
                  <a:srgbClr val="FF0000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Αλλά αν σκεφτούμε ότι η Η-Μ ακτινοβολία είναι φωτόνια… </a:t>
            </a:r>
            <a:endParaRPr lang="el-GR" sz="4000" b="1" dirty="0">
              <a:solidFill>
                <a:srgbClr val="FF0000"/>
              </a:solidFill>
              <a:effectLst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125425" y="2191018"/>
            <a:ext cx="10677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Τότε πρόκειται για μια κρούση φωτονίου - ηλεκτρόνιου 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609597" y="3266979"/>
            <a:ext cx="11100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ως αποτέλεσμα της οποίας το φωτόνιο θα χάσει ένα µ</a:t>
            </a:r>
            <a:r>
              <a:rPr lang="el-GR" sz="24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έρος</a:t>
            </a:r>
            <a:r>
              <a:rPr lang="el-GR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από την ενέργειά του</a:t>
            </a:r>
            <a:endParaRPr lang="el-GR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497" y="5847655"/>
            <a:ext cx="3602478" cy="924841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2467763" y="4544113"/>
            <a:ext cx="6906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4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άρα θα µ</a:t>
            </a:r>
            <a:r>
              <a:rPr lang="el-GR" sz="2400" dirty="0" err="1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ειωθεί</a:t>
            </a:r>
            <a:r>
              <a:rPr lang="el-GR" sz="24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η συχνότητά του </a:t>
            </a:r>
            <a:endParaRPr lang="el-GR" sz="2400" dirty="0" smtClean="0">
              <a:solidFill>
                <a:srgbClr val="FFFFFF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/>
            <a:r>
              <a:rPr lang="el-GR" sz="2400" dirty="0" smtClean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οπότε  </a:t>
            </a:r>
            <a:r>
              <a:rPr lang="el-GR" sz="24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θα αυξηθεί το µ</a:t>
            </a:r>
            <a:r>
              <a:rPr lang="el-GR" sz="2400" dirty="0" err="1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ήκος</a:t>
            </a:r>
            <a:r>
              <a:rPr lang="el-GR" sz="24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l-GR" sz="2400" dirty="0" err="1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κύµατός</a:t>
            </a:r>
            <a:r>
              <a:rPr lang="el-GR" sz="24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του. </a:t>
            </a:r>
          </a:p>
        </p:txBody>
      </p:sp>
      <p:sp>
        <p:nvSpPr>
          <p:cNvPr id="10" name="Κάτω βέλος 9"/>
          <p:cNvSpPr/>
          <p:nvPr/>
        </p:nvSpPr>
        <p:spPr>
          <a:xfrm>
            <a:off x="5342271" y="2659303"/>
            <a:ext cx="341194" cy="5107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271" y="5459352"/>
            <a:ext cx="377985" cy="530398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614" y="3971594"/>
            <a:ext cx="377985" cy="530398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80" y="619581"/>
            <a:ext cx="1515136" cy="2141225"/>
          </a:xfrm>
          <a:prstGeom prst="rect">
            <a:avLst/>
          </a:prstGeom>
        </p:spPr>
      </p:pic>
      <p:sp>
        <p:nvSpPr>
          <p:cNvPr id="14" name="Επεξήγηση με στρογγυλεμένο παραλληλόγραμμο 13"/>
          <p:cNvSpPr/>
          <p:nvPr/>
        </p:nvSpPr>
        <p:spPr>
          <a:xfrm>
            <a:off x="1924957" y="388860"/>
            <a:ext cx="8469461" cy="1294907"/>
          </a:xfrm>
          <a:prstGeom prst="wedgeRoundRectCallout">
            <a:avLst>
              <a:gd name="adj1" fmla="val -50568"/>
              <a:gd name="adj2" fmla="val 79864"/>
              <a:gd name="adj3" fmla="val 16667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16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9580" y="952371"/>
            <a:ext cx="10972800" cy="1139825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l-GR" sz="3200" b="1" dirty="0" smtClean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Εφαρμόζοντας τις αρχές </a:t>
            </a:r>
            <a:r>
              <a:rPr lang="el-GR" sz="3200" b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διατήρησης </a:t>
            </a:r>
            <a:r>
              <a:rPr lang="el-GR" sz="3200" b="1" dirty="0" smtClean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/>
            </a:r>
            <a:br>
              <a:rPr lang="el-GR" sz="3200" b="1" dirty="0" smtClean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</a:br>
            <a:r>
              <a:rPr lang="el-GR" sz="3200" b="1" dirty="0" smtClean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ορμής </a:t>
            </a:r>
            <a:r>
              <a:rPr lang="el-GR" sz="3200" b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και </a:t>
            </a:r>
            <a:r>
              <a:rPr lang="el-GR" sz="3200" b="1" dirty="0" smtClean="0"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ενέργειας κατά την κρούση, βρίσκουμε:</a:t>
            </a:r>
            <a:r>
              <a:rPr lang="el-GR" sz="2400" dirty="0">
                <a:solidFill>
                  <a:srgbClr val="FFFFFF"/>
                </a:solidFill>
                <a:effectLst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/>
            </a:r>
            <a:br>
              <a:rPr lang="el-GR" sz="2400" dirty="0">
                <a:solidFill>
                  <a:srgbClr val="FFFFFF"/>
                </a:solidFill>
                <a:effectLst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</a:b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065405" y="2131069"/>
                <a:ext cx="8214610" cy="1439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6000" b="1" i="1" dirty="0" smtClean="0">
                    <a:solidFill>
                      <a:srgbClr val="FF000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λ΄-λ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𝒎𝒄</m:t>
                        </m:r>
                      </m:den>
                    </m:f>
                    <m:r>
                      <a:rPr lang="en-US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𝝈𝝊𝝂</m:t>
                    </m:r>
                    <m:r>
                      <a:rPr lang="el-GR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𝝋</m:t>
                    </m:r>
                    <m:r>
                      <a:rPr lang="el-GR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6000" b="1" i="1" dirty="0">
                  <a:solidFill>
                    <a:srgbClr val="FF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405" y="2131069"/>
                <a:ext cx="8214610" cy="1439946"/>
              </a:xfrm>
              <a:prstGeom prst="rect">
                <a:avLst/>
              </a:prstGeom>
              <a:blipFill>
                <a:blip r:embed="rId2"/>
                <a:stretch>
                  <a:fillRect l="-4529" b="-190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63891" y="3336285"/>
            <a:ext cx="3003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  <a:p>
            <a:r>
              <a:rPr lang="el-GR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φ</a:t>
            </a:r>
            <a:r>
              <a:rPr lang="el-GR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 </a:t>
            </a:r>
            <a:r>
              <a:rPr lang="el-GR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η γωνία μεταξύ προσπίπτουσας   και ανακλώμενης δέσμης</a:t>
            </a:r>
            <a:endParaRPr lang="el-GR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" name="Οβάλ 8"/>
          <p:cNvSpPr/>
          <p:nvPr/>
        </p:nvSpPr>
        <p:spPr>
          <a:xfrm>
            <a:off x="4776865" y="1963710"/>
            <a:ext cx="1514006" cy="1909539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4481940" y="3818549"/>
            <a:ext cx="3288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μήκος κύματος </a:t>
            </a:r>
            <a:endParaRPr lang="en-US" sz="2400" b="1" dirty="0" smtClean="0"/>
          </a:p>
          <a:p>
            <a:r>
              <a:rPr lang="en-US" sz="2400" b="1" dirty="0" smtClean="0"/>
              <a:t>Compton = </a:t>
            </a:r>
            <a:r>
              <a:rPr lang="el-GR" sz="2400" b="1" dirty="0" smtClean="0"/>
              <a:t>0,0024</a:t>
            </a:r>
            <a:r>
              <a:rPr lang="en-US" sz="2400" b="1" dirty="0" smtClean="0"/>
              <a:t>nm</a:t>
            </a:r>
            <a:endParaRPr lang="el-GR" sz="2400" b="1" dirty="0"/>
          </a:p>
        </p:txBody>
      </p:sp>
      <p:sp>
        <p:nvSpPr>
          <p:cNvPr id="13" name="Καμπύλο δεξιό βέλος 12"/>
          <p:cNvSpPr/>
          <p:nvPr/>
        </p:nvSpPr>
        <p:spPr>
          <a:xfrm rot="1153553">
            <a:off x="4171488" y="3039974"/>
            <a:ext cx="445076" cy="992620"/>
          </a:xfrm>
          <a:prstGeom prst="curvedRightArrow">
            <a:avLst>
              <a:gd name="adj1" fmla="val 18155"/>
              <a:gd name="adj2" fmla="val 73765"/>
              <a:gd name="adj3" fmla="val 25000"/>
            </a:avLst>
          </a:prstGeom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359763" y="5052034"/>
            <a:ext cx="76150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Το φαινόμενο </a:t>
            </a:r>
            <a:r>
              <a:rPr lang="el-GR" sz="20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Compton</a:t>
            </a:r>
            <a:r>
              <a:rPr lang="el-GR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γίνεται αισθητό μόνο όταν το μήκος κύματος της ακτινοβολίας πλησιάζει αυτή τη τιμή</a:t>
            </a:r>
            <a:endParaRPr lang="el-GR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8670" y="6016043"/>
            <a:ext cx="6615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Δηλαδή στις ακτίνες Χ και στις ακτίνες γ</a:t>
            </a:r>
            <a:endParaRPr lang="el-GR" sz="2400" b="1" dirty="0">
              <a:solidFill>
                <a:srgbClr val="FF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04" y="3536284"/>
            <a:ext cx="4104374" cy="307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3" grpId="0" animBg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907401"/>
            <a:ext cx="12067081" cy="1139825"/>
          </a:xfrm>
        </p:spPr>
        <p:txBody>
          <a:bodyPr/>
          <a:lstStyle/>
          <a:p>
            <a:r>
              <a:rPr lang="el-GR" sz="4200" b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κ</a:t>
            </a:r>
            <a:r>
              <a:rPr lang="el-GR" sz="4200" b="1" dirty="0" smtClean="0">
                <a:solidFill>
                  <a:schemeClr val="tx1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αι το ηλεκτρόνιο μετά την κρούση αποκτά κινητική ενέργεια Κ</a:t>
            </a:r>
            <a:r>
              <a:rPr lang="en-US" sz="4200" b="1" baseline="-25000" dirty="0" smtClean="0">
                <a:solidFill>
                  <a:schemeClr val="tx1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e</a:t>
            </a:r>
            <a:r>
              <a:rPr lang="en-US" sz="4200" b="1" dirty="0" smtClean="0">
                <a:solidFill>
                  <a:schemeClr val="tx1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l-GR" sz="4200" b="1" dirty="0" smtClean="0">
                <a:solidFill>
                  <a:schemeClr val="tx1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τέτοια ώστε</a:t>
            </a:r>
            <a:r>
              <a:rPr lang="en-US" sz="4200" b="1" dirty="0" smtClean="0">
                <a:solidFill>
                  <a:schemeClr val="tx1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endParaRPr lang="el-GR" sz="4200" b="1" dirty="0">
              <a:solidFill>
                <a:schemeClr val="tx1"/>
              </a:solidFill>
              <a:effectLst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43713" y="2668474"/>
                <a:ext cx="5036695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5400" b="1" i="1" dirty="0" smtClean="0">
                    <a:solidFill>
                      <a:schemeClr val="tx1"/>
                    </a:solidFill>
                  </a:rPr>
                  <a:t>hf</a:t>
                </a:r>
                <a14:m>
                  <m:oMath xmlns:m="http://schemas.openxmlformats.org/officeDocument/2006/math">
                    <m:r>
                      <a:rPr lang="el-GR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𝒉𝒇</m:t>
                    </m:r>
                    <m:r>
                      <a:rPr lang="el-GR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΄+</m:t>
                    </m:r>
                    <m:r>
                      <a:rPr lang="el-GR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𝜥</m:t>
                    </m:r>
                    <m:r>
                      <a:rPr lang="en-US" sz="5400" b="1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5400" b="1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l-GR" sz="5400" b="1" i="1" baseline="-25000" dirty="0">
                  <a:solidFill>
                    <a:schemeClr val="tx1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713" y="2668474"/>
                <a:ext cx="5036695" cy="830997"/>
              </a:xfrm>
              <a:prstGeom prst="rect">
                <a:avLst/>
              </a:prstGeom>
              <a:blipFill>
                <a:blip r:embed="rId2"/>
                <a:stretch>
                  <a:fillRect l="-8232" t="-26471" b="-492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43713" y="4015563"/>
                <a:ext cx="4810484" cy="175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𝒉𝒄</m:t>
                          </m:r>
                        </m:num>
                        <m:den>
                          <m:r>
                            <a:rPr lang="el-GR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𝒉𝒄</m:t>
                          </m:r>
                        </m:num>
                        <m:den>
                          <m:r>
                            <a:rPr lang="el-GR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  <m:r>
                            <a:rPr lang="el-GR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΄</m:t>
                          </m:r>
                        </m:den>
                      </m:f>
                      <m:r>
                        <a:rPr lang="el-GR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𝜥</m:t>
                          </m:r>
                        </m:e>
                        <m:sub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l-GR" sz="60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713" y="4015563"/>
                <a:ext cx="4810484" cy="17538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554197" y="2788021"/>
            <a:ext cx="1501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i="1" dirty="0" smtClean="0"/>
              <a:t>(ΑΔΕ)</a:t>
            </a:r>
            <a:endParaRPr lang="el-GR" sz="3600" b="1" i="1" dirty="0"/>
          </a:p>
        </p:txBody>
      </p:sp>
    </p:spTree>
    <p:extLst>
      <p:ext uri="{BB962C8B-B14F-4D97-AF65-F5344CB8AC3E}">
        <p14:creationId xmlns:p14="http://schemas.microsoft.com/office/powerpoint/2010/main" val="29286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504967" y="701302"/>
            <a:ext cx="109864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Φωτόνιο μήκους κύματος λ </a:t>
            </a:r>
            <a:r>
              <a:rPr lang="el-GR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=λ</a:t>
            </a:r>
            <a:r>
              <a:rPr lang="en-US" sz="2400" baseline="-25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</a:t>
            </a: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=</a:t>
            </a:r>
            <a:r>
              <a:rPr lang="el-GR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h/mc  </a:t>
            </a:r>
            <a:r>
              <a:rPr lang="el-GR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υφίσταται </a:t>
            </a:r>
            <a:r>
              <a:rPr lang="el-GR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σκέδαση </a:t>
            </a:r>
            <a:r>
              <a:rPr lang="el-GR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Compton</a:t>
            </a:r>
            <a:r>
              <a:rPr lang="el-GR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από ένα αρχικά ακίνητο ηλεκτρόνιο. Το μήκος κύματος του φωτονίου που σκεδάζεται σε γωνία θ = 120° θα είναι ίσο με</a:t>
            </a:r>
            <a:r>
              <a:rPr lang="el-GR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  <a:endParaRPr lang="en-US" sz="24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l-GR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α. </a:t>
            </a: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h/</a:t>
            </a:r>
            <a:r>
              <a:rPr lang="el-GR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mc</a:t>
            </a:r>
            <a:r>
              <a:rPr lang="el-GR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        β.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l-GR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h/</a:t>
            </a:r>
            <a:r>
              <a:rPr lang="el-GR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mc</a:t>
            </a:r>
            <a:r>
              <a:rPr lang="el-GR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         γ. 5</a:t>
            </a: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h/</a:t>
            </a:r>
            <a:r>
              <a:rPr lang="el-GR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mc</a:t>
            </a:r>
            <a:r>
              <a:rPr lang="el-GR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            δ. 3</a:t>
            </a: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h/</a:t>
            </a:r>
            <a:r>
              <a:rPr lang="el-GR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mc</a:t>
            </a:r>
            <a:endParaRPr lang="el-GR" dirty="0"/>
          </a:p>
          <a:p>
            <a:endParaRPr lang="el-GR" dirty="0"/>
          </a:p>
        </p:txBody>
      </p:sp>
      <p:sp>
        <p:nvSpPr>
          <p:cNvPr id="3" name="Οβάλ 2"/>
          <p:cNvSpPr/>
          <p:nvPr/>
        </p:nvSpPr>
        <p:spPr>
          <a:xfrm>
            <a:off x="6178855" y="1843870"/>
            <a:ext cx="641445" cy="60050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569403" y="3387699"/>
            <a:ext cx="10857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Όταν ένα φωτόνιο μήκους κύματος </a:t>
            </a:r>
            <a:r>
              <a:rPr lang="el-GR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λ=</a:t>
            </a:r>
            <a:r>
              <a:rPr lang="el-GR" sz="24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λ</a:t>
            </a:r>
            <a:r>
              <a:rPr lang="el-GR" sz="2400" baseline="-250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</a:t>
            </a:r>
            <a:r>
              <a:rPr lang="el-GR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/2 </a:t>
            </a:r>
            <a:r>
              <a:rPr lang="el-GR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προσπίπτει σε ένα </a:t>
            </a:r>
            <a:r>
              <a:rPr lang="el-GR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ακίνητο </a:t>
            </a:r>
            <a:r>
              <a:rPr lang="el-GR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ηλεκτρόνιο σκεδάζεται υπό γωνία φ. Το σκεδαζόμενο φωτόνιο έχει μήκος κύματος λ’. Το μέγιστο ποσοστό μεταβολής του μήκους κύματος του φωτονίου είναι</a:t>
            </a:r>
          </a:p>
          <a:p>
            <a:r>
              <a:rPr lang="el-GR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(α) 100% 			(β) 200%			(γ) 400%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372" y="4789954"/>
            <a:ext cx="66452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4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4" y="2007178"/>
            <a:ext cx="2609387" cy="313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 Box 9"/>
          <p:cNvSpPr txBox="1">
            <a:spLocks noChangeArrowheads="1"/>
          </p:cNvSpPr>
          <p:nvPr/>
        </p:nvSpPr>
        <p:spPr bwMode="auto">
          <a:xfrm>
            <a:off x="183744" y="5358559"/>
            <a:ext cx="26033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l-GR" sz="1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Wilhelm </a:t>
            </a:r>
            <a:r>
              <a:rPr lang="en-US" sz="1600" b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Röntgen</a:t>
            </a:r>
            <a:endParaRPr lang="el-GR" sz="16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el-GR" altLang="el-GR" sz="1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Γερμανία</a:t>
            </a:r>
            <a:r>
              <a:rPr lang="en-US" altLang="el-GR" sz="1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(1845 </a:t>
            </a:r>
            <a:r>
              <a:rPr lang="en-US" altLang="el-GR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– 1923</a:t>
            </a:r>
            <a:r>
              <a:rPr lang="en-US" altLang="el-GR" sz="1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)</a:t>
            </a:r>
            <a:endParaRPr lang="en-US" altLang="el-GR" sz="16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3926225" y="234279"/>
            <a:ext cx="80073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4400" b="1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Ανακάλυψη των </a:t>
            </a:r>
            <a:r>
              <a:rPr lang="el-GR" altLang="el-GR" sz="4400" b="1" dirty="0" err="1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ακτίνων</a:t>
            </a:r>
            <a:r>
              <a:rPr lang="el-GR" altLang="el-GR" sz="4400" b="1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Χ</a:t>
            </a:r>
            <a:endParaRPr lang="el-GR" altLang="el-GR" sz="4400" b="1" dirty="0">
              <a:solidFill>
                <a:srgbClr val="FF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 rot="20924498">
            <a:off x="64815" y="440312"/>
            <a:ext cx="3564582" cy="1015318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el-GR" sz="5998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8/11/1895</a:t>
            </a:r>
            <a:endParaRPr lang="el-GR" sz="5998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35" y="1147702"/>
            <a:ext cx="4471988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89111" y="4866734"/>
            <a:ext cx="833878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el-GR" sz="2400" dirty="0" smtClean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Μέσα στον </a:t>
            </a:r>
            <a:r>
              <a:rPr lang="el-GR" altLang="el-GR" sz="2400" dirty="0" err="1" smtClean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αερόκενο</a:t>
            </a:r>
            <a:r>
              <a:rPr lang="el-GR" altLang="el-GR" sz="2400" dirty="0" smtClean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σωλήνα οι  καθοδικές ακτίνες (ηλεκτρόνια) προσπίπτουν </a:t>
            </a:r>
            <a:r>
              <a:rPr lang="el-GR" altLang="el-GR" sz="24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σε μεταλλικό στόχο. </a:t>
            </a:r>
            <a:endParaRPr lang="el-GR" altLang="el-GR" sz="2400" dirty="0" smtClean="0">
              <a:solidFill>
                <a:srgbClr val="FFFFFF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el-GR" sz="2400" dirty="0" smtClean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Ένα </a:t>
            </a:r>
            <a:r>
              <a:rPr lang="el-GR" altLang="el-GR" sz="2400" dirty="0" err="1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πέτασμα</a:t>
            </a:r>
            <a:r>
              <a:rPr lang="el-GR" altLang="el-GR" sz="24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l-GR" altLang="el-GR" sz="2400" dirty="0" smtClean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έξω </a:t>
            </a:r>
            <a:r>
              <a:rPr lang="el-GR" altLang="el-GR" sz="24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από τον σωλήνα </a:t>
            </a:r>
            <a:r>
              <a:rPr lang="el-GR" altLang="el-GR" sz="2400" dirty="0" smtClean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φθορίζει ξαφνικά, χωρίς </a:t>
            </a:r>
            <a:r>
              <a:rPr lang="el-GR" altLang="el-GR" sz="24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να υπάρχει </a:t>
            </a:r>
            <a:r>
              <a:rPr lang="el-GR" altLang="el-GR" sz="2400" dirty="0" smtClean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λόγος!!!</a:t>
            </a:r>
            <a:endParaRPr lang="el-GR" altLang="el-GR" sz="2400" dirty="0">
              <a:solidFill>
                <a:srgbClr val="FFFFFF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85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426446" y="5659651"/>
            <a:ext cx="38395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altLang="el-GR" sz="24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Το</a:t>
            </a:r>
            <a:r>
              <a:rPr lang="en-US" altLang="el-GR" sz="24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l-GR" altLang="el-GR" sz="2400" dirty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πρώτο βραβείο Νόμπελ </a:t>
            </a:r>
            <a:r>
              <a:rPr lang="el-GR" altLang="el-GR" sz="2400" dirty="0" smtClean="0">
                <a:solidFill>
                  <a:srgbClr val="FFFFFF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Φυσικής (</a:t>
            </a:r>
            <a:r>
              <a:rPr lang="el-GR" altLang="el-GR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1901)</a:t>
            </a:r>
            <a:endParaRPr lang="el-GR" altLang="el-GR" sz="2400" dirty="0">
              <a:solidFill>
                <a:srgbClr val="FFFFFF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" name="Picture 5" descr="roentgen%20at%20wor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0"/>
          <a:stretch/>
        </p:blipFill>
        <p:spPr bwMode="auto">
          <a:xfrm>
            <a:off x="668740" y="481588"/>
            <a:ext cx="3856535" cy="489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://users.sch.gr/kassetas/educ19_files/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6460">
            <a:off x="8992192" y="3051976"/>
            <a:ext cx="260985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5253181" y="699784"/>
            <a:ext cx="65742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Και το ακόμα πιο εντυπωσιακό είναι ότι επιμένει να φθορίζει ακόμα κι αν ανάμεσα παρεμβάλλει αδιαφανή αντικείμενα, ακόμα και το χέρι του!</a:t>
            </a:r>
            <a:endParaRPr lang="el-GR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" name="Picture 6" descr="first-human-x-ray-18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3181" y="2993252"/>
            <a:ext cx="3071955" cy="36134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Οβάλ 3"/>
          <p:cNvSpPr/>
          <p:nvPr/>
        </p:nvSpPr>
        <p:spPr>
          <a:xfrm>
            <a:off x="7983940" y="5044186"/>
            <a:ext cx="3957851" cy="1372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l-GR" sz="2800" dirty="0"/>
              <a:t>«έχω δει </a:t>
            </a:r>
            <a:r>
              <a:rPr lang="el-GR" altLang="el-GR" sz="2800" dirty="0" smtClean="0"/>
              <a:t>το </a:t>
            </a:r>
            <a:r>
              <a:rPr lang="el-GR" altLang="el-GR" sz="2800" dirty="0"/>
              <a:t>θάνατό </a:t>
            </a:r>
            <a:r>
              <a:rPr lang="el-GR" altLang="el-GR" sz="2800" dirty="0" smtClean="0"/>
              <a:t>μου…»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81844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113430" y="340745"/>
            <a:ext cx="103092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el-GR" sz="3600" b="1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Τι είναι τελικά αυτές οι περίεργες ακτίνες;</a:t>
            </a:r>
            <a:endParaRPr lang="el-GR" altLang="el-GR" sz="3600" b="1" dirty="0">
              <a:solidFill>
                <a:srgbClr val="FF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l-GR" sz="3600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300251" y="1336358"/>
            <a:ext cx="1174252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l-GR" altLang="el-GR" sz="3200" dirty="0" smtClean="0">
                <a:latin typeface="Lucida Sans Unicode" panose="020B0602030504020204" pitchFamily="34" charset="0"/>
              </a:rPr>
              <a:t>Είναι </a:t>
            </a:r>
            <a:r>
              <a:rPr lang="el-GR" altLang="el-GR" sz="3200" b="1" dirty="0">
                <a:latin typeface="Lucida Sans Unicode" panose="020B0602030504020204" pitchFamily="34" charset="0"/>
              </a:rPr>
              <a:t>αόρατη ηλεκτρομαγνητική ακτινοβολία</a:t>
            </a:r>
            <a:r>
              <a:rPr lang="el-GR" altLang="el-GR" sz="3200" dirty="0">
                <a:latin typeface="Lucida Sans Unicode" panose="020B0602030504020204" pitchFamily="34" charset="0"/>
              </a:rPr>
              <a:t>, </a:t>
            </a:r>
            <a:r>
              <a:rPr lang="el-GR" altLang="el-GR" sz="3200" dirty="0" smtClean="0">
                <a:latin typeface="Lucida Sans Unicode" panose="020B0602030504020204" pitchFamily="34" charset="0"/>
              </a:rPr>
              <a:t>με μήκος </a:t>
            </a:r>
            <a:r>
              <a:rPr lang="el-GR" altLang="el-GR" sz="3200" dirty="0">
                <a:latin typeface="Lucida Sans Unicode" panose="020B0602030504020204" pitchFamily="34" charset="0"/>
              </a:rPr>
              <a:t>κύματος πολύ </a:t>
            </a:r>
            <a:r>
              <a:rPr lang="el-GR" altLang="el-GR" sz="3200" dirty="0" smtClean="0">
                <a:latin typeface="Lucida Sans Unicode" panose="020B0602030504020204" pitchFamily="34" charset="0"/>
              </a:rPr>
              <a:t>μικρότερο </a:t>
            </a:r>
            <a:r>
              <a:rPr lang="el-GR" altLang="el-GR" sz="3200" dirty="0">
                <a:latin typeface="Lucida Sans Unicode" panose="020B0602030504020204" pitchFamily="34" charset="0"/>
              </a:rPr>
              <a:t>από </a:t>
            </a:r>
            <a:r>
              <a:rPr lang="el-GR" altLang="el-GR" sz="3200" dirty="0" smtClean="0">
                <a:latin typeface="Lucida Sans Unicode" panose="020B0602030504020204" pitchFamily="34" charset="0"/>
              </a:rPr>
              <a:t>του ορατού (0,001-1</a:t>
            </a:r>
            <a:r>
              <a:rPr lang="en-US" altLang="el-GR" sz="3200" dirty="0" smtClean="0">
                <a:latin typeface="Lucida Sans Unicode" panose="020B0602030504020204" pitchFamily="34" charset="0"/>
              </a:rPr>
              <a:t>nm)</a:t>
            </a:r>
            <a:endParaRPr lang="el-GR" altLang="el-GR" sz="3200" dirty="0">
              <a:latin typeface="Lucida Sans Unicode" panose="020B0602030504020204" pitchFamily="34" charset="0"/>
            </a:endParaRPr>
          </a:p>
        </p:txBody>
      </p:sp>
      <p:pic>
        <p:nvPicPr>
          <p:cNvPr id="12290" name="Picture 2" descr="PHYSIC LESSONS: ΤΟ ΦΑΣΜΑ ΤΗΣ ΗΛΕΚΤΡΟΜΑΓΝΗΤΙΚΗΣ ΑΚΤΙΝΟΒΟΛΙΑ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8" b="17413"/>
          <a:stretch/>
        </p:blipFill>
        <p:spPr bwMode="auto">
          <a:xfrm>
            <a:off x="728779" y="2536687"/>
            <a:ext cx="10571567" cy="360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8"/>
          <p:cNvSpPr/>
          <p:nvPr/>
        </p:nvSpPr>
        <p:spPr>
          <a:xfrm rot="20924498">
            <a:off x="67466" y="2446535"/>
            <a:ext cx="3289058" cy="1015318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el-GR" sz="5998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φωτόνια</a:t>
            </a:r>
            <a:endParaRPr lang="el-GR" sz="5998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3164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9625" y="518615"/>
            <a:ext cx="9600219" cy="938284"/>
          </a:xfrm>
        </p:spPr>
        <p:txBody>
          <a:bodyPr/>
          <a:lstStyle/>
          <a:p>
            <a:r>
              <a:rPr lang="el-GR" sz="4000" b="1" dirty="0" smtClean="0">
                <a:solidFill>
                  <a:srgbClr val="FF0000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Γιατί η άνοδος εκπέμπει ακτίνες Χ;</a:t>
            </a:r>
            <a:endParaRPr lang="el-GR" sz="4000" b="1" dirty="0">
              <a:solidFill>
                <a:srgbClr val="FF0000"/>
              </a:solidFill>
              <a:effectLst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17237" y="2330356"/>
            <a:ext cx="6878628" cy="3811588"/>
          </a:xfrm>
        </p:spPr>
        <p:txBody>
          <a:bodyPr/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l-GR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Επειδή τα ηλεκτρόνια φτάνοντας στην άνοδο επιβραδύνονται απότομα, οπότε εκπέμπουν ακτινοβολία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l-GR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l-GR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Επειδή καθώς συγκρούονται με τα άτομα της ανόδου, τους προσδίδουν ενέργεια. Οπότε προκαλούν διέγερση, δηλαδή τα ηλεκτρόνια μεταπηδούν σε στοιβάδες μεγαλύτερης ενέργειας. Καθώς επιστρέφουν εκπέμπουν ακτινοβολία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83" y="2330356"/>
            <a:ext cx="4471988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08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162692"/>
            <a:ext cx="3958930" cy="2634488"/>
          </a:xfrm>
          <a:prstGeom prst="rect">
            <a:avLst/>
          </a:prstGeom>
        </p:spPr>
      </p:pic>
      <p:pic>
        <p:nvPicPr>
          <p:cNvPr id="8" name="Picture 6" descr="Το παλίμψηστο του Αρχιμήδ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5045" y="893632"/>
            <a:ext cx="5518245" cy="3608575"/>
          </a:xfrm>
          <a:prstGeom prst="rect">
            <a:avLst/>
          </a:prstGeom>
        </p:spPr>
      </p:pic>
      <p:pic>
        <p:nvPicPr>
          <p:cNvPr id="11" name="Picture 5" descr="The X-ray S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24" y="4293611"/>
            <a:ext cx="2536209" cy="219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9" name="Picture 5" descr="X-ray of a too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92" y="4417912"/>
            <a:ext cx="2428448" cy="18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plug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70" y="2524145"/>
            <a:ext cx="1644375" cy="39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9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00" y="2728245"/>
            <a:ext cx="4971221" cy="397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634018" y="1969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l-GR" altLang="el-GR" b="1" dirty="0" smtClean="0">
                <a:solidFill>
                  <a:srgbClr val="FF0000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Χρήσεις των </a:t>
            </a:r>
            <a:r>
              <a:rPr lang="el-GR" altLang="el-GR" b="1" dirty="0" err="1" smtClean="0">
                <a:solidFill>
                  <a:srgbClr val="FF0000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ακτίνων</a:t>
            </a:r>
            <a:r>
              <a:rPr lang="el-GR" altLang="el-GR" b="1" dirty="0" smtClean="0">
                <a:solidFill>
                  <a:srgbClr val="FF0000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 Χ</a:t>
            </a:r>
            <a:endParaRPr lang="el-GR" altLang="el-GR" b="1" dirty="0">
              <a:solidFill>
                <a:srgbClr val="FF0000"/>
              </a:solidFill>
              <a:effectLst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AutoShape 4" descr="X-Rays: MedlineP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900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Όπως ξέρουμε, το φωτόνιο:</a:t>
            </a:r>
            <a:endParaRPr lang="el-GR" b="1" dirty="0">
              <a:solidFill>
                <a:srgbClr val="FF0000"/>
              </a:solidFill>
              <a:effectLst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6538" y="1746913"/>
            <a:ext cx="2935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Είναι κύμα</a:t>
            </a:r>
            <a:endParaRPr lang="el-GR" sz="4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6914" y="1746913"/>
            <a:ext cx="5458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α</a:t>
            </a:r>
            <a:r>
              <a:rPr lang="el-GR" sz="4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λλά και σωματίδιο</a:t>
            </a:r>
            <a:endParaRPr lang="el-GR" sz="4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6363806" y="2454799"/>
                <a:ext cx="3148683" cy="13052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5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𝒉</m:t>
                        </m:r>
                      </m:num>
                      <m:den>
                        <m:r>
                          <a:rPr lang="el-GR" sz="5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𝝀</m:t>
                        </m:r>
                      </m:den>
                    </m:f>
                  </m:oMath>
                </a14:m>
                <a:r>
                  <a:rPr lang="en-US" sz="5400" dirty="0"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endParaRPr lang="el-GR" sz="54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806" y="2454799"/>
                <a:ext cx="3148683" cy="1305229"/>
              </a:xfrm>
              <a:prstGeom prst="rect">
                <a:avLst/>
              </a:prstGeom>
              <a:blipFill>
                <a:blip r:embed="rId2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Ορθογώνιο 6"/>
          <p:cNvSpPr/>
          <p:nvPr/>
        </p:nvSpPr>
        <p:spPr>
          <a:xfrm>
            <a:off x="1817900" y="2784073"/>
            <a:ext cx="20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4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 panose="020B0602030504020204" pitchFamily="34" charset="0"/>
              </a:rPr>
              <a:t>E = h </a:t>
            </a:r>
            <a:r>
              <a:rPr lang="el-GR" sz="48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 panose="020B0602030504020204" pitchFamily="34" charset="0"/>
                <a:sym typeface="Symbol" panose="05050102010706020507" pitchFamily="18" charset="2"/>
              </a:rPr>
              <a:t></a:t>
            </a:r>
            <a:r>
              <a:rPr lang="el-GR" sz="4800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Lucida Sans Unicode" panose="020B0602030504020204" pitchFamily="34" charset="0"/>
              </a:rPr>
              <a:t>f</a:t>
            </a:r>
            <a:endParaRPr lang="el-GR" sz="4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8" name="Κάτω βέλος 7"/>
          <p:cNvSpPr/>
          <p:nvPr/>
        </p:nvSpPr>
        <p:spPr>
          <a:xfrm>
            <a:off x="7683690" y="3875964"/>
            <a:ext cx="602497" cy="1146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5720129" y="5240740"/>
            <a:ext cx="5295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Η πειραματική επιβεβαίωση ήρθε από την Αμερική</a:t>
            </a:r>
            <a:endParaRPr lang="el-GR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67413" y="278634"/>
            <a:ext cx="9213559" cy="1142702"/>
          </a:xfrm>
        </p:spPr>
        <p:txBody>
          <a:bodyPr/>
          <a:lstStyle/>
          <a:p>
            <a:r>
              <a:rPr lang="el-GR" sz="3599" b="1" dirty="0">
                <a:solidFill>
                  <a:srgbClr val="FF0000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Ο </a:t>
            </a:r>
            <a:r>
              <a:rPr lang="en-US" sz="3599" b="1" dirty="0">
                <a:solidFill>
                  <a:srgbClr val="FF0000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Compton </a:t>
            </a:r>
            <a:r>
              <a:rPr lang="el-GR" sz="3599" b="1" dirty="0">
                <a:solidFill>
                  <a:srgbClr val="FF0000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επιβεβαιώνει πειραματικά </a:t>
            </a:r>
            <a:r>
              <a:rPr lang="el-GR" sz="3599" b="1" dirty="0" smtClean="0">
                <a:solidFill>
                  <a:srgbClr val="FF0000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τη σωματιδιακή φύση των  </a:t>
            </a:r>
            <a:r>
              <a:rPr lang="el-GR" sz="3599" b="1" dirty="0">
                <a:solidFill>
                  <a:srgbClr val="FF0000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φωτονίων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4954055" y="5091769"/>
            <a:ext cx="6858194" cy="1384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799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Μελετώντας και εξηγώντας </a:t>
            </a:r>
          </a:p>
          <a:p>
            <a:r>
              <a:rPr lang="el-GR" sz="2799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το </a:t>
            </a:r>
            <a:r>
              <a:rPr lang="el-GR" sz="2799" b="1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φαινόμενο </a:t>
            </a:r>
            <a:r>
              <a:rPr lang="en-US" sz="2799" b="1" dirty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Compton</a:t>
            </a:r>
            <a:r>
              <a:rPr lang="el-GR" sz="2799" b="1" dirty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l-GR" sz="2799" b="1" dirty="0" smtClean="0">
              <a:solidFill>
                <a:srgbClr val="FF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l-GR" sz="2799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κερδίζει το Νόμπελ Φυσικής 1927</a:t>
            </a:r>
            <a:endParaRPr lang="el-GR" sz="2399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1266" name="Picture 2" descr="Comp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71" y="1421338"/>
            <a:ext cx="2947148" cy="416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962116" y="5784074"/>
            <a:ext cx="2627691" cy="83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99" b="1" dirty="0">
                <a:latin typeface="Times New Roman" panose="02020603050405020304" pitchFamily="18" charset="0"/>
              </a:rPr>
              <a:t>Arthur Compton</a:t>
            </a:r>
          </a:p>
          <a:p>
            <a:pPr algn="ctr"/>
            <a:r>
              <a:rPr lang="el-GR" sz="2399" b="1" dirty="0">
                <a:latin typeface="Times New Roman" panose="02020603050405020304" pitchFamily="18" charset="0"/>
              </a:rPr>
              <a:t>(1892-1962) </a:t>
            </a:r>
            <a:r>
              <a:rPr lang="en-US" sz="2399" b="1" dirty="0">
                <a:latin typeface="Times New Roman" panose="02020603050405020304" pitchFamily="18" charset="0"/>
              </a:rPr>
              <a:t>USA</a:t>
            </a:r>
            <a:endParaRPr lang="el-GR" sz="2399" b="1" dirty="0">
              <a:latin typeface="Times New Roman" panose="02020603050405020304" pitchFamily="18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 rot="20924498">
            <a:off x="390134" y="482888"/>
            <a:ext cx="1896626" cy="1015318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el-GR" sz="5998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1921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005" y="1673580"/>
            <a:ext cx="3671612" cy="282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Compton Effect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32" y="1675348"/>
            <a:ext cx="7259240" cy="544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5575" y="705344"/>
            <a:ext cx="11816250" cy="1139825"/>
          </a:xfrm>
        </p:spPr>
        <p:txBody>
          <a:bodyPr/>
          <a:lstStyle/>
          <a:p>
            <a:pPr algn="l"/>
            <a:r>
              <a:rPr lang="el-GR" sz="4000" b="1" dirty="0" smtClean="0">
                <a:solidFill>
                  <a:srgbClr val="FF0000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Πείραμα </a:t>
            </a:r>
            <a:r>
              <a:rPr lang="en-US" sz="4000" b="1" dirty="0" smtClean="0">
                <a:solidFill>
                  <a:srgbClr val="FF0000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Compton</a:t>
            </a:r>
            <a:r>
              <a:rPr lang="el-GR" sz="4000" b="1" dirty="0" smtClean="0">
                <a:solidFill>
                  <a:srgbClr val="FF0000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  <a:br>
              <a:rPr lang="el-GR" sz="4000" b="1" dirty="0" smtClean="0">
                <a:solidFill>
                  <a:srgbClr val="FF0000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l-GR" sz="3200" b="1" dirty="0">
                <a:solidFill>
                  <a:schemeClr val="tx1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Α</a:t>
            </a:r>
            <a:r>
              <a:rPr lang="el-GR" sz="3200" b="1" dirty="0" smtClean="0">
                <a:solidFill>
                  <a:schemeClr val="tx1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κτίνες Χ προσπίπτουν πάνω σε μια επιφάνεια.</a:t>
            </a:r>
            <a:br>
              <a:rPr lang="el-GR" sz="3200" b="1" dirty="0" smtClean="0">
                <a:solidFill>
                  <a:schemeClr val="tx1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l-GR" sz="3200" b="1" dirty="0" smtClean="0">
                <a:solidFill>
                  <a:schemeClr val="tx1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Ένα μέρος τους σκεδάζεται από τα σωματίδια της ύλης και φεύγει, αλλά με μήκος κύματος μεγαλύτερο από το αρχικό.</a:t>
            </a:r>
            <a:endParaRPr lang="el-GR" sz="3200" dirty="0">
              <a:solidFill>
                <a:schemeClr val="tx1"/>
              </a:solidFill>
              <a:effectLst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AutoShape 2" descr="physics4u-Σκέδαση Comp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Open Sans"/>
              </a:rPr>
              <a:t>το φαινόµενο Compton δεν είναι παρά µια </a:t>
            </a:r>
            <a:r>
              <a:rPr kumimoji="0" lang="el-GR" altLang="el-GR" sz="1000" b="0" i="1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Open Sans"/>
              </a:rPr>
              <a:t>σύγκρουση</a:t>
            </a:r>
            <a:r>
              <a:rPr kumimoji="0" lang="el-GR" altLang="el-GR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Open Sans"/>
              </a:rPr>
              <a:t> του φωτονίου µε το ηλεκτρόνιο ως αποτέλεσµα της οποίας το φωτόνιο θα χάσει ένα µέρος από την ενέργειά του —εκείνη που πήρε το σκεδαζόµενο ηλεκτρόνιο— και άρα θα µειωθεί η συχνότητά του (αφού </a:t>
            </a:r>
            <a:r>
              <a:rPr kumimoji="0" lang="el-GR" altLang="el-GR" sz="1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MathJax_Math-italic"/>
              </a:rPr>
              <a:t>ϵ</a:t>
            </a:r>
            <a:r>
              <a:rPr kumimoji="0" lang="el-GR" altLang="el-GR" sz="1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MathJax_Main"/>
              </a:rPr>
              <a:t>=</a:t>
            </a:r>
            <a:r>
              <a:rPr kumimoji="0" lang="el-GR" altLang="el-GR" sz="1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MathJax_Math-italic"/>
              </a:rPr>
              <a:t>hf</a:t>
            </a:r>
            <a:r>
              <a:rPr kumimoji="0" lang="el-GR" altLang="el-GR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Open Sans"/>
              </a:rPr>
              <a:t>) και θα αυξηθεί αντίστοιχα το µήκος κύµατός του. Θα είναι δηλαδή </a:t>
            </a:r>
            <a:r>
              <a:rPr kumimoji="0" lang="el-GR" altLang="el-GR" sz="1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MathJax_Math-italic"/>
              </a:rPr>
              <a:t>λ</a:t>
            </a:r>
            <a:r>
              <a:rPr kumimoji="0" lang="el-GR" altLang="el-GR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MathJax_Main"/>
              </a:rPr>
              <a:t>′</a:t>
            </a:r>
            <a:r>
              <a:rPr kumimoji="0" lang="el-GR" altLang="el-GR" sz="1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MathJax_Main"/>
              </a:rPr>
              <a:t>&gt;</a:t>
            </a:r>
            <a:r>
              <a:rPr kumimoji="0" lang="el-GR" altLang="el-GR" sz="1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MathJax_Math-italic"/>
              </a:rPr>
              <a:t>λ</a:t>
            </a:r>
            <a:r>
              <a:rPr kumimoji="0" lang="el-GR" altLang="el-GR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Open Sans"/>
              </a:rPr>
              <a:t>, ακριβώς όπως δείχνει το πείραµα.</a:t>
            </a:r>
            <a:r>
              <a:rPr kumimoji="0" lang="el-GR" altLang="el-G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0424" y="4508701"/>
            <a:ext cx="1921584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l-GR" sz="48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λ</a:t>
            </a:r>
            <a:r>
              <a:rPr lang="el-GR" sz="48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΄&gt;λ</a:t>
            </a:r>
            <a:endParaRPr lang="el-GR" sz="4800" b="1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52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Τροχιά">
  <a:themeElements>
    <a:clrScheme name="Τροχιά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Τροχιά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Τροχιά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Τροχιά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Τροχιά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Τροχιά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Τροχιά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Τροχιά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Τροχιά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Τροχιά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Τροχιά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479</Words>
  <Application>Microsoft Office PowerPoint</Application>
  <PresentationFormat>Ευρεία οθόνη</PresentationFormat>
  <Paragraphs>62</Paragraphs>
  <Slides>14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7" baseType="lpstr">
      <vt:lpstr>Arial</vt:lpstr>
      <vt:lpstr>Arial Black</vt:lpstr>
      <vt:lpstr>Calibri</vt:lpstr>
      <vt:lpstr>Cambria</vt:lpstr>
      <vt:lpstr>Cambria Math</vt:lpstr>
      <vt:lpstr>Lucida Sans Unicode</vt:lpstr>
      <vt:lpstr>MathJax_Main</vt:lpstr>
      <vt:lpstr>MathJax_Math-italic</vt:lpstr>
      <vt:lpstr>Open Sans</vt:lpstr>
      <vt:lpstr>Symbol</vt:lpstr>
      <vt:lpstr>Times New Roman</vt:lpstr>
      <vt:lpstr>Wingdings</vt:lpstr>
      <vt:lpstr>Τροχιά</vt:lpstr>
      <vt:lpstr>Σκέδαση Compton</vt:lpstr>
      <vt:lpstr>Παρουσίαση του PowerPoint</vt:lpstr>
      <vt:lpstr>Παρουσίαση του PowerPoint</vt:lpstr>
      <vt:lpstr>Παρουσίαση του PowerPoint</vt:lpstr>
      <vt:lpstr>Γιατί η άνοδος εκπέμπει ακτίνες Χ;</vt:lpstr>
      <vt:lpstr>Παρουσίαση του PowerPoint</vt:lpstr>
      <vt:lpstr>Όπως ξέρουμε, το φωτόνιο:</vt:lpstr>
      <vt:lpstr>Ο Compton επιβεβαιώνει πειραματικά τη σωματιδιακή φύση των  φωτονίων</vt:lpstr>
      <vt:lpstr>Πείραμα Compton: Ακτίνες Χ προσπίπτουν πάνω σε μια επιφάνεια. Ένα μέρος τους σκεδάζεται από τα σωματίδια της ύλης και φεύγει, αλλά με μήκος κύματος μεγαλύτερο από το αρχικό.</vt:lpstr>
      <vt:lpstr>Άλλο ένα αδιέξοδο της κλασσικής θεωρίας</vt:lpstr>
      <vt:lpstr>Αλλά αν σκεφτούμε ότι η Η-Μ ακτινοβολία είναι φωτόνια… </vt:lpstr>
      <vt:lpstr>Εφαρμόζοντας τις αρχές διατήρησης  ορμής και ενέργειας κατά την κρούση, βρίσκουμε: </vt:lpstr>
      <vt:lpstr>και το ηλεκτρόνιο μετά την κρούση αποκτά κινητική ενέργεια Κe τέτοια ώστε, 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niki</dc:creator>
  <cp:lastModifiedBy>niki</cp:lastModifiedBy>
  <cp:revision>32</cp:revision>
  <dcterms:created xsi:type="dcterms:W3CDTF">2023-04-02T09:12:17Z</dcterms:created>
  <dcterms:modified xsi:type="dcterms:W3CDTF">2023-04-05T10:36:54Z</dcterms:modified>
</cp:coreProperties>
</file>