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7" r:id="rId5"/>
    <p:sldId id="268" r:id="rId6"/>
    <p:sldId id="267" r:id="rId7"/>
    <p:sldId id="263" r:id="rId8"/>
    <p:sldId id="262" r:id="rId9"/>
    <p:sldId id="271" r:id="rId10"/>
    <p:sldId id="265" r:id="rId11"/>
    <p:sldId id="272" r:id="rId12"/>
    <p:sldId id="259" r:id="rId13"/>
    <p:sldId id="273" r:id="rId14"/>
    <p:sldId id="274" r:id="rId15"/>
    <p:sldId id="275" r:id="rId16"/>
    <p:sldId id="276" r:id="rId17"/>
    <p:sldId id="277" r:id="rId18"/>
    <p:sldId id="278" r:id="rId19"/>
    <p:sldId id="281" r:id="rId20"/>
    <p:sldId id="280" r:id="rId21"/>
    <p:sldId id="279" r:id="rId22"/>
    <p:sldId id="282" r:id="rId23"/>
    <p:sldId id="283" r:id="rId24"/>
  </p:sldIdLst>
  <p:sldSz cx="12188825" cy="6858000"/>
  <p:notesSz cx="6858000" cy="9144000"/>
  <p:defaultTextStyle>
    <a:defPPr rtl="0">
      <a:defRPr lang="el-g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89" autoAdjust="0"/>
  </p:normalViewPr>
  <p:slideViewPr>
    <p:cSldViewPr>
      <p:cViewPr varScale="1">
        <p:scale>
          <a:sx n="70" d="100"/>
          <a:sy n="70" d="100"/>
        </p:scale>
        <p:origin x="660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6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0EF0509-AE43-4EB5-8303-9327858C9C2D}" type="datetime1">
              <a:rPr lang="el-GR" smtClean="0"/>
              <a:t>1/4/2024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61CF018A-5C42-4AB6-8972-3EBD44B88A5E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5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16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494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00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182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71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455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78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κάτω γραμμές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Ελεύθερη σχεδίαση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0" name="Ελεύθερη σχεδίαση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l-GR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sp>
        <p:nvSpPr>
          <p:cNvPr id="22" name="Σύμβολο κράτησης ημερομηνίας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4E9E-0D99-4132-9F20-6193C67FA641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23" name="Σύμβολο κράτησης υποσέλιδου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4" name="Σύμβολο κράτησης αριθμού διαφάνειας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E03D18-5920-476B-B621-F457E604BDF9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D49017-5501-4F5E-BDF2-23E83AB435ED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E22798E-C43A-45EE-B3D1-CC694D7B93D6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διαγώνιοι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Ευθεία γραμμή σύνδεσης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3E4E7B-3787-4B29-807F-F54978DA009C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2795C2-3C6D-46D9-AA9D-55838BE32457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20B830-23DF-4498-A12D-0DC28DB90ED0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5FDC03-9023-46B1-A5BE-75CCF9E9930E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ACF33E-69FA-4107-840B-E26512DD07C1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  <a:p>
            <a:pPr lvl="1" rtl="0"/>
            <a:r>
              <a:rPr lang="el-GR" smtClean="0"/>
              <a:t>Δεύτερου επιπέδου</a:t>
            </a:r>
          </a:p>
          <a:p>
            <a:pPr lvl="2" rtl="0"/>
            <a:r>
              <a:rPr lang="el-GR" smtClean="0"/>
              <a:t>Τρίτου επιπέδου</a:t>
            </a:r>
          </a:p>
          <a:p>
            <a:pPr lvl="3" rtl="0"/>
            <a:r>
              <a:rPr lang="el-GR" smtClean="0"/>
              <a:t>Τέταρτου επιπέδου</a:t>
            </a:r>
          </a:p>
          <a:p>
            <a:pPr lvl="4" rtl="0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5BC992-F594-4BC5-8969-D8212CAFCF5B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8993EF-2B22-4C2A-8339-E072A10DAA40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αριστερές γραμμές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Ελεύθερη σχεδίαση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 dirty="0"/>
            </a:p>
          </p:txBody>
        </p:sp>
      </p:grpSp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C16F-8D31-4045-9A8D-0694E47699F9}" type="datetime1">
              <a:rPr lang="el-GR" smtClean="0"/>
              <a:pPr/>
              <a:t>1/4/2024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lideshare.net/itamarita1984/planck-and-photoelectric-effe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cheerpj/photoelectric/latest/photoelectric.html?simulation=photoelectric&amp;locale=e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01924" y="764704"/>
            <a:ext cx="8735325" cy="992139"/>
          </a:xfrm>
        </p:spPr>
        <p:txBody>
          <a:bodyPr rtlCol="0"/>
          <a:lstStyle/>
          <a:p>
            <a:r>
              <a:rPr lang="el-GR" b="1" dirty="0">
                <a:solidFill>
                  <a:srgbClr val="FF0000"/>
                </a:solidFill>
              </a:rPr>
              <a:t>Φωτοηλεκτρικό Φαινόμενο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6798893" y="4811813"/>
            <a:ext cx="3461124" cy="1028824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2400" b="1" dirty="0" err="1" smtClean="0">
                <a:solidFill>
                  <a:srgbClr val="FF0000"/>
                </a:solidFill>
              </a:rPr>
              <a:t>Νικη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err="1" smtClean="0">
                <a:solidFill>
                  <a:srgbClr val="FF0000"/>
                </a:solidFill>
              </a:rPr>
              <a:t>μαματση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algn="ctr" rtl="0"/>
            <a:r>
              <a:rPr lang="el-GR" sz="2400" b="1" dirty="0" err="1" smtClean="0">
                <a:solidFill>
                  <a:srgbClr val="FF0000"/>
                </a:solidFill>
              </a:rPr>
              <a:t>φυσικοσ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3" name="AutoShape 4" descr="ΦΩΤΟΗΛΕΚΤΡΙΚΟ ΦΑΙΝΟΜΕΝ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45 - Εικόνα" descr="Photoelectric-Eff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1884" y="1832861"/>
            <a:ext cx="5624949" cy="4007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4012" y="335708"/>
            <a:ext cx="10360501" cy="1223963"/>
          </a:xfrm>
        </p:spPr>
        <p:txBody>
          <a:bodyPr/>
          <a:lstStyle/>
          <a:p>
            <a:r>
              <a:rPr lang="el-GR" dirty="0" smtClean="0"/>
              <a:t>Τη λύση την έδωσε ο </a:t>
            </a:r>
            <a:r>
              <a:rPr lang="en-US" dirty="0" smtClean="0"/>
              <a:t>Einstein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                        </a:t>
            </a:r>
            <a:r>
              <a:rPr lang="el-GR" sz="3200" dirty="0" smtClean="0">
                <a:solidFill>
                  <a:srgbClr val="FF0000"/>
                </a:solidFill>
              </a:rPr>
              <a:t>…εφαρμόζοντας τις ιδέες του </a:t>
            </a:r>
            <a:r>
              <a:rPr lang="en-US" sz="3200" dirty="0" smtClean="0">
                <a:solidFill>
                  <a:srgbClr val="FF0000"/>
                </a:solidFill>
              </a:rPr>
              <a:t>Planck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 rot="20104121">
            <a:off x="142347" y="491707"/>
            <a:ext cx="2366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1905</a:t>
            </a:r>
            <a:endParaRPr lang="el-GR" sz="5400" b="1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7907A5-C41F-69B6-4675-51BA61CB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7" r="14238"/>
          <a:stretch/>
        </p:blipFill>
        <p:spPr>
          <a:xfrm>
            <a:off x="8758708" y="2653022"/>
            <a:ext cx="3062809" cy="2334433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55577" y="1669346"/>
            <a:ext cx="112332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800" dirty="0" smtClean="0"/>
              <a:t> Το </a:t>
            </a:r>
            <a:r>
              <a:rPr lang="el-GR" sz="2800" dirty="0"/>
              <a:t>φως αποτελείται από </a:t>
            </a:r>
            <a:r>
              <a:rPr lang="el-GR" sz="2800" dirty="0" smtClean="0"/>
              <a:t>κβάντα </a:t>
            </a:r>
            <a:r>
              <a:rPr lang="el-GR" sz="2800" dirty="0"/>
              <a:t>ενέργειας </a:t>
            </a:r>
            <a:endParaRPr lang="el-GR" sz="2800" dirty="0" smtClean="0"/>
          </a:p>
          <a:p>
            <a:pPr>
              <a:buClr>
                <a:srgbClr val="FF0000"/>
              </a:buClr>
            </a:pPr>
            <a:r>
              <a:rPr lang="el-GR" sz="2800" dirty="0"/>
              <a:t> </a:t>
            </a:r>
            <a:r>
              <a:rPr lang="el-GR" sz="2800" dirty="0" smtClean="0"/>
              <a:t>     (20 χρόνια αργότερα ο </a:t>
            </a:r>
            <a:r>
              <a:rPr lang="en-US" sz="2800" dirty="0"/>
              <a:t>Gilbert </a:t>
            </a:r>
            <a:r>
              <a:rPr lang="en-US" sz="2800" dirty="0" smtClean="0"/>
              <a:t>Lewis</a:t>
            </a:r>
            <a:r>
              <a:rPr lang="el-GR" sz="2800" dirty="0" smtClean="0"/>
              <a:t> τα ονόμασε  </a:t>
            </a:r>
            <a:r>
              <a:rPr lang="el-GR" sz="2800" b="1" dirty="0" smtClean="0">
                <a:solidFill>
                  <a:srgbClr val="FF0000"/>
                </a:solidFill>
              </a:rPr>
              <a:t>φωτόνια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l-GR" sz="28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800" dirty="0" smtClean="0"/>
              <a:t> Η </a:t>
            </a:r>
            <a:r>
              <a:rPr lang="el-GR" sz="2800" dirty="0"/>
              <a:t>ενέργεια κάθε φωτονίου είναι ίση με E = h .f</a:t>
            </a:r>
          </a:p>
          <a:p>
            <a:endParaRPr lang="el-GR" sz="28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800" dirty="0" smtClean="0"/>
              <a:t> Κάθε </a:t>
            </a:r>
            <a:r>
              <a:rPr lang="el-GR" sz="2800" dirty="0"/>
              <a:t>φωτόνιο της δέσμης που προσπίπτει </a:t>
            </a:r>
            <a:r>
              <a:rPr lang="el-GR" sz="2800" dirty="0" smtClean="0"/>
              <a:t>στη</a:t>
            </a:r>
          </a:p>
          <a:p>
            <a:pPr>
              <a:buClr>
                <a:srgbClr val="FF0000"/>
              </a:buClr>
            </a:pPr>
            <a:r>
              <a:rPr lang="el-GR" sz="2800" dirty="0"/>
              <a:t> </a:t>
            </a:r>
            <a:r>
              <a:rPr lang="el-GR" sz="2800" dirty="0" smtClean="0"/>
              <a:t>    μεταλλική </a:t>
            </a:r>
            <a:r>
              <a:rPr lang="el-GR" sz="2800" dirty="0"/>
              <a:t>επιφάνεια μεταφέρει την ενέργειά </a:t>
            </a:r>
            <a:r>
              <a:rPr lang="el-GR" sz="2800" dirty="0" smtClean="0"/>
              <a:t>του</a:t>
            </a:r>
          </a:p>
          <a:p>
            <a:pPr>
              <a:buClr>
                <a:srgbClr val="FF0000"/>
              </a:buClr>
            </a:pPr>
            <a:r>
              <a:rPr lang="el-GR" sz="2800" dirty="0"/>
              <a:t> </a:t>
            </a:r>
            <a:r>
              <a:rPr lang="el-GR" sz="2800" dirty="0" smtClean="0"/>
              <a:t>    </a:t>
            </a:r>
            <a:r>
              <a:rPr lang="el-GR" sz="2800" dirty="0"/>
              <a:t>σε ένα μόνο </a:t>
            </a:r>
            <a:r>
              <a:rPr lang="el-GR" sz="2800" dirty="0" smtClean="0"/>
              <a:t>ηλεκτρόνιο. </a:t>
            </a:r>
          </a:p>
          <a:p>
            <a:pPr>
              <a:buClr>
                <a:srgbClr val="FF0000"/>
              </a:buClr>
            </a:pPr>
            <a:r>
              <a:rPr lang="el-GR" dirty="0"/>
              <a:t> </a:t>
            </a:r>
            <a:r>
              <a:rPr lang="el-GR" dirty="0" smtClean="0"/>
              <a:t>    </a:t>
            </a:r>
            <a:endParaRPr lang="el-GR" dirty="0"/>
          </a:p>
        </p:txBody>
      </p:sp>
      <p:sp>
        <p:nvSpPr>
          <p:cNvPr id="7" name="Οβάλ 6"/>
          <p:cNvSpPr/>
          <p:nvPr/>
        </p:nvSpPr>
        <p:spPr>
          <a:xfrm>
            <a:off x="58000" y="5085184"/>
            <a:ext cx="12130825" cy="1772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err="1">
                <a:solidFill>
                  <a:schemeClr val="tx1"/>
                </a:solidFill>
              </a:rPr>
              <a:t>Δεδοµένου</a:t>
            </a:r>
            <a:r>
              <a:rPr lang="el-GR" sz="2800" b="1" dirty="0">
                <a:solidFill>
                  <a:schemeClr val="tx1"/>
                </a:solidFill>
              </a:rPr>
              <a:t> ότι τα φωτεινά  κβάντα είναι αδιαίρετα, </a:t>
            </a:r>
          </a:p>
          <a:p>
            <a:pPr algn="ctr"/>
            <a:r>
              <a:rPr lang="el-GR" sz="2800" b="1" dirty="0">
                <a:solidFill>
                  <a:schemeClr val="tx1"/>
                </a:solidFill>
              </a:rPr>
              <a:t>     ένα ηλεκτρόνιο υποχρεούται  να απορροφήσει </a:t>
            </a:r>
          </a:p>
          <a:p>
            <a:pPr algn="ctr"/>
            <a:r>
              <a:rPr lang="el-GR" sz="2800" b="1" dirty="0">
                <a:solidFill>
                  <a:schemeClr val="tx1"/>
                </a:solidFill>
              </a:rPr>
              <a:t>    «με τη μία»  ολόκληρη την ενέργεια   ενός φωτονίου.</a:t>
            </a:r>
          </a:p>
        </p:txBody>
      </p:sp>
    </p:spTree>
    <p:extLst>
      <p:ext uri="{BB962C8B-B14F-4D97-AF65-F5344CB8AC3E}">
        <p14:creationId xmlns:p14="http://schemas.microsoft.com/office/powerpoint/2010/main" val="16826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815539" y="6027003"/>
            <a:ext cx="5121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Φωτοηλεκτρική </a:t>
            </a:r>
            <a:r>
              <a:rPr lang="el-GR" sz="2800" b="1" dirty="0">
                <a:solidFill>
                  <a:srgbClr val="FF0000"/>
                </a:solidFill>
              </a:rPr>
              <a:t>εξίσωση </a:t>
            </a:r>
            <a:r>
              <a:rPr lang="el-GR" sz="2800" b="1" dirty="0" err="1">
                <a:solidFill>
                  <a:srgbClr val="FF0000"/>
                </a:solidFill>
              </a:rPr>
              <a:t>Einstein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981844" y="620688"/>
            <a:ext cx="9937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Άρα το τι θα κάνει τελικά  ηλεκτρόνιο εξαρτάται από το πόση είναι αυτή  </a:t>
            </a:r>
            <a:r>
              <a:rPr lang="el-GR" sz="3600" b="1" dirty="0">
                <a:solidFill>
                  <a:srgbClr val="FF0000"/>
                </a:solidFill>
              </a:rPr>
              <a:t>ενέργεια </a:t>
            </a:r>
            <a:r>
              <a:rPr lang="el-GR" sz="3600" b="1" dirty="0" smtClean="0">
                <a:solidFill>
                  <a:srgbClr val="FF0000"/>
                </a:solidFill>
              </a:rPr>
              <a:t>του φωτονίου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981844" y="2402645"/>
            <a:ext cx="525658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Αν η ενέργεια του φωτονίου, </a:t>
            </a:r>
            <a:r>
              <a:rPr lang="el-GR" sz="2800" dirty="0" err="1" smtClean="0"/>
              <a:t>hf</a:t>
            </a:r>
            <a:r>
              <a:rPr lang="el-GR" sz="2800" dirty="0" smtClean="0"/>
              <a:t>, </a:t>
            </a:r>
            <a:r>
              <a:rPr lang="el-GR" sz="2800" dirty="0"/>
              <a:t>είναι μικρότερη από το έργο εξαγωγής, φ, το ηλεκτρόνιο δεν φεύγει από το μέταλλο. 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6607406" y="2402644"/>
            <a:ext cx="5256584" cy="2538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Αν η ενέργεια του φωτονίου, </a:t>
            </a:r>
            <a:r>
              <a:rPr lang="el-GR" sz="2800" dirty="0" err="1" smtClean="0"/>
              <a:t>hf</a:t>
            </a:r>
            <a:r>
              <a:rPr lang="el-GR" sz="2800" dirty="0" smtClean="0"/>
              <a:t>, </a:t>
            </a:r>
            <a:r>
              <a:rPr lang="el-GR" sz="2800" dirty="0"/>
              <a:t>είναι </a:t>
            </a:r>
            <a:r>
              <a:rPr lang="el-GR" sz="2800" dirty="0" smtClean="0"/>
              <a:t>μεγαλύτερη </a:t>
            </a:r>
            <a:r>
              <a:rPr lang="el-GR" sz="2800" dirty="0"/>
              <a:t>από το έργο εξαγωγής, φ, το ηλεκτρόνιο </a:t>
            </a:r>
            <a:r>
              <a:rPr lang="el-GR" sz="2800" dirty="0" smtClean="0"/>
              <a:t>εγκαταλείπει </a:t>
            </a:r>
            <a:r>
              <a:rPr lang="el-GR" sz="2800" dirty="0"/>
              <a:t>το </a:t>
            </a:r>
            <a:r>
              <a:rPr lang="el-GR" sz="2800" dirty="0" smtClean="0"/>
              <a:t>μέταλλο, με κινητική ενέργεια Κ, τέτοια ώστε:</a:t>
            </a:r>
            <a:endParaRPr lang="el-GR" sz="2800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H="1">
            <a:off x="3610136" y="1792564"/>
            <a:ext cx="1710570" cy="448694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808475" y="1733453"/>
            <a:ext cx="2014129" cy="507805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/>
          <p:cNvSpPr/>
          <p:nvPr/>
        </p:nvSpPr>
        <p:spPr>
          <a:xfrm>
            <a:off x="8267728" y="5130142"/>
            <a:ext cx="2128724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h</a:t>
            </a:r>
            <a:r>
              <a:rPr lang="el-GR" sz="4000" b="1" dirty="0" smtClean="0"/>
              <a:t>.</a:t>
            </a:r>
            <a:r>
              <a:rPr lang="en-US" sz="4000" b="1" dirty="0" smtClean="0"/>
              <a:t>f </a:t>
            </a:r>
            <a:r>
              <a:rPr lang="en-US" sz="4000" b="1" dirty="0"/>
              <a:t>= </a:t>
            </a:r>
            <a:r>
              <a:rPr lang="el-GR" sz="4000" b="1" dirty="0" err="1"/>
              <a:t>Κ+φ</a:t>
            </a:r>
            <a:endParaRPr lang="el-GR" sz="4000" b="1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47907A5-C41F-69B6-4675-51BA61CB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7" r="14238"/>
          <a:stretch/>
        </p:blipFill>
        <p:spPr>
          <a:xfrm>
            <a:off x="1989956" y="4744433"/>
            <a:ext cx="2369222" cy="18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81844" y="3407047"/>
            <a:ext cx="11017224" cy="1944043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Άρα για </a:t>
            </a:r>
            <a:r>
              <a:rPr lang="el-GR" dirty="0"/>
              <a:t>να εξέλθει ένα ηλεκτρόνιο από το μέταλλο θα </a:t>
            </a:r>
            <a:r>
              <a:rPr lang="el-GR" dirty="0" smtClean="0"/>
              <a:t>πρέπει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l-GR" sz="4000" b="1" dirty="0" smtClean="0">
                <a:solidFill>
                  <a:srgbClr val="FF0000"/>
                </a:solidFill>
              </a:rPr>
              <a:t>h</a:t>
            </a:r>
            <a:r>
              <a:rPr lang="el-GR" sz="4000" b="1" dirty="0">
                <a:solidFill>
                  <a:srgbClr val="FF0000"/>
                </a:solidFill>
              </a:rPr>
              <a:t>. f  </a:t>
            </a:r>
            <a:r>
              <a:rPr lang="el-GR" sz="4000" b="1" dirty="0" smtClean="0">
                <a:solidFill>
                  <a:srgbClr val="FF0000"/>
                </a:solidFill>
              </a:rPr>
              <a:t>≥ φ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l-GR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          f ≥ </a:t>
            </a:r>
            <a:r>
              <a:rPr lang="el-GR" sz="4000" b="1" dirty="0" smtClean="0">
                <a:solidFill>
                  <a:srgbClr val="FF0000"/>
                </a:solidFill>
              </a:rPr>
              <a:t>φ/</a:t>
            </a:r>
            <a:r>
              <a:rPr lang="en-US" sz="4000" b="1" dirty="0" smtClean="0">
                <a:solidFill>
                  <a:srgbClr val="FF0000"/>
                </a:solidFill>
              </a:rPr>
              <a:t>h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Δεξί βέλος 2"/>
          <p:cNvSpPr/>
          <p:nvPr/>
        </p:nvSpPr>
        <p:spPr>
          <a:xfrm>
            <a:off x="4870276" y="218787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056" y="4481446"/>
            <a:ext cx="1940536" cy="1418788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47907A5-C41F-69B6-4675-51BA61CBC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7" r="14238"/>
          <a:stretch/>
        </p:blipFill>
        <p:spPr>
          <a:xfrm>
            <a:off x="8295924" y="4104496"/>
            <a:ext cx="3271096" cy="2493187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53097" y="2857903"/>
            <a:ext cx="10585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Δηλαδή, </a:t>
            </a:r>
            <a:r>
              <a:rPr lang="el-GR" sz="3200" dirty="0"/>
              <a:t>υπάρχει μια ελάχιστη τιμή </a:t>
            </a:r>
            <a:r>
              <a:rPr lang="el-GR" sz="3200" dirty="0" smtClean="0"/>
              <a:t>συχνότητας, </a:t>
            </a:r>
            <a:r>
              <a:rPr lang="el-GR" sz="3200" dirty="0"/>
              <a:t>για να εμφανιστεί το φαινόμενο,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l-GR" sz="3200" b="1" dirty="0">
                <a:solidFill>
                  <a:srgbClr val="FF0000"/>
                </a:solidFill>
              </a:rPr>
              <a:t>συχνότητα κατωφλίου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  <a:r>
              <a:rPr lang="el-GR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9525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413892" y="2852936"/>
            <a:ext cx="10360501" cy="145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/>
              <a:t>Η</a:t>
            </a:r>
            <a:r>
              <a:rPr lang="el-GR" sz="3200" dirty="0" smtClean="0"/>
              <a:t> κινητική ενέργεια με την οποία εξέρχονται τα ηλεκτρόνια </a:t>
            </a:r>
            <a:r>
              <a:rPr lang="el-GR" sz="3200" dirty="0"/>
              <a:t>εξαρτάται από τη συχνότητα </a:t>
            </a:r>
            <a:r>
              <a:rPr lang="el-GR" sz="3200" dirty="0" smtClean="0"/>
              <a:t>των φωτονίων </a:t>
            </a:r>
            <a:br>
              <a:rPr lang="el-GR" sz="3200" dirty="0" smtClean="0"/>
            </a:br>
            <a:r>
              <a:rPr lang="el-GR" sz="3200" dirty="0" smtClean="0"/>
              <a:t>και </a:t>
            </a:r>
            <a:r>
              <a:rPr lang="el-GR" sz="3200" dirty="0"/>
              <a:t>όχι από την ένταση της φωτεινής ακτινοβολίας.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494012" y="908720"/>
            <a:ext cx="7846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φωτοηλεκτρική </a:t>
            </a:r>
            <a:r>
              <a:rPr lang="el-GR" sz="4000" b="1" dirty="0" smtClean="0">
                <a:solidFill>
                  <a:srgbClr val="FF0000"/>
                </a:solidFill>
              </a:rPr>
              <a:t>εξίσωση, </a:t>
            </a:r>
            <a:r>
              <a:rPr lang="el-GR" sz="4000" b="1" dirty="0">
                <a:solidFill>
                  <a:srgbClr val="FF0000"/>
                </a:solidFill>
              </a:rPr>
              <a:t>K = h f </a:t>
            </a:r>
            <a:r>
              <a:rPr lang="el-GR" sz="4000" b="1" dirty="0" smtClean="0">
                <a:solidFill>
                  <a:srgbClr val="FF0000"/>
                </a:solidFill>
              </a:rPr>
              <a:t>− φ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5" name="Κάτω βέλος 4"/>
          <p:cNvSpPr/>
          <p:nvPr/>
        </p:nvSpPr>
        <p:spPr>
          <a:xfrm>
            <a:off x="5518348" y="1802723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7907A5-C41F-69B6-4675-51BA61CBC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77" r="14238"/>
          <a:stretch/>
        </p:blipFill>
        <p:spPr>
          <a:xfrm>
            <a:off x="9046740" y="4679588"/>
            <a:ext cx="2262860" cy="17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Επεξήγηση με στρογγυλεμένο παραλληλόγραμμο 4"/>
              <p:cNvSpPr/>
              <p:nvPr/>
            </p:nvSpPr>
            <p:spPr>
              <a:xfrm>
                <a:off x="2571686" y="2060848"/>
                <a:ext cx="6984776" cy="2618740"/>
              </a:xfrm>
              <a:prstGeom prst="wedgeRoundRectCallout">
                <a:avLst>
                  <a:gd name="adj1" fmla="val 46142"/>
                  <a:gd name="adj2" fmla="val 7764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3200" dirty="0" smtClean="0"/>
                  <a:t>Η ορμή του φωτονίου προκύπτει από τη θεωρία της σχετικότητας και είναι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800" b="1" i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el-GR" sz="4800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</m:oMath>
                </a14:m>
                <a:r>
                  <a:rPr lang="en-US" sz="4800" dirty="0">
                    <a:latin typeface="Gabriola" panose="04040605051002020D02" pitchFamily="82" charset="0"/>
                  </a:rPr>
                  <a:t> </a:t>
                </a:r>
                <a:endParaRPr lang="el-GR" sz="48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endParaRPr>
              </a:p>
              <a:p>
                <a:pPr algn="ctr"/>
                <a:endParaRPr lang="el-GR" sz="2800" dirty="0"/>
              </a:p>
            </p:txBody>
          </p:sp>
        </mc:Choice>
        <mc:Fallback xmlns="">
          <p:sp>
            <p:nvSpPr>
              <p:cNvPr id="5" name="Επεξήγηση με στρογγυλεμένο παραλληλόγραμμ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686" y="2060848"/>
                <a:ext cx="6984776" cy="2618740"/>
              </a:xfrm>
              <a:prstGeom prst="wedgeRoundRectCallout">
                <a:avLst>
                  <a:gd name="adj1" fmla="val 46142"/>
                  <a:gd name="adj2" fmla="val 77641"/>
                  <a:gd name="adj3" fmla="val 16667"/>
                </a:avLst>
              </a:prstGeom>
              <a:blipFill>
                <a:blip r:embed="rId2"/>
                <a:stretch>
                  <a:fillRect t="-10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430116" y="1124744"/>
            <a:ext cx="526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Έχει το φωτόνιο ορμή;;;</a:t>
            </a:r>
            <a:endParaRPr lang="el-GR" sz="4000" b="1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47907A5-C41F-69B6-4675-51BA61CBC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7" r="14238"/>
          <a:stretch/>
        </p:blipFill>
        <p:spPr>
          <a:xfrm>
            <a:off x="9556462" y="4907806"/>
            <a:ext cx="2262860" cy="1724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56" y="5445224"/>
            <a:ext cx="9366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Άρα το φωτόνιο είναι και </a:t>
            </a:r>
            <a:r>
              <a:rPr lang="el-GR" sz="2800" dirty="0" smtClean="0">
                <a:solidFill>
                  <a:srgbClr val="FF0000"/>
                </a:solidFill>
              </a:rPr>
              <a:t>κύμα</a:t>
            </a:r>
            <a:r>
              <a:rPr lang="el-GR" sz="2800" dirty="0" smtClean="0"/>
              <a:t> αφού έχει μήκος κύματος (λ) </a:t>
            </a:r>
          </a:p>
          <a:p>
            <a:r>
              <a:rPr lang="el-GR" sz="2800" dirty="0" smtClean="0"/>
              <a:t>και </a:t>
            </a:r>
            <a:r>
              <a:rPr lang="el-GR" sz="2800" dirty="0" smtClean="0">
                <a:solidFill>
                  <a:srgbClr val="FF0000"/>
                </a:solidFill>
              </a:rPr>
              <a:t>σωματίδιο</a:t>
            </a:r>
            <a:r>
              <a:rPr lang="el-GR" sz="2800" dirty="0" smtClean="0"/>
              <a:t> αφού έχει ορμή (</a:t>
            </a:r>
            <a:r>
              <a:rPr lang="en-US" sz="2800" dirty="0" smtClean="0"/>
              <a:t>p</a:t>
            </a:r>
            <a:r>
              <a:rPr lang="el-GR" sz="2800" dirty="0" smtClean="0"/>
              <a:t>) !!!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1550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obel Prize on Twitter: &quot;Albert Einstein's 138th Birthday! It was his  law about light that gave Albert Einstein the #NobelPrize in Physics.  https://t.co/fSajwmjKXU&quot; /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116632"/>
            <a:ext cx="7344816" cy="66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97868" y="620688"/>
            <a:ext cx="103691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Ποιες από τις επόμενες προτάσεις είναι ορθές</a:t>
            </a:r>
            <a:r>
              <a:rPr lang="el-GR" dirty="0" smtClean="0"/>
              <a:t>;</a:t>
            </a:r>
          </a:p>
          <a:p>
            <a:endParaRPr lang="el-GR" dirty="0"/>
          </a:p>
          <a:p>
            <a:pPr marL="355600" indent="-355600"/>
            <a:r>
              <a:rPr lang="el-GR" dirty="0" smtClean="0"/>
              <a:t>α) Αν </a:t>
            </a:r>
            <a:r>
              <a:rPr lang="el-GR" dirty="0"/>
              <a:t>αυξήσουμε την ένταση μιας μονοχρωματικής δέσμης </a:t>
            </a:r>
            <a:r>
              <a:rPr lang="el-GR" dirty="0" smtClean="0"/>
              <a:t>που προσπίπτει </a:t>
            </a:r>
            <a:r>
              <a:rPr lang="el-GR" dirty="0"/>
              <a:t>στην κάθοδο του φωτοκύτταρου αυξάνεται </a:t>
            </a:r>
            <a:r>
              <a:rPr lang="el-GR" dirty="0" smtClean="0"/>
              <a:t>ο αριθμός </a:t>
            </a:r>
            <a:r>
              <a:rPr lang="el-GR" dirty="0"/>
              <a:t>των ηλεκτρονίων που εκπέμπονται σε ορισμένο χρόνο</a:t>
            </a:r>
            <a:r>
              <a:rPr lang="el-GR" dirty="0" smtClean="0"/>
              <a:t>.</a:t>
            </a:r>
          </a:p>
          <a:p>
            <a:pPr marL="355600" indent="-355600"/>
            <a:endParaRPr lang="el-GR" dirty="0"/>
          </a:p>
          <a:p>
            <a:pPr marL="355600" indent="-355600"/>
            <a:r>
              <a:rPr lang="el-GR" dirty="0"/>
              <a:t>β) Ο αριθμός των εκπεμπόμενων </a:t>
            </a:r>
            <a:r>
              <a:rPr lang="el-GR" dirty="0" err="1"/>
              <a:t>φωτοηλεκτρονίων</a:t>
            </a:r>
            <a:r>
              <a:rPr lang="el-GR" dirty="0"/>
              <a:t> για ορισμένης έντασης φωτεινή μονοχρωματική δέσμη, εξαρτάται </a:t>
            </a:r>
            <a:r>
              <a:rPr lang="el-GR" dirty="0" smtClean="0"/>
              <a:t>από το </a:t>
            </a:r>
            <a:r>
              <a:rPr lang="el-GR" dirty="0"/>
              <a:t>μήκος κύματος της δέσμης</a:t>
            </a:r>
            <a:r>
              <a:rPr lang="el-GR" dirty="0" smtClean="0"/>
              <a:t>.</a:t>
            </a:r>
          </a:p>
          <a:p>
            <a:pPr marL="355600" indent="-355600"/>
            <a:endParaRPr lang="el-GR" dirty="0"/>
          </a:p>
          <a:p>
            <a:pPr marL="355600" indent="-355600"/>
            <a:r>
              <a:rPr lang="el-GR" dirty="0"/>
              <a:t>γ) Τα </a:t>
            </a:r>
            <a:r>
              <a:rPr lang="el-GR" dirty="0" err="1"/>
              <a:t>φωτοηλεκτρόνια</a:t>
            </a:r>
            <a:r>
              <a:rPr lang="el-GR" dirty="0"/>
              <a:t> βγαίνουν με μεγαλύτερη ταχύτητα </a:t>
            </a:r>
            <a:r>
              <a:rPr lang="el-GR" dirty="0" smtClean="0"/>
              <a:t>όταν η </a:t>
            </a:r>
            <a:r>
              <a:rPr lang="el-GR" dirty="0"/>
              <a:t>συχνότητα της προσπίπτουσας ακτινοβολίας μεγαλώνει</a:t>
            </a:r>
            <a:r>
              <a:rPr lang="el-GR" dirty="0" smtClean="0"/>
              <a:t>.</a:t>
            </a:r>
          </a:p>
          <a:p>
            <a:pPr marL="355600" indent="-355600"/>
            <a:endParaRPr lang="el-GR" dirty="0"/>
          </a:p>
          <a:p>
            <a:pPr marL="355600" indent="-355600"/>
            <a:r>
              <a:rPr lang="el-GR" dirty="0"/>
              <a:t>δ) Για να παρατηρηθεί το φωτοηλεκτρικό φαινόμενο </a:t>
            </a:r>
            <a:r>
              <a:rPr lang="el-GR" dirty="0" smtClean="0"/>
              <a:t>απαιτείται μονοχρωματική </a:t>
            </a:r>
            <a:r>
              <a:rPr lang="el-GR" dirty="0"/>
              <a:t>ακτινοβολία</a:t>
            </a:r>
          </a:p>
        </p:txBody>
      </p:sp>
    </p:spTree>
    <p:extLst>
      <p:ext uri="{BB962C8B-B14F-4D97-AF65-F5344CB8AC3E}">
        <p14:creationId xmlns:p14="http://schemas.microsoft.com/office/powerpoint/2010/main" val="22231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981844" y="620688"/>
            <a:ext cx="10585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   Ποιες από τις </a:t>
            </a:r>
            <a:r>
              <a:rPr lang="el-GR" dirty="0"/>
              <a:t>επόμενες προτάσεις </a:t>
            </a:r>
            <a:r>
              <a:rPr lang="el-GR" dirty="0" smtClean="0"/>
              <a:t>είναι </a:t>
            </a:r>
            <a:r>
              <a:rPr lang="el-GR" dirty="0"/>
              <a:t>ορθές;	 	 	 	</a:t>
            </a:r>
          </a:p>
          <a:p>
            <a:pPr marL="273050" indent="-273050"/>
            <a:r>
              <a:rPr lang="el-GR" dirty="0" smtClean="0"/>
              <a:t>α)Η </a:t>
            </a:r>
            <a:r>
              <a:rPr lang="el-GR" dirty="0"/>
              <a:t>τάση αποκοπής εξαρτάται από τη συχνότητα της φωτεινής δέσμης και είναι μεγαλύτερη για την κίτρινη </a:t>
            </a:r>
            <a:r>
              <a:rPr lang="el-GR" dirty="0" smtClean="0"/>
              <a:t>ακτινοβολία</a:t>
            </a:r>
            <a:r>
              <a:rPr lang="en-US" dirty="0" smtClean="0"/>
              <a:t> </a:t>
            </a:r>
            <a:r>
              <a:rPr lang="el-GR" dirty="0" smtClean="0"/>
              <a:t>παρά </a:t>
            </a:r>
            <a:r>
              <a:rPr lang="el-GR" dirty="0"/>
              <a:t>για την πράσινη </a:t>
            </a:r>
            <a:r>
              <a:rPr lang="el-GR" dirty="0" smtClean="0"/>
              <a:t>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K</a:t>
            </a:r>
            <a:r>
              <a:rPr lang="en-US" dirty="0" smtClean="0"/>
              <a:t>&lt;f</a:t>
            </a:r>
            <a:r>
              <a:rPr lang="el-GR" baseline="-25000" dirty="0" smtClean="0"/>
              <a:t>Π</a:t>
            </a:r>
            <a:r>
              <a:rPr lang="el-GR" dirty="0" smtClean="0"/>
              <a:t>).</a:t>
            </a:r>
            <a:endParaRPr lang="el-GR" dirty="0"/>
          </a:p>
          <a:p>
            <a:pPr marL="273050" indent="-273050"/>
            <a:r>
              <a:rPr lang="el-GR" dirty="0" smtClean="0"/>
              <a:t>β)Η </a:t>
            </a:r>
            <a:r>
              <a:rPr lang="el-GR" dirty="0"/>
              <a:t>αύξηση της έντασης της δέσμης συνεπάγεται αύξηση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συχνότητας </a:t>
            </a:r>
            <a:r>
              <a:rPr lang="el-GR" dirty="0"/>
              <a:t>κατωφλίου.</a:t>
            </a:r>
          </a:p>
          <a:p>
            <a:pPr marL="273050" indent="-273050"/>
            <a:r>
              <a:rPr lang="el-GR" dirty="0" smtClean="0"/>
              <a:t>γ)Η </a:t>
            </a:r>
            <a:r>
              <a:rPr lang="el-GR" dirty="0"/>
              <a:t>συχνότητα κατωφλίου εξαρτάται από το έργο εξαγωγής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μετάλλου </a:t>
            </a:r>
            <a:r>
              <a:rPr lang="el-GR" dirty="0"/>
              <a:t>και είναι μεγαλύτερη για το </a:t>
            </a:r>
            <a:r>
              <a:rPr lang="el-GR" dirty="0" smtClean="0"/>
              <a:t>κάλιο</a:t>
            </a:r>
            <a:r>
              <a:rPr lang="en-US" dirty="0" smtClean="0"/>
              <a:t> </a:t>
            </a:r>
            <a:r>
              <a:rPr lang="el-GR" dirty="0" smtClean="0"/>
              <a:t>από </a:t>
            </a:r>
            <a:r>
              <a:rPr lang="el-GR" dirty="0"/>
              <a:t>ό,τι για το </a:t>
            </a:r>
            <a:r>
              <a:rPr lang="el-GR" dirty="0" smtClean="0"/>
              <a:t>καίσιο (</a:t>
            </a:r>
            <a:r>
              <a:rPr lang="el-GR" dirty="0" err="1" smtClean="0"/>
              <a:t>φ</a:t>
            </a:r>
            <a:r>
              <a:rPr lang="el-GR" baseline="-25000" dirty="0" err="1" smtClean="0"/>
              <a:t>Κ</a:t>
            </a:r>
            <a:r>
              <a:rPr lang="el-GR" dirty="0" smtClean="0"/>
              <a:t>=2,2</a:t>
            </a:r>
            <a:r>
              <a:rPr lang="en-US" dirty="0" smtClean="0"/>
              <a:t>eV,</a:t>
            </a:r>
            <a:r>
              <a:rPr lang="el-GR" dirty="0"/>
              <a:t> </a:t>
            </a:r>
            <a:r>
              <a:rPr lang="el-GR" dirty="0" smtClean="0">
                <a:solidFill>
                  <a:prstClr val="white"/>
                </a:solidFill>
              </a:rPr>
              <a:t>φ</a:t>
            </a:r>
            <a:r>
              <a:rPr lang="en-US" baseline="-25000" dirty="0" smtClean="0">
                <a:solidFill>
                  <a:prstClr val="white"/>
                </a:solidFill>
              </a:rPr>
              <a:t>Cs</a:t>
            </a:r>
            <a:r>
              <a:rPr lang="el-GR" dirty="0" smtClean="0">
                <a:solidFill>
                  <a:prstClr val="white"/>
                </a:solidFill>
              </a:rPr>
              <a:t>=</a:t>
            </a:r>
            <a:r>
              <a:rPr lang="en-US" dirty="0" smtClean="0">
                <a:solidFill>
                  <a:prstClr val="white"/>
                </a:solidFill>
              </a:rPr>
              <a:t>1,4eV)</a:t>
            </a:r>
            <a:r>
              <a:rPr lang="el-GR" dirty="0" smtClean="0"/>
              <a:t>.</a:t>
            </a:r>
            <a:endParaRPr lang="el-GR" dirty="0"/>
          </a:p>
          <a:p>
            <a:pPr marL="273050" indent="-273050"/>
            <a:r>
              <a:rPr lang="el-GR" dirty="0" smtClean="0"/>
              <a:t>δ)Η </a:t>
            </a:r>
            <a:r>
              <a:rPr lang="el-GR" dirty="0"/>
              <a:t>τάση αποκοπής εξαρτάται από το έργο εξαγωγής του μετάλλου και είναι μεγαλύτερη για το κάλιο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ό,τι </a:t>
            </a:r>
            <a:r>
              <a:rPr lang="el-GR" dirty="0"/>
              <a:t>για το καίσιο .</a:t>
            </a:r>
          </a:p>
          <a:p>
            <a:pPr marL="273050" indent="-273050"/>
            <a:r>
              <a:rPr lang="el-GR" dirty="0" smtClean="0"/>
              <a:t>ε)Τα </a:t>
            </a:r>
            <a:r>
              <a:rPr lang="el-GR" dirty="0" err="1"/>
              <a:t>φωτοηλεκτρόνια</a:t>
            </a:r>
            <a:r>
              <a:rPr lang="el-GR" dirty="0"/>
              <a:t> έχουν μεγαλύτερη κινητική </a:t>
            </a:r>
            <a:r>
              <a:rPr lang="el-GR" dirty="0" smtClean="0"/>
              <a:t>ενέργεια</a:t>
            </a:r>
            <a:r>
              <a:rPr lang="en-US" dirty="0" smtClean="0"/>
              <a:t> </a:t>
            </a:r>
            <a:r>
              <a:rPr lang="el-GR" dirty="0" smtClean="0"/>
              <a:t>όταν </a:t>
            </a:r>
            <a:r>
              <a:rPr lang="el-GR" dirty="0"/>
              <a:t>η κάθοδος φωτίζεται με κίτρινο φως από ό,τι όταν φωτίζεται με πράσινο </a:t>
            </a:r>
            <a:r>
              <a:rPr lang="el-GR" dirty="0" smtClean="0"/>
              <a:t>φως</a:t>
            </a:r>
            <a:r>
              <a:rPr lang="el-GR" dirty="0">
                <a:solidFill>
                  <a:prstClr val="white"/>
                </a:solidFill>
              </a:rPr>
              <a:t> (</a:t>
            </a:r>
            <a:r>
              <a:rPr lang="en-US" dirty="0" err="1">
                <a:solidFill>
                  <a:prstClr val="white"/>
                </a:solidFill>
              </a:rPr>
              <a:t>f</a:t>
            </a:r>
            <a:r>
              <a:rPr lang="en-US" baseline="-25000" dirty="0" err="1">
                <a:solidFill>
                  <a:prstClr val="white"/>
                </a:solidFill>
              </a:rPr>
              <a:t>K</a:t>
            </a:r>
            <a:r>
              <a:rPr lang="en-US" dirty="0">
                <a:solidFill>
                  <a:prstClr val="white"/>
                </a:solidFill>
              </a:rPr>
              <a:t>&lt;f</a:t>
            </a:r>
            <a:r>
              <a:rPr lang="el-GR" baseline="-25000" dirty="0">
                <a:solidFill>
                  <a:prstClr val="white"/>
                </a:solidFill>
              </a:rPr>
              <a:t>Π</a:t>
            </a:r>
            <a:r>
              <a:rPr lang="el-GR" dirty="0" smtClean="0">
                <a:solidFill>
                  <a:prstClr val="white"/>
                </a:solidFill>
              </a:rPr>
              <a:t>).</a:t>
            </a:r>
            <a:endParaRPr lang="el-GR" dirty="0"/>
          </a:p>
          <a:p>
            <a:pPr marL="273050" indent="-273050"/>
            <a:r>
              <a:rPr lang="el-GR" dirty="0" err="1"/>
              <a:t>στ</a:t>
            </a:r>
            <a:r>
              <a:rPr lang="el-GR" dirty="0"/>
              <a:t>) Η τάση αποκοπής εξαρτάται από την ενέργεια των φωτονίων της φωτεινής </a:t>
            </a:r>
            <a:r>
              <a:rPr lang="el-GR" dirty="0" err="1" smtClean="0"/>
              <a:t>έσμης</a:t>
            </a:r>
            <a:r>
              <a:rPr lang="el-GR" dirty="0" smtClean="0"/>
              <a:t> </a:t>
            </a:r>
            <a:r>
              <a:rPr lang="el-GR" dirty="0"/>
              <a:t>και ελαττώνεται όταν φωτίζουμε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κάθοδο </a:t>
            </a:r>
            <a:r>
              <a:rPr lang="el-GR" dirty="0"/>
              <a:t>με φωτόνια μεγαλύτερης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2345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69876" y="1351508"/>
            <a:ext cx="10441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Σε συσκευή μελέτης του φωτοηλεκτρικού φαινομένου, μονοχρωματική ακτινοβολία προσπίπτει στην επιφάνεια της καθόδου. Η συχνότητα κατωφλίου, για το μέταλλο της καθόδου, είναι ίση με f</a:t>
            </a:r>
            <a:r>
              <a:rPr lang="el-GR" baseline="-25000" dirty="0"/>
              <a:t>1</a:t>
            </a:r>
            <a:r>
              <a:rPr lang="el-GR" dirty="0"/>
              <a:t>.  </a:t>
            </a:r>
          </a:p>
          <a:p>
            <a:r>
              <a:rPr lang="el-GR" dirty="0"/>
              <a:t>Αν η συχνότητα της προσπίπτουσας ακτινοβολίας είναι f</a:t>
            </a:r>
            <a:r>
              <a:rPr lang="el-GR" baseline="-25000" dirty="0"/>
              <a:t>2</a:t>
            </a:r>
            <a:r>
              <a:rPr lang="el-GR" dirty="0"/>
              <a:t>=3f</a:t>
            </a:r>
            <a:r>
              <a:rPr lang="el-GR" baseline="-25000" dirty="0"/>
              <a:t>1</a:t>
            </a:r>
            <a:r>
              <a:rPr lang="el-GR" dirty="0"/>
              <a:t>, τότε τα ηλεκτρόνια εξερχόμενα από την κάθοδο μόλις που καταφέρνουν να φτάσουν στην άνοδο. Η τάση αποκοπής V</a:t>
            </a:r>
            <a:r>
              <a:rPr lang="el-GR" baseline="-25000" dirty="0"/>
              <a:t>0</a:t>
            </a:r>
            <a:r>
              <a:rPr lang="el-GR" dirty="0"/>
              <a:t> είναι ίση </a:t>
            </a:r>
            <a:r>
              <a:rPr lang="el-GR" dirty="0" smtClean="0"/>
              <a:t>με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        i) </a:t>
            </a:r>
            <a:r>
              <a:rPr lang="en-US" dirty="0" smtClean="0"/>
              <a:t>hf</a:t>
            </a:r>
            <a:r>
              <a:rPr lang="en-US" baseline="-25000" dirty="0" smtClean="0"/>
              <a:t>1</a:t>
            </a:r>
            <a:r>
              <a:rPr lang="en-US" dirty="0" smtClean="0"/>
              <a:t>/e</a:t>
            </a:r>
            <a:r>
              <a:rPr lang="el-GR" dirty="0" smtClean="0"/>
              <a:t>             </a:t>
            </a:r>
            <a:r>
              <a:rPr lang="en-US" dirty="0" smtClean="0"/>
              <a:t>               </a:t>
            </a:r>
            <a:r>
              <a:rPr lang="el-GR" dirty="0" smtClean="0"/>
              <a:t>      </a:t>
            </a:r>
            <a:r>
              <a:rPr lang="el-GR" dirty="0" err="1"/>
              <a:t>ii</a:t>
            </a:r>
            <a:r>
              <a:rPr lang="el-GR" dirty="0"/>
              <a:t>) </a:t>
            </a:r>
            <a:r>
              <a:rPr lang="en-US" dirty="0" smtClean="0"/>
              <a:t>2</a:t>
            </a:r>
            <a:r>
              <a:rPr lang="en-US" dirty="0" smtClean="0">
                <a:solidFill>
                  <a:prstClr val="white"/>
                </a:solidFill>
              </a:rPr>
              <a:t>hf</a:t>
            </a:r>
            <a:r>
              <a:rPr lang="en-US" baseline="-25000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/e</a:t>
            </a:r>
            <a:r>
              <a:rPr lang="el-GR" dirty="0" smtClean="0"/>
              <a:t>         </a:t>
            </a:r>
            <a:r>
              <a:rPr lang="en-US" dirty="0" smtClean="0"/>
              <a:t>                       </a:t>
            </a:r>
            <a:r>
              <a:rPr lang="el-GR" dirty="0" smtClean="0"/>
              <a:t>  </a:t>
            </a:r>
            <a:r>
              <a:rPr lang="el-GR" dirty="0" err="1"/>
              <a:t>iii</a:t>
            </a:r>
            <a:r>
              <a:rPr lang="el-GR" dirty="0"/>
              <a:t>) </a:t>
            </a:r>
            <a:r>
              <a:rPr lang="en-US" dirty="0" smtClean="0"/>
              <a:t>3</a:t>
            </a:r>
            <a:r>
              <a:rPr lang="en-US" dirty="0" smtClean="0">
                <a:solidFill>
                  <a:prstClr val="white"/>
                </a:solidFill>
              </a:rPr>
              <a:t>hf</a:t>
            </a:r>
            <a:r>
              <a:rPr lang="en-US" baseline="-25000" dirty="0" smtClean="0">
                <a:solidFill>
                  <a:prstClr val="white"/>
                </a:solidFill>
              </a:rPr>
              <a:t>1</a:t>
            </a:r>
            <a:r>
              <a:rPr lang="en-US" dirty="0" smtClean="0">
                <a:solidFill>
                  <a:prstClr val="white"/>
                </a:solidFill>
              </a:rPr>
              <a:t>/e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80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5860" y="1536174"/>
            <a:ext cx="10009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Μια </a:t>
            </a:r>
            <a:r>
              <a:rPr lang="el-GR" dirty="0"/>
              <a:t>πηγή φωτός μήκους κύματος λ φωτίζει ένα μέταλλο από το οποίο εξέρχονται </a:t>
            </a:r>
            <a:r>
              <a:rPr lang="el-GR" dirty="0" err="1"/>
              <a:t>φωτοηλεκτρόνια</a:t>
            </a:r>
            <a:r>
              <a:rPr lang="el-GR" dirty="0"/>
              <a:t> με κινητική ενέργεια 1 </a:t>
            </a:r>
            <a:r>
              <a:rPr lang="el-GR" dirty="0" err="1"/>
              <a:t>eV</a:t>
            </a:r>
            <a:r>
              <a:rPr lang="el-GR" dirty="0"/>
              <a:t>. Μια δεύτερη πηγή φωτός με μήκος κύματος   λ/2 ,  όταν φωτίζει το ίδιο μέταλλο προκαλεί την εκπομπή </a:t>
            </a:r>
            <a:r>
              <a:rPr lang="el-GR" dirty="0" err="1"/>
              <a:t>φωτοηλεκτρονίων</a:t>
            </a:r>
            <a:r>
              <a:rPr lang="el-GR" dirty="0"/>
              <a:t> κινητικής ενέργειας 4eV. Το έργο εξαγωγής  φ  του μετάλλου είναι</a:t>
            </a:r>
            <a:r>
              <a:rPr lang="el-GR" dirty="0" smtClean="0"/>
              <a:t>: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          (α) 3 </a:t>
            </a:r>
            <a:r>
              <a:rPr lang="el-GR" dirty="0" err="1"/>
              <a:t>eV</a:t>
            </a:r>
            <a:r>
              <a:rPr lang="el-GR" dirty="0"/>
              <a:t>              </a:t>
            </a:r>
            <a:r>
              <a:rPr lang="el-GR" dirty="0" smtClean="0"/>
              <a:t>                      </a:t>
            </a:r>
            <a:r>
              <a:rPr lang="el-GR" dirty="0"/>
              <a:t>(β)   2 </a:t>
            </a:r>
            <a:r>
              <a:rPr lang="el-GR" dirty="0" err="1"/>
              <a:t>eV</a:t>
            </a:r>
            <a:r>
              <a:rPr lang="el-GR" dirty="0"/>
              <a:t>                                               (γ)  4 </a:t>
            </a:r>
            <a:r>
              <a:rPr lang="el-GR" dirty="0" err="1"/>
              <a:t>eV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09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88636" y="980901"/>
            <a:ext cx="10360501" cy="1223963"/>
          </a:xfrm>
        </p:spPr>
        <p:txBody>
          <a:bodyPr rtlCol="0"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ι </a:t>
            </a:r>
            <a:r>
              <a:rPr lang="el-GR" dirty="0"/>
              <a:t>μεταλλικές επιφάνειες όταν δεχθούν κατάλληλη φωτεινή ακτινοβολία, ελευθερώνουν ηλεκτρόνια </a:t>
            </a:r>
            <a:r>
              <a:rPr lang="en-US" dirty="0" smtClean="0"/>
              <a:t>(</a:t>
            </a:r>
            <a:r>
              <a:rPr lang="el-GR" dirty="0" err="1" smtClean="0"/>
              <a:t>φωτοηλεκτρόνια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8038628" y="3501008"/>
            <a:ext cx="37664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πρώτη φορά ο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1887, παρατήρησε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ότι εάν φωτίσουμε την επιφάνεια ενός μετάλλου τότε εκπέμπονται φορτισμένα σωματίδια.</a:t>
            </a:r>
          </a:p>
        </p:txBody>
      </p:sp>
      <p:sp>
        <p:nvSpPr>
          <p:cNvPr id="6" name="Ορθογώνιο 5"/>
          <p:cNvSpPr/>
          <p:nvPr/>
        </p:nvSpPr>
        <p:spPr>
          <a:xfrm rot="20104121">
            <a:off x="77653" y="486025"/>
            <a:ext cx="2510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Τι είναι;</a:t>
            </a:r>
            <a:endParaRPr lang="el-GR" sz="5400" b="1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2" descr="Πόσο διαρκεί το φωτοηλεκτρικό φαινόμενο; – physicsgg">
            <a:extLst>
              <a:ext uri="{FF2B5EF4-FFF2-40B4-BE49-F238E27FC236}">
                <a16:creationId xmlns:a16="http://schemas.microsoft.com/office/drawing/2014/main" id="{F0F2B8CA-1251-D4B6-31CE-5724B2043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2780928"/>
            <a:ext cx="6165997" cy="3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97868" y="404664"/>
            <a:ext cx="1080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ένα </a:t>
            </a:r>
            <a:r>
              <a:rPr lang="el-GR" dirty="0" smtClean="0"/>
              <a:t>πείραμα </a:t>
            </a:r>
            <a:r>
              <a:rPr lang="el-GR" dirty="0"/>
              <a:t>μία μονοχρωματική ακτίνα φωτός προσπίπτει σε μία μεταλλική πλάκα Α όπως φαίνεται στο παρακάτω σχήμα. Παρατηρήθηκε ότι όταν η τάση ήταν V=5V, με την πολικότητα που φαίνεται στο σχήμα αριστερά, η κινητική ενέργεια των </a:t>
            </a:r>
            <a:r>
              <a:rPr lang="el-GR" dirty="0" err="1"/>
              <a:t>φωτοηλεκτρονίων</a:t>
            </a:r>
            <a:r>
              <a:rPr lang="el-GR" dirty="0"/>
              <a:t> που χτυπούσαν στην πλάκα Β ήταν 1eV. Όταν αντιστράφηκε η πολικότητα της πηγής και διπλασιάστηκε η συχνότητα των φωτονίων που προσπίπτουν στην μεταλλική πλάκα Α, παρατηρήθηκε ότι η κινητική ενέργεια των ηλεκτρονίων που χτυπούσαν την πλάκα Β ήταν 20eV. </a:t>
            </a:r>
            <a:r>
              <a:rPr lang="en-US" dirty="0" smtClean="0"/>
              <a:t>To </a:t>
            </a:r>
            <a:r>
              <a:rPr lang="el-GR" dirty="0" smtClean="0"/>
              <a:t>έργο </a:t>
            </a:r>
            <a:r>
              <a:rPr lang="el-GR" dirty="0"/>
              <a:t>εξαγωγής του μετάλλου στην πλάκα Α είναι:  </a:t>
            </a:r>
          </a:p>
          <a:p>
            <a:r>
              <a:rPr lang="el-GR" dirty="0"/>
              <a:t>                  (α)    ϕ=3eV                                 (β)   ϕ=1eV                              (γ)  ϕ=5eV  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3841420"/>
            <a:ext cx="5760640" cy="26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981844" y="332656"/>
            <a:ext cx="10153128" cy="719907"/>
          </a:xfrm>
        </p:spPr>
        <p:txBody>
          <a:bodyPr rtlCol="0">
            <a:normAutofit/>
          </a:bodyPr>
          <a:lstStyle/>
          <a:p>
            <a:pPr algn="ctr"/>
            <a:r>
              <a:rPr lang="el-GR" sz="4000" b="1" dirty="0" smtClean="0">
                <a:solidFill>
                  <a:srgbClr val="FF0000"/>
                </a:solidFill>
              </a:rPr>
              <a:t>Πειραματική </a:t>
            </a:r>
            <a:r>
              <a:rPr lang="el-GR" sz="4000" b="1" dirty="0">
                <a:solidFill>
                  <a:srgbClr val="FF0000"/>
                </a:solidFill>
              </a:rPr>
              <a:t>διάταξη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-6114" r="-3948"/>
          <a:stretch/>
        </p:blipFill>
        <p:spPr>
          <a:xfrm>
            <a:off x="2638028" y="1556792"/>
            <a:ext cx="6557638" cy="479679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9478788" y="263691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άνοδος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528260" y="2389202"/>
            <a:ext cx="278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</a:t>
            </a:r>
            <a:r>
              <a:rPr lang="el-GR" sz="2000" dirty="0" smtClean="0">
                <a:solidFill>
                  <a:schemeClr val="bg1"/>
                </a:solidFill>
              </a:rPr>
              <a:t>ωλήνας υψηλού κενού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197" y="2527702"/>
            <a:ext cx="1444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κάθοδος</a:t>
            </a:r>
            <a:endParaRPr lang="el-GR" sz="2800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 flipH="1">
            <a:off x="6886500" y="2789312"/>
            <a:ext cx="720080" cy="7383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91194">
            <a:off x="2169339" y="2607105"/>
            <a:ext cx="2085154" cy="206702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7257">
            <a:off x="7595720" y="2606644"/>
            <a:ext cx="1770264" cy="17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69876" y="620688"/>
            <a:ext cx="10585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Όταν η κάθοδος </a:t>
            </a:r>
            <a:r>
              <a:rPr lang="el-GR" sz="2800" dirty="0" smtClean="0"/>
              <a:t>φωτίζεται, </a:t>
            </a:r>
            <a:r>
              <a:rPr lang="el-GR" sz="2800" dirty="0"/>
              <a:t>ελευθερώνονται ηλεκτρόνια, </a:t>
            </a:r>
            <a:r>
              <a:rPr lang="el-GR" sz="2800" dirty="0" smtClean="0"/>
              <a:t>τα </a:t>
            </a:r>
            <a:r>
              <a:rPr lang="el-GR" sz="2800" dirty="0"/>
              <a:t>οποία επιταχυνόμενα από το ηλεκτρικό πεδίο φθάνουν στην άνοδο, δημιουργώντας ένα μικρό ηλεκτρικό ρεύμα, το φωτοηλεκτρικό ρεύμα. </a:t>
            </a:r>
          </a:p>
        </p:txBody>
      </p:sp>
      <p:grpSp>
        <p:nvGrpSpPr>
          <p:cNvPr id="3" name="58 - Ομάδα"/>
          <p:cNvGrpSpPr/>
          <p:nvPr/>
        </p:nvGrpSpPr>
        <p:grpSpPr>
          <a:xfrm>
            <a:off x="1413892" y="2420888"/>
            <a:ext cx="8803332" cy="3854885"/>
            <a:chOff x="700219" y="3321799"/>
            <a:chExt cx="7748506" cy="3351470"/>
          </a:xfrm>
        </p:grpSpPr>
        <p:pic>
          <p:nvPicPr>
            <p:cNvPr id="8" name="Picture 5" descr="C:\webcast\ακτινοβ-γ\φωτοηλεκτρ1.jpg"/>
            <p:cNvPicPr>
              <a:picLocks noChangeAspect="1" noChangeArrowheads="1"/>
            </p:cNvPicPr>
            <p:nvPr/>
          </p:nvPicPr>
          <p:blipFill>
            <a:blip r:embed="rId3" cstate="print">
              <a:lum bright="-42000" contrast="72000"/>
            </a:blip>
            <a:srcRect/>
            <a:stretch>
              <a:fillRect/>
            </a:stretch>
          </p:blipFill>
          <p:spPr bwMode="auto">
            <a:xfrm>
              <a:off x="700219" y="3321799"/>
              <a:ext cx="7705512" cy="321297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5" name="53 - TextBox"/>
            <p:cNvSpPr txBox="1"/>
            <p:nvPr/>
          </p:nvSpPr>
          <p:spPr>
            <a:xfrm>
              <a:off x="7008525" y="6396270"/>
              <a:ext cx="144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rgbClr val="0070C0"/>
                  </a:solidFill>
                </a:rPr>
                <a:t>Πηγή: </a:t>
              </a:r>
              <a:r>
                <a:rPr lang="en-US" sz="1200" dirty="0" err="1" smtClean="0">
                  <a:solidFill>
                    <a:srgbClr val="0070C0"/>
                  </a:solidFill>
                  <a:hlinkClick r:id="rId4"/>
                </a:rPr>
                <a:t>Slide</a:t>
              </a:r>
              <a:r>
                <a:rPr lang="en-US" sz="1200" u="sng" dirty="0" err="1" smtClean="0">
                  <a:solidFill>
                    <a:srgbClr val="C00000"/>
                  </a:solidFill>
                </a:rPr>
                <a:t>player</a:t>
              </a:r>
              <a:endParaRPr lang="el-GR" sz="1200" u="sng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600994" y="332656"/>
            <a:ext cx="7992887" cy="733896"/>
          </a:xfrm>
        </p:spPr>
        <p:txBody>
          <a:bodyPr rtlCol="0">
            <a:normAutofit/>
          </a:bodyPr>
          <a:lstStyle/>
          <a:p>
            <a:pPr rtl="0"/>
            <a:r>
              <a:rPr lang="el-GR" sz="4000" b="1" dirty="0" smtClean="0">
                <a:solidFill>
                  <a:srgbClr val="FF0000"/>
                </a:solidFill>
              </a:rPr>
              <a:t>Ας πειραματιστούμε…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2" name="AutoShape 2" descr="https://mathesis.cup.gr/assets/courseware/v1/00f1382b681f5548e1a810b9d7ff65cd/asset-v1:Physics+Phys1.1+22E+type@asset+block/F3_SX2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4" descr="Φωτοηλεκτρικό φαινόμενο - Φως, Κβαντική μηχανική, Φωτόνια - Διαδραστικές  Προσομοιώσεις Ph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4" y="1311248"/>
            <a:ext cx="7733777" cy="507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981845" y="1124744"/>
            <a:ext cx="11206980" cy="2664296"/>
          </a:xfrm>
        </p:spPr>
        <p:txBody>
          <a:bodyPr rtlCol="0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2800" dirty="0" smtClean="0"/>
              <a:t>Για </a:t>
            </a:r>
            <a:r>
              <a:rPr lang="el-GR" sz="2800" dirty="0"/>
              <a:t>να ελευθερωθούν </a:t>
            </a:r>
            <a:r>
              <a:rPr lang="el-GR" sz="2800" dirty="0" err="1"/>
              <a:t>φωτοηλεκτρόνια</a:t>
            </a:r>
            <a:r>
              <a:rPr lang="el-GR" sz="2800" dirty="0"/>
              <a:t> πρέπει η προσπίπτουσα ακτινοβολία να έχει συχνότητα μεγαλύτερη ή ίση από μια ελάχιστη τιμή, </a:t>
            </a:r>
            <a:r>
              <a:rPr lang="el-GR" sz="2800" dirty="0" smtClean="0">
                <a:solidFill>
                  <a:srgbClr val="FF0000"/>
                </a:solidFill>
              </a:rPr>
              <a:t>(</a:t>
            </a:r>
            <a:r>
              <a:rPr lang="el-GR" sz="2800" b="1" dirty="0" smtClean="0">
                <a:solidFill>
                  <a:srgbClr val="FF0000"/>
                </a:solidFill>
              </a:rPr>
              <a:t>συχνότητα κατωφλίου </a:t>
            </a:r>
            <a:r>
              <a:rPr lang="el-GR" sz="2800" b="1" dirty="0" err="1" smtClean="0">
                <a:solidFill>
                  <a:srgbClr val="FF0000"/>
                </a:solidFill>
              </a:rPr>
              <a:t>f</a:t>
            </a:r>
            <a:r>
              <a:rPr lang="el-GR" sz="2800" b="1" baseline="-25000" dirty="0" err="1" smtClean="0">
                <a:solidFill>
                  <a:srgbClr val="FF0000"/>
                </a:solidFill>
              </a:rPr>
              <a:t>o</a:t>
            </a:r>
            <a:r>
              <a:rPr lang="el-GR" sz="2800" dirty="0" smtClean="0">
                <a:solidFill>
                  <a:srgbClr val="FF0000"/>
                </a:solidFill>
              </a:rPr>
              <a:t> )</a:t>
            </a:r>
          </a:p>
          <a:p>
            <a:endParaRPr lang="el-GR" sz="2800" dirty="0">
              <a:solidFill>
                <a:srgbClr val="FF0000"/>
              </a:solidFill>
            </a:endParaRPr>
          </a:p>
          <a:p>
            <a:endParaRPr lang="el-GR" sz="2800" dirty="0" smtClean="0">
              <a:solidFill>
                <a:srgbClr val="FF0000"/>
              </a:solidFill>
            </a:endParaRPr>
          </a:p>
          <a:p>
            <a:endParaRPr lang="el-GR" sz="2800" dirty="0" smtClean="0"/>
          </a:p>
          <a:p>
            <a:endParaRPr lang="el-GR" sz="2800" dirty="0"/>
          </a:p>
          <a:p>
            <a:endParaRPr lang="el-GR" sz="28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Οβάλ 7"/>
          <p:cNvSpPr/>
          <p:nvPr/>
        </p:nvSpPr>
        <p:spPr>
          <a:xfrm>
            <a:off x="4798268" y="2542048"/>
            <a:ext cx="511256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/>
              <a:t>εξαρτάται μόνο από το υλικό της καθόδου. </a:t>
            </a:r>
          </a:p>
        </p:txBody>
      </p:sp>
      <p:sp>
        <p:nvSpPr>
          <p:cNvPr id="9" name="Βέλος λυγισμένο προς τα επάνω 8"/>
          <p:cNvSpPr/>
          <p:nvPr/>
        </p:nvSpPr>
        <p:spPr>
          <a:xfrm rot="5400000">
            <a:off x="3292674" y="2198290"/>
            <a:ext cx="922956" cy="12241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sp>
        <p:nvSpPr>
          <p:cNvPr id="2" name="TextBox 1"/>
          <p:cNvSpPr txBox="1"/>
          <p:nvPr/>
        </p:nvSpPr>
        <p:spPr>
          <a:xfrm>
            <a:off x="981845" y="4082959"/>
            <a:ext cx="1080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l-GR" sz="2800" dirty="0"/>
              <a:t>Η αύξηση της έντασης ακτινοβολίας προκαλεί αύξηση του φωτοηλεκτρικού ρεύματος. (εφόσον βέβαια f &gt; </a:t>
            </a:r>
            <a:r>
              <a:rPr lang="el-GR" sz="2800" dirty="0" err="1"/>
              <a:t>fo</a:t>
            </a:r>
            <a:r>
              <a:rPr lang="el-GR" sz="2800" dirty="0" smtClean="0"/>
              <a:t>)</a:t>
            </a:r>
          </a:p>
          <a:p>
            <a:endParaRPr lang="el-GR" sz="2800" dirty="0" smtClean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l-GR" sz="2800" dirty="0" smtClean="0"/>
              <a:t>H </a:t>
            </a:r>
            <a:r>
              <a:rPr lang="el-GR" sz="2800" dirty="0"/>
              <a:t>ταχύτητα των εξερχόμενων ηλεκτρόνιων  δεν εξαρτάται από την ένταση της ακτινοβολίας, αλλά από τη συχνότητά της (εφόσον  f &gt; </a:t>
            </a:r>
            <a:r>
              <a:rPr lang="el-GR" sz="2800" dirty="0" err="1"/>
              <a:t>fo</a:t>
            </a:r>
            <a:r>
              <a:rPr lang="el-G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Οβάλ 15"/>
          <p:cNvSpPr/>
          <p:nvPr/>
        </p:nvSpPr>
        <p:spPr>
          <a:xfrm>
            <a:off x="6670476" y="4149080"/>
            <a:ext cx="5518349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half" idx="2"/>
          </p:nvPr>
        </p:nvSpPr>
        <p:spPr>
          <a:xfrm>
            <a:off x="405780" y="1410894"/>
            <a:ext cx="7272807" cy="1930400"/>
          </a:xfrm>
        </p:spPr>
        <p:txBody>
          <a:bodyPr rtlCol="0">
            <a:noAutofit/>
          </a:bodyPr>
          <a:lstStyle/>
          <a:p>
            <a:pPr marL="449263" indent="-44926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όταν η </a:t>
            </a:r>
            <a:r>
              <a:rPr lang="el-GR" sz="2400" dirty="0" smtClean="0"/>
              <a:t> </a:t>
            </a:r>
            <a:r>
              <a:rPr lang="el-GR" sz="2400" dirty="0"/>
              <a:t>διαφορά δυναμικού είναι μηδέν, κάποια </a:t>
            </a:r>
            <a:r>
              <a:rPr lang="el-GR" sz="2400" dirty="0" err="1"/>
              <a:t>φωτοηλεκτρόνια</a:t>
            </a:r>
            <a:r>
              <a:rPr lang="el-GR" sz="2400" dirty="0"/>
              <a:t> έχουν αρκετή κινητική ενέργεια για να φθάσουν στην άνοδο και να δημιουργήσουν ένα μικρό φωτοηλεκτρικό ρεύμα. </a:t>
            </a:r>
          </a:p>
          <a:p>
            <a:pPr marL="449263" indent="-44926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400" dirty="0" smtClean="0"/>
              <a:t>Ακόμη </a:t>
            </a:r>
            <a:r>
              <a:rPr lang="el-GR" sz="2400" dirty="0"/>
              <a:t>και όταν η εφαρμοζόμενη </a:t>
            </a:r>
            <a:r>
              <a:rPr lang="el-GR" sz="2400" dirty="0" smtClean="0"/>
              <a:t>τάση αντιστραφεί, </a:t>
            </a:r>
            <a:r>
              <a:rPr lang="el-GR" sz="2400" dirty="0"/>
              <a:t>κάποια καταφέρνουν </a:t>
            </a:r>
            <a:r>
              <a:rPr lang="el-GR" sz="2400" dirty="0" smtClean="0"/>
              <a:t>να φθάσουν </a:t>
            </a:r>
            <a:r>
              <a:rPr lang="el-GR" sz="2400" dirty="0"/>
              <a:t>στην άνοδο. </a:t>
            </a:r>
          </a:p>
          <a:p>
            <a:pPr marL="449263" indent="-44926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sz="2400" dirty="0"/>
              <a:t>Η ροή των ηλεκτρονίων μηδενίζεται </a:t>
            </a:r>
            <a:r>
              <a:rPr lang="el-GR" sz="2400" dirty="0" smtClean="0"/>
              <a:t>όταν </a:t>
            </a:r>
            <a:r>
              <a:rPr lang="el-GR" sz="2400" dirty="0"/>
              <a:t>η αντίστροφη </a:t>
            </a:r>
            <a:r>
              <a:rPr lang="el-GR" sz="2400" dirty="0" smtClean="0"/>
              <a:t>τάση V </a:t>
            </a:r>
            <a:r>
              <a:rPr lang="el-GR" sz="2400" dirty="0"/>
              <a:t>είναι </a:t>
            </a:r>
            <a:r>
              <a:rPr lang="el-GR" sz="2400" dirty="0" smtClean="0"/>
              <a:t>τόσο </a:t>
            </a:r>
            <a:r>
              <a:rPr lang="el-GR" sz="2400" dirty="0"/>
              <a:t>μεγάλη, </a:t>
            </a:r>
            <a:r>
              <a:rPr lang="el-GR" sz="2400" dirty="0" smtClean="0"/>
              <a:t>ώστε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pic>
        <p:nvPicPr>
          <p:cNvPr id="5122" name="Picture 2" descr="Σχ. 7.4 Διάγραμμα της έντασης του ρεύματος σε συνάρτηση με την τάση στο φωτοκύττα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1100624"/>
            <a:ext cx="3798526" cy="32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7075813" y="4785064"/>
            <a:ext cx="50212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Η τάση στην οποία διακόπτεται το φωτοηλεκτρικό ρεύμα ονομάζεται </a:t>
            </a:r>
            <a:r>
              <a:rPr lang="el-GR" sz="2800" b="1" dirty="0">
                <a:solidFill>
                  <a:srgbClr val="FF0000"/>
                </a:solidFill>
              </a:rPr>
              <a:t>τάση </a:t>
            </a:r>
            <a:r>
              <a:rPr lang="el-GR" sz="2800" b="1" dirty="0" smtClean="0">
                <a:solidFill>
                  <a:srgbClr val="FF0000"/>
                </a:solidFill>
              </a:rPr>
              <a:t>αποκοπής</a:t>
            </a:r>
            <a:r>
              <a:rPr lang="el-GR" sz="2800" dirty="0" smtClean="0">
                <a:solidFill>
                  <a:srgbClr val="FF0000"/>
                </a:solidFill>
              </a:rPr>
              <a:t>, </a:t>
            </a:r>
            <a:r>
              <a:rPr lang="el-GR" sz="2800" b="1" dirty="0" smtClean="0">
                <a:solidFill>
                  <a:srgbClr val="FF0000"/>
                </a:solidFill>
              </a:rPr>
              <a:t>V</a:t>
            </a:r>
            <a:r>
              <a:rPr lang="el-GR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l-GR" sz="2800" dirty="0" smtClean="0">
                <a:solidFill>
                  <a:srgbClr val="FF0000"/>
                </a:solidFill>
              </a:rPr>
              <a:t>. 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4"/>
          <a:srcRect l="-1" r="371"/>
          <a:stretch/>
        </p:blipFill>
        <p:spPr>
          <a:xfrm>
            <a:off x="3032856" y="5437379"/>
            <a:ext cx="3709628" cy="9619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5780" y="5656746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W</a:t>
            </a:r>
            <a:r>
              <a:rPr lang="el-GR" sz="2800" b="1" i="1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sz="2800" b="1" i="1" dirty="0" smtClean="0">
                <a:solidFill>
                  <a:srgbClr val="FF0000"/>
                </a:solidFill>
              </a:rPr>
              <a:t>=Κ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max</a:t>
            </a:r>
            <a:endParaRPr lang="el-GR" sz="2800" b="1" i="1" baseline="-25000" dirty="0">
              <a:solidFill>
                <a:srgbClr val="FF0000"/>
              </a:solidFill>
            </a:endParaRPr>
          </a:p>
        </p:txBody>
      </p:sp>
      <p:sp>
        <p:nvSpPr>
          <p:cNvPr id="15" name="Δεξί βέλος 14"/>
          <p:cNvSpPr/>
          <p:nvPr/>
        </p:nvSpPr>
        <p:spPr>
          <a:xfrm>
            <a:off x="2179328" y="5810344"/>
            <a:ext cx="610230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800"/>
          </a:p>
        </p:txBody>
      </p:sp>
      <p:sp>
        <p:nvSpPr>
          <p:cNvPr id="17" name="TextBox 16"/>
          <p:cNvSpPr txBox="1"/>
          <p:nvPr/>
        </p:nvSpPr>
        <p:spPr>
          <a:xfrm>
            <a:off x="1485900" y="448651"/>
            <a:ext cx="1004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Διάγραμμα έντασης –δυναμικού στο φωτοκύτταρο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build="p"/>
      <p:bldP spid="10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9387" y="3219323"/>
            <a:ext cx="6192688" cy="1223963"/>
          </a:xfrm>
        </p:spPr>
        <p:txBody>
          <a:bodyPr>
            <a:normAutofit fontScale="90000"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l-GR" dirty="0"/>
              <a:t>Η τάση αποκοπής, V</a:t>
            </a:r>
            <a:r>
              <a:rPr lang="el-GR" baseline="-25000" dirty="0"/>
              <a:t>0</a:t>
            </a:r>
            <a:r>
              <a:rPr lang="el-GR" dirty="0"/>
              <a:t>, δεν εξαρτάται από την ένταση της ακτινοβολίας.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44" y="1916832"/>
            <a:ext cx="4889777" cy="408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448651"/>
            <a:ext cx="1015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</a:rPr>
              <a:t>Διάγραμμα έντασης –δυναμικού για διαφορετικές τιμές έντασης ακτινοβολίας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779319" y="4149080"/>
            <a:ext cx="60928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9263" indent="-449263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360363" algn="l"/>
              </a:tabLst>
            </a:pPr>
            <a:r>
              <a:rPr lang="el-GR" sz="3200" dirty="0" smtClean="0"/>
              <a:t>  Η </a:t>
            </a:r>
            <a:r>
              <a:rPr lang="el-GR" sz="3200" dirty="0"/>
              <a:t>αύξηση της έντασης ακτινοβολίας προκαλεί αύξηση </a:t>
            </a:r>
            <a:r>
              <a:rPr lang="el-GR" sz="3200" dirty="0" smtClean="0"/>
              <a:t>του </a:t>
            </a:r>
            <a:r>
              <a:rPr lang="el-GR" sz="3200" dirty="0"/>
              <a:t>ηλεκτρικού </a:t>
            </a:r>
            <a:r>
              <a:rPr lang="el-GR" sz="3200" dirty="0" smtClean="0"/>
              <a:t>ρεύματος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400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53852" y="332656"/>
            <a:ext cx="10729192" cy="897064"/>
          </a:xfrm>
        </p:spPr>
        <p:txBody>
          <a:bodyPr rtlCol="0">
            <a:normAutofit fontScale="90000"/>
          </a:bodyPr>
          <a:lstStyle/>
          <a:p>
            <a:pPr rtl="0"/>
            <a:r>
              <a:rPr lang="el-GR" sz="5200" dirty="0" smtClean="0"/>
              <a:t>Άλλο ένα αδιέξοδο της κλασικής θεωρίας</a:t>
            </a:r>
            <a:endParaRPr lang="el-GR" sz="5200" dirty="0"/>
          </a:p>
        </p:txBody>
      </p:sp>
      <p:pic>
        <p:nvPicPr>
          <p:cNvPr id="3074" name="Picture 2" descr="Photoelectric effect • Germain Salvato Vallverdu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248802"/>
            <a:ext cx="4935780" cy="39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otoelectric effect • Germain Salvato Vallverdu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60" y="1248802"/>
            <a:ext cx="4935779" cy="39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3631" y="5274784"/>
            <a:ext cx="5456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η προσπίπτουσα ακτινοβολία έχει μικρή συχνότητα 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δεν αποσπώνται ηλεκτρόνια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448" y="5274784"/>
            <a:ext cx="5446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Όταν η προσπίπτουσα ακτινοβολία έχει μεγάλη συχνότητα </a:t>
            </a:r>
            <a:r>
              <a:rPr lang="el-GR" sz="2800" b="1" dirty="0" smtClean="0">
                <a:solidFill>
                  <a:srgbClr val="FF0000"/>
                </a:solidFill>
              </a:rPr>
              <a:t>αποσπώνται ηλεκτρόνια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2B6AD5-A799-2EC7-81E1-3DA4BB47D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063" y="2276872"/>
            <a:ext cx="1667137" cy="1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Τεχνολογία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2_TF02787990_TF02787990" id="{674149BD-A1DD-466B-BA0D-361147D39261}" vid="{70B924BD-5EC3-4E6A-ADED-E51B2745EEC0}"/>
    </a:ext>
  </a:extLst>
</a:theme>
</file>

<file path=ppt/theme/theme2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www.w3.org/XML/1998/namespace"/>
    <ds:schemaRef ds:uri="http://purl.org/dc/dcmitype/"/>
    <ds:schemaRef ds:uri="http://purl.org/dc/elements/1.1/"/>
    <ds:schemaRef ds:uri="4873beb7-5857-4685-be1f-d57550cc96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τριπλές γραμμές κυκλώματος (ευρεία οθόνη)</Template>
  <TotalTime>705</TotalTime>
  <Words>906</Words>
  <Application>Microsoft Office PowerPoint</Application>
  <PresentationFormat>Προσαρμογή</PresentationFormat>
  <Paragraphs>95</Paragraphs>
  <Slides>20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Gabriola</vt:lpstr>
      <vt:lpstr>Wingdings</vt:lpstr>
      <vt:lpstr>Τεχνολογία 16x9</vt:lpstr>
      <vt:lpstr>Φωτοηλεκτρικό Φαινόμενο</vt:lpstr>
      <vt:lpstr>Oι μεταλλικές επιφάνειες όταν δεχθούν κατάλληλη φωτεινή ακτινοβολία, ελευθερώνουν ηλεκτρόνια (φωτοηλεκτρόνια)</vt:lpstr>
      <vt:lpstr>Πειραματική διάταξη </vt:lpstr>
      <vt:lpstr>Παρουσίαση του PowerPoint</vt:lpstr>
      <vt:lpstr>Ας πειραματιστούμε…</vt:lpstr>
      <vt:lpstr>Παρουσίαση του PowerPoint</vt:lpstr>
      <vt:lpstr>Παρουσίαση του PowerPoint</vt:lpstr>
      <vt:lpstr>Η τάση αποκοπής, V0, δεν εξαρτάται από την ένταση της ακτινοβολίας.   </vt:lpstr>
      <vt:lpstr>Άλλο ένα αδιέξοδο της κλασικής θεωρίας</vt:lpstr>
      <vt:lpstr>Τη λύση την έδωσε ο Einstein                         …εφαρμόζοντας τις ιδέες του Planck</vt:lpstr>
      <vt:lpstr>Παρουσίαση του PowerPoint</vt:lpstr>
      <vt:lpstr>Άρα για να εξέλθει ένα ηλεκτρόνιο από το μέταλλο θα πρέπει                        h. f  ≥ φ              f ≥ φ/h      </vt:lpstr>
      <vt:lpstr>Η κινητική ενέργεια με την οποία εξέρχονται τα ηλεκτρόνια εξαρτάται από τη συχνότητα των φωτονίων  και όχι από την ένταση της φωτεινής ακτινοβολίας.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niki</dc:creator>
  <cp:lastModifiedBy>niki</cp:lastModifiedBy>
  <cp:revision>35</cp:revision>
  <dcterms:created xsi:type="dcterms:W3CDTF">2023-03-29T09:33:31Z</dcterms:created>
  <dcterms:modified xsi:type="dcterms:W3CDTF">2024-04-01T12:47:55Z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