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5" r:id="rId4"/>
    <p:sldId id="286" r:id="rId5"/>
    <p:sldId id="274" r:id="rId6"/>
    <p:sldId id="290" r:id="rId7"/>
    <p:sldId id="262" r:id="rId8"/>
    <p:sldId id="263" r:id="rId9"/>
    <p:sldId id="265" r:id="rId10"/>
    <p:sldId id="266" r:id="rId11"/>
    <p:sldId id="269" r:id="rId12"/>
    <p:sldId id="267" r:id="rId13"/>
    <p:sldId id="271" r:id="rId14"/>
    <p:sldId id="273" r:id="rId15"/>
    <p:sldId id="26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80" r:id="rId24"/>
    <p:sldId id="281" r:id="rId25"/>
    <p:sldId id="282" r:id="rId26"/>
    <p:sldId id="298" r:id="rId27"/>
    <p:sldId id="301" r:id="rId28"/>
    <p:sldId id="302" r:id="rId29"/>
    <p:sldId id="283" r:id="rId30"/>
    <p:sldId id="284" r:id="rId31"/>
    <p:sldId id="299" r:id="rId32"/>
    <p:sldId id="304" r:id="rId33"/>
    <p:sldId id="300" r:id="rId34"/>
    <p:sldId id="303" r:id="rId35"/>
    <p:sldId id="25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613F-4779-4460-8FE3-A60C05033D6F}" type="datetimeFigureOut">
              <a:rPr lang="el-GR" smtClean="0"/>
              <a:t>8/2/2023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29070-D6E2-4166-B886-6539C90A5F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10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EE3DAB6-0B98-49D3-8DEF-CF76F32EBA13}" type="slidenum">
              <a:rPr lang="el-GR" altLang="el-GR" sz="1200"/>
              <a:pPr eaLnBrk="1" hangingPunct="1"/>
              <a:t>7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6892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EE3DAB6-0B98-49D3-8DEF-CF76F32EBA13}" type="slidenum">
              <a:rPr lang="el-GR" altLang="el-GR" sz="1200"/>
              <a:pPr eaLnBrk="1" hangingPunct="1"/>
              <a:t>8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7841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BDBB394-5C5D-4EBA-9A9C-EA8B4876ED54}" type="slidenum">
              <a:rPr lang="el-GR" altLang="el-GR" sz="1200"/>
              <a:pPr eaLnBrk="1" hangingPunct="1"/>
              <a:t>9</a:t>
            </a:fld>
            <a:endParaRPr lang="el-GR" altLang="el-GR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1064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4E0CC47-3E86-4260-A081-66A55B356FF9}" type="slidenum">
              <a:rPr lang="el-GR" altLang="el-GR" sz="1200"/>
              <a:pPr eaLnBrk="1" hangingPunct="1"/>
              <a:t>10</a:t>
            </a:fld>
            <a:endParaRPr lang="el-GR" altLang="el-G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3159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0606AFB-BC25-4ADE-BDD9-60AF7C8262D9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69637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E6029C9-21BE-41F4-821A-64449F4F1A3D}" type="slidenum">
              <a:rPr lang="el-GR" altLang="el-GR" sz="1200"/>
              <a:pPr eaLnBrk="1" hangingPunct="1"/>
              <a:t>12</a:t>
            </a:fld>
            <a:endParaRPr lang="el-GR" altLang="el-G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0384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8EC955-4F76-47E8-A116-9F1FD7EDD2F9}" type="slidenum">
              <a:rPr lang="el-GR" altLang="el-GR" sz="1200"/>
              <a:pPr eaLnBrk="1" hangingPunct="1"/>
              <a:t>13</a:t>
            </a:fld>
            <a:endParaRPr lang="el-GR" altLang="el-GR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8127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A552EF-446D-46A9-A76D-54C75D1E1F27}" type="slidenum">
              <a:rPr lang="el-GR" altLang="el-GR" sz="1200"/>
              <a:pPr eaLnBrk="1" hangingPunct="1"/>
              <a:t>14</a:t>
            </a:fld>
            <a:endParaRPr lang="el-GR" altLang="el-G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81617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2DE2-F93D-4620-8A70-42A7E8D5E6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465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video" Target="../media/media2.mp4"/><Relationship Id="rId7" Type="http://schemas.openxmlformats.org/officeDocument/2006/relationships/image" Target="../media/image21.wmf"/><Relationship Id="rId2" Type="http://schemas.microsoft.com/office/2007/relationships/media" Target="../media/media2.mp4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_OQBBc7JAhL4/SZE-MBLc2VI/AAAAAAAAAJs/vRfjj5f3pvk/s1600-h/crookes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xpRMzPgc" TargetMode="External"/><Relationship Id="rId2" Type="http://schemas.openxmlformats.org/officeDocument/2006/relationships/hyperlink" Target="https://www.seilias.gr/index.php?option=com_content&amp;task=view&amp;id=729&amp;Itemid=6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eilias.gr/index.php?option=com_content&amp;task=view&amp;id=733&amp;Itemid=6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prizes/physics/1902/summar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physics.com - the laws of physics p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" y="286604"/>
            <a:ext cx="10339158" cy="57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29600" y="6182436"/>
            <a:ext cx="3135241" cy="584578"/>
          </a:xfrm>
        </p:spPr>
        <p:txBody>
          <a:bodyPr/>
          <a:lstStyle/>
          <a:p>
            <a:pPr algn="ctr"/>
            <a:r>
              <a:rPr lang="el-GR" dirty="0" err="1" smtClean="0"/>
              <a:t>νικη</a:t>
            </a:r>
            <a:r>
              <a:rPr lang="el-GR" dirty="0" smtClean="0"/>
              <a:t> </a:t>
            </a:r>
            <a:r>
              <a:rPr lang="el-GR" dirty="0" err="1" smtClean="0"/>
              <a:t>μαματση</a:t>
            </a:r>
            <a:r>
              <a:rPr lang="en-US" dirty="0" smtClean="0"/>
              <a:t> - </a:t>
            </a:r>
            <a:r>
              <a:rPr lang="el-GR" dirty="0" err="1" smtClean="0"/>
              <a:t>φυσικος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25683" y="286604"/>
            <a:ext cx="1033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chemeClr val="bg2"/>
                </a:solidFill>
              </a:rPr>
              <a:t>Η Δύναμη </a:t>
            </a:r>
            <a:r>
              <a:rPr lang="en-US" sz="4800" b="1" dirty="0" smtClean="0">
                <a:solidFill>
                  <a:schemeClr val="bg2"/>
                </a:solidFill>
              </a:rPr>
              <a:t>Lorentz</a:t>
            </a:r>
            <a:r>
              <a:rPr lang="el-GR" sz="4800" b="1" dirty="0" smtClean="0">
                <a:solidFill>
                  <a:schemeClr val="bg2"/>
                </a:solidFill>
              </a:rPr>
              <a:t> και οι εφαρμογές της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171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50" name="Object 6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56340"/>
              </p:ext>
            </p:extLst>
          </p:nvPr>
        </p:nvGraphicFramePr>
        <p:xfrm>
          <a:off x="769326" y="3570919"/>
          <a:ext cx="2115855" cy="76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98950" name="Object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26" y="3570919"/>
                        <a:ext cx="2115855" cy="76233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9999">
                              <a:gamma/>
                              <a:tint val="18824"/>
                              <a:invGamma/>
                            </a:srgbClr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49" name="Object 7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8233"/>
              </p:ext>
            </p:extLst>
          </p:nvPr>
        </p:nvGraphicFramePr>
        <p:xfrm>
          <a:off x="5060950" y="3419475"/>
          <a:ext cx="2501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Εξίσωση" r:id="rId8" imgW="634680" imgH="253800" progId="Equation.3">
                  <p:embed/>
                </p:oleObj>
              </mc:Choice>
              <mc:Fallback>
                <p:oleObj name="Εξίσωση" r:id="rId8" imgW="634680" imgH="253800" progId="Equation.3">
                  <p:embed/>
                  <p:pic>
                    <p:nvPicPr>
                      <p:cNvPr id="99049" name="Object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3419475"/>
                        <a:ext cx="2501900" cy="10001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99"/>
                          </a:gs>
                          <a:gs pos="50000">
                            <a:srgbClr val="FFFF99">
                              <a:gamma/>
                              <a:tint val="47451"/>
                              <a:invGamma/>
                            </a:srgbClr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2111496" y="2096540"/>
            <a:ext cx="1013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altLang="el-GR" sz="3200" dirty="0"/>
              <a:t>Αν ένα φορτίο κινείται </a:t>
            </a:r>
            <a:r>
              <a:rPr lang="el-GR" altLang="el-GR" sz="3200" dirty="0" smtClean="0"/>
              <a:t>κάθετα </a:t>
            </a:r>
            <a:r>
              <a:rPr lang="el-GR" altLang="el-GR" sz="3200" dirty="0"/>
              <a:t>στις δυναμικές γραμμές, </a:t>
            </a:r>
          </a:p>
          <a:p>
            <a:pPr algn="just"/>
            <a:r>
              <a:rPr lang="el-GR" altLang="el-GR" sz="3200" dirty="0"/>
              <a:t>                              </a:t>
            </a:r>
            <a:r>
              <a:rPr lang="el-GR" altLang="el-GR" sz="3200" dirty="0" smtClean="0"/>
              <a:t>θ=90</a:t>
            </a:r>
            <a:r>
              <a:rPr lang="el-GR" altLang="el-GR" sz="3200" baseline="30000" dirty="0" smtClean="0"/>
              <a:t>ο </a:t>
            </a:r>
            <a:r>
              <a:rPr lang="el-GR" altLang="el-GR" sz="3200" dirty="0" smtClean="0"/>
              <a:t>οπότε</a:t>
            </a:r>
            <a:r>
              <a:rPr lang="el-GR" altLang="el-GR" sz="3200" dirty="0"/>
              <a:t>:</a:t>
            </a:r>
          </a:p>
        </p:txBody>
      </p: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3257456" y="3728501"/>
            <a:ext cx="1651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0" dirty="0" smtClean="0"/>
              <a:t>Συνεπώς</a:t>
            </a:r>
            <a:endParaRPr lang="el-GR" altLang="el-GR" sz="3600" dirty="0">
              <a:solidFill>
                <a:srgbClr val="FFFF00"/>
              </a:solidFill>
            </a:endParaRPr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>
          <a:xfrm>
            <a:off x="407539" y="4809415"/>
            <a:ext cx="7351426" cy="204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altLang="el-GR" sz="2800" dirty="0" smtClean="0"/>
              <a:t>…και αφού είναι κάθετη στην ταχύτητα παίζει ρόλο κεντρομόλου δύναμης και αναγκάζει το σωματίδιο να εκτελέσει  </a:t>
            </a:r>
            <a:r>
              <a:rPr lang="el-GR" altLang="el-GR" sz="2800" dirty="0" smtClean="0">
                <a:solidFill>
                  <a:srgbClr val="FFFF00"/>
                </a:solidFill>
              </a:rPr>
              <a:t>ομαλή κυκλική κίνηση.</a:t>
            </a:r>
            <a:r>
              <a:rPr lang="el-GR" altLang="el-GR" sz="28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 </a:t>
            </a:r>
            <a:endParaRPr lang="el-GR" altLang="el-GR" sz="28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/>
            <a:endParaRPr lang="el-GR" altLang="el-GR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jvgU7YZDreBV5mPDhY3IYv52bLpRqYlkhvsmAGOuwvU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00862" y="3113050"/>
            <a:ext cx="3126660" cy="3112576"/>
          </a:xfrm>
          <a:prstGeom prst="rect">
            <a:avLst/>
          </a:prstGeom>
        </p:spPr>
      </p:pic>
      <p:sp>
        <p:nvSpPr>
          <p:cNvPr id="111" name="Rectangle 8"/>
          <p:cNvSpPr>
            <a:spLocks noGrp="1" noChangeArrowheads="1"/>
          </p:cNvSpPr>
          <p:nvPr>
            <p:ph type="title"/>
          </p:nvPr>
        </p:nvSpPr>
        <p:spPr>
          <a:xfrm>
            <a:off x="-179881" y="164107"/>
            <a:ext cx="12371881" cy="14562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3000" b="1" dirty="0" err="1" smtClean="0">
                <a:latin typeface="+mn-lt"/>
              </a:rPr>
              <a:t>Κινηση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φορτισμενου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σωματιδιου</a:t>
            </a:r>
            <a:r>
              <a:rPr lang="el-GR" altLang="el-GR" sz="3000" b="1" dirty="0">
                <a:latin typeface="+mn-lt"/>
              </a:rPr>
              <a:t> </a:t>
            </a:r>
            <a:r>
              <a:rPr lang="el-GR" altLang="el-GR" sz="3000" b="1" dirty="0" smtClean="0">
                <a:latin typeface="+mn-lt"/>
              </a:rPr>
              <a:t>σε </a:t>
            </a:r>
            <a:r>
              <a:rPr lang="el-GR" altLang="el-GR" sz="3000" b="1" dirty="0" err="1" smtClean="0">
                <a:latin typeface="+mn-lt"/>
              </a:rPr>
              <a:t>ομογενες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μαγνητικο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πεδιο</a:t>
            </a:r>
            <a:endParaRPr lang="el-GR" altLang="el-GR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" name="Ορθογώνιο 111"/>
          <p:cNvSpPr/>
          <p:nvPr/>
        </p:nvSpPr>
        <p:spPr>
          <a:xfrm rot="20467172">
            <a:off x="37819" y="2001397"/>
            <a:ext cx="414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15647"/>
              </a:avLst>
            </a:prstTxWarp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l-GR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η</a:t>
            </a:r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περίπτωση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4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105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455" y="325428"/>
            <a:ext cx="11454688" cy="335568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l-GR" sz="2800" dirty="0"/>
              <a:t>Εφόσον η δύναμη του πεδίου είναι κεντρομόλος δύναμη</a:t>
            </a:r>
            <a:r>
              <a:rPr lang="el-GR" altLang="el-GR" sz="2800" dirty="0">
                <a:cs typeface="Times New Roman" panose="02020603050405020304" pitchFamily="18" charset="0"/>
              </a:rPr>
              <a:t>,</a:t>
            </a:r>
            <a:r>
              <a:rPr lang="el-GR" altLang="el-GR" sz="2800" dirty="0"/>
              <a:t> θα ισχύει: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2400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l-GR" dirty="0" smtClean="0">
                <a:cs typeface="Times New Roman" panose="02020603050405020304" pitchFamily="18" charset="0"/>
              </a:rPr>
              <a:t> </a:t>
            </a:r>
            <a:endParaRPr lang="el-GR" altLang="el-GR" dirty="0" smtClean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l-GR" dirty="0" smtClean="0">
                <a:cs typeface="Times New Roman" panose="02020603050405020304" pitchFamily="18" charset="0"/>
              </a:rPr>
              <a:t> </a:t>
            </a:r>
            <a:r>
              <a:rPr lang="el-GR" altLang="el-GR" sz="2800" dirty="0" smtClean="0"/>
              <a:t>όποτε </a:t>
            </a:r>
            <a:r>
              <a:rPr lang="el-GR" altLang="el-GR" sz="2800" b="1" dirty="0" smtClean="0">
                <a:solidFill>
                  <a:srgbClr val="FFFF00"/>
                </a:solidFill>
              </a:rPr>
              <a:t>η ακτίνα</a:t>
            </a:r>
            <a:r>
              <a:rPr lang="en-US" altLang="el-GR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b="1" dirty="0" smtClean="0">
                <a:solidFill>
                  <a:srgbClr val="FFFF00"/>
                </a:solidFill>
              </a:rPr>
              <a:t>της </a:t>
            </a:r>
            <a:r>
              <a:rPr lang="el-GR" altLang="el-GR" sz="2800" b="1" dirty="0">
                <a:solidFill>
                  <a:srgbClr val="FFFF00"/>
                </a:solidFill>
              </a:rPr>
              <a:t>κυκλικής τροχιάς </a:t>
            </a:r>
            <a:r>
              <a:rPr lang="el-GR" altLang="el-GR" sz="2800" dirty="0"/>
              <a:t>που διαγράφει το </a:t>
            </a:r>
            <a:r>
              <a:rPr lang="el-GR" altLang="el-GR" sz="2800" dirty="0" smtClean="0"/>
              <a:t>σωματίδιο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 δίνεται:</a:t>
            </a:r>
            <a:endParaRPr lang="el-GR" altLang="el-GR" sz="28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l-GR" altLang="el-GR" dirty="0" smtClean="0">
                <a:cs typeface="Times New Roman" panose="02020603050405020304" pitchFamily="18" charset="0"/>
              </a:rPr>
              <a:t>		 	</a:t>
            </a:r>
            <a:r>
              <a:rPr lang="el-GR" altLang="el-GR" dirty="0" smtClean="0"/>
              <a:t> 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5776913" y="32194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69062"/>
              </p:ext>
            </p:extLst>
          </p:nvPr>
        </p:nvGraphicFramePr>
        <p:xfrm>
          <a:off x="4562238" y="1372308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4" imgW="838200" imgH="419100" progId="Equation.DSMT4">
                  <p:embed/>
                </p:oleObj>
              </mc:Choice>
              <mc:Fallback>
                <p:oleObj name="Equation" r:id="rId4" imgW="838200" imgH="419100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238" y="1372308"/>
                        <a:ext cx="1981200" cy="9906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9999">
                              <a:gamma/>
                              <a:tint val="16471"/>
                              <a:invGamma/>
                            </a:srgbClr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48934"/>
              </p:ext>
            </p:extLst>
          </p:nvPr>
        </p:nvGraphicFramePr>
        <p:xfrm>
          <a:off x="3706300" y="3275261"/>
          <a:ext cx="31242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6" imgW="1244600" imgH="469900" progId="Equation.DSMT4">
                  <p:embed/>
                </p:oleObj>
              </mc:Choice>
              <mc:Fallback>
                <p:oleObj name="Equation" r:id="rId6" imgW="1244600" imgH="469900" progId="Equation.DSMT4">
                  <p:embed/>
                  <p:pic>
                    <p:nvPicPr>
                      <p:cNvPr id="276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300" y="3275261"/>
                        <a:ext cx="3124200" cy="11795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EEEE"/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33134"/>
              </p:ext>
            </p:extLst>
          </p:nvPr>
        </p:nvGraphicFramePr>
        <p:xfrm>
          <a:off x="2913757" y="4878321"/>
          <a:ext cx="12954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1065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757" y="4878321"/>
                        <a:ext cx="1295400" cy="85566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EEEE"/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9310"/>
              </p:ext>
            </p:extLst>
          </p:nvPr>
        </p:nvGraphicFramePr>
        <p:xfrm>
          <a:off x="9717703" y="4454774"/>
          <a:ext cx="1816192" cy="13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10" imgW="596641" imgH="444307" progId="Equation.DSMT4">
                  <p:embed/>
                </p:oleObj>
              </mc:Choice>
              <mc:Fallback>
                <p:oleObj name="Equation" r:id="rId10" imgW="596641" imgH="444307" progId="Equation.DSMT4">
                  <p:embed/>
                  <p:pic>
                    <p:nvPicPr>
                      <p:cNvPr id="1065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703" y="4454774"/>
                        <a:ext cx="1816192" cy="13521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EEEE"/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049" y="4902987"/>
            <a:ext cx="239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κ</a:t>
            </a:r>
            <a:r>
              <a:rPr lang="el-GR" sz="2400" dirty="0" smtClean="0"/>
              <a:t>αι λαμβάνοντας </a:t>
            </a:r>
            <a:endParaRPr lang="en-US" sz="2400" dirty="0" smtClean="0"/>
          </a:p>
          <a:p>
            <a:r>
              <a:rPr lang="el-GR" sz="2400" dirty="0" smtClean="0"/>
              <a:t>υπ’ όψη</a:t>
            </a:r>
            <a:endParaRPr lang="el-GR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84913" y="4689120"/>
            <a:ext cx="4217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800" b="1" dirty="0" smtClean="0">
                <a:solidFill>
                  <a:srgbClr val="FFFF00"/>
                </a:solidFill>
                <a:latin typeface="+mn-lt"/>
              </a:rPr>
              <a:t>Η περίοδος </a:t>
            </a:r>
            <a:r>
              <a:rPr lang="el-GR" altLang="el-GR" sz="2800" b="1" dirty="0">
                <a:solidFill>
                  <a:srgbClr val="FFFF00"/>
                </a:solidFill>
                <a:latin typeface="+mn-lt"/>
              </a:rPr>
              <a:t>περιστροφής </a:t>
            </a:r>
            <a:r>
              <a:rPr lang="el-GR" altLang="el-GR" sz="2800" b="0" dirty="0">
                <a:latin typeface="+mn-lt"/>
              </a:rPr>
              <a:t>του σωματιδίου θα είναι</a:t>
            </a:r>
          </a:p>
        </p:txBody>
      </p:sp>
      <p:sp>
        <p:nvSpPr>
          <p:cNvPr id="2" name="Οβάλ 1"/>
          <p:cNvSpPr/>
          <p:nvPr/>
        </p:nvSpPr>
        <p:spPr>
          <a:xfrm>
            <a:off x="4562238" y="5733984"/>
            <a:ext cx="5160224" cy="10115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Ανεξάρτητη της ταχύτητας!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/>
      <p:bldP spid="3" grpId="0"/>
      <p:bldP spid="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βάλ 2"/>
          <p:cNvSpPr/>
          <p:nvPr/>
        </p:nvSpPr>
        <p:spPr>
          <a:xfrm>
            <a:off x="191124" y="2867786"/>
            <a:ext cx="10957812" cy="15739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39056"/>
            <a:ext cx="10796665" cy="46934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800" dirty="0" smtClean="0"/>
              <a:t>Αφού  </a:t>
            </a:r>
            <a:r>
              <a:rPr lang="el-GR" altLang="el-GR" sz="2800" dirty="0"/>
              <a:t>η δύναμη </a:t>
            </a:r>
            <a:r>
              <a:rPr lang="el-GR" altLang="el-GR" sz="2800" dirty="0" smtClean="0"/>
              <a:t>είναι </a:t>
            </a:r>
            <a:r>
              <a:rPr lang="el-GR" altLang="el-GR" sz="2800" u="sng" dirty="0"/>
              <a:t>πάντα</a:t>
            </a:r>
            <a:r>
              <a:rPr lang="el-GR" altLang="el-GR" sz="2800" dirty="0"/>
              <a:t> κάθετη στην ταχύτητα του φορτίου,  είναι κάθετη σε κάθε στοιχειώδη μετατόπιση </a:t>
            </a:r>
            <a:r>
              <a:rPr lang="el-GR" altLang="el-GR" sz="2800" dirty="0" smtClean="0"/>
              <a:t>του,</a:t>
            </a:r>
          </a:p>
          <a:p>
            <a:pPr marL="0" indent="0" eaLnBrk="1" hangingPunct="1">
              <a:buNone/>
            </a:pPr>
            <a:endParaRPr lang="el-GR" altLang="el-GR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ά</a:t>
            </a:r>
            <a:r>
              <a:rPr lang="el-GR" altLang="el-GR" sz="2800" b="1" dirty="0" smtClean="0">
                <a:solidFill>
                  <a:schemeClr val="bg1"/>
                </a:solidFill>
              </a:rPr>
              <a:t>ρα το έργο της δύναμης του μαγνητικού πεδίου  είναι μηδέν!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2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2800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</a:pPr>
            <a:r>
              <a:rPr lang="el-GR" altLang="el-GR" sz="2800" dirty="0" smtClean="0"/>
              <a:t>Δηλαδή μπορεί </a:t>
            </a:r>
            <a:r>
              <a:rPr lang="el-GR" altLang="el-GR" sz="2800" dirty="0"/>
              <a:t>να μεταβάλλει </a:t>
            </a:r>
            <a:r>
              <a:rPr lang="el-GR" altLang="el-GR" sz="2800" dirty="0" smtClean="0"/>
              <a:t>την </a:t>
            </a:r>
            <a:r>
              <a:rPr lang="el-GR" altLang="el-GR" sz="2800" dirty="0"/>
              <a:t>κατεύθυνση αλλά όχι και το μέτρο της ταχύτητας </a:t>
            </a:r>
            <a:r>
              <a:rPr lang="el-GR" altLang="el-GR" sz="2800" dirty="0" smtClean="0"/>
              <a:t>του σωματιδίου.</a:t>
            </a:r>
            <a:endParaRPr lang="el-GR" altLang="el-GR" sz="2800" dirty="0"/>
          </a:p>
        </p:txBody>
      </p:sp>
      <p:sp>
        <p:nvSpPr>
          <p:cNvPr id="6" name="Ορθογώνιο 5"/>
          <p:cNvSpPr/>
          <p:nvPr/>
        </p:nvSpPr>
        <p:spPr>
          <a:xfrm rot="20467172">
            <a:off x="-157054" y="977391"/>
            <a:ext cx="414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15647"/>
              </a:avLst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Προσοχή!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4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05" y="3315441"/>
            <a:ext cx="8154687" cy="19352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…αναλύουμε </a:t>
            </a:r>
            <a:r>
              <a:rPr lang="el-GR" altLang="el-GR" sz="2400" dirty="0"/>
              <a:t>την ταχύτητα του </a:t>
            </a:r>
            <a:r>
              <a:rPr lang="el-GR" altLang="el-GR" sz="2400" dirty="0" smtClean="0"/>
              <a:t>φορτίου σε </a:t>
            </a:r>
            <a:r>
              <a:rPr lang="el-GR" altLang="el-GR" sz="2400" dirty="0"/>
              <a:t>δύο συνιστώσες μια παράλληλη 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και μια κάθετη  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στις δυναμικές γραμμές.</a:t>
            </a:r>
            <a:endParaRPr lang="el-GR" altLang="el-GR" sz="2400" dirty="0">
              <a:latin typeface="Times New Roman" panose="02020603050405020304" pitchFamily="18" charset="0"/>
            </a:endParaRPr>
          </a:p>
          <a:p>
            <a:pPr eaLnBrk="1" hangingPunct="1"/>
            <a:endParaRPr lang="el-GR" altLang="el-GR" sz="2400" dirty="0"/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>
          <a:xfrm>
            <a:off x="-179881" y="164107"/>
            <a:ext cx="12371881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altLang="el-GR" sz="3000" b="1" dirty="0" err="1" smtClean="0">
                <a:latin typeface="+mn-lt"/>
              </a:rPr>
              <a:t>Κινηση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φορτισμενου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σωματιδιου</a:t>
            </a:r>
            <a:r>
              <a:rPr lang="el-GR" altLang="el-GR" sz="3000" b="1" dirty="0" smtClean="0">
                <a:latin typeface="+mn-lt"/>
              </a:rPr>
              <a:t> σε </a:t>
            </a:r>
            <a:r>
              <a:rPr lang="el-GR" altLang="el-GR" sz="3000" b="1" dirty="0" err="1" smtClean="0">
                <a:latin typeface="+mn-lt"/>
              </a:rPr>
              <a:t>ομογενες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μαγνητικο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πεδιο</a:t>
            </a:r>
            <a:endParaRPr lang="el-GR" altLang="el-GR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Ορθογώνιο 26"/>
          <p:cNvSpPr/>
          <p:nvPr/>
        </p:nvSpPr>
        <p:spPr>
          <a:xfrm rot="20214750">
            <a:off x="266377" y="2006244"/>
            <a:ext cx="414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15647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el-GR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η</a:t>
            </a:r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περίπτωση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2190311" y="2060820"/>
            <a:ext cx="9615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altLang="el-GR" sz="3200" dirty="0"/>
              <a:t>Αν ένα φορτίο κινείται </a:t>
            </a:r>
            <a:r>
              <a:rPr lang="el-GR" altLang="el-GR" sz="3200" dirty="0" smtClean="0"/>
              <a:t>με τυχαία γωνία θ προς τις </a:t>
            </a:r>
            <a:r>
              <a:rPr lang="el-GR" altLang="el-GR" sz="3200" dirty="0"/>
              <a:t>δυναμικές </a:t>
            </a:r>
            <a:r>
              <a:rPr lang="el-GR" altLang="el-GR" sz="3200" dirty="0" smtClean="0"/>
              <a:t>γραμμές… </a:t>
            </a:r>
            <a:endParaRPr lang="el-GR" alt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53955" t="38812" r="25883" b="19004"/>
          <a:stretch/>
        </p:blipFill>
        <p:spPr>
          <a:xfrm>
            <a:off x="9200761" y="3023061"/>
            <a:ext cx="2743200" cy="3123108"/>
          </a:xfrm>
          <a:prstGeom prst="rect">
            <a:avLst/>
          </a:prstGeom>
        </p:spPr>
      </p:pic>
      <p:sp>
        <p:nvSpPr>
          <p:cNvPr id="4" name="Οβάλ 3"/>
          <p:cNvSpPr/>
          <p:nvPr/>
        </p:nvSpPr>
        <p:spPr>
          <a:xfrm>
            <a:off x="28361" y="4738959"/>
            <a:ext cx="4766872" cy="16765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/>
                </a:solidFill>
              </a:rPr>
              <a:t>Λόγω της συνιστώσας </a:t>
            </a:r>
            <a:r>
              <a:rPr lang="el-GR" sz="2400" dirty="0" err="1" smtClean="0">
                <a:solidFill>
                  <a:schemeClr val="bg2"/>
                </a:solidFill>
              </a:rPr>
              <a:t>υ</a:t>
            </a:r>
            <a:r>
              <a:rPr lang="el-GR" sz="2400" baseline="-25000" dirty="0" err="1" smtClean="0">
                <a:solidFill>
                  <a:schemeClr val="bg2"/>
                </a:solidFill>
              </a:rPr>
              <a:t>π</a:t>
            </a:r>
            <a:r>
              <a:rPr lang="el-GR" sz="2400" dirty="0" smtClean="0">
                <a:solidFill>
                  <a:schemeClr val="bg2"/>
                </a:solidFill>
              </a:rPr>
              <a:t> το σωματίδιο εκτελεί </a:t>
            </a:r>
            <a:r>
              <a:rPr lang="el-GR" sz="2400" dirty="0" err="1" smtClean="0">
                <a:solidFill>
                  <a:schemeClr val="bg2"/>
                </a:solidFill>
              </a:rPr>
              <a:t>ευθ</a:t>
            </a:r>
            <a:r>
              <a:rPr lang="el-GR" sz="2400" dirty="0" smtClean="0">
                <a:solidFill>
                  <a:schemeClr val="bg2"/>
                </a:solidFill>
              </a:rPr>
              <a:t>. ομαλή κίνηση</a:t>
            </a:r>
            <a:endParaRPr lang="el-GR" sz="2400" dirty="0">
              <a:solidFill>
                <a:schemeClr val="bg2"/>
              </a:solidFill>
            </a:endParaRPr>
          </a:p>
        </p:txBody>
      </p:sp>
      <p:sp>
        <p:nvSpPr>
          <p:cNvPr id="31" name="Οβάλ 30"/>
          <p:cNvSpPr/>
          <p:nvPr/>
        </p:nvSpPr>
        <p:spPr>
          <a:xfrm>
            <a:off x="4433889" y="4762018"/>
            <a:ext cx="4766872" cy="16765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2"/>
                </a:solidFill>
              </a:rPr>
              <a:t>Λόγω της συνιστώσας </a:t>
            </a:r>
            <a:r>
              <a:rPr lang="el-GR" sz="2400" dirty="0" err="1" smtClean="0">
                <a:solidFill>
                  <a:schemeClr val="bg2"/>
                </a:solidFill>
              </a:rPr>
              <a:t>υ</a:t>
            </a:r>
            <a:r>
              <a:rPr lang="el-GR" sz="2400" baseline="-25000" dirty="0" err="1">
                <a:solidFill>
                  <a:schemeClr val="bg2"/>
                </a:solidFill>
              </a:rPr>
              <a:t>κ</a:t>
            </a:r>
            <a:r>
              <a:rPr lang="el-GR" sz="2400" dirty="0" smtClean="0">
                <a:solidFill>
                  <a:schemeClr val="bg2"/>
                </a:solidFill>
              </a:rPr>
              <a:t> το σωματίδιο εκτελεί  ομαλή κυκλική κίνηση</a:t>
            </a:r>
            <a:endParaRPr lang="el-GR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  <p:bldP spid="27" grpId="0"/>
      <p:bldP spid="28" grpId="0"/>
      <p:bldP spid="4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D0EF810-8AC6-49FE-8610-66464E8588D0}" type="slidenum">
              <a:rPr lang="el-GR" altLang="el-GR" sz="1400" b="0"/>
              <a:pPr eaLnBrk="1" hangingPunct="1"/>
              <a:t>14</a:t>
            </a:fld>
            <a:endParaRPr lang="el-GR" altLang="el-GR" sz="1400" b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334618721"/>
              </p:ext>
            </p:extLst>
          </p:nvPr>
        </p:nvGraphicFramePr>
        <p:xfrm>
          <a:off x="7351722" y="2036157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r:id="rId4" imgW="914400" imgH="914400" progId="CorelDRAW.Graphic.9">
                  <p:embed/>
                </p:oleObj>
              </mc:Choice>
              <mc:Fallback>
                <p:oleObj r:id="rId4" imgW="914400" imgH="914400" progId="CorelDRAW.Graphic.9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22" y="2036157"/>
                        <a:ext cx="4114800" cy="411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88363" y="993099"/>
            <a:ext cx="10895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3200" b="0" dirty="0">
                <a:latin typeface="+mn-lt"/>
              </a:rPr>
              <a:t>Η </a:t>
            </a:r>
            <a:r>
              <a:rPr lang="el-GR" altLang="el-GR" sz="3200" b="0" dirty="0" smtClean="0">
                <a:latin typeface="+mn-lt"/>
              </a:rPr>
              <a:t> σύνθεση αυτών των δύο κινήσεων είναι  </a:t>
            </a:r>
            <a:r>
              <a:rPr lang="el-GR" altLang="el-GR" sz="3200" dirty="0" smtClean="0">
                <a:solidFill>
                  <a:srgbClr val="FFFF00"/>
                </a:solidFill>
                <a:latin typeface="+mn-lt"/>
              </a:rPr>
              <a:t>ελικοειδής τροχιά. </a:t>
            </a:r>
          </a:p>
          <a:p>
            <a:pPr eaLnBrk="1" hangingPunct="1">
              <a:spcBef>
                <a:spcPct val="50000"/>
              </a:spcBef>
            </a:pPr>
            <a:endParaRPr lang="el-GR" altLang="el-GR" sz="3200" b="0" dirty="0">
              <a:latin typeface="+mn-lt"/>
            </a:endParaRP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33029"/>
              </p:ext>
            </p:extLst>
          </p:nvPr>
        </p:nvGraphicFramePr>
        <p:xfrm>
          <a:off x="1393331" y="4637477"/>
          <a:ext cx="4223279" cy="1422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Εξίσωση" r:id="rId6" imgW="1320480" imgH="444240" progId="Equation.3">
                  <p:embed/>
                </p:oleObj>
              </mc:Choice>
              <mc:Fallback>
                <p:oleObj name="Εξίσωση" r:id="rId6" imgW="1320480" imgH="444240" progId="Equation.3">
                  <p:embed/>
                  <p:pic>
                    <p:nvPicPr>
                      <p:cNvPr id="92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331" y="4637477"/>
                        <a:ext cx="4223279" cy="14220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560" y="2708561"/>
            <a:ext cx="6861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dirty="0"/>
              <a:t>Σε χρόνο μιας </a:t>
            </a:r>
            <a:r>
              <a:rPr lang="el-GR" altLang="el-GR" sz="2800" dirty="0" smtClean="0"/>
              <a:t>περιόδου το σωματίδιο </a:t>
            </a:r>
            <a:r>
              <a:rPr lang="el-GR" altLang="el-GR" sz="2800" dirty="0"/>
              <a:t>προχωράει  στην διεύθυνση του άξονα χ  απόσταση β που ονομάζεται </a:t>
            </a:r>
            <a:r>
              <a:rPr lang="el-GR" altLang="el-GR" sz="2800" b="1" dirty="0" smtClean="0">
                <a:solidFill>
                  <a:srgbClr val="FFFF00"/>
                </a:solidFill>
              </a:rPr>
              <a:t>βήμα </a:t>
            </a:r>
            <a:r>
              <a:rPr lang="el-GR" altLang="el-GR" sz="2800" b="1" dirty="0">
                <a:solidFill>
                  <a:srgbClr val="FFFF00"/>
                </a:solidFill>
              </a:rPr>
              <a:t>της </a:t>
            </a:r>
            <a:r>
              <a:rPr lang="el-GR" altLang="el-GR" sz="2800" b="1" dirty="0" smtClean="0">
                <a:solidFill>
                  <a:srgbClr val="FFFF00"/>
                </a:solidFill>
              </a:rPr>
              <a:t>έλικας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927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Y C22: Charged Particles in Magnetic Fields – ProDuckThie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10" y="442208"/>
            <a:ext cx="8126092" cy="60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236" y="2715904"/>
            <a:ext cx="3718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 smtClean="0">
                <a:solidFill>
                  <a:srgbClr val="FFFF00"/>
                </a:solidFill>
              </a:rPr>
              <a:t>Εφαρμογές</a:t>
            </a:r>
            <a:endParaRPr lang="el-G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194" y="190366"/>
            <a:ext cx="6080558" cy="1456267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+mn-lt"/>
              </a:rPr>
              <a:t>Α. </a:t>
            </a:r>
            <a:r>
              <a:rPr lang="el-GR" sz="4000" b="1" dirty="0" err="1" smtClean="0">
                <a:solidFill>
                  <a:srgbClr val="FFFF00"/>
                </a:solidFill>
                <a:latin typeface="+mn-lt"/>
              </a:rPr>
              <a:t>Επιλογεασ</a:t>
            </a:r>
            <a:r>
              <a:rPr lang="el-GR" sz="40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l-GR" sz="4000" b="1" dirty="0" err="1" smtClean="0">
                <a:solidFill>
                  <a:srgbClr val="FFFF00"/>
                </a:solidFill>
                <a:latin typeface="+mn-lt"/>
              </a:rPr>
              <a:t>ταχυτητων</a:t>
            </a:r>
            <a:endParaRPr lang="el-GR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617668" y="425259"/>
            <a:ext cx="508965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είναι μια διάταξη στην οποία συνυπάρχουν ένα μαγνητικό και ένα ηλεκτρικό πεδίο που είναι κάθετα μεταξύ τους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63085" y="1538880"/>
            <a:ext cx="6338631" cy="5011182"/>
            <a:chOff x="358264" y="962798"/>
            <a:chExt cx="3727002" cy="3285002"/>
          </a:xfrm>
          <a:noFill/>
        </p:grpSpPr>
        <p:grpSp>
          <p:nvGrpSpPr>
            <p:cNvPr id="16" name="Ομάδα 15"/>
            <p:cNvGrpSpPr/>
            <p:nvPr/>
          </p:nvGrpSpPr>
          <p:grpSpPr>
            <a:xfrm>
              <a:off x="636501" y="962798"/>
              <a:ext cx="3448765" cy="1913080"/>
              <a:chOff x="636501" y="962798"/>
              <a:chExt cx="3448765" cy="1913080"/>
            </a:xfrm>
            <a:grpFill/>
          </p:grpSpPr>
          <p:grpSp>
            <p:nvGrpSpPr>
              <p:cNvPr id="20" name="Ομάδα 19"/>
              <p:cNvGrpSpPr/>
              <p:nvPr/>
            </p:nvGrpSpPr>
            <p:grpSpPr>
              <a:xfrm>
                <a:off x="636501" y="962798"/>
                <a:ext cx="3448765" cy="1913080"/>
                <a:chOff x="765454" y="880737"/>
                <a:chExt cx="3448765" cy="1913080"/>
              </a:xfrm>
              <a:grpFill/>
            </p:grpSpPr>
            <p:cxnSp>
              <p:nvCxnSpPr>
                <p:cNvPr id="24" name="Ευθεία γραμμή σύνδεσης 23"/>
                <p:cNvCxnSpPr/>
                <p:nvPr/>
              </p:nvCxnSpPr>
              <p:spPr>
                <a:xfrm>
                  <a:off x="768927" y="1236519"/>
                  <a:ext cx="3060000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Ευθεία γραμμή σύνδεσης 24"/>
                <p:cNvCxnSpPr/>
                <p:nvPr/>
              </p:nvCxnSpPr>
              <p:spPr>
                <a:xfrm>
                  <a:off x="765462" y="2428019"/>
                  <a:ext cx="3060000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Ομάδα 25"/>
                <p:cNvGrpSpPr/>
                <p:nvPr/>
              </p:nvGrpSpPr>
              <p:grpSpPr>
                <a:xfrm>
                  <a:off x="765462" y="1326150"/>
                  <a:ext cx="2851200" cy="114946"/>
                  <a:chOff x="765462" y="1326150"/>
                  <a:chExt cx="2851200" cy="114946"/>
                </a:xfrm>
                <a:grpFill/>
              </p:grpSpPr>
              <p:grpSp>
                <p:nvGrpSpPr>
                  <p:cNvPr id="131" name="Ομάδα 130"/>
                  <p:cNvGrpSpPr/>
                  <p:nvPr/>
                </p:nvGrpSpPr>
                <p:grpSpPr>
                  <a:xfrm>
                    <a:off x="765462" y="133309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59" name="Ευθεία γραμμή σύνδεσης 15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Ευθεία γραμμή σύνδεσης 15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" name="Ομάδα 131"/>
                  <p:cNvGrpSpPr/>
                  <p:nvPr/>
                </p:nvGrpSpPr>
                <p:grpSpPr>
                  <a:xfrm>
                    <a:off x="1070262" y="132616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57" name="Ευθεία γραμμή σύνδεσης 15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Ευθεία γραμμή σύνδεσης 15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Ομάδα 132"/>
                  <p:cNvGrpSpPr/>
                  <p:nvPr/>
                </p:nvGrpSpPr>
                <p:grpSpPr>
                  <a:xfrm>
                    <a:off x="1375062" y="1329627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55" name="Ευθεία γραμμή σύνδεσης 15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Ευθεία γραμμή σύνδεσης 15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4" name="Ομάδα 133"/>
                  <p:cNvGrpSpPr/>
                  <p:nvPr/>
                </p:nvGrpSpPr>
                <p:grpSpPr>
                  <a:xfrm>
                    <a:off x="1679862" y="133308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53" name="Ευθεία γραμμή σύνδεσης 15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Ευθεία γραμμή σύνδεσης 15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5" name="Ομάδα 134"/>
                  <p:cNvGrpSpPr/>
                  <p:nvPr/>
                </p:nvGrpSpPr>
                <p:grpSpPr>
                  <a:xfrm>
                    <a:off x="1984662" y="132615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51" name="Ευθεία γραμμή σύνδεσης 15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Ευθεία γραμμή σύνδεσης 15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6" name="Ομάδα 135"/>
                  <p:cNvGrpSpPr/>
                  <p:nvPr/>
                </p:nvGrpSpPr>
                <p:grpSpPr>
                  <a:xfrm>
                    <a:off x="2289462" y="1329619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49" name="Ευθεία γραμμή σύνδεσης 14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Ευθεία γραμμή σύνδεσης 14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Ομάδα 136"/>
                  <p:cNvGrpSpPr/>
                  <p:nvPr/>
                </p:nvGrpSpPr>
                <p:grpSpPr>
                  <a:xfrm>
                    <a:off x="2594262" y="133308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47" name="Ευθεία γραμμή σύνδεσης 14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Ευθεία γραμμή σύνδεσης 14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Ομάδα 137"/>
                  <p:cNvGrpSpPr/>
                  <p:nvPr/>
                </p:nvGrpSpPr>
                <p:grpSpPr>
                  <a:xfrm>
                    <a:off x="2899062" y="132615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45" name="Ευθεία γραμμή σύνδεσης 14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Ευθεία γραμμή σύνδεσης 14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Ομάδα 138"/>
                  <p:cNvGrpSpPr/>
                  <p:nvPr/>
                </p:nvGrpSpPr>
                <p:grpSpPr>
                  <a:xfrm>
                    <a:off x="3203862" y="1329611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43" name="Ευθεία γραμμή σύνδεσης 14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Ευθεία γραμμή σύνδεσης 14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Ομάδα 139"/>
                  <p:cNvGrpSpPr/>
                  <p:nvPr/>
                </p:nvGrpSpPr>
                <p:grpSpPr>
                  <a:xfrm>
                    <a:off x="3508662" y="1333072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41" name="Ευθεία γραμμή σύνδεσης 14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Ευθεία γραμμή σύνδεσης 14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Ομάδα 26"/>
                <p:cNvGrpSpPr/>
                <p:nvPr/>
              </p:nvGrpSpPr>
              <p:grpSpPr>
                <a:xfrm>
                  <a:off x="768923" y="1630950"/>
                  <a:ext cx="2851200" cy="114946"/>
                  <a:chOff x="765462" y="1326150"/>
                  <a:chExt cx="2851200" cy="114946"/>
                </a:xfrm>
                <a:grpFill/>
              </p:grpSpPr>
              <p:grpSp>
                <p:nvGrpSpPr>
                  <p:cNvPr id="101" name="Ομάδα 100"/>
                  <p:cNvGrpSpPr/>
                  <p:nvPr/>
                </p:nvGrpSpPr>
                <p:grpSpPr>
                  <a:xfrm>
                    <a:off x="765462" y="133309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29" name="Ευθεία γραμμή σύνδεσης 12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Ευθεία γραμμή σύνδεσης 12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" name="Ομάδα 101"/>
                  <p:cNvGrpSpPr/>
                  <p:nvPr/>
                </p:nvGrpSpPr>
                <p:grpSpPr>
                  <a:xfrm>
                    <a:off x="1070262" y="132616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27" name="Ευθεία γραμμή σύνδεσης 12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Ευθεία γραμμή σύνδεσης 12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Ομάδα 102"/>
                  <p:cNvGrpSpPr/>
                  <p:nvPr/>
                </p:nvGrpSpPr>
                <p:grpSpPr>
                  <a:xfrm>
                    <a:off x="1375062" y="1329627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25" name="Ευθεία γραμμή σύνδεσης 12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Ευθεία γραμμή σύνδεσης 12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" name="Ομάδα 103"/>
                  <p:cNvGrpSpPr/>
                  <p:nvPr/>
                </p:nvGrpSpPr>
                <p:grpSpPr>
                  <a:xfrm>
                    <a:off x="1679862" y="133308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23" name="Ευθεία γραμμή σύνδεσης 12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Ευθεία γραμμή σύνδεσης 12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5" name="Ομάδα 104"/>
                  <p:cNvGrpSpPr/>
                  <p:nvPr/>
                </p:nvGrpSpPr>
                <p:grpSpPr>
                  <a:xfrm>
                    <a:off x="1984662" y="132615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21" name="Ευθεία γραμμή σύνδεσης 12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Ευθεία γραμμή σύνδεσης 12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Ομάδα 105"/>
                  <p:cNvGrpSpPr/>
                  <p:nvPr/>
                </p:nvGrpSpPr>
                <p:grpSpPr>
                  <a:xfrm>
                    <a:off x="2289462" y="1329619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19" name="Ευθεία γραμμή σύνδεσης 11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Ευθεία γραμμή σύνδεσης 11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7" name="Ομάδα 106"/>
                  <p:cNvGrpSpPr/>
                  <p:nvPr/>
                </p:nvGrpSpPr>
                <p:grpSpPr>
                  <a:xfrm>
                    <a:off x="2594262" y="133308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17" name="Ευθεία γραμμή σύνδεσης 11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Ευθεία γραμμή σύνδεσης 11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8" name="Ομάδα 107"/>
                  <p:cNvGrpSpPr/>
                  <p:nvPr/>
                </p:nvGrpSpPr>
                <p:grpSpPr>
                  <a:xfrm>
                    <a:off x="2899062" y="132615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15" name="Ευθεία γραμμή σύνδεσης 11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Ευθεία γραμμή σύνδεσης 11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" name="Ομάδα 108"/>
                  <p:cNvGrpSpPr/>
                  <p:nvPr/>
                </p:nvGrpSpPr>
                <p:grpSpPr>
                  <a:xfrm>
                    <a:off x="3203862" y="1329611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13" name="Ευθεία γραμμή σύνδεσης 11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Ευθεία γραμμή σύνδεσης 11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0" name="Ομάδα 109"/>
                  <p:cNvGrpSpPr/>
                  <p:nvPr/>
                </p:nvGrpSpPr>
                <p:grpSpPr>
                  <a:xfrm>
                    <a:off x="3508662" y="1333072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111" name="Ευθεία γραμμή σύνδεσης 11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Ευθεία γραμμή σύνδεσης 11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Ομάδα 27"/>
                <p:cNvGrpSpPr/>
                <p:nvPr/>
              </p:nvGrpSpPr>
              <p:grpSpPr>
                <a:xfrm>
                  <a:off x="772384" y="1935750"/>
                  <a:ext cx="2851200" cy="114946"/>
                  <a:chOff x="765462" y="1326150"/>
                  <a:chExt cx="2851200" cy="114946"/>
                </a:xfrm>
                <a:grpFill/>
              </p:grpSpPr>
              <p:grpSp>
                <p:nvGrpSpPr>
                  <p:cNvPr id="71" name="Ομάδα 70"/>
                  <p:cNvGrpSpPr/>
                  <p:nvPr/>
                </p:nvGrpSpPr>
                <p:grpSpPr>
                  <a:xfrm>
                    <a:off x="765462" y="133309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99" name="Ευθεία γραμμή σύνδεσης 9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Ευθεία γραμμή σύνδεσης 9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" name="Ομάδα 71"/>
                  <p:cNvGrpSpPr/>
                  <p:nvPr/>
                </p:nvGrpSpPr>
                <p:grpSpPr>
                  <a:xfrm>
                    <a:off x="1070262" y="132616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97" name="Ευθεία γραμμή σύνδεσης 9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Ευθεία γραμμή σύνδεσης 9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Ομάδα 72"/>
                  <p:cNvGrpSpPr/>
                  <p:nvPr/>
                </p:nvGrpSpPr>
                <p:grpSpPr>
                  <a:xfrm>
                    <a:off x="1375062" y="1329627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95" name="Ευθεία γραμμή σύνδεσης 9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Ευθεία γραμμή σύνδεσης 9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" name="Ομάδα 73"/>
                  <p:cNvGrpSpPr/>
                  <p:nvPr/>
                </p:nvGrpSpPr>
                <p:grpSpPr>
                  <a:xfrm>
                    <a:off x="1679862" y="133308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93" name="Ευθεία γραμμή σύνδεσης 9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Ευθεία γραμμή σύνδεσης 9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Ομάδα 74"/>
                  <p:cNvGrpSpPr/>
                  <p:nvPr/>
                </p:nvGrpSpPr>
                <p:grpSpPr>
                  <a:xfrm>
                    <a:off x="1984662" y="132615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91" name="Ευθεία γραμμή σύνδεσης 9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Ευθεία γραμμή σύνδεσης 9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Ομάδα 75"/>
                  <p:cNvGrpSpPr/>
                  <p:nvPr/>
                </p:nvGrpSpPr>
                <p:grpSpPr>
                  <a:xfrm>
                    <a:off x="2289462" y="1329619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89" name="Ευθεία γραμμή σύνδεσης 8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Ευθεία γραμμή σύνδεσης 8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Ομάδα 76"/>
                  <p:cNvGrpSpPr/>
                  <p:nvPr/>
                </p:nvGrpSpPr>
                <p:grpSpPr>
                  <a:xfrm>
                    <a:off x="2594262" y="133308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87" name="Ευθεία γραμμή σύνδεσης 8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Ευθεία γραμμή σύνδεσης 8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Ομάδα 77"/>
                  <p:cNvGrpSpPr/>
                  <p:nvPr/>
                </p:nvGrpSpPr>
                <p:grpSpPr>
                  <a:xfrm>
                    <a:off x="2899062" y="132615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85" name="Ευθεία γραμμή σύνδεσης 8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Ευθεία γραμμή σύνδεσης 8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9" name="Ομάδα 78"/>
                  <p:cNvGrpSpPr/>
                  <p:nvPr/>
                </p:nvGrpSpPr>
                <p:grpSpPr>
                  <a:xfrm>
                    <a:off x="3203862" y="1329611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83" name="Ευθεία γραμμή σύνδεσης 8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Ευθεία γραμμή σύνδεσης 8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" name="Ομάδα 79"/>
                  <p:cNvGrpSpPr/>
                  <p:nvPr/>
                </p:nvGrpSpPr>
                <p:grpSpPr>
                  <a:xfrm>
                    <a:off x="3508662" y="1333072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81" name="Ευθεία γραμμή σύνδεσης 8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Ευθεία γραμμή σύνδεσης 8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Ομάδα 28"/>
                <p:cNvGrpSpPr/>
                <p:nvPr/>
              </p:nvGrpSpPr>
              <p:grpSpPr>
                <a:xfrm>
                  <a:off x="765454" y="2240550"/>
                  <a:ext cx="2851200" cy="114946"/>
                  <a:chOff x="765462" y="1326150"/>
                  <a:chExt cx="2851200" cy="114946"/>
                </a:xfrm>
                <a:grpFill/>
              </p:grpSpPr>
              <p:grpSp>
                <p:nvGrpSpPr>
                  <p:cNvPr id="41" name="Ομάδα 40"/>
                  <p:cNvGrpSpPr/>
                  <p:nvPr/>
                </p:nvGrpSpPr>
                <p:grpSpPr>
                  <a:xfrm>
                    <a:off x="765462" y="133309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69" name="Ευθεία γραμμή σύνδεσης 6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Ευθεία γραμμή σύνδεσης 6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Ομάδα 41"/>
                  <p:cNvGrpSpPr/>
                  <p:nvPr/>
                </p:nvGrpSpPr>
                <p:grpSpPr>
                  <a:xfrm>
                    <a:off x="1070262" y="1326166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67" name="Ευθεία γραμμή σύνδεσης 6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Ευθεία γραμμή σύνδεσης 6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1375062" y="1329627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65" name="Ευθεία γραμμή σύνδεσης 6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Ευθεία γραμμή σύνδεσης 6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Ομάδα 43"/>
                  <p:cNvGrpSpPr/>
                  <p:nvPr/>
                </p:nvGrpSpPr>
                <p:grpSpPr>
                  <a:xfrm>
                    <a:off x="1679862" y="133308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63" name="Ευθεία γραμμή σύνδεσης 6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Ευθεία γραμμή σύνδεσης 6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Ομάδα 44"/>
                  <p:cNvGrpSpPr/>
                  <p:nvPr/>
                </p:nvGrpSpPr>
                <p:grpSpPr>
                  <a:xfrm>
                    <a:off x="1984662" y="1326158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61" name="Ευθεία γραμμή σύνδεσης 6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Ευθεία γραμμή σύνδεσης 6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Ομάδα 45"/>
                  <p:cNvGrpSpPr/>
                  <p:nvPr/>
                </p:nvGrpSpPr>
                <p:grpSpPr>
                  <a:xfrm>
                    <a:off x="2289462" y="1329619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59" name="Ευθεία γραμμή σύνδεσης 58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Ευθεία γραμμή σύνδεσης 59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Ομάδα 46"/>
                  <p:cNvGrpSpPr/>
                  <p:nvPr/>
                </p:nvGrpSpPr>
                <p:grpSpPr>
                  <a:xfrm>
                    <a:off x="2594262" y="133308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57" name="Ευθεία γραμμή σύνδεσης 56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Ευθεία γραμμή σύνδεσης 57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Ομάδα 47"/>
                  <p:cNvGrpSpPr/>
                  <p:nvPr/>
                </p:nvGrpSpPr>
                <p:grpSpPr>
                  <a:xfrm>
                    <a:off x="2899062" y="1326150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55" name="Ευθεία γραμμή σύνδεσης 54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Ευθεία γραμμή σύνδεσης 55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Ομάδα 48"/>
                  <p:cNvGrpSpPr/>
                  <p:nvPr/>
                </p:nvGrpSpPr>
                <p:grpSpPr>
                  <a:xfrm>
                    <a:off x="3203862" y="1329611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53" name="Ευθεία γραμμή σύνδεσης 52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Ευθεία γραμμή σύνδεσης 53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Ομάδα 49"/>
                  <p:cNvGrpSpPr/>
                  <p:nvPr/>
                </p:nvGrpSpPr>
                <p:grpSpPr>
                  <a:xfrm>
                    <a:off x="3508662" y="1333072"/>
                    <a:ext cx="108000" cy="108000"/>
                    <a:chOff x="3434316" y="2934586"/>
                    <a:chExt cx="615498" cy="615498"/>
                  </a:xfrm>
                  <a:grpFill/>
                </p:grpSpPr>
                <p:cxnSp>
                  <p:nvCxnSpPr>
                    <p:cNvPr id="51" name="Ευθεία γραμμή σύνδεσης 50"/>
                    <p:cNvCxnSpPr/>
                    <p:nvPr/>
                  </p:nvCxnSpPr>
                  <p:spPr>
                    <a:xfrm>
                      <a:off x="3434316" y="293458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Ευθεία γραμμή σύνδεσης 51"/>
                    <p:cNvCxnSpPr/>
                    <p:nvPr/>
                  </p:nvCxnSpPr>
                  <p:spPr>
                    <a:xfrm flipH="1">
                      <a:off x="3437856" y="2938126"/>
                      <a:ext cx="611958" cy="611958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091226" y="880737"/>
                  <a:ext cx="2524807" cy="30263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+  +  +  +  +  +  +  +  +  +  +  +   </a:t>
                  </a:r>
                  <a:endParaRPr 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12167" y="2486838"/>
                  <a:ext cx="3102052" cy="306979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–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 –   –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l-GR" sz="2400" b="1" dirty="0">
                      <a:solidFill>
                        <a:srgbClr val="FF0000"/>
                      </a:solidFill>
                    </a:rPr>
                    <a:t>–</a:t>
                  </a:r>
                  <a:r>
                    <a:rPr lang="el-GR" sz="2400" b="1" dirty="0" smtClean="0">
                      <a:solidFill>
                        <a:srgbClr val="FF0000"/>
                      </a:solidFill>
                    </a:rPr>
                    <a:t>  – </a:t>
                  </a:r>
                  <a:endParaRPr lang="el-GR" sz="2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2" name="Ευθύγραμμο βέλος σύνδεσης 31"/>
                <p:cNvCxnSpPr/>
                <p:nvPr/>
              </p:nvCxnSpPr>
              <p:spPr>
                <a:xfrm>
                  <a:off x="966355" y="1421806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Ευθύγραμμο βέλος σύνδεσης 32"/>
                <p:cNvCxnSpPr/>
                <p:nvPr/>
              </p:nvCxnSpPr>
              <p:spPr>
                <a:xfrm>
                  <a:off x="1271155" y="1421808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Ευθύγραμμο βέλος σύνδεσης 33"/>
                <p:cNvCxnSpPr/>
                <p:nvPr/>
              </p:nvCxnSpPr>
              <p:spPr>
                <a:xfrm>
                  <a:off x="1575955" y="1421810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Ευθύγραμμο βέλος σύνδεσης 34"/>
                <p:cNvCxnSpPr/>
                <p:nvPr/>
              </p:nvCxnSpPr>
              <p:spPr>
                <a:xfrm>
                  <a:off x="1880755" y="1421812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Ευθύγραμμο βέλος σύνδεσης 35"/>
                <p:cNvCxnSpPr/>
                <p:nvPr/>
              </p:nvCxnSpPr>
              <p:spPr>
                <a:xfrm>
                  <a:off x="2185555" y="1421814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Ευθύγραμμο βέλος σύνδεσης 36"/>
                <p:cNvCxnSpPr/>
                <p:nvPr/>
              </p:nvCxnSpPr>
              <p:spPr>
                <a:xfrm>
                  <a:off x="2490355" y="1421816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Ευθύγραμμο βέλος σύνδεσης 37"/>
                <p:cNvCxnSpPr/>
                <p:nvPr/>
              </p:nvCxnSpPr>
              <p:spPr>
                <a:xfrm>
                  <a:off x="2795155" y="1421818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Ευθύγραμμο βέλος σύνδεσης 38"/>
                <p:cNvCxnSpPr/>
                <p:nvPr/>
              </p:nvCxnSpPr>
              <p:spPr>
                <a:xfrm>
                  <a:off x="3099955" y="1421820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ύγραμμο βέλος σύνδεσης 39"/>
                <p:cNvCxnSpPr/>
                <p:nvPr/>
              </p:nvCxnSpPr>
              <p:spPr>
                <a:xfrm>
                  <a:off x="3404755" y="1421822"/>
                  <a:ext cx="0" cy="914400"/>
                </a:xfrm>
                <a:prstGeom prst="straightConnector1">
                  <a:avLst/>
                </a:prstGeom>
                <a:grpFill/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Οβάλ 17"/>
              <p:cNvSpPr/>
              <p:nvPr/>
            </p:nvSpPr>
            <p:spPr>
              <a:xfrm>
                <a:off x="1875141" y="1256918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9" name="Οβάλ 18"/>
              <p:cNvSpPr/>
              <p:nvPr/>
            </p:nvSpPr>
            <p:spPr>
              <a:xfrm>
                <a:off x="1875142" y="2511284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358264" y="3199027"/>
              <a:ext cx="3457521" cy="504395"/>
              <a:chOff x="780292" y="3292811"/>
              <a:chExt cx="3457521" cy="504395"/>
            </a:xfrm>
            <a:grpFill/>
          </p:grpSpPr>
          <p:sp>
            <p:nvSpPr>
              <p:cNvPr id="11" name="Ορθογώνιο 10"/>
              <p:cNvSpPr/>
              <p:nvPr/>
            </p:nvSpPr>
            <p:spPr>
              <a:xfrm>
                <a:off x="909570" y="3292811"/>
                <a:ext cx="3328243" cy="50439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73050" indent="-273050"/>
                <a:r>
                  <a:rPr lang="el-GR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Ένταση μαγνητικού πεδίου κάθετη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στο επίπεδο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της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εικόνας και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με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φορά προς τα μέσα</a:t>
                </a:r>
                <a:endParaRPr lang="el-GR" sz="2000" dirty="0"/>
              </a:p>
            </p:txBody>
          </p:sp>
          <p:grpSp>
            <p:nvGrpSpPr>
              <p:cNvPr id="12" name="Ομάδα 11"/>
              <p:cNvGrpSpPr/>
              <p:nvPr/>
            </p:nvGrpSpPr>
            <p:grpSpPr>
              <a:xfrm>
                <a:off x="780292" y="3412152"/>
                <a:ext cx="108001" cy="108001"/>
                <a:chOff x="3434316" y="2934586"/>
                <a:chExt cx="615504" cy="615503"/>
              </a:xfrm>
              <a:grpFill/>
            </p:grpSpPr>
            <p:cxnSp>
              <p:nvCxnSpPr>
                <p:cNvPr id="13" name="Ευθεία γραμμή σύνδεσης 12"/>
                <p:cNvCxnSpPr/>
                <p:nvPr/>
              </p:nvCxnSpPr>
              <p:spPr>
                <a:xfrm>
                  <a:off x="3434316" y="2934586"/>
                  <a:ext cx="611958" cy="611958"/>
                </a:xfrm>
                <a:prstGeom prst="line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Ευθεία γραμμή σύνδεσης 13"/>
                <p:cNvCxnSpPr/>
                <p:nvPr/>
              </p:nvCxnSpPr>
              <p:spPr>
                <a:xfrm flipH="1">
                  <a:off x="3437861" y="2938132"/>
                  <a:ext cx="611959" cy="611957"/>
                </a:xfrm>
                <a:prstGeom prst="line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Ομάδα 7"/>
            <p:cNvGrpSpPr/>
            <p:nvPr/>
          </p:nvGrpSpPr>
          <p:grpSpPr>
            <a:xfrm>
              <a:off x="438821" y="3707800"/>
              <a:ext cx="3376963" cy="540000"/>
              <a:chOff x="860849" y="3801584"/>
              <a:chExt cx="3376963" cy="540000"/>
            </a:xfrm>
            <a:grpFill/>
          </p:grpSpPr>
          <p:cxnSp>
            <p:nvCxnSpPr>
              <p:cNvPr id="9" name="Ευθύγραμμο βέλος σύνδεσης 8"/>
              <p:cNvCxnSpPr/>
              <p:nvPr/>
            </p:nvCxnSpPr>
            <p:spPr>
              <a:xfrm>
                <a:off x="860849" y="3801584"/>
                <a:ext cx="0" cy="540000"/>
              </a:xfrm>
              <a:prstGeom prst="straightConnector1">
                <a:avLst/>
              </a:prstGeom>
              <a:grpFill/>
              <a:ln w="190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Ορθογώνιο 9"/>
              <p:cNvSpPr/>
              <p:nvPr/>
            </p:nvSpPr>
            <p:spPr>
              <a:xfrm>
                <a:off x="957492" y="3973035"/>
                <a:ext cx="3280320" cy="30263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2000" b="1" dirty="0" smtClean="0">
                    <a:cs typeface="Times New Roman" panose="02020603050405020304" pitchFamily="18" charset="0"/>
                  </a:rPr>
                  <a:t>Ένταση ηλεκτρικού πεδίου</a:t>
                </a:r>
                <a:endParaRPr lang="el-GR" sz="2000" dirty="0"/>
              </a:p>
            </p:txBody>
          </p:sp>
        </p:grpSp>
      </p:grpSp>
      <p:sp>
        <p:nvSpPr>
          <p:cNvPr id="162" name="Ορθογώνιο 161"/>
          <p:cNvSpPr/>
          <p:nvPr/>
        </p:nvSpPr>
        <p:spPr>
          <a:xfrm>
            <a:off x="6690028" y="2894030"/>
            <a:ext cx="5072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cs typeface="Times New Roman" panose="02020603050405020304" pitchFamily="18" charset="0"/>
              </a:rPr>
              <a:t>Μια δέσμη φορτισμένων σωματιδίων με θετικό φορτίο, εισέρχεται κάθετα στο ηλεκτρικό και στο μαγνητικό πεδίο.</a:t>
            </a:r>
          </a:p>
        </p:txBody>
      </p:sp>
      <p:sp>
        <p:nvSpPr>
          <p:cNvPr id="163" name="Ορθογώνιο 162"/>
          <p:cNvSpPr/>
          <p:nvPr/>
        </p:nvSpPr>
        <p:spPr>
          <a:xfrm>
            <a:off x="6690027" y="5025127"/>
            <a:ext cx="5198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cs typeface="Times New Roman" panose="02020603050405020304" pitchFamily="18" charset="0"/>
              </a:rPr>
              <a:t>Τα φορτισμένα σωματίδια εισέρχονται στο σύνθετο πεδίο με διαφορετικές ταχύτητες.</a:t>
            </a:r>
          </a:p>
        </p:txBody>
      </p:sp>
      <p:grpSp>
        <p:nvGrpSpPr>
          <p:cNvPr id="183" name="Ομάδα 182"/>
          <p:cNvGrpSpPr/>
          <p:nvPr/>
        </p:nvGrpSpPr>
        <p:grpSpPr>
          <a:xfrm>
            <a:off x="326010" y="2541622"/>
            <a:ext cx="799500" cy="476080"/>
            <a:chOff x="326010" y="2541622"/>
            <a:chExt cx="799500" cy="476080"/>
          </a:xfrm>
        </p:grpSpPr>
        <p:cxnSp>
          <p:nvCxnSpPr>
            <p:cNvPr id="165" name="Ευθύγραμμο βέλος σύνδεσης 164"/>
            <p:cNvCxnSpPr/>
            <p:nvPr/>
          </p:nvCxnSpPr>
          <p:spPr>
            <a:xfrm>
              <a:off x="395193" y="2860760"/>
              <a:ext cx="730317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Ευθύγραμμο βέλος σύνδεσης 166"/>
            <p:cNvCxnSpPr/>
            <p:nvPr/>
          </p:nvCxnSpPr>
          <p:spPr>
            <a:xfrm>
              <a:off x="326010" y="2778858"/>
              <a:ext cx="501961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Ευθύγραμμο βέλος σύνδεσης 168"/>
            <p:cNvCxnSpPr/>
            <p:nvPr/>
          </p:nvCxnSpPr>
          <p:spPr>
            <a:xfrm>
              <a:off x="395193" y="2696957"/>
              <a:ext cx="730317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Ευθύγραμμο βέλος σύνδεσης 175"/>
            <p:cNvCxnSpPr/>
            <p:nvPr/>
          </p:nvCxnSpPr>
          <p:spPr>
            <a:xfrm>
              <a:off x="392148" y="2894030"/>
              <a:ext cx="689022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Ευθύγραμμο βέλος σύνδεσης 177"/>
            <p:cNvCxnSpPr/>
            <p:nvPr/>
          </p:nvCxnSpPr>
          <p:spPr>
            <a:xfrm>
              <a:off x="425481" y="2541622"/>
              <a:ext cx="432778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Ευθύγραμμο βέλος σύνδεσης 181"/>
            <p:cNvCxnSpPr/>
            <p:nvPr/>
          </p:nvCxnSpPr>
          <p:spPr>
            <a:xfrm>
              <a:off x="425481" y="3017702"/>
              <a:ext cx="439734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7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2" grpId="0"/>
      <p:bldP spid="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Εικόνα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2" y="1599888"/>
            <a:ext cx="4631302" cy="4576815"/>
          </a:xfrm>
          <a:prstGeom prst="rect">
            <a:avLst/>
          </a:prstGeom>
        </p:spPr>
      </p:pic>
      <p:sp>
        <p:nvSpPr>
          <p:cNvPr id="164" name="Ορθογώνιο 163"/>
          <p:cNvSpPr/>
          <p:nvPr/>
        </p:nvSpPr>
        <p:spPr>
          <a:xfrm>
            <a:off x="300462" y="431035"/>
            <a:ext cx="11591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cs typeface="Times New Roman" panose="02020603050405020304" pitchFamily="18" charset="0"/>
              </a:rPr>
              <a:t>Κάθε </a:t>
            </a:r>
            <a:r>
              <a:rPr lang="el-GR" sz="2600" b="1" dirty="0" err="1" smtClean="0">
                <a:cs typeface="Times New Roman" panose="02020603050405020304" pitchFamily="18" charset="0"/>
              </a:rPr>
              <a:t>σωματίδι</a:t>
            </a:r>
            <a:r>
              <a:rPr lang="en-US" sz="2600" b="1" dirty="0" smtClean="0">
                <a:cs typeface="Times New Roman" panose="02020603050405020304" pitchFamily="18" charset="0"/>
              </a:rPr>
              <a:t>o</a:t>
            </a:r>
            <a:r>
              <a:rPr lang="el-GR" sz="2600" b="1" dirty="0" smtClean="0">
                <a:cs typeface="Times New Roman" panose="02020603050405020304" pitchFamily="18" charset="0"/>
              </a:rPr>
              <a:t> με φορτίο </a:t>
            </a:r>
            <a:r>
              <a:rPr lang="el-GR" sz="2600" b="1" i="1" dirty="0" smtClean="0">
                <a:cs typeface="Times New Roman" panose="02020603050405020304" pitchFamily="18" charset="0"/>
              </a:rPr>
              <a:t>+</a:t>
            </a:r>
            <a:r>
              <a:rPr lang="en-US" sz="2600" b="1" i="1" dirty="0" smtClean="0">
                <a:cs typeface="Times New Roman" panose="02020603050405020304" pitchFamily="18" charset="0"/>
              </a:rPr>
              <a:t>q</a:t>
            </a:r>
            <a:r>
              <a:rPr lang="el-GR" sz="2600" b="1" dirty="0" smtClean="0">
                <a:cs typeface="Times New Roman" panose="02020603050405020304" pitchFamily="18" charset="0"/>
              </a:rPr>
              <a:t> που εισέρχεται στη διάταξη με ταχύτητα</a:t>
            </a:r>
            <a:r>
              <a:rPr lang="en-US" sz="2600" b="1" dirty="0" smtClean="0">
                <a:cs typeface="Times New Roman" panose="02020603050405020304" pitchFamily="18" charset="0"/>
              </a:rPr>
              <a:t> </a:t>
            </a:r>
            <a:r>
              <a:rPr lang="el-GR" sz="2600" b="1" dirty="0" smtClean="0">
                <a:cs typeface="Times New Roman" panose="02020603050405020304" pitchFamily="18" charset="0"/>
              </a:rPr>
              <a:t>υ δέχεται:</a:t>
            </a:r>
          </a:p>
        </p:txBody>
      </p:sp>
      <p:sp>
        <p:nvSpPr>
          <p:cNvPr id="168" name="Ορθογώνιο 167"/>
          <p:cNvSpPr/>
          <p:nvPr/>
        </p:nvSpPr>
        <p:spPr>
          <a:xfrm>
            <a:off x="5202073" y="2159648"/>
            <a:ext cx="6549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cs typeface="Times New Roman" panose="02020603050405020304" pitchFamily="18" charset="0"/>
              </a:rPr>
              <a:t>Ηλεκτρική δύναμη με φορά προς τα κάτω:</a:t>
            </a:r>
            <a:endParaRPr lang="el-GR" sz="2800" dirty="0"/>
          </a:p>
        </p:txBody>
      </p:sp>
      <p:sp>
        <p:nvSpPr>
          <p:cNvPr id="171" name="Ορθογώνιο 170"/>
          <p:cNvSpPr/>
          <p:nvPr/>
        </p:nvSpPr>
        <p:spPr>
          <a:xfrm>
            <a:off x="5159208" y="4232238"/>
            <a:ext cx="6747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cs typeface="Times New Roman" panose="02020603050405020304" pitchFamily="18" charset="0"/>
              </a:rPr>
              <a:t>Μαγνητική δύναμη με φορά προς τα πάνω</a:t>
            </a:r>
            <a:r>
              <a:rPr lang="el-GR" sz="2800" dirty="0"/>
              <a:t>:</a:t>
            </a:r>
            <a:endParaRPr lang="el-GR" sz="2800" b="1" dirty="0" smtClean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Ορθογώνιο 171"/>
              <p:cNvSpPr/>
              <p:nvPr/>
            </p:nvSpPr>
            <p:spPr>
              <a:xfrm>
                <a:off x="7322545" y="4814558"/>
                <a:ext cx="2306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𝚩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𝛖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72" name="Ορθογώνιο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45" y="4814558"/>
                <a:ext cx="23068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7319779" y="3043412"/>
                <a:ext cx="194872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779" y="3043412"/>
                <a:ext cx="194872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7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Ομάδα 307"/>
          <p:cNvGrpSpPr/>
          <p:nvPr/>
        </p:nvGrpSpPr>
        <p:grpSpPr>
          <a:xfrm>
            <a:off x="1087910" y="1297516"/>
            <a:ext cx="10358280" cy="2000548"/>
            <a:chOff x="1101969" y="896547"/>
            <a:chExt cx="10358280" cy="2000548"/>
          </a:xfrm>
        </p:grpSpPr>
        <p:sp>
          <p:nvSpPr>
            <p:cNvPr id="258" name="Ορθογώνιο 257"/>
            <p:cNvSpPr/>
            <p:nvPr/>
          </p:nvSpPr>
          <p:spPr>
            <a:xfrm>
              <a:off x="4853516" y="896547"/>
              <a:ext cx="6606733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 smtClean="0">
                  <a:cs typeface="Times New Roman" panose="02020603050405020304" pitchFamily="18" charset="0"/>
                </a:rPr>
                <a:t>Στα φορτισμένα σωματίδια, τα οποία έχουν πολύ μεγάλες ταχύτητες, η μαγνητική δύναμη είναι μεγαλύτερη από την ηλεκτρική δύναμη </a:t>
              </a:r>
              <a:r>
                <a:rPr lang="el-GR" sz="2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sz="2800" b="1" i="1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sz="2800" b="1" baseline="-25000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m</a:t>
              </a:r>
              <a:r>
                <a:rPr lang="el-GR" sz="28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&gt; </a:t>
              </a:r>
              <a:r>
                <a:rPr lang="en-US" sz="2800" b="1" i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sz="2800" b="1" baseline="-25000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e</a:t>
              </a:r>
              <a:r>
                <a:rPr lang="en-US" sz="2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)</a:t>
              </a:r>
              <a:r>
                <a:rPr lang="el-GR" sz="2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,</a:t>
              </a:r>
              <a:r>
                <a:rPr lang="en-US" sz="2400" b="1" baseline="-25000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r>
                <a:rPr lang="el-GR" sz="2400" b="1" dirty="0">
                  <a:cs typeface="Times New Roman" panose="02020603050405020304" pitchFamily="18" charset="0"/>
                </a:rPr>
                <a:t>ο</a:t>
              </a:r>
              <a:r>
                <a:rPr lang="el-GR" sz="2400" b="1" dirty="0" smtClean="0">
                  <a:cs typeface="Times New Roman" panose="02020603050405020304" pitchFamily="18" charset="0"/>
                </a:rPr>
                <a:t>πότε εκτρέπονται  προς την κατεύθυνση της μαγνητικής Δύναμης.</a:t>
              </a:r>
              <a:endParaRPr lang="el-GR" sz="2400" dirty="0"/>
            </a:p>
          </p:txBody>
        </p:sp>
        <p:sp>
          <p:nvSpPr>
            <p:cNvPr id="260" name="Ελεύθερη σχεδίαση 259"/>
            <p:cNvSpPr/>
            <p:nvPr/>
          </p:nvSpPr>
          <p:spPr>
            <a:xfrm>
              <a:off x="1101969" y="1383323"/>
              <a:ext cx="1629508" cy="562708"/>
            </a:xfrm>
            <a:custGeom>
              <a:avLst/>
              <a:gdLst>
                <a:gd name="connsiteX0" fmla="*/ 0 w 1629508"/>
                <a:gd name="connsiteY0" fmla="*/ 562708 h 562708"/>
                <a:gd name="connsiteX1" fmla="*/ 668216 w 1629508"/>
                <a:gd name="connsiteY1" fmla="*/ 504092 h 562708"/>
                <a:gd name="connsiteX2" fmla="*/ 1219200 w 1629508"/>
                <a:gd name="connsiteY2" fmla="*/ 351692 h 562708"/>
                <a:gd name="connsiteX3" fmla="*/ 1629508 w 1629508"/>
                <a:gd name="connsiteY3" fmla="*/ 0 h 5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508" h="562708">
                  <a:moveTo>
                    <a:pt x="0" y="562708"/>
                  </a:moveTo>
                  <a:cubicBezTo>
                    <a:pt x="232508" y="550984"/>
                    <a:pt x="465016" y="539261"/>
                    <a:pt x="668216" y="504092"/>
                  </a:cubicBezTo>
                  <a:cubicBezTo>
                    <a:pt x="871416" y="468923"/>
                    <a:pt x="1058985" y="435707"/>
                    <a:pt x="1219200" y="351692"/>
                  </a:cubicBezTo>
                  <a:cubicBezTo>
                    <a:pt x="1379415" y="267677"/>
                    <a:pt x="1504461" y="133838"/>
                    <a:pt x="1629508" y="0"/>
                  </a:cubicBez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5" name="Ομάδα 314"/>
          <p:cNvGrpSpPr/>
          <p:nvPr/>
        </p:nvGrpSpPr>
        <p:grpSpPr>
          <a:xfrm>
            <a:off x="1053653" y="4052785"/>
            <a:ext cx="10676244" cy="2062103"/>
            <a:chOff x="1053653" y="4052785"/>
            <a:chExt cx="10676244" cy="2062103"/>
          </a:xfrm>
        </p:grpSpPr>
        <p:sp>
          <p:nvSpPr>
            <p:cNvPr id="294" name="Ορθογώνιο 293"/>
            <p:cNvSpPr/>
            <p:nvPr/>
          </p:nvSpPr>
          <p:spPr>
            <a:xfrm>
              <a:off x="4885281" y="4052785"/>
              <a:ext cx="684461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 smtClean="0">
                  <a:cs typeface="Times New Roman" panose="02020603050405020304" pitchFamily="18" charset="0"/>
                </a:rPr>
                <a:t>Στα φορτισμένα σωματίδια, τα οποία έχουν πολύ μικρές ταχύτητες, η ηλεκτρική δύναμη είναι μεγαλύτερη από την μαγνητική δύναμη. </a:t>
              </a:r>
              <a:r>
                <a:rPr lang="el-GR" sz="28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sz="2800" b="1" i="1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sz="2800" b="1" baseline="-25000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m</a:t>
              </a:r>
              <a:r>
                <a:rPr lang="el-GR" sz="28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&lt;</a:t>
              </a:r>
              <a:r>
                <a:rPr lang="el-GR" sz="28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sz="2800" b="1" baseline="-2500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e</a:t>
              </a:r>
              <a:r>
                <a:rPr lang="en-US" sz="28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)</a:t>
              </a:r>
              <a:r>
                <a:rPr lang="el-GR" sz="28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, </a:t>
              </a:r>
              <a:r>
                <a:rPr lang="el-GR" sz="2400" b="1" dirty="0">
                  <a:cs typeface="Times New Roman" panose="02020603050405020304" pitchFamily="18" charset="0"/>
                </a:rPr>
                <a:t>οπότε εκτρέπονται  </a:t>
              </a:r>
              <a:r>
                <a:rPr lang="el-GR" sz="2400" b="1" dirty="0" smtClean="0">
                  <a:cs typeface="Times New Roman" panose="02020603050405020304" pitchFamily="18" charset="0"/>
                </a:rPr>
                <a:t>προς την κατεύθυνση της ηλεκτρικής Δύναμης.</a:t>
              </a:r>
              <a:endParaRPr lang="el-GR" sz="2400" dirty="0"/>
            </a:p>
          </p:txBody>
        </p:sp>
        <p:sp>
          <p:nvSpPr>
            <p:cNvPr id="301" name="Ελεύθερη σχεδίαση 300"/>
            <p:cNvSpPr/>
            <p:nvPr/>
          </p:nvSpPr>
          <p:spPr>
            <a:xfrm flipV="1">
              <a:off x="1053653" y="5217978"/>
              <a:ext cx="1399793" cy="562708"/>
            </a:xfrm>
            <a:custGeom>
              <a:avLst/>
              <a:gdLst>
                <a:gd name="connsiteX0" fmla="*/ 0 w 1629508"/>
                <a:gd name="connsiteY0" fmla="*/ 562708 h 562708"/>
                <a:gd name="connsiteX1" fmla="*/ 668216 w 1629508"/>
                <a:gd name="connsiteY1" fmla="*/ 504092 h 562708"/>
                <a:gd name="connsiteX2" fmla="*/ 1219200 w 1629508"/>
                <a:gd name="connsiteY2" fmla="*/ 351692 h 562708"/>
                <a:gd name="connsiteX3" fmla="*/ 1629508 w 1629508"/>
                <a:gd name="connsiteY3" fmla="*/ 0 h 5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508" h="562708">
                  <a:moveTo>
                    <a:pt x="0" y="562708"/>
                  </a:moveTo>
                  <a:cubicBezTo>
                    <a:pt x="232508" y="550984"/>
                    <a:pt x="465016" y="539261"/>
                    <a:pt x="668216" y="504092"/>
                  </a:cubicBezTo>
                  <a:cubicBezTo>
                    <a:pt x="871416" y="468923"/>
                    <a:pt x="1058985" y="435707"/>
                    <a:pt x="1219200" y="351692"/>
                  </a:cubicBezTo>
                  <a:cubicBezTo>
                    <a:pt x="1379415" y="267677"/>
                    <a:pt x="1504461" y="133838"/>
                    <a:pt x="1629508" y="0"/>
                  </a:cubicBez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49205" y="1194400"/>
            <a:ext cx="3303049" cy="2328314"/>
            <a:chOff x="649205" y="1194400"/>
            <a:chExt cx="3303049" cy="2328314"/>
          </a:xfrm>
        </p:grpSpPr>
        <p:grpSp>
          <p:nvGrpSpPr>
            <p:cNvPr id="238" name="Ομάδα 237"/>
            <p:cNvGrpSpPr/>
            <p:nvPr/>
          </p:nvGrpSpPr>
          <p:grpSpPr>
            <a:xfrm>
              <a:off x="840786" y="2231747"/>
              <a:ext cx="1059700" cy="474913"/>
              <a:chOff x="811570" y="1798167"/>
              <a:chExt cx="1059700" cy="474913"/>
            </a:xfrm>
          </p:grpSpPr>
          <p:grpSp>
            <p:nvGrpSpPr>
              <p:cNvPr id="232" name="Ομάδα 231"/>
              <p:cNvGrpSpPr/>
              <p:nvPr/>
            </p:nvGrpSpPr>
            <p:grpSpPr>
              <a:xfrm>
                <a:off x="1079270" y="1872970"/>
                <a:ext cx="792000" cy="400110"/>
                <a:chOff x="1079270" y="1872970"/>
                <a:chExt cx="792000" cy="400110"/>
              </a:xfrm>
            </p:grpSpPr>
            <p:cxnSp>
              <p:nvCxnSpPr>
                <p:cNvPr id="230" name="Ευθύγραμμο βέλος σύνδεσης 229"/>
                <p:cNvCxnSpPr/>
                <p:nvPr/>
              </p:nvCxnSpPr>
              <p:spPr>
                <a:xfrm flipV="1">
                  <a:off x="1079270" y="1961139"/>
                  <a:ext cx="7920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TextBox 230"/>
                <p:cNvSpPr txBox="1"/>
                <p:nvPr/>
              </p:nvSpPr>
              <p:spPr>
                <a:xfrm>
                  <a:off x="1416118" y="1872970"/>
                  <a:ext cx="3177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endPara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7" name="Ομάδα 236"/>
              <p:cNvGrpSpPr/>
              <p:nvPr/>
            </p:nvGrpSpPr>
            <p:grpSpPr>
              <a:xfrm>
                <a:off x="811570" y="1798167"/>
                <a:ext cx="322524" cy="369332"/>
                <a:chOff x="811570" y="1798167"/>
                <a:chExt cx="322524" cy="369332"/>
              </a:xfrm>
            </p:grpSpPr>
            <p:sp>
              <p:nvSpPr>
                <p:cNvPr id="235" name="Οβάλ 234"/>
                <p:cNvSpPr/>
                <p:nvPr/>
              </p:nvSpPr>
              <p:spPr>
                <a:xfrm>
                  <a:off x="876183" y="1882850"/>
                  <a:ext cx="199293" cy="176518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57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811570" y="1798167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 smtClean="0"/>
                    <a:t>+</a:t>
                  </a:r>
                  <a:endParaRPr lang="el-GR" b="1" dirty="0"/>
                </a:p>
              </p:txBody>
            </p:sp>
          </p:grpSp>
        </p:grpSp>
        <p:grpSp>
          <p:nvGrpSpPr>
            <p:cNvPr id="302" name="Ομάδα 301"/>
            <p:cNvGrpSpPr/>
            <p:nvPr/>
          </p:nvGrpSpPr>
          <p:grpSpPr>
            <a:xfrm>
              <a:off x="649205" y="1194400"/>
              <a:ext cx="3303049" cy="2328314"/>
              <a:chOff x="717435" y="957938"/>
              <a:chExt cx="3303049" cy="2328314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717435" y="957938"/>
                <a:ext cx="3303049" cy="2328314"/>
                <a:chOff x="639974" y="913985"/>
                <a:chExt cx="3303049" cy="2328314"/>
              </a:xfrm>
            </p:grpSpPr>
            <p:grpSp>
              <p:nvGrpSpPr>
                <p:cNvPr id="22" name="Ομάδα 21"/>
                <p:cNvGrpSpPr/>
                <p:nvPr/>
              </p:nvGrpSpPr>
              <p:grpSpPr>
                <a:xfrm>
                  <a:off x="639974" y="913985"/>
                  <a:ext cx="3303049" cy="2328314"/>
                  <a:chOff x="768927" y="831924"/>
                  <a:chExt cx="3303049" cy="2328314"/>
                </a:xfrm>
              </p:grpSpPr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V="1">
                    <a:off x="768927" y="1192123"/>
                    <a:ext cx="3056535" cy="443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>
                    <a:off x="851079" y="2760128"/>
                    <a:ext cx="306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982098" y="831924"/>
                    <a:ext cx="2749471" cy="4001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+  +  +  +  +  +  +  +  +  +  +</a:t>
                    </a:r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69924" y="2760128"/>
                    <a:ext cx="3102052" cy="4001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 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</a:p>
                </p:txBody>
              </p:sp>
              <p:cxnSp>
                <p:nvCxnSpPr>
                  <p:cNvPr id="39" name="Ευθύγραμμο βέλος σύνδεσης 38"/>
                  <p:cNvCxnSpPr/>
                  <p:nvPr/>
                </p:nvCxnSpPr>
                <p:spPr>
                  <a:xfrm>
                    <a:off x="2947552" y="1421816"/>
                    <a:ext cx="0" cy="9144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Οβάλ 20"/>
                <p:cNvSpPr/>
                <p:nvPr/>
              </p:nvSpPr>
              <p:spPr>
                <a:xfrm>
                  <a:off x="1875142" y="2511284"/>
                  <a:ext cx="72000" cy="72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</p:grpSp>
          <p:grpSp>
            <p:nvGrpSpPr>
              <p:cNvPr id="245" name="Ομάδα 244"/>
              <p:cNvGrpSpPr/>
              <p:nvPr/>
            </p:nvGrpSpPr>
            <p:grpSpPr>
              <a:xfrm>
                <a:off x="3107845" y="2153987"/>
                <a:ext cx="579591" cy="461665"/>
                <a:chOff x="3377474" y="2153987"/>
                <a:chExt cx="579591" cy="461665"/>
              </a:xfrm>
            </p:grpSpPr>
            <p:grpSp>
              <p:nvGrpSpPr>
                <p:cNvPr id="240" name="Ομάδα 239"/>
                <p:cNvGrpSpPr/>
                <p:nvPr/>
              </p:nvGrpSpPr>
              <p:grpSpPr>
                <a:xfrm>
                  <a:off x="3377474" y="2277132"/>
                  <a:ext cx="156660" cy="144643"/>
                  <a:chOff x="7932513" y="4882056"/>
                  <a:chExt cx="892814" cy="824329"/>
                </a:xfrm>
              </p:grpSpPr>
              <p:cxnSp>
                <p:nvCxnSpPr>
                  <p:cNvPr id="242" name="Ευθεία γραμμή σύνδεσης 241"/>
                  <p:cNvCxnSpPr/>
                  <p:nvPr/>
                </p:nvCxnSpPr>
                <p:spPr>
                  <a:xfrm>
                    <a:off x="8213368" y="4990691"/>
                    <a:ext cx="611959" cy="611959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Ευθεία γραμμή σύνδεσης 242"/>
                  <p:cNvCxnSpPr/>
                  <p:nvPr/>
                </p:nvCxnSpPr>
                <p:spPr>
                  <a:xfrm flipV="1">
                    <a:off x="7932513" y="4882056"/>
                    <a:ext cx="773054" cy="824329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4" name="Ορθογώνιο 243"/>
                <p:cNvSpPr/>
                <p:nvPr/>
              </p:nvSpPr>
              <p:spPr>
                <a:xfrm>
                  <a:off x="3604989" y="2153987"/>
                  <a:ext cx="35207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b="1" i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Β</a:t>
                  </a:r>
                  <a:endParaRPr lang="el-GR" sz="24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246" name="Ορθογώνιο 245"/>
              <p:cNvSpPr/>
              <p:nvPr/>
            </p:nvSpPr>
            <p:spPr>
              <a:xfrm>
                <a:off x="2855919" y="1796919"/>
                <a:ext cx="476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l-GR" sz="2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3" name="Ομάδα 252"/>
            <p:cNvGrpSpPr/>
            <p:nvPr/>
          </p:nvGrpSpPr>
          <p:grpSpPr>
            <a:xfrm>
              <a:off x="929160" y="1784292"/>
              <a:ext cx="561308" cy="563992"/>
              <a:chOff x="913441" y="1319443"/>
              <a:chExt cx="561308" cy="563992"/>
            </a:xfrm>
          </p:grpSpPr>
          <p:cxnSp>
            <p:nvCxnSpPr>
              <p:cNvPr id="247" name="Ευθύγραμμο βέλος σύνδεσης 246"/>
              <p:cNvCxnSpPr/>
              <p:nvPr/>
            </p:nvCxnSpPr>
            <p:spPr>
              <a:xfrm flipV="1">
                <a:off x="966947" y="1319443"/>
                <a:ext cx="0" cy="56399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Ορθογώνιο 251"/>
                  <p:cNvSpPr/>
                  <p:nvPr/>
                </p:nvSpPr>
                <p:spPr>
                  <a:xfrm>
                    <a:off x="913441" y="1369933"/>
                    <a:ext cx="5613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2" name="Ορθογώνιο 2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441" y="1369933"/>
                    <a:ext cx="56130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6" name="Ομάδα 305"/>
            <p:cNvGrpSpPr/>
            <p:nvPr/>
          </p:nvGrpSpPr>
          <p:grpSpPr>
            <a:xfrm>
              <a:off x="948147" y="2541715"/>
              <a:ext cx="497187" cy="393510"/>
              <a:chOff x="921006" y="2047645"/>
              <a:chExt cx="497187" cy="393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9" name="Ορθογώνιο 248"/>
                  <p:cNvSpPr/>
                  <p:nvPr/>
                </p:nvSpPr>
                <p:spPr>
                  <a:xfrm>
                    <a:off x="921006" y="2071823"/>
                    <a:ext cx="4971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9" name="Ορθογώνιο 2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06" y="2071823"/>
                    <a:ext cx="49718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5" name="Ευθύγραμμο βέλος σύνδεσης 304"/>
              <p:cNvCxnSpPr/>
              <p:nvPr/>
            </p:nvCxnSpPr>
            <p:spPr>
              <a:xfrm rot="5400000" flipV="1">
                <a:off x="804946" y="2209645"/>
                <a:ext cx="324000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Ομάδα 313"/>
          <p:cNvGrpSpPr/>
          <p:nvPr/>
        </p:nvGrpSpPr>
        <p:grpSpPr>
          <a:xfrm>
            <a:off x="691590" y="4102705"/>
            <a:ext cx="3393128" cy="2284980"/>
            <a:chOff x="691590" y="4102705"/>
            <a:chExt cx="3393128" cy="2284980"/>
          </a:xfrm>
        </p:grpSpPr>
        <p:cxnSp>
          <p:nvCxnSpPr>
            <p:cNvPr id="292" name="Ευθύγραμμο βέλος σύνδεσης 291"/>
            <p:cNvCxnSpPr/>
            <p:nvPr/>
          </p:nvCxnSpPr>
          <p:spPr>
            <a:xfrm flipV="1">
              <a:off x="1062697" y="5196185"/>
              <a:ext cx="396000" cy="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Ομάδα 312"/>
            <p:cNvGrpSpPr/>
            <p:nvPr/>
          </p:nvGrpSpPr>
          <p:grpSpPr>
            <a:xfrm>
              <a:off x="691590" y="4102705"/>
              <a:ext cx="3393128" cy="2284980"/>
              <a:chOff x="691590" y="4102705"/>
              <a:chExt cx="3393128" cy="2284980"/>
            </a:xfrm>
          </p:grpSpPr>
          <p:sp>
            <p:nvSpPr>
              <p:cNvPr id="293" name="TextBox 292"/>
              <p:cNvSpPr txBox="1"/>
              <p:nvPr/>
            </p:nvSpPr>
            <p:spPr>
              <a:xfrm>
                <a:off x="1200278" y="4851499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endPara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2" name="Ομάδα 311"/>
              <p:cNvGrpSpPr/>
              <p:nvPr/>
            </p:nvGrpSpPr>
            <p:grpSpPr>
              <a:xfrm>
                <a:off x="691590" y="4102705"/>
                <a:ext cx="3393128" cy="2284980"/>
                <a:chOff x="691590" y="4102705"/>
                <a:chExt cx="3393128" cy="2284980"/>
              </a:xfrm>
            </p:grpSpPr>
            <p:grpSp>
              <p:nvGrpSpPr>
                <p:cNvPr id="289" name="Ομάδα 288"/>
                <p:cNvGrpSpPr/>
                <p:nvPr/>
              </p:nvGrpSpPr>
              <p:grpSpPr>
                <a:xfrm>
                  <a:off x="797620" y="4999275"/>
                  <a:ext cx="322524" cy="369332"/>
                  <a:chOff x="963970" y="4599981"/>
                  <a:chExt cx="322524" cy="369332"/>
                </a:xfrm>
              </p:grpSpPr>
              <p:sp>
                <p:nvSpPr>
                  <p:cNvPr id="288" name="Οβάλ 287"/>
                  <p:cNvSpPr/>
                  <p:nvPr/>
                </p:nvSpPr>
                <p:spPr>
                  <a:xfrm>
                    <a:off x="1028583" y="4696387"/>
                    <a:ext cx="199293" cy="17651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57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963970" y="4599981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/>
                      <a:t>+</a:t>
                    </a:r>
                    <a:endParaRPr lang="el-GR" b="1" dirty="0"/>
                  </a:p>
                </p:txBody>
              </p:sp>
            </p:grpSp>
            <p:grpSp>
              <p:nvGrpSpPr>
                <p:cNvPr id="311" name="Ομάδα 310"/>
                <p:cNvGrpSpPr/>
                <p:nvPr/>
              </p:nvGrpSpPr>
              <p:grpSpPr>
                <a:xfrm>
                  <a:off x="691590" y="4102705"/>
                  <a:ext cx="3393128" cy="2284980"/>
                  <a:chOff x="691590" y="4102705"/>
                  <a:chExt cx="3393128" cy="2284980"/>
                </a:xfrm>
              </p:grpSpPr>
              <p:cxnSp>
                <p:nvCxnSpPr>
                  <p:cNvPr id="290" name="Ευθύγραμμο βέλος σύνδεσης 289"/>
                  <p:cNvCxnSpPr/>
                  <p:nvPr/>
                </p:nvCxnSpPr>
                <p:spPr>
                  <a:xfrm rot="16200000">
                    <a:off x="804948" y="4921837"/>
                    <a:ext cx="324000" cy="0"/>
                  </a:xfrm>
                  <a:prstGeom prst="straightConnector1">
                    <a:avLst/>
                  </a:prstGeom>
                  <a:ln w="31750">
                    <a:solidFill>
                      <a:srgbClr val="0070C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1" name="Ορθογώνιο 290"/>
                      <p:cNvSpPr/>
                      <p:nvPr/>
                    </p:nvSpPr>
                    <p:spPr>
                      <a:xfrm>
                        <a:off x="913442" y="4570335"/>
                        <a:ext cx="56130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1" name="Ορθογώνιο 29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13442" y="4570335"/>
                        <a:ext cx="561308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10" name="Ομάδα 309"/>
                  <p:cNvGrpSpPr/>
                  <p:nvPr/>
                </p:nvGrpSpPr>
                <p:grpSpPr>
                  <a:xfrm>
                    <a:off x="691590" y="4102705"/>
                    <a:ext cx="3393128" cy="2284980"/>
                    <a:chOff x="691590" y="4102705"/>
                    <a:chExt cx="3393128" cy="2284980"/>
                  </a:xfrm>
                </p:grpSpPr>
                <p:grpSp>
                  <p:nvGrpSpPr>
                    <p:cNvPr id="303" name="Ομάδα 302"/>
                    <p:cNvGrpSpPr/>
                    <p:nvPr/>
                  </p:nvGrpSpPr>
                  <p:grpSpPr>
                    <a:xfrm>
                      <a:off x="691590" y="4102705"/>
                      <a:ext cx="3393128" cy="2284980"/>
                      <a:chOff x="691590" y="4102705"/>
                      <a:chExt cx="3393128" cy="2284980"/>
                    </a:xfrm>
                  </p:grpSpPr>
                  <p:grpSp>
                    <p:nvGrpSpPr>
                      <p:cNvPr id="261" name="Ομάδα 260"/>
                      <p:cNvGrpSpPr/>
                      <p:nvPr/>
                    </p:nvGrpSpPr>
                    <p:grpSpPr>
                      <a:xfrm>
                        <a:off x="691590" y="4102705"/>
                        <a:ext cx="3393128" cy="2284980"/>
                        <a:chOff x="614128" y="823191"/>
                        <a:chExt cx="3393128" cy="2284980"/>
                      </a:xfrm>
                    </p:grpSpPr>
                    <p:grpSp>
                      <p:nvGrpSpPr>
                        <p:cNvPr id="263" name="Ομάδα 262"/>
                        <p:cNvGrpSpPr/>
                        <p:nvPr/>
                      </p:nvGrpSpPr>
                      <p:grpSpPr>
                        <a:xfrm>
                          <a:off x="614128" y="823191"/>
                          <a:ext cx="3393128" cy="2284980"/>
                          <a:chOff x="614128" y="823191"/>
                          <a:chExt cx="3393128" cy="2284980"/>
                        </a:xfrm>
                      </p:grpSpPr>
                      <p:grpSp>
                        <p:nvGrpSpPr>
                          <p:cNvPr id="278" name="Ομάδα 277"/>
                          <p:cNvGrpSpPr/>
                          <p:nvPr/>
                        </p:nvGrpSpPr>
                        <p:grpSpPr>
                          <a:xfrm>
                            <a:off x="614128" y="823191"/>
                            <a:ext cx="3393128" cy="2284980"/>
                            <a:chOff x="743081" y="741130"/>
                            <a:chExt cx="3393128" cy="2284980"/>
                          </a:xfrm>
                        </p:grpSpPr>
                        <p:cxnSp>
                          <p:nvCxnSpPr>
                            <p:cNvPr id="282" name="Ευθεία γραμμή σύνδεσης 281"/>
                            <p:cNvCxnSpPr/>
                            <p:nvPr/>
                          </p:nvCxnSpPr>
                          <p:spPr>
                            <a:xfrm>
                              <a:off x="768927" y="1236519"/>
                              <a:ext cx="3060000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3" name="Ευθεία γραμμή σύνδεσης 282"/>
                            <p:cNvCxnSpPr/>
                            <p:nvPr/>
                          </p:nvCxnSpPr>
                          <p:spPr>
                            <a:xfrm>
                              <a:off x="743081" y="2614401"/>
                              <a:ext cx="3060000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84" name="TextBox 283"/>
                            <p:cNvSpPr txBox="1"/>
                            <p:nvPr/>
                          </p:nvSpPr>
                          <p:spPr>
                            <a:xfrm>
                              <a:off x="1014505" y="741130"/>
                              <a:ext cx="2749471" cy="40011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noFill/>
                            </a:ln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+  +  +  +  +  +  +  +  +  +  +</a:t>
                              </a:r>
                              <a:endParaRPr lang="el-GR" sz="2000" b="1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5" name="TextBox 284"/>
                            <p:cNvSpPr txBox="1"/>
                            <p:nvPr/>
                          </p:nvSpPr>
                          <p:spPr>
                            <a:xfrm>
                              <a:off x="1034157" y="2626000"/>
                              <a:ext cx="3102052" cy="40011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l-GR" b="1" dirty="0" smtClean="0">
                                  <a:solidFill>
                                    <a:srgbClr val="FF0000"/>
                                  </a:solidFill>
                                </a:rPr>
                                <a:t> 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1600" b="1" dirty="0" smtClean="0">
                                  <a:solidFill>
                                    <a:srgbClr val="FF0000"/>
                                  </a:solidFill>
                                </a:rPr>
                                <a:t>   </a:t>
                              </a:r>
                              <a:r>
                                <a:rPr lang="el-GR" b="1" dirty="0" smtClean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1600" b="1" dirty="0" smtClean="0">
                                  <a:solidFill>
                                    <a:srgbClr val="FF0000"/>
                                  </a:solidFill>
                                </a:rPr>
                                <a:t>   </a:t>
                              </a:r>
                              <a:r>
                                <a:rPr lang="el-GR" b="1" dirty="0" smtClean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16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1600" b="1" dirty="0" smtClean="0">
                                  <a:solidFill>
                                    <a:srgbClr val="FF0000"/>
                                  </a:solidFill>
                                </a:rPr>
                                <a:t> 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  <a:r>
                                <a:rPr lang="el-GR" sz="2000" b="1" dirty="0" smtClean="0">
                                  <a:solidFill>
                                    <a:srgbClr val="FF0000"/>
                                  </a:solidFill>
                                </a:rPr>
                                <a:t>  </a:t>
                              </a:r>
                              <a:r>
                                <a:rPr lang="el-GR" b="1" dirty="0">
                                  <a:solidFill>
                                    <a:srgbClr val="FF0000"/>
                                  </a:solidFill>
                                </a:rPr>
                                <a:t>–</a:t>
                              </a:r>
                            </a:p>
                          </p:txBody>
                        </p:sp>
                        <p:cxnSp>
                          <p:nvCxnSpPr>
                            <p:cNvPr id="286" name="Ευθύγραμμο βέλος σύνδεσης 285"/>
                            <p:cNvCxnSpPr/>
                            <p:nvPr/>
                          </p:nvCxnSpPr>
                          <p:spPr>
                            <a:xfrm>
                              <a:off x="2947552" y="1421816"/>
                              <a:ext cx="0" cy="91440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77" name="Οβάλ 276"/>
                          <p:cNvSpPr/>
                          <p:nvPr/>
                        </p:nvSpPr>
                        <p:spPr>
                          <a:xfrm>
                            <a:off x="1875142" y="2511284"/>
                            <a:ext cx="72000" cy="72000"/>
                          </a:xfrm>
                          <a:prstGeom prst="ellipse">
                            <a:avLst/>
                          </a:prstGeom>
                          <a:solidFill>
                            <a:srgbClr val="00206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 dirty="0"/>
                          </a:p>
                        </p:txBody>
                      </p:sp>
                    </p:grpSp>
                    <p:cxnSp>
                      <p:nvCxnSpPr>
                        <p:cNvPr id="265" name="Ευθύγραμμο βέλος σύνδεσης 264"/>
                        <p:cNvCxnSpPr/>
                        <p:nvPr/>
                      </p:nvCxnSpPr>
                      <p:spPr>
                        <a:xfrm rot="5400000" flipV="1">
                          <a:off x="655485" y="2237692"/>
                          <a:ext cx="468000" cy="0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FF0000"/>
                          </a:solidFill>
                          <a:tailEnd type="triangl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5" name="Ομάδα 294"/>
                      <p:cNvGrpSpPr/>
                      <p:nvPr/>
                    </p:nvGrpSpPr>
                    <p:grpSpPr>
                      <a:xfrm>
                        <a:off x="2318557" y="4997314"/>
                        <a:ext cx="432242" cy="369332"/>
                        <a:chOff x="2588185" y="1796918"/>
                        <a:chExt cx="432242" cy="369332"/>
                      </a:xfrm>
                    </p:grpSpPr>
                    <p:grpSp>
                      <p:nvGrpSpPr>
                        <p:cNvPr id="296" name="Ομάδα 295"/>
                        <p:cNvGrpSpPr/>
                        <p:nvPr/>
                      </p:nvGrpSpPr>
                      <p:grpSpPr>
                        <a:xfrm>
                          <a:off x="2588185" y="1935414"/>
                          <a:ext cx="108000" cy="108000"/>
                          <a:chOff x="3434316" y="2934586"/>
                          <a:chExt cx="615498" cy="615498"/>
                        </a:xfrm>
                      </p:grpSpPr>
                      <p:cxnSp>
                        <p:nvCxnSpPr>
                          <p:cNvPr id="298" name="Ευθεία γραμμή σύνδεσης 297"/>
                          <p:cNvCxnSpPr/>
                          <p:nvPr/>
                        </p:nvCxnSpPr>
                        <p:spPr>
                          <a:xfrm>
                            <a:off x="3434316" y="2934586"/>
                            <a:ext cx="611958" cy="61195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9" name="Ευθεία γραμμή σύνδεσης 298"/>
                          <p:cNvCxnSpPr/>
                          <p:nvPr/>
                        </p:nvCxnSpPr>
                        <p:spPr>
                          <a:xfrm flipH="1">
                            <a:off x="3437856" y="2938126"/>
                            <a:ext cx="611958" cy="61195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70C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7" name="Ορθογώνιο 296"/>
                        <p:cNvSpPr/>
                        <p:nvPr/>
                      </p:nvSpPr>
                      <p:spPr>
                        <a:xfrm>
                          <a:off x="2668351" y="1796918"/>
                          <a:ext cx="352076" cy="3693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el-GR" b="1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el-GR" sz="1600" dirty="0"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00" name="Ορθογώνιο 299"/>
                      <p:cNvSpPr/>
                      <p:nvPr/>
                    </p:nvSpPr>
                    <p:spPr>
                      <a:xfrm>
                        <a:off x="2844198" y="4985594"/>
                        <a:ext cx="352076" cy="36933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l-GR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Ε</a:t>
                        </a:r>
                        <a:endParaRPr lang="el-GR" sz="16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9" name="Ορθογώνιο 308"/>
                        <p:cNvSpPr/>
                        <p:nvPr/>
                      </p:nvSpPr>
                      <p:spPr>
                        <a:xfrm>
                          <a:off x="910205" y="5343086"/>
                          <a:ext cx="497187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p:txBody>
                    </p:sp>
                  </mc:Choice>
                  <mc:Fallback xmlns="">
                    <p:sp>
                      <p:nvSpPr>
                        <p:cNvPr id="309" name="Ορθογώνιο 30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10205" y="5343086"/>
                          <a:ext cx="497187" cy="3693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280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540763" y="888538"/>
            <a:ext cx="812185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19578596" algn="ctr" rotWithShape="0">
                    <a:schemeClr val="bg2"/>
                  </a:outerShdw>
                </a:effectLst>
                <a:latin typeface="Century Gothic" panose="020B0502020202020204" pitchFamily="34" charset="0"/>
              </a:rPr>
              <a:t>τ</a:t>
            </a:r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19578596" algn="ctr" rotWithShape="0">
                    <a:schemeClr val="bg2"/>
                  </a:outerShdw>
                </a:effectLst>
                <a:latin typeface="Century Gothic" panose="020B0502020202020204" pitchFamily="34" charset="0"/>
              </a:rPr>
              <a:t>o </a:t>
            </a:r>
            <a:r>
              <a:rPr lang="el-GR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19578596" algn="ctr" rotWithShape="0">
                    <a:schemeClr val="bg2"/>
                  </a:outerShdw>
                </a:effectLst>
                <a:latin typeface="Century Gothic" panose="020B0502020202020204" pitchFamily="34" charset="0"/>
              </a:rPr>
              <a:t>ΜΑΓΝΗΤΙΚΟ πεδίο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649224" y="2265782"/>
            <a:ext cx="35274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63500" dir="19387806" algn="ctr" rotWithShape="0">
                    <a:schemeClr val="bg2"/>
                  </a:outerShdw>
                </a:effectLst>
                <a:latin typeface="Comic Sans MS" panose="030F0702030302020204" pitchFamily="66" charset="0"/>
              </a:rPr>
              <a:t>επιδρά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632305" y="3913116"/>
            <a:ext cx="7561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19578596" algn="ctr" rotWithShape="0">
                    <a:schemeClr val="bg2"/>
                  </a:outerShdw>
                </a:effectLst>
                <a:latin typeface="Century Gothic" panose="020B0502020202020204" pitchFamily="34" charset="0"/>
              </a:rPr>
              <a:t>σε </a:t>
            </a:r>
            <a:r>
              <a:rPr lang="el-GR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19578596" algn="ctr" rotWithShape="0">
                    <a:schemeClr val="bg2"/>
                  </a:outerShdw>
                </a:effectLst>
                <a:latin typeface="Century Gothic" panose="020B0502020202020204" pitchFamily="34" charset="0"/>
              </a:rPr>
              <a:t>ηλεκτρικά φορτία; </a:t>
            </a:r>
            <a:endParaRPr lang="el-GR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19578596" algn="ctr" rotWithShape="0">
                  <a:schemeClr val="bg2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8397922" y="1898863"/>
            <a:ext cx="2973412" cy="1637732"/>
          </a:xfrm>
          <a:prstGeom prst="cloudCallout">
            <a:avLst>
              <a:gd name="adj1" fmla="val 33664"/>
              <a:gd name="adj2" fmla="val 67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Εξαρτάται…</a:t>
            </a:r>
            <a:endParaRPr lang="el-GR" sz="2800" dirty="0">
              <a:solidFill>
                <a:schemeClr val="bg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356797" y="3806209"/>
            <a:ext cx="2657475" cy="2708275"/>
            <a:chOff x="1331913" y="3860800"/>
            <a:chExt cx="2657475" cy="2708275"/>
          </a:xfrm>
        </p:grpSpPr>
        <p:pic>
          <p:nvPicPr>
            <p:cNvPr id="7" name="Picture 7" descr="professo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60800"/>
              <a:ext cx="2657475" cy="270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411413" y="4292600"/>
              <a:ext cx="9350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484438" y="4652963"/>
              <a:ext cx="11509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2365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00506" y="3203068"/>
            <a:ext cx="10745500" cy="2037591"/>
          </a:xfrm>
        </p:spPr>
        <p:txBody>
          <a:bodyPr>
            <a:normAutofit fontScale="77500" lnSpcReduction="20000"/>
          </a:bodyPr>
          <a:lstStyle/>
          <a:p>
            <a:r>
              <a:rPr lang="el-GR" sz="4000" dirty="0"/>
              <a:t>Για </a:t>
            </a:r>
            <a:r>
              <a:rPr lang="el-GR" sz="4000" dirty="0" smtClean="0"/>
              <a:t> κάποια τιμή της ταχύτητας υ η </a:t>
            </a:r>
            <a:r>
              <a:rPr lang="el-GR" sz="4000" dirty="0"/>
              <a:t>μαγνητική και η ηλεκτρική δύναμη που ασκούνται πάνω στα </a:t>
            </a:r>
            <a:r>
              <a:rPr lang="el-GR" sz="4000" dirty="0" smtClean="0"/>
              <a:t>σωματίδια είναι </a:t>
            </a:r>
            <a:r>
              <a:rPr lang="el-GR" sz="4000" dirty="0"/>
              <a:t>ίσες </a:t>
            </a:r>
            <a:endParaRPr lang="en-US" sz="4000" dirty="0" smtClean="0"/>
          </a:p>
          <a:p>
            <a:endParaRPr lang="el-GR" sz="2400" dirty="0" smtClean="0"/>
          </a:p>
          <a:p>
            <a:r>
              <a:rPr lang="el-GR" sz="4600" b="1" dirty="0">
                <a:solidFill>
                  <a:srgbClr val="FFFF00"/>
                </a:solidFill>
              </a:rPr>
              <a:t> </a:t>
            </a:r>
            <a:r>
              <a:rPr lang="el-GR" sz="4600" b="1" dirty="0" smtClean="0">
                <a:solidFill>
                  <a:srgbClr val="FFFF00"/>
                </a:solidFill>
              </a:rPr>
              <a:t>        F</a:t>
            </a:r>
            <a:r>
              <a:rPr lang="el-GR" sz="4600" b="1" baseline="-25000" dirty="0" smtClean="0">
                <a:solidFill>
                  <a:srgbClr val="FFFF00"/>
                </a:solidFill>
              </a:rPr>
              <a:t>m</a:t>
            </a:r>
            <a:r>
              <a:rPr lang="el-GR" sz="4600" b="1" dirty="0" smtClean="0">
                <a:solidFill>
                  <a:srgbClr val="FFFF00"/>
                </a:solidFill>
              </a:rPr>
              <a:t> </a:t>
            </a:r>
            <a:r>
              <a:rPr lang="el-GR" sz="4600" b="1" dirty="0">
                <a:solidFill>
                  <a:srgbClr val="FFFF00"/>
                </a:solidFill>
              </a:rPr>
              <a:t>= </a:t>
            </a:r>
            <a:r>
              <a:rPr lang="el-GR" sz="4600" b="1" dirty="0" err="1" smtClean="0">
                <a:solidFill>
                  <a:srgbClr val="FFFF00"/>
                </a:solidFill>
              </a:rPr>
              <a:t>F</a:t>
            </a:r>
            <a:r>
              <a:rPr lang="el-GR" sz="4600" b="1" baseline="-25000" dirty="0" err="1" smtClean="0">
                <a:solidFill>
                  <a:srgbClr val="FFFF00"/>
                </a:solidFill>
              </a:rPr>
              <a:t>e</a:t>
            </a:r>
            <a:r>
              <a:rPr lang="el-GR" sz="4600" b="1" baseline="-25000" dirty="0" smtClean="0">
                <a:solidFill>
                  <a:srgbClr val="FFFF00"/>
                </a:solidFill>
              </a:rPr>
              <a:t>      </a:t>
            </a:r>
            <a:r>
              <a:rPr lang="el-GR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     Ε </a:t>
            </a:r>
            <a:r>
              <a:rPr lang="en-US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q = B </a:t>
            </a:r>
            <a:r>
              <a:rPr lang="el-GR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υ </a:t>
            </a:r>
            <a:r>
              <a:rPr lang="en-US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  <a:r>
              <a:rPr lang="el-GR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    </a:t>
            </a:r>
            <a:r>
              <a:rPr lang="el-GR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 </a:t>
            </a:r>
            <a:r>
              <a:rPr lang="en-US" sz="46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endParaRPr lang="el-GR" sz="4600" b="1" dirty="0"/>
          </a:p>
          <a:p>
            <a:endParaRPr lang="el-GR" dirty="0"/>
          </a:p>
        </p:txBody>
      </p:sp>
      <p:grpSp>
        <p:nvGrpSpPr>
          <p:cNvPr id="88" name="Ομάδα 87"/>
          <p:cNvGrpSpPr/>
          <p:nvPr/>
        </p:nvGrpSpPr>
        <p:grpSpPr>
          <a:xfrm>
            <a:off x="3983146" y="487823"/>
            <a:ext cx="4025055" cy="2495600"/>
            <a:chOff x="3782149" y="1068630"/>
            <a:chExt cx="4025055" cy="2495600"/>
          </a:xfrm>
        </p:grpSpPr>
        <p:grpSp>
          <p:nvGrpSpPr>
            <p:cNvPr id="37" name="Ομάδα 36"/>
            <p:cNvGrpSpPr/>
            <p:nvPr/>
          </p:nvGrpSpPr>
          <p:grpSpPr>
            <a:xfrm>
              <a:off x="3782149" y="1068630"/>
              <a:ext cx="3303049" cy="2495600"/>
              <a:chOff x="717435" y="790652"/>
              <a:chExt cx="3303049" cy="2495600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717435" y="790652"/>
                <a:ext cx="3303049" cy="2495600"/>
                <a:chOff x="639974" y="746699"/>
                <a:chExt cx="3303049" cy="2495600"/>
              </a:xfrm>
            </p:grpSpPr>
            <p:grpSp>
              <p:nvGrpSpPr>
                <p:cNvPr id="51" name="Ομάδα 50"/>
                <p:cNvGrpSpPr/>
                <p:nvPr/>
              </p:nvGrpSpPr>
              <p:grpSpPr>
                <a:xfrm>
                  <a:off x="639974" y="746699"/>
                  <a:ext cx="3303049" cy="2495600"/>
                  <a:chOff x="768927" y="664638"/>
                  <a:chExt cx="3303049" cy="2495600"/>
                </a:xfrm>
              </p:grpSpPr>
              <p:cxnSp>
                <p:nvCxnSpPr>
                  <p:cNvPr id="54" name="Ευθεία γραμμή σύνδεσης 53"/>
                  <p:cNvCxnSpPr/>
                  <p:nvPr/>
                </p:nvCxnSpPr>
                <p:spPr>
                  <a:xfrm flipV="1">
                    <a:off x="768927" y="1192123"/>
                    <a:ext cx="3056535" cy="443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Ευθεία γραμμή σύνδεσης 54"/>
                  <p:cNvCxnSpPr/>
                  <p:nvPr/>
                </p:nvCxnSpPr>
                <p:spPr>
                  <a:xfrm>
                    <a:off x="851079" y="2760128"/>
                    <a:ext cx="306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92661" y="664638"/>
                    <a:ext cx="2749471" cy="4001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+  +  +  +  +  +  +  +  +  +  +</a:t>
                    </a:r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69924" y="2760128"/>
                    <a:ext cx="3102052" cy="4001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 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 smtClean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16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el-GR" b="1" dirty="0">
                        <a:solidFill>
                          <a:srgbClr val="FF0000"/>
                        </a:solidFill>
                      </a:rPr>
                      <a:t>–</a:t>
                    </a:r>
                  </a:p>
                </p:txBody>
              </p:sp>
              <p:cxnSp>
                <p:nvCxnSpPr>
                  <p:cNvPr id="58" name="Ευθύγραμμο βέλος σύνδεσης 57"/>
                  <p:cNvCxnSpPr/>
                  <p:nvPr/>
                </p:nvCxnSpPr>
                <p:spPr>
                  <a:xfrm>
                    <a:off x="2947552" y="1421816"/>
                    <a:ext cx="0" cy="9144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Οβάλ 52"/>
                <p:cNvSpPr/>
                <p:nvPr/>
              </p:nvSpPr>
              <p:spPr>
                <a:xfrm>
                  <a:off x="1875142" y="2511284"/>
                  <a:ext cx="72000" cy="72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</p:grpSp>
          <p:grpSp>
            <p:nvGrpSpPr>
              <p:cNvPr id="45" name="Ομάδα 44"/>
              <p:cNvGrpSpPr/>
              <p:nvPr/>
            </p:nvGrpSpPr>
            <p:grpSpPr>
              <a:xfrm>
                <a:off x="3107845" y="2153987"/>
                <a:ext cx="579591" cy="461665"/>
                <a:chOff x="3377474" y="2153987"/>
                <a:chExt cx="579591" cy="461665"/>
              </a:xfrm>
            </p:grpSpPr>
            <p:grpSp>
              <p:nvGrpSpPr>
                <p:cNvPr id="47" name="Ομάδα 46"/>
                <p:cNvGrpSpPr/>
                <p:nvPr/>
              </p:nvGrpSpPr>
              <p:grpSpPr>
                <a:xfrm>
                  <a:off x="3377474" y="2277132"/>
                  <a:ext cx="156660" cy="144643"/>
                  <a:chOff x="7932513" y="4882056"/>
                  <a:chExt cx="892814" cy="824329"/>
                </a:xfrm>
              </p:grpSpPr>
              <p:cxnSp>
                <p:nvCxnSpPr>
                  <p:cNvPr id="49" name="Ευθεία γραμμή σύνδεσης 48"/>
                  <p:cNvCxnSpPr/>
                  <p:nvPr/>
                </p:nvCxnSpPr>
                <p:spPr>
                  <a:xfrm>
                    <a:off x="8213368" y="4990691"/>
                    <a:ext cx="611959" cy="611959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Ευθεία γραμμή σύνδεσης 49"/>
                  <p:cNvCxnSpPr/>
                  <p:nvPr/>
                </p:nvCxnSpPr>
                <p:spPr>
                  <a:xfrm flipV="1">
                    <a:off x="7932513" y="4882056"/>
                    <a:ext cx="773054" cy="824329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Ορθογώνιο 47"/>
                <p:cNvSpPr/>
                <p:nvPr/>
              </p:nvSpPr>
              <p:spPr>
                <a:xfrm>
                  <a:off x="3604989" y="2153987"/>
                  <a:ext cx="35207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b="1" i="1" dirty="0" smtClean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Β</a:t>
                  </a:r>
                  <a:endParaRPr lang="el-GR" sz="24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46" name="Ορθογώνιο 45"/>
              <p:cNvSpPr/>
              <p:nvPr/>
            </p:nvSpPr>
            <p:spPr>
              <a:xfrm>
                <a:off x="2855919" y="1796919"/>
                <a:ext cx="476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l-GR" sz="2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3958740" y="1834782"/>
              <a:ext cx="1059700" cy="1100443"/>
              <a:chOff x="3958740" y="1834782"/>
              <a:chExt cx="1059700" cy="1100443"/>
            </a:xfrm>
          </p:grpSpPr>
          <p:grpSp>
            <p:nvGrpSpPr>
              <p:cNvPr id="36" name="Ομάδα 35"/>
              <p:cNvGrpSpPr/>
              <p:nvPr/>
            </p:nvGrpSpPr>
            <p:grpSpPr>
              <a:xfrm>
                <a:off x="3958740" y="2231747"/>
                <a:ext cx="1059700" cy="474913"/>
                <a:chOff x="811570" y="1798167"/>
                <a:chExt cx="1059700" cy="474913"/>
              </a:xfrm>
            </p:grpSpPr>
            <p:grpSp>
              <p:nvGrpSpPr>
                <p:cNvPr id="59" name="Ομάδα 58"/>
                <p:cNvGrpSpPr/>
                <p:nvPr/>
              </p:nvGrpSpPr>
              <p:grpSpPr>
                <a:xfrm>
                  <a:off x="1079270" y="1872970"/>
                  <a:ext cx="792000" cy="400110"/>
                  <a:chOff x="1079270" y="1872970"/>
                  <a:chExt cx="792000" cy="400110"/>
                </a:xfrm>
              </p:grpSpPr>
              <p:cxnSp>
                <p:nvCxnSpPr>
                  <p:cNvPr id="63" name="Ευθύγραμμο βέλος σύνδεσης 62"/>
                  <p:cNvCxnSpPr/>
                  <p:nvPr/>
                </p:nvCxnSpPr>
                <p:spPr>
                  <a:xfrm flipV="1">
                    <a:off x="1079270" y="1961139"/>
                    <a:ext cx="792000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416118" y="1872970"/>
                    <a:ext cx="3177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endParaRPr lang="el-GR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0" name="Ομάδα 59"/>
                <p:cNvGrpSpPr/>
                <p:nvPr/>
              </p:nvGrpSpPr>
              <p:grpSpPr>
                <a:xfrm>
                  <a:off x="811570" y="1798167"/>
                  <a:ext cx="322524" cy="369332"/>
                  <a:chOff x="811570" y="1798167"/>
                  <a:chExt cx="322524" cy="369332"/>
                </a:xfrm>
              </p:grpSpPr>
              <p:sp>
                <p:nvSpPr>
                  <p:cNvPr id="61" name="Οβάλ 60"/>
                  <p:cNvSpPr/>
                  <p:nvPr/>
                </p:nvSpPr>
                <p:spPr>
                  <a:xfrm>
                    <a:off x="876183" y="1882850"/>
                    <a:ext cx="199293" cy="17651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57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811570" y="1798167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/>
                      <a:t>+</a:t>
                    </a:r>
                    <a:endParaRPr lang="el-GR" b="1" dirty="0"/>
                  </a:p>
                </p:txBody>
              </p:sp>
            </p:grpSp>
          </p:grpSp>
          <p:grpSp>
            <p:nvGrpSpPr>
              <p:cNvPr id="38" name="Ομάδα 37"/>
              <p:cNvGrpSpPr/>
              <p:nvPr/>
            </p:nvGrpSpPr>
            <p:grpSpPr>
              <a:xfrm>
                <a:off x="4047114" y="1834782"/>
                <a:ext cx="561308" cy="513502"/>
                <a:chOff x="913441" y="1369933"/>
                <a:chExt cx="561308" cy="513502"/>
              </a:xfrm>
            </p:grpSpPr>
            <p:cxnSp>
              <p:nvCxnSpPr>
                <p:cNvPr id="42" name="Ευθύγραμμο βέλος σύνδεσης 41"/>
                <p:cNvCxnSpPr/>
                <p:nvPr/>
              </p:nvCxnSpPr>
              <p:spPr>
                <a:xfrm rot="16200000">
                  <a:off x="732947" y="1649435"/>
                  <a:ext cx="468000" cy="0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Ορθογώνιο 42"/>
                    <p:cNvSpPr/>
                    <p:nvPr/>
                  </p:nvSpPr>
                  <p:spPr>
                    <a:xfrm>
                      <a:off x="913441" y="1369933"/>
                      <a:ext cx="56130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2" name="Ορθογώνιο 2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3441" y="1369933"/>
                      <a:ext cx="561308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Ομάδα 38"/>
              <p:cNvGrpSpPr/>
              <p:nvPr/>
            </p:nvGrpSpPr>
            <p:grpSpPr>
              <a:xfrm>
                <a:off x="4066101" y="2541715"/>
                <a:ext cx="497187" cy="393510"/>
                <a:chOff x="921006" y="2047645"/>
                <a:chExt cx="497187" cy="3935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Ορθογώνιο 39"/>
                    <p:cNvSpPr/>
                    <p:nvPr/>
                  </p:nvSpPr>
                  <p:spPr>
                    <a:xfrm>
                      <a:off x="921006" y="2071823"/>
                      <a:ext cx="49718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40" name="Ορθογώνιο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006" y="2071823"/>
                      <a:ext cx="497187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" name="Ευθύγραμμο βέλος σύνδεσης 40"/>
                <p:cNvCxnSpPr/>
                <p:nvPr/>
              </p:nvCxnSpPr>
              <p:spPr>
                <a:xfrm rot="5400000" flipV="1">
                  <a:off x="804946" y="2209645"/>
                  <a:ext cx="3240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Ομάδα 69"/>
            <p:cNvGrpSpPr/>
            <p:nvPr/>
          </p:nvGrpSpPr>
          <p:grpSpPr>
            <a:xfrm>
              <a:off x="6733752" y="2249059"/>
              <a:ext cx="1073452" cy="474913"/>
              <a:chOff x="797818" y="1798167"/>
              <a:chExt cx="1073452" cy="474913"/>
            </a:xfrm>
          </p:grpSpPr>
          <p:grpSp>
            <p:nvGrpSpPr>
              <p:cNvPr id="77" name="Ομάδα 76"/>
              <p:cNvGrpSpPr/>
              <p:nvPr/>
            </p:nvGrpSpPr>
            <p:grpSpPr>
              <a:xfrm>
                <a:off x="1079270" y="1872970"/>
                <a:ext cx="792000" cy="400110"/>
                <a:chOff x="1079270" y="1872970"/>
                <a:chExt cx="792000" cy="400110"/>
              </a:xfrm>
            </p:grpSpPr>
            <p:cxnSp>
              <p:nvCxnSpPr>
                <p:cNvPr id="81" name="Ευθύγραμμο βέλος σύνδεσης 80"/>
                <p:cNvCxnSpPr/>
                <p:nvPr/>
              </p:nvCxnSpPr>
              <p:spPr>
                <a:xfrm flipV="1">
                  <a:off x="1079270" y="1961139"/>
                  <a:ext cx="792000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1416118" y="1872970"/>
                  <a:ext cx="3177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endPara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Ομάδα 77"/>
              <p:cNvGrpSpPr/>
              <p:nvPr/>
            </p:nvGrpSpPr>
            <p:grpSpPr>
              <a:xfrm>
                <a:off x="797818" y="1798167"/>
                <a:ext cx="336276" cy="369332"/>
                <a:chOff x="797818" y="1798167"/>
                <a:chExt cx="336276" cy="369332"/>
              </a:xfrm>
            </p:grpSpPr>
            <p:sp>
              <p:nvSpPr>
                <p:cNvPr id="79" name="Οβάλ 78"/>
                <p:cNvSpPr/>
                <p:nvPr/>
              </p:nvSpPr>
              <p:spPr>
                <a:xfrm>
                  <a:off x="876183" y="1882850"/>
                  <a:ext cx="199293" cy="176518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57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7818" y="1798167"/>
                  <a:ext cx="336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/>
                    <a:t>+</a:t>
                  </a:r>
                  <a:endParaRPr lang="el-GR" b="1" dirty="0"/>
                </a:p>
              </p:txBody>
            </p:sp>
          </p:grpSp>
        </p:grpSp>
      </p:grpSp>
      <p:cxnSp>
        <p:nvCxnSpPr>
          <p:cNvPr id="84" name="Ευθεία γραμμή σύνδεσης 83"/>
          <p:cNvCxnSpPr/>
          <p:nvPr/>
        </p:nvCxnSpPr>
        <p:spPr>
          <a:xfrm flipH="1">
            <a:off x="4165650" y="4163636"/>
            <a:ext cx="329892" cy="5029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εία γραμμή σύνδεσης 84"/>
          <p:cNvCxnSpPr/>
          <p:nvPr/>
        </p:nvCxnSpPr>
        <p:spPr>
          <a:xfrm flipH="1">
            <a:off x="5511413" y="4178158"/>
            <a:ext cx="329892" cy="50291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Ορθογώνιο 85"/>
              <p:cNvSpPr/>
              <p:nvPr/>
            </p:nvSpPr>
            <p:spPr>
              <a:xfrm>
                <a:off x="6924284" y="4063205"/>
                <a:ext cx="1375834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200" b="1" dirty="0">
                    <a:solidFill>
                      <a:srgbClr val="FFFF00"/>
                    </a:solidFill>
                  </a:rPr>
                  <a:t>υ</a:t>
                </a:r>
                <a:r>
                  <a:rPr lang="el-GR" sz="32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" name="Ορθογώνιο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84" y="4063205"/>
                <a:ext cx="1375834" cy="799001"/>
              </a:xfrm>
              <a:prstGeom prst="rect">
                <a:avLst/>
              </a:prstGeom>
              <a:blipFill>
                <a:blip r:embed="rId7"/>
                <a:stretch>
                  <a:fillRect l="-11504" b="-12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Ορθογώνιο 86"/>
          <p:cNvSpPr/>
          <p:nvPr/>
        </p:nvSpPr>
        <p:spPr>
          <a:xfrm>
            <a:off x="668598" y="5240659"/>
            <a:ext cx="109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cs typeface="Times New Roman" panose="02020603050405020304" pitchFamily="18" charset="0"/>
              </a:rPr>
              <a:t>Οπότε αυτά κινούνται ευθύγραμμα με σταθερή ταχύτητα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cs typeface="Times New Roman" panose="02020603050405020304" pitchFamily="18" charset="0"/>
              </a:rPr>
              <a:t>υ</a:t>
            </a:r>
            <a:r>
              <a:rPr lang="el-GR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cs typeface="Times New Roman" panose="02020603050405020304" pitchFamily="18" charset="0"/>
              </a:rPr>
              <a:t>και εξέρχονται από τη διάταξη με τη σταθερή αυτή ταχύτητα.</a:t>
            </a:r>
          </a:p>
        </p:txBody>
      </p:sp>
    </p:spTree>
    <p:extLst>
      <p:ext uri="{BB962C8B-B14F-4D97-AF65-F5344CB8AC3E}">
        <p14:creationId xmlns:p14="http://schemas.microsoft.com/office/powerpoint/2010/main" val="25113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βάλ 4"/>
          <p:cNvSpPr/>
          <p:nvPr/>
        </p:nvSpPr>
        <p:spPr>
          <a:xfrm>
            <a:off x="689548" y="569626"/>
            <a:ext cx="10373193" cy="2038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bg2"/>
                </a:solidFill>
              </a:rPr>
              <a:t>Άρα αυτή η διάταξη μας επιτρέπει επιλέγοντας κατάλληλα τις εντάσεις των πεδίων να απομονώσουμε σωματίδια ορισμένης ταχύτητας</a:t>
            </a:r>
          </a:p>
        </p:txBody>
      </p:sp>
      <p:pic>
        <p:nvPicPr>
          <p:cNvPr id="19458" name="Picture 2" descr="Speed selector uses, limi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88" y="3102964"/>
            <a:ext cx="6198312" cy="34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ss Spectr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019331"/>
            <a:ext cx="11335870" cy="47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8" descr="ANd9GcQGDDqCfxrsB_uDRzD8WEVgWF0u1TJNkm9oqqywECIETIp-IA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46" y="3021013"/>
            <a:ext cx="5400675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5" name="Picture 5" descr="tubo_vacio_thomp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871" y="4005263"/>
            <a:ext cx="3810000" cy="252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9390" y="1453189"/>
            <a:ext cx="10643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800" dirty="0"/>
              <a:t>Ο  ΄</a:t>
            </a:r>
            <a:r>
              <a:rPr lang="el-GR" altLang="el-GR" sz="2800" dirty="0" err="1"/>
              <a:t>Αγγλος</a:t>
            </a:r>
            <a:r>
              <a:rPr lang="el-GR" altLang="el-GR" sz="2800" dirty="0"/>
              <a:t> φυσικός </a:t>
            </a:r>
            <a:r>
              <a:rPr lang="en-US" altLang="el-GR" sz="2800" dirty="0"/>
              <a:t>J.J. Thomson </a:t>
            </a:r>
            <a:r>
              <a:rPr lang="el-GR" altLang="el-GR" sz="2800" dirty="0"/>
              <a:t>στο εργαστήριο του </a:t>
            </a:r>
            <a:r>
              <a:rPr lang="el-GR" altLang="el-GR" sz="2800" dirty="0" err="1"/>
              <a:t>Cavendish</a:t>
            </a:r>
            <a:r>
              <a:rPr lang="el-GR" altLang="el-GR" sz="2800" dirty="0"/>
              <a:t> του Πανεπιστήμιου του </a:t>
            </a:r>
            <a:r>
              <a:rPr lang="el-GR" altLang="el-GR" sz="2800" dirty="0" err="1"/>
              <a:t>Cambridge</a:t>
            </a:r>
            <a:r>
              <a:rPr lang="el-GR" altLang="el-GR" sz="2800" dirty="0"/>
              <a:t> πειραματίστηκε με ένα σωλήνα καθοδικών </a:t>
            </a:r>
            <a:r>
              <a:rPr lang="el-GR" altLang="el-GR" sz="2800" dirty="0" err="1"/>
              <a:t>ακτίνων</a:t>
            </a:r>
            <a:r>
              <a:rPr lang="el-GR" altLang="el-GR" sz="2800" dirty="0"/>
              <a:t> …</a:t>
            </a:r>
            <a:endParaRPr lang="el-GR" sz="2800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2298945" y="253073"/>
            <a:ext cx="6080558" cy="1456267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FF00"/>
                </a:solidFill>
                <a:latin typeface="+mn-lt"/>
              </a:rPr>
              <a:t>Β</a:t>
            </a:r>
            <a:r>
              <a:rPr lang="el-GR" sz="4000" b="1" dirty="0" smtClean="0">
                <a:solidFill>
                  <a:srgbClr val="FFFF00"/>
                </a:solidFill>
                <a:latin typeface="+mn-lt"/>
              </a:rPr>
              <a:t>. ΤΟ ΠΕΙΡΑΜΑ </a:t>
            </a:r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THOMSON</a:t>
            </a:r>
            <a:endParaRPr lang="el-GR" sz="40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3" y="644577"/>
            <a:ext cx="1143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l-GR" sz="3600" dirty="0"/>
              <a:t>…και απέδειξε ότι επηρεάζονται και από το ηλεκτρικό πεδίο</a:t>
            </a:r>
            <a:endParaRPr lang="el-GR" sz="3600" dirty="0"/>
          </a:p>
        </p:txBody>
      </p:sp>
      <p:pic>
        <p:nvPicPr>
          <p:cNvPr id="25602" name="Picture 2" descr="Discovery of cathode rays and Anode rays and J.J Thomson atomic Model on 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78" y="2038663"/>
            <a:ext cx="6906179" cy="38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thomb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7939" y="286442"/>
            <a:ext cx="28575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537647" y="3023550"/>
            <a:ext cx="91440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οι καθοδικές ακτίνες είναι  κινούμενα υποατομικά σωματίδια με αρνητικό φορτίο.</a:t>
            </a:r>
            <a:r>
              <a:rPr lang="el-GR" altLang="el-GR" sz="3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l-GR" altLang="el-GR" sz="3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l-GR" altLang="el-GR" sz="3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005" name="Oval 5"/>
          <p:cNvSpPr>
            <a:spLocks noChangeArrowheads="1"/>
          </p:cNvSpPr>
          <p:nvPr/>
        </p:nvSpPr>
        <p:spPr bwMode="auto">
          <a:xfrm>
            <a:off x="1355926" y="2635942"/>
            <a:ext cx="9821589" cy="1801813"/>
          </a:xfrm>
          <a:prstGeom prst="ellips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2764632" y="1290639"/>
            <a:ext cx="1081087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651996" y="4988636"/>
            <a:ext cx="8551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 dirty="0"/>
              <a:t>και μάλιστα κατάφερε να μετρήσει το πηλίκο του  φορτίου προς τη μάζα τους (</a:t>
            </a:r>
            <a:r>
              <a:rPr lang="en-US" altLang="el-GR" sz="2800" b="1" dirty="0"/>
              <a:t>q/m</a:t>
            </a:r>
            <a:r>
              <a:rPr lang="en-US" altLang="el-GR" sz="2800" dirty="0"/>
              <a:t>)</a:t>
            </a:r>
            <a:endParaRPr lang="el-GR" altLang="el-GR" sz="2800" dirty="0"/>
          </a:p>
        </p:txBody>
      </p:sp>
      <p:sp>
        <p:nvSpPr>
          <p:cNvPr id="2" name="Ορθογώνιο 1"/>
          <p:cNvSpPr/>
          <p:nvPr/>
        </p:nvSpPr>
        <p:spPr>
          <a:xfrm>
            <a:off x="1040308" y="4552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800" dirty="0"/>
              <a:t>Έτσι κατέληξε στο συμπέρασμα ότι: </a:t>
            </a:r>
            <a:br>
              <a:rPr lang="el-GR" alt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673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3687581"/>
                <a:ext cx="11141438" cy="2908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800" dirty="0" smtClean="0"/>
                  <a:t>Τα φορτισμένα σωματίδια  επιταχύνονται από μια θερμαινόμενη κάθοδο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z="2800" dirty="0" smtClean="0"/>
                  <a:t>Η κινητική ενέργεια που αποκτούν είναι ίση με το έργο της δύναμης του ηλεκτρικού πεδίου</a:t>
                </a:r>
              </a:p>
              <a:p>
                <a:pPr marL="0" indent="0">
                  <a:buNone/>
                </a:pPr>
                <a:r>
                  <a:rPr lang="en-US" sz="3900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p>
                        <m:r>
                          <a:rPr lang="el-GR" sz="39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39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l-GR" sz="39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l-GR" sz="39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𝝊</m:t>
                    </m:r>
                    <m:r>
                      <a:rPr lang="el-GR" sz="39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39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39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9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9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𝒒𝑽</m:t>
                            </m:r>
                          </m:num>
                          <m:den>
                            <m:r>
                              <a:rPr lang="en-US" sz="39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l-GR" sz="3900" b="1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3687581"/>
                <a:ext cx="11141438" cy="2908092"/>
              </a:xfrm>
              <a:blipFill>
                <a:blip r:embed="rId2"/>
                <a:stretch>
                  <a:fillRect l="-1149" t="-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79" y="370216"/>
            <a:ext cx="6285272" cy="30719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615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9902" y="2246999"/>
            <a:ext cx="11692328" cy="364913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H  </a:t>
            </a:r>
            <a:r>
              <a:rPr lang="el-GR" sz="2400" dirty="0" smtClean="0"/>
              <a:t>δέσμη εισέρχεται σε ένα </a:t>
            </a:r>
            <a:r>
              <a:rPr lang="el-GR" sz="2400" dirty="0" err="1" smtClean="0"/>
              <a:t>επιλογέα</a:t>
            </a:r>
            <a:r>
              <a:rPr lang="el-GR" sz="2400" dirty="0" smtClean="0"/>
              <a:t> ταχυτήτων και στη συνέχεια πέφτει σε μια φθορίζουσα επιφάνεια.</a:t>
            </a:r>
          </a:p>
          <a:p>
            <a:pPr marL="0" indent="0">
              <a:buNone/>
            </a:pPr>
            <a:r>
              <a:rPr lang="el-GR" sz="2400" dirty="0" smtClean="0"/>
              <a:t>Για τα σωματίδια που διέρχονται χωρίς απόκλιση από το φίλτρο ξέρουμε ότι ισχύει </a:t>
            </a:r>
          </a:p>
          <a:p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0925232" y="4386854"/>
                <a:ext cx="1375834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200" b="1" dirty="0">
                    <a:solidFill>
                      <a:srgbClr val="FFFF00"/>
                    </a:solidFill>
                  </a:rPr>
                  <a:t>υ</a:t>
                </a:r>
                <a:r>
                  <a:rPr lang="el-GR" sz="32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232" y="4386854"/>
                <a:ext cx="1375834" cy="799001"/>
              </a:xfrm>
              <a:prstGeom prst="rect">
                <a:avLst/>
              </a:prstGeom>
              <a:blipFill>
                <a:blip r:embed="rId2"/>
                <a:stretch>
                  <a:fillRect l="-11062" b="-12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2116870" y="5101619"/>
                <a:ext cx="2776813" cy="121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36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36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6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𝑞𝑉</m:t>
                            </m:r>
                          </m:num>
                          <m:den>
                            <m:r>
                              <a:rPr lang="en-US" sz="36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l-GR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3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70" y="5101619"/>
                <a:ext cx="2776813" cy="1219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7302408" y="5171220"/>
                <a:ext cx="2546130" cy="10804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𝑞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08" y="5171220"/>
                <a:ext cx="2546130" cy="1080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994034" y="541969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οπότε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6201035" y="5526800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ym typeface="Symbol" panose="05050102010706020507" pitchFamily="18" charset="2"/>
              </a:rPr>
              <a:t>Άρα</a:t>
            </a:r>
            <a:endParaRPr lang="el-GR" sz="2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700" y="212162"/>
            <a:ext cx="6285272" cy="30719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976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00" y="2586878"/>
            <a:ext cx="1136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/>
              <a:t>Ο</a:t>
            </a:r>
            <a:r>
              <a:rPr lang="el-GR" sz="2800" dirty="0" err="1" smtClean="0"/>
              <a:t>ταν</a:t>
            </a:r>
            <a:r>
              <a:rPr lang="el-GR" sz="2800" dirty="0" smtClean="0"/>
              <a:t> άλλαξε το υλικό της καθόδου διαπίστωσε ότι  το πηλίκο παρέμενε σταθερό.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184" y="1562563"/>
            <a:ext cx="49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Μετρώντας τα Ε, Β,</a:t>
            </a:r>
            <a:r>
              <a:rPr lang="en-US" sz="2800" dirty="0" smtClean="0"/>
              <a:t> V </a:t>
            </a:r>
            <a:r>
              <a:rPr lang="el-GR" sz="2800" dirty="0" smtClean="0"/>
              <a:t>υπολόγισε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874087" y="1356288"/>
                <a:ext cx="4359939" cy="9357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𝑞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l-GR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1,75 10</m:t>
                      </m:r>
                      <m:r>
                        <a:rPr lang="el-GR" sz="3200" b="0" i="1" baseline="3000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11</m:t>
                      </m:r>
                      <m:r>
                        <a:rPr lang="el-GR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𝑘𝑔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87" y="1356288"/>
                <a:ext cx="4359939" cy="935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/>
          <p:cNvSpPr/>
          <p:nvPr/>
        </p:nvSpPr>
        <p:spPr>
          <a:xfrm>
            <a:off x="0" y="4042080"/>
            <a:ext cx="12192000" cy="2568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/>
              <a:t>Άρα το σωματίδιο αυτό  είναι  ο μοναδικός φορέας αρνητικού φορτιού και συστατικό όλων των ατόμων της ύλης. </a:t>
            </a:r>
          </a:p>
        </p:txBody>
      </p:sp>
    </p:spTree>
    <p:extLst>
      <p:ext uri="{BB962C8B-B14F-4D97-AF65-F5344CB8AC3E}">
        <p14:creationId xmlns:p14="http://schemas.microsoft.com/office/powerpoint/2010/main" val="27426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2" name="Picture 14" descr="quantum_mechanic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432300"/>
            <a:ext cx="34893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10" descr="ANd9GcTYhFzASSKSdvp2sGLE_T55bk4NToC2mGYnwFVGbh03VWUFow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59" y="4221163"/>
            <a:ext cx="385127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6" name="Picture 18" descr="Schematicky_a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45" y="4326731"/>
            <a:ext cx="27003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785" y="691791"/>
            <a:ext cx="11542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3400" dirty="0"/>
              <a:t>Έτσι στα 1895 γεννήθηκε το </a:t>
            </a:r>
            <a:r>
              <a:rPr lang="el-GR" altLang="el-GR" sz="3400" dirty="0" smtClean="0"/>
              <a:t>διάσημο μικρούλι που σημάδεψε την εξέλιξη της επιστήμης και είχε</a:t>
            </a:r>
            <a:r>
              <a:rPr lang="el-GR" altLang="el-GR" sz="3400" b="1" dirty="0" smtClean="0"/>
              <a:t> ελληνικό όνομα!</a:t>
            </a:r>
            <a:endParaRPr lang="el-GR" sz="3400" dirty="0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479031" y="2052413"/>
            <a:ext cx="8630769" cy="1520720"/>
          </a:xfrm>
          <a:prstGeom prst="rect">
            <a:avLst/>
          </a:prstGeom>
          <a:noFill/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l-GR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ηλεκτρόνιο</a:t>
            </a:r>
          </a:p>
        </p:txBody>
      </p:sp>
    </p:spTree>
    <p:extLst>
      <p:ext uri="{BB962C8B-B14F-4D97-AF65-F5344CB8AC3E}">
        <p14:creationId xmlns:p14="http://schemas.microsoft.com/office/powerpoint/2010/main" val="3510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4914" y="3933826"/>
            <a:ext cx="5653087" cy="29241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l-GR" altLang="el-GR" sz="1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altLang="el-GR" sz="3600" dirty="0"/>
              <a:t>ανακάλυψε ότι ένα αραιό αέριο μέσα σε ένα γυάλινο σωλήνα, υπό την επίδραση υψηλής τάσης, </a:t>
            </a:r>
            <a:r>
              <a:rPr lang="el-GR" altLang="el-GR" sz="3600" b="1" u="sng" dirty="0"/>
              <a:t>φωτοβολεί</a:t>
            </a:r>
            <a:r>
              <a:rPr lang="el-GR" altLang="el-GR" sz="3600" dirty="0"/>
              <a:t>!!!</a:t>
            </a:r>
          </a:p>
        </p:txBody>
      </p:sp>
      <p:pic>
        <p:nvPicPr>
          <p:cNvPr id="107524" name="BLOGGER_PHOTO_ID_5301086612587600210" descr="crookes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2" y="1687513"/>
            <a:ext cx="3160713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7" name="Picture 7" descr="image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260350"/>
            <a:ext cx="3348038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1992314" y="549276"/>
            <a:ext cx="49672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l-GR" altLang="el-GR" sz="3600">
                <a:effectLst>
                  <a:outerShdw blurRad="38100" dist="38100" dir="2700000" algn="tl">
                    <a:srgbClr val="010199"/>
                  </a:outerShdw>
                </a:effectLst>
              </a:rPr>
              <a:t>Όλα άρχισαν το 1870…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5448300" y="3213100"/>
            <a:ext cx="5219700" cy="4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l-GR" altLang="el-GR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όταν ο </a:t>
            </a:r>
            <a:r>
              <a:rPr lang="el-GR" altLang="el-GR" sz="3200" b="1" dirty="0" err="1">
                <a:solidFill>
                  <a:srgbClr val="FFFF00"/>
                </a:solidFill>
              </a:rPr>
              <a:t>William</a:t>
            </a:r>
            <a:r>
              <a:rPr lang="el-GR" altLang="el-GR" sz="3200" b="1" dirty="0">
                <a:solidFill>
                  <a:srgbClr val="FFFF00"/>
                </a:solidFill>
              </a:rPr>
              <a:t> </a:t>
            </a:r>
            <a:r>
              <a:rPr lang="el-GR" altLang="el-GR" sz="3200" b="1" dirty="0" err="1">
                <a:solidFill>
                  <a:srgbClr val="FFFF00"/>
                </a:solidFill>
              </a:rPr>
              <a:t>Crοοkes</a:t>
            </a:r>
            <a:r>
              <a:rPr lang="el-GR" altLang="el-GR" sz="3200" b="1" dirty="0"/>
              <a:t>…</a:t>
            </a:r>
            <a:endParaRPr lang="el-GR" altLang="el-GR" sz="32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6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Stock Photo #1895-12299, J J Thomson with his son and daughter, c 1909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5538" y="2565401"/>
            <a:ext cx="3192462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7" name="Picture 7" descr="thomson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060576"/>
            <a:ext cx="5400675" cy="279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524000" y="5013325"/>
            <a:ext cx="6084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/>
              <a:t>29 χρόνια αργότερα τιμήθηκε με το βραβείο</a:t>
            </a:r>
            <a:r>
              <a:rPr lang="en-US" altLang="el-GR" sz="2400"/>
              <a:t> Nobel </a:t>
            </a:r>
            <a:r>
              <a:rPr lang="el-GR" altLang="el-GR" sz="2400"/>
              <a:t>ο γιος του </a:t>
            </a:r>
            <a:r>
              <a:rPr lang="en-US" altLang="el-GR" sz="2400"/>
              <a:t>G. P. Thomson </a:t>
            </a:r>
            <a:r>
              <a:rPr lang="el-GR" altLang="el-GR" sz="2400"/>
              <a:t>για την ανακάλυψη της </a:t>
            </a:r>
            <a:r>
              <a:rPr lang="el-GR" altLang="el-GR" sz="2400" u="sng"/>
              <a:t>κυματικής φύσης</a:t>
            </a:r>
            <a:r>
              <a:rPr lang="el-GR" altLang="el-GR" sz="2400"/>
              <a:t> του ηλεκτρονίου! </a:t>
            </a:r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9048751" y="2997201"/>
            <a:ext cx="1331913" cy="1223963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TextBox 1"/>
          <p:cNvSpPr txBox="1"/>
          <p:nvPr/>
        </p:nvSpPr>
        <p:spPr>
          <a:xfrm>
            <a:off x="1049312" y="549008"/>
            <a:ext cx="1001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3600"/>
              <a:t>Ο </a:t>
            </a:r>
            <a:r>
              <a:rPr lang="en-US" altLang="el-GR" sz="3600"/>
              <a:t>J.J. Thomson </a:t>
            </a:r>
            <a:r>
              <a:rPr lang="el-GR" altLang="el-GR" sz="3600"/>
              <a:t>τιμήθηκε με το βραβείο Νόμπελ Φυσικής 1906 για την ανακάλυψη του ηλεκτρονίου</a:t>
            </a:r>
            <a:endParaRPr lang="el-GR" sz="3600"/>
          </a:p>
        </p:txBody>
      </p:sp>
    </p:spTree>
    <p:extLst>
      <p:ext uri="{BB962C8B-B14F-4D97-AF65-F5344CB8AC3E}">
        <p14:creationId xmlns:p14="http://schemas.microsoft.com/office/powerpoint/2010/main" val="8781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125" y="287972"/>
            <a:ext cx="6207368" cy="1456267"/>
          </a:xfrm>
        </p:spPr>
        <p:txBody>
          <a:bodyPr/>
          <a:lstStyle/>
          <a:p>
            <a:r>
              <a:rPr lang="el-GR" altLang="el-GR" b="1" dirty="0" smtClean="0">
                <a:solidFill>
                  <a:srgbClr val="FFFF00"/>
                </a:solidFill>
                <a:latin typeface="+mn-lt"/>
              </a:rPr>
              <a:t>Γ. </a:t>
            </a:r>
            <a:r>
              <a:rPr lang="en-US" altLang="el-GR" b="1" dirty="0" smtClean="0">
                <a:solidFill>
                  <a:srgbClr val="FFFF00"/>
                </a:solidFill>
                <a:latin typeface="+mn-lt"/>
              </a:rPr>
              <a:t>Φα</a:t>
            </a:r>
            <a:r>
              <a:rPr lang="en-US" altLang="el-GR" b="1" dirty="0" err="1" smtClean="0">
                <a:solidFill>
                  <a:srgbClr val="FFFF00"/>
                </a:solidFill>
                <a:latin typeface="+mn-lt"/>
              </a:rPr>
              <a:t>σμ</a:t>
            </a:r>
            <a:r>
              <a:rPr lang="en-US" altLang="el-GR" b="1" dirty="0" smtClean="0">
                <a:solidFill>
                  <a:srgbClr val="FFFF00"/>
                </a:solidFill>
                <a:latin typeface="+mn-lt"/>
              </a:rPr>
              <a:t>ατογρ</a:t>
            </a:r>
            <a:r>
              <a:rPr lang="el-GR" altLang="el-GR" b="1" dirty="0" smtClean="0">
                <a:solidFill>
                  <a:srgbClr val="FFFF00"/>
                </a:solidFill>
                <a:latin typeface="+mn-lt"/>
              </a:rPr>
              <a:t>Α</a:t>
            </a:r>
            <a:r>
              <a:rPr lang="en-US" altLang="el-GR" b="1" dirty="0" err="1" smtClean="0">
                <a:solidFill>
                  <a:srgbClr val="FFFF00"/>
                </a:solidFill>
                <a:latin typeface="+mn-lt"/>
              </a:rPr>
              <a:t>φος</a:t>
            </a:r>
            <a:r>
              <a:rPr lang="en-US" altLang="el-GR" b="1" dirty="0" smtClean="0">
                <a:solidFill>
                  <a:srgbClr val="FFFF00"/>
                </a:solidFill>
                <a:latin typeface="+mn-lt"/>
              </a:rPr>
              <a:t> μ</a:t>
            </a:r>
            <a:r>
              <a:rPr lang="el-GR" altLang="el-GR" b="1" dirty="0" smtClean="0">
                <a:solidFill>
                  <a:srgbClr val="FFFF00"/>
                </a:solidFill>
                <a:latin typeface="+mn-lt"/>
              </a:rPr>
              <a:t>Α</a:t>
            </a:r>
            <a:r>
              <a:rPr lang="en-US" altLang="el-GR" b="1" dirty="0" smtClean="0">
                <a:solidFill>
                  <a:srgbClr val="FFFF00"/>
                </a:solidFill>
                <a:latin typeface="+mn-lt"/>
              </a:rPr>
              <a:t>ζας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2493" y="732464"/>
            <a:ext cx="476222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altLang="el-GR" sz="2800" b="1" dirty="0" smtClean="0">
                <a:solidFill>
                  <a:schemeClr val="bg1"/>
                </a:solidFill>
              </a:rPr>
              <a:t>Είναι ένα όργανο που </a:t>
            </a:r>
            <a:r>
              <a:rPr lang="en-US" altLang="el-GR" sz="2800" b="1" dirty="0" err="1" smtClean="0">
                <a:solidFill>
                  <a:schemeClr val="bg1"/>
                </a:solidFill>
              </a:rPr>
              <a:t>δι</a:t>
            </a:r>
            <a:r>
              <a:rPr lang="en-US" altLang="el-GR" sz="2800" b="1" dirty="0" smtClean="0">
                <a:solidFill>
                  <a:schemeClr val="bg1"/>
                </a:solidFill>
              </a:rPr>
              <a:t>αχωρίζει </a:t>
            </a:r>
            <a:r>
              <a:rPr lang="en-US" altLang="el-GR" sz="2800" b="1" dirty="0">
                <a:solidFill>
                  <a:schemeClr val="bg1"/>
                </a:solidFill>
              </a:rPr>
              <a:t>ιόντα ανάλογα με τον λόγο μάζας-φορτίου τους</a:t>
            </a:r>
            <a:r>
              <a:rPr lang="en-US" altLang="el-GR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626" name="Picture 2" descr="Francis William A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5" y="1487776"/>
            <a:ext cx="2967132" cy="41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22742" y="5833074"/>
            <a:ext cx="2584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Francis William </a:t>
            </a:r>
            <a:r>
              <a:rPr lang="en-US" b="1" dirty="0" smtClean="0">
                <a:latin typeface="Arial" panose="020B0604020202020204" pitchFamily="34" charset="0"/>
              </a:rPr>
              <a:t>Aston</a:t>
            </a:r>
          </a:p>
          <a:p>
            <a:r>
              <a:rPr lang="en-US" dirty="0" smtClean="0"/>
              <a:t>           (1877 -1945</a:t>
            </a:r>
            <a:r>
              <a:rPr lang="en-US" dirty="0"/>
              <a:t>) </a:t>
            </a:r>
            <a:endParaRPr lang="el-GR" dirty="0"/>
          </a:p>
        </p:txBody>
      </p:sp>
      <p:pic>
        <p:nvPicPr>
          <p:cNvPr id="26628" name="Picture 4" descr="https://upload.wikimedia.org/wikipedia/commons/thumb/9/9a/Early_Mass_Spectrometer_%28replica%29.jpg/1920px-Early_Mass_Spectrometer_%28replica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55" y="2783067"/>
            <a:ext cx="5887497" cy="18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193396" y="5393882"/>
            <a:ext cx="5783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1922 Nobel Prize in Chemistry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60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4735" y="1572442"/>
            <a:ext cx="7270229" cy="3649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l-GR" altLang="el-GR" sz="2400" dirty="0" smtClean="0"/>
              <a:t> </a:t>
            </a:r>
            <a:r>
              <a:rPr lang="el-GR" altLang="el-GR" sz="2800" dirty="0" smtClean="0"/>
              <a:t>Μ</a:t>
            </a:r>
            <a:r>
              <a:rPr lang="en-US" altLang="el-GR" sz="2800" dirty="0" smtClean="0"/>
              <a:t>ια </a:t>
            </a:r>
            <a:r>
              <a:rPr lang="el-GR" altLang="el-GR" sz="2800" dirty="0" smtClean="0"/>
              <a:t>δέσμη ιόντων διέρχεται από </a:t>
            </a:r>
            <a:r>
              <a:rPr lang="el-GR" altLang="el-GR" sz="2800" dirty="0" err="1" smtClean="0"/>
              <a:t>επιλογέα</a:t>
            </a:r>
            <a:r>
              <a:rPr lang="en-US" altLang="el-GR" sz="2800" dirty="0" smtClean="0"/>
              <a:t> τα</a:t>
            </a:r>
            <a:r>
              <a:rPr lang="en-US" altLang="el-GR" sz="2800" dirty="0" err="1" smtClean="0"/>
              <a:t>χυτήτων</a:t>
            </a:r>
            <a:r>
              <a:rPr lang="en-US" altLang="el-GR" sz="2800" dirty="0" smtClean="0"/>
              <a:t> και </a:t>
            </a:r>
            <a:r>
              <a:rPr lang="en-US" altLang="el-GR" sz="2800" dirty="0" err="1" smtClean="0"/>
              <a:t>μετά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εισέρχετ</a:t>
            </a:r>
            <a:r>
              <a:rPr lang="en-US" altLang="el-GR" sz="2800" dirty="0" smtClean="0"/>
              <a:t>αι σε ένα άλλο μαγνητικό πεδίο.</a:t>
            </a:r>
          </a:p>
          <a:p>
            <a:pPr marL="179388" indent="-179388"/>
            <a:r>
              <a:rPr lang="el-GR" altLang="el-GR" sz="2800" dirty="0" smtClean="0"/>
              <a:t> Κατά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την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είσοδό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τους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σε</a:t>
            </a:r>
            <a:r>
              <a:rPr lang="en-US" altLang="el-GR" sz="2800" dirty="0" smtClean="0"/>
              <a:t> α</a:t>
            </a:r>
            <a:r>
              <a:rPr lang="en-US" altLang="el-GR" sz="2800" dirty="0" err="1" smtClean="0"/>
              <a:t>υτό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το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δεύτερο</a:t>
            </a:r>
            <a:r>
              <a:rPr lang="en-US" altLang="el-GR" sz="2800" dirty="0" smtClean="0"/>
              <a:t> μα</a:t>
            </a:r>
            <a:r>
              <a:rPr lang="en-US" altLang="el-GR" sz="2800" dirty="0" err="1" smtClean="0"/>
              <a:t>γνητικό</a:t>
            </a:r>
            <a:r>
              <a:rPr lang="en-US" altLang="el-GR" sz="2800" dirty="0" smtClean="0"/>
              <a:t> π</a:t>
            </a:r>
            <a:r>
              <a:rPr lang="en-US" altLang="el-GR" sz="2800" dirty="0" err="1" smtClean="0"/>
              <a:t>εδίο</a:t>
            </a:r>
            <a:r>
              <a:rPr lang="en-US" altLang="el-GR" sz="2800" dirty="0" smtClean="0"/>
              <a:t>, τα </a:t>
            </a:r>
            <a:r>
              <a:rPr lang="en-US" altLang="el-GR" sz="2800" dirty="0" err="1" smtClean="0"/>
              <a:t>ιόντ</a:t>
            </a:r>
            <a:r>
              <a:rPr lang="en-US" altLang="el-GR" sz="2800" dirty="0" smtClean="0"/>
              <a:t>α διαγράφουν ημικυκλική τροχιά ακτίνας </a:t>
            </a:r>
            <a:r>
              <a:rPr lang="en-US" altLang="el-GR" sz="2800" i="1" dirty="0"/>
              <a:t>R</a:t>
            </a:r>
            <a:r>
              <a:rPr lang="en-US" altLang="el-GR" sz="2800" dirty="0" smtClean="0"/>
              <a:t> και προσπίπτουν σε </a:t>
            </a:r>
            <a:r>
              <a:rPr lang="el-GR" altLang="el-GR" sz="2800" dirty="0" smtClean="0"/>
              <a:t>φωτογραφική πλάκα</a:t>
            </a:r>
            <a:r>
              <a:rPr lang="en-US" altLang="el-GR" sz="2800" dirty="0" smtClean="0"/>
              <a:t>.</a:t>
            </a:r>
          </a:p>
          <a:p>
            <a:pPr marL="179388" indent="-179388"/>
            <a:r>
              <a:rPr lang="el-GR" altLang="el-GR" sz="2800" dirty="0" smtClean="0"/>
              <a:t> </a:t>
            </a:r>
            <a:r>
              <a:rPr lang="en-US" altLang="el-GR" sz="2800" dirty="0" err="1" smtClean="0"/>
              <a:t>Αν</a:t>
            </a:r>
            <a:r>
              <a:rPr lang="en-US" altLang="el-GR" sz="2800" dirty="0" smtClean="0"/>
              <a:t> τα </a:t>
            </a:r>
            <a:r>
              <a:rPr lang="en-US" altLang="el-GR" sz="2800" dirty="0" err="1" smtClean="0"/>
              <a:t>ιόντ</a:t>
            </a:r>
            <a:r>
              <a:rPr lang="en-US" altLang="el-GR" sz="2800" dirty="0" smtClean="0"/>
              <a:t>α είναι θετικά φορτισμένα, εκτρέπονται προς τα αριστερά.</a:t>
            </a:r>
          </a:p>
          <a:p>
            <a:pPr marL="179388" indent="-179388"/>
            <a:r>
              <a:rPr lang="el-GR" altLang="el-GR" sz="2800" dirty="0" smtClean="0"/>
              <a:t> </a:t>
            </a:r>
            <a:r>
              <a:rPr lang="en-US" altLang="el-GR" sz="2800" dirty="0" err="1" smtClean="0"/>
              <a:t>Αν</a:t>
            </a:r>
            <a:r>
              <a:rPr lang="en-US" altLang="el-GR" sz="2800" dirty="0" smtClean="0"/>
              <a:t> τα </a:t>
            </a:r>
            <a:r>
              <a:rPr lang="en-US" altLang="el-GR" sz="2800" dirty="0" err="1" smtClean="0"/>
              <a:t>ιόντ</a:t>
            </a:r>
            <a:r>
              <a:rPr lang="en-US" altLang="el-GR" sz="2800" dirty="0" smtClean="0"/>
              <a:t>α είναι αρνητικά φορτισμένα, εκτρέπονται προς τα δεξιά.</a:t>
            </a:r>
            <a:endParaRPr lang="en-US" altLang="el-GR" sz="2800" dirty="0"/>
          </a:p>
        </p:txBody>
      </p:sp>
      <p:pic>
        <p:nvPicPr>
          <p:cNvPr id="6" name="Picture 7" descr="27819_2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9" y="1063930"/>
            <a:ext cx="3590008" cy="51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921" y="3477718"/>
                <a:ext cx="11887199" cy="3267856"/>
              </a:xfrm>
            </p:spPr>
            <p:txBody>
              <a:bodyPr>
                <a:normAutofit/>
              </a:bodyPr>
              <a:lstStyle/>
              <a:p>
                <a:pPr marL="0" indent="0"/>
                <a:endParaRPr lang="el-GR" altLang="el-GR" dirty="0" smtClean="0"/>
              </a:p>
              <a:p>
                <a:pPr marL="0" indent="0">
                  <a:buNone/>
                </a:pPr>
                <a:r>
                  <a:rPr lang="el-GR" altLang="el-GR" sz="3000" dirty="0" smtClean="0"/>
                  <a:t>Τα ιόντα που περνούν από το φίλτρο ξέρουμε ότι έχουν ταχύτητα</a:t>
                </a:r>
              </a:p>
              <a:p>
                <a:pPr marL="0" indent="0">
                  <a:buNone/>
                </a:pPr>
                <a:endParaRPr lang="el-GR" altLang="el-GR" sz="1000" dirty="0" smtClean="0"/>
              </a:p>
              <a:p>
                <a:pPr marL="0" indent="0">
                  <a:buNone/>
                </a:pPr>
                <a:r>
                  <a:rPr lang="el-GR" altLang="el-GR" sz="3000" dirty="0" smtClean="0"/>
                  <a:t> Η ακτίνα της κυκλικής τροχιάς μέσα στο μαγνητικό πεδίο Β΄ είναι  </a:t>
                </a:r>
                <a14:m>
                  <m:oMath xmlns:m="http://schemas.openxmlformats.org/officeDocument/2006/math">
                    <m:r>
                      <a:rPr lang="en-US" altLang="el-GR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l-GR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l-GR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l-GR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altLang="el-GR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l-GR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l-GR" altLang="el-GR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΄ </m:t>
                        </m:r>
                        <m:r>
                          <m:rPr>
                            <m:sty m:val="p"/>
                          </m:rPr>
                          <a:rPr lang="en-US" altLang="el-GR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altLang="el-GR" sz="3200" dirty="0" smtClean="0"/>
              </a:p>
              <a:p>
                <a:pPr marL="0" indent="0">
                  <a:buNone/>
                </a:pPr>
                <a:r>
                  <a:rPr lang="el-GR" altLang="el-GR" sz="3000" dirty="0" smtClean="0"/>
                  <a:t>Από τις σχέσεις αυτές προκύπτει ότι</a:t>
                </a:r>
                <a:endParaRPr lang="el-GR" altLang="el-GR" sz="3000" b="1" dirty="0"/>
              </a:p>
              <a:p>
                <a:pPr marL="0" indent="0"/>
                <a:endParaRPr lang="el-GR" altLang="el-GR" sz="3800" dirty="0" smtClean="0"/>
              </a:p>
              <a:p>
                <a:pPr marL="0" indent="0"/>
                <a:endParaRPr lang="en-US" altLang="el-GR" dirty="0" smtClean="0"/>
              </a:p>
              <a:p>
                <a:pPr marL="0" indent="0"/>
                <a:endParaRPr lang="en-US" altLang="el-GR" dirty="0" smtClean="0"/>
              </a:p>
            </p:txBody>
          </p:sp>
        </mc:Choice>
        <mc:Fallback xmlns="">
          <p:sp>
            <p:nvSpPr>
              <p:cNvPr id="92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21" y="3477718"/>
                <a:ext cx="11887199" cy="3267856"/>
              </a:xfrm>
              <a:blipFill>
                <a:blip r:embed="rId2"/>
                <a:stretch>
                  <a:fillRect l="-1231" t="-37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41167" t="46568" r="17703" b="20440"/>
          <a:stretch/>
        </p:blipFill>
        <p:spPr>
          <a:xfrm>
            <a:off x="2666334" y="342770"/>
            <a:ext cx="6595149" cy="2974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10631286" y="3291299"/>
                <a:ext cx="1375834" cy="79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200" b="1" dirty="0">
                    <a:solidFill>
                      <a:srgbClr val="FFFF00"/>
                    </a:solidFill>
                  </a:rPr>
                  <a:t>υ</a:t>
                </a:r>
                <a:r>
                  <a:rPr lang="el-GR" sz="32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286" y="3291299"/>
                <a:ext cx="1375834" cy="799001"/>
              </a:xfrm>
              <a:prstGeom prst="rect">
                <a:avLst/>
              </a:prstGeom>
              <a:blipFill>
                <a:blip r:embed="rId4"/>
                <a:stretch>
                  <a:fillRect l="-11504" b="-12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401118" y="5111646"/>
                <a:ext cx="3057675" cy="12505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el-G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US" altLang="el-G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l-GR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΄ </m:t>
                          </m:r>
                        </m:num>
                        <m:den>
                          <m:r>
                            <a:rPr lang="el-GR" altLang="el-GR" sz="3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𝚬</m:t>
                          </m:r>
                        </m:den>
                      </m:f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118" y="5111646"/>
                <a:ext cx="3057675" cy="1250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1436" y="2743200"/>
            <a:ext cx="5353628" cy="210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Οπότε γ</a:t>
            </a:r>
            <a:r>
              <a:rPr lang="en-US" altLang="el-GR" sz="2400" dirty="0" smtClean="0"/>
              <a:t>ια </a:t>
            </a:r>
            <a:r>
              <a:rPr lang="en-US" altLang="el-GR" sz="2400" dirty="0"/>
              <a:t>να βρούμε τον </a:t>
            </a:r>
            <a:r>
              <a:rPr lang="en-US" altLang="el-GR" sz="2400" dirty="0" err="1"/>
              <a:t>λόγο</a:t>
            </a:r>
            <a:r>
              <a:rPr lang="en-US" altLang="el-GR" sz="2400" dirty="0"/>
              <a:t> </a:t>
            </a:r>
            <a:r>
              <a:rPr lang="en-US" altLang="el-GR" sz="2400" i="1" dirty="0" smtClean="0"/>
              <a:t>m</a:t>
            </a:r>
            <a:r>
              <a:rPr lang="en-US" altLang="el-GR" sz="2400" dirty="0" smtClean="0"/>
              <a:t>/</a:t>
            </a:r>
            <a:r>
              <a:rPr lang="en-US" altLang="el-GR" sz="2400" i="1" dirty="0" smtClean="0"/>
              <a:t>q</a:t>
            </a:r>
            <a:r>
              <a:rPr lang="en-US" altLang="el-GR" sz="2400" dirty="0" smtClean="0"/>
              <a:t>, </a:t>
            </a:r>
            <a:r>
              <a:rPr lang="el-GR" altLang="el-GR" sz="2400" dirty="0"/>
              <a:t>αρκεί</a:t>
            </a:r>
            <a:r>
              <a:rPr lang="en-US" altLang="el-GR" sz="2400" dirty="0"/>
              <a:t> να </a:t>
            </a:r>
            <a:r>
              <a:rPr lang="en-US" altLang="el-GR" sz="2400" dirty="0" err="1"/>
              <a:t>μετρήσουμε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την</a:t>
            </a:r>
            <a:r>
              <a:rPr lang="en-US" altLang="el-GR" sz="2400" dirty="0"/>
              <a:t> α</a:t>
            </a:r>
            <a:r>
              <a:rPr lang="en-US" altLang="el-GR" sz="2400" dirty="0" err="1"/>
              <a:t>κτίν</a:t>
            </a:r>
            <a:r>
              <a:rPr lang="en-US" altLang="el-GR" sz="2400" dirty="0"/>
              <a:t>α καμπυλότητας και να γνωρίζουμε τ</a:t>
            </a:r>
            <a:r>
              <a:rPr lang="el-GR" altLang="el-GR" sz="2400" dirty="0"/>
              <a:t>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μέτρ</a:t>
            </a:r>
            <a:r>
              <a:rPr lang="el-GR" altLang="el-GR" sz="2400" dirty="0"/>
              <a:t>ο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τ</a:t>
            </a:r>
            <a:r>
              <a:rPr lang="el-GR" altLang="el-GR" sz="2400" dirty="0" smtClean="0"/>
              <a:t>ων</a:t>
            </a:r>
            <a:r>
              <a:rPr lang="en-US" altLang="el-GR" sz="2400" dirty="0" smtClean="0"/>
              <a:t> μα</a:t>
            </a:r>
            <a:r>
              <a:rPr lang="en-US" altLang="el-GR" sz="2400" dirty="0" err="1" smtClean="0"/>
              <a:t>γνητικ</a:t>
            </a:r>
            <a:r>
              <a:rPr lang="el-GR" altLang="el-GR" sz="2400" dirty="0" err="1" smtClean="0"/>
              <a:t>ών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πεδίων </a:t>
            </a:r>
            <a:r>
              <a:rPr lang="en-US" altLang="el-GR" sz="2400" dirty="0"/>
              <a:t>και </a:t>
            </a:r>
            <a:r>
              <a:rPr lang="en-US" altLang="el-GR" sz="2400" dirty="0" err="1"/>
              <a:t>του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ηλεκτρικού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π</a:t>
            </a:r>
            <a:r>
              <a:rPr lang="en-US" altLang="el-GR" sz="2400" dirty="0" err="1" smtClean="0"/>
              <a:t>εδίου</a:t>
            </a:r>
            <a:r>
              <a:rPr lang="el-GR" altLang="el-GR" sz="2400" dirty="0" smtClean="0"/>
              <a:t>.</a:t>
            </a:r>
          </a:p>
          <a:p>
            <a:endParaRPr lang="el-GR" altLang="el-GR" dirty="0"/>
          </a:p>
          <a:p>
            <a:endParaRPr lang="en-US" alt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379413" y="539646"/>
                <a:ext cx="3057675" cy="12505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el-G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US" altLang="el-G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l-GR" altLang="el-G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΄ </m:t>
                          </m:r>
                        </m:num>
                        <m:den>
                          <m:r>
                            <a:rPr lang="el-GR" altLang="el-GR" sz="3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𝚬</m:t>
                          </m:r>
                        </m:den>
                      </m:f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13" y="539646"/>
                <a:ext cx="3057675" cy="1250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 descr="Best Mass Spectrometry GIF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06" y="539646"/>
            <a:ext cx="5852639" cy="44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/>
          <p:cNvSpPr/>
          <p:nvPr/>
        </p:nvSpPr>
        <p:spPr>
          <a:xfrm>
            <a:off x="359764" y="4843350"/>
            <a:ext cx="8919147" cy="1723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Ο φασματογράφος μάζας οδήγησε στην ανακάλυψη των ισοτόπων!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7189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4755" y="2970924"/>
            <a:ext cx="11092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hlinkClick r:id="rId2"/>
              </a:rPr>
              <a:t> δύναμη </a:t>
            </a:r>
            <a:r>
              <a:rPr lang="en-US" sz="2400" dirty="0" smtClean="0">
                <a:hlinkClick r:id="rId2"/>
              </a:rPr>
              <a:t>Lorentz </a:t>
            </a:r>
            <a:endParaRPr lang="el-GR" sz="2400" dirty="0"/>
          </a:p>
        </p:txBody>
      </p:sp>
      <p:sp>
        <p:nvSpPr>
          <p:cNvPr id="3" name="Ορθογώνιο 2"/>
          <p:cNvSpPr/>
          <p:nvPr/>
        </p:nvSpPr>
        <p:spPr>
          <a:xfrm>
            <a:off x="4519648" y="4044472"/>
            <a:ext cx="5033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hlinkClick r:id="rId3"/>
              </a:rPr>
              <a:t>δύναμη </a:t>
            </a:r>
            <a:r>
              <a:rPr lang="en-US" sz="2400" dirty="0" smtClean="0">
                <a:hlinkClick r:id="rId3"/>
              </a:rPr>
              <a:t>Lorentz (</a:t>
            </a:r>
            <a:r>
              <a:rPr lang="en-US" sz="2400" dirty="0" err="1" smtClean="0">
                <a:hlinkClick r:id="rId3"/>
              </a:rPr>
              <a:t>geogebra</a:t>
            </a:r>
            <a:r>
              <a:rPr lang="en-US" sz="2400" dirty="0" smtClean="0">
                <a:hlinkClick r:id="rId3"/>
              </a:rPr>
              <a:t>)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3790049" y="1343378"/>
            <a:ext cx="4316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Ας παίξουμε…</a:t>
            </a:r>
            <a:endParaRPr lang="el-GR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29061" y="5395019"/>
            <a:ext cx="9258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hlinkClick r:id="rId4"/>
              </a:rPr>
              <a:t>φασματογράφος</a:t>
            </a:r>
            <a:r>
              <a:rPr lang="el-GR" dirty="0" smtClean="0">
                <a:hlinkClick r:id="rId4"/>
              </a:rPr>
              <a:t> </a:t>
            </a:r>
            <a:r>
              <a:rPr lang="el-GR" sz="2400" dirty="0" smtClean="0">
                <a:hlinkClick r:id="rId4"/>
              </a:rPr>
              <a:t>μάζας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679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2Q=="/>
          <p:cNvSpPr>
            <a:spLocks noChangeAspect="1" noChangeArrowheads="1"/>
          </p:cNvSpPr>
          <p:nvPr/>
        </p:nvSpPr>
        <p:spPr bwMode="auto">
          <a:xfrm>
            <a:off x="1679576" y="46038"/>
            <a:ext cx="4714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9575" name="Picture 7" descr="MalteseCrossCRT2-1000x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2060575"/>
            <a:ext cx="514508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524000" y="603251"/>
            <a:ext cx="9144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500"/>
              <a:t>Αυτή η ακτινοβολία επειδή προερχόταν από την  κάθοδο της λυχνίας πήρε το όνομα… </a:t>
            </a:r>
          </a:p>
          <a:p>
            <a:pPr eaLnBrk="1" hangingPunct="1"/>
            <a:endParaRPr lang="el-GR" altLang="el-GR" sz="3500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992314" y="2636839"/>
            <a:ext cx="3621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 b="1"/>
              <a:t>καθοδικές ακτίνες</a:t>
            </a: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1919288" y="2205038"/>
            <a:ext cx="4176712" cy="1439862"/>
          </a:xfrm>
          <a:prstGeom prst="ellips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524000" y="3860801"/>
            <a:ext cx="5651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 dirty="0"/>
              <a:t>και ο σωλήνας </a:t>
            </a:r>
            <a:endParaRPr lang="en-US" altLang="el-GR" sz="3600" dirty="0"/>
          </a:p>
          <a:p>
            <a:pPr eaLnBrk="1" hangingPunct="1"/>
            <a:r>
              <a:rPr lang="el-GR" altLang="el-GR" sz="3600" dirty="0"/>
              <a:t>αντίστοιχα ονομάστηκε…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279650" y="5589589"/>
            <a:ext cx="7067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 b="1"/>
              <a:t>σωλήνας καθοδικών ακτίνων (</a:t>
            </a:r>
            <a:r>
              <a:rPr lang="en-US" altLang="el-GR" sz="3200" b="1"/>
              <a:t>CRT)</a:t>
            </a:r>
            <a:endParaRPr lang="el-GR" altLang="el-GR" sz="3200" b="1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1524001" y="5157788"/>
            <a:ext cx="8532813" cy="1439862"/>
          </a:xfrm>
          <a:prstGeom prst="ellips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58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109580" grpId="0"/>
      <p:bldP spid="109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63" y="2191497"/>
            <a:ext cx="4133056" cy="309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49781" y="5515426"/>
            <a:ext cx="240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Σωλήνας</a:t>
            </a:r>
            <a:r>
              <a:rPr lang="en-US" sz="2400" dirty="0" smtClean="0"/>
              <a:t> Crookes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4330" y="1013253"/>
            <a:ext cx="682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δέσμη  μέσα στον καθοδικό σωλήνα καμπυλώνεται όταν πλησιάζει μαγνήτης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 rot="20476794">
            <a:off x="213173" y="1163950"/>
            <a:ext cx="4600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l-G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τ</a:t>
            </a:r>
            <a:r>
              <a:rPr lang="el-G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ο κρίσιμο πε</a:t>
            </a:r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ίρ</a:t>
            </a:r>
            <a:r>
              <a:rPr lang="el-G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αμα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8" name="Cathode Ray Tube_001_1_WMV V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8997" y="2325022"/>
            <a:ext cx="5544745" cy="415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698" y="2194856"/>
            <a:ext cx="6833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ακίνητα φορτία      </a:t>
            </a:r>
            <a:r>
              <a:rPr lang="el-GR" sz="2800" dirty="0" smtClean="0"/>
              <a:t>Δεν </a:t>
            </a:r>
            <a:r>
              <a:rPr lang="el-GR" sz="2800" dirty="0" err="1" smtClean="0"/>
              <a:t>αλληλεπιδρούν</a:t>
            </a:r>
            <a:r>
              <a:rPr lang="el-GR" sz="2800" dirty="0" smtClean="0"/>
              <a:t> με το </a:t>
            </a:r>
            <a:r>
              <a:rPr lang="en-US" sz="2800" dirty="0" smtClean="0"/>
              <a:t>						   </a:t>
            </a:r>
            <a:r>
              <a:rPr lang="el-GR" sz="2800" dirty="0" smtClean="0"/>
              <a:t>μαγνητικό πεδίο</a:t>
            </a:r>
            <a:endParaRPr lang="el-GR" sz="2800" dirty="0"/>
          </a:p>
        </p:txBody>
      </p:sp>
      <p:pic>
        <p:nvPicPr>
          <p:cNvPr id="2050" name="Picture 2" descr="https://lh6.googleusercontent.com/TS640hPxciXUTmBjXNjyHqZ7etLmggCZ04zeUNpDEosF0xFSEYQaYqFGF0rLUAg9HQ0jQ8an8AprCNhqNbqAdq68Hzq-u31j-UxxJiVGal3NNIj2s2sBMFxTpC_0GUDGdKw6Nyj7No_pR08FF8rv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85" y="389186"/>
            <a:ext cx="3011817" cy="42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βάλ 3"/>
          <p:cNvSpPr/>
          <p:nvPr/>
        </p:nvSpPr>
        <p:spPr>
          <a:xfrm>
            <a:off x="620364" y="1809172"/>
            <a:ext cx="3234519" cy="1487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620364" y="3444592"/>
            <a:ext cx="3234519" cy="1487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64271" y="3978091"/>
            <a:ext cx="7328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κινούμενα  φορτία     </a:t>
            </a:r>
            <a:r>
              <a:rPr lang="el-GR" sz="2800" dirty="0" smtClean="0"/>
              <a:t>Δέχονται δύναμη από το </a:t>
            </a:r>
            <a:r>
              <a:rPr lang="en-US" sz="2800" dirty="0" smtClean="0"/>
              <a:t>							</a:t>
            </a:r>
            <a:r>
              <a:rPr lang="el-GR" sz="2800" dirty="0" smtClean="0"/>
              <a:t>      μαγνητικό πεδίο 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4676123" y="5285835"/>
            <a:ext cx="2998034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Δύναμη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Lorentz</a:t>
            </a:r>
            <a:r>
              <a:rPr lang="el-GR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l-GR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012723" y="47821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FF00"/>
                </a:solidFill>
              </a:rPr>
              <a:t>Hendrik Lorentz</a:t>
            </a:r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/>
              <a:t>(1853 – 1928</a:t>
            </a:r>
            <a:r>
              <a:rPr lang="en-US" sz="2400" b="1" dirty="0" smtClean="0"/>
              <a:t>)</a:t>
            </a:r>
          </a:p>
          <a:p>
            <a:pPr algn="ctr"/>
            <a:r>
              <a:rPr lang="en-US" sz="2400" b="1" dirty="0"/>
              <a:t> 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/>
              <a:t>The Nobel Prize in Physics 1902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 rot="20642676">
            <a:off x="618613" y="5723660"/>
            <a:ext cx="3715044" cy="5078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1896 </a:t>
            </a:r>
            <a:r>
              <a:rPr lang="el-G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Ολλανδία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200438" y="1574164"/>
            <a:ext cx="933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ΟΧΙ</a:t>
            </a:r>
            <a:endParaRPr lang="el-G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008295" y="3348684"/>
            <a:ext cx="13175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ΝΑΙ</a:t>
            </a:r>
            <a:endParaRPr lang="el-G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180099" y="435514"/>
            <a:ext cx="1876848" cy="1559797"/>
            <a:chOff x="1331913" y="3860800"/>
            <a:chExt cx="2657475" cy="2708275"/>
          </a:xfrm>
        </p:grpSpPr>
        <p:pic>
          <p:nvPicPr>
            <p:cNvPr id="14" name="Picture 7" descr="professo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60800"/>
              <a:ext cx="2657475" cy="270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411413" y="4292600"/>
              <a:ext cx="9350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484438" y="4652963"/>
              <a:ext cx="11509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" name="Επεξήγηση με στρογγυλεμένο παραλληλόγραμμο 11"/>
          <p:cNvSpPr/>
          <p:nvPr/>
        </p:nvSpPr>
        <p:spPr>
          <a:xfrm>
            <a:off x="2476135" y="389186"/>
            <a:ext cx="5369556" cy="831341"/>
          </a:xfrm>
          <a:prstGeom prst="wedgeRoundRectCallout">
            <a:avLst>
              <a:gd name="adj1" fmla="val -59079"/>
              <a:gd name="adj2" fmla="val 805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>
                <a:solidFill>
                  <a:schemeClr val="bg1"/>
                </a:solidFill>
              </a:rPr>
              <a:t>Και κάπου εδώ ήρθε η </a:t>
            </a:r>
            <a:r>
              <a:rPr lang="el-GR" sz="2800" dirty="0" smtClean="0">
                <a:solidFill>
                  <a:schemeClr val="bg1"/>
                </a:solidFill>
              </a:rPr>
              <a:t>απάντηση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στην αρχική ερώτηση…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5" grpId="0"/>
      <p:bldP spid="7" grpId="0" animBg="1"/>
      <p:bldP spid="8" grpId="0"/>
      <p:bldP spid="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661" y="76200"/>
            <a:ext cx="10543037" cy="198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400" dirty="0"/>
              <a:t>	</a:t>
            </a:r>
            <a:r>
              <a:rPr lang="el-GR" altLang="el-GR" sz="3200" dirty="0"/>
              <a:t>Ένα φορτισμένο σωματίδιο </a:t>
            </a:r>
            <a:r>
              <a:rPr lang="el-GR" altLang="el-GR" sz="3200" dirty="0" smtClean="0"/>
              <a:t>που </a:t>
            </a:r>
            <a:r>
              <a:rPr lang="el-GR" altLang="el-GR" sz="3200" dirty="0"/>
              <a:t>κινείται μέσα σε ομογενές μαγνητικό πεδίο δέχεται από αυτό </a:t>
            </a:r>
            <a:r>
              <a:rPr lang="el-GR" altLang="el-GR" sz="3200" dirty="0" smtClean="0"/>
              <a:t>δύναμη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που έχει:</a:t>
            </a:r>
            <a:endParaRPr lang="el-GR" altLang="el-GR" sz="3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800" dirty="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286375" y="26146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-116303" y="2656701"/>
            <a:ext cx="751473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1800" dirty="0" smtClean="0">
                <a:solidFill>
                  <a:srgbClr val="FFFF00"/>
                </a:solidFill>
              </a:rPr>
              <a:t>Β:</a:t>
            </a:r>
            <a:r>
              <a:rPr lang="el-GR" altLang="el-GR" sz="1800" b="0" dirty="0" smtClean="0"/>
              <a:t> η ένταση του μαγνητικού πεδίου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1800" dirty="0" smtClean="0">
                <a:solidFill>
                  <a:srgbClr val="FFFF00"/>
                </a:solidFill>
              </a:rPr>
              <a:t>υ:</a:t>
            </a:r>
            <a:r>
              <a:rPr lang="el-GR" altLang="el-GR" sz="1800" b="0" dirty="0" smtClean="0"/>
              <a:t> η ταχύτητα του φορτισμένου σώματος</a:t>
            </a:r>
          </a:p>
          <a:p>
            <a:pPr marL="804863" lvl="1" indent="-347663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rgbClr val="FFFF00"/>
                </a:solidFill>
              </a:rPr>
              <a:t>θ</a:t>
            </a:r>
            <a:r>
              <a:rPr lang="el-GR" altLang="el-GR" sz="1800" dirty="0" smtClean="0">
                <a:solidFill>
                  <a:srgbClr val="FFFF00"/>
                </a:solidFill>
              </a:rPr>
              <a:t>:</a:t>
            </a:r>
            <a:r>
              <a:rPr lang="el-GR" altLang="el-GR" sz="1800" b="0" dirty="0" smtClean="0"/>
              <a:t> η </a:t>
            </a:r>
            <a:r>
              <a:rPr lang="el-GR" altLang="el-GR" sz="1800" b="0" dirty="0"/>
              <a:t>γωνία που σχηματίζει </a:t>
            </a:r>
            <a:r>
              <a:rPr lang="el-GR" altLang="el-GR" sz="1800" b="0" dirty="0" smtClean="0"/>
              <a:t>η ταχύτητα </a:t>
            </a:r>
            <a:r>
              <a:rPr lang="el-GR" altLang="el-GR" sz="1800" b="0" dirty="0"/>
              <a:t>με </a:t>
            </a:r>
            <a:r>
              <a:rPr lang="el-GR" altLang="el-GR" sz="1800" b="0" dirty="0" smtClean="0"/>
              <a:t>  την </a:t>
            </a:r>
            <a:r>
              <a:rPr lang="el-GR" altLang="el-GR" sz="1800" b="0" dirty="0"/>
              <a:t>ένταση του </a:t>
            </a:r>
            <a:r>
              <a:rPr lang="el-GR" altLang="el-GR" sz="1800" b="0" dirty="0" smtClean="0"/>
              <a:t> </a:t>
            </a:r>
            <a:r>
              <a:rPr lang="el-GR" altLang="el-GR" sz="1800" b="0" dirty="0"/>
              <a:t>πεδίου</a:t>
            </a:r>
            <a:r>
              <a:rPr lang="el-GR" altLang="el-GR" sz="1800" b="0" dirty="0" smtClean="0"/>
              <a:t>.</a:t>
            </a:r>
          </a:p>
          <a:p>
            <a:pPr marL="804863" lvl="1" indent="-347663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FFFF00"/>
                </a:solidFill>
              </a:rPr>
              <a:t>q</a:t>
            </a:r>
            <a:r>
              <a:rPr lang="el-GR" altLang="el-GR" sz="1800" dirty="0" smtClean="0">
                <a:solidFill>
                  <a:srgbClr val="FFFF00"/>
                </a:solidFill>
              </a:rPr>
              <a:t>:</a:t>
            </a:r>
            <a:r>
              <a:rPr lang="el-GR" altLang="el-GR" sz="1800" b="0" dirty="0" smtClean="0"/>
              <a:t> το φορτίο του σωματιδίου</a:t>
            </a:r>
            <a:endParaRPr lang="el-GR" altLang="el-GR" sz="1800" dirty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18458"/>
              </p:ext>
            </p:extLst>
          </p:nvPr>
        </p:nvGraphicFramePr>
        <p:xfrm>
          <a:off x="8444244" y="1604077"/>
          <a:ext cx="3252282" cy="191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Εικόνα Bitmap" r:id="rId4" imgW="3971429" imgH="2343477" progId="Paint.Picture">
                  <p:embed/>
                </p:oleObj>
              </mc:Choice>
              <mc:Fallback>
                <p:oleObj name="Εικόνα Bitmap" r:id="rId4" imgW="3971429" imgH="2343477" progId="Paint.Picture">
                  <p:embed/>
                  <p:pic>
                    <p:nvPicPr>
                      <p:cNvPr id="10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244" y="1604077"/>
                        <a:ext cx="3252282" cy="191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88929"/>
              </p:ext>
            </p:extLst>
          </p:nvPr>
        </p:nvGraphicFramePr>
        <p:xfrm>
          <a:off x="8980506" y="3928583"/>
          <a:ext cx="3086575" cy="189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Εικόνα bitmap" r:id="rId6" imgW="3971429" imgH="2629267" progId="Ζωγραφική. Εικόνα">
                  <p:embed/>
                </p:oleObj>
              </mc:Choice>
              <mc:Fallback>
                <p:oleObj name="Εικόνα bitmap" r:id="rId6" imgW="3971429" imgH="2629267" progId="Ζωγραφική. Εικόνα">
                  <p:embed/>
                  <p:pic>
                    <p:nvPicPr>
                      <p:cNvPr id="102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506" y="3928583"/>
                        <a:ext cx="3086575" cy="189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2286000" y="1828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10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52202"/>
              </p:ext>
            </p:extLst>
          </p:nvPr>
        </p:nvGraphicFramePr>
        <p:xfrm>
          <a:off x="2041525" y="1520825"/>
          <a:ext cx="42545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Εξίσωση" r:id="rId8" imgW="1104840" imgH="253800" progId="Equation.3">
                  <p:embed/>
                </p:oleObj>
              </mc:Choice>
              <mc:Fallback>
                <p:oleObj name="Εξίσωση" r:id="rId8" imgW="1104840" imgH="253800" progId="Equation.3">
                  <p:embed/>
                  <p:pic>
                    <p:nvPicPr>
                      <p:cNvPr id="10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1520825"/>
                        <a:ext cx="4254500" cy="9794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99"/>
                          </a:gs>
                          <a:gs pos="50000">
                            <a:srgbClr val="FFFF99">
                              <a:gamma/>
                              <a:tint val="47451"/>
                              <a:invGamma/>
                            </a:srgbClr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7674" y="4606551"/>
            <a:ext cx="620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κάθετη στο επίπεδο που ορίζεται από την ταχύτητα και την ένταση του μαγνητικού πεδίου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5268" y="5766061"/>
            <a:ext cx="397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</a:t>
            </a:r>
            <a:r>
              <a:rPr lang="el-GR" sz="2400" dirty="0" smtClean="0"/>
              <a:t>      που καθορίζεται από τον κανόνα των τριών  δακτύλων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 rot="20618578">
            <a:off x="335707" y="1489175"/>
            <a:ext cx="1454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μέτρο</a:t>
            </a:r>
            <a:endParaRPr lang="el-G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 rot="20618578">
            <a:off x="-81724" y="3979832"/>
            <a:ext cx="2476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διεύθυνση</a:t>
            </a:r>
            <a:endParaRPr lang="el-G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 rot="20618578">
            <a:off x="71449" y="5413597"/>
            <a:ext cx="1394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φορά</a:t>
            </a:r>
            <a:endParaRPr lang="el-G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2962" y="4788320"/>
            <a:ext cx="1768995" cy="1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3" grpId="0"/>
      <p:bldP spid="4" grpId="0"/>
      <p:bldP spid="5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286375" y="26146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2286000" y="1828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sp>
        <p:nvSpPr>
          <p:cNvPr id="6" name="TextBox 5"/>
          <p:cNvSpPr txBox="1"/>
          <p:nvPr/>
        </p:nvSpPr>
        <p:spPr>
          <a:xfrm>
            <a:off x="900753" y="577840"/>
            <a:ext cx="9916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Δύναμη κάθετη στην ταχύτητα; Κάτι μας θυμίζει…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l-GR" sz="3600" dirty="0" smtClean="0"/>
              <a:t>Όταν η δύναμη είναι κάθετη </a:t>
            </a:r>
            <a:endParaRPr lang="en-US" sz="3600" dirty="0" smtClean="0"/>
          </a:p>
          <a:p>
            <a:r>
              <a:rPr lang="el-GR" sz="3600" dirty="0" smtClean="0"/>
              <a:t>στην ταχύτητα </a:t>
            </a:r>
            <a:endParaRPr lang="en-US" sz="3600" dirty="0" smtClean="0"/>
          </a:p>
          <a:p>
            <a:r>
              <a:rPr lang="el-GR" sz="3600" dirty="0" smtClean="0"/>
              <a:t> «παίζει το ρόλο» </a:t>
            </a:r>
            <a:endParaRPr lang="en-US" sz="3600" dirty="0" smtClean="0"/>
          </a:p>
          <a:p>
            <a:r>
              <a:rPr lang="el-GR" sz="3600" dirty="0" smtClean="0"/>
              <a:t>κεντρομόλου δύναμης!</a:t>
            </a:r>
            <a:endParaRPr lang="el-GR" sz="3600" dirty="0"/>
          </a:p>
        </p:txBody>
      </p:sp>
      <p:pic>
        <p:nvPicPr>
          <p:cNvPr id="18436" name="Picture 4" descr="funcţie precis Deschis uniform circular motion gif Pakistan cred că sunt  bolnav tăiț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96109"/>
            <a:ext cx="4572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49095" y="4039887"/>
            <a:ext cx="2657475" cy="2708275"/>
            <a:chOff x="1331913" y="3860800"/>
            <a:chExt cx="2657475" cy="2708275"/>
          </a:xfrm>
        </p:grpSpPr>
        <p:pic>
          <p:nvPicPr>
            <p:cNvPr id="8" name="Picture 7" descr="professo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60800"/>
              <a:ext cx="2657475" cy="270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411413" y="4292600"/>
              <a:ext cx="9350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484438" y="4652963"/>
              <a:ext cx="1150937" cy="720725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394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181" y="1355205"/>
            <a:ext cx="11268221" cy="5451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3200" dirty="0" smtClean="0"/>
              <a:t>      </a:t>
            </a:r>
          </a:p>
          <a:p>
            <a:pPr marL="0" indent="0" algn="just">
              <a:buNone/>
            </a:pPr>
            <a:r>
              <a:rPr lang="el-GR" altLang="el-GR" sz="3200" dirty="0" smtClean="0"/>
              <a:t>       Αν ένα φορτίο κινείται παράλληλα στις δυναμικές γραμμές, </a:t>
            </a:r>
          </a:p>
          <a:p>
            <a:pPr marL="0" indent="0" algn="just">
              <a:buNone/>
            </a:pPr>
            <a:r>
              <a:rPr lang="el-GR" altLang="el-GR" sz="3200" dirty="0" smtClean="0"/>
              <a:t>                 θ= 0</a:t>
            </a:r>
            <a:r>
              <a:rPr lang="el-GR" altLang="el-GR" sz="3200" baseline="30000" dirty="0" smtClean="0"/>
              <a:t>ο </a:t>
            </a:r>
            <a:r>
              <a:rPr lang="el-GR" altLang="el-GR" sz="3200" dirty="0" smtClean="0"/>
              <a:t>ή θ= 180</a:t>
            </a:r>
            <a:r>
              <a:rPr lang="el-GR" altLang="el-GR" sz="3200" baseline="30000" dirty="0" smtClean="0"/>
              <a:t>ο </a:t>
            </a:r>
            <a:r>
              <a:rPr lang="el-GR" altLang="el-GR" sz="3200" dirty="0" smtClean="0"/>
              <a:t>οπότε</a:t>
            </a:r>
            <a:r>
              <a:rPr lang="el-GR" altLang="el-GR" sz="2400" dirty="0" smtClean="0"/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2400" dirty="0" smtClean="0"/>
              <a:t> 				</a:t>
            </a:r>
          </a:p>
          <a:p>
            <a:pPr marL="0" indent="0" algn="just" eaLnBrk="1" hangingPunct="1">
              <a:buNone/>
            </a:pPr>
            <a:endParaRPr lang="el-GR" altLang="el-GR" sz="240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2400" dirty="0"/>
          </a:p>
          <a:p>
            <a:pPr marL="0" indent="0" algn="just" eaLnBrk="1" hangingPunct="1">
              <a:buNone/>
            </a:pPr>
            <a:endParaRPr lang="el-GR" altLang="el-GR" sz="2400" dirty="0" smtClean="0"/>
          </a:p>
          <a:p>
            <a:pPr marL="0" indent="0" algn="just" eaLnBrk="1" hangingPunct="1">
              <a:buNone/>
            </a:pPr>
            <a:r>
              <a:rPr lang="el-GR" altLang="el-GR" sz="3200" dirty="0" smtClean="0"/>
              <a:t>Άρα το </a:t>
            </a:r>
            <a:r>
              <a:rPr lang="el-GR" altLang="el-GR" sz="3200" dirty="0"/>
              <a:t>μαγνητικό πεδίο </a:t>
            </a:r>
            <a:r>
              <a:rPr lang="el-GR" altLang="el-GR" sz="3200" dirty="0">
                <a:solidFill>
                  <a:srgbClr val="FFFF00"/>
                </a:solidFill>
              </a:rPr>
              <a:t>δεν ασκεί δύναμη </a:t>
            </a:r>
            <a:r>
              <a:rPr lang="el-GR" altLang="el-GR" sz="3200" dirty="0"/>
              <a:t>στο σωματίδιο.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2400" dirty="0"/>
              <a:t>   </a:t>
            </a:r>
            <a:r>
              <a:rPr lang="el-GR" altLang="el-GR" sz="2400" dirty="0" smtClean="0"/>
              <a:t>Οπότε η </a:t>
            </a:r>
            <a:r>
              <a:rPr lang="el-GR" altLang="el-GR" sz="2400" dirty="0"/>
              <a:t>κίνηση </a:t>
            </a:r>
            <a:r>
              <a:rPr lang="el-GR" altLang="el-GR" sz="2400" dirty="0" smtClean="0"/>
              <a:t>του  </a:t>
            </a:r>
            <a:r>
              <a:rPr lang="el-GR" altLang="el-GR" sz="2400" dirty="0"/>
              <a:t>μέσα στο μαγνητικό πεδίο είναι </a:t>
            </a:r>
            <a:r>
              <a:rPr lang="el-GR" altLang="el-GR" sz="2400" b="1" dirty="0">
                <a:solidFill>
                  <a:srgbClr val="FFFF00"/>
                </a:solidFill>
              </a:rPr>
              <a:t>ευθύγραμμη ομαλή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88425"/>
              </p:ext>
            </p:extLst>
          </p:nvPr>
        </p:nvGraphicFramePr>
        <p:xfrm>
          <a:off x="1009650" y="4338638"/>
          <a:ext cx="2108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Εξίσωση" r:id="rId4" imgW="901440" imgH="253800" progId="Equation.3">
                  <p:embed/>
                </p:oleObj>
              </mc:Choice>
              <mc:Fallback>
                <p:oleObj name="Εξίσωση" r:id="rId4" imgW="901440" imgH="253800" progId="Equation.3">
                  <p:embed/>
                  <p:pic>
                    <p:nvPicPr>
                      <p:cNvPr id="20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338638"/>
                        <a:ext cx="2108200" cy="5937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99"/>
                          </a:gs>
                          <a:gs pos="50000">
                            <a:srgbClr val="FFFF99">
                              <a:gamma/>
                              <a:tint val="47451"/>
                              <a:invGamma/>
                            </a:srgbClr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79526"/>
              </p:ext>
            </p:extLst>
          </p:nvPr>
        </p:nvGraphicFramePr>
        <p:xfrm>
          <a:off x="1746250" y="3545936"/>
          <a:ext cx="1371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20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545936"/>
                        <a:ext cx="1371600" cy="5349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9999">
                              <a:gamma/>
                              <a:tint val="18824"/>
                              <a:invGamma/>
                            </a:srgbClr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23817"/>
              </p:ext>
            </p:extLst>
          </p:nvPr>
        </p:nvGraphicFramePr>
        <p:xfrm>
          <a:off x="4857417" y="3576099"/>
          <a:ext cx="1600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20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417" y="3576099"/>
                        <a:ext cx="1600200" cy="5048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9999">
                              <a:gamma/>
                              <a:tint val="18824"/>
                              <a:invGamma/>
                            </a:srgbClr>
                          </a:gs>
                          <a:gs pos="100000">
                            <a:srgbClr val="FF9999"/>
                          </a:gs>
                        </a:gsLst>
                        <a:lin ang="189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4364187" y="4267336"/>
            <a:ext cx="3141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0" dirty="0" smtClean="0"/>
              <a:t>Συνεπώς</a:t>
            </a:r>
            <a:r>
              <a:rPr lang="el-GR" altLang="el-GR" dirty="0" smtClean="0">
                <a:solidFill>
                  <a:srgbClr val="FFFF00"/>
                </a:solidFill>
              </a:rPr>
              <a:t>    </a:t>
            </a:r>
            <a:r>
              <a:rPr lang="en-US" altLang="el-GR" sz="3600" dirty="0" smtClean="0">
                <a:solidFill>
                  <a:srgbClr val="FFFF00"/>
                </a:solidFill>
              </a:rPr>
              <a:t>F=0</a:t>
            </a:r>
            <a:endParaRPr lang="el-GR" altLang="el-GR" sz="3600" dirty="0">
              <a:solidFill>
                <a:srgbClr val="FFFF00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/>
          </p:nvPr>
        </p:nvSpPr>
        <p:spPr>
          <a:xfrm>
            <a:off x="20590" y="183477"/>
            <a:ext cx="12192001" cy="14562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3000" b="1" dirty="0" err="1" smtClean="0">
                <a:latin typeface="+mn-lt"/>
              </a:rPr>
              <a:t>Κινηση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φορτισμενου</a:t>
            </a:r>
            <a:r>
              <a:rPr lang="el-GR" altLang="el-GR" sz="3000" b="1" dirty="0" smtClean="0">
                <a:latin typeface="+mn-lt"/>
              </a:rPr>
              <a:t> </a:t>
            </a:r>
            <a:r>
              <a:rPr lang="el-GR" altLang="el-GR" sz="3000" b="1" dirty="0" err="1" smtClean="0">
                <a:latin typeface="+mn-lt"/>
              </a:rPr>
              <a:t>σωματιδιου</a:t>
            </a:r>
            <a:r>
              <a:rPr lang="el-GR" altLang="el-GR" sz="3000" b="1" dirty="0" smtClean="0">
                <a:latin typeface="+mn-lt"/>
              </a:rPr>
              <a:t>  </a:t>
            </a:r>
            <a:r>
              <a:rPr lang="el-GR" altLang="el-GR" sz="3000" b="1" dirty="0">
                <a:latin typeface="+mn-lt"/>
              </a:rPr>
              <a:t>σε </a:t>
            </a:r>
            <a:r>
              <a:rPr lang="el-GR" altLang="el-GR" sz="3000" b="1" dirty="0" err="1" smtClean="0">
                <a:latin typeface="+mn-lt"/>
              </a:rPr>
              <a:t>ομογενες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μαγνητικο</a:t>
            </a:r>
            <a:r>
              <a:rPr lang="el-GR" altLang="el-GR" sz="3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3000" b="1" dirty="0" err="1" smtClean="0">
                <a:latin typeface="+mn-lt"/>
              </a:rPr>
              <a:t>πεδιο</a:t>
            </a:r>
            <a:endParaRPr lang="el-GR" altLang="el-GR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 rot="20467172">
            <a:off x="217702" y="1829308"/>
            <a:ext cx="414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15647"/>
              </a:avLst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el-GR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η</a:t>
            </a:r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περίπτωση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10"/>
          <a:srcRect b="13153"/>
          <a:stretch/>
        </p:blipFill>
        <p:spPr>
          <a:xfrm>
            <a:off x="7615003" y="2929559"/>
            <a:ext cx="4165571" cy="23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  <p:bldP spid="2057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2055</TotalTime>
  <Words>1236</Words>
  <Application>Microsoft Office PowerPoint</Application>
  <PresentationFormat>Ευρεία οθόνη</PresentationFormat>
  <Paragraphs>198</Paragraphs>
  <Slides>35</Slides>
  <Notes>8</Notes>
  <HiddenSlides>0</HiddenSlides>
  <MMClips>2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35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Cambria Math</vt:lpstr>
      <vt:lpstr>Century Gothic</vt:lpstr>
      <vt:lpstr>Comic Sans MS</vt:lpstr>
      <vt:lpstr>Symbol</vt:lpstr>
      <vt:lpstr>Tahoma</vt:lpstr>
      <vt:lpstr>Times New Roman</vt:lpstr>
      <vt:lpstr>Wingdings</vt:lpstr>
      <vt:lpstr>Ουράνιο</vt:lpstr>
      <vt:lpstr>Εικόνα Bitmap</vt:lpstr>
      <vt:lpstr>Εικόνα bitmap</vt:lpstr>
      <vt:lpstr>Εξίσωση</vt:lpstr>
      <vt:lpstr>Equation</vt:lpstr>
      <vt:lpstr>CorelDRAW.Graphic.9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Κινηση φορτισμενου σωματιδιου  σε ομογενες μαγνητικο πεδιο</vt:lpstr>
      <vt:lpstr>Κινηση φορτισμενου σωματιδιου σε ομογενες μαγνητικο πεδιο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Α. Επιλογεασ ταχυτητων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Β. ΤΟ ΠΕΙΡΑΜΑ THOMSON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Γ. ΦασματογρΑφος μΑζας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δυναμη lorentz</dc:title>
  <dc:creator>niki</dc:creator>
  <cp:lastModifiedBy>niki</cp:lastModifiedBy>
  <cp:revision>71</cp:revision>
  <dcterms:created xsi:type="dcterms:W3CDTF">2023-01-30T15:00:26Z</dcterms:created>
  <dcterms:modified xsi:type="dcterms:W3CDTF">2023-02-08T16:28:03Z</dcterms:modified>
</cp:coreProperties>
</file>