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4" r:id="rId6"/>
    <p:sldId id="275" r:id="rId7"/>
    <p:sldId id="276" r:id="rId8"/>
    <p:sldId id="277" r:id="rId9"/>
    <p:sldId id="273" r:id="rId10"/>
    <p:sldId id="272" r:id="rId11"/>
    <p:sldId id="278" r:id="rId12"/>
    <p:sldId id="259" r:id="rId13"/>
    <p:sldId id="261" r:id="rId14"/>
    <p:sldId id="262" r:id="rId15"/>
    <p:sldId id="263" r:id="rId16"/>
    <p:sldId id="279" r:id="rId17"/>
    <p:sldId id="271" r:id="rId18"/>
    <p:sldId id="280" r:id="rId19"/>
    <p:sldId id="265" r:id="rId20"/>
    <p:sldId id="281" r:id="rId21"/>
    <p:sldId id="282" r:id="rId22"/>
    <p:sldId id="283" r:id="rId23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89" autoAdjust="0"/>
  </p:normalViewPr>
  <p:slideViewPr>
    <p:cSldViewPr>
      <p:cViewPr varScale="1">
        <p:scale>
          <a:sx n="70" d="100"/>
          <a:sy n="70" d="100"/>
        </p:scale>
        <p:origin x="660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6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0EF0509-AE43-4EB5-8303-9327858C9C2D}" type="datetime1">
              <a:rPr lang="el-GR" smtClean="0"/>
              <a:t>31/3/2024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1CF018A-5C42-4AB6-8972-3EBD44B88A5E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5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78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44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8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00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55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κάτω γραμμές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Ελεύθερη σχεδίαση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0" name="Ελεύθερη σχεδίαση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22" name="Σύμβολο κράτησης ημερομηνίας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4E9E-0D99-4132-9F20-6193C67FA641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23" name="Σύμβολο κράτησης υποσέλιδου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4" name="Σύμβολο κράτησης αριθμού διαφάνειας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E03D18-5920-476B-B621-F457E604BDF9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D49017-5501-4F5E-BDF2-23E83AB435ED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22798E-C43A-45EE-B3D1-CC694D7B93D6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3E4E7B-3787-4B29-807F-F54978DA009C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2795C2-3C6D-46D9-AA9D-55838BE32457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0B830-23DF-4498-A12D-0DC28DB90ED0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5FDC03-9023-46B1-A5BE-75CCF9E9930E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ACF33E-69FA-4107-840B-E26512DD07C1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5BC992-F594-4BC5-8969-D8212CAFCF5B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8993EF-2B22-4C2A-8339-E072A10DAA40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αριστερές γραμμές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Ελεύθερη σχεδίαση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</p:grp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C16F-8D31-4045-9A8D-0694E47699F9}" type="datetime1">
              <a:rPr lang="el-GR" smtClean="0"/>
              <a:pPr/>
              <a:t>31/3/2024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3120" y="188640"/>
            <a:ext cx="11017224" cy="1171675"/>
          </a:xfrm>
        </p:spPr>
        <p:txBody>
          <a:bodyPr rtlCol="0"/>
          <a:lstStyle/>
          <a:p>
            <a:pPr rtl="0"/>
            <a:r>
              <a:rPr lang="el-GR" dirty="0" smtClean="0"/>
              <a:t>Η ακτινοβολία του </a:t>
            </a:r>
            <a:r>
              <a:rPr lang="el-GR" dirty="0" err="1" smtClean="0"/>
              <a:t>μέλανου</a:t>
            </a:r>
            <a:r>
              <a:rPr lang="el-GR" dirty="0" smtClean="0"/>
              <a:t> σώματος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7246540" y="4743377"/>
            <a:ext cx="3245100" cy="1028824"/>
          </a:xfrm>
        </p:spPr>
        <p:txBody>
          <a:bodyPr rtlCol="0"/>
          <a:lstStyle/>
          <a:p>
            <a:pPr algn="ctr" rtl="0"/>
            <a:r>
              <a:rPr lang="el-GR" b="1" dirty="0" err="1" smtClean="0"/>
              <a:t>Νικη</a:t>
            </a:r>
            <a:r>
              <a:rPr lang="el-GR" b="1" dirty="0" smtClean="0"/>
              <a:t> </a:t>
            </a:r>
            <a:r>
              <a:rPr lang="el-GR" b="1" dirty="0" err="1" smtClean="0"/>
              <a:t>μαματση</a:t>
            </a:r>
            <a:endParaRPr lang="el-GR" b="1" dirty="0" smtClean="0"/>
          </a:p>
          <a:p>
            <a:pPr algn="ctr" rtl="0"/>
            <a:r>
              <a:rPr lang="el-GR" b="1" dirty="0" err="1" smtClean="0"/>
              <a:t>φυσικοσ</a:t>
            </a:r>
            <a:endParaRPr lang="el-GR" b="1" dirty="0"/>
          </a:p>
        </p:txBody>
      </p:sp>
      <p:pic>
        <p:nvPicPr>
          <p:cNvPr id="4" name="Picture 4" descr="cit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7" b="6232"/>
          <a:stretch/>
        </p:blipFill>
        <p:spPr>
          <a:xfrm>
            <a:off x="1087491" y="1450670"/>
            <a:ext cx="6173616" cy="43215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What exactly is a photon? Definition, properties, fa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" y="1322923"/>
            <a:ext cx="2531411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269876" y="497104"/>
            <a:ext cx="10780185" cy="733896"/>
          </a:xfrm>
        </p:spPr>
        <p:txBody>
          <a:bodyPr rtlCol="0"/>
          <a:lstStyle/>
          <a:p>
            <a:r>
              <a:rPr lang="el-GR" b="1" i="1" dirty="0"/>
              <a:t>κ</a:t>
            </a:r>
            <a:r>
              <a:rPr lang="el-GR" b="1" i="1" dirty="0" smtClean="0"/>
              <a:t>αι </a:t>
            </a:r>
            <a:r>
              <a:rPr lang="el-GR" b="1" i="1" dirty="0"/>
              <a:t>η . . . θεραπεία: Η υπόθεση του φωτεινού </a:t>
            </a:r>
            <a:r>
              <a:rPr lang="el-GR" b="1" i="1" dirty="0" err="1" smtClean="0"/>
              <a:t>κβάντου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/>
          <a:srcRect b="11163"/>
          <a:stretch/>
        </p:blipFill>
        <p:spPr>
          <a:xfrm>
            <a:off x="9334772" y="2878601"/>
            <a:ext cx="2338621" cy="2998672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 rot="20924498">
            <a:off x="-40871" y="91537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1900</a:t>
            </a:r>
            <a:endParaRPr lang="el-GR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38028" y="1406593"/>
            <a:ext cx="9405172" cy="149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altLang="el-GR" dirty="0" smtClean="0"/>
              <a:t>Το η-μ ακτινοβολία εκπέμπεται και </a:t>
            </a:r>
            <a:r>
              <a:rPr lang="el-GR" altLang="el-GR" dirty="0" err="1" smtClean="0"/>
              <a:t>απορροφάται</a:t>
            </a:r>
            <a:r>
              <a:rPr lang="el-GR" altLang="el-GR" dirty="0" smtClean="0"/>
              <a:t>  </a:t>
            </a:r>
            <a:r>
              <a:rPr lang="el-GR" altLang="el-GR" dirty="0" err="1" smtClean="0"/>
              <a:t>ασυνεχώς</a:t>
            </a:r>
            <a:r>
              <a:rPr lang="el-GR" altLang="el-GR" dirty="0" smtClean="0"/>
              <a:t>, δηλαδή σε στοιχειώδη «πακέτα» ενέργειας 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ονομάζονται κβάντα  ενέργειας ή </a:t>
            </a:r>
            <a:r>
              <a:rPr lang="el-GR" altLang="el-GR" b="1" dirty="0" smtClean="0">
                <a:solidFill>
                  <a:srgbClr val="FF0000"/>
                </a:solidFill>
              </a:rPr>
              <a:t>φωτόνια</a:t>
            </a:r>
          </a:p>
          <a:p>
            <a:pPr marL="0" indent="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altLang="el-GR" sz="2800" dirty="0" smtClean="0"/>
              <a:t> </a:t>
            </a:r>
            <a:endParaRPr lang="el-GR" altLang="el-GR" sz="2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56087" y="3649862"/>
            <a:ext cx="9250818" cy="1081909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dirty="0" smtClean="0">
                <a:latin typeface="Century Gothic" panose="020B0502020202020204" pitchFamily="34" charset="0"/>
              </a:rPr>
              <a:t>      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Κάθε φωτόνιο έχει ενέργεια</a:t>
            </a:r>
            <a:b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l-GR" altLang="el-GR" dirty="0" smtClean="0">
                <a:latin typeface="Lucida Sans Unicode" panose="020B0602030504020204" pitchFamily="34" charset="0"/>
              </a:rPr>
              <a:t/>
            </a:r>
            <a:br>
              <a:rPr lang="el-GR" altLang="el-GR" dirty="0" smtClean="0">
                <a:latin typeface="Lucida Sans Unicode" panose="020B0602030504020204" pitchFamily="34" charset="0"/>
              </a:rPr>
            </a:br>
            <a:endParaRPr lang="el-GR" altLang="el-GR" dirty="0" smtClean="0">
              <a:latin typeface="Lucida Sans Unicode" panose="020B0602030504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76761" y="4828703"/>
            <a:ext cx="8067266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όπου 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=6,63‧10</a:t>
            </a:r>
            <a:r>
              <a:rPr lang="el-GR" altLang="el-G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-34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J‧s </a:t>
            </a:r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σταθερά του 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Planck</a:t>
            </a:r>
            <a:endParaRPr lang="el-GR" alt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defRPr/>
            </a:pPr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l-GR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συχνότητα του φωτονίου</a:t>
            </a:r>
          </a:p>
        </p:txBody>
      </p:sp>
      <p:sp>
        <p:nvSpPr>
          <p:cNvPr id="22" name="Ορθογώνιο 21"/>
          <p:cNvSpPr/>
          <p:nvPr/>
        </p:nvSpPr>
        <p:spPr>
          <a:xfrm>
            <a:off x="9044027" y="5974205"/>
            <a:ext cx="2979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Max </a:t>
            </a:r>
            <a:r>
              <a:rPr lang="en-US" sz="2000" dirty="0" smtClean="0"/>
              <a:t>Planck </a:t>
            </a:r>
          </a:p>
          <a:p>
            <a:pPr algn="ctr"/>
            <a:r>
              <a:rPr lang="en-US" sz="2000" dirty="0" smtClean="0"/>
              <a:t>Germany, 1858 </a:t>
            </a:r>
            <a:r>
              <a:rPr lang="en-US" sz="2000" dirty="0"/>
              <a:t>– </a:t>
            </a:r>
            <a:r>
              <a:rPr lang="en-US" sz="2000" dirty="0" smtClean="0"/>
              <a:t>1947</a:t>
            </a:r>
            <a:endParaRPr lang="el-GR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444" y="3312959"/>
            <a:ext cx="174970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09836" y="4077073"/>
            <a:ext cx="10360501" cy="792088"/>
          </a:xfrm>
        </p:spPr>
        <p:txBody>
          <a:bodyPr rtlCol="0">
            <a:normAutofit fontScale="90000"/>
          </a:bodyPr>
          <a:lstStyle/>
          <a:p>
            <a:pPr lvl="0" defTabSz="914400">
              <a:lnSpc>
                <a:spcPct val="100000"/>
              </a:lnSpc>
              <a:buClrTx/>
              <a:buSzTx/>
            </a:pPr>
            <a:r>
              <a:rPr lang="el-GR" altLang="el-GR" sz="4400" dirty="0" smtClean="0"/>
              <a:t>Το </a:t>
            </a:r>
            <a:r>
              <a:rPr lang="el-GR" altLang="el-GR" sz="4400" dirty="0"/>
              <a:t>άτομο, ως ταλαντωτής, δεν μπορεί να βρεθεί σε οποιαδήποτε ενεργειακή κατάσταση, αλλά μόνο σε συγκεκριμένες (κβαντισμένες) καταστάσεις που έχουν </a:t>
            </a:r>
            <a:r>
              <a:rPr lang="el-GR" altLang="el-GR" sz="4400" dirty="0" smtClean="0"/>
              <a:t>ενέργεια πολλαπλάσια της ενέργειας του φωτονίου</a:t>
            </a:r>
            <a:br>
              <a:rPr lang="el-GR" altLang="el-GR" sz="4400" dirty="0" smtClean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926060" y="5877272"/>
            <a:ext cx="5120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ό</a:t>
            </a:r>
            <a:r>
              <a:rPr lang="el-GR" dirty="0" smtClean="0"/>
              <a:t>που </a:t>
            </a:r>
            <a:r>
              <a:rPr lang="en-US" dirty="0" smtClean="0"/>
              <a:t>n</a:t>
            </a:r>
            <a:r>
              <a:rPr lang="en-US" dirty="0"/>
              <a:t>, </a:t>
            </a:r>
            <a:r>
              <a:rPr lang="el-GR" dirty="0"/>
              <a:t>ένας </a:t>
            </a:r>
            <a:r>
              <a:rPr lang="el-GR" dirty="0" smtClean="0"/>
              <a:t>θετικός ακέραιος αριθμός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447" y="4466133"/>
            <a:ext cx="278611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78996" y="620688"/>
            <a:ext cx="10009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άτομο μπορεί </a:t>
            </a:r>
            <a:r>
              <a:rPr lang="el-GR" sz="3200" dirty="0"/>
              <a:t>να εκπέμψει ή να απορροφήσει ενέργεια με τη μορφή ηλεκτρομαγνητικής ακτινοβολίας μόνο σε διακριτές (κβαντισμένες) τιμές και αυτό συμβαίνει μόνον όταν το άτομο αλλάζει ενεργειακή κατάσταση.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EAD87F-0601-C416-F6A0-1B1BDC13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12" y="2996952"/>
            <a:ext cx="3477296" cy="3290552"/>
          </a:xfrm>
          <a:prstGeom prst="rect">
            <a:avLst/>
          </a:prstGeom>
        </p:spPr>
      </p:pic>
      <p:sp>
        <p:nvSpPr>
          <p:cNvPr id="5" name="Οβάλ 4"/>
          <p:cNvSpPr/>
          <p:nvPr/>
        </p:nvSpPr>
        <p:spPr>
          <a:xfrm>
            <a:off x="1394000" y="2914036"/>
            <a:ext cx="576064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 το άτομο απορροφήσει ενέργεια </a:t>
            </a:r>
            <a:r>
              <a:rPr lang="el-GR" dirty="0" err="1"/>
              <a:t>hf</a:t>
            </a:r>
            <a:r>
              <a:rPr lang="el-GR" dirty="0"/>
              <a:t> αυξάνει την ενέργεια του κατά ένα σκαλοπάτι στην κλίμακα.</a:t>
            </a:r>
          </a:p>
        </p:txBody>
      </p:sp>
      <p:sp>
        <p:nvSpPr>
          <p:cNvPr id="6" name="Οβάλ 5"/>
          <p:cNvSpPr/>
          <p:nvPr/>
        </p:nvSpPr>
        <p:spPr>
          <a:xfrm>
            <a:off x="1269876" y="4970448"/>
            <a:ext cx="5328592" cy="1770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/>
            <a:r>
              <a:rPr lang="el-GR" dirty="0"/>
              <a:t>Αν εκπέμψει ένα </a:t>
            </a:r>
            <a:r>
              <a:rPr lang="el-GR" dirty="0" err="1"/>
              <a:t>κβάντο</a:t>
            </a:r>
            <a:r>
              <a:rPr lang="el-GR" dirty="0"/>
              <a:t> ενέργειας υπό μορφή η-μ ακτινοβολίας, κατεβαίνει ένα σκαλοπάτι.</a:t>
            </a:r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Και πώς αυτό εξηγεί τη μορφή της πειραματικής καμπύλης του </a:t>
            </a:r>
            <a:r>
              <a:rPr lang="el-GR" b="1" dirty="0" err="1" smtClean="0">
                <a:solidFill>
                  <a:srgbClr val="FF0000"/>
                </a:solidFill>
              </a:rPr>
              <a:t>μέλανου</a:t>
            </a:r>
            <a:r>
              <a:rPr lang="el-GR" b="1" dirty="0" smtClean="0">
                <a:solidFill>
                  <a:srgbClr val="FF0000"/>
                </a:solidFill>
              </a:rPr>
              <a:t> σώματος;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0232" y="1970155"/>
            <a:ext cx="10369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στις υψηλές συχνότητες η ενέργεια του φωτεινού </a:t>
            </a:r>
            <a:r>
              <a:rPr lang="el-GR" sz="3200" dirty="0" err="1"/>
              <a:t>κβάντου</a:t>
            </a:r>
            <a:r>
              <a:rPr lang="el-GR" sz="3200" dirty="0"/>
              <a:t> είναι πολύ </a:t>
            </a:r>
            <a:r>
              <a:rPr lang="el-GR" sz="3200" dirty="0" smtClean="0"/>
              <a:t>µ</a:t>
            </a:r>
            <a:r>
              <a:rPr lang="el-GR" sz="3200" dirty="0" err="1" smtClean="0"/>
              <a:t>εγάλη</a:t>
            </a:r>
            <a:r>
              <a:rPr lang="el-GR" sz="3200" dirty="0"/>
              <a:t> </a:t>
            </a:r>
            <a:r>
              <a:rPr lang="el-GR" altLang="el-GR" sz="3200" b="1" dirty="0" smtClean="0">
                <a:latin typeface="Lucida Sans Unicode" panose="020B0602030504020204" pitchFamily="34" charset="0"/>
              </a:rPr>
              <a:t>(</a:t>
            </a:r>
            <a:r>
              <a:rPr lang="en-US" altLang="el-GR" sz="3200" b="1" dirty="0" smtClean="0">
                <a:latin typeface="Lucida Sans Unicode" panose="020B0602030504020204" pitchFamily="34" charset="0"/>
              </a:rPr>
              <a:t>E=</a:t>
            </a:r>
            <a:r>
              <a:rPr lang="en-US" altLang="el-GR" sz="3200" b="1" dirty="0" err="1" smtClean="0">
                <a:latin typeface="Lucida Sans Unicode" panose="020B0602030504020204" pitchFamily="34" charset="0"/>
              </a:rPr>
              <a:t>h</a:t>
            </a:r>
            <a:r>
              <a:rPr lang="en-US" altLang="el-GR" sz="3200" b="1" dirty="0" err="1">
                <a:latin typeface="Lucida Sans Unicode" panose="020B0602030504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el-GR" sz="3200" b="1" dirty="0" err="1" smtClean="0">
                <a:latin typeface="Lucida Sans Unicode" panose="020B0602030504020204" pitchFamily="34" charset="0"/>
              </a:rPr>
              <a:t>f</a:t>
            </a:r>
            <a:r>
              <a:rPr lang="el-GR" altLang="el-GR" sz="3200" b="1" dirty="0" smtClean="0">
                <a:latin typeface="Lucida Sans Unicode" panose="020B0602030504020204" pitchFamily="34" charset="0"/>
              </a:rPr>
              <a:t>), </a:t>
            </a:r>
            <a:r>
              <a:rPr lang="el-GR" sz="3200" dirty="0" smtClean="0"/>
              <a:t> </a:t>
            </a:r>
            <a:r>
              <a:rPr lang="el-GR" sz="3200" dirty="0"/>
              <a:t>οπότε οι </a:t>
            </a:r>
            <a:r>
              <a:rPr lang="el-GR" sz="3200" dirty="0" smtClean="0"/>
              <a:t>θερμικές </a:t>
            </a:r>
            <a:r>
              <a:rPr lang="el-GR" sz="3200" dirty="0"/>
              <a:t>ενέργειες </a:t>
            </a:r>
            <a:r>
              <a:rPr lang="el-GR" sz="3200" dirty="0" smtClean="0"/>
              <a:t>για </a:t>
            </a:r>
            <a:r>
              <a:rPr lang="el-GR" sz="3200" dirty="0"/>
              <a:t>συνήθεις </a:t>
            </a:r>
            <a:r>
              <a:rPr lang="el-GR" sz="3200" dirty="0" smtClean="0"/>
              <a:t>θερμοκρασίες </a:t>
            </a:r>
            <a:r>
              <a:rPr lang="el-GR" sz="3200" dirty="0"/>
              <a:t>δεν είναι σε θέση να διεγείρουν αυτά τα κβάντα.</a:t>
            </a:r>
          </a:p>
        </p:txBody>
      </p:sp>
      <p:sp>
        <p:nvSpPr>
          <p:cNvPr id="5" name="Οβάλ 4"/>
          <p:cNvSpPr/>
          <p:nvPr/>
        </p:nvSpPr>
        <p:spPr>
          <a:xfrm>
            <a:off x="2133972" y="4471214"/>
            <a:ext cx="9445412" cy="2239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Δηλαδή το σκαλοπάτι είναι πολύ μεγάλο </a:t>
            </a:r>
          </a:p>
          <a:p>
            <a:pPr algn="ctr"/>
            <a:r>
              <a:rPr lang="el-GR" sz="2800" dirty="0" smtClean="0"/>
              <a:t>και το άτομο</a:t>
            </a:r>
          </a:p>
          <a:p>
            <a:pPr algn="ctr"/>
            <a:r>
              <a:rPr lang="el-GR" sz="2800" dirty="0" smtClean="0"/>
              <a:t> «δεν έχει τη αρκετή ενέργεια να το ανεβεί»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436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ack body - Academic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980728"/>
            <a:ext cx="56363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Καμπύλο αριστερό βέλος 7"/>
          <p:cNvSpPr/>
          <p:nvPr/>
        </p:nvSpPr>
        <p:spPr>
          <a:xfrm rot="15284393">
            <a:off x="5861243" y="3116683"/>
            <a:ext cx="489693" cy="2157907"/>
          </a:xfrm>
          <a:prstGeom prst="curvedLeftArrow">
            <a:avLst>
              <a:gd name="adj1" fmla="val 22296"/>
              <a:gd name="adj2" fmla="val 46724"/>
              <a:gd name="adj3" fmla="val 13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844" y="1905726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Έτσι το μέλαν σώμα δεν ακτινοβολεί φωτόνια πολύ υψηλών συχνοτήτων, οπότε η καμπύλη «σβήνει» όσο πάμε προς μεγαλύτερες συχνότητες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Ενέργειες κβάντων</a:t>
            </a:r>
            <a:endParaRPr lang="el-G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09550"/>
              </p:ext>
            </p:extLst>
          </p:nvPr>
        </p:nvGraphicFramePr>
        <p:xfrm>
          <a:off x="3469724" y="2204864"/>
          <a:ext cx="812588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649656018"/>
                    </a:ext>
                  </a:extLst>
                </a:gridCol>
                <a:gridCol w="1745345">
                  <a:extLst>
                    <a:ext uri="{9D8B030D-6E8A-4147-A177-3AD203B41FA5}">
                      <a16:colId xmlns:a16="http://schemas.microsoft.com/office/drawing/2014/main" val="40572699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32017788"/>
                    </a:ext>
                  </a:extLst>
                </a:gridCol>
                <a:gridCol w="2764892">
                  <a:extLst>
                    <a:ext uri="{9D8B030D-6E8A-4147-A177-3AD203B41FA5}">
                      <a16:colId xmlns:a16="http://schemas.microsoft.com/office/drawing/2014/main" val="81490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συχνότητα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ενέργεια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σαν…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ραδιοκύματα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r>
                        <a:rPr lang="el-GR" baseline="30000" dirty="0" smtClean="0"/>
                        <a:t>7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Hz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r>
                        <a:rPr lang="el-GR" dirty="0" smtClean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l-GR" baseline="30000" dirty="0" smtClean="0">
                          <a:sym typeface="Symbol" panose="05050102010706020507" pitchFamily="18" charset="2"/>
                        </a:rPr>
                        <a:t>-8</a:t>
                      </a:r>
                      <a:r>
                        <a:rPr lang="en-US" b="0" baseline="0" dirty="0" smtClean="0">
                          <a:sym typeface="Symbol" panose="05050102010706020507" pitchFamily="18" charset="2"/>
                        </a:rPr>
                        <a:t>eV</a:t>
                      </a:r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«ζάχαρη άχνη»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6479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ορατό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0,5</a:t>
                      </a:r>
                      <a:r>
                        <a:rPr lang="el-GR" dirty="0" smtClean="0"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l-GR" baseline="30000" dirty="0" smtClean="0"/>
                        <a:t>5</a:t>
                      </a:r>
                      <a:r>
                        <a:rPr lang="en-US" baseline="30000" dirty="0" smtClean="0"/>
                        <a:t>   </a:t>
                      </a:r>
                      <a:r>
                        <a:rPr lang="en-US" dirty="0" smtClean="0"/>
                        <a:t>Hz</a:t>
                      </a:r>
                      <a:endParaRPr lang="el-GR" dirty="0" smtClean="0"/>
                    </a:p>
                    <a:p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eV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«κόκκοι άμμου»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8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υπεριώδες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l-GR" baseline="30000" dirty="0" smtClean="0"/>
                        <a:t>6</a:t>
                      </a:r>
                      <a:r>
                        <a:rPr lang="en-US" dirty="0" smtClean="0"/>
                        <a:t>Hz</a:t>
                      </a:r>
                      <a:endParaRPr lang="el-GR" dirty="0" smtClean="0"/>
                    </a:p>
                    <a:p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l-GR" dirty="0" smtClean="0"/>
                        <a:t>0</a:t>
                      </a:r>
                      <a:r>
                        <a:rPr lang="en-US" dirty="0" smtClean="0"/>
                        <a:t>eV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«βοτσαλάκια»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5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Ακτίνες 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18</a:t>
                      </a:r>
                      <a:r>
                        <a:rPr lang="en-US" dirty="0" smtClean="0"/>
                        <a:t>Hz</a:t>
                      </a:r>
                      <a:endParaRPr lang="el-GR" dirty="0" smtClean="0"/>
                    </a:p>
                    <a:p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4.000eV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«Τεράστιες πέτρες»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Ακτίνες 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22</a:t>
                      </a:r>
                      <a:r>
                        <a:rPr lang="en-US" dirty="0" smtClean="0"/>
                        <a:t>Hz</a:t>
                      </a:r>
                      <a:endParaRPr lang="el-GR" dirty="0" smtClean="0"/>
                    </a:p>
                    <a:p>
                      <a:endParaRPr lang="el-G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400.000eV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«ογκόλιθοι»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722708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3645024"/>
            <a:ext cx="2179303" cy="12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341884" y="2132856"/>
            <a:ext cx="9167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« </a:t>
            </a:r>
            <a:r>
              <a:rPr lang="el-GR" dirty="0"/>
              <a:t>ολόκληρη η διαδικασία αυτή ήταν μια πράξη της απελπισίας, επειδή έπρεπε να βρεθεί μια θεωρητική ερμηνεία κάτω από οποιοδήποτε τίμημα, ανεξάρτητα από το πόσο υψηλό έπρεπε να είναι</a:t>
            </a:r>
            <a:r>
              <a:rPr lang="el-GR" dirty="0" smtClean="0"/>
              <a:t>.»</a:t>
            </a:r>
          </a:p>
          <a:p>
            <a:pPr algn="r"/>
            <a:r>
              <a:rPr lang="en-US" dirty="0"/>
              <a:t>Max Planck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69876" y="404664"/>
            <a:ext cx="9865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Ποιο </a:t>
            </a:r>
            <a:r>
              <a:rPr lang="el-GR" dirty="0"/>
              <a:t>από τα παρακάτω γραφήματα απεικονίζει τα φάσματα εκπομπής δύο μελανών σωμάτων, με απόλυτες θερμοκρασίες Τ</a:t>
            </a:r>
            <a:r>
              <a:rPr lang="el-GR" baseline="-25000" dirty="0"/>
              <a:t>1</a:t>
            </a:r>
            <a:r>
              <a:rPr lang="el-GR" dirty="0"/>
              <a:t> και Τ</a:t>
            </a:r>
            <a:r>
              <a:rPr lang="el-GR" baseline="-25000" dirty="0"/>
              <a:t>2</a:t>
            </a:r>
            <a:r>
              <a:rPr lang="el-GR" dirty="0"/>
              <a:t> με Τ</a:t>
            </a:r>
            <a:r>
              <a:rPr lang="el-GR" baseline="-25000" dirty="0"/>
              <a:t>2</a:t>
            </a:r>
            <a:r>
              <a:rPr lang="el-GR" dirty="0"/>
              <a:t> &gt; Τ</a:t>
            </a:r>
            <a:r>
              <a:rPr lang="el-GR" baseline="-25000" dirty="0"/>
              <a:t>1</a:t>
            </a:r>
            <a:r>
              <a:rPr lang="el-GR" dirty="0"/>
              <a:t>;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395507"/>
            <a:ext cx="7355590" cy="48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5860" y="908720"/>
            <a:ext cx="10441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τελευταία χρόνια χρησιμοποιούνται, ιδιαίτερα σε στρατιωτικές εφαρμογές, κάμερες </a:t>
            </a:r>
            <a:r>
              <a:rPr lang="el-GR" dirty="0" err="1"/>
              <a:t>υπερύθρων</a:t>
            </a:r>
            <a:r>
              <a:rPr lang="el-GR" dirty="0"/>
              <a:t> για τον εντοπισμό εχθρικών στρατευμάτων σε συνθήκες απόλυτου σκότους. Η λειτουργία τους βασίζεται στην υπόθεση ότι το ανθρώπινο σώμα εκπέμπει θερμική ακτινοβολία όπως ένα μέλαν σώμα, το οποίο, σε θερμοκρασία γύρω στους 1000°K, εκπέμπει ακτινοβολία κυρίως στην υπέρυθρη περιοχή και παρουσιάζει αιχμή για μήκη κύματος πέριξ των 2900nm. Η φυσιολογική θερμοκρασία του ανθρώπου είναι 〖37〗^(ο ) C ενώ κυμαίνεται από 35οC έως 40οC. Αν θέλουμε να έχουμε εντοπισμό ομάδας ανθρώπων κατά βέλτιστο τρόπο, σε ποια περιοχή μηκών κύματος πρέπει να ρυθμίσουμε την συσκευή μας: 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    (</a:t>
            </a:r>
            <a:r>
              <a:rPr lang="el-GR" dirty="0"/>
              <a:t>α) 1520-1640 </a:t>
            </a:r>
            <a:r>
              <a:rPr lang="el-GR" dirty="0" err="1"/>
              <a:t>nm</a:t>
            </a:r>
            <a:r>
              <a:rPr lang="el-GR" dirty="0"/>
              <a:t>                (β) 9260-9420 </a:t>
            </a:r>
            <a:r>
              <a:rPr lang="el-GR" dirty="0" err="1"/>
              <a:t>nm</a:t>
            </a:r>
            <a:r>
              <a:rPr lang="el-GR" dirty="0"/>
              <a:t>                (γ) 21220-21480 </a:t>
            </a:r>
            <a:r>
              <a:rPr lang="el-GR" dirty="0" err="1"/>
              <a:t>nm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70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37828" y="279671"/>
            <a:ext cx="110892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Δίνονται δύο </a:t>
            </a:r>
            <a:r>
              <a:rPr lang="el-GR" dirty="0"/>
              <a:t>διαγράμματα έντασης ακτινοβολίας ανά μονάδα μήκους κύματος, σε συνάρτηση με τα μήκη κύματος, οι οποίες προέκυψαν από πειραματικά δεδομένα.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πρώτη που αφορά τον Ήλιο φαίνεται ότι το μέγιστο της καμπύλης εμφανίζεται </a:t>
            </a:r>
            <a:r>
              <a:rPr lang="el-GR" dirty="0" smtClean="0"/>
              <a:t>σε </a:t>
            </a:r>
            <a:r>
              <a:rPr lang="el-GR" dirty="0"/>
              <a:t>μήκος κύματος ορατού φωτός και είναι </a:t>
            </a:r>
            <a:r>
              <a:rPr lang="el-GR" dirty="0" err="1" smtClean="0"/>
              <a:t>λ</a:t>
            </a:r>
            <a:r>
              <a:rPr lang="el-GR" baseline="-25000" dirty="0" err="1" smtClean="0"/>
              <a:t>maxΗλιου</a:t>
            </a:r>
            <a:r>
              <a:rPr lang="el-GR" dirty="0" smtClean="0"/>
              <a:t>=500 </a:t>
            </a:r>
            <a:r>
              <a:rPr lang="el-GR" dirty="0" err="1"/>
              <a:t>nm</a:t>
            </a:r>
            <a:r>
              <a:rPr lang="el-GR" dirty="0"/>
              <a:t>. </a:t>
            </a:r>
            <a:r>
              <a:rPr lang="el-GR" dirty="0" smtClean="0"/>
              <a:t> Στη </a:t>
            </a:r>
            <a:r>
              <a:rPr lang="el-GR" dirty="0"/>
              <a:t>δεύτερη που αναφέρεται σε μια λάμπα πυρακτώσεως, το μέγιστο της καμπύλης βρίσκεται στην υπέρυθρη περιοχή και σε μήκος κύματος </a:t>
            </a:r>
            <a:r>
              <a:rPr lang="el-GR" dirty="0" err="1" smtClean="0"/>
              <a:t>λ</a:t>
            </a:r>
            <a:r>
              <a:rPr lang="el-GR" baseline="-25000" dirty="0" err="1" smtClean="0"/>
              <a:t>maxΛάμπας</a:t>
            </a:r>
            <a:r>
              <a:rPr lang="el-GR" dirty="0" smtClean="0"/>
              <a:t>=1000 </a:t>
            </a:r>
            <a:r>
              <a:rPr lang="el-GR" dirty="0" err="1"/>
              <a:t>nm</a:t>
            </a:r>
            <a:r>
              <a:rPr lang="el-GR" dirty="0"/>
              <a:t>. </a:t>
            </a:r>
            <a:r>
              <a:rPr lang="el-GR" dirty="0" smtClean="0"/>
              <a:t> Επειδή </a:t>
            </a:r>
            <a:r>
              <a:rPr lang="el-GR" dirty="0"/>
              <a:t>γνωρίζουμε ότι η απόλυτη θερμοκρασία στην επιφάνεια του Ήλιου είναι </a:t>
            </a:r>
            <a:r>
              <a:rPr lang="el-GR" dirty="0" smtClean="0"/>
              <a:t>T</a:t>
            </a:r>
            <a:r>
              <a:rPr lang="el-GR" baseline="-25000" dirty="0" smtClean="0"/>
              <a:t>H</a:t>
            </a:r>
            <a:r>
              <a:rPr lang="el-GR" dirty="0" smtClean="0"/>
              <a:t>=5800 </a:t>
            </a:r>
            <a:r>
              <a:rPr lang="el-GR" dirty="0"/>
              <a:t>K, μπορούμε να συμπεράνουμε ότι η θερμοκρασία στην επιφάνεια της πυρακτωμένου σύρματος στη λάμπα, είναι:</a:t>
            </a:r>
          </a:p>
          <a:p>
            <a:r>
              <a:rPr lang="el-GR" dirty="0" smtClean="0"/>
              <a:t>                (</a:t>
            </a:r>
            <a:r>
              <a:rPr lang="el-GR" dirty="0"/>
              <a:t>α) </a:t>
            </a:r>
            <a:r>
              <a:rPr lang="el-GR" dirty="0" smtClean="0"/>
              <a:t>T</a:t>
            </a:r>
            <a:r>
              <a:rPr lang="el-GR" baseline="-25000" dirty="0" smtClean="0"/>
              <a:t>Λ</a:t>
            </a:r>
            <a:r>
              <a:rPr lang="el-GR" dirty="0" smtClean="0"/>
              <a:t>=11600 </a:t>
            </a:r>
            <a:r>
              <a:rPr lang="el-GR" dirty="0"/>
              <a:t>Κ           (β) </a:t>
            </a:r>
            <a:r>
              <a:rPr lang="el-GR" dirty="0" smtClean="0"/>
              <a:t>T</a:t>
            </a:r>
            <a:r>
              <a:rPr lang="el-GR" baseline="-25000" dirty="0" smtClean="0"/>
              <a:t>Λ</a:t>
            </a:r>
            <a:r>
              <a:rPr lang="el-GR" dirty="0" smtClean="0"/>
              <a:t>=2900 </a:t>
            </a:r>
            <a:r>
              <a:rPr lang="el-GR" dirty="0"/>
              <a:t>Κ          (γ) </a:t>
            </a:r>
            <a:r>
              <a:rPr lang="el-GR" dirty="0" smtClean="0"/>
              <a:t>T</a:t>
            </a:r>
            <a:r>
              <a:rPr lang="el-GR" baseline="-25000" dirty="0" smtClean="0"/>
              <a:t>Λ</a:t>
            </a:r>
            <a:r>
              <a:rPr lang="el-GR" dirty="0" smtClean="0"/>
              <a:t>=1450 </a:t>
            </a:r>
            <a:r>
              <a:rPr lang="el-GR" dirty="0"/>
              <a:t>Κ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15" y="1196752"/>
            <a:ext cx="3676372" cy="25202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16" y="1196752"/>
            <a:ext cx="4314619" cy="25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37F36C64-00C9-417A-96B9-59BA4022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4220033"/>
            <a:ext cx="2907996" cy="243491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10360501" cy="805904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Τι είναι το μέλαν σώμα;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14492" y="4941168"/>
            <a:ext cx="3106620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l-GR" sz="3600" dirty="0" smtClean="0">
                <a:solidFill>
                  <a:prstClr val="white"/>
                </a:solidFill>
                <a:ea typeface="+mj-ea"/>
                <a:cs typeface="+mj-cs"/>
              </a:rPr>
              <a:t>μέλαν = μαύρο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125860" y="1556792"/>
            <a:ext cx="9988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 smtClean="0">
                <a:latin typeface="Open Sans"/>
              </a:rPr>
              <a:t>Είναι ένα </a:t>
            </a:r>
            <a:r>
              <a:rPr lang="el-GR" dirty="0">
                <a:latin typeface="Open Sans"/>
              </a:rPr>
              <a:t>ιδανικό σώμα το οποίο απορροφά όλη την </a:t>
            </a:r>
            <a:r>
              <a:rPr lang="el-GR" dirty="0" smtClean="0">
                <a:latin typeface="Open Sans"/>
              </a:rPr>
              <a:t>η-μ </a:t>
            </a:r>
            <a:r>
              <a:rPr lang="el-GR" dirty="0">
                <a:latin typeface="Open Sans"/>
              </a:rPr>
              <a:t>ακτινοβολία που προσπίπτει πάνω του ανεξάρτητα από την συχνότητά της. </a:t>
            </a:r>
            <a:endParaRPr lang="el-GR" dirty="0" smtClean="0">
              <a:latin typeface="Open Sans"/>
            </a:endParaRPr>
          </a:p>
          <a:p>
            <a:endParaRPr lang="el-GR" dirty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 smtClean="0">
                <a:latin typeface="Open Sans"/>
              </a:rPr>
              <a:t>Το </a:t>
            </a:r>
            <a:r>
              <a:rPr lang="el-GR" dirty="0">
                <a:latin typeface="Open Sans"/>
              </a:rPr>
              <a:t>μέλαν σώμα δεν ανακλά ούτε διαχέει την προσπίπτουσα σε αυτό ηλεκτρομαγνητική </a:t>
            </a:r>
            <a:r>
              <a:rPr lang="el-GR" dirty="0" smtClean="0">
                <a:latin typeface="Open Sans"/>
              </a:rPr>
              <a:t>ακτινοβολία, οπότε έχει μαύρο χρώμα</a:t>
            </a:r>
          </a:p>
          <a:p>
            <a:endParaRPr lang="el-GR" dirty="0" smtClean="0"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 smtClean="0">
                <a:latin typeface="Open Sans"/>
              </a:rPr>
              <a:t>Ωστόσο</a:t>
            </a:r>
            <a:r>
              <a:rPr lang="el-GR" dirty="0">
                <a:latin typeface="Open Sans"/>
              </a:rPr>
              <a:t>, το ίδιο το σώμα εκπέμπει ηλεκτρομαγνητική </a:t>
            </a:r>
            <a:r>
              <a:rPr lang="el-GR" dirty="0" smtClean="0">
                <a:latin typeface="Open Sans"/>
              </a:rPr>
              <a:t>ακτινοβολία!</a:t>
            </a:r>
            <a:r>
              <a:rPr lang="el-GR" dirty="0">
                <a:latin typeface="Open Sans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6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09836" y="966809"/>
            <a:ext cx="11089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Στην πράξη όλα τα στερεά σώματα όταν θερμανθούν σε σχετικά υψηλές θερμοκρασίες εκπέμπουν </a:t>
            </a:r>
            <a:r>
              <a:rPr lang="el-GR" dirty="0" smtClean="0"/>
              <a:t>Η-Μ ακτινοβολία και συμπεριφέρονται ως μέλανα σώματα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125860" y="1968132"/>
            <a:ext cx="1072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Αυτή είναι </a:t>
            </a:r>
            <a:r>
              <a:rPr lang="el-GR" sz="4000" b="1" dirty="0">
                <a:solidFill>
                  <a:srgbClr val="FF0000"/>
                </a:solidFill>
              </a:rPr>
              <a:t>η ακτινοβολία του μέλανος </a:t>
            </a:r>
            <a:r>
              <a:rPr lang="el-GR" sz="4000" b="1" dirty="0" smtClean="0">
                <a:solidFill>
                  <a:srgbClr val="FF0000"/>
                </a:solidFill>
              </a:rPr>
              <a:t>σώματος</a:t>
            </a:r>
            <a:r>
              <a:rPr lang="el-GR" sz="4000" b="1" dirty="0">
                <a:solidFill>
                  <a:srgbClr val="FF0000"/>
                </a:solidFill>
              </a:rPr>
              <a:t> </a:t>
            </a:r>
            <a:endParaRPr lang="el-GR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038628" y="2879342"/>
            <a:ext cx="312649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ή θερμική </a:t>
            </a:r>
            <a:r>
              <a:rPr lang="el-GR" b="1" dirty="0">
                <a:solidFill>
                  <a:srgbClr val="FF0000"/>
                </a:solidFill>
              </a:rPr>
              <a:t>ακτινοβολία</a:t>
            </a:r>
            <a:endParaRPr lang="el-GR" dirty="0"/>
          </a:p>
        </p:txBody>
      </p:sp>
      <p:sp>
        <p:nvSpPr>
          <p:cNvPr id="5" name="Οβάλ 4"/>
          <p:cNvSpPr/>
          <p:nvPr/>
        </p:nvSpPr>
        <p:spPr>
          <a:xfrm>
            <a:off x="1701924" y="3841061"/>
            <a:ext cx="403244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Σε συνήθεις θερμοκρασίες εκπέμπει κυρίως στο υπέρυθρο</a:t>
            </a:r>
            <a:endParaRPr lang="el-GR" sz="2800" dirty="0"/>
          </a:p>
        </p:txBody>
      </p:sp>
      <p:sp>
        <p:nvSpPr>
          <p:cNvPr id="7" name="Οβάλ 6"/>
          <p:cNvSpPr/>
          <p:nvPr/>
        </p:nvSpPr>
        <p:spPr>
          <a:xfrm>
            <a:off x="6166420" y="3841061"/>
            <a:ext cx="4095913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Σε υψηλές  θερμοκρασίες εκπέμπει κυρίως στο ορατό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760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3283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l-GR" sz="4000" b="1" dirty="0" err="1" smtClean="0">
                <a:solidFill>
                  <a:srgbClr val="FF0000"/>
                </a:solidFill>
              </a:rPr>
              <a:t>νταση</a:t>
            </a:r>
            <a:r>
              <a:rPr lang="el-GR" sz="4000" b="1" dirty="0" smtClean="0">
                <a:solidFill>
                  <a:srgbClr val="FF0000"/>
                </a:solidFill>
              </a:rPr>
              <a:t> ακτινοβολίας ( Ι ) </a:t>
            </a:r>
            <a:r>
              <a:rPr lang="el-GR" sz="4000" b="1" dirty="0">
                <a:solidFill>
                  <a:srgbClr val="FF0000"/>
                </a:solidFill>
              </a:rPr>
              <a:t/>
            </a:r>
            <a:br>
              <a:rPr lang="el-GR" sz="4000" b="1" dirty="0">
                <a:solidFill>
                  <a:srgbClr val="FF0000"/>
                </a:solidFill>
              </a:rPr>
            </a:b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18883" y="1622695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Είναι το </a:t>
            </a:r>
            <a:r>
              <a:rPr lang="el-GR" dirty="0"/>
              <a:t>πηλίκο της </a:t>
            </a:r>
            <a:r>
              <a:rPr lang="el-GR" dirty="0" smtClean="0"/>
              <a:t>ενέργειας </a:t>
            </a:r>
            <a:r>
              <a:rPr lang="el-GR" dirty="0"/>
              <a:t>E, </a:t>
            </a:r>
            <a:r>
              <a:rPr lang="el-GR" dirty="0" smtClean="0"/>
              <a:t>που </a:t>
            </a:r>
            <a:r>
              <a:rPr lang="el-GR" dirty="0"/>
              <a:t>εκπέμπεται από μονάδα της επιφάνειας, </a:t>
            </a:r>
            <a:r>
              <a:rPr lang="el-GR" dirty="0" smtClean="0"/>
              <a:t>προς </a:t>
            </a:r>
            <a:r>
              <a:rPr lang="el-GR" dirty="0"/>
              <a:t>το </a:t>
            </a:r>
            <a:r>
              <a:rPr lang="el-GR" dirty="0" smtClean="0"/>
              <a:t>αντίστοιχο χρονικό </a:t>
            </a:r>
            <a:r>
              <a:rPr lang="el-GR" dirty="0"/>
              <a:t>διάστημα </a:t>
            </a:r>
            <a:r>
              <a:rPr lang="el-GR" dirty="0" err="1"/>
              <a:t>Δt</a:t>
            </a:r>
            <a:r>
              <a:rPr lang="el-GR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842421" y="4929699"/>
                <a:ext cx="6092825" cy="8691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chemeClr val="tx1"/>
                    </a:solidFill>
                  </a:rPr>
                  <a:t>Η μονάδα μέτρησης της έντασης ακτινοβολίας στο S.I. είναι το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l-GR" b="1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1" y="4929699"/>
                <a:ext cx="6092825" cy="869149"/>
              </a:xfrm>
              <a:prstGeom prst="rect">
                <a:avLst/>
              </a:prstGeom>
              <a:blipFill>
                <a:blip r:embed="rId3"/>
                <a:stretch>
                  <a:fillRect l="-1500" t="-45775" r="-1500" b="-135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329" y="274637"/>
            <a:ext cx="3840251" cy="552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4612" y="5949280"/>
            <a:ext cx="415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Γραφική παράσταση έντασης</a:t>
            </a:r>
            <a:r>
              <a:rPr lang="en-US" sz="2000" dirty="0" smtClean="0"/>
              <a:t> </a:t>
            </a:r>
            <a:r>
              <a:rPr lang="el-GR" sz="2000" dirty="0" smtClean="0"/>
              <a:t>σε συνάρτηση  με το μήκος κύματος 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81" y="3429000"/>
            <a:ext cx="1926503" cy="11461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0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/>
          <a:srcRect l="15350" t="10101" r="15350" b="12201"/>
          <a:stretch/>
        </p:blipFill>
        <p:spPr>
          <a:xfrm>
            <a:off x="6671339" y="1941822"/>
            <a:ext cx="5468771" cy="459873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884" y="372070"/>
            <a:ext cx="7299564" cy="805904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Ας μελετήσουμε αυτό το διάγραμμα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96992" y="1405912"/>
            <a:ext cx="557361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Θερμική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ακτινοβολία εκπέμπεται σε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όλα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τα μήκη κύματος.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Υπάρχει ένα μήκος κύματος αιχμής , </a:t>
            </a:r>
            <a:r>
              <a:rPr lang="el-G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8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όπου η ένταση της εκπεμπόμενης ακτινοβολίας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μεγιστοποιείται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06563" indent="627063">
              <a:buFont typeface="Wingdings" panose="05000000000000000000" pitchFamily="2" charset="2"/>
              <a:buChar char="q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μεγαλύτερες θερμοκρασίες το μήκος κύματος αιχμής είναι μικρότερο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174729" y="1067021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μήκος κύματος αιχμής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 rot="8432624">
            <a:off x="8015369" y="1658556"/>
            <a:ext cx="1198734" cy="550941"/>
          </a:xfrm>
          <a:prstGeom prst="curvedUpArrow">
            <a:avLst>
              <a:gd name="adj1" fmla="val 16331"/>
              <a:gd name="adj2" fmla="val 4737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110636" y="4437112"/>
            <a:ext cx="136815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3861048"/>
            <a:ext cx="2165047" cy="26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274638"/>
            <a:ext cx="10360501" cy="86381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a typeface="+mn-ea"/>
                <a:cs typeface="+mn-cs"/>
              </a:rPr>
              <a:t>Η </a:t>
            </a:r>
            <a:r>
              <a:rPr lang="el-GR" b="1" dirty="0" smtClean="0">
                <a:solidFill>
                  <a:srgbClr val="FF0000"/>
                </a:solidFill>
                <a:ea typeface="+mn-ea"/>
                <a:cs typeface="+mn-cs"/>
              </a:rPr>
              <a:t>παγκοσμιότητα </a:t>
            </a:r>
            <a:r>
              <a:rPr lang="el-GR" b="1" dirty="0">
                <a:solidFill>
                  <a:srgbClr val="FF0000"/>
                </a:solidFill>
                <a:ea typeface="+mn-ea"/>
                <a:cs typeface="+mn-cs"/>
              </a:rPr>
              <a:t>της θερμικής </a:t>
            </a:r>
            <a:r>
              <a:rPr lang="el-GR" b="1" dirty="0" smtClean="0">
                <a:solidFill>
                  <a:srgbClr val="FF0000"/>
                </a:solidFill>
                <a:ea typeface="+mn-ea"/>
                <a:cs typeface="+mn-cs"/>
              </a:rPr>
              <a:t>ακτινοβολίας!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25638" y="4705553"/>
            <a:ext cx="8187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Η</a:t>
            </a:r>
            <a:r>
              <a:rPr lang="el-GR" sz="3200" dirty="0" smtClean="0"/>
              <a:t> </a:t>
            </a:r>
            <a:r>
              <a:rPr lang="el-GR" sz="3200" dirty="0"/>
              <a:t>καμπύλη εκπομπής είναι ανεξάρτητη από τη χημική σύσταση του </a:t>
            </a:r>
            <a:r>
              <a:rPr lang="el-GR" sz="3200" dirty="0" err="1"/>
              <a:t>εκπέμποντος</a:t>
            </a:r>
            <a:r>
              <a:rPr lang="el-GR" sz="3200" dirty="0"/>
              <a:t> </a:t>
            </a:r>
            <a:r>
              <a:rPr lang="el-GR" sz="3200" dirty="0" smtClean="0"/>
              <a:t>υλικού.</a:t>
            </a:r>
            <a:endParaRPr lang="el-GR" sz="3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2" y="1194111"/>
            <a:ext cx="3895239" cy="2434524"/>
          </a:xfrm>
          <a:prstGeom prst="rect">
            <a:avLst/>
          </a:prstGeom>
        </p:spPr>
      </p:pic>
      <p:sp>
        <p:nvSpPr>
          <p:cNvPr id="6" name="AutoShape 2" descr="Η αντίθεση Άρη-Δία: Τα ζώδια σε... αναμμένα κάρβουνα! - Astrology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5" y="1231742"/>
            <a:ext cx="3168352" cy="238543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l="24936" t="12139" b="20249"/>
          <a:stretch/>
        </p:blipFill>
        <p:spPr>
          <a:xfrm>
            <a:off x="8020341" y="1194112"/>
            <a:ext cx="3897352" cy="231047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748" y="3766322"/>
            <a:ext cx="1953149" cy="280961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 rot="21142011">
            <a:off x="1370853" y="2283437"/>
            <a:ext cx="173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λάβα</a:t>
            </a:r>
            <a:endParaRPr lang="el-G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 rot="21142011">
            <a:off x="4496401" y="1949708"/>
            <a:ext cx="318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κάρβουνα</a:t>
            </a:r>
            <a:endParaRPr lang="el-G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 rot="20881613">
            <a:off x="8985179" y="2207827"/>
            <a:ext cx="222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σίδερο</a:t>
            </a:r>
            <a:endParaRPr lang="el-G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2654" y="269223"/>
            <a:ext cx="10360501" cy="12239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Ο ΝΟΜΟΣ ΤΗΣ ΜΕΤΑΤΟΠΙΣΗΣ ΤΟΥ WIEN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14963" y="144555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µ</a:t>
            </a:r>
            <a:r>
              <a:rPr lang="el-GR" dirty="0" err="1"/>
              <a:t>ήκος</a:t>
            </a:r>
            <a:r>
              <a:rPr lang="el-GR" dirty="0"/>
              <a:t> </a:t>
            </a:r>
            <a:r>
              <a:rPr lang="el-GR" dirty="0" smtClean="0"/>
              <a:t>κύματος αιχμής του </a:t>
            </a:r>
            <a:r>
              <a:rPr lang="el-GR" dirty="0" err="1" smtClean="0"/>
              <a:t>μέλανου</a:t>
            </a:r>
            <a:r>
              <a:rPr lang="el-GR" dirty="0" smtClean="0"/>
              <a:t> σώματος είναι  </a:t>
            </a:r>
            <a:r>
              <a:rPr lang="el-GR" dirty="0"/>
              <a:t>αντιστρόφως </a:t>
            </a:r>
            <a:r>
              <a:rPr lang="el-GR" dirty="0" smtClean="0"/>
              <a:t>ανάλογο </a:t>
            </a:r>
            <a:r>
              <a:rPr lang="el-GR" dirty="0"/>
              <a:t>προς την απόλυτη </a:t>
            </a:r>
            <a:r>
              <a:rPr lang="el-GR" dirty="0" smtClean="0"/>
              <a:t>θερμοκρασία του.</a:t>
            </a:r>
            <a:endParaRPr lang="el-GR" dirty="0"/>
          </a:p>
        </p:txBody>
      </p:sp>
      <p:pic>
        <p:nvPicPr>
          <p:cNvPr id="1026" name="Picture 2" descr="Wilhelm Wien 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1010837"/>
            <a:ext cx="2532644" cy="35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8830716" y="4943202"/>
            <a:ext cx="2976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Wilhelm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Wien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Nobel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Prize for Physics (1911)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4099" y="4875597"/>
            <a:ext cx="2963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π</a:t>
            </a:r>
            <a:r>
              <a:rPr lang="el-GR" sz="2800" dirty="0" smtClean="0"/>
              <a:t>ιο συγκεκριμένα: </a:t>
            </a:r>
            <a:endParaRPr lang="el-GR" sz="28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2343996"/>
            <a:ext cx="2916180" cy="419837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27" y="3311238"/>
            <a:ext cx="4310246" cy="114614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897" y="5527977"/>
            <a:ext cx="366401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Ελλειψοειδής επεξήγηση 16"/>
          <p:cNvSpPr/>
          <p:nvPr/>
        </p:nvSpPr>
        <p:spPr>
          <a:xfrm>
            <a:off x="2240135" y="3246900"/>
            <a:ext cx="7904044" cy="1324819"/>
          </a:xfrm>
          <a:prstGeom prst="wedgeEllipseCallout">
            <a:avLst>
              <a:gd name="adj1" fmla="val -53074"/>
              <a:gd name="adj2" fmla="val -37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8006" y="287740"/>
            <a:ext cx="10360501" cy="1223963"/>
          </a:xfrm>
        </p:spPr>
        <p:txBody>
          <a:bodyPr/>
          <a:lstStyle/>
          <a:p>
            <a:pPr marL="2247900" indent="-2247900"/>
            <a:r>
              <a:rPr lang="el-GR" b="1" dirty="0" smtClean="0">
                <a:solidFill>
                  <a:srgbClr val="FF0000"/>
                </a:solidFill>
              </a:rPr>
              <a:t>Πρόβλημα:</a:t>
            </a:r>
            <a:r>
              <a:rPr lang="el-GR" dirty="0" smtClean="0"/>
              <a:t> Ποια είναι η θερμοκρασία της </a:t>
            </a:r>
            <a:br>
              <a:rPr lang="el-GR" dirty="0" smtClean="0"/>
            </a:br>
            <a:r>
              <a:rPr lang="el-GR" dirty="0" smtClean="0"/>
              <a:t>επιφάνειας του ήλιου;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947253" y="1505465"/>
            <a:ext cx="10513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 θεωρήσουμε τον ήλιο μέλαν σώμα από το νόμο του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Wien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έχουμε </a:t>
            </a:r>
          </a:p>
          <a:p>
            <a:pPr algn="ctr"/>
            <a:r>
              <a:rPr lang="el-G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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0,003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43" y="2597275"/>
            <a:ext cx="782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Αλλά ποιο είναι το </a:t>
            </a:r>
            <a:r>
              <a:rPr lang="el-GR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sz="2800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l-GR" sz="2800" b="1" baseline="-2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 smtClean="0"/>
              <a:t>της ακτινοβολίας του ήλιου; </a:t>
            </a:r>
            <a:endParaRPr lang="el-GR" sz="2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400491"/>
            <a:ext cx="1800225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12842"/>
            <a:ext cx="355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Την απάντηση μπορεί να </a:t>
            </a:r>
          </a:p>
          <a:p>
            <a:r>
              <a:rPr lang="el-GR" sz="2000" dirty="0" smtClean="0"/>
              <a:t>μας τη δώσει ο Δαρβίνος…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43" y="3704042"/>
            <a:ext cx="665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Περίπου στο μέσον του ορατού φάσματος!  </a:t>
            </a:r>
            <a:endParaRPr lang="el-GR" sz="2800" dirty="0"/>
          </a:p>
        </p:txBody>
      </p:sp>
      <p:sp>
        <p:nvSpPr>
          <p:cNvPr id="8" name="AutoShape 2" descr="Φως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307975" y="5028861"/>
            <a:ext cx="4752528" cy="1561300"/>
          </a:xfrm>
          <a:prstGeom prst="rect">
            <a:avLst/>
          </a:prstGeom>
        </p:spPr>
      </p:pic>
      <p:sp>
        <p:nvSpPr>
          <p:cNvPr id="10" name="Οβάλ 9"/>
          <p:cNvSpPr/>
          <p:nvPr/>
        </p:nvSpPr>
        <p:spPr>
          <a:xfrm>
            <a:off x="9509212" y="3762020"/>
            <a:ext cx="24940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ym typeface="Symbol" panose="05050102010706020507" pitchFamily="18" charset="2"/>
              </a:rPr>
              <a:t></a:t>
            </a:r>
            <a:r>
              <a:rPr lang="el-GR" sz="2800" dirty="0" smtClean="0">
                <a:sym typeface="Symbol" panose="05050102010706020507" pitchFamily="18" charset="2"/>
              </a:rPr>
              <a:t>500</a:t>
            </a:r>
            <a:r>
              <a:rPr lang="en-US" sz="2800" dirty="0" smtClean="0">
                <a:sym typeface="Symbol" panose="05050102010706020507" pitchFamily="18" charset="2"/>
              </a:rPr>
              <a:t>nm</a:t>
            </a:r>
            <a:endParaRPr lang="el-G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1311" y="2893101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l-GR" sz="2800" dirty="0"/>
          </a:p>
        </p:txBody>
      </p:sp>
      <p:sp>
        <p:nvSpPr>
          <p:cNvPr id="13" name="Ορθογώνιο 12"/>
          <p:cNvSpPr/>
          <p:nvPr/>
        </p:nvSpPr>
        <p:spPr>
          <a:xfrm>
            <a:off x="5768177" y="5490533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l-GR" dirty="0"/>
          </a:p>
        </p:txBody>
      </p:sp>
      <p:sp>
        <p:nvSpPr>
          <p:cNvPr id="14" name="Οβάλ 13"/>
          <p:cNvSpPr/>
          <p:nvPr/>
        </p:nvSpPr>
        <p:spPr>
          <a:xfrm>
            <a:off x="7960248" y="5266848"/>
            <a:ext cx="1368152" cy="90903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pic>
        <p:nvPicPr>
          <p:cNvPr id="5124" name="Picture 4" descr="Smiling sun, sun, smile png | PNG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23" y="177481"/>
            <a:ext cx="1353521" cy="13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73" y="5328138"/>
            <a:ext cx="1493649" cy="786452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774" y="5486395"/>
            <a:ext cx="146926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4" grpId="0"/>
      <p:bldP spid="6" grpId="0"/>
      <p:bldP spid="7" grpId="0"/>
      <p:bldP spid="10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93812" y="3364298"/>
            <a:ext cx="6768752" cy="2764335"/>
          </a:xfrm>
        </p:spPr>
        <p:txBody>
          <a:bodyPr rtlCol="0">
            <a:no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</a:rPr>
              <a:t/>
            </a:r>
            <a:br>
              <a:rPr lang="el-GR" sz="4400" b="1" dirty="0" smtClean="0">
                <a:solidFill>
                  <a:srgbClr val="FF0000"/>
                </a:solidFill>
              </a:rPr>
            </a:br>
            <a:r>
              <a:rPr lang="el-GR" sz="3600" dirty="0" smtClean="0"/>
              <a:t>Στις </a:t>
            </a:r>
            <a:r>
              <a:rPr lang="el-GR" sz="3600" dirty="0"/>
              <a:t>υψηλές συχνότητες η κλασική </a:t>
            </a:r>
            <a:r>
              <a:rPr lang="el-GR" sz="3600" dirty="0" smtClean="0"/>
              <a:t>πρόβλεψη, όχι </a:t>
            </a:r>
            <a:r>
              <a:rPr lang="el-GR" sz="3600" dirty="0"/>
              <a:t>µόνο δεν </a:t>
            </a:r>
            <a:r>
              <a:rPr lang="el-GR" sz="3600" dirty="0" smtClean="0"/>
              <a:t>συμφωνεί </a:t>
            </a:r>
            <a:r>
              <a:rPr lang="el-GR" sz="3600" dirty="0"/>
              <a:t>µε το </a:t>
            </a:r>
            <a:r>
              <a:rPr lang="el-GR" sz="3600" dirty="0" err="1"/>
              <a:t>πείραµα</a:t>
            </a:r>
            <a:r>
              <a:rPr lang="el-GR" sz="3600" dirty="0"/>
              <a:t>, αλλά προβλέπει και άπειρη ένταση ακτινοβολίας σε αυτή την περιοχή.</a:t>
            </a:r>
          </a:p>
        </p:txBody>
      </p:sp>
      <p:pic>
        <p:nvPicPr>
          <p:cNvPr id="7170" name="Picture 2" descr="Black body - Academic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636912"/>
            <a:ext cx="40379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/>
          <p:cNvSpPr/>
          <p:nvPr/>
        </p:nvSpPr>
        <p:spPr>
          <a:xfrm>
            <a:off x="324036" y="467497"/>
            <a:ext cx="4150196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Το αδιέξοδο της κλασικής θεωρίας</a:t>
            </a:r>
            <a:endParaRPr lang="el-GR" sz="4000" dirty="0"/>
          </a:p>
        </p:txBody>
      </p:sp>
      <p:sp>
        <p:nvSpPr>
          <p:cNvPr id="3" name="Ορθογώνιο 2"/>
          <p:cNvSpPr/>
          <p:nvPr/>
        </p:nvSpPr>
        <p:spPr>
          <a:xfrm>
            <a:off x="4654252" y="476672"/>
            <a:ext cx="753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άτομα καθώς ταλαντώνονται εκπέμπουν Η/Μ </a:t>
            </a:r>
            <a:r>
              <a:rPr lang="el-GR" dirty="0" smtClean="0"/>
              <a:t>κύματα. </a:t>
            </a:r>
            <a:endParaRPr lang="el-GR" dirty="0"/>
          </a:p>
          <a:p>
            <a:r>
              <a:rPr lang="el-GR" dirty="0" smtClean="0"/>
              <a:t>Η ένταση της ακτινοβολίας αυξάνεται, όταν αυξάνεται η συχνότητα της, μέχρι το άπειρο!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518348" y="1913733"/>
            <a:ext cx="5239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Η υπεριώδης καταστροφή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Τεχνολογία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2_TF02787990_TF02787990" id="{674149BD-A1DD-466B-BA0D-361147D39261}" vid="{70B924BD-5EC3-4E6A-ADED-E51B2745EEC0}"/>
    </a:ext>
  </a:extLst>
</a:theme>
</file>

<file path=ppt/theme/theme2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τριπλές γραμμές κυκλώματος (ευρεία οθόνη)</Template>
  <TotalTime>808</TotalTime>
  <Words>947</Words>
  <Application>Microsoft Office PowerPoint</Application>
  <PresentationFormat>Προσαρμογή</PresentationFormat>
  <Paragraphs>119</Paragraphs>
  <Slides>19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Lucida Sans Unicode</vt:lpstr>
      <vt:lpstr>Open Sans</vt:lpstr>
      <vt:lpstr>Symbol</vt:lpstr>
      <vt:lpstr>Wingdings</vt:lpstr>
      <vt:lpstr>Τεχνολογία 16x9</vt:lpstr>
      <vt:lpstr>Η ακτινοβολία του μέλανου σώματος</vt:lpstr>
      <vt:lpstr>Τι είναι το μέλαν σώμα;</vt:lpstr>
      <vt:lpstr>Παρουσίαση του PowerPoint</vt:lpstr>
      <vt:lpstr>Eνταση ακτινοβολίας ( Ι )  </vt:lpstr>
      <vt:lpstr>Ας μελετήσουμε αυτό το διάγραμμα</vt:lpstr>
      <vt:lpstr>Η παγκοσμιότητα της θερμικής ακτινοβολίας!</vt:lpstr>
      <vt:lpstr>Ο ΝΟΜΟΣ ΤΗΣ ΜΕΤΑΤΟΠΙΣΗΣ ΤΟΥ WIEN</vt:lpstr>
      <vt:lpstr>Πρόβλημα: Ποια είναι η θερμοκρασία της  επιφάνειας του ήλιου;</vt:lpstr>
      <vt:lpstr> Στις υψηλές συχνότητες η κλασική πρόβλεψη, όχι µόνο δεν συμφωνεί µε το πείραµα, αλλά προβλέπει και άπειρη ένταση ακτινοβολίας σε αυτή την περιοχή.</vt:lpstr>
      <vt:lpstr>και η . . . θεραπεία: Η υπόθεση του φωτεινού κβάντου</vt:lpstr>
      <vt:lpstr>Το άτομο, ως ταλαντωτής, δεν μπορεί να βρεθεί σε οποιαδήποτε ενεργειακή κατάσταση, αλλά μόνο σε συγκεκριμένες (κβαντισμένες) καταστάσεις που έχουν ενέργεια πολλαπλάσια της ενέργειας του φωτονίου </vt:lpstr>
      <vt:lpstr>Παρουσίαση του PowerPoint</vt:lpstr>
      <vt:lpstr>Και πώς αυτό εξηγεί τη μορφή της πειραματικής καμπύλης του μέλανου σώματος;</vt:lpstr>
      <vt:lpstr>Παρουσίαση του PowerPoint</vt:lpstr>
      <vt:lpstr>Ενέργειες κβάντων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ακτινοβολία του μέλανου σώματος</dc:title>
  <dc:creator>niki</dc:creator>
  <cp:lastModifiedBy>niki</cp:lastModifiedBy>
  <cp:revision>42</cp:revision>
  <dcterms:created xsi:type="dcterms:W3CDTF">2023-03-27T08:54:31Z</dcterms:created>
  <dcterms:modified xsi:type="dcterms:W3CDTF">2024-03-31T16:42:48Z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