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9" r:id="rId3"/>
  </p:sldMasterIdLst>
  <p:notesMasterIdLst>
    <p:notesMasterId r:id="rId64"/>
  </p:notesMasterIdLst>
  <p:sldIdLst>
    <p:sldId id="283" r:id="rId4"/>
    <p:sldId id="263" r:id="rId5"/>
    <p:sldId id="284" r:id="rId6"/>
    <p:sldId id="319" r:id="rId7"/>
    <p:sldId id="272" r:id="rId8"/>
    <p:sldId id="258" r:id="rId9"/>
    <p:sldId id="259" r:id="rId10"/>
    <p:sldId id="260" r:id="rId11"/>
    <p:sldId id="261" r:id="rId12"/>
    <p:sldId id="285" r:id="rId13"/>
    <p:sldId id="262" r:id="rId14"/>
    <p:sldId id="265" r:id="rId15"/>
    <p:sldId id="266" r:id="rId16"/>
    <p:sldId id="264" r:id="rId17"/>
    <p:sldId id="286" r:id="rId18"/>
    <p:sldId id="287" r:id="rId19"/>
    <p:sldId id="288" r:id="rId20"/>
    <p:sldId id="289" r:id="rId21"/>
    <p:sldId id="267" r:id="rId22"/>
    <p:sldId id="268" r:id="rId23"/>
    <p:sldId id="270" r:id="rId24"/>
    <p:sldId id="269" r:id="rId25"/>
    <p:sldId id="290" r:id="rId26"/>
    <p:sldId id="320" r:id="rId27"/>
    <p:sldId id="271" r:id="rId28"/>
    <p:sldId id="291" r:id="rId29"/>
    <p:sldId id="273" r:id="rId30"/>
    <p:sldId id="274" r:id="rId31"/>
    <p:sldId id="275" r:id="rId32"/>
    <p:sldId id="276" r:id="rId33"/>
    <p:sldId id="277" r:id="rId34"/>
    <p:sldId id="292" r:id="rId35"/>
    <p:sldId id="295" r:id="rId36"/>
    <p:sldId id="294" r:id="rId37"/>
    <p:sldId id="296" r:id="rId38"/>
    <p:sldId id="278" r:id="rId39"/>
    <p:sldId id="279" r:id="rId40"/>
    <p:sldId id="280" r:id="rId41"/>
    <p:sldId id="281" r:id="rId42"/>
    <p:sldId id="282" r:id="rId43"/>
    <p:sldId id="297" r:id="rId44"/>
    <p:sldId id="304" r:id="rId45"/>
    <p:sldId id="305" r:id="rId46"/>
    <p:sldId id="306" r:id="rId47"/>
    <p:sldId id="298" r:id="rId48"/>
    <p:sldId id="299" r:id="rId49"/>
    <p:sldId id="318" r:id="rId50"/>
    <p:sldId id="300" r:id="rId51"/>
    <p:sldId id="301" r:id="rId52"/>
    <p:sldId id="321" r:id="rId53"/>
    <p:sldId id="302" r:id="rId54"/>
    <p:sldId id="322" r:id="rId55"/>
    <p:sldId id="323" r:id="rId56"/>
    <p:sldId id="293" r:id="rId57"/>
    <p:sldId id="308" r:id="rId58"/>
    <p:sldId id="309" r:id="rId59"/>
    <p:sldId id="307" r:id="rId60"/>
    <p:sldId id="310" r:id="rId61"/>
    <p:sldId id="313" r:id="rId62"/>
    <p:sldId id="324" r:id="rId6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FFFFCC"/>
    <a:srgbClr val="800000"/>
    <a:srgbClr val="FFFF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4660"/>
  </p:normalViewPr>
  <p:slideViewPr>
    <p:cSldViewPr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35045F-8710-45B6-A842-ACC8231E037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l-GR"/>
        </a:p>
      </dgm:t>
    </dgm:pt>
    <dgm:pt modelId="{5E751EA0-4E9F-4419-9EAF-4B191F41F711}">
      <dgm:prSet phldrT="[Κείμενο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el-GR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Είδη Κρούσεων</a:t>
          </a:r>
        </a:p>
        <a:p>
          <a:pPr algn="ctr"/>
          <a:r>
            <a:rPr lang="el-GR" sz="2000" b="1" dirty="0" smtClean="0">
              <a:solidFill>
                <a:schemeClr val="tx1"/>
              </a:solidFill>
              <a:effectLst/>
              <a:latin typeface="Comic Sans MS" panose="030F0702030302020204" pitchFamily="66" charset="0"/>
            </a:rPr>
            <a:t>(με κριτήριο τις διευθύνσεις       κίνησης των σωμάτων πριν την κρούση)</a:t>
          </a:r>
          <a:endParaRPr lang="el-GR" sz="2000" b="1" dirty="0"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2A445472-997C-4237-BAEB-CA06C6E072DF}" type="parTrans" cxnId="{8E1DC912-2186-46E5-B749-D80385E432F8}">
      <dgm:prSet/>
      <dgm:spPr/>
      <dgm:t>
        <a:bodyPr/>
        <a:lstStyle/>
        <a:p>
          <a:endParaRPr lang="el-GR"/>
        </a:p>
      </dgm:t>
    </dgm:pt>
    <dgm:pt modelId="{EF208287-D77E-44B6-83F6-C34853E2A82A}" type="sibTrans" cxnId="{8E1DC912-2186-46E5-B749-D80385E432F8}">
      <dgm:prSet/>
      <dgm:spPr/>
      <dgm:t>
        <a:bodyPr/>
        <a:lstStyle/>
        <a:p>
          <a:endParaRPr lang="el-GR"/>
        </a:p>
      </dgm:t>
    </dgm:pt>
    <dgm:pt modelId="{954C27E0-55E1-419E-B64D-94D360339BAC}">
      <dgm:prSet phldrT="[Κείμενο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l-GR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Κεντρική</a:t>
          </a:r>
          <a:endParaRPr lang="el-GR" sz="32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571179B9-6267-4A10-82EB-3AD847A695F1}" type="parTrans" cxnId="{4386FD75-BA40-43FF-BC8C-F7EDF32863E8}">
      <dgm:prSet/>
      <dgm:spPr/>
      <dgm:t>
        <a:bodyPr/>
        <a:lstStyle/>
        <a:p>
          <a:endParaRPr lang="el-GR"/>
        </a:p>
      </dgm:t>
    </dgm:pt>
    <dgm:pt modelId="{6D3B0ED7-F3CA-40D3-ADC2-EEA6D7C2D6C5}" type="sibTrans" cxnId="{4386FD75-BA40-43FF-BC8C-F7EDF32863E8}">
      <dgm:prSet/>
      <dgm:spPr/>
      <dgm:t>
        <a:bodyPr/>
        <a:lstStyle/>
        <a:p>
          <a:endParaRPr lang="el-GR"/>
        </a:p>
      </dgm:t>
    </dgm:pt>
    <dgm:pt modelId="{ED461C47-3629-43B5-BA2F-0FB53D0F280E}">
      <dgm:prSet phldrT="[Κείμενο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l-GR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Έκκεντρη</a:t>
          </a:r>
          <a:endParaRPr lang="el-GR" sz="32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9E31E1B9-C968-4B8D-BB7F-411197546DEC}" type="parTrans" cxnId="{E9FFE219-A18D-44F7-AB69-59866BA319D8}">
      <dgm:prSet/>
      <dgm:spPr/>
      <dgm:t>
        <a:bodyPr/>
        <a:lstStyle/>
        <a:p>
          <a:endParaRPr lang="el-GR"/>
        </a:p>
      </dgm:t>
    </dgm:pt>
    <dgm:pt modelId="{9B4626A6-9938-40C3-BC72-75DC140EAECB}" type="sibTrans" cxnId="{E9FFE219-A18D-44F7-AB69-59866BA319D8}">
      <dgm:prSet/>
      <dgm:spPr/>
      <dgm:t>
        <a:bodyPr/>
        <a:lstStyle/>
        <a:p>
          <a:endParaRPr lang="el-GR"/>
        </a:p>
      </dgm:t>
    </dgm:pt>
    <dgm:pt modelId="{201AFA09-DB60-47E1-83DF-53B699C0C9F2}">
      <dgm:prSet phldrT="[Κείμενο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l-GR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Πλάγια</a:t>
          </a:r>
          <a:endParaRPr lang="el-GR" sz="32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2B945D0A-4645-44B6-8C01-68F732DAB9AB}" type="parTrans" cxnId="{F5156AFB-87C3-4113-B8A8-23DD9A187557}">
      <dgm:prSet/>
      <dgm:spPr/>
      <dgm:t>
        <a:bodyPr/>
        <a:lstStyle/>
        <a:p>
          <a:endParaRPr lang="el-GR"/>
        </a:p>
      </dgm:t>
    </dgm:pt>
    <dgm:pt modelId="{DC3622FE-0E80-46E0-9C1C-4DC5B890AA35}" type="sibTrans" cxnId="{F5156AFB-87C3-4113-B8A8-23DD9A187557}">
      <dgm:prSet/>
      <dgm:spPr/>
      <dgm:t>
        <a:bodyPr/>
        <a:lstStyle/>
        <a:p>
          <a:endParaRPr lang="el-GR"/>
        </a:p>
      </dgm:t>
    </dgm:pt>
    <dgm:pt modelId="{B4801772-B572-4D32-97ED-38F64ED920E2}" type="pres">
      <dgm:prSet presAssocID="{C335045F-8710-45B6-A842-ACC8231E037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B3A859D-1B60-4FB0-87A8-98D411ADC840}" type="pres">
      <dgm:prSet presAssocID="{5E751EA0-4E9F-4419-9EAF-4B191F41F711}" presName="root1" presStyleCnt="0"/>
      <dgm:spPr/>
    </dgm:pt>
    <dgm:pt modelId="{D01C9792-04AE-47D1-A4DC-77D32CFF0754}" type="pres">
      <dgm:prSet presAssocID="{5E751EA0-4E9F-4419-9EAF-4B191F41F711}" presName="LevelOneTextNode" presStyleLbl="node0" presStyleIdx="0" presStyleCnt="1" custAng="5400000" custScaleX="282213" custScaleY="62092" custLinFactNeighborX="-36344" custLinFactNeighborY="-36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AAB0BE5-EF6D-4A18-ADC4-D2523F302A6D}" type="pres">
      <dgm:prSet presAssocID="{5E751EA0-4E9F-4419-9EAF-4B191F41F711}" presName="level2hierChild" presStyleCnt="0"/>
      <dgm:spPr/>
    </dgm:pt>
    <dgm:pt modelId="{DF4DD829-04BF-4178-992B-6B8122AA3250}" type="pres">
      <dgm:prSet presAssocID="{571179B9-6267-4A10-82EB-3AD847A695F1}" presName="conn2-1" presStyleLbl="parChTrans1D2" presStyleIdx="0" presStyleCnt="3"/>
      <dgm:spPr/>
      <dgm:t>
        <a:bodyPr/>
        <a:lstStyle/>
        <a:p>
          <a:endParaRPr lang="el-GR"/>
        </a:p>
      </dgm:t>
    </dgm:pt>
    <dgm:pt modelId="{876F14F2-27AF-48A3-8E38-1200EC2460B1}" type="pres">
      <dgm:prSet presAssocID="{571179B9-6267-4A10-82EB-3AD847A695F1}" presName="connTx" presStyleLbl="parChTrans1D2" presStyleIdx="0" presStyleCnt="3"/>
      <dgm:spPr/>
      <dgm:t>
        <a:bodyPr/>
        <a:lstStyle/>
        <a:p>
          <a:endParaRPr lang="el-GR"/>
        </a:p>
      </dgm:t>
    </dgm:pt>
    <dgm:pt modelId="{9A668D92-8536-49AF-8F82-A68C4EC93628}" type="pres">
      <dgm:prSet presAssocID="{954C27E0-55E1-419E-B64D-94D360339BAC}" presName="root2" presStyleCnt="0"/>
      <dgm:spPr/>
    </dgm:pt>
    <dgm:pt modelId="{DA085905-DDBA-4071-9847-D3836D107F2E}" type="pres">
      <dgm:prSet presAssocID="{954C27E0-55E1-419E-B64D-94D360339BAC}" presName="LevelTwoTextNode" presStyleLbl="node2" presStyleIdx="0" presStyleCnt="3" custScaleX="75919" custScaleY="58593" custLinFactY="-27048" custLinFactNeighborX="1703" custLinFactNeighborY="-10000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673B9C9-4CD2-4FAC-96CD-6340FC5D5F9F}" type="pres">
      <dgm:prSet presAssocID="{954C27E0-55E1-419E-B64D-94D360339BAC}" presName="level3hierChild" presStyleCnt="0"/>
      <dgm:spPr/>
    </dgm:pt>
    <dgm:pt modelId="{ADEC4903-CB4C-4154-939C-52639A37BB8F}" type="pres">
      <dgm:prSet presAssocID="{9E31E1B9-C968-4B8D-BB7F-411197546DEC}" presName="conn2-1" presStyleLbl="parChTrans1D2" presStyleIdx="1" presStyleCnt="3"/>
      <dgm:spPr/>
      <dgm:t>
        <a:bodyPr/>
        <a:lstStyle/>
        <a:p>
          <a:endParaRPr lang="el-GR"/>
        </a:p>
      </dgm:t>
    </dgm:pt>
    <dgm:pt modelId="{76D783EF-8D6E-4511-9DEA-524F7864FBD9}" type="pres">
      <dgm:prSet presAssocID="{9E31E1B9-C968-4B8D-BB7F-411197546DEC}" presName="connTx" presStyleLbl="parChTrans1D2" presStyleIdx="1" presStyleCnt="3"/>
      <dgm:spPr/>
      <dgm:t>
        <a:bodyPr/>
        <a:lstStyle/>
        <a:p>
          <a:endParaRPr lang="el-GR"/>
        </a:p>
      </dgm:t>
    </dgm:pt>
    <dgm:pt modelId="{0DFF2095-1E44-4E31-B71A-FA8F75E23C0E}" type="pres">
      <dgm:prSet presAssocID="{ED461C47-3629-43B5-BA2F-0FB53D0F280E}" presName="root2" presStyleCnt="0"/>
      <dgm:spPr/>
    </dgm:pt>
    <dgm:pt modelId="{8CDE7A56-8625-4C4A-A073-4D3D243A1FFB}" type="pres">
      <dgm:prSet presAssocID="{ED461C47-3629-43B5-BA2F-0FB53D0F280E}" presName="LevelTwoTextNode" presStyleLbl="node2" presStyleIdx="1" presStyleCnt="3" custScaleX="76907" custScaleY="62665" custLinFactNeighborX="2917" custLinFactNeighborY="-5127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86B46BF-85CF-4BE9-805C-733CEB3871B6}" type="pres">
      <dgm:prSet presAssocID="{ED461C47-3629-43B5-BA2F-0FB53D0F280E}" presName="level3hierChild" presStyleCnt="0"/>
      <dgm:spPr/>
    </dgm:pt>
    <dgm:pt modelId="{71BA0A09-C94D-4BAB-BB4D-097B19D0A7B6}" type="pres">
      <dgm:prSet presAssocID="{2B945D0A-4645-44B6-8C01-68F732DAB9AB}" presName="conn2-1" presStyleLbl="parChTrans1D2" presStyleIdx="2" presStyleCnt="3"/>
      <dgm:spPr/>
      <dgm:t>
        <a:bodyPr/>
        <a:lstStyle/>
        <a:p>
          <a:endParaRPr lang="el-GR"/>
        </a:p>
      </dgm:t>
    </dgm:pt>
    <dgm:pt modelId="{8AF48EE6-4EC5-4811-AB7E-2499166EDE1B}" type="pres">
      <dgm:prSet presAssocID="{2B945D0A-4645-44B6-8C01-68F732DAB9AB}" presName="connTx" presStyleLbl="parChTrans1D2" presStyleIdx="2" presStyleCnt="3"/>
      <dgm:spPr/>
      <dgm:t>
        <a:bodyPr/>
        <a:lstStyle/>
        <a:p>
          <a:endParaRPr lang="el-GR"/>
        </a:p>
      </dgm:t>
    </dgm:pt>
    <dgm:pt modelId="{3D3BA816-493C-4931-A7CA-D7C5C5474168}" type="pres">
      <dgm:prSet presAssocID="{201AFA09-DB60-47E1-83DF-53B699C0C9F2}" presName="root2" presStyleCnt="0"/>
      <dgm:spPr/>
    </dgm:pt>
    <dgm:pt modelId="{4551A839-6B53-4C12-8D45-92FA88C77005}" type="pres">
      <dgm:prSet presAssocID="{201AFA09-DB60-47E1-83DF-53B699C0C9F2}" presName="LevelTwoTextNode" presStyleLbl="node2" presStyleIdx="2" presStyleCnt="3" custScaleX="77010" custScaleY="57872" custLinFactNeighborX="2508" custLinFactNeighborY="5187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89B8440-213D-41B4-86B3-318932256BF0}" type="pres">
      <dgm:prSet presAssocID="{201AFA09-DB60-47E1-83DF-53B699C0C9F2}" presName="level3hierChild" presStyleCnt="0"/>
      <dgm:spPr/>
    </dgm:pt>
  </dgm:ptLst>
  <dgm:cxnLst>
    <dgm:cxn modelId="{86EFB50A-570C-4463-AB8F-4A34227E6CB5}" type="presOf" srcId="{2B945D0A-4645-44B6-8C01-68F732DAB9AB}" destId="{8AF48EE6-4EC5-4811-AB7E-2499166EDE1B}" srcOrd="1" destOrd="0" presId="urn:microsoft.com/office/officeart/2008/layout/HorizontalMultiLevelHierarchy"/>
    <dgm:cxn modelId="{93379410-B34D-4E77-8C4D-9D3CED548598}" type="presOf" srcId="{571179B9-6267-4A10-82EB-3AD847A695F1}" destId="{DF4DD829-04BF-4178-992B-6B8122AA3250}" srcOrd="0" destOrd="0" presId="urn:microsoft.com/office/officeart/2008/layout/HorizontalMultiLevelHierarchy"/>
    <dgm:cxn modelId="{F5156AFB-87C3-4113-B8A8-23DD9A187557}" srcId="{5E751EA0-4E9F-4419-9EAF-4B191F41F711}" destId="{201AFA09-DB60-47E1-83DF-53B699C0C9F2}" srcOrd="2" destOrd="0" parTransId="{2B945D0A-4645-44B6-8C01-68F732DAB9AB}" sibTransId="{DC3622FE-0E80-46E0-9C1C-4DC5B890AA35}"/>
    <dgm:cxn modelId="{5FA21BDE-96EA-4384-8064-193C23D28301}" type="presOf" srcId="{571179B9-6267-4A10-82EB-3AD847A695F1}" destId="{876F14F2-27AF-48A3-8E38-1200EC2460B1}" srcOrd="1" destOrd="0" presId="urn:microsoft.com/office/officeart/2008/layout/HorizontalMultiLevelHierarchy"/>
    <dgm:cxn modelId="{E9C50772-973F-4564-B23D-AFD2CE6E1843}" type="presOf" srcId="{C335045F-8710-45B6-A842-ACC8231E037D}" destId="{B4801772-B572-4D32-97ED-38F64ED920E2}" srcOrd="0" destOrd="0" presId="urn:microsoft.com/office/officeart/2008/layout/HorizontalMultiLevelHierarchy"/>
    <dgm:cxn modelId="{2652424E-4578-4539-A159-6F9DB9A1A508}" type="presOf" srcId="{201AFA09-DB60-47E1-83DF-53B699C0C9F2}" destId="{4551A839-6B53-4C12-8D45-92FA88C77005}" srcOrd="0" destOrd="0" presId="urn:microsoft.com/office/officeart/2008/layout/HorizontalMultiLevelHierarchy"/>
    <dgm:cxn modelId="{8DE8B2B7-F5E1-4D86-A1D3-57AF23916428}" type="presOf" srcId="{9E31E1B9-C968-4B8D-BB7F-411197546DEC}" destId="{ADEC4903-CB4C-4154-939C-52639A37BB8F}" srcOrd="0" destOrd="0" presId="urn:microsoft.com/office/officeart/2008/layout/HorizontalMultiLevelHierarchy"/>
    <dgm:cxn modelId="{8E1DC912-2186-46E5-B749-D80385E432F8}" srcId="{C335045F-8710-45B6-A842-ACC8231E037D}" destId="{5E751EA0-4E9F-4419-9EAF-4B191F41F711}" srcOrd="0" destOrd="0" parTransId="{2A445472-997C-4237-BAEB-CA06C6E072DF}" sibTransId="{EF208287-D77E-44B6-83F6-C34853E2A82A}"/>
    <dgm:cxn modelId="{8C5BBCF7-E514-42A9-852D-117EDE6FF7C3}" type="presOf" srcId="{954C27E0-55E1-419E-B64D-94D360339BAC}" destId="{DA085905-DDBA-4071-9847-D3836D107F2E}" srcOrd="0" destOrd="0" presId="urn:microsoft.com/office/officeart/2008/layout/HorizontalMultiLevelHierarchy"/>
    <dgm:cxn modelId="{E9FFE219-A18D-44F7-AB69-59866BA319D8}" srcId="{5E751EA0-4E9F-4419-9EAF-4B191F41F711}" destId="{ED461C47-3629-43B5-BA2F-0FB53D0F280E}" srcOrd="1" destOrd="0" parTransId="{9E31E1B9-C968-4B8D-BB7F-411197546DEC}" sibTransId="{9B4626A6-9938-40C3-BC72-75DC140EAECB}"/>
    <dgm:cxn modelId="{464E2B38-836F-48AF-8333-9E13FF52D9B8}" type="presOf" srcId="{5E751EA0-4E9F-4419-9EAF-4B191F41F711}" destId="{D01C9792-04AE-47D1-A4DC-77D32CFF0754}" srcOrd="0" destOrd="0" presId="urn:microsoft.com/office/officeart/2008/layout/HorizontalMultiLevelHierarchy"/>
    <dgm:cxn modelId="{8E947FE6-DDFD-4534-AFD7-AFCE8885F351}" type="presOf" srcId="{2B945D0A-4645-44B6-8C01-68F732DAB9AB}" destId="{71BA0A09-C94D-4BAB-BB4D-097B19D0A7B6}" srcOrd="0" destOrd="0" presId="urn:microsoft.com/office/officeart/2008/layout/HorizontalMultiLevelHierarchy"/>
    <dgm:cxn modelId="{DBE908E7-8E03-48DF-8D8E-F989826E84B4}" type="presOf" srcId="{ED461C47-3629-43B5-BA2F-0FB53D0F280E}" destId="{8CDE7A56-8625-4C4A-A073-4D3D243A1FFB}" srcOrd="0" destOrd="0" presId="urn:microsoft.com/office/officeart/2008/layout/HorizontalMultiLevelHierarchy"/>
    <dgm:cxn modelId="{4386FD75-BA40-43FF-BC8C-F7EDF32863E8}" srcId="{5E751EA0-4E9F-4419-9EAF-4B191F41F711}" destId="{954C27E0-55E1-419E-B64D-94D360339BAC}" srcOrd="0" destOrd="0" parTransId="{571179B9-6267-4A10-82EB-3AD847A695F1}" sibTransId="{6D3B0ED7-F3CA-40D3-ADC2-EEA6D7C2D6C5}"/>
    <dgm:cxn modelId="{65D1F1ED-D481-4A9D-BE0C-4D0ADAA03060}" type="presOf" srcId="{9E31E1B9-C968-4B8D-BB7F-411197546DEC}" destId="{76D783EF-8D6E-4511-9DEA-524F7864FBD9}" srcOrd="1" destOrd="0" presId="urn:microsoft.com/office/officeart/2008/layout/HorizontalMultiLevelHierarchy"/>
    <dgm:cxn modelId="{3426F2D3-15C4-496B-85AD-90939F3D4765}" type="presParOf" srcId="{B4801772-B572-4D32-97ED-38F64ED920E2}" destId="{7B3A859D-1B60-4FB0-87A8-98D411ADC840}" srcOrd="0" destOrd="0" presId="urn:microsoft.com/office/officeart/2008/layout/HorizontalMultiLevelHierarchy"/>
    <dgm:cxn modelId="{B87979BB-CF05-4D85-92A6-C893577E5AC9}" type="presParOf" srcId="{7B3A859D-1B60-4FB0-87A8-98D411ADC840}" destId="{D01C9792-04AE-47D1-A4DC-77D32CFF0754}" srcOrd="0" destOrd="0" presId="urn:microsoft.com/office/officeart/2008/layout/HorizontalMultiLevelHierarchy"/>
    <dgm:cxn modelId="{4FC86C12-C1D3-4105-89CF-13592FD40A8C}" type="presParOf" srcId="{7B3A859D-1B60-4FB0-87A8-98D411ADC840}" destId="{EAAB0BE5-EF6D-4A18-ADC4-D2523F302A6D}" srcOrd="1" destOrd="0" presId="urn:microsoft.com/office/officeart/2008/layout/HorizontalMultiLevelHierarchy"/>
    <dgm:cxn modelId="{4909208A-1E73-4300-831E-069D0570AFCD}" type="presParOf" srcId="{EAAB0BE5-EF6D-4A18-ADC4-D2523F302A6D}" destId="{DF4DD829-04BF-4178-992B-6B8122AA3250}" srcOrd="0" destOrd="0" presId="urn:microsoft.com/office/officeart/2008/layout/HorizontalMultiLevelHierarchy"/>
    <dgm:cxn modelId="{7EAA0862-CE65-4EB0-836F-61582478E1F8}" type="presParOf" srcId="{DF4DD829-04BF-4178-992B-6B8122AA3250}" destId="{876F14F2-27AF-48A3-8E38-1200EC2460B1}" srcOrd="0" destOrd="0" presId="urn:microsoft.com/office/officeart/2008/layout/HorizontalMultiLevelHierarchy"/>
    <dgm:cxn modelId="{BD715DD9-B160-4EDE-9BB9-6AECB1EB9820}" type="presParOf" srcId="{EAAB0BE5-EF6D-4A18-ADC4-D2523F302A6D}" destId="{9A668D92-8536-49AF-8F82-A68C4EC93628}" srcOrd="1" destOrd="0" presId="urn:microsoft.com/office/officeart/2008/layout/HorizontalMultiLevelHierarchy"/>
    <dgm:cxn modelId="{C3BD8E82-73A4-4C47-8904-89FA893A604A}" type="presParOf" srcId="{9A668D92-8536-49AF-8F82-A68C4EC93628}" destId="{DA085905-DDBA-4071-9847-D3836D107F2E}" srcOrd="0" destOrd="0" presId="urn:microsoft.com/office/officeart/2008/layout/HorizontalMultiLevelHierarchy"/>
    <dgm:cxn modelId="{E96859A7-5924-4240-92BF-0BFBDF08C0CE}" type="presParOf" srcId="{9A668D92-8536-49AF-8F82-A68C4EC93628}" destId="{F673B9C9-4CD2-4FAC-96CD-6340FC5D5F9F}" srcOrd="1" destOrd="0" presId="urn:microsoft.com/office/officeart/2008/layout/HorizontalMultiLevelHierarchy"/>
    <dgm:cxn modelId="{2C1A68E2-E457-45D3-8DA2-24499C60C97F}" type="presParOf" srcId="{EAAB0BE5-EF6D-4A18-ADC4-D2523F302A6D}" destId="{ADEC4903-CB4C-4154-939C-52639A37BB8F}" srcOrd="2" destOrd="0" presId="urn:microsoft.com/office/officeart/2008/layout/HorizontalMultiLevelHierarchy"/>
    <dgm:cxn modelId="{EEF6CDDE-8864-4D32-AB40-D99976800048}" type="presParOf" srcId="{ADEC4903-CB4C-4154-939C-52639A37BB8F}" destId="{76D783EF-8D6E-4511-9DEA-524F7864FBD9}" srcOrd="0" destOrd="0" presId="urn:microsoft.com/office/officeart/2008/layout/HorizontalMultiLevelHierarchy"/>
    <dgm:cxn modelId="{4EE49E3C-FAAE-42C4-9D1C-BE0314DA71A3}" type="presParOf" srcId="{EAAB0BE5-EF6D-4A18-ADC4-D2523F302A6D}" destId="{0DFF2095-1E44-4E31-B71A-FA8F75E23C0E}" srcOrd="3" destOrd="0" presId="urn:microsoft.com/office/officeart/2008/layout/HorizontalMultiLevelHierarchy"/>
    <dgm:cxn modelId="{CB29C919-AA1D-4C6D-885B-E0919075F780}" type="presParOf" srcId="{0DFF2095-1E44-4E31-B71A-FA8F75E23C0E}" destId="{8CDE7A56-8625-4C4A-A073-4D3D243A1FFB}" srcOrd="0" destOrd="0" presId="urn:microsoft.com/office/officeart/2008/layout/HorizontalMultiLevelHierarchy"/>
    <dgm:cxn modelId="{3128B56B-C275-4F14-B37F-7A202465A4CC}" type="presParOf" srcId="{0DFF2095-1E44-4E31-B71A-FA8F75E23C0E}" destId="{086B46BF-85CF-4BE9-805C-733CEB3871B6}" srcOrd="1" destOrd="0" presId="urn:microsoft.com/office/officeart/2008/layout/HorizontalMultiLevelHierarchy"/>
    <dgm:cxn modelId="{D1C21DF7-858F-4C29-B2AA-0BEF6C3AE319}" type="presParOf" srcId="{EAAB0BE5-EF6D-4A18-ADC4-D2523F302A6D}" destId="{71BA0A09-C94D-4BAB-BB4D-097B19D0A7B6}" srcOrd="4" destOrd="0" presId="urn:microsoft.com/office/officeart/2008/layout/HorizontalMultiLevelHierarchy"/>
    <dgm:cxn modelId="{B642751C-5BD4-4DB0-AA57-54930F173E84}" type="presParOf" srcId="{71BA0A09-C94D-4BAB-BB4D-097B19D0A7B6}" destId="{8AF48EE6-4EC5-4811-AB7E-2499166EDE1B}" srcOrd="0" destOrd="0" presId="urn:microsoft.com/office/officeart/2008/layout/HorizontalMultiLevelHierarchy"/>
    <dgm:cxn modelId="{0D12BF05-25BB-439F-911E-30259D942E1B}" type="presParOf" srcId="{EAAB0BE5-EF6D-4A18-ADC4-D2523F302A6D}" destId="{3D3BA816-493C-4931-A7CA-D7C5C5474168}" srcOrd="5" destOrd="0" presId="urn:microsoft.com/office/officeart/2008/layout/HorizontalMultiLevelHierarchy"/>
    <dgm:cxn modelId="{C49012FC-8718-41A9-B283-0FE4CD4331F3}" type="presParOf" srcId="{3D3BA816-493C-4931-A7CA-D7C5C5474168}" destId="{4551A839-6B53-4C12-8D45-92FA88C77005}" srcOrd="0" destOrd="0" presId="urn:microsoft.com/office/officeart/2008/layout/HorizontalMultiLevelHierarchy"/>
    <dgm:cxn modelId="{E3801B58-C385-4A2C-B377-38E8BC5E3A90}" type="presParOf" srcId="{3D3BA816-493C-4931-A7CA-D7C5C5474168}" destId="{689B8440-213D-41B4-86B3-318932256BF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B1E468-1882-434E-89B6-67B375BB3223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C2E3CB1-D1EC-49B1-8476-B5323E69E164}">
      <dgm:prSet phldrT="[Κείμενο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l-GR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Είδη Κρούσεων</a:t>
          </a:r>
        </a:p>
        <a:p>
          <a:r>
            <a:rPr lang="el-GR" sz="2000" b="1" dirty="0" smtClean="0">
              <a:solidFill>
                <a:schemeClr val="tx1"/>
              </a:solidFill>
              <a:effectLst/>
              <a:latin typeface="Comic Sans MS" panose="030F0702030302020204" pitchFamily="66" charset="0"/>
            </a:rPr>
            <a:t>(Με κριτήριο τη διατήρηση ή όχι της ολικής κινητικής ενέργειας)</a:t>
          </a:r>
          <a:endParaRPr lang="el-GR" sz="2000" b="1" dirty="0"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4F7138FC-39BC-409B-9DA6-F9DFC2A5D82C}" type="parTrans" cxnId="{078290A8-F44E-4241-B6BA-84BE19D7C668}">
      <dgm:prSet/>
      <dgm:spPr/>
      <dgm:t>
        <a:bodyPr/>
        <a:lstStyle/>
        <a:p>
          <a:endParaRPr lang="el-GR"/>
        </a:p>
      </dgm:t>
    </dgm:pt>
    <dgm:pt modelId="{DC14BF8B-9908-458B-AD2E-28C582BCF9F6}" type="sibTrans" cxnId="{078290A8-F44E-4241-B6BA-84BE19D7C668}">
      <dgm:prSet/>
      <dgm:spPr/>
      <dgm:t>
        <a:bodyPr/>
        <a:lstStyle/>
        <a:p>
          <a:endParaRPr lang="el-GR"/>
        </a:p>
      </dgm:t>
    </dgm:pt>
    <dgm:pt modelId="{BC6C9714-7F10-4C3B-B143-4700E7A665BB}">
      <dgm:prSet phldrT="[Κείμενο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l-GR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Ελαστική</a:t>
          </a:r>
        </a:p>
        <a:p>
          <a:r>
            <a:rPr lang="el-GR" sz="2000" b="1" dirty="0" smtClean="0">
              <a:solidFill>
                <a:schemeClr val="tx1"/>
              </a:solidFill>
              <a:latin typeface="Comic Sans MS" panose="030F0702030302020204" pitchFamily="66" charset="0"/>
            </a:rPr>
            <a:t>(Η ολική κινητική ενέργεια διατηρείται)</a:t>
          </a:r>
          <a:endParaRPr lang="el-GR" sz="2000" b="1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E0151848-6165-4506-B153-A762F6198D0D}" type="parTrans" cxnId="{C86DB86F-EF33-4B6F-A1C7-3A1A7D705C51}">
      <dgm:prSet/>
      <dgm:spPr>
        <a:ln>
          <a:solidFill>
            <a:schemeClr val="tx1"/>
          </a:solidFill>
        </a:ln>
      </dgm:spPr>
      <dgm:t>
        <a:bodyPr/>
        <a:lstStyle/>
        <a:p>
          <a:endParaRPr lang="el-GR"/>
        </a:p>
      </dgm:t>
    </dgm:pt>
    <dgm:pt modelId="{4BFEE1BB-FB1D-4914-948A-BAE0B52019CE}" type="sibTrans" cxnId="{C86DB86F-EF33-4B6F-A1C7-3A1A7D705C51}">
      <dgm:prSet/>
      <dgm:spPr/>
      <dgm:t>
        <a:bodyPr/>
        <a:lstStyle/>
        <a:p>
          <a:endParaRPr lang="el-GR"/>
        </a:p>
      </dgm:t>
    </dgm:pt>
    <dgm:pt modelId="{AB2268C2-25AC-479E-B469-641F2B47B94D}">
      <dgm:prSet phldrT="[Κείμενο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l-GR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Ανελαστική</a:t>
          </a:r>
        </a:p>
        <a:p>
          <a:r>
            <a:rPr lang="el-GR" sz="2000" b="1" dirty="0" smtClean="0">
              <a:solidFill>
                <a:schemeClr val="tx1"/>
              </a:solidFill>
              <a:latin typeface="Comic Sans MS" panose="030F0702030302020204" pitchFamily="66" charset="0"/>
            </a:rPr>
            <a:t>(Η ολική κινητική ενέργεια δεν  διατηρείται)</a:t>
          </a:r>
          <a:endParaRPr lang="el-GR" sz="2000" b="1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B1542ED8-8D30-47B7-BDCE-77CD81CD660E}" type="parTrans" cxnId="{CE632731-D410-4532-AD84-788102B71067}">
      <dgm:prSet/>
      <dgm:spPr>
        <a:ln>
          <a:solidFill>
            <a:schemeClr val="tx1"/>
          </a:solidFill>
        </a:ln>
      </dgm:spPr>
      <dgm:t>
        <a:bodyPr/>
        <a:lstStyle/>
        <a:p>
          <a:endParaRPr lang="el-GR"/>
        </a:p>
      </dgm:t>
    </dgm:pt>
    <dgm:pt modelId="{B93F28E0-AEF2-4647-83D5-3BA56B0E60C6}" type="sibTrans" cxnId="{CE632731-D410-4532-AD84-788102B71067}">
      <dgm:prSet/>
      <dgm:spPr/>
      <dgm:t>
        <a:bodyPr/>
        <a:lstStyle/>
        <a:p>
          <a:endParaRPr lang="el-GR"/>
        </a:p>
      </dgm:t>
    </dgm:pt>
    <dgm:pt modelId="{4D15428D-3261-496E-A055-94A27925B369}">
      <dgm:prSet phldrT="[Κείμενο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l-GR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Πλαστική</a:t>
          </a:r>
        </a:p>
        <a:p>
          <a:r>
            <a:rPr lang="el-GR" sz="2000" b="1" dirty="0" smtClean="0">
              <a:solidFill>
                <a:schemeClr val="tx1"/>
              </a:solidFill>
              <a:latin typeface="Comic Sans MS" panose="030F0702030302020204" pitchFamily="66" charset="0"/>
            </a:rPr>
            <a:t>(Δημιουργείται συσσωμάτωμα)</a:t>
          </a:r>
          <a:endParaRPr lang="el-GR" sz="2000" b="1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9BAB1000-D8EA-47F3-9BEC-3FD096B51BA6}" type="parTrans" cxnId="{813D867B-A262-4780-A9C9-3BFEE39D0DE1}">
      <dgm:prSet/>
      <dgm:spPr>
        <a:ln>
          <a:solidFill>
            <a:schemeClr val="tx1"/>
          </a:solidFill>
        </a:ln>
      </dgm:spPr>
      <dgm:t>
        <a:bodyPr/>
        <a:lstStyle/>
        <a:p>
          <a:endParaRPr lang="el-GR"/>
        </a:p>
      </dgm:t>
    </dgm:pt>
    <dgm:pt modelId="{9B73E836-FD60-451D-BD3D-9E88A8071052}" type="sibTrans" cxnId="{813D867B-A262-4780-A9C9-3BFEE39D0DE1}">
      <dgm:prSet/>
      <dgm:spPr/>
      <dgm:t>
        <a:bodyPr/>
        <a:lstStyle/>
        <a:p>
          <a:endParaRPr lang="el-GR"/>
        </a:p>
      </dgm:t>
    </dgm:pt>
    <dgm:pt modelId="{D222D532-912D-4420-B45A-0A9A4B3CA104}" type="pres">
      <dgm:prSet presAssocID="{BBB1E468-1882-434E-89B6-67B375BB322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13BD7E4-C05A-40D3-9FA8-226FDDBC2BBB}" type="pres">
      <dgm:prSet presAssocID="{BBB1E468-1882-434E-89B6-67B375BB3223}" presName="hierFlow" presStyleCnt="0"/>
      <dgm:spPr/>
    </dgm:pt>
    <dgm:pt modelId="{863B2119-D7EC-4D34-BA2B-3F9C9F844E6E}" type="pres">
      <dgm:prSet presAssocID="{BBB1E468-1882-434E-89B6-67B375BB322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74A7BE2-3905-48D3-88F8-FA7BF81B9162}" type="pres">
      <dgm:prSet presAssocID="{9C2E3CB1-D1EC-49B1-8476-B5323E69E164}" presName="Name17" presStyleCnt="0"/>
      <dgm:spPr/>
    </dgm:pt>
    <dgm:pt modelId="{64A94E22-6BC1-48FD-AD19-D78A94F16CD5}" type="pres">
      <dgm:prSet presAssocID="{9C2E3CB1-D1EC-49B1-8476-B5323E69E164}" presName="level1Shape" presStyleLbl="node0" presStyleIdx="0" presStyleCnt="1" custScaleX="222306" custScaleY="468853" custLinFactNeighborX="7734" custLinFactNeighborY="119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3DCD1FD-3CD2-4905-B96F-8D2C13A73C07}" type="pres">
      <dgm:prSet presAssocID="{9C2E3CB1-D1EC-49B1-8476-B5323E69E164}" presName="hierChild2" presStyleCnt="0"/>
      <dgm:spPr/>
    </dgm:pt>
    <dgm:pt modelId="{5DF78E9B-A662-4AA2-BBC5-A34F0271FF2B}" type="pres">
      <dgm:prSet presAssocID="{E0151848-6165-4506-B153-A762F6198D0D}" presName="Name25" presStyleLbl="parChTrans1D2" presStyleIdx="0" presStyleCnt="2"/>
      <dgm:spPr/>
      <dgm:t>
        <a:bodyPr/>
        <a:lstStyle/>
        <a:p>
          <a:endParaRPr lang="el-GR"/>
        </a:p>
      </dgm:t>
    </dgm:pt>
    <dgm:pt modelId="{1BBE5168-BDF1-4F66-A762-0F8517C3D59B}" type="pres">
      <dgm:prSet presAssocID="{E0151848-6165-4506-B153-A762F6198D0D}" presName="connTx" presStyleLbl="parChTrans1D2" presStyleIdx="0" presStyleCnt="2"/>
      <dgm:spPr/>
      <dgm:t>
        <a:bodyPr/>
        <a:lstStyle/>
        <a:p>
          <a:endParaRPr lang="el-GR"/>
        </a:p>
      </dgm:t>
    </dgm:pt>
    <dgm:pt modelId="{A27EB287-A428-4725-9404-85B4D2E15499}" type="pres">
      <dgm:prSet presAssocID="{BC6C9714-7F10-4C3B-B143-4700E7A665BB}" presName="Name30" presStyleCnt="0"/>
      <dgm:spPr/>
    </dgm:pt>
    <dgm:pt modelId="{B2121D2F-CDE6-415A-9909-3FBD17826CB4}" type="pres">
      <dgm:prSet presAssocID="{BC6C9714-7F10-4C3B-B143-4700E7A665BB}" presName="level2Shape" presStyleLbl="node2" presStyleIdx="0" presStyleCnt="2" custScaleX="294979" custScaleY="349507" custLinFactNeighborX="3734" custLinFactNeighborY="-60249"/>
      <dgm:spPr/>
      <dgm:t>
        <a:bodyPr/>
        <a:lstStyle/>
        <a:p>
          <a:endParaRPr lang="el-GR"/>
        </a:p>
      </dgm:t>
    </dgm:pt>
    <dgm:pt modelId="{8EC2BE08-7572-4813-80F3-DF7F6EF05EC7}" type="pres">
      <dgm:prSet presAssocID="{BC6C9714-7F10-4C3B-B143-4700E7A665BB}" presName="hierChild3" presStyleCnt="0"/>
      <dgm:spPr/>
    </dgm:pt>
    <dgm:pt modelId="{861A1423-60B5-44D5-9855-41CD28093ADF}" type="pres">
      <dgm:prSet presAssocID="{B1542ED8-8D30-47B7-BDCE-77CD81CD660E}" presName="Name25" presStyleLbl="parChTrans1D2" presStyleIdx="1" presStyleCnt="2"/>
      <dgm:spPr/>
      <dgm:t>
        <a:bodyPr/>
        <a:lstStyle/>
        <a:p>
          <a:endParaRPr lang="el-GR"/>
        </a:p>
      </dgm:t>
    </dgm:pt>
    <dgm:pt modelId="{C01C1A5B-EE63-45F2-87AA-C6500BC9579B}" type="pres">
      <dgm:prSet presAssocID="{B1542ED8-8D30-47B7-BDCE-77CD81CD660E}" presName="connTx" presStyleLbl="parChTrans1D2" presStyleIdx="1" presStyleCnt="2"/>
      <dgm:spPr/>
      <dgm:t>
        <a:bodyPr/>
        <a:lstStyle/>
        <a:p>
          <a:endParaRPr lang="el-GR"/>
        </a:p>
      </dgm:t>
    </dgm:pt>
    <dgm:pt modelId="{36E239C2-1FB0-4539-9F5E-968F80CE0232}" type="pres">
      <dgm:prSet presAssocID="{AB2268C2-25AC-479E-B469-641F2B47B94D}" presName="Name30" presStyleCnt="0"/>
      <dgm:spPr/>
    </dgm:pt>
    <dgm:pt modelId="{F18BED56-732E-4F7F-8362-C07530F031B8}" type="pres">
      <dgm:prSet presAssocID="{AB2268C2-25AC-479E-B469-641F2B47B94D}" presName="level2Shape" presStyleLbl="node2" presStyleIdx="1" presStyleCnt="2" custScaleX="200068" custScaleY="413465" custLinFactNeighborX="-2657" custLinFactNeighborY="30521"/>
      <dgm:spPr/>
      <dgm:t>
        <a:bodyPr/>
        <a:lstStyle/>
        <a:p>
          <a:endParaRPr lang="el-GR"/>
        </a:p>
      </dgm:t>
    </dgm:pt>
    <dgm:pt modelId="{D2DBC532-AABF-4EB2-A291-BF91A0B85D4B}" type="pres">
      <dgm:prSet presAssocID="{AB2268C2-25AC-479E-B469-641F2B47B94D}" presName="hierChild3" presStyleCnt="0"/>
      <dgm:spPr/>
    </dgm:pt>
    <dgm:pt modelId="{E5248C61-A3B7-497B-861F-43365F76F780}" type="pres">
      <dgm:prSet presAssocID="{9BAB1000-D8EA-47F3-9BEC-3FD096B51BA6}" presName="Name25" presStyleLbl="parChTrans1D3" presStyleIdx="0" presStyleCnt="1"/>
      <dgm:spPr/>
      <dgm:t>
        <a:bodyPr/>
        <a:lstStyle/>
        <a:p>
          <a:endParaRPr lang="el-GR"/>
        </a:p>
      </dgm:t>
    </dgm:pt>
    <dgm:pt modelId="{DD8637C2-1A40-439D-8F14-58FDD407D507}" type="pres">
      <dgm:prSet presAssocID="{9BAB1000-D8EA-47F3-9BEC-3FD096B51BA6}" presName="connTx" presStyleLbl="parChTrans1D3" presStyleIdx="0" presStyleCnt="1"/>
      <dgm:spPr/>
      <dgm:t>
        <a:bodyPr/>
        <a:lstStyle/>
        <a:p>
          <a:endParaRPr lang="el-GR"/>
        </a:p>
      </dgm:t>
    </dgm:pt>
    <dgm:pt modelId="{D8801FE5-431F-4E33-8394-8501C3A76039}" type="pres">
      <dgm:prSet presAssocID="{4D15428D-3261-496E-A055-94A27925B369}" presName="Name30" presStyleCnt="0"/>
      <dgm:spPr/>
    </dgm:pt>
    <dgm:pt modelId="{E1174598-687E-4419-A3D2-0EBD717998C5}" type="pres">
      <dgm:prSet presAssocID="{4D15428D-3261-496E-A055-94A27925B369}" presName="level2Shape" presStyleLbl="node3" presStyleIdx="0" presStyleCnt="1" custScaleX="180046" custScaleY="276033" custLinFactNeighborX="-1062" custLinFactNeighborY="34303"/>
      <dgm:spPr/>
      <dgm:t>
        <a:bodyPr/>
        <a:lstStyle/>
        <a:p>
          <a:endParaRPr lang="el-GR"/>
        </a:p>
      </dgm:t>
    </dgm:pt>
    <dgm:pt modelId="{8DC77F86-89D3-4CB1-8E59-B9904FD8BCAC}" type="pres">
      <dgm:prSet presAssocID="{4D15428D-3261-496E-A055-94A27925B369}" presName="hierChild3" presStyleCnt="0"/>
      <dgm:spPr/>
    </dgm:pt>
    <dgm:pt modelId="{B7014D38-C47B-49B8-87D4-4EB2F46DFD13}" type="pres">
      <dgm:prSet presAssocID="{BBB1E468-1882-434E-89B6-67B375BB3223}" presName="bgShapesFlow" presStyleCnt="0"/>
      <dgm:spPr/>
    </dgm:pt>
  </dgm:ptLst>
  <dgm:cxnLst>
    <dgm:cxn modelId="{078290A8-F44E-4241-B6BA-84BE19D7C668}" srcId="{BBB1E468-1882-434E-89B6-67B375BB3223}" destId="{9C2E3CB1-D1EC-49B1-8476-B5323E69E164}" srcOrd="0" destOrd="0" parTransId="{4F7138FC-39BC-409B-9DA6-F9DFC2A5D82C}" sibTransId="{DC14BF8B-9908-458B-AD2E-28C582BCF9F6}"/>
    <dgm:cxn modelId="{68E01BFB-E176-402A-A5E1-D7A12ABA4B65}" type="presOf" srcId="{4D15428D-3261-496E-A055-94A27925B369}" destId="{E1174598-687E-4419-A3D2-0EBD717998C5}" srcOrd="0" destOrd="0" presId="urn:microsoft.com/office/officeart/2005/8/layout/hierarchy5"/>
    <dgm:cxn modelId="{4681D933-76AE-4618-B9B8-B55AFB5E1827}" type="presOf" srcId="{9BAB1000-D8EA-47F3-9BEC-3FD096B51BA6}" destId="{DD8637C2-1A40-439D-8F14-58FDD407D507}" srcOrd="1" destOrd="0" presId="urn:microsoft.com/office/officeart/2005/8/layout/hierarchy5"/>
    <dgm:cxn modelId="{C3502E03-4FCE-4673-8485-6C855D991C75}" type="presOf" srcId="{B1542ED8-8D30-47B7-BDCE-77CD81CD660E}" destId="{C01C1A5B-EE63-45F2-87AA-C6500BC9579B}" srcOrd="1" destOrd="0" presId="urn:microsoft.com/office/officeart/2005/8/layout/hierarchy5"/>
    <dgm:cxn modelId="{9F95F80F-F68C-4543-A2FF-3F00963DA74A}" type="presOf" srcId="{9BAB1000-D8EA-47F3-9BEC-3FD096B51BA6}" destId="{E5248C61-A3B7-497B-861F-43365F76F780}" srcOrd="0" destOrd="0" presId="urn:microsoft.com/office/officeart/2005/8/layout/hierarchy5"/>
    <dgm:cxn modelId="{67C4458C-B8D8-4727-B6B3-D6AAAF5BAED8}" type="presOf" srcId="{E0151848-6165-4506-B153-A762F6198D0D}" destId="{1BBE5168-BDF1-4F66-A762-0F8517C3D59B}" srcOrd="1" destOrd="0" presId="urn:microsoft.com/office/officeart/2005/8/layout/hierarchy5"/>
    <dgm:cxn modelId="{1C610A24-A81A-4666-9770-3C7E33FE40A3}" type="presOf" srcId="{9C2E3CB1-D1EC-49B1-8476-B5323E69E164}" destId="{64A94E22-6BC1-48FD-AD19-D78A94F16CD5}" srcOrd="0" destOrd="0" presId="urn:microsoft.com/office/officeart/2005/8/layout/hierarchy5"/>
    <dgm:cxn modelId="{CE632731-D410-4532-AD84-788102B71067}" srcId="{9C2E3CB1-D1EC-49B1-8476-B5323E69E164}" destId="{AB2268C2-25AC-479E-B469-641F2B47B94D}" srcOrd="1" destOrd="0" parTransId="{B1542ED8-8D30-47B7-BDCE-77CD81CD660E}" sibTransId="{B93F28E0-AEF2-4647-83D5-3BA56B0E60C6}"/>
    <dgm:cxn modelId="{813D867B-A262-4780-A9C9-3BFEE39D0DE1}" srcId="{AB2268C2-25AC-479E-B469-641F2B47B94D}" destId="{4D15428D-3261-496E-A055-94A27925B369}" srcOrd="0" destOrd="0" parTransId="{9BAB1000-D8EA-47F3-9BEC-3FD096B51BA6}" sibTransId="{9B73E836-FD60-451D-BD3D-9E88A8071052}"/>
    <dgm:cxn modelId="{E57C3856-4A95-4C4D-8990-B97B9843FBB4}" type="presOf" srcId="{BBB1E468-1882-434E-89B6-67B375BB3223}" destId="{D222D532-912D-4420-B45A-0A9A4B3CA104}" srcOrd="0" destOrd="0" presId="urn:microsoft.com/office/officeart/2005/8/layout/hierarchy5"/>
    <dgm:cxn modelId="{4CB773FD-37B1-4918-A271-4E446FA6B5FC}" type="presOf" srcId="{E0151848-6165-4506-B153-A762F6198D0D}" destId="{5DF78E9B-A662-4AA2-BBC5-A34F0271FF2B}" srcOrd="0" destOrd="0" presId="urn:microsoft.com/office/officeart/2005/8/layout/hierarchy5"/>
    <dgm:cxn modelId="{CE04CE55-5194-4A6C-B441-61AC2C3D156D}" type="presOf" srcId="{B1542ED8-8D30-47B7-BDCE-77CD81CD660E}" destId="{861A1423-60B5-44D5-9855-41CD28093ADF}" srcOrd="0" destOrd="0" presId="urn:microsoft.com/office/officeart/2005/8/layout/hierarchy5"/>
    <dgm:cxn modelId="{F7AF3ED8-BB12-45F3-ADB6-94F6294DB435}" type="presOf" srcId="{BC6C9714-7F10-4C3B-B143-4700E7A665BB}" destId="{B2121D2F-CDE6-415A-9909-3FBD17826CB4}" srcOrd="0" destOrd="0" presId="urn:microsoft.com/office/officeart/2005/8/layout/hierarchy5"/>
    <dgm:cxn modelId="{CC0E8CFB-F875-475C-ACC1-2962DF8ECB80}" type="presOf" srcId="{AB2268C2-25AC-479E-B469-641F2B47B94D}" destId="{F18BED56-732E-4F7F-8362-C07530F031B8}" srcOrd="0" destOrd="0" presId="urn:microsoft.com/office/officeart/2005/8/layout/hierarchy5"/>
    <dgm:cxn modelId="{C86DB86F-EF33-4B6F-A1C7-3A1A7D705C51}" srcId="{9C2E3CB1-D1EC-49B1-8476-B5323E69E164}" destId="{BC6C9714-7F10-4C3B-B143-4700E7A665BB}" srcOrd="0" destOrd="0" parTransId="{E0151848-6165-4506-B153-A762F6198D0D}" sibTransId="{4BFEE1BB-FB1D-4914-948A-BAE0B52019CE}"/>
    <dgm:cxn modelId="{069DF56B-2C99-4D31-BD84-A82958C433C3}" type="presParOf" srcId="{D222D532-912D-4420-B45A-0A9A4B3CA104}" destId="{413BD7E4-C05A-40D3-9FA8-226FDDBC2BBB}" srcOrd="0" destOrd="0" presId="urn:microsoft.com/office/officeart/2005/8/layout/hierarchy5"/>
    <dgm:cxn modelId="{6493D025-7AD6-4690-9375-A1DA4F3AAE70}" type="presParOf" srcId="{413BD7E4-C05A-40D3-9FA8-226FDDBC2BBB}" destId="{863B2119-D7EC-4D34-BA2B-3F9C9F844E6E}" srcOrd="0" destOrd="0" presId="urn:microsoft.com/office/officeart/2005/8/layout/hierarchy5"/>
    <dgm:cxn modelId="{FC51EC5D-5F0C-42A3-A52B-BD90620297EC}" type="presParOf" srcId="{863B2119-D7EC-4D34-BA2B-3F9C9F844E6E}" destId="{874A7BE2-3905-48D3-88F8-FA7BF81B9162}" srcOrd="0" destOrd="0" presId="urn:microsoft.com/office/officeart/2005/8/layout/hierarchy5"/>
    <dgm:cxn modelId="{9EB76217-90C3-4327-BA14-416EAF6E0FF1}" type="presParOf" srcId="{874A7BE2-3905-48D3-88F8-FA7BF81B9162}" destId="{64A94E22-6BC1-48FD-AD19-D78A94F16CD5}" srcOrd="0" destOrd="0" presId="urn:microsoft.com/office/officeart/2005/8/layout/hierarchy5"/>
    <dgm:cxn modelId="{B7DFF30D-91FA-4686-9474-1D7446C6AE76}" type="presParOf" srcId="{874A7BE2-3905-48D3-88F8-FA7BF81B9162}" destId="{E3DCD1FD-3CD2-4905-B96F-8D2C13A73C07}" srcOrd="1" destOrd="0" presId="urn:microsoft.com/office/officeart/2005/8/layout/hierarchy5"/>
    <dgm:cxn modelId="{A0CFED2A-C672-45F6-98F6-AC00FB9340DA}" type="presParOf" srcId="{E3DCD1FD-3CD2-4905-B96F-8D2C13A73C07}" destId="{5DF78E9B-A662-4AA2-BBC5-A34F0271FF2B}" srcOrd="0" destOrd="0" presId="urn:microsoft.com/office/officeart/2005/8/layout/hierarchy5"/>
    <dgm:cxn modelId="{E97CDD6A-F3EC-4A87-9AD3-7558589882CB}" type="presParOf" srcId="{5DF78E9B-A662-4AA2-BBC5-A34F0271FF2B}" destId="{1BBE5168-BDF1-4F66-A762-0F8517C3D59B}" srcOrd="0" destOrd="0" presId="urn:microsoft.com/office/officeart/2005/8/layout/hierarchy5"/>
    <dgm:cxn modelId="{304B53BA-5717-460D-81BB-7EEA7A500F81}" type="presParOf" srcId="{E3DCD1FD-3CD2-4905-B96F-8D2C13A73C07}" destId="{A27EB287-A428-4725-9404-85B4D2E15499}" srcOrd="1" destOrd="0" presId="urn:microsoft.com/office/officeart/2005/8/layout/hierarchy5"/>
    <dgm:cxn modelId="{7C30E7CB-D01E-4222-A8EC-CA99F48DE8F4}" type="presParOf" srcId="{A27EB287-A428-4725-9404-85B4D2E15499}" destId="{B2121D2F-CDE6-415A-9909-3FBD17826CB4}" srcOrd="0" destOrd="0" presId="urn:microsoft.com/office/officeart/2005/8/layout/hierarchy5"/>
    <dgm:cxn modelId="{C80AEB57-D38B-4295-8A2A-2142147C1BA1}" type="presParOf" srcId="{A27EB287-A428-4725-9404-85B4D2E15499}" destId="{8EC2BE08-7572-4813-80F3-DF7F6EF05EC7}" srcOrd="1" destOrd="0" presId="urn:microsoft.com/office/officeart/2005/8/layout/hierarchy5"/>
    <dgm:cxn modelId="{2E55E3B8-F68F-4B74-9D95-B853FCF77F2A}" type="presParOf" srcId="{E3DCD1FD-3CD2-4905-B96F-8D2C13A73C07}" destId="{861A1423-60B5-44D5-9855-41CD28093ADF}" srcOrd="2" destOrd="0" presId="urn:microsoft.com/office/officeart/2005/8/layout/hierarchy5"/>
    <dgm:cxn modelId="{FA228237-570D-4989-8162-A30FE0631BBF}" type="presParOf" srcId="{861A1423-60B5-44D5-9855-41CD28093ADF}" destId="{C01C1A5B-EE63-45F2-87AA-C6500BC9579B}" srcOrd="0" destOrd="0" presId="urn:microsoft.com/office/officeart/2005/8/layout/hierarchy5"/>
    <dgm:cxn modelId="{AAA312B6-4F7F-4E1D-A6E7-7E64CB9AE8EA}" type="presParOf" srcId="{E3DCD1FD-3CD2-4905-B96F-8D2C13A73C07}" destId="{36E239C2-1FB0-4539-9F5E-968F80CE0232}" srcOrd="3" destOrd="0" presId="urn:microsoft.com/office/officeart/2005/8/layout/hierarchy5"/>
    <dgm:cxn modelId="{5DC6B975-DCC1-4A11-93F7-BC05732D82B7}" type="presParOf" srcId="{36E239C2-1FB0-4539-9F5E-968F80CE0232}" destId="{F18BED56-732E-4F7F-8362-C07530F031B8}" srcOrd="0" destOrd="0" presId="urn:microsoft.com/office/officeart/2005/8/layout/hierarchy5"/>
    <dgm:cxn modelId="{90856F55-CA81-4438-A57E-EDB4B3033930}" type="presParOf" srcId="{36E239C2-1FB0-4539-9F5E-968F80CE0232}" destId="{D2DBC532-AABF-4EB2-A291-BF91A0B85D4B}" srcOrd="1" destOrd="0" presId="urn:microsoft.com/office/officeart/2005/8/layout/hierarchy5"/>
    <dgm:cxn modelId="{41667036-9DBB-455A-A876-A04841C3BBFB}" type="presParOf" srcId="{D2DBC532-AABF-4EB2-A291-BF91A0B85D4B}" destId="{E5248C61-A3B7-497B-861F-43365F76F780}" srcOrd="0" destOrd="0" presId="urn:microsoft.com/office/officeart/2005/8/layout/hierarchy5"/>
    <dgm:cxn modelId="{6F028295-AE9A-4934-9075-3D1C19DD6585}" type="presParOf" srcId="{E5248C61-A3B7-497B-861F-43365F76F780}" destId="{DD8637C2-1A40-439D-8F14-58FDD407D507}" srcOrd="0" destOrd="0" presId="urn:microsoft.com/office/officeart/2005/8/layout/hierarchy5"/>
    <dgm:cxn modelId="{5B04D48C-5942-437F-B508-C00A1E070B0E}" type="presParOf" srcId="{D2DBC532-AABF-4EB2-A291-BF91A0B85D4B}" destId="{D8801FE5-431F-4E33-8394-8501C3A76039}" srcOrd="1" destOrd="0" presId="urn:microsoft.com/office/officeart/2005/8/layout/hierarchy5"/>
    <dgm:cxn modelId="{7681DEBE-C660-4B3B-B180-A4ADD2E827DC}" type="presParOf" srcId="{D8801FE5-431F-4E33-8394-8501C3A76039}" destId="{E1174598-687E-4419-A3D2-0EBD717998C5}" srcOrd="0" destOrd="0" presId="urn:microsoft.com/office/officeart/2005/8/layout/hierarchy5"/>
    <dgm:cxn modelId="{31D649F7-34D6-4822-9E8F-681A29582337}" type="presParOf" srcId="{D8801FE5-431F-4E33-8394-8501C3A76039}" destId="{8DC77F86-89D3-4CB1-8E59-B9904FD8BCAC}" srcOrd="1" destOrd="0" presId="urn:microsoft.com/office/officeart/2005/8/layout/hierarchy5"/>
    <dgm:cxn modelId="{3BF0FB70-D53A-4EAA-98FF-3A5B0732E3AD}" type="presParOf" srcId="{D222D532-912D-4420-B45A-0A9A4B3CA104}" destId="{B7014D38-C47B-49B8-87D4-4EB2F46DFD13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A0A09-C94D-4BAB-BB4D-097B19D0A7B6}">
      <dsp:nvSpPr>
        <dsp:cNvPr id="0" name=""/>
        <dsp:cNvSpPr/>
      </dsp:nvSpPr>
      <dsp:spPr>
        <a:xfrm>
          <a:off x="3761856" y="3038104"/>
          <a:ext cx="1278700" cy="1618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9350" y="0"/>
              </a:lnTo>
              <a:lnTo>
                <a:pt x="639350" y="1618223"/>
              </a:lnTo>
              <a:lnTo>
                <a:pt x="1278700" y="16182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>
        <a:off x="4349645" y="3795654"/>
        <a:ext cx="103122" cy="103122"/>
      </dsp:txXfrm>
    </dsp:sp>
    <dsp:sp modelId="{ADEC4903-CB4C-4154-939C-52639A37BB8F}">
      <dsp:nvSpPr>
        <dsp:cNvPr id="0" name=""/>
        <dsp:cNvSpPr/>
      </dsp:nvSpPr>
      <dsp:spPr>
        <a:xfrm>
          <a:off x="3761856" y="2469396"/>
          <a:ext cx="1294271" cy="568707"/>
        </a:xfrm>
        <a:custGeom>
          <a:avLst/>
          <a:gdLst/>
          <a:ahLst/>
          <a:cxnLst/>
          <a:rect l="0" t="0" r="0" b="0"/>
          <a:pathLst>
            <a:path>
              <a:moveTo>
                <a:pt x="0" y="568707"/>
              </a:moveTo>
              <a:lnTo>
                <a:pt x="647135" y="568707"/>
              </a:lnTo>
              <a:lnTo>
                <a:pt x="647135" y="0"/>
              </a:lnTo>
              <a:lnTo>
                <a:pt x="1294271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4373649" y="2718407"/>
        <a:ext cx="70685" cy="70685"/>
      </dsp:txXfrm>
    </dsp:sp>
    <dsp:sp modelId="{DF4DD829-04BF-4178-992B-6B8122AA3250}">
      <dsp:nvSpPr>
        <dsp:cNvPr id="0" name=""/>
        <dsp:cNvSpPr/>
      </dsp:nvSpPr>
      <dsp:spPr>
        <a:xfrm>
          <a:off x="3761856" y="596069"/>
          <a:ext cx="1248054" cy="2442034"/>
        </a:xfrm>
        <a:custGeom>
          <a:avLst/>
          <a:gdLst/>
          <a:ahLst/>
          <a:cxnLst/>
          <a:rect l="0" t="0" r="0" b="0"/>
          <a:pathLst>
            <a:path>
              <a:moveTo>
                <a:pt x="0" y="2442034"/>
              </a:moveTo>
              <a:lnTo>
                <a:pt x="624027" y="2442034"/>
              </a:lnTo>
              <a:lnTo>
                <a:pt x="624027" y="0"/>
              </a:lnTo>
              <a:lnTo>
                <a:pt x="1248054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900" kern="1200"/>
        </a:p>
      </dsp:txBody>
      <dsp:txXfrm>
        <a:off x="4317322" y="1748524"/>
        <a:ext cx="137123" cy="137123"/>
      </dsp:txXfrm>
    </dsp:sp>
    <dsp:sp modelId="{D01C9792-04AE-47D1-A4DC-77D32CFF0754}">
      <dsp:nvSpPr>
        <dsp:cNvPr id="0" name=""/>
        <dsp:cNvSpPr/>
      </dsp:nvSpPr>
      <dsp:spPr>
        <a:xfrm>
          <a:off x="227574" y="1400338"/>
          <a:ext cx="3793033" cy="327553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Είδη Κρούσεων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chemeClr val="tx1"/>
              </a:solidFill>
              <a:effectLst/>
              <a:latin typeface="Comic Sans MS" panose="030F0702030302020204" pitchFamily="66" charset="0"/>
            </a:rPr>
            <a:t>(με κριτήριο τις διευθύνσεις       κίνησης των σωμάτων πριν την κρούση)</a:t>
          </a:r>
          <a:endParaRPr lang="el-GR" sz="2000" b="1" kern="1200" dirty="0">
            <a:solidFill>
              <a:schemeClr val="tx1"/>
            </a:solidFill>
            <a:effectLst/>
            <a:latin typeface="Comic Sans MS" panose="030F0702030302020204" pitchFamily="66" charset="0"/>
          </a:endParaRPr>
        </a:p>
      </dsp:txBody>
      <dsp:txXfrm>
        <a:off x="227574" y="1400338"/>
        <a:ext cx="3793033" cy="3275530"/>
      </dsp:txXfrm>
    </dsp:sp>
    <dsp:sp modelId="{DA085905-DDBA-4071-9847-D3836D107F2E}">
      <dsp:nvSpPr>
        <dsp:cNvPr id="0" name=""/>
        <dsp:cNvSpPr/>
      </dsp:nvSpPr>
      <dsp:spPr>
        <a:xfrm>
          <a:off x="5009911" y="256037"/>
          <a:ext cx="2890207" cy="680064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Κεντρική</a:t>
          </a:r>
          <a:endParaRPr lang="el-GR" sz="32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5009911" y="256037"/>
        <a:ext cx="2890207" cy="680064"/>
      </dsp:txXfrm>
    </dsp:sp>
    <dsp:sp modelId="{8CDE7A56-8625-4C4A-A073-4D3D243A1FFB}">
      <dsp:nvSpPr>
        <dsp:cNvPr id="0" name=""/>
        <dsp:cNvSpPr/>
      </dsp:nvSpPr>
      <dsp:spPr>
        <a:xfrm>
          <a:off x="5056127" y="2105732"/>
          <a:ext cx="2927819" cy="727326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Έκκεντρη</a:t>
          </a:r>
          <a:endParaRPr lang="el-GR" sz="32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5056127" y="2105732"/>
        <a:ext cx="2927819" cy="727326"/>
      </dsp:txXfrm>
    </dsp:sp>
    <dsp:sp modelId="{4551A839-6B53-4C12-8D45-92FA88C77005}">
      <dsp:nvSpPr>
        <dsp:cNvPr id="0" name=""/>
        <dsp:cNvSpPr/>
      </dsp:nvSpPr>
      <dsp:spPr>
        <a:xfrm>
          <a:off x="5040557" y="4320479"/>
          <a:ext cx="2931740" cy="671696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Πλάγια</a:t>
          </a:r>
          <a:endParaRPr lang="el-GR" sz="32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5040557" y="4320479"/>
        <a:ext cx="2931740" cy="671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94E22-6BC1-48FD-AD19-D78A94F16CD5}">
      <dsp:nvSpPr>
        <dsp:cNvPr id="0" name=""/>
        <dsp:cNvSpPr/>
      </dsp:nvSpPr>
      <dsp:spPr>
        <a:xfrm>
          <a:off x="100134" y="1478251"/>
          <a:ext cx="2741415" cy="28908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Είδη Κρούσεων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chemeClr val="tx1"/>
              </a:solidFill>
              <a:effectLst/>
              <a:latin typeface="Comic Sans MS" panose="030F0702030302020204" pitchFamily="66" charset="0"/>
            </a:rPr>
            <a:t>(Με κριτήριο τη διατήρηση ή όχι της ολικής κινητικής ενέργειας)</a:t>
          </a:r>
          <a:endParaRPr lang="el-GR" sz="2000" b="1" kern="1200" dirty="0">
            <a:solidFill>
              <a:schemeClr val="tx1"/>
            </a:solidFill>
            <a:effectLst/>
            <a:latin typeface="Comic Sans MS" panose="030F0702030302020204" pitchFamily="66" charset="0"/>
          </a:endParaRPr>
        </a:p>
      </dsp:txBody>
      <dsp:txXfrm>
        <a:off x="180427" y="1558544"/>
        <a:ext cx="2580829" cy="2730296"/>
      </dsp:txXfrm>
    </dsp:sp>
    <dsp:sp modelId="{5DF78E9B-A662-4AA2-BBC5-A34F0271FF2B}">
      <dsp:nvSpPr>
        <dsp:cNvPr id="0" name=""/>
        <dsp:cNvSpPr/>
      </dsp:nvSpPr>
      <dsp:spPr>
        <a:xfrm rot="17078238">
          <a:off x="2185121" y="2064286"/>
          <a:ext cx="1756800" cy="19028"/>
        </a:xfrm>
        <a:custGeom>
          <a:avLst/>
          <a:gdLst/>
          <a:ahLst/>
          <a:cxnLst/>
          <a:rect l="0" t="0" r="0" b="0"/>
          <a:pathLst>
            <a:path>
              <a:moveTo>
                <a:pt x="0" y="9514"/>
              </a:moveTo>
              <a:lnTo>
                <a:pt x="1756800" y="951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>
        <a:off x="3019601" y="2029880"/>
        <a:ext cx="87840" cy="87840"/>
      </dsp:txXfrm>
    </dsp:sp>
    <dsp:sp modelId="{B2121D2F-CDE6-415A-9909-3FBD17826CB4}">
      <dsp:nvSpPr>
        <dsp:cNvPr id="0" name=""/>
        <dsp:cNvSpPr/>
      </dsp:nvSpPr>
      <dsp:spPr>
        <a:xfrm>
          <a:off x="3285492" y="146403"/>
          <a:ext cx="3637598" cy="21550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Ελαστική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(Η ολική κινητική ενέργεια διατηρείται)</a:t>
          </a:r>
          <a:endParaRPr lang="el-GR" sz="2000" b="1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3348610" y="209521"/>
        <a:ext cx="3511362" cy="2028775"/>
      </dsp:txXfrm>
    </dsp:sp>
    <dsp:sp modelId="{861A1423-60B5-44D5-9855-41CD28093ADF}">
      <dsp:nvSpPr>
        <dsp:cNvPr id="0" name=""/>
        <dsp:cNvSpPr/>
      </dsp:nvSpPr>
      <dsp:spPr>
        <a:xfrm rot="4461831">
          <a:off x="2346763" y="3566462"/>
          <a:ext cx="1354703" cy="19028"/>
        </a:xfrm>
        <a:custGeom>
          <a:avLst/>
          <a:gdLst/>
          <a:ahLst/>
          <a:cxnLst/>
          <a:rect l="0" t="0" r="0" b="0"/>
          <a:pathLst>
            <a:path>
              <a:moveTo>
                <a:pt x="0" y="9514"/>
              </a:moveTo>
              <a:lnTo>
                <a:pt x="1354703" y="951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990247" y="3542109"/>
        <a:ext cx="67735" cy="67735"/>
      </dsp:txXfrm>
    </dsp:sp>
    <dsp:sp modelId="{F18BED56-732E-4F7F-8362-C07530F031B8}">
      <dsp:nvSpPr>
        <dsp:cNvPr id="0" name=""/>
        <dsp:cNvSpPr/>
      </dsp:nvSpPr>
      <dsp:spPr>
        <a:xfrm>
          <a:off x="3206680" y="2953578"/>
          <a:ext cx="2467182" cy="25493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Ανελαστική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(Η ολική κινητική ενέργεια δεν  διατηρείται)</a:t>
          </a:r>
          <a:endParaRPr lang="el-GR" sz="2000" b="1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3278941" y="3025839"/>
        <a:ext cx="2322660" cy="2404845"/>
      </dsp:txXfrm>
    </dsp:sp>
    <dsp:sp modelId="{E5248C61-A3B7-497B-861F-43365F76F780}">
      <dsp:nvSpPr>
        <dsp:cNvPr id="0" name=""/>
        <dsp:cNvSpPr/>
      </dsp:nvSpPr>
      <dsp:spPr>
        <a:xfrm rot="156180">
          <a:off x="5673598" y="4230407"/>
          <a:ext cx="513467" cy="19028"/>
        </a:xfrm>
        <a:custGeom>
          <a:avLst/>
          <a:gdLst/>
          <a:ahLst/>
          <a:cxnLst/>
          <a:rect l="0" t="0" r="0" b="0"/>
          <a:pathLst>
            <a:path>
              <a:moveTo>
                <a:pt x="0" y="9514"/>
              </a:moveTo>
              <a:lnTo>
                <a:pt x="513467" y="951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917495" y="4227084"/>
        <a:ext cx="25673" cy="25673"/>
      </dsp:txXfrm>
    </dsp:sp>
    <dsp:sp modelId="{E1174598-687E-4419-A3D2-0EBD717998C5}">
      <dsp:nvSpPr>
        <dsp:cNvPr id="0" name=""/>
        <dsp:cNvSpPr/>
      </dsp:nvSpPr>
      <dsp:spPr>
        <a:xfrm>
          <a:off x="6186801" y="3400590"/>
          <a:ext cx="2220277" cy="17019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Πλαστική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(Δημιουργείται συσσωμάτωμα)</a:t>
          </a:r>
          <a:endParaRPr lang="el-GR" sz="2000" b="1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6236650" y="3450439"/>
        <a:ext cx="2120579" cy="1602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D5B90-A214-4A11-9233-E66CEB2CB059}" type="datetimeFigureOut">
              <a:rPr lang="el-GR" smtClean="0"/>
              <a:t>10/11/2020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7BC9E-8DA6-4618-BA92-F1E4E64485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934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5D8CF-AFBC-4EDB-97AE-0EFA9A235355}" type="slidenum">
              <a:rPr lang="el-GR" altLang="el-GR"/>
              <a:pPr/>
              <a:t>3</a:t>
            </a:fld>
            <a:endParaRPr lang="el-GR" altLang="el-GR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0AB8071-2FA8-4C95-9D8E-CAC6FD8E6438}" type="slidenum">
              <a:rPr lang="el-GR" altLang="el-GR" sz="1200" b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l-GR" altLang="el-GR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406783-4F4E-42A9-A557-4657C24F01C0}" type="slidenum">
              <a:rPr lang="el-GR" altLang="el-GR" sz="1200" b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l-GR" altLang="el-GR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265C6C8-C260-4338-8645-6692282BCE1E}" type="slidenum">
              <a:rPr lang="el-GR" altLang="el-GR" sz="1200" b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l-GR" altLang="el-GR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7052-DFB9-4437-BFCF-65825BA46A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9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DCF2-1144-4937-83C2-F49D91E32B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5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866F-1133-4EF4-9F75-4634FDB84A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94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7B10-D7DD-4871-88AB-D5A412DB24A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69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05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92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67D90-5398-47A1-84E0-AB1ED9B44C1A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02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1308B-E0FC-40A2-8A97-12DC12146FCE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6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57145-23BD-40DA-89F6-78A37ED72478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7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BE162-B5CB-439A-A924-0B6697E6C7A9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63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19A3-C29C-48E2-A960-CF3F3C30E2FB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1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83AF-E3BE-446E-8B14-919C2B645E4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50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CEB30-287D-4CC7-A1F9-4BE025C9C100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71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B2672-BF9B-480F-B6CA-F13D785D4D67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70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CE419-24D0-4600-B03E-AF872082B47A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49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A3B80-DA37-4B80-BC13-CA2610C0CF51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93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BFC7B-4ED3-409C-9E77-22D855097D3B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06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B5DD7-7901-413E-93E7-2957B3390A6E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64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Τίτλος και Διάγραμμα ή Οργανόγραμ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30E71-BF70-40FC-95EB-CDD2FE557B16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95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D61E6-E0CF-4FB0-8DC1-4513EF52CDD3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30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67D90-5398-47A1-84E0-AB1ED9B44C1A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55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1308B-E0FC-40A2-8A97-12DC12146FCE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95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A82-EB76-4D53-AD7A-6A2D930502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4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57145-23BD-40DA-89F6-78A37ED72478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91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BE162-B5CB-439A-A924-0B6697E6C7A9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107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19A3-C29C-48E2-A960-CF3F3C30E2FB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88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CEB30-287D-4CC7-A1F9-4BE025C9C100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99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B2672-BF9B-480F-B6CA-F13D785D4D67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657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CE419-24D0-4600-B03E-AF872082B47A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868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A3B80-DA37-4B80-BC13-CA2610C0CF51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662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BFC7B-4ED3-409C-9E77-22D855097D3B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243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B5DD7-7901-413E-93E7-2957B3390A6E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77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Τίτλος και Διάγραμμα ή Οργανόγραμ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30E71-BF70-40FC-95EB-CDD2FE557B16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6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67B4-CF59-45D5-917D-39388F37AC3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69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D61E6-E0CF-4FB0-8DC1-4513EF52CDD3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98CB-410D-4372-99C5-4365E2EB504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2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9A3-BD70-4630-9ADD-476CAE05944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6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2A8-7621-43E8-97DF-D9B749FC38E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8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C2D-1E4E-4388-A4A8-AE3F19F06E9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9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15-8BCB-4972-8876-E3110E1BA7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0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3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τον τίτλο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CB71EF-F16D-4DD6-AC2C-03D68B15A649}" type="slidenum">
              <a:rPr lang="el-GR" alt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6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τον τίτλο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CB71EF-F16D-4DD6-AC2C-03D68B15A649}" type="slidenum">
              <a:rPr lang="el-GR" alt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2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170.png"/><Relationship Id="rId3" Type="http://schemas.openxmlformats.org/officeDocument/2006/relationships/image" Target="../media/image16.png"/><Relationship Id="rId12" Type="http://schemas.openxmlformats.org/officeDocument/2006/relationships/image" Target="../media/image180.png"/><Relationship Id="rId17" Type="http://schemas.openxmlformats.org/officeDocument/2006/relationships/image" Target="../media/image23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9" Type="http://schemas.openxmlformats.org/officeDocument/2006/relationships/image" Target="../media/image18.png"/><Relationship Id="rId4" Type="http://schemas.openxmlformats.org/officeDocument/2006/relationships/image" Target="../media/image14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diagramLayout" Target="../diagrams/layout2.xml"/><Relationship Id="rId7" Type="http://schemas.openxmlformats.org/officeDocument/2006/relationships/slide" Target="slide1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wmf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8.png"/><Relationship Id="rId5" Type="http://schemas.openxmlformats.org/officeDocument/2006/relationships/image" Target="../media/image30.emf"/><Relationship Id="rId10" Type="http://schemas.openxmlformats.org/officeDocument/2006/relationships/image" Target="../media/image37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hyperlink" Target="https://www.dropbox.com/s/91upmt9oim02iyy/Collisions%20of%20the%20balls%20HD.mp4?dl=0" TargetMode="External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40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fdocument.org/document/-pssc.html" TargetMode="External"/><Relationship Id="rId3" Type="http://schemas.openxmlformats.org/officeDocument/2006/relationships/hyperlink" Target="https://www.youtube.com/watch?v=mtw0t2k5DLg&amp;list=PLvhQahQYhvbjqRND_ZH1ASPIWfs3tMD0I" TargetMode="External"/><Relationship Id="rId7" Type="http://schemas.openxmlformats.org/officeDocument/2006/relationships/hyperlink" Target="http://www.physicsclassroom.com/mmedia/momentum" TargetMode="External"/><Relationship Id="rId2" Type="http://schemas.openxmlformats.org/officeDocument/2006/relationships/hyperlink" Target="https://www.youtube.com/watch?v=SIXe2-6WgBA&amp;ab_channel=StavrosLouverdi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nimations.physics.unsw.edu.au/jw/smashing-bricks.html" TargetMode="External"/><Relationship Id="rId11" Type="http://schemas.openxmlformats.org/officeDocument/2006/relationships/hyperlink" Target="http://ylikonet100.blogspot.gr/2011/07/blog-post_933.html" TargetMode="External"/><Relationship Id="rId5" Type="http://schemas.openxmlformats.org/officeDocument/2006/relationships/hyperlink" Target="https://www.unsw.edu.au/" TargetMode="External"/><Relationship Id="rId10" Type="http://schemas.openxmlformats.org/officeDocument/2006/relationships/hyperlink" Target="http://merkopanas.blogspot.com/2020/09/2020.html" TargetMode="External"/><Relationship Id="rId4" Type="http://schemas.openxmlformats.org/officeDocument/2006/relationships/hyperlink" Target="http://www.seilias.gr/index.php?option=com_content&amp;task=view&amp;id=102&amp;Itemid=32&amp;catid=21" TargetMode="External"/><Relationship Id="rId9" Type="http://schemas.openxmlformats.org/officeDocument/2006/relationships/hyperlink" Target="https://www.youtube.com/watch?v=KeVZQBmPkcA&amp;ab_channel=%CE%9Dikos%CE%9Aalogeraki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rkopanas.blogspot.com/2015/09/55-hot-potatoes.html" TargetMode="External"/><Relationship Id="rId2" Type="http://schemas.openxmlformats.org/officeDocument/2006/relationships/hyperlink" Target="https://merkopanas.blogspot.com/2015/09/50-hot-potatoe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erkopanas.blogspot.com/2018/04/blog-post_23.ht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zone.com/books/ml_science_share/vis_sim/mfm05_pg7_relmotion/mfm05_pg7_relmotion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73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9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1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73" y="790566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1403648" y="306219"/>
            <a:ext cx="2551620" cy="569520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  <a:endParaRPr lang="en-US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01821" y="2212121"/>
                <a:ext cx="6679538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 smtClean="0">
                    <a:latin typeface="Comic Sans MS" panose="030F0702030302020204" pitchFamily="66" charset="0"/>
                  </a:rPr>
                  <a:t>Σχέση δύναμης και μεταβολής της ορμής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: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𝚺</m:t>
                    </m:r>
                    <m:acc>
                      <m:accPr>
                        <m:chr m:val="⃗"/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=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…….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821" y="2212121"/>
                <a:ext cx="6679538" cy="506421"/>
              </a:xfrm>
              <a:prstGeom prst="rect">
                <a:avLst/>
              </a:prstGeom>
              <a:blipFill>
                <a:blip r:embed="rId3"/>
                <a:stretch>
                  <a:fillRect l="-1005" t="-1205" b="-337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85606" y="2052419"/>
                <a:ext cx="643125" cy="825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num>
                        <m:den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606" y="2052419"/>
                <a:ext cx="643125" cy="8256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Ορθογώνιο 8"/>
          <p:cNvSpPr/>
          <p:nvPr/>
        </p:nvSpPr>
        <p:spPr>
          <a:xfrm>
            <a:off x="1217487" y="2928330"/>
            <a:ext cx="67090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000" b="1" dirty="0">
                <a:latin typeface="Comic Sans MS" pitchFamily="66" charset="0"/>
              </a:rPr>
              <a:t>Η συνολική ορμή ενός μονωμένου συστήματος σωμάτων </a:t>
            </a:r>
            <a:r>
              <a:rPr lang="el-GR" altLang="el-GR" sz="2000" b="1" dirty="0" smtClean="0">
                <a:latin typeface="Comic Sans MS" pitchFamily="66" charset="0"/>
              </a:rPr>
              <a:t>διατηρείται </a:t>
            </a:r>
            <a:r>
              <a:rPr lang="el-GR" altLang="el-GR" sz="2400" b="1" dirty="0" smtClean="0">
                <a:latin typeface="Comic Sans MS" pitchFamily="66" charset="0"/>
              </a:rPr>
              <a:t>……………….</a:t>
            </a:r>
            <a:endParaRPr lang="el-GR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604203" y="3443784"/>
            <a:ext cx="152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σταθερή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2475" y="4022903"/>
            <a:ext cx="67883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Το μέτρο της Τριβής Ολίσθησης </a:t>
            </a:r>
            <a:r>
              <a:rPr lang="el-GR" sz="2000" b="1" i="1" dirty="0" err="1">
                <a:latin typeface="Comic Sans MS" pitchFamily="66" charset="0"/>
              </a:rPr>
              <a:t>Τ</a:t>
            </a:r>
            <a:r>
              <a:rPr lang="el-GR" sz="2000" b="1" baseline="-25000" dirty="0" err="1">
                <a:latin typeface="Comic Sans MS" pitchFamily="66" charset="0"/>
              </a:rPr>
              <a:t>ολ</a:t>
            </a:r>
            <a:r>
              <a:rPr lang="el-GR" sz="2000" b="1" dirty="0" smtClean="0">
                <a:latin typeface="Comic Sans MS" panose="030F0702030302020204" pitchFamily="66" charset="0"/>
              </a:rPr>
              <a:t> υπολογίζεται από τη σχέση </a:t>
            </a:r>
            <a:r>
              <a:rPr lang="el-G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</a:t>
            </a:r>
            <a:r>
              <a:rPr lang="el-GR" sz="24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ολ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=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latin typeface="Comic Sans MS" pitchFamily="66" charset="0"/>
              </a:rPr>
              <a:t>……………, όπου </a:t>
            </a:r>
            <a:r>
              <a:rPr lang="el-GR" sz="2000" b="1" dirty="0" err="1" smtClean="0">
                <a:latin typeface="Comic Sans MS" pitchFamily="66" charset="0"/>
              </a:rPr>
              <a:t>μ</a:t>
            </a:r>
            <a:r>
              <a:rPr lang="el-GR" sz="2000" b="1" baseline="-25000" dirty="0" err="1" smtClean="0">
                <a:latin typeface="Comic Sans MS" pitchFamily="66" charset="0"/>
              </a:rPr>
              <a:t>ολ</a:t>
            </a:r>
            <a:r>
              <a:rPr lang="el-GR" sz="2000" b="1" dirty="0" smtClean="0">
                <a:latin typeface="Comic Sans MS" pitchFamily="66" charset="0"/>
              </a:rPr>
              <a:t> ο συντελεστής της τριβής ολίσθησης και </a:t>
            </a:r>
            <a:r>
              <a:rPr lang="el-GR" sz="2000" b="1" i="1" dirty="0" smtClean="0">
                <a:latin typeface="Comic Sans MS" pitchFamily="66" charset="0"/>
              </a:rPr>
              <a:t>Ν</a:t>
            </a:r>
            <a:r>
              <a:rPr lang="el-GR" sz="2000" b="1" dirty="0" smtClean="0">
                <a:latin typeface="Comic Sans MS" pitchFamily="66" charset="0"/>
              </a:rPr>
              <a:t> η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κάθετη δύναμη που </a:t>
            </a:r>
            <a:r>
              <a:rPr lang="el-GR" altLang="el-GR" sz="2000" b="1" dirty="0">
                <a:latin typeface="Comic Sans MS" panose="030F0702030302020204" pitchFamily="66" charset="0"/>
              </a:rPr>
              <a:t>ασκείται στο σώμα από το επίπεδο επαφής.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5609" y="4538357"/>
            <a:ext cx="105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</a:t>
            </a:r>
            <a:r>
              <a:rPr lang="el-GR" sz="24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ολ</a:t>
            </a:r>
            <a:r>
              <a:rPr lang="el-G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</a:t>
            </a:r>
            <a:endParaRPr 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979028"/>
                <a:ext cx="628967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Η ορμή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 μιας σημειακής μάζας </a:t>
                </a:r>
                <a:r>
                  <a:rPr lang="en-US" sz="2000" b="1" i="1" dirty="0" smtClean="0">
                    <a:latin typeface="Comic Sans MS" panose="030F0702030302020204" pitchFamily="66" charset="0"/>
                  </a:rPr>
                  <a:t>m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που κινείται με 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 ορίζεται από τη σχέση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en-US" sz="24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r>
                  <a:rPr lang="el-GR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……….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979028"/>
                <a:ext cx="6289679" cy="1107996"/>
              </a:xfrm>
              <a:prstGeom prst="rect">
                <a:avLst/>
              </a:prstGeom>
              <a:blipFill>
                <a:blip r:embed="rId5"/>
                <a:stretch>
                  <a:fillRect l="-1067" b="-27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41199" y="1547774"/>
                <a:ext cx="6444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𝝊</m:t>
                          </m:r>
                        </m:e>
                      </m:acc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199" y="1547774"/>
                <a:ext cx="644407" cy="369332"/>
              </a:xfrm>
              <a:prstGeom prst="rect">
                <a:avLst/>
              </a:prstGeom>
              <a:blipFill>
                <a:blip r:embed="rId6"/>
                <a:stretch>
                  <a:fillRect l="-7547" r="-11321" b="-8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67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9" grpId="0"/>
      <p:bldP spid="12" grpId="0"/>
      <p:bldP spid="14" grpId="0"/>
      <p:bldP spid="15" grpId="0"/>
      <p:bldP spid="6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10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99592" y="332656"/>
            <a:ext cx="74531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διατήρηση της ορμής στις κρούσεις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13"/>
              <p:cNvSpPr txBox="1">
                <a:spLocks noChangeArrowheads="1"/>
              </p:cNvSpPr>
              <p:nvPr/>
            </p:nvSpPr>
            <p:spPr bwMode="auto">
              <a:xfrm>
                <a:off x="444148" y="1000421"/>
                <a:ext cx="4344846" cy="29184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l-GR" alt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Οι εσωτερικές </a:t>
                </a:r>
                <a:r>
                  <a:rPr lang="el-GR" alt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δυνάμεις</a:t>
                </a:r>
                <a:r>
                  <a:rPr lang="en-US" alt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l-G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altLang="el-GR" sz="2000" b="1" baseline="-250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en-US" altLang="el-GR" sz="2000" b="1" dirty="0">
                    <a:latin typeface="Comic Sans MS" panose="030F0702030302020204" pitchFamily="66" charset="0"/>
                  </a:rPr>
                  <a:t>,</a:t>
                </a:r>
                <a:r>
                  <a:rPr lang="en-US" altLang="el-GR" sz="2000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l-G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altLang="el-GR" sz="2000" b="1" baseline="-250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US" altLang="el-GR" sz="20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)</a:t>
                </a:r>
                <a:r>
                  <a:rPr lang="en-US" altLang="el-GR" sz="2000" b="1" dirty="0">
                    <a:latin typeface="Comic Sans MS" panose="030F0702030302020204" pitchFamily="66" charset="0"/>
                  </a:rPr>
                  <a:t> </a:t>
                </a:r>
                <a:r>
                  <a:rPr lang="el-GR" alt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που </a:t>
                </a:r>
                <a:r>
                  <a:rPr lang="el-GR" alt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αναπτύσσονται στη διάρκεια μιας κρούσης είναι πολύ ισχυρότερες από τις τυχόν υπάρχουσες εξωτερικές </a:t>
                </a:r>
                <a:r>
                  <a:rPr lang="el-GR" alt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δυνάμεις </a:t>
                </a:r>
                <a:r>
                  <a:rPr lang="el-GR" alt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(βάρη των </a:t>
                </a:r>
                <a:r>
                  <a:rPr lang="el-GR" alt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σωμάτων</a:t>
                </a:r>
                <a:r>
                  <a:rPr lang="en-US" alt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000" b="1" i="1">
                            <a:latin typeface="Cambria Math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altLang="el-GR" sz="2000" b="1" baseline="-25000" dirty="0" smtClean="0">
                    <a:latin typeface="Comic Sans MS" panose="030F0702030302020204" pitchFamily="66" charset="0"/>
                  </a:rPr>
                  <a:t>1</a:t>
                </a:r>
                <a:r>
                  <a:rPr lang="en-US" altLang="el-GR" sz="2000" b="1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000" b="1" i="1">
                            <a:latin typeface="Cambria Math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altLang="el-GR" sz="2000" b="1" baseline="-25000" dirty="0" smtClean="0">
                    <a:latin typeface="Comic Sans MS" panose="030F0702030302020204" pitchFamily="66" charset="0"/>
                  </a:rPr>
                  <a:t>2</a:t>
                </a:r>
                <a:r>
                  <a:rPr lang="el-GR" alt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).</a:t>
                </a:r>
                <a:endParaRPr lang="el-GR" altLang="el-GR" sz="2000" b="1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148" y="1000421"/>
                <a:ext cx="4344846" cy="2918428"/>
              </a:xfrm>
              <a:prstGeom prst="rect">
                <a:avLst/>
              </a:prstGeom>
              <a:blipFill>
                <a:blip r:embed="rId3"/>
                <a:stretch>
                  <a:fillRect l="-1543" r="-1403" b="-8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3166492" y="4236340"/>
            <a:ext cx="792162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άρα</a:t>
            </a: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5462358" y="4236340"/>
            <a:ext cx="504825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0"/>
              <p:cNvSpPr txBox="1">
                <a:spLocks noChangeArrowheads="1"/>
              </p:cNvSpPr>
              <p:nvPr/>
            </p:nvSpPr>
            <p:spPr bwMode="auto">
              <a:xfrm>
                <a:off x="1331640" y="4886583"/>
                <a:ext cx="6364333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l-GR" alt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Σε κάθε είδος </a:t>
                </a:r>
                <a:r>
                  <a:rPr lang="el-GR" alt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κρούσης (αφού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el-GR" sz="24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</a:rPr>
                  <a:t>ολ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</a:rPr>
                  <a:t>= </a:t>
                </a:r>
                <a:r>
                  <a:rPr lang="el-GR" sz="24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</a:rPr>
                  <a:t>σταθ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</a:rPr>
                  <a:t>.)</a:t>
                </a:r>
                <a:r>
                  <a:rPr lang="el-GR" alt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, </a:t>
                </a:r>
                <a:r>
                  <a:rPr lang="el-GR" alt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η ορμή του συστήματος διατηρείται. </a:t>
                </a:r>
              </a:p>
            </p:txBody>
          </p:sp>
        </mc:Choice>
        <mc:Fallback xmlns="">
          <p:sp>
            <p:nvSpPr>
              <p:cNvPr id="4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4886583"/>
                <a:ext cx="6364333" cy="1200329"/>
              </a:xfrm>
              <a:prstGeom prst="rect">
                <a:avLst/>
              </a:prstGeom>
              <a:blipFill>
                <a:blip r:embed="rId4"/>
                <a:stretch>
                  <a:fillRect l="-1437" r="-3831" b="-86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Ομάδα 5"/>
          <p:cNvGrpSpPr/>
          <p:nvPr/>
        </p:nvGrpSpPr>
        <p:grpSpPr>
          <a:xfrm>
            <a:off x="4920342" y="1152753"/>
            <a:ext cx="3590925" cy="2693988"/>
            <a:chOff x="4920342" y="1152753"/>
            <a:chExt cx="3590925" cy="2693988"/>
          </a:xfrm>
        </p:grpSpPr>
        <p:grpSp>
          <p:nvGrpSpPr>
            <p:cNvPr id="34" name="Ομάδα 33"/>
            <p:cNvGrpSpPr/>
            <p:nvPr/>
          </p:nvGrpSpPr>
          <p:grpSpPr>
            <a:xfrm>
              <a:off x="4920342" y="1152753"/>
              <a:ext cx="3590925" cy="2693988"/>
              <a:chOff x="4533219" y="1204347"/>
              <a:chExt cx="3590925" cy="2693988"/>
            </a:xfrm>
            <a:effectLst/>
          </p:grpSpPr>
          <p:pic>
            <p:nvPicPr>
              <p:cNvPr id="23" name="Picture 6" descr="coll_mass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3219" y="1204347"/>
                <a:ext cx="3590925" cy="269398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 Box 7"/>
              <p:cNvSpPr txBox="1">
                <a:spLocks noChangeArrowheads="1"/>
              </p:cNvSpPr>
              <p:nvPr/>
            </p:nvSpPr>
            <p:spPr bwMode="auto">
              <a:xfrm>
                <a:off x="7308850" y="1773238"/>
                <a:ext cx="576263" cy="2746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l-GR" altLang="el-GR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Text Box 8"/>
              <p:cNvSpPr txBox="1">
                <a:spLocks noChangeArrowheads="1"/>
              </p:cNvSpPr>
              <p:nvPr/>
            </p:nvSpPr>
            <p:spPr bwMode="auto">
              <a:xfrm>
                <a:off x="6516688" y="1412875"/>
                <a:ext cx="503237" cy="274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l-GR" altLang="el-GR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Text Box 9"/>
              <p:cNvSpPr txBox="1">
                <a:spLocks noChangeArrowheads="1"/>
              </p:cNvSpPr>
              <p:nvPr/>
            </p:nvSpPr>
            <p:spPr bwMode="auto">
              <a:xfrm>
                <a:off x="5580063" y="1700213"/>
                <a:ext cx="576262" cy="2746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l-GR" altLang="el-GR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Text Box 10"/>
              <p:cNvSpPr txBox="1">
                <a:spLocks noChangeArrowheads="1"/>
              </p:cNvSpPr>
              <p:nvPr/>
            </p:nvSpPr>
            <p:spPr bwMode="auto">
              <a:xfrm>
                <a:off x="4859338" y="2420938"/>
                <a:ext cx="576262" cy="2444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l-GR" altLang="el-GR" sz="1000">
                  <a:solidFill>
                    <a:prstClr val="black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388" y="1628775"/>
                    <a:ext cx="432593" cy="4029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oMath>
                    </a14:m>
                    <a:r>
                      <a:rPr lang="en-US" altLang="el-GR" sz="1600" b="1" baseline="-2500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rPr>
                      <a:t>2</a:t>
                    </a:r>
                    <a:endParaRPr lang="el-GR" altLang="el-GR" sz="1600" b="1" dirty="0">
                      <a:solidFill>
                        <a:srgbClr val="FF0000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 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164388" y="1628775"/>
                    <a:ext cx="432593" cy="402931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b="-13636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Line 21"/>
              <p:cNvSpPr>
                <a:spLocks noChangeShapeType="1"/>
              </p:cNvSpPr>
              <p:nvPr/>
            </p:nvSpPr>
            <p:spPr bwMode="auto">
              <a:xfrm>
                <a:off x="6011863" y="2492375"/>
                <a:ext cx="0" cy="649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Line 24"/>
              <p:cNvSpPr>
                <a:spLocks noChangeShapeType="1"/>
              </p:cNvSpPr>
              <p:nvPr/>
            </p:nvSpPr>
            <p:spPr bwMode="auto">
              <a:xfrm>
                <a:off x="6659563" y="2205038"/>
                <a:ext cx="0" cy="6492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6011863" y="1844675"/>
                <a:ext cx="0" cy="649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Line 26"/>
              <p:cNvSpPr>
                <a:spLocks noChangeShapeType="1"/>
              </p:cNvSpPr>
              <p:nvPr/>
            </p:nvSpPr>
            <p:spPr bwMode="auto">
              <a:xfrm>
                <a:off x="6659563" y="1628775"/>
                <a:ext cx="0" cy="649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Ομάδα 4"/>
            <p:cNvGrpSpPr/>
            <p:nvPr/>
          </p:nvGrpSpPr>
          <p:grpSpPr>
            <a:xfrm>
              <a:off x="5282178" y="1245687"/>
              <a:ext cx="2143524" cy="2114249"/>
              <a:chOff x="5282178" y="1245687"/>
              <a:chExt cx="2143524" cy="211424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2178" y="2440781"/>
                    <a:ext cx="432593" cy="4029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oMath>
                    </a14:m>
                    <a:r>
                      <a:rPr lang="en-US" altLang="el-GR" sz="1600" b="1" baseline="-2500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rPr>
                      <a:t>1</a:t>
                    </a:r>
                    <a:endParaRPr lang="el-GR" altLang="el-GR" sz="1600" b="1" dirty="0">
                      <a:solidFill>
                        <a:srgbClr val="FF0000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47" name="Text 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82178" y="2440781"/>
                    <a:ext cx="432593" cy="402931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b="-13636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75258" y="1447153"/>
                    <a:ext cx="540546" cy="4029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el-G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</m:acc>
                      </m:oMath>
                    </a14:m>
                    <a:r>
                      <a:rPr lang="en-US" altLang="el-GR" sz="1600" b="1" baseline="-250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rPr>
                      <a:t>1</a:t>
                    </a:r>
                    <a:endParaRPr lang="el-GR" altLang="el-GR" sz="1600" b="1" dirty="0">
                      <a:solidFill>
                        <a:schemeClr val="tx1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 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175258" y="1447153"/>
                    <a:ext cx="540546" cy="402931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b="-13636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57884" y="1245687"/>
                    <a:ext cx="540546" cy="4029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el-G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</m:acc>
                      </m:oMath>
                    </a14:m>
                    <a:r>
                      <a:rPr lang="en-US" altLang="el-GR" sz="1600" b="1" baseline="-250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rPr>
                      <a:t>2</a:t>
                    </a:r>
                    <a:endParaRPr lang="el-GR" altLang="el-GR" sz="1600" b="1" dirty="0">
                      <a:solidFill>
                        <a:schemeClr val="tx1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49" name="Text 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857884" y="1245687"/>
                    <a:ext cx="540546" cy="402931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b="-13636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98163" y="2996952"/>
                    <a:ext cx="540546" cy="3629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el-G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𝒘</m:t>
                            </m:r>
                          </m:e>
                        </m:acc>
                      </m:oMath>
                    </a14:m>
                    <a:r>
                      <a:rPr lang="en-US" altLang="el-GR" sz="1600" b="1" baseline="-250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rPr>
                      <a:t>1</a:t>
                    </a:r>
                    <a:endParaRPr lang="el-GR" altLang="el-GR" sz="1600" b="1" dirty="0">
                      <a:solidFill>
                        <a:schemeClr val="tx1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50" name="Text 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198163" y="2996952"/>
                    <a:ext cx="540546" cy="362984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b="-16949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85156" y="2742196"/>
                    <a:ext cx="540546" cy="3629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el-G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𝒘</m:t>
                            </m:r>
                          </m:e>
                        </m:acc>
                      </m:oMath>
                    </a14:m>
                    <a:r>
                      <a:rPr lang="en-US" altLang="el-GR" sz="1600" b="1" baseline="-250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rPr>
                      <a:t>2</a:t>
                    </a:r>
                    <a:endParaRPr lang="el-GR" altLang="el-GR" sz="1600" b="1" dirty="0">
                      <a:solidFill>
                        <a:schemeClr val="tx1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51" name="Text 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885156" y="2742196"/>
                    <a:ext cx="540546" cy="362984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 b="-16949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5157" y="4017027"/>
                <a:ext cx="2477858" cy="917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4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2400" b="1" i="0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𝛆𝛏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400" b="1" i="0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sz="24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l-GR" sz="2400" b="1" i="0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den>
                          </m:f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57" y="4017027"/>
                <a:ext cx="2477858" cy="9174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07495" y="4251729"/>
                <a:ext cx="11103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𝚫</m:t>
                      </m:r>
                      <m:acc>
                        <m:accPr>
                          <m:chr m:val="⃗"/>
                          <m:ctrlPr>
                            <a:rPr lang="el-GR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495" y="4251729"/>
                <a:ext cx="1110304" cy="369332"/>
              </a:xfrm>
              <a:prstGeom prst="rect">
                <a:avLst/>
              </a:prstGeom>
              <a:blipFill>
                <a:blip r:embed="rId19"/>
                <a:stretch>
                  <a:fillRect l="-7143" r="-2747" b="-344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11742" y="4205615"/>
                <a:ext cx="12079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el-GR" sz="2400" b="1" i="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𝛂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el-GR" sz="2400" b="1" i="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𝛕</m:t>
                          </m:r>
                        </m:sub>
                      </m:sSub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742" y="4205615"/>
                <a:ext cx="1207959" cy="369332"/>
              </a:xfrm>
              <a:prstGeom prst="rect">
                <a:avLst/>
              </a:prstGeom>
              <a:blipFill>
                <a:blip r:embed="rId20"/>
                <a:stretch>
                  <a:fillRect l="-6061" r="-3030" b="-3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80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7" grpId="0"/>
      <p:bldP spid="39" grpId="0"/>
      <p:bldP spid="41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3063909616"/>
              </p:ext>
            </p:extLst>
          </p:nvPr>
        </p:nvGraphicFramePr>
        <p:xfrm>
          <a:off x="323528" y="260648"/>
          <a:ext cx="842493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Κουμπί ενέργειας: Εμπρός ή Επόμενο 3">
            <a:hlinkClick r:id="rId7" action="ppaction://hlinksldjump" highlightClick="1"/>
          </p:cNvPr>
          <p:cNvSpPr/>
          <p:nvPr/>
        </p:nvSpPr>
        <p:spPr>
          <a:xfrm>
            <a:off x="6346913" y="978529"/>
            <a:ext cx="601351" cy="29374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Κουμπί ενέργειας: Εμπρός ή Επόμενο 5">
            <a:hlinkClick r:id="rId8" action="ppaction://hlinksldjump" highlightClick="1"/>
          </p:cNvPr>
          <p:cNvSpPr/>
          <p:nvPr/>
        </p:nvSpPr>
        <p:spPr>
          <a:xfrm>
            <a:off x="7391807" y="4267065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389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4" name="Picture 4" descr="trece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84963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Κουμπί ενέργειας: Πίσω ή Προηγούμενο 4">
            <a:hlinkClick r:id="rId3" action="ppaction://hlinksldjump" highlightClick="1"/>
          </p:cNvPr>
          <p:cNvSpPr/>
          <p:nvPr/>
        </p:nvSpPr>
        <p:spPr>
          <a:xfrm>
            <a:off x="7740352" y="5301208"/>
            <a:ext cx="648072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51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4" name="Picture 4" descr="dft[1]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96975"/>
            <a:ext cx="720090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Κουμπί ενέργειας: Εμπρός ή Επόμενο 4">
            <a:hlinkClick r:id="" action="ppaction://hlinkshowjump?jump=nextslide" highlightClick="1"/>
          </p:cNvPr>
          <p:cNvSpPr/>
          <p:nvPr/>
        </p:nvSpPr>
        <p:spPr>
          <a:xfrm>
            <a:off x="7092280" y="5301208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04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1550" y="1700213"/>
            <a:ext cx="8353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l-GR" altLang="el-GR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Μελέτη της Κεντρικής Ελαστικής Κρούσης δύο Σφαιρών</a:t>
            </a:r>
          </a:p>
        </p:txBody>
      </p:sp>
    </p:spTree>
    <p:extLst>
      <p:ext uri="{BB962C8B-B14F-4D97-AF65-F5344CB8AC3E}">
        <p14:creationId xmlns:p14="http://schemas.microsoft.com/office/powerpoint/2010/main" val="371549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82068-E6DA-4B4A-A782-8D30CFDCA4A3}" type="slidenum">
              <a:rPr lang="el-GR" altLang="el-GR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defRPr/>
              </a:pPr>
              <a:t>15</a:t>
            </a:fld>
            <a:endParaRPr lang="el-GR" altLang="el-GR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1262732" y="213519"/>
            <a:ext cx="1295400" cy="1333500"/>
            <a:chOff x="755650" y="260350"/>
            <a:chExt cx="1295400" cy="1333500"/>
          </a:xfrm>
        </p:grpSpPr>
        <p:sp>
          <p:nvSpPr>
            <p:cNvPr id="20484" name="Oval 4"/>
            <p:cNvSpPr>
              <a:spLocks noChangeArrowheads="1"/>
            </p:cNvSpPr>
            <p:nvPr/>
          </p:nvSpPr>
          <p:spPr bwMode="auto">
            <a:xfrm>
              <a:off x="900113" y="765175"/>
              <a:ext cx="358775" cy="360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755650" y="476250"/>
              <a:ext cx="7921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4000" b="1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1619250" y="260350"/>
              <a:ext cx="431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 i="1" smtClean="0">
                  <a:solidFill>
                    <a:srgbClr val="000000"/>
                  </a:solidFill>
                </a:rPr>
                <a:t>υ</a:t>
              </a:r>
              <a:r>
                <a:rPr lang="el-GR" altLang="el-GR" sz="2000" baseline="-25000" smtClean="0">
                  <a:solidFill>
                    <a:srgbClr val="000000"/>
                  </a:solidFill>
                </a:rPr>
                <a:t>1</a:t>
              </a:r>
              <a:endParaRPr lang="el-GR" altLang="el-GR" sz="2000" smtClean="0">
                <a:solidFill>
                  <a:srgbClr val="000000"/>
                </a:solidFill>
              </a:endParaRPr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755650" y="1196975"/>
              <a:ext cx="6477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l-GR" sz="2000" b="1" i="1" dirty="0">
                  <a:solidFill>
                    <a:srgbClr val="000000"/>
                  </a:solidFill>
                  <a:latin typeface="Comic Sans MS" pitchFamily="66" charset="0"/>
                </a:rPr>
                <a:t>m</a:t>
              </a:r>
              <a:r>
                <a:rPr lang="en-US" altLang="el-GR" sz="2000" b="1" baseline="-25000" dirty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endParaRPr lang="el-GR" altLang="el-GR" sz="20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2771775" y="188913"/>
            <a:ext cx="863600" cy="1476375"/>
            <a:chOff x="2771775" y="188913"/>
            <a:chExt cx="863600" cy="1476375"/>
          </a:xfrm>
        </p:grpSpPr>
        <p:sp>
          <p:nvSpPr>
            <p:cNvPr id="20485" name="Oval 5"/>
            <p:cNvSpPr>
              <a:spLocks noChangeArrowheads="1"/>
            </p:cNvSpPr>
            <p:nvPr/>
          </p:nvSpPr>
          <p:spPr bwMode="auto">
            <a:xfrm>
              <a:off x="2771775" y="620713"/>
              <a:ext cx="576263" cy="5762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2771775" y="404813"/>
              <a:ext cx="431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4000" b="1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3203575" y="188913"/>
              <a:ext cx="431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 i="1" smtClean="0">
                  <a:solidFill>
                    <a:srgbClr val="000000"/>
                  </a:solidFill>
                </a:rPr>
                <a:t>υ</a:t>
              </a:r>
              <a:r>
                <a:rPr lang="el-GR" altLang="el-GR" sz="2000" baseline="-25000" smtClean="0">
                  <a:solidFill>
                    <a:srgbClr val="000000"/>
                  </a:solidFill>
                </a:rPr>
                <a:t>2</a:t>
              </a:r>
              <a:endParaRPr lang="el-GR" altLang="el-GR" sz="2000" smtClean="0">
                <a:solidFill>
                  <a:srgbClr val="000000"/>
                </a:solidFill>
              </a:endParaRPr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2771775" y="1268413"/>
              <a:ext cx="6477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l-GR" sz="2000" b="1" i="1" dirty="0">
                  <a:solidFill>
                    <a:srgbClr val="000000"/>
                  </a:solidFill>
                  <a:latin typeface="Comic Sans MS" pitchFamily="66" charset="0"/>
                </a:rPr>
                <a:t>m</a:t>
              </a:r>
              <a:r>
                <a:rPr lang="en-US" altLang="el-GR" sz="2000" b="1" baseline="-25000" dirty="0">
                  <a:solidFill>
                    <a:srgbClr val="000000"/>
                  </a:solidFill>
                  <a:latin typeface="Comic Sans MS" pitchFamily="66" charset="0"/>
                </a:rPr>
                <a:t>2</a:t>
              </a:r>
              <a:endParaRPr lang="el-GR" altLang="el-GR" sz="20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040607" y="1620838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πριν την κρούση</a:t>
            </a:r>
          </a:p>
        </p:txBody>
      </p:sp>
      <p:grpSp>
        <p:nvGrpSpPr>
          <p:cNvPr id="4" name="Ομάδα 3"/>
          <p:cNvGrpSpPr/>
          <p:nvPr/>
        </p:nvGrpSpPr>
        <p:grpSpPr>
          <a:xfrm>
            <a:off x="4260847" y="361157"/>
            <a:ext cx="431800" cy="519112"/>
            <a:chOff x="4368345" y="162946"/>
            <a:chExt cx="431800" cy="519112"/>
          </a:xfrm>
        </p:grpSpPr>
        <p:sp>
          <p:nvSpPr>
            <p:cNvPr id="20494" name="Line 14"/>
            <p:cNvSpPr>
              <a:spLocks noChangeShapeType="1"/>
            </p:cNvSpPr>
            <p:nvPr/>
          </p:nvSpPr>
          <p:spPr bwMode="auto">
            <a:xfrm>
              <a:off x="4368345" y="585788"/>
              <a:ext cx="431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4000" b="1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4441370" y="162946"/>
              <a:ext cx="358775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800" dirty="0" smtClean="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12" name="Ομάδα 11"/>
          <p:cNvGrpSpPr/>
          <p:nvPr/>
        </p:nvGrpSpPr>
        <p:grpSpPr>
          <a:xfrm>
            <a:off x="5534209" y="171851"/>
            <a:ext cx="1008063" cy="1404937"/>
            <a:chOff x="5651500" y="188913"/>
            <a:chExt cx="1008063" cy="1404937"/>
          </a:xfrm>
        </p:grpSpPr>
        <p:sp>
          <p:nvSpPr>
            <p:cNvPr id="20496" name="Oval 16"/>
            <p:cNvSpPr>
              <a:spLocks noChangeArrowheads="1"/>
            </p:cNvSpPr>
            <p:nvPr/>
          </p:nvSpPr>
          <p:spPr bwMode="auto">
            <a:xfrm>
              <a:off x="5724525" y="765175"/>
              <a:ext cx="358775" cy="360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5651500" y="1196975"/>
              <a:ext cx="6477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l-GR" sz="2000" b="1" i="1" dirty="0">
                  <a:solidFill>
                    <a:srgbClr val="000000"/>
                  </a:solidFill>
                  <a:latin typeface="Comic Sans MS" pitchFamily="66" charset="0"/>
                </a:rPr>
                <a:t>m</a:t>
              </a:r>
              <a:r>
                <a:rPr lang="en-US" altLang="el-GR" sz="2000" b="1" baseline="-25000" dirty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endParaRPr lang="el-GR" altLang="el-GR" sz="20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498" name="Line 18"/>
            <p:cNvSpPr>
              <a:spLocks noChangeShapeType="1"/>
            </p:cNvSpPr>
            <p:nvPr/>
          </p:nvSpPr>
          <p:spPr bwMode="auto">
            <a:xfrm>
              <a:off x="5651500" y="476250"/>
              <a:ext cx="5032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4000" b="1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02" name="Text Box 22"/>
            <p:cNvSpPr txBox="1">
              <a:spLocks noChangeArrowheads="1"/>
            </p:cNvSpPr>
            <p:nvPr/>
          </p:nvSpPr>
          <p:spPr bwMode="auto">
            <a:xfrm>
              <a:off x="6156325" y="188913"/>
              <a:ext cx="503238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 i="1" smtClean="0">
                  <a:solidFill>
                    <a:srgbClr val="000000"/>
                  </a:solidFill>
                </a:rPr>
                <a:t>υ</a:t>
              </a:r>
              <a:r>
                <a:rPr lang="el-GR" altLang="el-GR" sz="2000" baseline="-25000" smtClean="0">
                  <a:solidFill>
                    <a:srgbClr val="000000"/>
                  </a:solidFill>
                </a:rPr>
                <a:t>1</a:t>
              </a:r>
              <a:r>
                <a:rPr lang="el-GR" altLang="el-GR" sz="2800" baseline="30000" smtClean="0">
                  <a:solidFill>
                    <a:srgbClr val="000000"/>
                  </a:solidFill>
                </a:rPr>
                <a:t>’</a:t>
              </a:r>
              <a:endParaRPr lang="el-GR" altLang="el-GR" sz="2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Ομάδα 12"/>
          <p:cNvGrpSpPr/>
          <p:nvPr/>
        </p:nvGrpSpPr>
        <p:grpSpPr>
          <a:xfrm>
            <a:off x="6934201" y="86918"/>
            <a:ext cx="1259195" cy="1455738"/>
            <a:chOff x="7380288" y="66675"/>
            <a:chExt cx="1259195" cy="1455738"/>
          </a:xfrm>
        </p:grpSpPr>
        <p:sp>
          <p:nvSpPr>
            <p:cNvPr id="20499" name="Line 19"/>
            <p:cNvSpPr>
              <a:spLocks noChangeShapeType="1"/>
            </p:cNvSpPr>
            <p:nvPr/>
          </p:nvSpPr>
          <p:spPr bwMode="auto">
            <a:xfrm>
              <a:off x="7380288" y="404813"/>
              <a:ext cx="7191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4000" b="1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00" name="Oval 20"/>
            <p:cNvSpPr>
              <a:spLocks noChangeArrowheads="1"/>
            </p:cNvSpPr>
            <p:nvPr/>
          </p:nvSpPr>
          <p:spPr bwMode="auto">
            <a:xfrm>
              <a:off x="7380288" y="549275"/>
              <a:ext cx="576262" cy="5762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20501" name="Text Box 21"/>
            <p:cNvSpPr txBox="1">
              <a:spLocks noChangeArrowheads="1"/>
            </p:cNvSpPr>
            <p:nvPr/>
          </p:nvSpPr>
          <p:spPr bwMode="auto">
            <a:xfrm>
              <a:off x="7451725" y="1125538"/>
              <a:ext cx="6477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l-GR" sz="2000" b="1" i="1" dirty="0">
                  <a:solidFill>
                    <a:srgbClr val="000000"/>
                  </a:solidFill>
                  <a:latin typeface="Comic Sans MS" pitchFamily="66" charset="0"/>
                </a:rPr>
                <a:t>m</a:t>
              </a:r>
              <a:r>
                <a:rPr lang="en-US" altLang="el-GR" sz="2000" b="1" baseline="-25000" dirty="0">
                  <a:solidFill>
                    <a:srgbClr val="000000"/>
                  </a:solidFill>
                  <a:latin typeface="Comic Sans MS" pitchFamily="66" charset="0"/>
                </a:rPr>
                <a:t>2</a:t>
              </a:r>
              <a:endParaRPr lang="el-GR" altLang="el-GR" sz="20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03" name="Text Box 23"/>
            <p:cNvSpPr txBox="1">
              <a:spLocks noChangeArrowheads="1"/>
            </p:cNvSpPr>
            <p:nvPr/>
          </p:nvSpPr>
          <p:spPr bwMode="auto">
            <a:xfrm>
              <a:off x="8064808" y="66675"/>
              <a:ext cx="5746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 i="1" dirty="0" smtClean="0">
                  <a:solidFill>
                    <a:srgbClr val="000000"/>
                  </a:solidFill>
                </a:rPr>
                <a:t>υ</a:t>
              </a:r>
              <a:r>
                <a:rPr lang="el-GR" altLang="el-GR" sz="2000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l-GR" altLang="el-GR" sz="2800" baseline="30000" dirty="0" smtClean="0">
                  <a:solidFill>
                    <a:srgbClr val="000000"/>
                  </a:solidFill>
                </a:rPr>
                <a:t>’</a:t>
              </a:r>
              <a:endParaRPr lang="el-GR" altLang="el-GR" sz="20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5411422" y="1602799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μετά την κρούση</a:t>
            </a: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2484438" y="2420938"/>
            <a:ext cx="54719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l-G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</a:t>
            </a:r>
            <a:r>
              <a:rPr lang="en-US" altLang="el-GR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1</a:t>
            </a:r>
            <a:r>
              <a:rPr lang="el-GR" altLang="el-G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υ</a:t>
            </a:r>
            <a:r>
              <a:rPr lang="el-GR" altLang="el-GR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1</a:t>
            </a:r>
            <a:r>
              <a:rPr lang="en-US" altLang="el-GR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+ </a:t>
            </a:r>
            <a:r>
              <a:rPr lang="en-US" altLang="el-G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</a:t>
            </a:r>
            <a:r>
              <a:rPr lang="en-US" altLang="el-GR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2</a:t>
            </a:r>
            <a:r>
              <a:rPr lang="el-GR" altLang="el-G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υ</a:t>
            </a:r>
            <a:r>
              <a:rPr lang="el-GR" altLang="el-GR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2</a:t>
            </a:r>
            <a:r>
              <a:rPr lang="en-US" altLang="el-GR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=</a:t>
            </a:r>
            <a:r>
              <a:rPr lang="en-US" altLang="el-G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</a:t>
            </a:r>
            <a:r>
              <a:rPr lang="en-US" altLang="el-GR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1</a:t>
            </a:r>
            <a:r>
              <a:rPr lang="el-GR" altLang="el-G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υ</a:t>
            </a:r>
            <a:r>
              <a:rPr lang="el-GR" altLang="el-GR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1</a:t>
            </a:r>
            <a:r>
              <a:rPr lang="el-GR" altLang="el-GR" sz="28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’</a:t>
            </a:r>
            <a:r>
              <a:rPr lang="en-US" altLang="el-GR" sz="28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+ </a:t>
            </a:r>
            <a:r>
              <a:rPr lang="en-US" altLang="el-G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</a:t>
            </a:r>
            <a:r>
              <a:rPr lang="en-US" altLang="el-GR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2</a:t>
            </a:r>
            <a:r>
              <a:rPr lang="el-GR" altLang="el-G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υ</a:t>
            </a:r>
            <a:r>
              <a:rPr lang="el-GR" altLang="el-GR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2</a:t>
            </a:r>
            <a:r>
              <a:rPr lang="el-GR" altLang="el-GR" sz="28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’ </a:t>
            </a:r>
            <a:r>
              <a:rPr lang="el-GR" altLang="el-G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(1)</a:t>
            </a:r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684213" y="3213100"/>
            <a:ext cx="13706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2800" b="1" i="1" dirty="0" smtClean="0">
                <a:solidFill>
                  <a:srgbClr val="000000"/>
                </a:solidFill>
                <a:latin typeface="Comic Sans MS" pitchFamily="66" charset="0"/>
              </a:rPr>
              <a:t>Κ</a:t>
            </a:r>
            <a:r>
              <a:rPr lang="el-GR" altLang="el-GR" sz="2800" b="1" baseline="-25000" dirty="0" smtClean="0">
                <a:solidFill>
                  <a:srgbClr val="000000"/>
                </a:solidFill>
                <a:latin typeface="Comic Sans MS" pitchFamily="66" charset="0"/>
              </a:rPr>
              <a:t>α</a:t>
            </a:r>
            <a:r>
              <a:rPr lang="en-US" altLang="el-GR" sz="2800" b="1" baseline="-250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altLang="el-GR" sz="2800" b="1" dirty="0" smtClean="0">
                <a:solidFill>
                  <a:srgbClr val="000000"/>
                </a:solidFill>
                <a:latin typeface="Comic Sans MS" pitchFamily="66" charset="0"/>
              </a:rPr>
              <a:t>=</a:t>
            </a:r>
            <a:r>
              <a:rPr lang="en-US" altLang="el-GR" sz="28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altLang="el-GR" sz="2800" b="1" i="1" dirty="0" err="1" smtClean="0">
                <a:solidFill>
                  <a:srgbClr val="000000"/>
                </a:solidFill>
                <a:latin typeface="Comic Sans MS" pitchFamily="66" charset="0"/>
              </a:rPr>
              <a:t>Κ</a:t>
            </a:r>
            <a:r>
              <a:rPr lang="el-GR" altLang="el-GR" sz="2800" b="1" baseline="-25000" dirty="0" err="1" smtClean="0">
                <a:solidFill>
                  <a:srgbClr val="000000"/>
                </a:solidFill>
                <a:latin typeface="Comic Sans MS" pitchFamily="66" charset="0"/>
              </a:rPr>
              <a:t>τ</a:t>
            </a:r>
            <a:endParaRPr lang="el-GR" altLang="el-GR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0605" name="Group 125"/>
          <p:cNvGrpSpPr>
            <a:grpSpLocks/>
          </p:cNvGrpSpPr>
          <p:nvPr/>
        </p:nvGrpSpPr>
        <p:grpSpPr bwMode="auto">
          <a:xfrm>
            <a:off x="2484438" y="3068638"/>
            <a:ext cx="6337300" cy="798512"/>
            <a:chOff x="1565" y="1933"/>
            <a:chExt cx="3992" cy="503"/>
          </a:xfrm>
        </p:grpSpPr>
        <p:graphicFrame>
          <p:nvGraphicFramePr>
            <p:cNvPr id="10288" name="Object 29"/>
            <p:cNvGraphicFramePr>
              <a:graphicFrameLocks noChangeAspect="1"/>
            </p:cNvGraphicFramePr>
            <p:nvPr/>
          </p:nvGraphicFramePr>
          <p:xfrm>
            <a:off x="1565" y="1933"/>
            <a:ext cx="3357" cy="5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0" name="Εξίσωση" r:id="rId4" imgW="2628900" imgH="393700" progId="Equation.3">
                    <p:embed/>
                  </p:oleObj>
                </mc:Choice>
                <mc:Fallback>
                  <p:oleObj name="Εξίσωση" r:id="rId4" imgW="26289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5" y="1933"/>
                          <a:ext cx="3357" cy="5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9" name="Text Box 30"/>
            <p:cNvSpPr txBox="1">
              <a:spLocks noChangeArrowheads="1"/>
            </p:cNvSpPr>
            <p:nvPr/>
          </p:nvSpPr>
          <p:spPr bwMode="auto">
            <a:xfrm>
              <a:off x="5103" y="2024"/>
              <a:ext cx="4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 dirty="0" smtClean="0">
                  <a:solidFill>
                    <a:srgbClr val="000000"/>
                  </a:solidFill>
                </a:rPr>
                <a:t>(2)</a:t>
              </a:r>
            </a:p>
          </p:txBody>
        </p:sp>
      </p:grpSp>
      <p:grpSp>
        <p:nvGrpSpPr>
          <p:cNvPr id="5" name="Ομάδα 4"/>
          <p:cNvGrpSpPr/>
          <p:nvPr/>
        </p:nvGrpSpPr>
        <p:grpSpPr>
          <a:xfrm>
            <a:off x="2484438" y="3148806"/>
            <a:ext cx="4536282" cy="711994"/>
            <a:chOff x="2484438" y="3148806"/>
            <a:chExt cx="4536282" cy="711994"/>
          </a:xfrm>
        </p:grpSpPr>
        <p:sp>
          <p:nvSpPr>
            <p:cNvPr id="20519" name="Line 39"/>
            <p:cNvSpPr>
              <a:spLocks noChangeShapeType="1"/>
            </p:cNvSpPr>
            <p:nvPr/>
          </p:nvSpPr>
          <p:spPr bwMode="auto">
            <a:xfrm flipH="1">
              <a:off x="2484438" y="3148806"/>
              <a:ext cx="287338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4000" b="1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20" name="Line 40"/>
            <p:cNvSpPr>
              <a:spLocks noChangeShapeType="1"/>
            </p:cNvSpPr>
            <p:nvPr/>
          </p:nvSpPr>
          <p:spPr bwMode="auto">
            <a:xfrm flipH="1">
              <a:off x="3844812" y="3148806"/>
              <a:ext cx="287338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4000" b="1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21" name="Line 41"/>
            <p:cNvSpPr>
              <a:spLocks noChangeShapeType="1"/>
            </p:cNvSpPr>
            <p:nvPr/>
          </p:nvSpPr>
          <p:spPr bwMode="auto">
            <a:xfrm flipH="1">
              <a:off x="5313249" y="3213100"/>
              <a:ext cx="287337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4000" b="1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22" name="Line 42"/>
            <p:cNvSpPr>
              <a:spLocks noChangeShapeType="1"/>
            </p:cNvSpPr>
            <p:nvPr/>
          </p:nvSpPr>
          <p:spPr bwMode="auto">
            <a:xfrm flipH="1">
              <a:off x="6733382" y="3148806"/>
              <a:ext cx="287338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4000" b="1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611188" y="4005263"/>
            <a:ext cx="6778625" cy="566737"/>
            <a:chOff x="611188" y="4005263"/>
            <a:chExt cx="6778625" cy="566737"/>
          </a:xfrm>
        </p:grpSpPr>
        <p:grpSp>
          <p:nvGrpSpPr>
            <p:cNvPr id="20601" name="Group 121"/>
            <p:cNvGrpSpPr>
              <a:grpSpLocks/>
            </p:cNvGrpSpPr>
            <p:nvPr/>
          </p:nvGrpSpPr>
          <p:grpSpPr bwMode="auto">
            <a:xfrm>
              <a:off x="611188" y="4005263"/>
              <a:ext cx="6778625" cy="566737"/>
              <a:chOff x="385" y="2478"/>
              <a:chExt cx="4270" cy="357"/>
            </a:xfrm>
          </p:grpSpPr>
          <p:sp>
            <p:nvSpPr>
              <p:cNvPr id="10283" name="Rectangle 101"/>
              <p:cNvSpPr>
                <a:spLocks noChangeArrowheads="1"/>
              </p:cNvSpPr>
              <p:nvPr/>
            </p:nvSpPr>
            <p:spPr bwMode="auto">
              <a:xfrm>
                <a:off x="4286" y="2523"/>
                <a:ext cx="36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l-GR" sz="2000" smtClean="0">
                    <a:solidFill>
                      <a:srgbClr val="000000"/>
                    </a:solidFill>
                  </a:rPr>
                  <a:t>(</a:t>
                </a:r>
                <a:r>
                  <a:rPr lang="el-GR" altLang="el-GR" sz="2000" smtClean="0">
                    <a:solidFill>
                      <a:srgbClr val="000000"/>
                    </a:solidFill>
                  </a:rPr>
                  <a:t>3</a:t>
                </a:r>
                <a:r>
                  <a:rPr lang="en-US" altLang="el-GR" sz="2000" smtClean="0">
                    <a:solidFill>
                      <a:srgbClr val="000000"/>
                    </a:solidFill>
                  </a:rPr>
                  <a:t>)</a:t>
                </a:r>
                <a:endParaRPr lang="el-GR" altLang="el-GR" sz="200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284" name="Group 114"/>
              <p:cNvGrpSpPr>
                <a:grpSpLocks/>
              </p:cNvGrpSpPr>
              <p:nvPr/>
            </p:nvGrpSpPr>
            <p:grpSpPr bwMode="auto">
              <a:xfrm>
                <a:off x="385" y="2478"/>
                <a:ext cx="3638" cy="357"/>
                <a:chOff x="703" y="3249"/>
                <a:chExt cx="3638" cy="357"/>
              </a:xfrm>
            </p:grpSpPr>
            <p:sp>
              <p:nvSpPr>
                <p:cNvPr id="10285" name="Rectangle 111"/>
                <p:cNvSpPr>
                  <a:spLocks noChangeArrowheads="1"/>
                </p:cNvSpPr>
                <p:nvPr/>
              </p:nvSpPr>
              <p:spPr bwMode="auto">
                <a:xfrm>
                  <a:off x="703" y="3340"/>
                  <a:ext cx="449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l-GR" sz="2000" dirty="0" smtClean="0">
                      <a:solidFill>
                        <a:srgbClr val="000000"/>
                      </a:solidFill>
                    </a:rPr>
                    <a:t>(1)</a:t>
                  </a:r>
                  <a:endParaRPr lang="el-GR" altLang="el-GR" sz="2000" dirty="0" smtClean="0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10287" name="Object 113"/>
                <p:cNvGraphicFramePr>
                  <a:graphicFrameLocks noChangeAspect="1"/>
                </p:cNvGraphicFramePr>
                <p:nvPr/>
              </p:nvGraphicFramePr>
              <p:xfrm>
                <a:off x="1519" y="3249"/>
                <a:ext cx="2822" cy="35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411" name="Εξίσωση" r:id="rId6" imgW="1905000" imgH="241300" progId="Equation.3">
                        <p:embed/>
                      </p:oleObj>
                    </mc:Choice>
                    <mc:Fallback>
                      <p:oleObj name="Εξίσωση" r:id="rId6" imgW="1905000" imgH="2413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19" y="3249"/>
                              <a:ext cx="2822" cy="35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6" name="Δεξιό βέλος 5"/>
            <p:cNvSpPr/>
            <p:nvPr/>
          </p:nvSpPr>
          <p:spPr bwMode="auto">
            <a:xfrm>
              <a:off x="1430338" y="4194113"/>
              <a:ext cx="325438" cy="216024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684213" y="4724400"/>
            <a:ext cx="6121400" cy="566738"/>
            <a:chOff x="684213" y="4724400"/>
            <a:chExt cx="6121400" cy="566738"/>
          </a:xfrm>
        </p:grpSpPr>
        <p:grpSp>
          <p:nvGrpSpPr>
            <p:cNvPr id="10275" name="Group 119"/>
            <p:cNvGrpSpPr>
              <a:grpSpLocks/>
            </p:cNvGrpSpPr>
            <p:nvPr/>
          </p:nvGrpSpPr>
          <p:grpSpPr bwMode="auto">
            <a:xfrm>
              <a:off x="684213" y="4724400"/>
              <a:ext cx="6121400" cy="566738"/>
              <a:chOff x="385" y="2886"/>
              <a:chExt cx="3856" cy="357"/>
            </a:xfrm>
          </p:grpSpPr>
          <p:sp>
            <p:nvSpPr>
              <p:cNvPr id="10277" name="Rectangle 67"/>
              <p:cNvSpPr>
                <a:spLocks noChangeArrowheads="1"/>
              </p:cNvSpPr>
              <p:nvPr/>
            </p:nvSpPr>
            <p:spPr bwMode="auto">
              <a:xfrm>
                <a:off x="385" y="2976"/>
                <a:ext cx="44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l-GR" sz="2000" smtClean="0">
                    <a:solidFill>
                      <a:srgbClr val="000000"/>
                    </a:solidFill>
                  </a:rPr>
                  <a:t>(</a:t>
                </a:r>
                <a:r>
                  <a:rPr lang="el-GR" altLang="el-GR" sz="2000" smtClean="0">
                    <a:solidFill>
                      <a:srgbClr val="000000"/>
                    </a:solidFill>
                  </a:rPr>
                  <a:t>2</a:t>
                </a:r>
                <a:r>
                  <a:rPr lang="en-US" altLang="el-GR" sz="2000" smtClean="0">
                    <a:solidFill>
                      <a:srgbClr val="000000"/>
                    </a:solidFill>
                  </a:rPr>
                  <a:t>)</a:t>
                </a:r>
                <a:endParaRPr lang="el-GR" altLang="el-GR" sz="2000" smtClean="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10279" name="Object 78"/>
              <p:cNvGraphicFramePr>
                <a:graphicFrameLocks noChangeAspect="1"/>
              </p:cNvGraphicFramePr>
              <p:nvPr/>
            </p:nvGraphicFramePr>
            <p:xfrm>
              <a:off x="1156" y="2886"/>
              <a:ext cx="3085" cy="3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12" name="Εξίσωση" r:id="rId8" imgW="2082800" imgH="241300" progId="Equation.3">
                      <p:embed/>
                    </p:oleObj>
                  </mc:Choice>
                  <mc:Fallback>
                    <p:oleObj name="Εξίσωση" r:id="rId8" imgW="2082800" imgH="2413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56" y="2886"/>
                            <a:ext cx="3085" cy="3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5" name="Δεξιό βέλος 54"/>
            <p:cNvSpPr/>
            <p:nvPr/>
          </p:nvSpPr>
          <p:spPr bwMode="auto">
            <a:xfrm>
              <a:off x="1458459" y="4911663"/>
              <a:ext cx="325438" cy="216024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20603" name="Group 123"/>
          <p:cNvGrpSpPr>
            <a:grpSpLocks/>
          </p:cNvGrpSpPr>
          <p:nvPr/>
        </p:nvGrpSpPr>
        <p:grpSpPr bwMode="auto">
          <a:xfrm>
            <a:off x="827088" y="5373688"/>
            <a:ext cx="7907337" cy="568325"/>
            <a:chOff x="485" y="3285"/>
            <a:chExt cx="4981" cy="358"/>
          </a:xfrm>
        </p:grpSpPr>
        <p:sp>
          <p:nvSpPr>
            <p:cNvPr id="10280" name="Rectangle 66"/>
            <p:cNvSpPr>
              <a:spLocks noChangeArrowheads="1"/>
            </p:cNvSpPr>
            <p:nvPr/>
          </p:nvSpPr>
          <p:spPr bwMode="auto">
            <a:xfrm>
              <a:off x="5103" y="3339"/>
              <a:ext cx="36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2000" smtClean="0">
                  <a:solidFill>
                    <a:srgbClr val="000000"/>
                  </a:solidFill>
                </a:rPr>
                <a:t>(</a:t>
              </a:r>
              <a:r>
                <a:rPr lang="el-GR" altLang="el-GR" sz="2000" smtClean="0">
                  <a:solidFill>
                    <a:srgbClr val="000000"/>
                  </a:solidFill>
                </a:rPr>
                <a:t>4</a:t>
              </a:r>
              <a:r>
                <a:rPr lang="en-US" altLang="el-GR" sz="2000" smtClean="0">
                  <a:solidFill>
                    <a:srgbClr val="000000"/>
                  </a:solidFill>
                </a:rPr>
                <a:t>)</a:t>
              </a:r>
              <a:endParaRPr lang="el-GR" altLang="el-GR" sz="2000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0281" name="Object 43"/>
            <p:cNvGraphicFramePr>
              <a:graphicFrameLocks noChangeAspect="1"/>
            </p:cNvGraphicFramePr>
            <p:nvPr/>
          </p:nvGraphicFramePr>
          <p:xfrm>
            <a:off x="485" y="3285"/>
            <a:ext cx="2159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3" name="Εξίσωση" r:id="rId10" imgW="1497950" imgH="241195" progId="Equation.3">
                    <p:embed/>
                  </p:oleObj>
                </mc:Choice>
                <mc:Fallback>
                  <p:oleObj name="Εξίσωση" r:id="rId10" imgW="1497950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" y="3285"/>
                          <a:ext cx="2159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2" name="Object 77"/>
            <p:cNvGraphicFramePr>
              <a:graphicFrameLocks noChangeAspect="1"/>
            </p:cNvGraphicFramePr>
            <p:nvPr/>
          </p:nvGraphicFramePr>
          <p:xfrm>
            <a:off x="2608" y="3294"/>
            <a:ext cx="2424" cy="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4" name="Εξίσωση" r:id="rId12" imgW="1676400" imgH="241300" progId="Equation.3">
                    <p:embed/>
                  </p:oleObj>
                </mc:Choice>
                <mc:Fallback>
                  <p:oleObj name="Εξίσωση" r:id="rId12" imgW="16764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8" y="3294"/>
                          <a:ext cx="2424" cy="3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Δεξιό βέλος 55"/>
          <p:cNvSpPr/>
          <p:nvPr/>
        </p:nvSpPr>
        <p:spPr bwMode="auto">
          <a:xfrm>
            <a:off x="6934201" y="4867275"/>
            <a:ext cx="325438" cy="216024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9996" y="2460903"/>
                <a:ext cx="14091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el-GR" sz="2800" b="1" i="0" smtClean="0">
                              <a:latin typeface="Cambria Math" panose="02040503050406030204" pitchFamily="18" charset="0"/>
                            </a:rPr>
                            <m:t>𝛂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el-GR" sz="2800" b="1" i="0" smtClean="0">
                              <a:latin typeface="Cambria Math" panose="02040503050406030204" pitchFamily="18" charset="0"/>
                            </a:rPr>
                            <m:t>𝛕</m:t>
                          </m:r>
                        </m:sub>
                      </m:sSub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96" y="2460903"/>
                <a:ext cx="1409104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52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/>
      <p:bldP spid="20504" grpId="0"/>
      <p:bldP spid="20507" grpId="0"/>
      <p:bldP spid="20508" grpId="0"/>
      <p:bldP spid="56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D4862-F7B9-4070-B4E5-7407E12DD8DB}" type="slidenum">
              <a:rPr lang="el-GR" altLang="el-GR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defRPr/>
              </a:pPr>
              <a:t>16</a:t>
            </a:fld>
            <a:endParaRPr lang="el-GR" altLang="el-GR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53273" name="Group 25"/>
          <p:cNvGrpSpPr>
            <a:grpSpLocks/>
          </p:cNvGrpSpPr>
          <p:nvPr/>
        </p:nvGrpSpPr>
        <p:grpSpPr bwMode="auto">
          <a:xfrm>
            <a:off x="4964113" y="765175"/>
            <a:ext cx="3424238" cy="623888"/>
            <a:chOff x="3127" y="482"/>
            <a:chExt cx="2157" cy="393"/>
          </a:xfrm>
        </p:grpSpPr>
        <p:graphicFrame>
          <p:nvGraphicFramePr>
            <p:cNvPr id="11281" name="Object 12"/>
            <p:cNvGraphicFramePr>
              <a:graphicFrameLocks noChangeAspect="1"/>
            </p:cNvGraphicFramePr>
            <p:nvPr/>
          </p:nvGraphicFramePr>
          <p:xfrm>
            <a:off x="3127" y="482"/>
            <a:ext cx="1717" cy="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50" name="Εξίσωση" r:id="rId3" imgW="1180588" imgH="241195" progId="Equation.3">
                    <p:embed/>
                  </p:oleObj>
                </mc:Choice>
                <mc:Fallback>
                  <p:oleObj name="Εξίσωση" r:id="rId3" imgW="1180588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7" y="482"/>
                          <a:ext cx="1717" cy="3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2" name="Text Box 14"/>
            <p:cNvSpPr txBox="1">
              <a:spLocks noChangeArrowheads="1"/>
            </p:cNvSpPr>
            <p:nvPr/>
          </p:nvSpPr>
          <p:spPr bwMode="auto">
            <a:xfrm>
              <a:off x="4924" y="533"/>
              <a:ext cx="3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l-GR" sz="2000" smtClean="0">
                  <a:solidFill>
                    <a:srgbClr val="000000"/>
                  </a:solidFill>
                </a:rPr>
                <a:t>(5)</a:t>
              </a:r>
              <a:endParaRPr lang="el-GR" altLang="el-GR" sz="2000" smtClean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1273" name="Object 18"/>
          <p:cNvGraphicFramePr>
            <a:graphicFrameLocks noChangeAspect="1"/>
          </p:cNvGraphicFramePr>
          <p:nvPr/>
        </p:nvGraphicFramePr>
        <p:xfrm>
          <a:off x="1360791" y="3213100"/>
          <a:ext cx="609252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1" name="Εξίσωση" r:id="rId5" imgW="2514600" imgH="241300" progId="Equation.3">
                  <p:embed/>
                </p:oleObj>
              </mc:Choice>
              <mc:Fallback>
                <p:oleObj name="Εξίσωση" r:id="rId5" imgW="2514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791" y="3213100"/>
                        <a:ext cx="609252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Ομάδα 1"/>
          <p:cNvGrpSpPr/>
          <p:nvPr/>
        </p:nvGrpSpPr>
        <p:grpSpPr>
          <a:xfrm>
            <a:off x="539552" y="759269"/>
            <a:ext cx="3816350" cy="719138"/>
            <a:chOff x="539750" y="765175"/>
            <a:chExt cx="3816350" cy="719138"/>
          </a:xfrm>
        </p:grpSpPr>
        <p:grpSp>
          <p:nvGrpSpPr>
            <p:cNvPr id="53272" name="Group 24"/>
            <p:cNvGrpSpPr>
              <a:grpSpLocks/>
            </p:cNvGrpSpPr>
            <p:nvPr/>
          </p:nvGrpSpPr>
          <p:grpSpPr bwMode="auto">
            <a:xfrm>
              <a:off x="539750" y="765175"/>
              <a:ext cx="3816350" cy="719138"/>
              <a:chOff x="340" y="482"/>
              <a:chExt cx="2404" cy="453"/>
            </a:xfrm>
          </p:grpSpPr>
          <p:graphicFrame>
            <p:nvGraphicFramePr>
              <p:cNvPr id="11287" name="Object 4"/>
              <p:cNvGraphicFramePr>
                <a:graphicFrameLocks noChangeAspect="1"/>
              </p:cNvGraphicFramePr>
              <p:nvPr/>
            </p:nvGraphicFramePr>
            <p:xfrm>
              <a:off x="340" y="482"/>
              <a:ext cx="333" cy="4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52" name="Εξίσωση" r:id="rId7" imgW="355446" imgH="431613" progId="Equation.3">
                      <p:embed/>
                    </p:oleObj>
                  </mc:Choice>
                  <mc:Fallback>
                    <p:oleObj name="Εξίσωση" r:id="rId7" imgW="355446" imgH="4316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0" y="482"/>
                            <a:ext cx="333" cy="4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284" name="Group 9"/>
              <p:cNvGrpSpPr>
                <a:grpSpLocks/>
              </p:cNvGrpSpPr>
              <p:nvPr/>
            </p:nvGrpSpPr>
            <p:grpSpPr bwMode="auto">
              <a:xfrm>
                <a:off x="1014" y="482"/>
                <a:ext cx="1730" cy="416"/>
                <a:chOff x="1156" y="482"/>
                <a:chExt cx="1746" cy="375"/>
              </a:xfrm>
            </p:grpSpPr>
            <p:graphicFrame>
              <p:nvGraphicFramePr>
                <p:cNvPr id="11285" name="Object 7"/>
                <p:cNvGraphicFramePr>
                  <a:graphicFrameLocks noChangeAspect="1"/>
                </p:cNvGraphicFramePr>
                <p:nvPr/>
              </p:nvGraphicFramePr>
              <p:xfrm>
                <a:off x="1156" y="482"/>
                <a:ext cx="771" cy="3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453" name="Εξίσωση" r:id="rId9" imgW="495085" imgH="241195" progId="Equation.3">
                        <p:embed/>
                      </p:oleObj>
                    </mc:Choice>
                    <mc:Fallback>
                      <p:oleObj name="Εξίσωση" r:id="rId9" imgW="495085" imgH="241195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6" y="482"/>
                              <a:ext cx="771" cy="3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1286" name="Object 8"/>
                <p:cNvGraphicFramePr>
                  <a:graphicFrameLocks noChangeAspect="1"/>
                </p:cNvGraphicFramePr>
                <p:nvPr/>
              </p:nvGraphicFramePr>
              <p:xfrm>
                <a:off x="1927" y="482"/>
                <a:ext cx="975" cy="3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454" name="Εξίσωση" r:id="rId11" imgW="647700" imgH="241300" progId="Equation.3">
                        <p:embed/>
                      </p:oleObj>
                    </mc:Choice>
                    <mc:Fallback>
                      <p:oleObj name="Εξίσωση" r:id="rId11" imgW="647700" imgH="2413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27" y="482"/>
                              <a:ext cx="975" cy="36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25" name="Δεξιό βέλος 24"/>
            <p:cNvSpPr/>
            <p:nvPr/>
          </p:nvSpPr>
          <p:spPr bwMode="auto">
            <a:xfrm>
              <a:off x="1237892" y="1017464"/>
              <a:ext cx="325438" cy="216024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26" name="Δεξιό βέλος 25"/>
          <p:cNvSpPr/>
          <p:nvPr/>
        </p:nvSpPr>
        <p:spPr bwMode="auto">
          <a:xfrm>
            <a:off x="4572000" y="1010826"/>
            <a:ext cx="325438" cy="216024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468313" y="1916113"/>
            <a:ext cx="7345362" cy="720725"/>
            <a:chOff x="468313" y="1916113"/>
            <a:chExt cx="7345362" cy="720725"/>
          </a:xfrm>
        </p:grpSpPr>
        <p:grpSp>
          <p:nvGrpSpPr>
            <p:cNvPr id="53270" name="Group 22"/>
            <p:cNvGrpSpPr>
              <a:grpSpLocks/>
            </p:cNvGrpSpPr>
            <p:nvPr/>
          </p:nvGrpSpPr>
          <p:grpSpPr bwMode="auto">
            <a:xfrm>
              <a:off x="468313" y="1916113"/>
              <a:ext cx="7345362" cy="720725"/>
              <a:chOff x="340" y="1071"/>
              <a:chExt cx="4354" cy="393"/>
            </a:xfrm>
          </p:grpSpPr>
          <p:grpSp>
            <p:nvGrpSpPr>
              <p:cNvPr id="11277" name="Group 20"/>
              <p:cNvGrpSpPr>
                <a:grpSpLocks/>
              </p:cNvGrpSpPr>
              <p:nvPr/>
            </p:nvGrpSpPr>
            <p:grpSpPr bwMode="auto">
              <a:xfrm>
                <a:off x="340" y="1071"/>
                <a:ext cx="686" cy="262"/>
                <a:chOff x="340" y="1071"/>
                <a:chExt cx="686" cy="262"/>
              </a:xfrm>
            </p:grpSpPr>
            <p:sp>
              <p:nvSpPr>
                <p:cNvPr id="1127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40" y="1117"/>
                  <a:ext cx="408" cy="2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l-GR" sz="2000" smtClean="0">
                      <a:solidFill>
                        <a:srgbClr val="000000"/>
                      </a:solidFill>
                    </a:rPr>
                    <a:t>(3)</a:t>
                  </a:r>
                  <a:endParaRPr lang="el-GR" altLang="el-GR" sz="20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7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63" y="1071"/>
                  <a:ext cx="363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l-GR" sz="1600" dirty="0" smtClean="0">
                      <a:solidFill>
                        <a:srgbClr val="000000"/>
                      </a:solidFill>
                    </a:rPr>
                    <a:t>(5)</a:t>
                  </a:r>
                  <a:endParaRPr lang="el-GR" altLang="el-GR" sz="160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graphicFrame>
            <p:nvGraphicFramePr>
              <p:cNvPr id="11275" name="Object 17"/>
              <p:cNvGraphicFramePr>
                <a:graphicFrameLocks noChangeAspect="1"/>
              </p:cNvGraphicFramePr>
              <p:nvPr/>
            </p:nvGraphicFramePr>
            <p:xfrm>
              <a:off x="1020" y="1117"/>
              <a:ext cx="3674" cy="3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55" name="Εξίσωση" r:id="rId13" imgW="2552700" imgH="241300" progId="Equation.3">
                      <p:embed/>
                    </p:oleObj>
                  </mc:Choice>
                  <mc:Fallback>
                    <p:oleObj name="Εξίσωση" r:id="rId13" imgW="2552700" imgH="2413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20" y="1117"/>
                            <a:ext cx="3674" cy="34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7" name="Δεξιό βέλος 26"/>
            <p:cNvSpPr/>
            <p:nvPr/>
          </p:nvSpPr>
          <p:spPr bwMode="auto">
            <a:xfrm>
              <a:off x="1156624" y="2242193"/>
              <a:ext cx="325438" cy="216024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28" name="Δεξιό βέλος 27"/>
          <p:cNvSpPr/>
          <p:nvPr/>
        </p:nvSpPr>
        <p:spPr bwMode="auto">
          <a:xfrm>
            <a:off x="912256" y="3435694"/>
            <a:ext cx="325438" cy="216024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4D2D4-2DAC-4CDC-B6B1-0FCDB96CE9F7}" type="slidenum">
              <a:rPr lang="el-GR" altLang="el-GR" sz="1200">
                <a:solidFill>
                  <a:srgbClr val="000000"/>
                </a:solidFill>
                <a:latin typeface="Calibri" panose="020F0502020204030204" pitchFamily="34" charset="0"/>
              </a:rPr>
              <a:pPr>
                <a:defRPr/>
              </a:pPr>
              <a:t>17</a:t>
            </a:fld>
            <a:endParaRPr lang="el-GR" altLang="el-GR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763713" y="549275"/>
            <a:ext cx="5688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Ταχύτητες μετά την κρούση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19672" y="1700808"/>
                <a:ext cx="5675080" cy="1128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32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32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700808"/>
                <a:ext cx="5675080" cy="1128579"/>
              </a:xfrm>
              <a:prstGeom prst="rect">
                <a:avLst/>
              </a:prstGeom>
              <a:blipFill rotWithShape="1">
                <a:blip r:embed="rId3"/>
                <a:stretch>
                  <a:fillRect b="-21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51383" y="3386574"/>
                <a:ext cx="5675080" cy="1128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l-GR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l-GR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32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3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383" y="3386574"/>
                <a:ext cx="5675080" cy="1128579"/>
              </a:xfrm>
              <a:prstGeom prst="rect">
                <a:avLst/>
              </a:prstGeom>
              <a:blipFill rotWithShape="1">
                <a:blip r:embed="rId4"/>
                <a:stretch>
                  <a:fillRect b="-16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23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E9087-6EB5-4B52-81CB-9DAD01C0AA4F}" type="slidenum">
              <a:rPr lang="el-GR" altLang="el-GR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83913" y="914881"/>
            <a:ext cx="7776790" cy="11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Στην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περίπτωση που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</a:t>
            </a:r>
            <a:r>
              <a:rPr lang="en-US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τότε</a:t>
            </a:r>
            <a:r>
              <a:rPr lang="el-GR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οι σφαίρες ανταλλάσσουν ταχύτητες.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276600" y="333375"/>
            <a:ext cx="2376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Διερεύνηση</a:t>
            </a:r>
          </a:p>
        </p:txBody>
      </p:sp>
      <p:graphicFrame>
        <p:nvGraphicFramePr>
          <p:cNvPr id="225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320272"/>
              </p:ext>
            </p:extLst>
          </p:nvPr>
        </p:nvGraphicFramePr>
        <p:xfrm>
          <a:off x="7030021" y="2469645"/>
          <a:ext cx="1497908" cy="678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2" name="Εξίσωση" r:id="rId4" imgW="523943" imgH="228600" progId="Equation.3">
                  <p:embed/>
                </p:oleObj>
              </mc:Choice>
              <mc:Fallback>
                <p:oleObj name="Εξίσωση" r:id="rId4" imgW="523943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0021" y="2469645"/>
                        <a:ext cx="1497908" cy="678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423119"/>
              </p:ext>
            </p:extLst>
          </p:nvPr>
        </p:nvGraphicFramePr>
        <p:xfrm>
          <a:off x="7048535" y="3979725"/>
          <a:ext cx="1512168" cy="685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3" name="Εξίσωση" r:id="rId6" imgW="523943" imgH="228600" progId="Equation.3">
                  <p:embed/>
                </p:oleObj>
              </mc:Choice>
              <mc:Fallback>
                <p:oleObj name="Εξίσωση" r:id="rId6" imgW="523943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35" y="3979725"/>
                        <a:ext cx="1512168" cy="685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8977" y="2448975"/>
                <a:ext cx="4305153" cy="869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400" b="1" i="1" smtClean="0"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4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l-GR" sz="2400" b="1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4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l-GR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l-GR" sz="2400" b="1" i="1" smtClean="0"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77" y="2448975"/>
                <a:ext cx="4305153" cy="8695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6354" y="3950840"/>
                <a:ext cx="4305153" cy="869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400" b="1" i="1" smtClean="0"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400" b="1" i="1" smtClean="0"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l-GR" sz="2400" b="1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4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l-GR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l-GR" sz="24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l-GR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l-GR" sz="2400" b="1" i="1" smtClean="0"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54" y="3950840"/>
                <a:ext cx="4305153" cy="8695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16835" y="2460420"/>
                <a:ext cx="1584473" cy="846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24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24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24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835" y="2460420"/>
                <a:ext cx="1584473" cy="84664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Ομάδα 6"/>
          <p:cNvGrpSpPr/>
          <p:nvPr/>
        </p:nvGrpSpPr>
        <p:grpSpPr>
          <a:xfrm>
            <a:off x="5220072" y="2448975"/>
            <a:ext cx="800472" cy="858087"/>
            <a:chOff x="5364088" y="2204864"/>
            <a:chExt cx="800472" cy="858087"/>
          </a:xfrm>
        </p:grpSpPr>
        <p:cxnSp>
          <p:nvCxnSpPr>
            <p:cNvPr id="6" name="Ευθεία γραμμή σύνδεσης 5"/>
            <p:cNvCxnSpPr/>
            <p:nvPr/>
          </p:nvCxnSpPr>
          <p:spPr bwMode="auto">
            <a:xfrm flipH="1">
              <a:off x="5364088" y="2204864"/>
              <a:ext cx="648072" cy="3600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Ευθεία γραμμή σύνδεσης 16"/>
            <p:cNvCxnSpPr/>
            <p:nvPr/>
          </p:nvCxnSpPr>
          <p:spPr bwMode="auto">
            <a:xfrm flipH="1">
              <a:off x="5516488" y="2702911"/>
              <a:ext cx="648072" cy="3600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" name="Δεξιό βέλος 7"/>
          <p:cNvSpPr/>
          <p:nvPr/>
        </p:nvSpPr>
        <p:spPr bwMode="auto">
          <a:xfrm>
            <a:off x="6301308" y="2762090"/>
            <a:ext cx="502940" cy="24330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13399" y="3950840"/>
                <a:ext cx="1584473" cy="846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399" y="3950840"/>
                <a:ext cx="1584473" cy="84664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Ομάδα 20"/>
          <p:cNvGrpSpPr/>
          <p:nvPr/>
        </p:nvGrpSpPr>
        <p:grpSpPr>
          <a:xfrm>
            <a:off x="5181600" y="3962286"/>
            <a:ext cx="800472" cy="858087"/>
            <a:chOff x="5364088" y="2204864"/>
            <a:chExt cx="800472" cy="858087"/>
          </a:xfrm>
        </p:grpSpPr>
        <p:cxnSp>
          <p:nvCxnSpPr>
            <p:cNvPr id="22" name="Ευθεία γραμμή σύνδεσης 21"/>
            <p:cNvCxnSpPr/>
            <p:nvPr/>
          </p:nvCxnSpPr>
          <p:spPr bwMode="auto">
            <a:xfrm flipH="1">
              <a:off x="5364088" y="2204864"/>
              <a:ext cx="648072" cy="3600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Ευθεία γραμμή σύνδεσης 22"/>
            <p:cNvCxnSpPr/>
            <p:nvPr/>
          </p:nvCxnSpPr>
          <p:spPr bwMode="auto">
            <a:xfrm flipH="1">
              <a:off x="5516488" y="2702911"/>
              <a:ext cx="648072" cy="3600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Δεξιό βέλος 23"/>
          <p:cNvSpPr/>
          <p:nvPr/>
        </p:nvSpPr>
        <p:spPr bwMode="auto">
          <a:xfrm>
            <a:off x="6344593" y="4252510"/>
            <a:ext cx="502940" cy="24330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7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9" grpId="0"/>
      <p:bldP spid="2" grpId="0"/>
      <p:bldP spid="13" grpId="0"/>
      <p:bldP spid="4" grpId="0"/>
      <p:bldP spid="8" grpId="0" animBg="1"/>
      <p:bldP spid="20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61120" y="399732"/>
            <a:ext cx="33123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Όταν </a:t>
            </a:r>
            <a:r>
              <a:rPr lang="el-GR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n-US" alt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el-GR" alt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</a:t>
            </a:r>
            <a:r>
              <a:rPr lang="en-US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τότε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1592" y="1254202"/>
                <a:ext cx="4305153" cy="869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400" b="1" i="1" smtClean="0"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4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l-GR" sz="2400" b="1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4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l-GR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l-GR" sz="2400" b="1" i="1" smtClean="0"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92" y="1254202"/>
                <a:ext cx="4305153" cy="8695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Δεξιό βέλος 5"/>
          <p:cNvSpPr/>
          <p:nvPr/>
        </p:nvSpPr>
        <p:spPr bwMode="auto">
          <a:xfrm>
            <a:off x="4884080" y="1567316"/>
            <a:ext cx="502940" cy="24330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87020" y="1124744"/>
                <a:ext cx="3459665" cy="998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020" y="1124744"/>
                <a:ext cx="3459665" cy="998991"/>
              </a:xfrm>
              <a:prstGeom prst="rect">
                <a:avLst/>
              </a:prstGeom>
              <a:blipFill rotWithShape="1">
                <a:blip r:embed="rId3"/>
                <a:stretch>
                  <a:fillRect b="-12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4392" y="2626330"/>
                <a:ext cx="4305153" cy="869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400" b="1" i="1" smtClean="0"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400" b="1" i="1" smtClean="0"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l-GR" sz="2400" b="1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4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l-GR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l-GR" sz="24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l-GR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l-GR" sz="2400" b="1" i="1" smtClean="0"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92" y="2626330"/>
                <a:ext cx="4305153" cy="8695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Δεξιό βέλος 8"/>
          <p:cNvSpPr/>
          <p:nvPr/>
        </p:nvSpPr>
        <p:spPr bwMode="auto">
          <a:xfrm>
            <a:off x="4996880" y="2939445"/>
            <a:ext cx="502940" cy="24330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80112" y="2523609"/>
                <a:ext cx="2627386" cy="972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523609"/>
                <a:ext cx="2627386" cy="972254"/>
              </a:xfrm>
              <a:prstGeom prst="rect">
                <a:avLst/>
              </a:prstGeom>
              <a:blipFill rotWithShape="1">
                <a:blip r:embed="rId5"/>
                <a:stretch>
                  <a:fillRect b="-12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60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1403648" y="404664"/>
            <a:ext cx="64796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Εισαγωγή στις Σχετικές Κινήσεις</a:t>
            </a:r>
          </a:p>
        </p:txBody>
      </p:sp>
      <p:pic>
        <p:nvPicPr>
          <p:cNvPr id="2051" name="Picture 3" descr="C:\Users\Merkouris\Desktop\smart_guy_with_atom_hg_wht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7947"/>
            <a:ext cx="2447925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11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521" y="337932"/>
            <a:ext cx="5245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Όταν </a:t>
            </a: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= 0   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και   </a:t>
            </a:r>
            <a:r>
              <a:rPr lang="en-US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</a:t>
            </a:r>
            <a:r>
              <a:rPr lang="en-US" alt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&gt;&gt;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0545" y="980728"/>
                <a:ext cx="2990242" cy="869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45" y="980728"/>
                <a:ext cx="2990242" cy="8695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Δεξιό βέλος 5"/>
          <p:cNvSpPr/>
          <p:nvPr/>
        </p:nvSpPr>
        <p:spPr bwMode="auto">
          <a:xfrm>
            <a:off x="3779912" y="1293843"/>
            <a:ext cx="502940" cy="24330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55976" y="1020192"/>
                <a:ext cx="1868652" cy="790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020192"/>
                <a:ext cx="1868652" cy="7906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Δεξιό βέλος 7"/>
          <p:cNvSpPr/>
          <p:nvPr/>
        </p:nvSpPr>
        <p:spPr bwMode="auto">
          <a:xfrm>
            <a:off x="6224628" y="1293841"/>
            <a:ext cx="502940" cy="24330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5290302" y="980728"/>
            <a:ext cx="531166" cy="801404"/>
            <a:chOff x="1265561" y="5112985"/>
            <a:chExt cx="531166" cy="801404"/>
          </a:xfrm>
        </p:grpSpPr>
        <p:cxnSp>
          <p:nvCxnSpPr>
            <p:cNvPr id="10" name="Ευθεία γραμμή σύνδεσης 9"/>
            <p:cNvCxnSpPr/>
            <p:nvPr/>
          </p:nvCxnSpPr>
          <p:spPr>
            <a:xfrm flipH="1">
              <a:off x="1265561" y="5112985"/>
              <a:ext cx="354111" cy="3414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εία γραμμή σύνδεσης 10"/>
            <p:cNvCxnSpPr/>
            <p:nvPr/>
          </p:nvCxnSpPr>
          <p:spPr>
            <a:xfrm flipH="1">
              <a:off x="1442616" y="5572947"/>
              <a:ext cx="354111" cy="3414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Ορθογώνιο 11"/>
              <p:cNvSpPr/>
              <p:nvPr/>
            </p:nvSpPr>
            <p:spPr>
              <a:xfrm>
                <a:off x="6876256" y="1101885"/>
                <a:ext cx="15665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2" name="Ορθογώνιο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1101885"/>
                <a:ext cx="156651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6643" y="2060848"/>
                <a:ext cx="2276392" cy="846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43" y="2060848"/>
                <a:ext cx="2276392" cy="8466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Δεξιό βέλος 14"/>
          <p:cNvSpPr/>
          <p:nvPr/>
        </p:nvSpPr>
        <p:spPr bwMode="auto">
          <a:xfrm>
            <a:off x="3195040" y="2362518"/>
            <a:ext cx="502940" cy="24330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04281" y="2060848"/>
                <a:ext cx="2052998" cy="846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281" y="2060848"/>
                <a:ext cx="2052998" cy="84664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Ομάδα 16"/>
          <p:cNvGrpSpPr/>
          <p:nvPr/>
        </p:nvGrpSpPr>
        <p:grpSpPr>
          <a:xfrm>
            <a:off x="4759136" y="2096953"/>
            <a:ext cx="531166" cy="801404"/>
            <a:chOff x="1265561" y="5112985"/>
            <a:chExt cx="531166" cy="801404"/>
          </a:xfrm>
        </p:grpSpPr>
        <p:cxnSp>
          <p:nvCxnSpPr>
            <p:cNvPr id="18" name="Ευθεία γραμμή σύνδεσης 17"/>
            <p:cNvCxnSpPr/>
            <p:nvPr/>
          </p:nvCxnSpPr>
          <p:spPr>
            <a:xfrm flipH="1">
              <a:off x="1265561" y="5112985"/>
              <a:ext cx="354111" cy="3414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 flipH="1">
              <a:off x="1442616" y="5572947"/>
              <a:ext cx="354111" cy="3414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Δεξιό βέλος 19"/>
          <p:cNvSpPr/>
          <p:nvPr/>
        </p:nvSpPr>
        <p:spPr bwMode="auto">
          <a:xfrm>
            <a:off x="5973158" y="2318973"/>
            <a:ext cx="502940" cy="24330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Ορθογώνιο 20"/>
              <p:cNvSpPr/>
              <p:nvPr/>
            </p:nvSpPr>
            <p:spPr>
              <a:xfrm>
                <a:off x="6588224" y="2100908"/>
                <a:ext cx="178132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21" name="Ορθογώνιο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100908"/>
                <a:ext cx="178132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94521" y="3284984"/>
            <a:ext cx="485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Όταν </a:t>
            </a: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= 0   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και   </a:t>
            </a:r>
            <a:r>
              <a:rPr lang="en-US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</a:t>
            </a:r>
            <a:r>
              <a:rPr lang="en-US" alt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&lt;&lt;</a:t>
            </a:r>
            <a:r>
              <a:rPr lang="en-US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</a:t>
            </a:r>
            <a:r>
              <a:rPr lang="en-US" alt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14039" y="3915956"/>
                <a:ext cx="2990242" cy="869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39" y="3915956"/>
                <a:ext cx="2990242" cy="8695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Δεξιό βέλος 23"/>
          <p:cNvSpPr/>
          <p:nvPr/>
        </p:nvSpPr>
        <p:spPr bwMode="auto">
          <a:xfrm>
            <a:off x="3883406" y="4229071"/>
            <a:ext cx="502940" cy="24330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59470" y="3955420"/>
                <a:ext cx="2097882" cy="790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470" y="3955420"/>
                <a:ext cx="2097882" cy="79060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Ομάδα 25"/>
          <p:cNvGrpSpPr/>
          <p:nvPr/>
        </p:nvGrpSpPr>
        <p:grpSpPr>
          <a:xfrm>
            <a:off x="5553002" y="3915956"/>
            <a:ext cx="531166" cy="801404"/>
            <a:chOff x="1265561" y="5112985"/>
            <a:chExt cx="531166" cy="801404"/>
          </a:xfrm>
        </p:grpSpPr>
        <p:cxnSp>
          <p:nvCxnSpPr>
            <p:cNvPr id="27" name="Ευθεία γραμμή σύνδεσης 26"/>
            <p:cNvCxnSpPr/>
            <p:nvPr/>
          </p:nvCxnSpPr>
          <p:spPr>
            <a:xfrm flipH="1">
              <a:off x="1265561" y="5112985"/>
              <a:ext cx="354111" cy="3414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Ευθεία γραμμή σύνδεσης 27"/>
            <p:cNvCxnSpPr/>
            <p:nvPr/>
          </p:nvCxnSpPr>
          <p:spPr>
            <a:xfrm flipH="1">
              <a:off x="1442616" y="5572947"/>
              <a:ext cx="354111" cy="3414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Δεξιό βέλος 28"/>
          <p:cNvSpPr/>
          <p:nvPr/>
        </p:nvSpPr>
        <p:spPr bwMode="auto">
          <a:xfrm>
            <a:off x="6557352" y="4214526"/>
            <a:ext cx="502940" cy="24330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Ορθογώνιο 29"/>
              <p:cNvSpPr/>
              <p:nvPr/>
            </p:nvSpPr>
            <p:spPr>
              <a:xfrm>
                <a:off x="7164288" y="4026553"/>
                <a:ext cx="17556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30" name="Ορθογώνιο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4026553"/>
                <a:ext cx="1755673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9708" y="4937778"/>
                <a:ext cx="2276392" cy="846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08" y="4937778"/>
                <a:ext cx="2276392" cy="84664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Δεξιό βέλος 31"/>
          <p:cNvSpPr/>
          <p:nvPr/>
        </p:nvSpPr>
        <p:spPr bwMode="auto">
          <a:xfrm>
            <a:off x="3298105" y="5239448"/>
            <a:ext cx="502940" cy="24330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93685" y="5055943"/>
                <a:ext cx="14378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685" y="5055943"/>
                <a:ext cx="1437830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5562986" y="5064507"/>
            <a:ext cx="3041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(Πρακτικά εξακολουθεί να παραμένει ακίνητο)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78666" y="368709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anose="030F0702030302020204" pitchFamily="66" charset="0"/>
                <a:hlinkClick r:id="rId13"/>
              </a:rPr>
              <a:t>Animation </a:t>
            </a:r>
            <a:r>
              <a:rPr lang="el-GR" sz="2000" b="1" dirty="0" smtClean="0">
                <a:latin typeface="Comic Sans MS" panose="030F0702030302020204" pitchFamily="66" charset="0"/>
                <a:hlinkClick r:id="rId13"/>
              </a:rPr>
              <a:t>κρούσεων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9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2" grpId="0"/>
      <p:bldP spid="14" grpId="0"/>
      <p:bldP spid="15" grpId="0" animBg="1"/>
      <p:bldP spid="16" grpId="0"/>
      <p:bldP spid="20" grpId="0" animBg="1"/>
      <p:bldP spid="21" grpId="0"/>
      <p:bldP spid="22" grpId="0"/>
      <p:bldP spid="23" grpId="0"/>
      <p:bldP spid="24" grpId="0" animBg="1"/>
      <p:bldP spid="25" grpId="0"/>
      <p:bldP spid="29" grpId="0" animBg="1"/>
      <p:bldP spid="30" grpId="0"/>
      <p:bldP spid="31" grpId="0"/>
      <p:bldP spid="32" grpId="0" animBg="1"/>
      <p:bldP spid="33" grpId="0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801486" y="460433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32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Ελαστική </a:t>
            </a:r>
            <a:r>
              <a:rPr lang="el-GR" altLang="el-GR" sz="32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κρούση σφαίρας </a:t>
            </a:r>
            <a:r>
              <a:rPr lang="el-GR" altLang="el-GR" sz="32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σε </a:t>
            </a:r>
            <a:r>
              <a:rPr lang="el-GR" altLang="el-GR" sz="32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τοίχο</a:t>
            </a:r>
            <a:r>
              <a:rPr lang="el-GR" altLang="el-GR" sz="3200" kern="0" dirty="0">
                <a:solidFill>
                  <a:srgbClr val="808000"/>
                </a:solidFill>
                <a:latin typeface="Times New Roman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7704" y="119675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Κάθετα στην επιφάνεια</a:t>
            </a:r>
            <a:endParaRPr lang="el-GR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5" descr="Οριζόντιο τούβλο"/>
          <p:cNvSpPr>
            <a:spLocks noChangeArrowheads="1"/>
          </p:cNvSpPr>
          <p:nvPr/>
        </p:nvSpPr>
        <p:spPr bwMode="auto">
          <a:xfrm>
            <a:off x="1475656" y="1988841"/>
            <a:ext cx="574675" cy="2808311"/>
          </a:xfrm>
          <a:prstGeom prst="rect">
            <a:avLst/>
          </a:prstGeom>
          <a:pattFill prst="horzBrick">
            <a:fgClr>
              <a:srgbClr val="000000"/>
            </a:fgClr>
            <a:bgClr>
              <a:srgbClr val="FFFFCC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4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grpSp>
        <p:nvGrpSpPr>
          <p:cNvPr id="18" name="Ομάδα 17"/>
          <p:cNvGrpSpPr/>
          <p:nvPr/>
        </p:nvGrpSpPr>
        <p:grpSpPr>
          <a:xfrm>
            <a:off x="1999460" y="2775969"/>
            <a:ext cx="765990" cy="513348"/>
            <a:chOff x="3568925" y="3150142"/>
            <a:chExt cx="765990" cy="513348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3604929" y="3375458"/>
              <a:ext cx="729986" cy="288032"/>
              <a:chOff x="3779912" y="3284984"/>
              <a:chExt cx="729986" cy="288032"/>
            </a:xfrm>
          </p:grpSpPr>
          <p:sp>
            <p:nvSpPr>
              <p:cNvPr id="8" name="Oval 10"/>
              <p:cNvSpPr>
                <a:spLocks noChangeArrowheads="1"/>
              </p:cNvSpPr>
              <p:nvPr/>
            </p:nvSpPr>
            <p:spPr bwMode="auto">
              <a:xfrm>
                <a:off x="4211960" y="3284984"/>
                <a:ext cx="297938" cy="288032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666633"/>
                </a:outerShdw>
              </a:effectLst>
            </p:spPr>
            <p:txBody>
              <a:bodyPr wrap="none" anchor="ctr"/>
              <a:lstStyle>
                <a:lvl1pPr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altLang="el-GR" sz="40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itchFamily="66" charset="0"/>
                </a:endParaRPr>
              </a:p>
            </p:txBody>
          </p:sp>
          <p:cxnSp>
            <p:nvCxnSpPr>
              <p:cNvPr id="10" name="Ευθύγραμμο βέλος σύνδεσης 9"/>
              <p:cNvCxnSpPr>
                <a:stCxn id="8" idx="2"/>
              </p:cNvCxnSpPr>
              <p:nvPr/>
            </p:nvCxnSpPr>
            <p:spPr>
              <a:xfrm flipH="1">
                <a:off x="3779912" y="3429000"/>
                <a:ext cx="43204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568925" y="3150142"/>
                  <a:ext cx="5040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oMath>
                    </m:oMathPara>
                  </a14:m>
                  <a:endParaRPr lang="el-GR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8925" y="3150142"/>
                  <a:ext cx="504056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Ομάδα 16"/>
          <p:cNvGrpSpPr/>
          <p:nvPr/>
        </p:nvGrpSpPr>
        <p:grpSpPr>
          <a:xfrm>
            <a:off x="3419872" y="2731994"/>
            <a:ext cx="1445113" cy="558134"/>
            <a:chOff x="2050331" y="3114409"/>
            <a:chExt cx="1445113" cy="558134"/>
          </a:xfrm>
        </p:grpSpPr>
        <p:grpSp>
          <p:nvGrpSpPr>
            <p:cNvPr id="12" name="Ομάδα 11"/>
            <p:cNvGrpSpPr/>
            <p:nvPr/>
          </p:nvGrpSpPr>
          <p:grpSpPr>
            <a:xfrm>
              <a:off x="2050331" y="3384511"/>
              <a:ext cx="729986" cy="288032"/>
              <a:chOff x="4211960" y="3284984"/>
              <a:chExt cx="729986" cy="288032"/>
            </a:xfrm>
          </p:grpSpPr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4211960" y="3284984"/>
                <a:ext cx="297938" cy="288032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666633"/>
                </a:outerShdw>
              </a:effectLst>
            </p:spPr>
            <p:txBody>
              <a:bodyPr wrap="none" anchor="ctr"/>
              <a:lstStyle>
                <a:lvl1pPr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altLang="el-GR" sz="40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itchFamily="66" charset="0"/>
                </a:endParaRPr>
              </a:p>
            </p:txBody>
          </p:sp>
          <p:cxnSp>
            <p:nvCxnSpPr>
              <p:cNvPr id="14" name="Ευθύγραμμο βέλος σύνδεσης 13"/>
              <p:cNvCxnSpPr/>
              <p:nvPr/>
            </p:nvCxnSpPr>
            <p:spPr>
              <a:xfrm flipH="1">
                <a:off x="4509898" y="3429000"/>
                <a:ext cx="43204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564293" y="3114409"/>
                  <a:ext cx="93115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e>
                        <m:sup>
                          <m:r>
                            <a:rPr lang="el-GR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l-GR" sz="2000" b="1" i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=-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0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</m:acc>
                    </m:oMath>
                  </a14:m>
                  <a:endParaRPr lang="el-GR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4293" y="3114409"/>
                  <a:ext cx="931151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9091" b="-3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8"/>
          <p:cNvSpPr txBox="1"/>
          <p:nvPr/>
        </p:nvSpPr>
        <p:spPr>
          <a:xfrm>
            <a:off x="2616481" y="3551901"/>
            <a:ext cx="5694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Σύμφωνα με τα προηγούμενα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Comic Sans MS" panose="030F0702030302020204" pitchFamily="66" charset="0"/>
              </a:rPr>
              <a:t>(</a:t>
            </a:r>
            <a:r>
              <a:rPr lang="el-GR" sz="2000" b="1" i="1" dirty="0" smtClean="0">
                <a:latin typeface="Comic Sans MS" panose="030F0702030302020204" pitchFamily="66" charset="0"/>
              </a:rPr>
              <a:t>υ</a:t>
            </a:r>
            <a:r>
              <a:rPr lang="el-GR" sz="2000" b="1" baseline="-25000" dirty="0" smtClean="0">
                <a:latin typeface="Comic Sans MS" panose="030F0702030302020204" pitchFamily="66" charset="0"/>
              </a:rPr>
              <a:t>2 </a:t>
            </a:r>
            <a:r>
              <a:rPr lang="el-GR" sz="2000" b="1" dirty="0" smtClean="0">
                <a:latin typeface="Comic Sans MS" panose="030F0702030302020204" pitchFamily="66" charset="0"/>
              </a:rPr>
              <a:t>= 0   και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altLang="el-GR" sz="2000" b="1" i="1" dirty="0" smtClean="0">
                <a:latin typeface="Comic Sans MS" pitchFamily="66" charset="0"/>
              </a:rPr>
              <a:t>m</a:t>
            </a:r>
            <a:r>
              <a:rPr lang="en-US" altLang="el-GR" sz="2000" b="1" baseline="-25000" dirty="0" smtClean="0">
                <a:latin typeface="Comic Sans MS" pitchFamily="66" charset="0"/>
              </a:rPr>
              <a:t>1</a:t>
            </a:r>
            <a:r>
              <a:rPr lang="el-GR" altLang="el-GR" sz="2000" b="1" dirty="0" smtClean="0">
                <a:latin typeface="Comic Sans MS" pitchFamily="66" charset="0"/>
              </a:rPr>
              <a:t>&lt;&lt;</a:t>
            </a:r>
            <a:r>
              <a:rPr lang="en-US" altLang="el-GR" sz="2000" b="1" i="1" dirty="0" smtClean="0">
                <a:latin typeface="Comic Sans MS" pitchFamily="66" charset="0"/>
              </a:rPr>
              <a:t>m</a:t>
            </a:r>
            <a:r>
              <a:rPr lang="en-US" altLang="el-GR" sz="2000" b="1" baseline="-25000" dirty="0" smtClean="0">
                <a:latin typeface="Comic Sans MS" pitchFamily="66" charset="0"/>
              </a:rPr>
              <a:t>2</a:t>
            </a:r>
            <a:r>
              <a:rPr lang="en-US" altLang="el-GR" sz="2400" b="1" dirty="0" smtClean="0">
                <a:latin typeface="Comic Sans MS" pitchFamily="66" charset="0"/>
              </a:rPr>
              <a:t>)</a:t>
            </a:r>
            <a:r>
              <a:rPr lang="el-GR" sz="2400" b="1" dirty="0" smtClean="0">
                <a:latin typeface="Comic Sans MS" panose="030F0702030302020204" pitchFamily="66" charset="0"/>
              </a:rPr>
              <a:t>,</a:t>
            </a:r>
            <a:endParaRPr lang="en-US" sz="2400" b="1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η σφαίρα θ’ ανακλαστεί με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ταχύτητα ίσου μέτρου και αντ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ί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θετης φοράς. 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2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8407" y="14797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Πλάγια στην επιφάνεια</a:t>
            </a:r>
            <a:endParaRPr lang="el-GR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5" descr="Οριζόντιο τούβλο"/>
          <p:cNvSpPr>
            <a:spLocks noChangeArrowheads="1"/>
          </p:cNvSpPr>
          <p:nvPr/>
        </p:nvSpPr>
        <p:spPr bwMode="auto">
          <a:xfrm>
            <a:off x="821390" y="1484784"/>
            <a:ext cx="574675" cy="3529013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6" name="Text Box 37"/>
          <p:cNvSpPr txBox="1">
            <a:spLocks noChangeArrowheads="1"/>
          </p:cNvSpPr>
          <p:nvPr/>
        </p:nvSpPr>
        <p:spPr bwMode="auto">
          <a:xfrm>
            <a:off x="1646862" y="2791637"/>
            <a:ext cx="43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omic Sans MS" pitchFamily="66" charset="0"/>
              </a:rPr>
              <a:t>α</a:t>
            </a:r>
          </a:p>
        </p:txBody>
      </p:sp>
      <p:grpSp>
        <p:nvGrpSpPr>
          <p:cNvPr id="45" name="Ομάδα 44"/>
          <p:cNvGrpSpPr/>
          <p:nvPr/>
        </p:nvGrpSpPr>
        <p:grpSpPr>
          <a:xfrm>
            <a:off x="1396065" y="2753054"/>
            <a:ext cx="2735260" cy="717376"/>
            <a:chOff x="1396065" y="2753054"/>
            <a:chExt cx="2735260" cy="717376"/>
          </a:xfrm>
        </p:grpSpPr>
        <p:grpSp>
          <p:nvGrpSpPr>
            <p:cNvPr id="44" name="Ομάδα 43"/>
            <p:cNvGrpSpPr/>
            <p:nvPr/>
          </p:nvGrpSpPr>
          <p:grpSpPr>
            <a:xfrm>
              <a:off x="1396065" y="3068738"/>
              <a:ext cx="2735260" cy="401692"/>
              <a:chOff x="1396065" y="3068738"/>
              <a:chExt cx="2735260" cy="401692"/>
            </a:xfrm>
          </p:grpSpPr>
          <p:sp>
            <p:nvSpPr>
              <p:cNvPr id="18" name="Oval 6"/>
              <p:cNvSpPr>
                <a:spLocks noChangeArrowheads="1"/>
              </p:cNvSpPr>
              <p:nvPr/>
            </p:nvSpPr>
            <p:spPr bwMode="auto">
              <a:xfrm>
                <a:off x="1396065" y="3068738"/>
                <a:ext cx="144463" cy="144462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19" name="Line 8"/>
              <p:cNvSpPr>
                <a:spLocks noChangeShapeType="1"/>
              </p:cNvSpPr>
              <p:nvPr/>
            </p:nvSpPr>
            <p:spPr bwMode="auto">
              <a:xfrm flipH="1" flipV="1">
                <a:off x="2502719" y="3140969"/>
                <a:ext cx="1628606" cy="1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H="1">
                <a:off x="1540528" y="3160845"/>
                <a:ext cx="108108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" name="Text Box 36"/>
              <p:cNvSpPr txBox="1">
                <a:spLocks noChangeArrowheads="1"/>
              </p:cNvSpPr>
              <p:nvPr/>
            </p:nvSpPr>
            <p:spPr bwMode="auto">
              <a:xfrm>
                <a:off x="1635977" y="3070320"/>
                <a:ext cx="4318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l-GR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Comic Sans MS" pitchFamily="66" charset="0"/>
                  </a:rPr>
                  <a:t>π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489333" y="2753054"/>
                  <a:ext cx="405880" cy="437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9333" y="2753054"/>
                  <a:ext cx="405880" cy="43749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Ομάδα 41"/>
          <p:cNvGrpSpPr/>
          <p:nvPr/>
        </p:nvGrpSpPr>
        <p:grpSpPr>
          <a:xfrm>
            <a:off x="2172508" y="4077494"/>
            <a:ext cx="743270" cy="362984"/>
            <a:chOff x="2172508" y="4077494"/>
            <a:chExt cx="743270" cy="362984"/>
          </a:xfrm>
        </p:grpSpPr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2434556" y="4247017"/>
              <a:ext cx="481222" cy="114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172508" y="4077494"/>
                  <a:ext cx="431528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n-US" b="1" i="0" baseline="-25000" smtClean="0">
                            <a:latin typeface="Cambria Math"/>
                          </a:rPr>
                          <m:t>𝐱</m:t>
                        </m:r>
                      </m:oMath>
                    </m:oMathPara>
                  </a14:m>
                  <a:endParaRPr lang="el-GR" b="1" baseline="-250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508" y="4077494"/>
                  <a:ext cx="431528" cy="36298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Ομάδα 35"/>
          <p:cNvGrpSpPr/>
          <p:nvPr/>
        </p:nvGrpSpPr>
        <p:grpSpPr>
          <a:xfrm>
            <a:off x="2842888" y="3697680"/>
            <a:ext cx="431528" cy="523483"/>
            <a:chOff x="2842888" y="3697680"/>
            <a:chExt cx="431528" cy="523483"/>
          </a:xfrm>
        </p:grpSpPr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V="1">
              <a:off x="2915778" y="3900421"/>
              <a:ext cx="0" cy="3207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842888" y="3697680"/>
                  <a:ext cx="431528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n-US" b="1" i="0" baseline="-25000" smtClean="0">
                            <a:latin typeface="Cambria Math"/>
                          </a:rPr>
                          <m:t>𝐲</m:t>
                        </m:r>
                      </m:oMath>
                    </m:oMathPara>
                  </a14:m>
                  <a:endParaRPr lang="el-GR" b="1" baseline="-250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2888" y="3697680"/>
                  <a:ext cx="431528" cy="36298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016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Ομάδα 42"/>
          <p:cNvGrpSpPr/>
          <p:nvPr/>
        </p:nvGrpSpPr>
        <p:grpSpPr>
          <a:xfrm>
            <a:off x="1402259" y="3140969"/>
            <a:ext cx="1635829" cy="1224656"/>
            <a:chOff x="1402259" y="3140969"/>
            <a:chExt cx="1635829" cy="1224656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402259" y="3140969"/>
              <a:ext cx="1032297" cy="7928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2895213" y="4221163"/>
              <a:ext cx="142875" cy="14446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H="1" flipV="1">
              <a:off x="2434556" y="3933825"/>
              <a:ext cx="481222" cy="313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410942" y="3701358"/>
                  <a:ext cx="351378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oMath>
                    </m:oMathPara>
                  </a14:m>
                  <a:endParaRPr lang="el-GR" b="1" baseline="-250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0942" y="3701358"/>
                  <a:ext cx="351378" cy="36298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Ομάδα 45"/>
          <p:cNvGrpSpPr/>
          <p:nvPr/>
        </p:nvGrpSpPr>
        <p:grpSpPr>
          <a:xfrm>
            <a:off x="1452714" y="1281904"/>
            <a:ext cx="2727653" cy="1823060"/>
            <a:chOff x="1452714" y="1281904"/>
            <a:chExt cx="2727653" cy="1823060"/>
          </a:xfrm>
        </p:grpSpPr>
        <p:sp>
          <p:nvSpPr>
            <p:cNvPr id="28" name="Line 9"/>
            <p:cNvSpPr>
              <a:spLocks noChangeShapeType="1"/>
            </p:cNvSpPr>
            <p:nvPr/>
          </p:nvSpPr>
          <p:spPr bwMode="auto">
            <a:xfrm flipH="1">
              <a:off x="1452714" y="2026167"/>
              <a:ext cx="1873392" cy="10787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Oval 11"/>
            <p:cNvSpPr>
              <a:spLocks noChangeArrowheads="1"/>
            </p:cNvSpPr>
            <p:nvPr/>
          </p:nvSpPr>
          <p:spPr bwMode="auto">
            <a:xfrm>
              <a:off x="3326106" y="1881704"/>
              <a:ext cx="144463" cy="14446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4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33" name="Line 20"/>
            <p:cNvSpPr>
              <a:spLocks noChangeShapeType="1"/>
            </p:cNvSpPr>
            <p:nvPr/>
          </p:nvSpPr>
          <p:spPr bwMode="auto">
            <a:xfrm flipV="1">
              <a:off x="3470569" y="1630084"/>
              <a:ext cx="504453" cy="287338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769677" y="1281904"/>
                  <a:ext cx="410690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n-US" b="1" i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l-GR" b="1" baseline="-250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9677" y="1281904"/>
                  <a:ext cx="410690" cy="36298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Ομάδα 47"/>
          <p:cNvGrpSpPr/>
          <p:nvPr/>
        </p:nvGrpSpPr>
        <p:grpSpPr>
          <a:xfrm>
            <a:off x="3075075" y="1285645"/>
            <a:ext cx="502061" cy="631777"/>
            <a:chOff x="3075075" y="1285645"/>
            <a:chExt cx="502061" cy="631777"/>
          </a:xfrm>
        </p:grpSpPr>
        <p:sp>
          <p:nvSpPr>
            <p:cNvPr id="34" name="Line 21"/>
            <p:cNvSpPr>
              <a:spLocks noChangeShapeType="1"/>
            </p:cNvSpPr>
            <p:nvPr/>
          </p:nvSpPr>
          <p:spPr bwMode="auto">
            <a:xfrm flipV="1">
              <a:off x="3461044" y="1558647"/>
              <a:ext cx="0" cy="3587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075075" y="1285645"/>
                  <a:ext cx="502061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n-US" b="1" i="0" baseline="-25000" smtClean="0">
                            <a:latin typeface="Cambria Math"/>
                          </a:rPr>
                          <m:t>𝐲</m:t>
                        </m:r>
                        <m:r>
                          <a:rPr lang="en-US" b="1" i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l-GR" b="1" baseline="-250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075" y="1285645"/>
                  <a:ext cx="502061" cy="36298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016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Ομάδα 46"/>
          <p:cNvGrpSpPr/>
          <p:nvPr/>
        </p:nvGrpSpPr>
        <p:grpSpPr>
          <a:xfrm>
            <a:off x="3471785" y="1844675"/>
            <a:ext cx="882100" cy="362984"/>
            <a:chOff x="3471785" y="1844675"/>
            <a:chExt cx="882100" cy="362984"/>
          </a:xfrm>
        </p:grpSpPr>
        <p:sp>
          <p:nvSpPr>
            <p:cNvPr id="35" name="Line 22"/>
            <p:cNvSpPr>
              <a:spLocks noChangeShapeType="1"/>
            </p:cNvSpPr>
            <p:nvPr/>
          </p:nvSpPr>
          <p:spPr bwMode="auto">
            <a:xfrm flipH="1">
              <a:off x="3471785" y="1921504"/>
              <a:ext cx="50323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863046" y="1844675"/>
                  <a:ext cx="490839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n-US" b="1" i="0" baseline="-25000" smtClean="0">
                            <a:latin typeface="Cambria Math"/>
                          </a:rPr>
                          <m:t>𝐱</m:t>
                        </m:r>
                        <m:r>
                          <a:rPr lang="en-US" b="1" i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l-GR" b="1" baseline="-250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3046" y="1844675"/>
                  <a:ext cx="490839" cy="36298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Ομάδα 48"/>
          <p:cNvGrpSpPr/>
          <p:nvPr/>
        </p:nvGrpSpPr>
        <p:grpSpPr>
          <a:xfrm>
            <a:off x="6145412" y="2030228"/>
            <a:ext cx="1467655" cy="488754"/>
            <a:chOff x="5868144" y="3040709"/>
            <a:chExt cx="1467655" cy="4887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5868144" y="3067798"/>
                  <a:ext cx="8306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 smtClean="0">
                              <a:latin typeface="Cambria Math"/>
                            </a:rPr>
                            <m:t>𝝊</m:t>
                          </m:r>
                        </m:e>
                      </m:acc>
                      <m:r>
                        <a:rPr lang="en-US" sz="2400" b="1" i="0" baseline="-25000" smtClean="0">
                          <a:latin typeface="Cambria Math"/>
                        </a:rPr>
                        <m:t>𝐱</m:t>
                      </m:r>
                    </m:oMath>
                  </a14:m>
                  <a:r>
                    <a:rPr lang="en-US" sz="2400" b="1" baseline="-25000" dirty="0" smtClean="0"/>
                    <a:t>   </a:t>
                  </a:r>
                  <a:r>
                    <a:rPr lang="en-US" sz="2400" b="1" dirty="0" smtClean="0"/>
                    <a:t>= </a:t>
                  </a:r>
                  <a:endParaRPr lang="el-GR" sz="2400" b="1" baseline="-250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144" y="3067798"/>
                  <a:ext cx="830677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10526" r="-10219" b="-2894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6444208" y="3040709"/>
                  <a:ext cx="89159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− </m:t>
                        </m:r>
                        <m:acc>
                          <m:accPr>
                            <m:chr m:val="⃗"/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b="1" i="1" smtClean="0"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n-US" sz="2400" b="1" i="0" baseline="-25000" smtClean="0">
                            <a:latin typeface="Cambria Math"/>
                          </a:rPr>
                          <m:t>𝐱</m:t>
                        </m:r>
                        <m:r>
                          <a:rPr lang="en-US" sz="2400" b="1" i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l-GR" sz="2400" b="1" baseline="-250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208" y="3040709"/>
                  <a:ext cx="891591" cy="45313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TextBox 51"/>
          <p:cNvSpPr txBox="1"/>
          <p:nvPr/>
        </p:nvSpPr>
        <p:spPr>
          <a:xfrm>
            <a:off x="4809162" y="653052"/>
            <a:ext cx="40231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κάθετη στον τοίχο συνιστώσα της ταχύτητας διατηρεί το μέτρο της και αλλάζει φορά.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90569" y="2502288"/>
            <a:ext cx="4104455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κατακόρυφη συνιστώσα της ταχύτητας δεν μεταβάλλεται.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53" name="Ομάδα 52"/>
          <p:cNvGrpSpPr/>
          <p:nvPr/>
        </p:nvGrpSpPr>
        <p:grpSpPr>
          <a:xfrm>
            <a:off x="6048563" y="3426430"/>
            <a:ext cx="1288920" cy="473991"/>
            <a:chOff x="5460395" y="2963977"/>
            <a:chExt cx="1288920" cy="4739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5460395" y="2976303"/>
                  <a:ext cx="8306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 smtClean="0">
                              <a:latin typeface="Cambria Math"/>
                            </a:rPr>
                            <m:t>𝝊</m:t>
                          </m:r>
                        </m:e>
                      </m:acc>
                      <m:r>
                        <a:rPr lang="en-US" sz="2400" b="1" i="0" baseline="-25000" smtClean="0">
                          <a:latin typeface="Cambria Math"/>
                        </a:rPr>
                        <m:t>𝐲</m:t>
                      </m:r>
                    </m:oMath>
                  </a14:m>
                  <a:r>
                    <a:rPr lang="en-US" sz="2400" b="1" baseline="-25000" dirty="0" smtClean="0"/>
                    <a:t>   </a:t>
                  </a:r>
                  <a:r>
                    <a:rPr lang="en-US" sz="2400" b="1" dirty="0" smtClean="0"/>
                    <a:t>= </a:t>
                  </a:r>
                  <a:endParaRPr lang="el-GR" sz="2400" b="1" baseline="-250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0395" y="2976303"/>
                  <a:ext cx="830677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0526" r="-10949" b="-2894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6154280" y="2963977"/>
                  <a:ext cx="595035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b="1" i="1" smtClean="0"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n-US" sz="2400" b="1" i="0" baseline="-25000" smtClean="0">
                            <a:latin typeface="Cambria Math"/>
                          </a:rPr>
                          <m:t>𝐲</m:t>
                        </m:r>
                        <m:r>
                          <a:rPr lang="en-US" sz="2400" b="1" i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l-GR" sz="2400" b="1" baseline="-250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4280" y="2963977"/>
                  <a:ext cx="595035" cy="45313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r="-1020" b="-1621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TextBox 56"/>
          <p:cNvSpPr txBox="1"/>
          <p:nvPr/>
        </p:nvSpPr>
        <p:spPr>
          <a:xfrm>
            <a:off x="3802300" y="3695032"/>
            <a:ext cx="735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Άρα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722795" y="3967888"/>
                <a:ext cx="4830233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  <m:sup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l-GR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  <m:sub>
                            <m:r>
                              <a:rPr lang="en-US" sz="24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𝐱</m:t>
                            </m:r>
                          </m:sub>
                          <m:sup>
                            <m:r>
                              <a:rPr lang="el-GR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l-GR" sz="2400" b="1" i="1" baseline="3000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  <m:sub>
                            <m:r>
                              <a:rPr lang="en-US" sz="24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𝐲</m:t>
                            </m:r>
                          </m:sub>
                          <m:sup>
                            <m: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l-GR" sz="2400" b="1" i="1" baseline="30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  <m:sub>
                            <m:r>
                              <a:rPr lang="en-US" sz="2400" b="1" i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𝐱</m:t>
                            </m:r>
                          </m:sub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l-GR" sz="2400" b="1" i="1" baseline="30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 </m:t>
                        </m:r>
                        <m:sSubSup>
                          <m:sSubSupPr>
                            <m:ctrlP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  </m:t>
                            </m:r>
                            <m: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  <m:sub>
                            <m:r>
                              <a:rPr lang="en-US" sz="2400" b="1" i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𝐲</m:t>
                            </m:r>
                          </m:sub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=  </a:t>
                </a:r>
                <a:r>
                  <a:rPr lang="el-GR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rPr>
                  <a:t>υ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795" y="3967888"/>
                <a:ext cx="4830233" cy="843885"/>
              </a:xfrm>
              <a:prstGeom prst="rect">
                <a:avLst/>
              </a:prstGeom>
              <a:blipFill>
                <a:blip r:embed="rId13"/>
                <a:stretch>
                  <a:fillRect r="-3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802640" y="4823317"/>
                <a:ext cx="1637949" cy="744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𝛈𝛍</m:t>
                      </m:r>
                      <m:r>
                        <a:rPr lang="el-GR" sz="24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𝝅</m:t>
                      </m:r>
                      <m:r>
                        <a:rPr lang="el-GR" sz="24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𝐲</m:t>
                              </m:r>
                            </m:sub>
                          </m:sSub>
                        </m:num>
                        <m:den>
                          <m:r>
                            <a:rPr lang="el-GR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640" y="4823317"/>
                <a:ext cx="1637949" cy="74488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837680" y="5532059"/>
                <a:ext cx="1709186" cy="829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𝛈𝛍</m:t>
                      </m:r>
                      <m:r>
                        <a:rPr lang="el-GR" sz="24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𝜶</m:t>
                      </m:r>
                      <m:r>
                        <a:rPr lang="el-GR" sz="24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𝐲</m:t>
                              </m:r>
                            </m:sub>
                          </m:sSub>
                          <m:r>
                            <a:rPr lang="el-GR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  <m:r>
                            <a:rPr lang="el-GR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680" y="5532059"/>
                <a:ext cx="1709186" cy="829073"/>
              </a:xfrm>
              <a:prstGeom prst="rect">
                <a:avLst/>
              </a:prstGeom>
              <a:blipFill rotWithShape="1">
                <a:blip r:embed="rId15"/>
                <a:stretch>
                  <a:fillRect b="-7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4867148" y="4830607"/>
            <a:ext cx="735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Άρα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895231" y="4769052"/>
                <a:ext cx="12741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𝝅</m:t>
                          </m:r>
                        </m:e>
                      </m:acc>
                      <m:r>
                        <a:rPr lang="el-GR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 </m:t>
                      </m:r>
                      <m:acc>
                        <m:accPr>
                          <m:chr m:val="̂"/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𝜶</m:t>
                          </m:r>
                        </m:e>
                      </m:acc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231" y="4769052"/>
                <a:ext cx="1274131" cy="461665"/>
              </a:xfrm>
              <a:prstGeom prst="rect">
                <a:avLst/>
              </a:prstGeom>
              <a:blipFill rotWithShape="1">
                <a:blip r:embed="rId16"/>
                <a:stretch>
                  <a:fillRect t="-6579" r="-421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427445" y="5238709"/>
                <a:ext cx="403298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Γωνία πρόσπτωσης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𝝅</m:t>
                        </m:r>
                      </m:e>
                    </m:acc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) και γωνία ανάκλασης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) είναι ίσες.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445" y="5238709"/>
                <a:ext cx="4032987" cy="1015663"/>
              </a:xfrm>
              <a:prstGeom prst="rect">
                <a:avLst/>
              </a:prstGeom>
              <a:blipFill>
                <a:blip r:embed="rId17"/>
                <a:stretch>
                  <a:fillRect l="-906" r="-906" b="-41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72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5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6" grpId="0"/>
      <p:bldP spid="52" grpId="0"/>
      <p:bldP spid="54" grpId="0"/>
      <p:bldP spid="57" grpId="0"/>
      <p:bldP spid="58" grpId="0"/>
      <p:bldP spid="59" grpId="0"/>
      <p:bldP spid="61" grpId="0"/>
      <p:bldP spid="62" grpId="0"/>
      <p:bldP spid="60" grpId="0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23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4777" y="188640"/>
            <a:ext cx="6696744" cy="9646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μερικές διευθύνσεις όπου μπορείτε να βρείτε αναρτήσεις 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για </a:t>
            </a: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θέμα </a:t>
            </a:r>
            <a:r>
              <a:rPr lang="en-US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Κρούσεις</a:t>
            </a:r>
            <a:r>
              <a:rPr lang="en-US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”.</a:t>
            </a:r>
            <a:endParaRPr lang="el-GR" altLang="el-GR" sz="20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3568" y="1164663"/>
            <a:ext cx="7776864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>
                <a:solidFill>
                  <a:prstClr val="black"/>
                </a:solidFill>
                <a:latin typeface="Comic Sans MS" pitchFamily="66" charset="0"/>
              </a:rPr>
              <a:t>Διαδικτυακή παρουσίαση </a:t>
            </a:r>
            <a:r>
              <a:rPr lang="el-GR" altLang="el-GR" b="1" dirty="0" smtClean="0">
                <a:solidFill>
                  <a:prstClr val="black"/>
                </a:solidFill>
                <a:latin typeface="Comic Sans MS" pitchFamily="66" charset="0"/>
              </a:rPr>
              <a:t>από </a:t>
            </a:r>
            <a:r>
              <a:rPr lang="el-GR" altLang="el-GR" b="1" dirty="0">
                <a:solidFill>
                  <a:prstClr val="black"/>
                </a:solidFill>
                <a:latin typeface="Comic Sans MS" pitchFamily="66" charset="0"/>
              </a:rPr>
              <a:t>τον Σταύρο </a:t>
            </a:r>
            <a:r>
              <a:rPr lang="el-GR" altLang="el-GR" b="1" dirty="0" err="1" smtClean="0">
                <a:solidFill>
                  <a:prstClr val="black"/>
                </a:solidFill>
                <a:latin typeface="Comic Sans MS" pitchFamily="66" charset="0"/>
              </a:rPr>
              <a:t>Λουβερδή</a:t>
            </a:r>
            <a:r>
              <a:rPr lang="en-US" altLang="el-GR" b="1" dirty="0" smtClean="0">
                <a:solidFill>
                  <a:prstClr val="black"/>
                </a:solidFill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solidFill>
                  <a:prstClr val="black"/>
                </a:solidFill>
                <a:latin typeface="Comic Sans MS" pitchFamily="66" charset="0"/>
                <a:hlinkClick r:id="rId2"/>
              </a:rPr>
              <a:t>εδώ</a:t>
            </a:r>
            <a:r>
              <a:rPr lang="el-GR" altLang="el-GR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l-GR" altLang="el-GR" b="1" dirty="0">
              <a:latin typeface="Comic Sans MS" pitchFamily="66" charset="0"/>
            </a:endParaRPr>
          </a:p>
          <a:p>
            <a:pPr algn="just"/>
            <a:endParaRPr lang="en-US" altLang="el-GR" sz="800" b="1" dirty="0" smtClean="0">
              <a:latin typeface="Comic Sans MS" pitchFamily="66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altLang="el-GR" b="1" dirty="0" smtClean="0">
                <a:latin typeface="Comic Sans MS" pitchFamily="66" charset="0"/>
              </a:rPr>
              <a:t>Διαδικτυακή παρουσίαση από τον Σωκράτη </a:t>
            </a:r>
            <a:r>
              <a:rPr lang="el-GR" altLang="el-GR" b="1" dirty="0" err="1" smtClean="0">
                <a:latin typeface="Comic Sans MS" pitchFamily="66" charset="0"/>
              </a:rPr>
              <a:t>Καλελή</a:t>
            </a:r>
            <a:r>
              <a:rPr lang="el-GR" altLang="el-GR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3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algn="just"/>
            <a:endParaRPr lang="en-US" altLang="el-GR" sz="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 smtClean="0">
                <a:latin typeface="Comic Sans MS" pitchFamily="66" charset="0"/>
              </a:rPr>
              <a:t>Μια προσομοίωση ελαστικής κρούσης από τον Ηλία </a:t>
            </a:r>
            <a:r>
              <a:rPr lang="el-GR" altLang="el-GR" b="1" dirty="0" err="1" smtClean="0">
                <a:latin typeface="Comic Sans MS" pitchFamily="66" charset="0"/>
              </a:rPr>
              <a:t>Σιτσανλή</a:t>
            </a:r>
            <a:r>
              <a:rPr lang="el-GR" altLang="el-GR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4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algn="just"/>
            <a:endParaRPr lang="el-GR" altLang="el-GR" sz="8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 smtClean="0">
                <a:latin typeface="Comic Sans MS" pitchFamily="66" charset="0"/>
              </a:rPr>
              <a:t>Από το </a:t>
            </a:r>
            <a:r>
              <a:rPr lang="en-US" altLang="el-GR" b="1" dirty="0" smtClean="0">
                <a:latin typeface="Comic Sans MS" pitchFamily="66" charset="0"/>
              </a:rPr>
              <a:t>School of Physics</a:t>
            </a:r>
            <a:r>
              <a:rPr lang="el-GR" altLang="el-GR" b="1" dirty="0" smtClean="0">
                <a:latin typeface="Comic Sans MS" pitchFamily="66" charset="0"/>
              </a:rPr>
              <a:t> του Πανεπιστημίου </a:t>
            </a:r>
            <a:r>
              <a:rPr lang="en-US" altLang="el-GR" b="1" dirty="0" smtClean="0">
                <a:latin typeface="Comic Sans MS" pitchFamily="66" charset="0"/>
                <a:hlinkClick r:id="rId5"/>
              </a:rPr>
              <a:t>UNSW</a:t>
            </a:r>
            <a:r>
              <a:rPr lang="en-US" altLang="el-GR" b="1" dirty="0" smtClean="0">
                <a:latin typeface="Comic Sans MS" pitchFamily="66" charset="0"/>
              </a:rPr>
              <a:t> </a:t>
            </a:r>
            <a:r>
              <a:rPr lang="el-GR" altLang="el-GR" b="1" dirty="0" smtClean="0">
                <a:latin typeface="Comic Sans MS" pitchFamily="66" charset="0"/>
              </a:rPr>
              <a:t>(</a:t>
            </a:r>
            <a:r>
              <a:rPr lang="el-GR" altLang="el-GR" b="1" dirty="0" err="1" smtClean="0">
                <a:latin typeface="Comic Sans MS" pitchFamily="66" charset="0"/>
              </a:rPr>
              <a:t>Σίδνεϊ</a:t>
            </a:r>
            <a:r>
              <a:rPr lang="en-US" altLang="el-GR" b="1" dirty="0" smtClean="0">
                <a:latin typeface="Comic Sans MS" pitchFamily="66" charset="0"/>
              </a:rPr>
              <a:t>) </a:t>
            </a:r>
            <a:r>
              <a:rPr lang="el-GR" altLang="el-GR" b="1" dirty="0" smtClean="0">
                <a:latin typeface="Comic Sans MS" pitchFamily="66" charset="0"/>
              </a:rPr>
              <a:t>πειράματα με την εξήγησή τους  </a:t>
            </a:r>
            <a:r>
              <a:rPr lang="el-GR" altLang="el-GR" sz="2000" b="1" dirty="0" smtClean="0">
                <a:latin typeface="Comic Sans MS" pitchFamily="66" charset="0"/>
                <a:hlinkClick r:id="rId6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 </a:t>
            </a:r>
            <a:endParaRPr lang="el-GR" altLang="el-GR" sz="2000" b="1" dirty="0">
              <a:latin typeface="Comic Sans MS" pitchFamily="66" charset="0"/>
            </a:endParaRPr>
          </a:p>
          <a:p>
            <a:pPr algn="just"/>
            <a:endParaRPr lang="el-GR" altLang="el-GR" sz="8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 smtClean="0">
                <a:latin typeface="Comic Sans MS" pitchFamily="66" charset="0"/>
              </a:rPr>
              <a:t>Παρουσιάσεις</a:t>
            </a:r>
            <a:r>
              <a:rPr lang="en-US" altLang="el-GR" b="1" dirty="0" smtClean="0">
                <a:latin typeface="Comic Sans MS" pitchFamily="66" charset="0"/>
              </a:rPr>
              <a:t> </a:t>
            </a:r>
            <a:r>
              <a:rPr lang="el-GR" altLang="el-GR" b="1" dirty="0" smtClean="0">
                <a:latin typeface="Comic Sans MS" pitchFamily="66" charset="0"/>
              </a:rPr>
              <a:t>και σχετικά </a:t>
            </a:r>
            <a:r>
              <a:rPr lang="en-US" altLang="el-GR" b="1" dirty="0" smtClean="0">
                <a:latin typeface="Comic Sans MS" pitchFamily="66" charset="0"/>
              </a:rPr>
              <a:t>animations </a:t>
            </a:r>
            <a:r>
              <a:rPr lang="el-GR" altLang="el-GR" b="1" dirty="0" smtClean="0">
                <a:latin typeface="Comic Sans MS" pitchFamily="66" charset="0"/>
              </a:rPr>
              <a:t>από το «</a:t>
            </a:r>
            <a:r>
              <a:rPr lang="en-US" altLang="el-GR" b="1" dirty="0" smtClean="0">
                <a:latin typeface="Comic Sans MS" pitchFamily="66" charset="0"/>
              </a:rPr>
              <a:t>the Physics Classroom</a:t>
            </a:r>
            <a:r>
              <a:rPr lang="el-GR" altLang="el-GR" b="1" dirty="0" smtClean="0">
                <a:latin typeface="Comic Sans MS" pitchFamily="66" charset="0"/>
              </a:rPr>
              <a:t>»</a:t>
            </a:r>
            <a:r>
              <a:rPr lang="en-US" altLang="el-GR" b="1" dirty="0" smtClean="0">
                <a:latin typeface="Comic Sans MS" pitchFamily="66" charset="0"/>
              </a:rPr>
              <a:t> </a:t>
            </a:r>
            <a:r>
              <a:rPr lang="el-GR" altLang="el-GR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7"/>
              </a:rPr>
              <a:t>εδώ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>
                <a:latin typeface="Comic Sans MS" pitchFamily="66" charset="0"/>
              </a:rPr>
              <a:t>Ελαστικές </a:t>
            </a:r>
            <a:r>
              <a:rPr lang="el-GR" altLang="el-GR" b="1" dirty="0" smtClean="0">
                <a:latin typeface="Comic Sans MS" pitchFamily="66" charset="0"/>
              </a:rPr>
              <a:t>Κρούσεις και Δυναμική Ενέργεια από το </a:t>
            </a:r>
            <a:r>
              <a:rPr lang="en-US" altLang="el-GR" b="1" dirty="0" smtClean="0">
                <a:latin typeface="Comic Sans MS" pitchFamily="66" charset="0"/>
                <a:hlinkClick r:id="rId8"/>
              </a:rPr>
              <a:t>PSSC</a:t>
            </a:r>
            <a:r>
              <a:rPr lang="el-GR" altLang="el-GR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9"/>
              </a:rPr>
              <a:t>εδώ</a:t>
            </a:r>
            <a:r>
              <a:rPr lang="el-GR" altLang="el-GR" b="1" dirty="0" smtClean="0">
                <a:latin typeface="Comic Sans MS" pitchFamily="66" charset="0"/>
              </a:rPr>
              <a:t>.</a:t>
            </a:r>
            <a:endParaRPr lang="en-US" altLang="el-GR" b="1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en-US" altLang="el-GR" sz="8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altLang="el-GR" b="1" dirty="0" smtClean="0">
                <a:latin typeface="Comic Sans MS" pitchFamily="66" charset="0"/>
              </a:rPr>
              <a:t>Το σύνολο των θεμάτων από τις Πανελλαδικές Εξετάσεις  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10"/>
              </a:rPr>
              <a:t>εδώ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 </a:t>
            </a:r>
          </a:p>
          <a:p>
            <a:pPr algn="just"/>
            <a:endParaRPr lang="el-GR" altLang="el-GR" sz="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 smtClean="0">
                <a:latin typeface="Comic Sans MS" pitchFamily="66" charset="0"/>
              </a:rPr>
              <a:t>Ερωτήσεις και ασκήσεις από το «Υλικό Φυσικής-Χημείας»  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11"/>
              </a:rPr>
              <a:t>εδώ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  <a:endParaRPr lang="el-GR" altLang="el-GR" sz="2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1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24541" y="367354"/>
            <a:ext cx="6192688" cy="113909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Ερωτήσεις στις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ΚΡΟΥΣΕΙΣ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 το πρόγραμμα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Hot Potatoes</a:t>
            </a:r>
            <a:endParaRPr lang="el-GR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80964" y="1914633"/>
            <a:ext cx="67820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l-GR" altLang="el-GR" sz="2400" b="1" dirty="0">
                <a:latin typeface="Comic Sans MS" pitchFamily="66" charset="0"/>
              </a:rPr>
              <a:t>  </a:t>
            </a:r>
            <a:r>
              <a:rPr lang="el-GR" altLang="el-GR" sz="2400" b="1" dirty="0" smtClean="0">
                <a:latin typeface="Comic Sans MS" pitchFamily="66" charset="0"/>
              </a:rPr>
              <a:t>50 Ερωτήσεις </a:t>
            </a:r>
            <a:r>
              <a:rPr lang="el-GR" altLang="el-GR" sz="2400" b="1" dirty="0">
                <a:latin typeface="Comic Sans MS" pitchFamily="66" charset="0"/>
              </a:rPr>
              <a:t>Πολλαπλής Επιλογής </a:t>
            </a:r>
            <a:r>
              <a:rPr lang="el-GR" altLang="el-GR" sz="2400" b="1" dirty="0">
                <a:latin typeface="Comic Sans MS" pitchFamily="66" charset="0"/>
                <a:hlinkClick r:id="rId2"/>
              </a:rPr>
              <a:t>εδώ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endParaRPr lang="el-GR" altLang="el-GR" sz="2400" b="1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2400" b="1" dirty="0" smtClean="0">
                <a:latin typeface="Comic Sans MS" pitchFamily="66" charset="0"/>
              </a:rPr>
              <a:t> 55 Ερωτήσεις </a:t>
            </a:r>
            <a:r>
              <a:rPr lang="el-GR" altLang="el-GR" sz="2400" b="1" dirty="0">
                <a:latin typeface="Comic Sans MS" pitchFamily="66" charset="0"/>
              </a:rPr>
              <a:t>Σωστού – Λάθους  </a:t>
            </a:r>
            <a:r>
              <a:rPr lang="el-GR" altLang="el-GR" sz="2400" b="1" dirty="0" smtClean="0">
                <a:latin typeface="Comic Sans MS" pitchFamily="66" charset="0"/>
                <a:hlinkClick r:id="rId3"/>
              </a:rPr>
              <a:t>εδώ</a:t>
            </a:r>
            <a:endParaRPr lang="el-GR" altLang="el-GR" sz="20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2291" y="3354719"/>
            <a:ext cx="6648400" cy="1431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Υλικό προετοιμασίας για τις εξετάσεις  </a:t>
            </a:r>
            <a:r>
              <a:rPr lang="el-GR" sz="2400" b="1" dirty="0" smtClean="0">
                <a:latin typeface="Comic Sans MS" panose="030F0702030302020204" pitchFamily="66" charset="0"/>
                <a:hlinkClick r:id="rId4"/>
              </a:rPr>
              <a:t>εδώ</a:t>
            </a:r>
            <a:endParaRPr lang="el-GR" sz="2400" b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(περιέχει θέματα από τα Ψηφιακά Εκπαιδευτικά Βοηθήματα του ΙΕΠ και τα θέματα των εξετάσεων της Κύπρου).</a:t>
            </a:r>
            <a:endParaRPr lang="el-G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67744" y="2276475"/>
            <a:ext cx="428545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86169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4F9902-5FF7-4E5D-8AC9-5C3460509B77}" type="slidenum">
              <a:rPr lang="el-G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l-G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25" y="2205038"/>
            <a:ext cx="597693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από το βιβλίο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800000"/>
                </a:solidFill>
                <a:latin typeface="Comic Sans MS" panose="030F0702030302020204" pitchFamily="66" charset="0"/>
              </a:rPr>
              <a:t>(από σελ. </a:t>
            </a:r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174)</a:t>
            </a:r>
            <a:endParaRPr lang="el-GR" sz="2000" b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7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95536" y="332656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5.1</a:t>
            </a:r>
            <a:r>
              <a:rPr lang="el-GR" sz="2400" dirty="0" smtClean="0">
                <a:latin typeface="Trebuchet MS" panose="020B0603020202020204" pitchFamily="34" charset="0"/>
              </a:rPr>
              <a:t>  Μπορεί </a:t>
            </a:r>
            <a:r>
              <a:rPr lang="el-GR" sz="2400" dirty="0">
                <a:latin typeface="Trebuchet MS" panose="020B0603020202020204" pitchFamily="34" charset="0"/>
              </a:rPr>
              <a:t>ένα σύστημα σωμάτων να έχει κινητική ενέργεια χωρίς </a:t>
            </a:r>
            <a:r>
              <a:rPr lang="el-GR" sz="2400" dirty="0" smtClean="0">
                <a:latin typeface="Trebuchet MS" panose="020B0603020202020204" pitchFamily="34" charset="0"/>
              </a:rPr>
              <a:t>να </a:t>
            </a:r>
            <a:r>
              <a:rPr lang="el-GR" sz="2400" dirty="0">
                <a:latin typeface="Trebuchet MS" panose="020B0603020202020204" pitchFamily="34" charset="0"/>
              </a:rPr>
              <a:t>έχει </a:t>
            </a:r>
            <a:r>
              <a:rPr lang="el-GR" sz="2400" dirty="0" smtClean="0">
                <a:latin typeface="Trebuchet MS" panose="020B0603020202020204" pitchFamily="34" charset="0"/>
              </a:rPr>
              <a:t>ορμή;  </a:t>
            </a:r>
          </a:p>
          <a:p>
            <a:pPr algn="just"/>
            <a:r>
              <a:rPr lang="el-GR" sz="2400" dirty="0" smtClean="0">
                <a:latin typeface="Trebuchet MS" panose="020B0603020202020204" pitchFamily="34" charset="0"/>
              </a:rPr>
              <a:t>Ισχύει </a:t>
            </a:r>
            <a:r>
              <a:rPr lang="el-GR" sz="2400" dirty="0">
                <a:latin typeface="Trebuchet MS" panose="020B0603020202020204" pitchFamily="34" charset="0"/>
              </a:rPr>
              <a:t>το ίδιο και στην περίπτωση ενός σώματος</a:t>
            </a:r>
            <a:r>
              <a:rPr lang="el-GR" sz="2400" dirty="0" smtClean="0">
                <a:latin typeface="Trebuchet MS" panose="020B0603020202020204" pitchFamily="34" charset="0"/>
              </a:rPr>
              <a:t>;</a:t>
            </a:r>
          </a:p>
          <a:p>
            <a:pPr algn="just"/>
            <a:endParaRPr lang="el-GR" sz="2400" dirty="0" smtClean="0">
              <a:latin typeface="Trebuchet MS" panose="020B0603020202020204" pitchFamily="34" charset="0"/>
            </a:endParaRPr>
          </a:p>
          <a:p>
            <a:pPr algn="just"/>
            <a:endParaRPr lang="el-GR" sz="2400" dirty="0">
              <a:latin typeface="Trebuchet MS" panose="020B0603020202020204" pitchFamily="34" charset="0"/>
            </a:endParaRP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5.2  </a:t>
            </a:r>
            <a:r>
              <a:rPr lang="el-GR" sz="2400" dirty="0">
                <a:latin typeface="Trebuchet MS" panose="020B0603020202020204" pitchFamily="34" charset="0"/>
              </a:rPr>
              <a:t>Συμπληρώστε τα κενά:</a:t>
            </a:r>
          </a:p>
          <a:p>
            <a:pPr algn="just"/>
            <a:r>
              <a:rPr lang="el-GR" sz="2400" dirty="0">
                <a:latin typeface="Trebuchet MS" panose="020B0603020202020204" pitchFamily="34" charset="0"/>
              </a:rPr>
              <a:t>Δύο σφαίρες με μάζες </a:t>
            </a:r>
            <a:r>
              <a:rPr lang="el-GR" sz="2400" i="1" dirty="0" smtClean="0">
                <a:latin typeface="Trebuchet MS" panose="020B0603020202020204" pitchFamily="34" charset="0"/>
              </a:rPr>
              <a:t>m</a:t>
            </a:r>
            <a:r>
              <a:rPr lang="el-GR" sz="2400" baseline="-25000" dirty="0" smtClean="0">
                <a:latin typeface="Trebuchet MS" panose="020B0603020202020204" pitchFamily="34" charset="0"/>
              </a:rPr>
              <a:t>1</a:t>
            </a:r>
            <a:r>
              <a:rPr lang="el-GR" sz="2400" dirty="0" smtClean="0">
                <a:latin typeface="Trebuchet MS" panose="020B0603020202020204" pitchFamily="34" charset="0"/>
              </a:rPr>
              <a:t>=2kg </a:t>
            </a:r>
            <a:r>
              <a:rPr lang="el-GR" sz="2400" dirty="0">
                <a:latin typeface="Trebuchet MS" panose="020B0603020202020204" pitchFamily="34" charset="0"/>
              </a:rPr>
              <a:t>και </a:t>
            </a:r>
            <a:r>
              <a:rPr lang="el-GR" sz="2400" i="1" dirty="0" smtClean="0">
                <a:latin typeface="Trebuchet MS" panose="020B0603020202020204" pitchFamily="34" charset="0"/>
              </a:rPr>
              <a:t>m</a:t>
            </a:r>
            <a:r>
              <a:rPr lang="el-GR" sz="2400" baseline="-25000" dirty="0" smtClean="0">
                <a:latin typeface="Trebuchet MS" panose="020B0603020202020204" pitchFamily="34" charset="0"/>
              </a:rPr>
              <a:t>2</a:t>
            </a:r>
            <a:r>
              <a:rPr lang="el-GR" sz="2400" dirty="0" smtClean="0">
                <a:latin typeface="Trebuchet MS" panose="020B0603020202020204" pitchFamily="34" charset="0"/>
              </a:rPr>
              <a:t>=3kg</a:t>
            </a:r>
            <a:r>
              <a:rPr lang="el-GR" sz="2400" dirty="0">
                <a:latin typeface="Trebuchet MS" panose="020B0603020202020204" pitchFamily="34" charset="0"/>
              </a:rPr>
              <a:t>, που κινούνται σε αντίθετες κατευθύνσεις και συγκρούονται πλαστικά, έχουν πριν τη σύγκρουσή τους ταχύτητες </a:t>
            </a:r>
            <a:r>
              <a:rPr lang="el-GR" sz="2400" i="1" dirty="0" smtClean="0">
                <a:latin typeface="Trebuchet MS" panose="020B0603020202020204" pitchFamily="34" charset="0"/>
              </a:rPr>
              <a:t>υ</a:t>
            </a:r>
            <a:r>
              <a:rPr lang="el-GR" sz="2400" baseline="-25000" dirty="0" smtClean="0">
                <a:latin typeface="Trebuchet MS" panose="020B0603020202020204" pitchFamily="34" charset="0"/>
              </a:rPr>
              <a:t>1</a:t>
            </a:r>
            <a:r>
              <a:rPr lang="el-GR" sz="2400" dirty="0" smtClean="0">
                <a:latin typeface="Trebuchet MS" panose="020B0603020202020204" pitchFamily="34" charset="0"/>
              </a:rPr>
              <a:t>=3m/s </a:t>
            </a:r>
            <a:r>
              <a:rPr lang="el-GR" sz="2400" dirty="0">
                <a:latin typeface="Trebuchet MS" panose="020B0603020202020204" pitchFamily="34" charset="0"/>
              </a:rPr>
              <a:t>και </a:t>
            </a:r>
            <a:r>
              <a:rPr lang="el-GR" sz="2400" i="1" dirty="0" smtClean="0">
                <a:latin typeface="Trebuchet MS" panose="020B0603020202020204" pitchFamily="34" charset="0"/>
              </a:rPr>
              <a:t>υ</a:t>
            </a:r>
            <a:r>
              <a:rPr lang="el-GR" sz="2400" baseline="-25000" dirty="0" smtClean="0">
                <a:latin typeface="Trebuchet MS" panose="020B0603020202020204" pitchFamily="34" charset="0"/>
              </a:rPr>
              <a:t>2</a:t>
            </a:r>
            <a:r>
              <a:rPr lang="el-GR" sz="2400" dirty="0" smtClean="0">
                <a:latin typeface="Trebuchet MS" panose="020B0603020202020204" pitchFamily="34" charset="0"/>
              </a:rPr>
              <a:t>=3m/s</a:t>
            </a:r>
            <a:r>
              <a:rPr lang="el-GR" sz="2400" dirty="0">
                <a:latin typeface="Trebuchet MS" panose="020B0603020202020204" pitchFamily="34" charset="0"/>
              </a:rPr>
              <a:t>. </a:t>
            </a:r>
          </a:p>
          <a:p>
            <a:pPr algn="just"/>
            <a:r>
              <a:rPr lang="el-GR" sz="2400" dirty="0">
                <a:latin typeface="Trebuchet MS" panose="020B0603020202020204" pitchFamily="34" charset="0"/>
              </a:rPr>
              <a:t>Η ορμή της πρώτης σφαίρας πριν τη σύγκρουση έχει </a:t>
            </a:r>
            <a:r>
              <a:rPr lang="el-GR" sz="2400" dirty="0" smtClean="0">
                <a:latin typeface="Trebuchet MS" panose="020B0603020202020204" pitchFamily="34" charset="0"/>
              </a:rPr>
              <a:t>μέτρο .... </a:t>
            </a:r>
            <a:r>
              <a:rPr lang="en-US" sz="2400" dirty="0" smtClean="0">
                <a:latin typeface="Trebuchet MS" panose="020B0603020202020204" pitchFamily="34" charset="0"/>
              </a:rPr>
              <a:t>K</a:t>
            </a:r>
            <a:r>
              <a:rPr lang="el-GR" sz="2400" dirty="0" err="1" smtClean="0">
                <a:latin typeface="Trebuchet MS" panose="020B0603020202020204" pitchFamily="34" charset="0"/>
              </a:rPr>
              <a:t>g.m</a:t>
            </a:r>
            <a:r>
              <a:rPr lang="el-GR" sz="2400" dirty="0" smtClean="0">
                <a:latin typeface="Trebuchet MS" panose="020B0603020202020204" pitchFamily="34" charset="0"/>
              </a:rPr>
              <a:t>/s και </a:t>
            </a:r>
            <a:r>
              <a:rPr lang="el-GR" sz="2400" dirty="0">
                <a:latin typeface="Trebuchet MS" panose="020B0603020202020204" pitchFamily="34" charset="0"/>
              </a:rPr>
              <a:t>της δεύτερης </a:t>
            </a:r>
            <a:r>
              <a:rPr lang="el-GR" sz="2400" dirty="0" smtClean="0">
                <a:latin typeface="Trebuchet MS" panose="020B0603020202020204" pitchFamily="34" charset="0"/>
              </a:rPr>
              <a:t>.... </a:t>
            </a:r>
            <a:r>
              <a:rPr lang="en-US" sz="2400" dirty="0">
                <a:latin typeface="Trebuchet MS" panose="020B0603020202020204" pitchFamily="34" charset="0"/>
              </a:rPr>
              <a:t>K</a:t>
            </a:r>
            <a:r>
              <a:rPr lang="el-GR" sz="2400" dirty="0" err="1">
                <a:latin typeface="Trebuchet MS" panose="020B0603020202020204" pitchFamily="34" charset="0"/>
              </a:rPr>
              <a:t>g.m</a:t>
            </a:r>
            <a:r>
              <a:rPr lang="el-GR" sz="2400" dirty="0">
                <a:latin typeface="Trebuchet MS" panose="020B0603020202020204" pitchFamily="34" charset="0"/>
              </a:rPr>
              <a:t>/s. </a:t>
            </a:r>
            <a:r>
              <a:rPr lang="el-GR" sz="2400" dirty="0" smtClean="0">
                <a:latin typeface="Trebuchet MS" panose="020B0603020202020204" pitchFamily="34" charset="0"/>
              </a:rPr>
              <a:t>Η </a:t>
            </a:r>
            <a:r>
              <a:rPr lang="el-GR" sz="2400" dirty="0">
                <a:latin typeface="Trebuchet MS" panose="020B0603020202020204" pitchFamily="34" charset="0"/>
              </a:rPr>
              <a:t>ορμή του συστήματος των δύο σφαιρών πριν την κρούση έχει μέτρο </a:t>
            </a:r>
            <a:r>
              <a:rPr lang="el-GR" sz="2400" dirty="0" smtClean="0">
                <a:latin typeface="Trebuchet MS" panose="020B0603020202020204" pitchFamily="34" charset="0"/>
              </a:rPr>
              <a:t>....  </a:t>
            </a:r>
            <a:r>
              <a:rPr lang="en-US" sz="2400" dirty="0">
                <a:latin typeface="Trebuchet MS" panose="020B0603020202020204" pitchFamily="34" charset="0"/>
              </a:rPr>
              <a:t>K</a:t>
            </a:r>
            <a:r>
              <a:rPr lang="el-GR" sz="2400" dirty="0" err="1">
                <a:latin typeface="Trebuchet MS" panose="020B0603020202020204" pitchFamily="34" charset="0"/>
              </a:rPr>
              <a:t>g.m</a:t>
            </a:r>
            <a:r>
              <a:rPr lang="el-GR" sz="2400" dirty="0">
                <a:latin typeface="Trebuchet MS" panose="020B0603020202020204" pitchFamily="34" charset="0"/>
              </a:rPr>
              <a:t>/s και μετά την κρούση </a:t>
            </a:r>
            <a:r>
              <a:rPr lang="el-GR" sz="2400" dirty="0" smtClean="0">
                <a:latin typeface="Trebuchet MS" panose="020B0603020202020204" pitchFamily="34" charset="0"/>
              </a:rPr>
              <a:t>.... </a:t>
            </a:r>
            <a:r>
              <a:rPr lang="en-US" sz="2400" dirty="0">
                <a:latin typeface="Trebuchet MS" panose="020B0603020202020204" pitchFamily="34" charset="0"/>
              </a:rPr>
              <a:t>K</a:t>
            </a:r>
            <a:r>
              <a:rPr lang="el-GR" sz="2400" dirty="0" err="1">
                <a:latin typeface="Trebuchet MS" panose="020B0603020202020204" pitchFamily="34" charset="0"/>
              </a:rPr>
              <a:t>g.m</a:t>
            </a:r>
            <a:r>
              <a:rPr lang="el-GR" sz="2400" dirty="0">
                <a:latin typeface="Trebuchet MS" panose="020B0603020202020204" pitchFamily="34" charset="0"/>
              </a:rPr>
              <a:t>/s</a:t>
            </a:r>
            <a:r>
              <a:rPr lang="el-GR" sz="2400" dirty="0" smtClean="0">
                <a:latin typeface="Trebuchet MS" panose="020B0603020202020204" pitchFamily="34" charset="0"/>
              </a:rPr>
              <a:t>.</a:t>
            </a:r>
            <a:endParaRPr lang="el-GR" sz="2400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0042" y="692696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Ναι, μπορεί.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6336" y="105273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Όχι.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429309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6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847" y="429309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9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501317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87887" y="5019201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4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95536" y="260648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5.3</a:t>
            </a:r>
            <a:r>
              <a:rPr lang="el-GR" sz="2400" dirty="0" smtClean="0">
                <a:latin typeface="Trebuchet MS" panose="020B0603020202020204" pitchFamily="34" charset="0"/>
              </a:rPr>
              <a:t>   Ποιο </a:t>
            </a:r>
            <a:r>
              <a:rPr lang="el-GR" sz="2400" dirty="0">
                <a:latin typeface="Trebuchet MS" panose="020B0603020202020204" pitchFamily="34" charset="0"/>
              </a:rPr>
              <a:t>από τα παρακάτω μεγέθη διατηρείται </a:t>
            </a:r>
            <a:r>
              <a:rPr lang="el-GR" sz="2400" dirty="0" smtClean="0">
                <a:latin typeface="Trebuchet MS" panose="020B0603020202020204" pitchFamily="34" charset="0"/>
              </a:rPr>
              <a:t>σε κάθε </a:t>
            </a:r>
            <a:r>
              <a:rPr lang="el-GR" sz="2400" dirty="0">
                <a:latin typeface="Trebuchet MS" panose="020B0603020202020204" pitchFamily="34" charset="0"/>
              </a:rPr>
              <a:t>κρούση;</a:t>
            </a:r>
          </a:p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Η κινητική ενέργεια συστήματος.</a:t>
            </a:r>
          </a:p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Η μηχανική ενέργεια.</a:t>
            </a:r>
          </a:p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Η ορμή του.</a:t>
            </a:r>
          </a:p>
          <a:p>
            <a:pPr algn="just"/>
            <a:r>
              <a:rPr lang="el-GR" sz="2400" dirty="0" smtClean="0">
                <a:latin typeface="Trebuchet MS" panose="020B0603020202020204" pitchFamily="34" charset="0"/>
              </a:rPr>
              <a:t>Επιλέξτε </a:t>
            </a:r>
            <a:r>
              <a:rPr lang="el-GR" sz="2400" dirty="0">
                <a:latin typeface="Trebuchet MS" panose="020B0603020202020204" pitchFamily="34" charset="0"/>
              </a:rPr>
              <a:t>το σωστό</a:t>
            </a:r>
            <a:r>
              <a:rPr lang="el-GR" sz="2400" dirty="0" smtClean="0">
                <a:latin typeface="Trebuchet MS" panose="020B0603020202020204" pitchFamily="34" charset="0"/>
              </a:rPr>
              <a:t>.</a:t>
            </a:r>
          </a:p>
          <a:p>
            <a:pPr algn="just"/>
            <a:endParaRPr lang="el-GR" sz="2400" dirty="0">
              <a:latin typeface="Trebuchet MS" panose="020B0603020202020204" pitchFamily="34" charset="0"/>
            </a:endParaRPr>
          </a:p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5.4 </a:t>
            </a:r>
            <a:r>
              <a:rPr lang="el-GR" sz="2400" dirty="0" smtClean="0">
                <a:latin typeface="Trebuchet MS" panose="020B0603020202020204" pitchFamily="34" charset="0"/>
              </a:rPr>
              <a:t>  Κατά </a:t>
            </a:r>
            <a:r>
              <a:rPr lang="el-GR" sz="2400" dirty="0">
                <a:latin typeface="Trebuchet MS" panose="020B0603020202020204" pitchFamily="34" charset="0"/>
              </a:rPr>
              <a:t>την ελαστική κρούση δύο σωμάτων</a:t>
            </a:r>
          </a:p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η ολική κινητική ενέργεια του συστήματος παραμένει σταθερή.</a:t>
            </a:r>
          </a:p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β. </a:t>
            </a:r>
            <a:r>
              <a:rPr lang="el-GR" sz="2400" dirty="0">
                <a:latin typeface="Trebuchet MS" panose="020B0603020202020204" pitchFamily="34" charset="0"/>
              </a:rPr>
              <a:t>η κινητική ενέργεια κάθε σώματος παραμένει σταθερή.</a:t>
            </a:r>
          </a:p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η κινητική ενέργεια του συστήματος αυξάνεται.</a:t>
            </a:r>
          </a:p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η κινητική ενέργεια του συστήματος μειώνεται.</a:t>
            </a:r>
          </a:p>
          <a:p>
            <a:pPr algn="just"/>
            <a:r>
              <a:rPr lang="el-GR" sz="2400" dirty="0" smtClean="0">
                <a:latin typeface="Trebuchet MS" panose="020B0603020202020204" pitchFamily="34" charset="0"/>
              </a:rPr>
              <a:t>Επιλέξτε </a:t>
            </a:r>
            <a:r>
              <a:rPr lang="el-GR" sz="2400" dirty="0">
                <a:latin typeface="Trebuchet MS" panose="020B0603020202020204" pitchFamily="34" charset="0"/>
              </a:rPr>
              <a:t>τη σωστή πρόταση.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404866" y="1772816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404866" y="3212976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517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529274" y="188640"/>
                <a:ext cx="8003165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l-GR" sz="2400" b="1" dirty="0" smtClean="0">
                    <a:latin typeface="Trebuchet MS" panose="020B0603020202020204" pitchFamily="34" charset="0"/>
                  </a:rPr>
                  <a:t>5.5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 Κατά την πλαστική κρούση δύο σωμάτων η μηχανική ενέργεια του συστήματος</a:t>
                </a:r>
              </a:p>
              <a:p>
                <a:pPr algn="just"/>
                <a:r>
                  <a:rPr lang="el-GR" sz="2400" b="1" dirty="0" smtClean="0">
                    <a:latin typeface="Trebuchet MS" panose="020B0603020202020204" pitchFamily="34" charset="0"/>
                  </a:rPr>
                  <a:t>α. 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παραμένει σταθερή.</a:t>
                </a:r>
              </a:p>
              <a:p>
                <a:pPr algn="just"/>
                <a:r>
                  <a:rPr lang="el-GR" sz="2400" b="1" dirty="0" smtClean="0">
                    <a:latin typeface="Trebuchet MS" panose="020B0603020202020204" pitchFamily="34" charset="0"/>
                  </a:rPr>
                  <a:t>β. 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αυξάνεται.</a:t>
                </a:r>
              </a:p>
              <a:p>
                <a:pPr algn="just"/>
                <a:r>
                  <a:rPr lang="el-GR" sz="2400" b="1" dirty="0" smtClean="0">
                    <a:latin typeface="Trebuchet MS" panose="020B0603020202020204" pitchFamily="34" charset="0"/>
                  </a:rPr>
                  <a:t>γ. 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μειώνεται.</a:t>
                </a:r>
              </a:p>
              <a:p>
                <a:pPr algn="just"/>
                <a:r>
                  <a:rPr lang="el-GR" sz="2400" dirty="0" smtClean="0">
                    <a:latin typeface="Trebuchet MS" panose="020B0603020202020204" pitchFamily="34" charset="0"/>
                  </a:rPr>
                  <a:t>Επιλέξτε το σωστό.</a:t>
                </a:r>
              </a:p>
              <a:p>
                <a:pPr algn="just"/>
                <a:endParaRPr lang="el-GR" sz="2400" dirty="0">
                  <a:latin typeface="Trebuchet MS" panose="020B0603020202020204" pitchFamily="34" charset="0"/>
                </a:endParaRPr>
              </a:p>
              <a:p>
                <a:pPr algn="just"/>
                <a:r>
                  <a:rPr lang="el-GR" sz="2400" b="1" dirty="0" smtClean="0">
                    <a:latin typeface="Trebuchet MS" panose="020B0603020202020204" pitchFamily="34" charset="0"/>
                  </a:rPr>
                  <a:t>5.6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   Δύο </a:t>
                </a:r>
                <a:r>
                  <a:rPr lang="el-GR" sz="2400" dirty="0">
                    <a:latin typeface="Trebuchet MS" panose="020B0603020202020204" pitchFamily="34" charset="0"/>
                  </a:rPr>
                  <a:t>σφαίρες ίσων μαζών κινούνται πάνω στην ίδια ευθεία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και κατά </a:t>
                </a:r>
                <a:r>
                  <a:rPr lang="el-GR" sz="2400" dirty="0">
                    <a:latin typeface="Trebuchet MS" panose="020B0603020202020204" pitchFamily="34" charset="0"/>
                  </a:rPr>
                  <a:t>την ίδια φορά με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ταχύτητες </a:t>
                </a:r>
                <a:r>
                  <a:rPr lang="el-GR" sz="2400" i="1" dirty="0" smtClean="0">
                    <a:latin typeface="Trebuchet MS" panose="020B0603020202020204" pitchFamily="34" charset="0"/>
                  </a:rPr>
                  <a:t>υ</a:t>
                </a:r>
                <a:r>
                  <a:rPr lang="el-GR" sz="2400" baseline="-25000" dirty="0" smtClean="0">
                    <a:latin typeface="Trebuchet MS" panose="020B0603020202020204" pitchFamily="34" charset="0"/>
                  </a:rPr>
                  <a:t>1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=10m/s και </a:t>
                </a:r>
                <a:r>
                  <a:rPr lang="el-GR" sz="2400" i="1" dirty="0" smtClean="0">
                    <a:latin typeface="Trebuchet MS" panose="020B0603020202020204" pitchFamily="34" charset="0"/>
                  </a:rPr>
                  <a:t>υ</a:t>
                </a:r>
                <a:r>
                  <a:rPr lang="el-GR" sz="2400" baseline="-25000" dirty="0" smtClean="0">
                    <a:latin typeface="Trebuchet MS" panose="020B0603020202020204" pitchFamily="34" charset="0"/>
                  </a:rPr>
                  <a:t>2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=20m/s. Αν μετά </a:t>
                </a:r>
                <a:r>
                  <a:rPr lang="el-GR" sz="2400" dirty="0">
                    <a:latin typeface="Trebuchet MS" panose="020B0603020202020204" pitchFamily="34" charset="0"/>
                  </a:rPr>
                  <a:t>την κρούση η σφαίρα 1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έχει  ταχύτητα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b="0" i="1" dirty="0" smtClean="0">
                            <a:latin typeface="Cambria Math"/>
                          </a:rPr>
                          <m:t>𝜐</m:t>
                        </m:r>
                      </m:e>
                      <m:sup>
                        <m:r>
                          <a:rPr lang="el-GR" sz="2400" b="0" i="0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l-GR" sz="2400" i="1" baseline="-25000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l-GR" sz="2400" dirty="0" smtClean="0">
                    <a:latin typeface="Trebuchet MS" panose="020B0603020202020204" pitchFamily="34" charset="0"/>
                  </a:rPr>
                  <a:t>=16</a:t>
                </a:r>
                <a:r>
                  <a:rPr lang="en-US" sz="2400" dirty="0">
                    <a:latin typeface="Trebuchet MS" panose="020B0603020202020204" pitchFamily="34" charset="0"/>
                  </a:rPr>
                  <a:t>m/s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τι συμπέρασμα βγάζετε για την κρούση; Είναι ελαστική ή </a:t>
                </a:r>
                <a:r>
                  <a:rPr lang="el-GR" sz="2400" dirty="0">
                    <a:latin typeface="Trebuchet MS" panose="020B0603020202020204" pitchFamily="34" charset="0"/>
                  </a:rPr>
                  <a:t>όχι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4" y="188640"/>
                <a:ext cx="8003165" cy="4524315"/>
              </a:xfrm>
              <a:prstGeom prst="rect">
                <a:avLst/>
              </a:prstGeom>
              <a:blipFill>
                <a:blip r:embed="rId2"/>
                <a:stretch>
                  <a:fillRect l="-1219" t="-1078" r="-1142" b="-2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Έλλειψη 4"/>
          <p:cNvSpPr/>
          <p:nvPr/>
        </p:nvSpPr>
        <p:spPr>
          <a:xfrm>
            <a:off x="529274" y="1700808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5004048" y="421992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Όχι.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92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F35F-D18D-4F25-919A-670FDBE244C3}" type="slidenum">
              <a:rPr lang="el-GR" altLang="el-GR">
                <a:solidFill>
                  <a:schemeClr val="tx1"/>
                </a:solidFill>
              </a:rPr>
              <a:pPr/>
              <a:t>3</a:t>
            </a:fld>
            <a:endParaRPr lang="el-GR" altLang="el-GR" dirty="0">
              <a:solidFill>
                <a:schemeClr val="tx1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62181" y="583000"/>
            <a:ext cx="6768752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Ένα σώμα κινείται, όταν αλλάζει συνεχώς θέσεις σε σχέση με έναν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παρατηρητή</a:t>
            </a:r>
            <a:r>
              <a:rPr lang="el-GR" altLang="el-GR" sz="2000" b="1" dirty="0">
                <a:latin typeface="Comic Sans MS" panose="030F0702030302020204" pitchFamily="66" charset="0"/>
              </a:rPr>
              <a:t> που τον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θεωρούμε ακίνητο.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Ο παρατηρητής αυτός είναι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σύστημα αναφοράς</a:t>
            </a:r>
            <a:r>
              <a:rPr lang="el-GR" altLang="el-GR" sz="2000" b="1" dirty="0">
                <a:latin typeface="Comic Sans MS" panose="030F0702030302020204" pitchFamily="66" charset="0"/>
              </a:rPr>
              <a:t> ως προς το οποίο παρακολουθούμε την κίνηση.  </a:t>
            </a:r>
          </a:p>
        </p:txBody>
      </p:sp>
      <p:sp>
        <p:nvSpPr>
          <p:cNvPr id="9225" name="AutoShape 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1022066" y="3244774"/>
            <a:ext cx="734481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l-GR" sz="2000" b="1" dirty="0">
                <a:latin typeface="Comic Sans MS" panose="030F0702030302020204" pitchFamily="66" charset="0"/>
                <a:hlinkClick r:id="rId3"/>
              </a:rPr>
              <a:t>Animation</a:t>
            </a:r>
            <a:r>
              <a:rPr lang="el-GR" altLang="el-GR" sz="2000" b="1" dirty="0">
                <a:latin typeface="Comic Sans MS" panose="030F0702030302020204" pitchFamily="66" charset="0"/>
              </a:rPr>
              <a:t> σχετικό με την διαφορετική ερμηνεία της κίνησης, ανάλογα με την επιλογή του συστήματος αναφοράς.</a:t>
            </a:r>
            <a:endParaRPr lang="en-US" alt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26" y="96458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41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23528" y="332656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5.7</a:t>
            </a:r>
            <a:r>
              <a:rPr lang="el-GR" sz="2400" dirty="0" smtClean="0">
                <a:latin typeface="Trebuchet MS" panose="020B0603020202020204" pitchFamily="34" charset="0"/>
              </a:rPr>
              <a:t>  </a:t>
            </a:r>
            <a:r>
              <a:rPr lang="el-GR" sz="2400" dirty="0">
                <a:latin typeface="Trebuchet MS" panose="020B0603020202020204" pitchFamily="34" charset="0"/>
              </a:rPr>
              <a:t>Μια σφαίρα Α συγκρούεται μετωπικά και ελαστικά με ακίνητη σφαίρα Β, ίσης μάζας. Η ταχύτητα της σφαίρας Α μετά την κρούση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α. </a:t>
            </a:r>
            <a:r>
              <a:rPr lang="el-GR" sz="2400" dirty="0">
                <a:latin typeface="Trebuchet MS" panose="020B0603020202020204" pitchFamily="34" charset="0"/>
              </a:rPr>
              <a:t>θα είναι ίση με την ταχύτητα που είχε πριν την κρούση.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β. </a:t>
            </a:r>
            <a:r>
              <a:rPr lang="el-GR" sz="2400" dirty="0">
                <a:latin typeface="Trebuchet MS" panose="020B0603020202020204" pitchFamily="34" charset="0"/>
              </a:rPr>
              <a:t>θα είναι αντίθετη της ταχύτητας που είχε πριν την κρούση.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γ. </a:t>
            </a:r>
            <a:r>
              <a:rPr lang="el-GR" sz="2400" dirty="0">
                <a:latin typeface="Trebuchet MS" panose="020B0603020202020204" pitchFamily="34" charset="0"/>
              </a:rPr>
              <a:t>θα είναι ίση με την ταχύτητα που θα αποκτήσει η σφαίρα Β.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δ.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θα </a:t>
            </a:r>
            <a:r>
              <a:rPr lang="el-GR" sz="2400" dirty="0">
                <a:latin typeface="Trebuchet MS" panose="020B0603020202020204" pitchFamily="34" charset="0"/>
              </a:rPr>
              <a:t>μηδενιστεί.</a:t>
            </a:r>
          </a:p>
          <a:p>
            <a:pPr algn="just"/>
            <a:r>
              <a:rPr lang="el-GR" sz="2400" dirty="0">
                <a:latin typeface="Trebuchet MS" panose="020B0603020202020204" pitchFamily="34" charset="0"/>
              </a:rPr>
              <a:t>Επιλέξτε τη σωστή πρόταση.</a:t>
            </a:r>
          </a:p>
        </p:txBody>
      </p:sp>
      <p:sp>
        <p:nvSpPr>
          <p:cNvPr id="6" name="Έλλειψη 5"/>
          <p:cNvSpPr/>
          <p:nvPr/>
        </p:nvSpPr>
        <p:spPr>
          <a:xfrm>
            <a:off x="323528" y="3645024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156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67544" y="218544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5.8 </a:t>
            </a:r>
            <a:r>
              <a:rPr lang="el-GR" sz="2400" dirty="0" smtClean="0">
                <a:latin typeface="Trebuchet MS" panose="020B0603020202020204" pitchFamily="34" charset="0"/>
              </a:rPr>
              <a:t> Ποιες </a:t>
            </a:r>
            <a:r>
              <a:rPr lang="el-GR" sz="2400" dirty="0">
                <a:latin typeface="Trebuchet MS" panose="020B0603020202020204" pitchFamily="34" charset="0"/>
              </a:rPr>
              <a:t>από τις προτάσεις που ακολουθούν είναι σωστές;</a:t>
            </a:r>
          </a:p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Στις μετωπικές κρούσεις δύο σφαιρών οι ταχύτητες των </a:t>
            </a:r>
            <a:r>
              <a:rPr lang="el-GR" sz="2400" dirty="0" smtClean="0">
                <a:latin typeface="Trebuchet MS" panose="020B0603020202020204" pitchFamily="34" charset="0"/>
              </a:rPr>
              <a:t>σωμάτων </a:t>
            </a:r>
            <a:r>
              <a:rPr lang="el-GR" sz="2400" dirty="0">
                <a:latin typeface="Trebuchet MS" panose="020B0603020202020204" pitchFamily="34" charset="0"/>
              </a:rPr>
              <a:t>πριν και μετά την κρούση έχουν την ίδια διεύθυνση.</a:t>
            </a:r>
          </a:p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Κατά την ελαστική κρούση δύο σφαιρών η μηχανική ενέργεια </a:t>
            </a:r>
            <a:r>
              <a:rPr lang="el-GR" sz="2400" dirty="0" smtClean="0">
                <a:latin typeface="Trebuchet MS" panose="020B0603020202020204" pitchFamily="34" charset="0"/>
              </a:rPr>
              <a:t>του </a:t>
            </a:r>
            <a:r>
              <a:rPr lang="el-GR" sz="2400" dirty="0">
                <a:latin typeface="Trebuchet MS" panose="020B0603020202020204" pitchFamily="34" charset="0"/>
              </a:rPr>
              <a:t>συστήματος διατηρείται σταθερή.</a:t>
            </a:r>
          </a:p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Κατά την πλαστική κρούση δύο σωμάτων η ενέργεια του </a:t>
            </a:r>
            <a:r>
              <a:rPr lang="el-GR" sz="2400" dirty="0" smtClean="0">
                <a:latin typeface="Trebuchet MS" panose="020B0603020202020204" pitchFamily="34" charset="0"/>
              </a:rPr>
              <a:t>συστήματος </a:t>
            </a:r>
            <a:r>
              <a:rPr lang="el-GR" sz="2400" dirty="0">
                <a:latin typeface="Trebuchet MS" panose="020B0603020202020204" pitchFamily="34" charset="0"/>
              </a:rPr>
              <a:t>μεταβάλλεται.</a:t>
            </a:r>
          </a:p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Αν η μετωπική κρούση δύο σφαιρών με ίσες μάζες είναι </a:t>
            </a:r>
            <a:r>
              <a:rPr lang="el-GR" sz="2400" dirty="0" smtClean="0">
                <a:latin typeface="Trebuchet MS" panose="020B0603020202020204" pitchFamily="34" charset="0"/>
              </a:rPr>
              <a:t>ελαστική</a:t>
            </a:r>
            <a:r>
              <a:rPr lang="el-GR" sz="2400" dirty="0">
                <a:latin typeface="Trebuchet MS" panose="020B0603020202020204" pitchFamily="34" charset="0"/>
              </a:rPr>
              <a:t>, οι σφαίρες ανταλλάσσουν ταχύτητες.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6" y="165870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309886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  <a:endParaRPr 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237878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7417" y="385030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467544" y="448764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5.9 </a:t>
            </a:r>
            <a:r>
              <a:rPr lang="el-GR" sz="2400" dirty="0" smtClean="0">
                <a:latin typeface="Trebuchet MS" panose="020B0603020202020204" pitchFamily="34" charset="0"/>
              </a:rPr>
              <a:t> Σώμα </a:t>
            </a:r>
            <a:r>
              <a:rPr lang="el-GR" sz="2400" dirty="0">
                <a:latin typeface="Trebuchet MS" panose="020B0603020202020204" pitchFamily="34" charset="0"/>
              </a:rPr>
              <a:t>μάζας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dirty="0">
                <a:latin typeface="Trebuchet MS" panose="020B0603020202020204" pitchFamily="34" charset="0"/>
              </a:rPr>
              <a:t> κινείται οριζόντια με ταχύτητα </a:t>
            </a:r>
            <a:r>
              <a:rPr lang="el-GR" sz="2400" i="1" dirty="0">
                <a:latin typeface="Trebuchet MS" panose="020B0603020202020204" pitchFamily="34" charset="0"/>
              </a:rPr>
              <a:t>υ</a:t>
            </a:r>
            <a:r>
              <a:rPr lang="el-GR" sz="2400" dirty="0">
                <a:latin typeface="Trebuchet MS" panose="020B0603020202020204" pitchFamily="34" charset="0"/>
              </a:rPr>
              <a:t>. </a:t>
            </a:r>
            <a:r>
              <a:rPr lang="el-GR" sz="2400" dirty="0" smtClean="0">
                <a:latin typeface="Trebuchet MS" panose="020B0603020202020204" pitchFamily="34" charset="0"/>
              </a:rPr>
              <a:t>Στην πορεία </a:t>
            </a:r>
            <a:r>
              <a:rPr lang="el-GR" sz="2400" dirty="0">
                <a:latin typeface="Trebuchet MS" panose="020B0603020202020204" pitchFamily="34" charset="0"/>
              </a:rPr>
              <a:t>του </a:t>
            </a:r>
            <a:r>
              <a:rPr lang="el-GR" sz="2400" dirty="0" smtClean="0">
                <a:latin typeface="Trebuchet MS" panose="020B0603020202020204" pitchFamily="34" charset="0"/>
              </a:rPr>
              <a:t>συγκρούεται </a:t>
            </a:r>
            <a:r>
              <a:rPr lang="el-GR" sz="2400" dirty="0">
                <a:latin typeface="Trebuchet MS" panose="020B0603020202020204" pitchFamily="34" charset="0"/>
              </a:rPr>
              <a:t>ελαστικά με κατακόρυφο τοίχο. Η μεταβολή </a:t>
            </a:r>
            <a:r>
              <a:rPr lang="el-GR" sz="2400" dirty="0" smtClean="0">
                <a:latin typeface="Trebuchet MS" panose="020B0603020202020204" pitchFamily="34" charset="0"/>
              </a:rPr>
              <a:t>στην ορμή </a:t>
            </a:r>
            <a:r>
              <a:rPr lang="el-GR" sz="2400" dirty="0">
                <a:latin typeface="Trebuchet MS" panose="020B0603020202020204" pitchFamily="34" charset="0"/>
              </a:rPr>
              <a:t>του σώματος έχει μέτρο: </a:t>
            </a:r>
            <a:endParaRPr lang="el-GR" sz="2400" dirty="0" smtClean="0">
              <a:latin typeface="Trebuchet MS" panose="020B0603020202020204" pitchFamily="34" charset="0"/>
            </a:endParaRPr>
          </a:p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0;   </a:t>
            </a:r>
            <a:r>
              <a:rPr lang="el-GR" sz="2400" dirty="0" smtClean="0">
                <a:latin typeface="Trebuchet MS" panose="020B0603020202020204" pitchFamily="34" charset="0"/>
              </a:rPr>
              <a:t>       </a:t>
            </a:r>
            <a:r>
              <a:rPr lang="el-GR" sz="2400" b="1" dirty="0" smtClean="0">
                <a:latin typeface="Trebuchet MS" panose="020B0603020202020204" pitchFamily="34" charset="0"/>
              </a:rPr>
              <a:t> β.  </a:t>
            </a:r>
            <a:r>
              <a:rPr lang="el-GR" sz="2400" i="1" dirty="0">
                <a:latin typeface="Trebuchet MS" panose="020B0603020202020204" pitchFamily="34" charset="0"/>
              </a:rPr>
              <a:t>mυ</a:t>
            </a:r>
            <a:r>
              <a:rPr lang="el-GR" sz="2400" dirty="0">
                <a:latin typeface="Trebuchet MS" panose="020B0603020202020204" pitchFamily="34" charset="0"/>
              </a:rPr>
              <a:t>/2;   </a:t>
            </a:r>
            <a:r>
              <a:rPr lang="el-GR" sz="2400" dirty="0" smtClean="0">
                <a:latin typeface="Trebuchet MS" panose="020B0603020202020204" pitchFamily="34" charset="0"/>
              </a:rPr>
              <a:t>        </a:t>
            </a:r>
            <a:r>
              <a:rPr lang="el-GR" sz="2400" b="1" dirty="0" smtClean="0">
                <a:latin typeface="Trebuchet MS" panose="020B0603020202020204" pitchFamily="34" charset="0"/>
              </a:rPr>
              <a:t>γ.  </a:t>
            </a:r>
            <a:r>
              <a:rPr lang="el-GR" sz="2400" i="1" dirty="0" err="1">
                <a:latin typeface="Trebuchet MS" panose="020B0603020202020204" pitchFamily="34" charset="0"/>
              </a:rPr>
              <a:t>mυ</a:t>
            </a:r>
            <a:r>
              <a:rPr lang="el-GR" sz="2400" dirty="0">
                <a:latin typeface="Trebuchet MS" panose="020B0603020202020204" pitchFamily="34" charset="0"/>
              </a:rPr>
              <a:t>;   </a:t>
            </a:r>
            <a:r>
              <a:rPr lang="el-GR" sz="2400" dirty="0" smtClean="0">
                <a:latin typeface="Trebuchet MS" panose="020B0603020202020204" pitchFamily="34" charset="0"/>
              </a:rPr>
              <a:t>        </a:t>
            </a:r>
            <a:r>
              <a:rPr lang="el-GR" sz="2400" b="1" dirty="0" smtClean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2</a:t>
            </a:r>
            <a:r>
              <a:rPr lang="el-GR" sz="2400" i="1" dirty="0">
                <a:latin typeface="Trebuchet MS" panose="020B0603020202020204" pitchFamily="34" charset="0"/>
              </a:rPr>
              <a:t>mυ</a:t>
            </a:r>
            <a:r>
              <a:rPr lang="el-GR" sz="2400" dirty="0">
                <a:latin typeface="Trebuchet MS" panose="020B0603020202020204" pitchFamily="34" charset="0"/>
              </a:rPr>
              <a:t>;</a:t>
            </a:r>
          </a:p>
        </p:txBody>
      </p:sp>
      <p:sp>
        <p:nvSpPr>
          <p:cNvPr id="10" name="Έλλειψη 9"/>
          <p:cNvSpPr/>
          <p:nvPr/>
        </p:nvSpPr>
        <p:spPr>
          <a:xfrm>
            <a:off x="6599786" y="5625252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707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32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2205038"/>
            <a:ext cx="633670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Επιλογή Ασκήσεων και Προβλημάτων από </a:t>
            </a: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βιβλίο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800000"/>
                </a:solidFill>
                <a:latin typeface="Comic Sans MS" panose="030F0702030302020204" pitchFamily="66" charset="0"/>
              </a:rPr>
              <a:t>(από σελ. </a:t>
            </a:r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177 και 180)</a:t>
            </a:r>
            <a:endParaRPr lang="el-GR" sz="2000" b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0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58214" y="476672"/>
            <a:ext cx="83622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5.22 </a:t>
            </a:r>
            <a:r>
              <a:rPr lang="el-GR" sz="2400" dirty="0" smtClean="0">
                <a:latin typeface="Trebuchet MS" panose="020B0603020202020204" pitchFamily="34" charset="0"/>
              </a:rPr>
              <a:t> Βλήμα μάζας </a:t>
            </a:r>
            <a:r>
              <a:rPr lang="el-GR" sz="2400" i="1" dirty="0" smtClean="0">
                <a:latin typeface="Trebuchet MS" panose="020B0603020202020204" pitchFamily="34" charset="0"/>
              </a:rPr>
              <a:t>m</a:t>
            </a:r>
            <a:r>
              <a:rPr lang="el-GR" sz="2400" dirty="0" smtClean="0">
                <a:latin typeface="Trebuchet MS" panose="020B0603020202020204" pitchFamily="34" charset="0"/>
              </a:rPr>
              <a:t>=0,4kg κινείται οριζόντια με ταχύτητα     </a:t>
            </a:r>
            <a:r>
              <a:rPr lang="el-GR" sz="2400" i="1" dirty="0" smtClean="0">
                <a:latin typeface="Trebuchet MS" panose="020B0603020202020204" pitchFamily="34" charset="0"/>
              </a:rPr>
              <a:t>υ</a:t>
            </a:r>
            <a:r>
              <a:rPr lang="el-GR" sz="2400" baseline="-25000" dirty="0" smtClean="0">
                <a:latin typeface="Trebuchet MS" panose="020B0603020202020204" pitchFamily="34" charset="0"/>
              </a:rPr>
              <a:t>1</a:t>
            </a:r>
            <a:r>
              <a:rPr lang="el-GR" sz="2400" dirty="0" smtClean="0">
                <a:latin typeface="Trebuchet MS" panose="020B0603020202020204" pitchFamily="34" charset="0"/>
              </a:rPr>
              <a:t>=400m/s. Το βλήμα στην πορεία του συναντάει σώμα μάζας </a:t>
            </a:r>
            <a:r>
              <a:rPr lang="el-GR" sz="2400" i="1" dirty="0" smtClean="0">
                <a:latin typeface="Trebuchet MS" panose="020B0603020202020204" pitchFamily="34" charset="0"/>
              </a:rPr>
              <a:t>Μ</a:t>
            </a:r>
            <a:r>
              <a:rPr lang="el-GR" sz="2400" dirty="0" smtClean="0">
                <a:latin typeface="Trebuchet MS" panose="020B0603020202020204" pitchFamily="34" charset="0"/>
              </a:rPr>
              <a:t>=2kg που ήταν ακίνητο σε οριζόντιο επίπεδο, το διαπερνά και βγαίνει με ταχύτητα </a:t>
            </a:r>
            <a:r>
              <a:rPr lang="el-GR" sz="2400" i="1" dirty="0" smtClean="0">
                <a:latin typeface="Trebuchet MS" panose="020B0603020202020204" pitchFamily="34" charset="0"/>
              </a:rPr>
              <a:t>υ</a:t>
            </a:r>
            <a:r>
              <a:rPr lang="el-GR" sz="2400" baseline="-25000" dirty="0" smtClean="0">
                <a:latin typeface="Trebuchet MS" panose="020B0603020202020204" pitchFamily="34" charset="0"/>
              </a:rPr>
              <a:t>2</a:t>
            </a:r>
            <a:r>
              <a:rPr lang="el-GR" sz="2400" dirty="0" smtClean="0">
                <a:latin typeface="Trebuchet MS" panose="020B0603020202020204" pitchFamily="34" charset="0"/>
              </a:rPr>
              <a:t>=300m/s.</a:t>
            </a:r>
          </a:p>
          <a:p>
            <a:pPr algn="just"/>
            <a:r>
              <a:rPr lang="el-GR" sz="2400" dirty="0" smtClean="0">
                <a:latin typeface="Trebuchet MS" panose="020B0603020202020204" pitchFamily="34" charset="0"/>
              </a:rPr>
              <a:t>Ο συντελεστής τριβής ολίσθησης του σώματος Μ, με το οριζόντιο επίπεδο είναι 0,5. Να υπολογίσετε:</a:t>
            </a:r>
          </a:p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την ταχύτητα του σώματος Μ, αμέσως μετά την κρούση</a:t>
            </a:r>
            <a:r>
              <a:rPr lang="el-GR" sz="2400" dirty="0" smtClean="0">
                <a:latin typeface="Trebuchet MS" panose="020B0603020202020204" pitchFamily="34" charset="0"/>
              </a:rPr>
              <a:t>.</a:t>
            </a:r>
            <a:endParaRPr lang="en-US" sz="2400" dirty="0" smtClean="0">
              <a:latin typeface="Trebuchet MS" panose="020B0603020202020204" pitchFamily="34" charset="0"/>
            </a:endParaRPr>
          </a:p>
          <a:p>
            <a:pPr algn="just"/>
            <a:endParaRPr lang="el-GR" sz="2400" dirty="0">
              <a:latin typeface="Trebuchet MS" panose="020B0603020202020204" pitchFamily="34" charset="0"/>
            </a:endParaRPr>
          </a:p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τη μηχανική ενέργεια που χάθηκε κατά την κρούση</a:t>
            </a:r>
            <a:r>
              <a:rPr lang="el-GR" sz="2400" dirty="0" smtClean="0">
                <a:latin typeface="Trebuchet MS" panose="020B0603020202020204" pitchFamily="34" charset="0"/>
              </a:rPr>
              <a:t>.</a:t>
            </a:r>
            <a:endParaRPr lang="en-US" sz="2400" dirty="0" smtClean="0">
              <a:latin typeface="Trebuchet MS" panose="020B0603020202020204" pitchFamily="34" charset="0"/>
            </a:endParaRPr>
          </a:p>
          <a:p>
            <a:pPr algn="just"/>
            <a:endParaRPr lang="el-GR" sz="2400" dirty="0" smtClean="0">
              <a:latin typeface="Trebuchet MS" panose="020B0603020202020204" pitchFamily="34" charset="0"/>
            </a:endParaRPr>
          </a:p>
          <a:p>
            <a:pPr algn="just"/>
            <a:r>
              <a:rPr lang="el-GR" sz="2400" dirty="0" smtClean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το διάστημα που θα διανύσει το Μ μέχρι να σταματήσει.</a:t>
            </a:r>
          </a:p>
          <a:p>
            <a:pPr algn="just"/>
            <a:endParaRPr lang="en-US" sz="2400" dirty="0" smtClean="0">
              <a:latin typeface="Trebuchet MS" panose="020B0603020202020204" pitchFamily="34" charset="0"/>
            </a:endParaRPr>
          </a:p>
          <a:p>
            <a:pPr algn="just"/>
            <a:r>
              <a:rPr lang="el-GR" sz="2400" dirty="0" smtClean="0">
                <a:latin typeface="Trebuchet MS" panose="020B0603020202020204" pitchFamily="34" charset="0"/>
              </a:rPr>
              <a:t>Δίνεται</a:t>
            </a:r>
            <a:r>
              <a:rPr lang="en-US" sz="2400" dirty="0" smtClean="0">
                <a:latin typeface="Trebuchet MS" panose="020B0603020202020204" pitchFamily="34" charset="0"/>
              </a:rPr>
              <a:t>:  </a:t>
            </a:r>
            <a:r>
              <a:rPr lang="en-US" sz="2400" i="1" dirty="0" smtClean="0">
                <a:latin typeface="Trebuchet MS" panose="020B0603020202020204" pitchFamily="34" charset="0"/>
              </a:rPr>
              <a:t>g</a:t>
            </a:r>
            <a:r>
              <a:rPr lang="en-US" sz="2400" dirty="0" smtClean="0">
                <a:latin typeface="Trebuchet MS" panose="020B0603020202020204" pitchFamily="34" charset="0"/>
              </a:rPr>
              <a:t>=10m/s</a:t>
            </a:r>
            <a:r>
              <a:rPr lang="en-US" sz="2400" baseline="30000" dirty="0" smtClean="0">
                <a:latin typeface="Trebuchet MS" panose="020B0603020202020204" pitchFamily="34" charset="0"/>
              </a:rPr>
              <a:t>2</a:t>
            </a:r>
            <a:r>
              <a:rPr lang="en-US" sz="2400" dirty="0" smtClean="0">
                <a:latin typeface="Trebuchet MS" panose="020B0603020202020204" pitchFamily="34" charset="0"/>
              </a:rPr>
              <a:t>.</a:t>
            </a:r>
            <a:endParaRPr lang="el-GR" sz="2400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299695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20m/s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5715" y="378904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-13,6.10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J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7432" y="446153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40m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67544" y="404664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rebuchet MS" panose="020B0603020202020204" pitchFamily="34" charset="0"/>
              </a:rPr>
              <a:t>5.23 </a:t>
            </a:r>
            <a:r>
              <a:rPr lang="en-US" sz="2400" dirty="0" smtClean="0">
                <a:latin typeface="Trebuchet MS" panose="020B0603020202020204" pitchFamily="34" charset="0"/>
              </a:rPr>
              <a:t>  </a:t>
            </a:r>
            <a:r>
              <a:rPr lang="el-GR" sz="2400" dirty="0" smtClean="0">
                <a:latin typeface="Trebuchet MS" panose="020B0603020202020204" pitchFamily="34" charset="0"/>
              </a:rPr>
              <a:t>Σώμα </a:t>
            </a:r>
            <a:r>
              <a:rPr lang="el-GR" sz="2400" dirty="0">
                <a:latin typeface="Trebuchet MS" panose="020B0603020202020204" pitchFamily="34" charset="0"/>
              </a:rPr>
              <a:t>μάζας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dirty="0">
                <a:latin typeface="Trebuchet MS" panose="020B0603020202020204" pitchFamily="34" charset="0"/>
              </a:rPr>
              <a:t> που κινείται με ταχύτητα </a:t>
            </a:r>
            <a:r>
              <a:rPr lang="el-GR" sz="2400" i="1" dirty="0" smtClean="0">
                <a:latin typeface="Trebuchet MS" panose="020B0603020202020204" pitchFamily="34" charset="0"/>
              </a:rPr>
              <a:t>υ</a:t>
            </a:r>
            <a:r>
              <a:rPr lang="el-GR" sz="2400" dirty="0" smtClean="0">
                <a:latin typeface="Trebuchet MS" panose="020B0603020202020204" pitchFamily="34" charset="0"/>
              </a:rPr>
              <a:t>=12m/s συγκρούεται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μετωπικά </a:t>
            </a:r>
            <a:r>
              <a:rPr lang="el-GR" sz="2400" dirty="0">
                <a:latin typeface="Trebuchet MS" panose="020B0603020202020204" pitchFamily="34" charset="0"/>
              </a:rPr>
              <a:t>και ελαστικά με ακίνητο σώμα τριπλάσιας μάζας. </a:t>
            </a:r>
            <a:r>
              <a:rPr lang="el-GR" sz="2400" dirty="0" smtClean="0">
                <a:latin typeface="Trebuchet MS" panose="020B0603020202020204" pitchFamily="34" charset="0"/>
              </a:rPr>
              <a:t>Να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υπολογιστούν </a:t>
            </a:r>
            <a:r>
              <a:rPr lang="el-GR" sz="2400" dirty="0">
                <a:latin typeface="Trebuchet MS" panose="020B0603020202020204" pitchFamily="34" charset="0"/>
              </a:rPr>
              <a:t>οι ταχύτητες των σωμάτων μετά την κρούση.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136" y="151265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20m/s,  - 20m/s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7544" y="2551837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5.24 </a:t>
            </a:r>
            <a:r>
              <a:rPr lang="el-GR" sz="2400" dirty="0" smtClean="0">
                <a:latin typeface="Trebuchet MS" panose="020B0603020202020204" pitchFamily="34" charset="0"/>
              </a:rPr>
              <a:t>Δύο </a:t>
            </a:r>
            <a:r>
              <a:rPr lang="el-GR" sz="2400" dirty="0">
                <a:latin typeface="Trebuchet MS" panose="020B0603020202020204" pitchFamily="34" charset="0"/>
              </a:rPr>
              <a:t>σφαίρες με μάζες </a:t>
            </a:r>
            <a:r>
              <a:rPr lang="el-GR" sz="2400" i="1" dirty="0" smtClean="0">
                <a:latin typeface="Trebuchet MS" panose="020B0603020202020204" pitchFamily="34" charset="0"/>
              </a:rPr>
              <a:t>m</a:t>
            </a:r>
            <a:r>
              <a:rPr lang="el-GR" sz="2400" baseline="-25000" dirty="0" smtClean="0">
                <a:latin typeface="Trebuchet MS" panose="020B0603020202020204" pitchFamily="34" charset="0"/>
              </a:rPr>
              <a:t>1</a:t>
            </a:r>
            <a:r>
              <a:rPr lang="el-GR" sz="2400" dirty="0" smtClean="0">
                <a:latin typeface="Trebuchet MS" panose="020B0603020202020204" pitchFamily="34" charset="0"/>
              </a:rPr>
              <a:t>=10kg </a:t>
            </a:r>
            <a:r>
              <a:rPr lang="el-GR" sz="2400" dirty="0">
                <a:latin typeface="Trebuchet MS" panose="020B0603020202020204" pitchFamily="34" charset="0"/>
              </a:rPr>
              <a:t>και </a:t>
            </a:r>
            <a:r>
              <a:rPr lang="el-GR" sz="2400" i="1" dirty="0" smtClean="0">
                <a:latin typeface="Trebuchet MS" panose="020B0603020202020204" pitchFamily="34" charset="0"/>
              </a:rPr>
              <a:t>m</a:t>
            </a:r>
            <a:r>
              <a:rPr lang="el-GR" sz="2400" baseline="-25000" dirty="0" smtClean="0">
                <a:latin typeface="Trebuchet MS" panose="020B0603020202020204" pitchFamily="34" charset="0"/>
              </a:rPr>
              <a:t>2</a:t>
            </a:r>
            <a:r>
              <a:rPr lang="el-GR" sz="2400" dirty="0" smtClean="0">
                <a:latin typeface="Trebuchet MS" panose="020B0603020202020204" pitchFamily="34" charset="0"/>
              </a:rPr>
              <a:t>=20kg </a:t>
            </a:r>
            <a:r>
              <a:rPr lang="el-GR" sz="2400" dirty="0">
                <a:latin typeface="Trebuchet MS" panose="020B0603020202020204" pitchFamily="34" charset="0"/>
              </a:rPr>
              <a:t>κινούνται </a:t>
            </a:r>
            <a:r>
              <a:rPr lang="el-GR" sz="2400" dirty="0" smtClean="0">
                <a:latin typeface="Trebuchet MS" panose="020B0603020202020204" pitchFamily="34" charset="0"/>
              </a:rPr>
              <a:t>με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αντίθετη φορά πάνω στην ίδια ευθεία με ταχύτητες </a:t>
            </a:r>
            <a:r>
              <a:rPr lang="el-GR" sz="2400" i="1" dirty="0" smtClean="0">
                <a:latin typeface="Trebuchet MS" panose="020B0603020202020204" pitchFamily="34" charset="0"/>
              </a:rPr>
              <a:t>υ</a:t>
            </a:r>
            <a:r>
              <a:rPr lang="el-GR" sz="2400" baseline="-25000" dirty="0" smtClean="0">
                <a:latin typeface="Trebuchet MS" panose="020B0603020202020204" pitchFamily="34" charset="0"/>
              </a:rPr>
              <a:t>1</a:t>
            </a:r>
            <a:r>
              <a:rPr lang="el-GR" sz="2400" dirty="0" smtClean="0">
                <a:latin typeface="Trebuchet MS" panose="020B0603020202020204" pitchFamily="34" charset="0"/>
              </a:rPr>
              <a:t>=</a:t>
            </a:r>
            <a:r>
              <a:rPr lang="en-US" sz="2400" dirty="0" smtClean="0">
                <a:latin typeface="Trebuchet MS" panose="020B0603020202020204" pitchFamily="34" charset="0"/>
              </a:rPr>
              <a:t>3</a:t>
            </a:r>
            <a:r>
              <a:rPr lang="el-GR" sz="2400" dirty="0" smtClean="0">
                <a:latin typeface="Trebuchet MS" panose="020B0603020202020204" pitchFamily="34" charset="0"/>
              </a:rPr>
              <a:t>m/s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και </a:t>
            </a:r>
            <a:r>
              <a:rPr lang="el-GR" sz="2400" i="1" dirty="0" smtClean="0">
                <a:latin typeface="Trebuchet MS" panose="020B0603020202020204" pitchFamily="34" charset="0"/>
              </a:rPr>
              <a:t>υ</a:t>
            </a:r>
            <a:r>
              <a:rPr lang="el-GR" sz="2400" baseline="-25000" dirty="0" smtClean="0">
                <a:latin typeface="Trebuchet MS" panose="020B0603020202020204" pitchFamily="34" charset="0"/>
              </a:rPr>
              <a:t>2</a:t>
            </a:r>
            <a:r>
              <a:rPr lang="el-GR" sz="2400" dirty="0" smtClean="0">
                <a:latin typeface="Trebuchet MS" panose="020B0603020202020204" pitchFamily="34" charset="0"/>
              </a:rPr>
              <a:t>=2</a:t>
            </a:r>
            <a:r>
              <a:rPr lang="en-US" sz="2400" dirty="0" smtClean="0">
                <a:latin typeface="Trebuchet MS" panose="020B0603020202020204" pitchFamily="34" charset="0"/>
              </a:rPr>
              <a:t>m/s</a:t>
            </a:r>
            <a:r>
              <a:rPr lang="el-GR" sz="2400" dirty="0" smtClean="0">
                <a:latin typeface="Trebuchet MS" panose="020B0603020202020204" pitchFamily="34" charset="0"/>
              </a:rPr>
              <a:t> αντίστοιχα, και συγκρούονται </a:t>
            </a:r>
            <a:r>
              <a:rPr lang="el-GR" sz="2400" dirty="0">
                <a:latin typeface="Trebuchet MS" panose="020B0603020202020204" pitchFamily="34" charset="0"/>
              </a:rPr>
              <a:t>πλαστικά. </a:t>
            </a:r>
            <a:r>
              <a:rPr lang="el-GR" sz="2400" dirty="0" smtClean="0">
                <a:latin typeface="Trebuchet MS" panose="020B0603020202020204" pitchFamily="34" charset="0"/>
              </a:rPr>
              <a:t>Να βρείτε </a:t>
            </a:r>
            <a:r>
              <a:rPr lang="el-GR" sz="2400" dirty="0">
                <a:latin typeface="Trebuchet MS" panose="020B0603020202020204" pitchFamily="34" charset="0"/>
              </a:rPr>
              <a:t>την ταχύτητα του συσσωματώματος και το ποσοστό </a:t>
            </a:r>
            <a:r>
              <a:rPr lang="el-GR" sz="2400" dirty="0" smtClean="0">
                <a:latin typeface="Trebuchet MS" panose="020B0603020202020204" pitchFamily="34" charset="0"/>
              </a:rPr>
              <a:t>της κινητικής </a:t>
            </a:r>
            <a:r>
              <a:rPr lang="el-GR" sz="2400" dirty="0">
                <a:latin typeface="Trebuchet MS" panose="020B0603020202020204" pitchFamily="34" charset="0"/>
              </a:rPr>
              <a:t>ενέργειας του συστήματος που χάθηκε κατά την κρούση</a:t>
            </a:r>
            <a:r>
              <a:rPr lang="el-GR" sz="2400" dirty="0" smtClean="0">
                <a:latin typeface="Trebuchet MS" panose="020B0603020202020204" pitchFamily="34" charset="0"/>
              </a:rPr>
              <a:t>.</a:t>
            </a:r>
            <a:endParaRPr lang="el-GR" sz="2400" dirty="0"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4847987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0,33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m/s, 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98 %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6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539552" y="404664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5.29 </a:t>
            </a:r>
            <a:r>
              <a:rPr lang="el-GR" sz="2400" dirty="0" smtClean="0">
                <a:latin typeface="Trebuchet MS" panose="020B0603020202020204" pitchFamily="34" charset="0"/>
              </a:rPr>
              <a:t> Δύο </a:t>
            </a:r>
            <a:r>
              <a:rPr lang="el-GR" sz="2400" dirty="0">
                <a:latin typeface="Trebuchet MS" panose="020B0603020202020204" pitchFamily="34" charset="0"/>
              </a:rPr>
              <a:t>σφαίρες με </a:t>
            </a:r>
            <a:r>
              <a:rPr lang="el-GR" sz="2400" dirty="0" smtClean="0">
                <a:latin typeface="Trebuchet MS" panose="020B0603020202020204" pitchFamily="34" charset="0"/>
              </a:rPr>
              <a:t>μάζες </a:t>
            </a:r>
            <a:r>
              <a:rPr lang="el-GR" sz="2400" i="1" dirty="0" smtClean="0">
                <a:latin typeface="Trebuchet MS" panose="020B0603020202020204" pitchFamily="34" charset="0"/>
              </a:rPr>
              <a:t>m</a:t>
            </a:r>
            <a:r>
              <a:rPr lang="el-GR" sz="2400" baseline="-25000" dirty="0" smtClean="0">
                <a:latin typeface="Trebuchet MS" panose="020B0603020202020204" pitchFamily="34" charset="0"/>
              </a:rPr>
              <a:t>1</a:t>
            </a:r>
            <a:r>
              <a:rPr lang="el-GR" sz="2400" dirty="0" smtClean="0">
                <a:latin typeface="Trebuchet MS" panose="020B0603020202020204" pitchFamily="34" charset="0"/>
              </a:rPr>
              <a:t>=6kg </a:t>
            </a:r>
            <a:r>
              <a:rPr lang="el-GR" sz="2400" dirty="0">
                <a:latin typeface="Trebuchet MS" panose="020B0603020202020204" pitchFamily="34" charset="0"/>
              </a:rPr>
              <a:t>και </a:t>
            </a:r>
            <a:r>
              <a:rPr lang="el-GR" sz="2400" i="1" dirty="0" smtClean="0">
                <a:latin typeface="Trebuchet MS" panose="020B0603020202020204" pitchFamily="34" charset="0"/>
              </a:rPr>
              <a:t>m</a:t>
            </a:r>
            <a:r>
              <a:rPr lang="el-GR" sz="2400" baseline="-25000" dirty="0" smtClean="0">
                <a:latin typeface="Trebuchet MS" panose="020B0603020202020204" pitchFamily="34" charset="0"/>
              </a:rPr>
              <a:t>2</a:t>
            </a:r>
            <a:r>
              <a:rPr lang="el-GR" sz="2400" dirty="0" smtClean="0">
                <a:latin typeface="Trebuchet MS" panose="020B0603020202020204" pitchFamily="34" charset="0"/>
              </a:rPr>
              <a:t>=4kg κινούνται </a:t>
            </a:r>
            <a:r>
              <a:rPr lang="el-GR" sz="2400" dirty="0">
                <a:latin typeface="Trebuchet MS" panose="020B0603020202020204" pitchFamily="34" charset="0"/>
              </a:rPr>
              <a:t>στο </a:t>
            </a:r>
            <a:r>
              <a:rPr lang="el-GR" sz="2400" dirty="0" smtClean="0">
                <a:latin typeface="Trebuchet MS" panose="020B0603020202020204" pitchFamily="34" charset="0"/>
              </a:rPr>
              <a:t>οριζόντιο επίπεδο </a:t>
            </a:r>
            <a:r>
              <a:rPr lang="el-GR" sz="2400" dirty="0">
                <a:latin typeface="Trebuchet MS" panose="020B0603020202020204" pitchFamily="34" charset="0"/>
              </a:rPr>
              <a:t>με ταχύτητες </a:t>
            </a:r>
            <a:r>
              <a:rPr lang="el-GR" sz="2400" i="1" dirty="0" smtClean="0">
                <a:latin typeface="Trebuchet MS" panose="020B0603020202020204" pitchFamily="34" charset="0"/>
              </a:rPr>
              <a:t>υ</a:t>
            </a:r>
            <a:r>
              <a:rPr lang="el-GR" sz="2400" baseline="-25000" dirty="0" smtClean="0">
                <a:latin typeface="Trebuchet MS" panose="020B0603020202020204" pitchFamily="34" charset="0"/>
              </a:rPr>
              <a:t>1</a:t>
            </a:r>
            <a:r>
              <a:rPr lang="el-GR" sz="2400" dirty="0" smtClean="0">
                <a:latin typeface="Trebuchet MS" panose="020B0603020202020204" pitchFamily="34" charset="0"/>
              </a:rPr>
              <a:t>=3m/s και </a:t>
            </a:r>
            <a:r>
              <a:rPr lang="el-GR" sz="2400" i="1" dirty="0" smtClean="0">
                <a:latin typeface="Trebuchet MS" panose="020B0603020202020204" pitchFamily="34" charset="0"/>
              </a:rPr>
              <a:t>υ</a:t>
            </a:r>
            <a:r>
              <a:rPr lang="el-GR" sz="2400" baseline="-25000" dirty="0" smtClean="0">
                <a:latin typeface="Trebuchet MS" panose="020B0603020202020204" pitchFamily="34" charset="0"/>
              </a:rPr>
              <a:t>2</a:t>
            </a:r>
            <a:r>
              <a:rPr lang="el-GR" sz="2400" dirty="0" smtClean="0">
                <a:latin typeface="Trebuchet MS" panose="020B0603020202020204" pitchFamily="34" charset="0"/>
              </a:rPr>
              <a:t>=2m/s κάθετες μεταξύ τους </a:t>
            </a:r>
            <a:r>
              <a:rPr lang="el-GR" sz="2400" dirty="0">
                <a:latin typeface="Trebuchet MS" panose="020B0603020202020204" pitchFamily="34" charset="0"/>
              </a:rPr>
              <a:t>και συγκρούονται πλαστικά. Να υπολογίσετε:</a:t>
            </a:r>
          </a:p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την κοινή τους ταχύτητα μετά την κρούση</a:t>
            </a:r>
            <a:r>
              <a:rPr lang="el-GR" sz="2400" dirty="0" smtClean="0">
                <a:latin typeface="Trebuchet MS" panose="020B0603020202020204" pitchFamily="34" charset="0"/>
              </a:rPr>
              <a:t>.</a:t>
            </a:r>
          </a:p>
          <a:p>
            <a:pPr algn="just"/>
            <a:endParaRPr lang="el-GR" sz="2400" dirty="0">
              <a:latin typeface="Trebuchet MS" panose="020B0603020202020204" pitchFamily="34" charset="0"/>
            </a:endParaRPr>
          </a:p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τη μεταβολή της κινητικής ενέργειας του συστήματος.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8184" y="220486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6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m/s, 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εφ</a:t>
            </a: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θ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=3/4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307974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- 174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7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95536" y="188640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rebuchet MS" panose="020B0603020202020204" pitchFamily="34" charset="0"/>
              </a:rPr>
              <a:t>5.30</a:t>
            </a:r>
            <a:r>
              <a:rPr lang="en-US" sz="2400" dirty="0" smtClean="0">
                <a:latin typeface="Trebuchet MS" panose="020B0603020202020204" pitchFamily="34" charset="0"/>
              </a:rPr>
              <a:t>   </a:t>
            </a:r>
            <a:r>
              <a:rPr lang="el-GR" sz="2400" dirty="0" smtClean="0">
                <a:latin typeface="Trebuchet MS" panose="020B0603020202020204" pitchFamily="34" charset="0"/>
              </a:rPr>
              <a:t>Ξύλινη </a:t>
            </a:r>
            <a:r>
              <a:rPr lang="el-GR" sz="2400" dirty="0">
                <a:latin typeface="Trebuchet MS" panose="020B0603020202020204" pitchFamily="34" charset="0"/>
              </a:rPr>
              <a:t>πλάκα με μάζα</a:t>
            </a:r>
            <a:r>
              <a:rPr lang="el-GR" sz="2400" i="1" dirty="0">
                <a:latin typeface="Trebuchet MS" panose="020B0603020202020204" pitchFamily="34" charset="0"/>
              </a:rPr>
              <a:t> </a:t>
            </a:r>
            <a:r>
              <a:rPr lang="el-GR" sz="2400" i="1" dirty="0" smtClean="0">
                <a:latin typeface="Trebuchet MS" panose="020B0603020202020204" pitchFamily="34" charset="0"/>
              </a:rPr>
              <a:t>Μ</a:t>
            </a:r>
            <a:r>
              <a:rPr lang="el-GR" sz="2400" dirty="0" smtClean="0">
                <a:latin typeface="Trebuchet MS" panose="020B0603020202020204" pitchFamily="34" charset="0"/>
              </a:rPr>
              <a:t>=5kg </a:t>
            </a:r>
            <a:r>
              <a:rPr lang="el-GR" sz="2400" dirty="0">
                <a:latin typeface="Trebuchet MS" panose="020B0603020202020204" pitchFamily="34" charset="0"/>
              </a:rPr>
              <a:t>είναι δεμένη από σκοινί και </a:t>
            </a:r>
            <a:r>
              <a:rPr lang="el-GR" sz="2400" dirty="0" smtClean="0">
                <a:latin typeface="Trebuchet MS" panose="020B0603020202020204" pitchFamily="34" charset="0"/>
              </a:rPr>
              <a:t>κρέμεται </a:t>
            </a:r>
            <a:r>
              <a:rPr lang="el-GR" sz="2400" dirty="0">
                <a:latin typeface="Trebuchet MS" panose="020B0603020202020204" pitchFamily="34" charset="0"/>
              </a:rPr>
              <a:t>κατακόρυφα. Ένα βλήμα με μάζα </a:t>
            </a:r>
            <a:r>
              <a:rPr lang="en-US" sz="2400" dirty="0" smtClean="0">
                <a:latin typeface="Trebuchet MS" panose="020B0603020202020204" pitchFamily="34" charset="0"/>
              </a:rPr>
              <a:t>     </a:t>
            </a:r>
            <a:r>
              <a:rPr lang="el-GR" sz="2400" i="1" dirty="0" smtClean="0">
                <a:latin typeface="Trebuchet MS" panose="020B0603020202020204" pitchFamily="34" charset="0"/>
              </a:rPr>
              <a:t>m</a:t>
            </a:r>
            <a:r>
              <a:rPr lang="el-GR" sz="2400" dirty="0" smtClean="0">
                <a:latin typeface="Trebuchet MS" panose="020B0603020202020204" pitchFamily="34" charset="0"/>
              </a:rPr>
              <a:t>=50g </a:t>
            </a:r>
            <a:r>
              <a:rPr lang="el-GR" sz="2400" dirty="0">
                <a:latin typeface="Trebuchet MS" panose="020B0603020202020204" pitchFamily="34" charset="0"/>
              </a:rPr>
              <a:t>και </a:t>
            </a:r>
            <a:r>
              <a:rPr lang="el-GR" sz="2400" dirty="0" smtClean="0">
                <a:latin typeface="Trebuchet MS" panose="020B0603020202020204" pitchFamily="34" charset="0"/>
              </a:rPr>
              <a:t>οριζόντια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ταχύτητα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i="1" dirty="0" smtClean="0">
                <a:latin typeface="Trebuchet MS" panose="020B0603020202020204" pitchFamily="34" charset="0"/>
              </a:rPr>
              <a:t>υ</a:t>
            </a:r>
            <a:r>
              <a:rPr lang="el-GR" sz="2400" baseline="-25000" dirty="0" smtClean="0">
                <a:latin typeface="Trebuchet MS" panose="020B0603020202020204" pitchFamily="34" charset="0"/>
              </a:rPr>
              <a:t>1</a:t>
            </a:r>
            <a:r>
              <a:rPr lang="el-GR" sz="2400" dirty="0" smtClean="0">
                <a:latin typeface="Trebuchet MS" panose="020B0603020202020204" pitchFamily="34" charset="0"/>
              </a:rPr>
              <a:t>=520</a:t>
            </a:r>
            <a:r>
              <a:rPr lang="en-US" sz="2400" dirty="0" smtClean="0">
                <a:latin typeface="Trebuchet MS" panose="020B0603020202020204" pitchFamily="34" charset="0"/>
              </a:rPr>
              <a:t>m/s </a:t>
            </a:r>
            <a:r>
              <a:rPr lang="el-GR" sz="2400" dirty="0">
                <a:latin typeface="Trebuchet MS" panose="020B0603020202020204" pitchFamily="34" charset="0"/>
              </a:rPr>
              <a:t>χτυπά την πλάκα στο κέντρο </a:t>
            </a:r>
            <a:r>
              <a:rPr lang="el-GR" sz="2400" dirty="0" smtClean="0">
                <a:latin typeface="Trebuchet MS" panose="020B0603020202020204" pitchFamily="34" charset="0"/>
              </a:rPr>
              <a:t>της, τη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διαπερνά </a:t>
            </a:r>
            <a:r>
              <a:rPr lang="el-GR" sz="2400" dirty="0">
                <a:latin typeface="Trebuchet MS" panose="020B0603020202020204" pitchFamily="34" charset="0"/>
              </a:rPr>
              <a:t>και βγαίνει με </a:t>
            </a:r>
            <a:r>
              <a:rPr lang="el-GR" sz="2400" dirty="0" smtClean="0">
                <a:latin typeface="Trebuchet MS" panose="020B0603020202020204" pitchFamily="34" charset="0"/>
              </a:rPr>
              <a:t>ταχύτητα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i="1" dirty="0" smtClean="0">
                <a:latin typeface="Trebuchet MS" panose="020B0603020202020204" pitchFamily="34" charset="0"/>
              </a:rPr>
              <a:t>υ</a:t>
            </a:r>
            <a:r>
              <a:rPr lang="en-US" sz="2400" baseline="-25000" dirty="0" smtClean="0">
                <a:latin typeface="Trebuchet MS" panose="020B0603020202020204" pitchFamily="34" charset="0"/>
              </a:rPr>
              <a:t>2</a:t>
            </a:r>
            <a:r>
              <a:rPr lang="el-GR" sz="2400" dirty="0" smtClean="0">
                <a:latin typeface="Trebuchet MS" panose="020B0603020202020204" pitchFamily="34" charset="0"/>
              </a:rPr>
              <a:t>=</a:t>
            </a:r>
            <a:r>
              <a:rPr lang="en-US" sz="2400" dirty="0" smtClean="0">
                <a:latin typeface="Trebuchet MS" panose="020B0603020202020204" pitchFamily="34" charset="0"/>
              </a:rPr>
              <a:t>8</a:t>
            </a:r>
            <a:r>
              <a:rPr lang="el-GR" sz="2400" dirty="0" smtClean="0">
                <a:latin typeface="Trebuchet MS" panose="020B0603020202020204" pitchFamily="34" charset="0"/>
              </a:rPr>
              <a:t>0</a:t>
            </a:r>
            <a:r>
              <a:rPr lang="en-US" sz="2400" dirty="0" smtClean="0">
                <a:latin typeface="Trebuchet MS" panose="020B0603020202020204" pitchFamily="34" charset="0"/>
              </a:rPr>
              <a:t>m/s. </a:t>
            </a:r>
            <a:r>
              <a:rPr lang="el-GR" sz="2400" dirty="0">
                <a:latin typeface="Trebuchet MS" panose="020B0603020202020204" pitchFamily="34" charset="0"/>
              </a:rPr>
              <a:t>Η απόσταση </a:t>
            </a:r>
            <a:r>
              <a:rPr lang="el-GR" sz="2400" dirty="0" smtClean="0">
                <a:latin typeface="Trebuchet MS" panose="020B0603020202020204" pitchFamily="34" charset="0"/>
              </a:rPr>
              <a:t>του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κέντρου </a:t>
            </a:r>
            <a:r>
              <a:rPr lang="el-GR" sz="2400" dirty="0">
                <a:latin typeface="Trebuchet MS" panose="020B0603020202020204" pitchFamily="34" charset="0"/>
              </a:rPr>
              <a:t>της πλάκας από το σημείο όπου είναι δεμένο το </a:t>
            </a:r>
            <a:r>
              <a:rPr lang="el-GR" sz="2400" dirty="0" smtClean="0">
                <a:latin typeface="Trebuchet MS" panose="020B0603020202020204" pitchFamily="34" charset="0"/>
              </a:rPr>
              <a:t>σκοινί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είναι </a:t>
            </a:r>
            <a:r>
              <a:rPr lang="en-US" sz="2400" dirty="0" smtClean="0">
                <a:latin typeface="Trebuchet MS" panose="020B0603020202020204" pitchFamily="34" charset="0"/>
              </a:rPr>
              <a:t>    </a:t>
            </a:r>
            <a:r>
              <a:rPr lang="el-GR" sz="2400" i="1" dirty="0" smtClean="0">
                <a:latin typeface="Trebuchet MS" panose="020B0603020202020204" pitchFamily="34" charset="0"/>
              </a:rPr>
              <a:t>l</a:t>
            </a:r>
            <a:r>
              <a:rPr lang="el-GR" sz="2400" dirty="0" smtClean="0">
                <a:latin typeface="Trebuchet MS" panose="020B0603020202020204" pitchFamily="34" charset="0"/>
              </a:rPr>
              <a:t>=2m</a:t>
            </a:r>
            <a:r>
              <a:rPr lang="el-GR" sz="2400" dirty="0">
                <a:latin typeface="Trebuchet MS" panose="020B0603020202020204" pitchFamily="34" charset="0"/>
              </a:rPr>
              <a:t>. Πόσο θα εκτραπεί το σκοινί από την </a:t>
            </a:r>
            <a:r>
              <a:rPr lang="el-GR" sz="2400" dirty="0" smtClean="0">
                <a:latin typeface="Trebuchet MS" panose="020B0603020202020204" pitchFamily="34" charset="0"/>
              </a:rPr>
              <a:t>κατακόρυφη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θέση</a:t>
            </a:r>
            <a:r>
              <a:rPr lang="en-US" sz="2400" dirty="0" smtClean="0">
                <a:latin typeface="Trebuchet MS" panose="020B0603020202020204" pitchFamily="34" charset="0"/>
              </a:rPr>
              <a:t>;</a:t>
            </a:r>
            <a:r>
              <a:rPr lang="el-GR" sz="2400" dirty="0" smtClean="0">
                <a:latin typeface="Trebuchet MS" panose="020B0603020202020204" pitchFamily="34" charset="0"/>
              </a:rPr>
              <a:t>   Δίνεται</a:t>
            </a:r>
            <a:r>
              <a:rPr lang="el-GR" sz="2400" dirty="0">
                <a:latin typeface="Trebuchet MS" panose="020B0603020202020204" pitchFamily="34" charset="0"/>
              </a:rPr>
              <a:t>:  </a:t>
            </a:r>
            <a:r>
              <a:rPr lang="en-US" sz="2400" i="1" dirty="0" smtClean="0">
                <a:latin typeface="Trebuchet MS" panose="020B0603020202020204" pitchFamily="34" charset="0"/>
              </a:rPr>
              <a:t>g</a:t>
            </a:r>
            <a:r>
              <a:rPr lang="en-US" sz="2400" dirty="0" smtClean="0">
                <a:latin typeface="Trebuchet MS" panose="020B0603020202020204" pitchFamily="34" charset="0"/>
              </a:rPr>
              <a:t>=10m/s</a:t>
            </a:r>
            <a:r>
              <a:rPr lang="en-US" sz="2400" baseline="30000" dirty="0" smtClean="0">
                <a:latin typeface="Trebuchet MS" panose="020B0603020202020204" pitchFamily="34" charset="0"/>
              </a:rPr>
              <a:t>2</a:t>
            </a:r>
            <a:r>
              <a:rPr lang="en-US" sz="2400" dirty="0" smtClean="0">
                <a:latin typeface="Trebuchet MS" panose="020B0603020202020204" pitchFamily="34" charset="0"/>
              </a:rPr>
              <a:t>.</a:t>
            </a:r>
            <a:endParaRPr lang="el-GR" sz="2400" dirty="0">
              <a:latin typeface="Trebuchet MS" panose="020B0603020202020204" pitchFamily="34" charset="0"/>
            </a:endParaRPr>
          </a:p>
          <a:p>
            <a:pPr algn="just"/>
            <a:r>
              <a:rPr lang="el-GR" sz="2400" dirty="0">
                <a:latin typeface="Trebuchet MS" panose="020B0603020202020204" pitchFamily="34" charset="0"/>
              </a:rPr>
              <a:t>Θεωρήστε ότι η πλάκα αρχίζει </a:t>
            </a:r>
            <a:r>
              <a:rPr lang="el-GR" sz="2400" dirty="0" smtClean="0">
                <a:latin typeface="Trebuchet MS" panose="020B0603020202020204" pitchFamily="34" charset="0"/>
              </a:rPr>
              <a:t>να κινείται </a:t>
            </a:r>
            <a:r>
              <a:rPr lang="el-GR" sz="2400" dirty="0">
                <a:latin typeface="Trebuchet MS" panose="020B0603020202020204" pitchFamily="34" charset="0"/>
              </a:rPr>
              <a:t>όταν την έχει διαπεράσει το βλήμα</a:t>
            </a:r>
            <a:r>
              <a:rPr lang="el-GR" sz="2400" dirty="0" smtClean="0">
                <a:latin typeface="Trebuchet MS" panose="020B0603020202020204" pitchFamily="34" charset="0"/>
              </a:rPr>
              <a:t>.</a:t>
            </a:r>
            <a:endParaRPr lang="el-GR" sz="2400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8441" y="371403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περίπου 60</a:t>
            </a:r>
            <a:r>
              <a:rPr lang="el-G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0</a:t>
            </a:r>
            <a:endParaRPr lang="el-GR" sz="24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8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11560" y="26064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5.41 </a:t>
            </a:r>
            <a:r>
              <a:rPr lang="el-GR" sz="2400" dirty="0" smtClean="0">
                <a:latin typeface="Trebuchet MS" panose="020B0603020202020204" pitchFamily="34" charset="0"/>
              </a:rPr>
              <a:t>  Μια </a:t>
            </a:r>
            <a:r>
              <a:rPr lang="el-GR" sz="2400" dirty="0">
                <a:latin typeface="Trebuchet MS" panose="020B0603020202020204" pitchFamily="34" charset="0"/>
              </a:rPr>
              <a:t>σφαίρα συγκρούεται ελαστικά με άλλη όμοια σφαίρα που αρχικά ηρεμεί. Δείξτε ότι αν η κρούση δεν είναι κεντρική, </a:t>
            </a:r>
            <a:r>
              <a:rPr lang="el-GR" sz="2400" dirty="0" smtClean="0">
                <a:latin typeface="Trebuchet MS" panose="020B0603020202020204" pitchFamily="34" charset="0"/>
              </a:rPr>
              <a:t>μετά την </a:t>
            </a:r>
            <a:r>
              <a:rPr lang="el-GR" sz="2400" dirty="0">
                <a:latin typeface="Trebuchet MS" panose="020B0603020202020204" pitchFamily="34" charset="0"/>
              </a:rPr>
              <a:t>κρούση οι σφαίρες θα κινηθούν σε διευθύνσεις κάθετες </a:t>
            </a:r>
            <a:r>
              <a:rPr lang="el-GR" sz="2400" dirty="0" smtClean="0">
                <a:latin typeface="Trebuchet MS" panose="020B0603020202020204" pitchFamily="34" charset="0"/>
              </a:rPr>
              <a:t>μεταξύ τους.</a:t>
            </a:r>
            <a:endParaRPr lang="el-GR" sz="2400" dirty="0">
              <a:latin typeface="Trebuchet MS" panose="020B060302020202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605068" y="1988840"/>
            <a:ext cx="79273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5.43</a:t>
            </a:r>
            <a:r>
              <a:rPr lang="el-GR" sz="2400" dirty="0" smtClean="0">
                <a:latin typeface="Trebuchet MS" panose="020B0603020202020204" pitchFamily="34" charset="0"/>
              </a:rPr>
              <a:t>   Ένα βλήμα με μάζα </a:t>
            </a:r>
            <a:r>
              <a:rPr lang="el-GR" sz="2400" i="1" dirty="0" smtClean="0">
                <a:latin typeface="Trebuchet MS" panose="020B0603020202020204" pitchFamily="34" charset="0"/>
              </a:rPr>
              <a:t>m</a:t>
            </a:r>
            <a:r>
              <a:rPr lang="el-GR" sz="2400" dirty="0" smtClean="0">
                <a:latin typeface="Trebuchet MS" panose="020B0603020202020204" pitchFamily="34" charset="0"/>
              </a:rPr>
              <a:t>=20g κινείται οριζόντια και σφηνώνεται σε κομμάτι ξύλου με μάζα </a:t>
            </a:r>
            <a:r>
              <a:rPr lang="el-GR" sz="2400" i="1" dirty="0" smtClean="0">
                <a:latin typeface="Trebuchet MS" panose="020B0603020202020204" pitchFamily="34" charset="0"/>
              </a:rPr>
              <a:t>Μ</a:t>
            </a:r>
            <a:r>
              <a:rPr lang="el-GR" sz="2400" dirty="0" smtClean="0">
                <a:latin typeface="Trebuchet MS" panose="020B0603020202020204" pitchFamily="34" charset="0"/>
              </a:rPr>
              <a:t>=1kg το οποίο είναι δεμένο σε κατακόρυφο σκοινί μήκους 1m. Μετά τη σύγκρουση το νήμα εκτρέπεται από την κατακόρυφο κατά γωνία </a:t>
            </a:r>
            <a:r>
              <a:rPr lang="el-GR" sz="2400" i="1" dirty="0" smtClean="0">
                <a:latin typeface="Trebuchet MS" panose="020B0603020202020204" pitchFamily="34" charset="0"/>
              </a:rPr>
              <a:t>θ</a:t>
            </a:r>
            <a:r>
              <a:rPr lang="el-GR" sz="2400" dirty="0" smtClean="0">
                <a:latin typeface="Trebuchet MS" panose="020B0603020202020204" pitchFamily="34" charset="0"/>
              </a:rPr>
              <a:t>=60</a:t>
            </a:r>
            <a:r>
              <a:rPr lang="el-GR" sz="2400" baseline="30000" dirty="0" smtClean="0">
                <a:latin typeface="Trebuchet MS" panose="020B0603020202020204" pitchFamily="34" charset="0"/>
              </a:rPr>
              <a:t>0</a:t>
            </a:r>
            <a:r>
              <a:rPr lang="el-GR" sz="2400" dirty="0" smtClean="0">
                <a:latin typeface="Trebuchet MS" panose="020B0603020202020204" pitchFamily="34" charset="0"/>
              </a:rPr>
              <a:t>. Να υπολογιστεί η μηχανική ενέργεια που χάθηκε κατά την κρούση.</a:t>
            </a:r>
          </a:p>
          <a:p>
            <a:pPr algn="just"/>
            <a:r>
              <a:rPr lang="el-GR" sz="2400" dirty="0">
                <a:latin typeface="Trebuchet MS" panose="020B0603020202020204" pitchFamily="34" charset="0"/>
              </a:rPr>
              <a:t>Δίνεται:  </a:t>
            </a:r>
            <a:r>
              <a:rPr lang="en-US" sz="2400" i="1" dirty="0" smtClean="0">
                <a:latin typeface="Trebuchet MS" panose="020B0603020202020204" pitchFamily="34" charset="0"/>
              </a:rPr>
              <a:t>g</a:t>
            </a:r>
            <a:r>
              <a:rPr lang="en-US" sz="2400" dirty="0" smtClean="0">
                <a:latin typeface="Trebuchet MS" panose="020B0603020202020204" pitchFamily="34" charset="0"/>
              </a:rPr>
              <a:t>=10m/s</a:t>
            </a:r>
            <a:r>
              <a:rPr lang="en-US" sz="2400" baseline="30000" dirty="0" smtClean="0">
                <a:latin typeface="Trebuchet MS" panose="020B0603020202020204" pitchFamily="34" charset="0"/>
              </a:rPr>
              <a:t>2</a:t>
            </a:r>
            <a:r>
              <a:rPr lang="en-US" sz="2400" dirty="0" smtClean="0">
                <a:latin typeface="Trebuchet MS" panose="020B0603020202020204" pitchFamily="34" charset="0"/>
              </a:rPr>
              <a:t>.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3267" y="420483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255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J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6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611560" y="476672"/>
                <a:ext cx="7908034" cy="4189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 smtClean="0">
                    <a:latin typeface="Trebuchet MS" panose="020B0603020202020204" pitchFamily="34" charset="0"/>
                  </a:rPr>
                  <a:t>5.44 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Ένα </a:t>
                </a:r>
                <a:r>
                  <a:rPr lang="el-GR" sz="2400" dirty="0">
                    <a:latin typeface="Trebuchet MS" panose="020B0603020202020204" pitchFamily="34" charset="0"/>
                  </a:rPr>
                  <a:t>σώμα με μάζα </a:t>
                </a:r>
                <a:r>
                  <a:rPr lang="el-GR" sz="2400" i="1" dirty="0" smtClean="0">
                    <a:latin typeface="Trebuchet MS" panose="020B0603020202020204" pitchFamily="34" charset="0"/>
                  </a:rPr>
                  <a:t>m</a:t>
                </a:r>
                <a:r>
                  <a:rPr lang="el-GR" sz="2400" baseline="-25000" dirty="0" smtClean="0">
                    <a:latin typeface="Trebuchet MS" panose="020B0603020202020204" pitchFamily="34" charset="0"/>
                  </a:rPr>
                  <a:t>1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=20kg </a:t>
                </a:r>
                <a:r>
                  <a:rPr lang="el-GR" sz="2400" dirty="0">
                    <a:latin typeface="Trebuchet MS" panose="020B0603020202020204" pitchFamily="34" charset="0"/>
                  </a:rPr>
                  <a:t>ισορροπεί σε πλάγιο επίπεδο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με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κλίση </a:t>
                </a:r>
                <a:r>
                  <a:rPr lang="el-GR" sz="2400" i="1" dirty="0" smtClean="0">
                    <a:latin typeface="Trebuchet MS" panose="020B0603020202020204" pitchFamily="34" charset="0"/>
                  </a:rPr>
                  <a:t>φ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=30°. </a:t>
                </a:r>
                <a:r>
                  <a:rPr lang="el-GR" sz="2400" dirty="0">
                    <a:latin typeface="Trebuchet MS" panose="020B0603020202020204" pitchFamily="34" charset="0"/>
                  </a:rPr>
                  <a:t>Ένα δεύτερο σώμα με μάζα 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 </a:t>
                </a:r>
                <a:r>
                  <a:rPr lang="el-GR" sz="2400" i="1" dirty="0" smtClean="0">
                    <a:latin typeface="Trebuchet MS" panose="020B0603020202020204" pitchFamily="34" charset="0"/>
                  </a:rPr>
                  <a:t>m</a:t>
                </a:r>
                <a:r>
                  <a:rPr lang="en-US" sz="2400" baseline="-25000" dirty="0" smtClean="0">
                    <a:latin typeface="Trebuchet MS" panose="020B0603020202020204" pitchFamily="34" charset="0"/>
                  </a:rPr>
                  <a:t>2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=30kg </a:t>
                </a:r>
                <a:r>
                  <a:rPr lang="el-GR" sz="2400" dirty="0">
                    <a:latin typeface="Trebuchet MS" panose="020B0603020202020204" pitchFamily="34" charset="0"/>
                  </a:rPr>
                  <a:t>που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ανεβαίνει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στο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πλάγιο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επίπεδο, συγκρούεται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πλαστικά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με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το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πρώτο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έχοντας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ταχύτητα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i="1" dirty="0" smtClean="0">
                    <a:latin typeface="Trebuchet MS" panose="020B0603020202020204" pitchFamily="34" charset="0"/>
                  </a:rPr>
                  <a:t>υ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=10m/s.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Ο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συντελεστής τριβής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>
                    <a:latin typeface="Trebuchet MS" panose="020B0603020202020204" pitchFamily="34" charset="0"/>
                  </a:rPr>
                  <a:t>ολίσθησης μεταξύ συσσωματώματος και επιπέδου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είναι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l-GR" sz="2400" b="0" i="1" smtClean="0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l-GR" sz="2400" b="0" i="1" smtClean="0">
                        <a:latin typeface="Cambria Math"/>
                      </a:rPr>
                      <m:t>/3</m:t>
                    </m:r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. </a:t>
                </a:r>
                <a:endParaRPr lang="el-GR" sz="2400" dirty="0" smtClean="0">
                  <a:latin typeface="Trebuchet MS" panose="020B0603020202020204" pitchFamily="34" charset="0"/>
                </a:endParaRPr>
              </a:p>
              <a:p>
                <a:pPr algn="just"/>
                <a:r>
                  <a:rPr lang="el-GR" sz="2400" dirty="0" smtClean="0">
                    <a:latin typeface="Trebuchet MS" panose="020B0603020202020204" pitchFamily="34" charset="0"/>
                  </a:rPr>
                  <a:t>Να υπολογίσετε το </a:t>
                </a:r>
                <a:r>
                  <a:rPr lang="el-GR" sz="2400" dirty="0">
                    <a:latin typeface="Trebuchet MS" panose="020B0603020202020204" pitchFamily="34" charset="0"/>
                  </a:rPr>
                  <a:t>διάστημα που διανύει το συσσωμάτωμα μέχρι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να σταματήσει</a:t>
                </a:r>
                <a:r>
                  <a:rPr lang="el-GR" sz="2400" dirty="0">
                    <a:latin typeface="Trebuchet MS" panose="020B0603020202020204" pitchFamily="34" charset="0"/>
                  </a:rPr>
                  <a:t>. </a:t>
                </a:r>
                <a:endParaRPr lang="en-US" sz="2400" dirty="0" smtClean="0">
                  <a:latin typeface="Trebuchet MS" panose="020B0603020202020204" pitchFamily="34" charset="0"/>
                </a:endParaRPr>
              </a:p>
              <a:p>
                <a:pPr algn="just"/>
                <a:r>
                  <a:rPr lang="el-GR" sz="2400" dirty="0" smtClean="0">
                    <a:latin typeface="Trebuchet MS" panose="020B0603020202020204" pitchFamily="34" charset="0"/>
                  </a:rPr>
                  <a:t>Θα </a:t>
                </a:r>
                <a:r>
                  <a:rPr lang="el-GR" sz="2400" dirty="0">
                    <a:latin typeface="Trebuchet MS" panose="020B0603020202020204" pitchFamily="34" charset="0"/>
                  </a:rPr>
                  <a:t>επιστρέψει το συσσωμάτωμα στη βάση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του πλάγιου επιπέδου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;</a:t>
                </a:r>
                <a:endParaRPr lang="el-GR" sz="2400" dirty="0">
                  <a:latin typeface="Trebuchet MS" panose="020B0603020202020204" pitchFamily="34" charset="0"/>
                </a:endParaRPr>
              </a:p>
              <a:p>
                <a:pPr lvl="0" algn="just"/>
                <a:r>
                  <a:rPr lang="el-GR" sz="2400" dirty="0">
                    <a:solidFill>
                      <a:prstClr val="black"/>
                    </a:solidFill>
                    <a:latin typeface="Trebuchet MS" panose="020B0603020202020204" pitchFamily="34" charset="0"/>
                  </a:rPr>
                  <a:t>Δίνεται:  </a:t>
                </a:r>
                <a:r>
                  <a:rPr lang="en-US" sz="2400" i="1" dirty="0" smtClean="0">
                    <a:solidFill>
                      <a:prstClr val="black"/>
                    </a:solidFill>
                    <a:latin typeface="Trebuchet MS" panose="020B0603020202020204" pitchFamily="34" charset="0"/>
                  </a:rPr>
                  <a:t>g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rebuchet MS" panose="020B0603020202020204" pitchFamily="34" charset="0"/>
                  </a:rPr>
                  <a:t>=10m/s</a:t>
                </a:r>
                <a:r>
                  <a:rPr lang="en-US" sz="2400" baseline="30000" dirty="0" smtClean="0">
                    <a:solidFill>
                      <a:prstClr val="black"/>
                    </a:solidFill>
                    <a:latin typeface="Trebuchet MS" panose="020B0603020202020204" pitchFamily="34" charset="0"/>
                  </a:rPr>
                  <a:t>2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rebuchet MS" panose="020B0603020202020204" pitchFamily="34" charset="0"/>
                  </a:rPr>
                  <a:t>.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</a:t>
                </a:r>
                <a:endParaRPr lang="en-US" sz="2400" dirty="0">
                  <a:solidFill>
                    <a:prstClr val="black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76672"/>
                <a:ext cx="7908034" cy="4189801"/>
              </a:xfrm>
              <a:prstGeom prst="rect">
                <a:avLst/>
              </a:prstGeom>
              <a:blipFill>
                <a:blip r:embed="rId2"/>
                <a:stretch>
                  <a:fillRect l="-1156" t="-1164" r="-1156" b="-23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699792" y="378904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όχι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6156176" y="3068960"/>
            <a:ext cx="925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1,8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014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67544" y="476672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5.45</a:t>
            </a:r>
            <a:r>
              <a:rPr lang="el-GR" sz="2400" dirty="0" smtClean="0">
                <a:latin typeface="Trebuchet MS" panose="020B0603020202020204" pitchFamily="34" charset="0"/>
              </a:rPr>
              <a:t>  Από την κορυφή πλάγιου επιπέδου,  που έχει  μήκος </a:t>
            </a:r>
            <a:r>
              <a:rPr lang="el-GR" sz="2400" i="1" dirty="0" smtClean="0">
                <a:latin typeface="Trebuchet MS" panose="020B0603020202020204" pitchFamily="34" charset="0"/>
              </a:rPr>
              <a:t>s</a:t>
            </a:r>
            <a:r>
              <a:rPr lang="el-GR" sz="2400" dirty="0" smtClean="0">
                <a:latin typeface="Trebuchet MS" panose="020B0603020202020204" pitchFamily="34" charset="0"/>
              </a:rPr>
              <a:t>=4,2m και σχηματίζει με το οριζόντιο επίπεδο γωνία </a:t>
            </a:r>
            <a:r>
              <a:rPr lang="el-GR" sz="2400" i="1" dirty="0" smtClean="0">
                <a:latin typeface="Trebuchet MS" panose="020B0603020202020204" pitchFamily="34" charset="0"/>
              </a:rPr>
              <a:t>φ</a:t>
            </a:r>
            <a:r>
              <a:rPr lang="el-GR" sz="2400" dirty="0" smtClean="0">
                <a:latin typeface="Trebuchet MS" panose="020B0603020202020204" pitchFamily="34" charset="0"/>
              </a:rPr>
              <a:t>=30</a:t>
            </a:r>
            <a:r>
              <a:rPr lang="el-GR" sz="2400" baseline="30000" dirty="0" smtClean="0">
                <a:latin typeface="Trebuchet MS" panose="020B0603020202020204" pitchFamily="34" charset="0"/>
              </a:rPr>
              <a:t>ο</a:t>
            </a:r>
            <a:r>
              <a:rPr lang="el-GR" sz="2400" dirty="0" smtClean="0">
                <a:latin typeface="Trebuchet MS" panose="020B0603020202020204" pitchFamily="34" charset="0"/>
              </a:rPr>
              <a:t> αφήνεται να ολισθήσει σώμα με μάζα       </a:t>
            </a:r>
            <a:r>
              <a:rPr lang="el-GR" sz="2400" i="1" dirty="0" smtClean="0">
                <a:latin typeface="Trebuchet MS" panose="020B0603020202020204" pitchFamily="34" charset="0"/>
              </a:rPr>
              <a:t>m</a:t>
            </a:r>
            <a:r>
              <a:rPr lang="el-GR" sz="2400" dirty="0" smtClean="0">
                <a:latin typeface="Trebuchet MS" panose="020B0603020202020204" pitchFamily="34" charset="0"/>
              </a:rPr>
              <a:t>=1kg, χωρίς τριβή. Κατά την κάθοδό του και ενώ έχει διανύσει διάστημα </a:t>
            </a:r>
            <a:r>
              <a:rPr lang="el-GR" sz="2400" i="1" dirty="0" smtClean="0">
                <a:latin typeface="Trebuchet MS" panose="020B0603020202020204" pitchFamily="34" charset="0"/>
              </a:rPr>
              <a:t>s</a:t>
            </a:r>
            <a:r>
              <a:rPr lang="el-GR" sz="2400" baseline="-25000" dirty="0" smtClean="0">
                <a:latin typeface="Trebuchet MS" panose="020B0603020202020204" pitchFamily="34" charset="0"/>
              </a:rPr>
              <a:t>1</a:t>
            </a:r>
            <a:r>
              <a:rPr lang="el-GR" sz="2400" dirty="0" smtClean="0">
                <a:latin typeface="Trebuchet MS" panose="020B0603020202020204" pitchFamily="34" charset="0"/>
              </a:rPr>
              <a:t>=1,6m συναντά ακίνητο σώμα της ίδιας μάζας και συγκρούεται πλαστικά με αυτό.</a:t>
            </a:r>
          </a:p>
          <a:p>
            <a:pPr algn="just"/>
            <a:r>
              <a:rPr lang="el-GR" sz="2400" dirty="0" smtClean="0">
                <a:latin typeface="Trebuchet MS" panose="020B0603020202020204" pitchFamily="34" charset="0"/>
              </a:rPr>
              <a:t>Το συσσωμάτωμα που δημιουργείται από την κρούση ολισθαίνει στο πλάγιο επίπεδο και φτάνει στη βάση του με μηδενική ταχύτητα. Να υπολογίσετε:</a:t>
            </a:r>
          </a:p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α.  </a:t>
            </a:r>
            <a:r>
              <a:rPr lang="el-GR" sz="2400" dirty="0" smtClean="0">
                <a:latin typeface="Trebuchet MS" panose="020B0603020202020204" pitchFamily="34" charset="0"/>
              </a:rPr>
              <a:t>το συντελεστή τριβής ολίσθησης του συσσωματώματος με το πλάγιο επίπεδο.</a:t>
            </a:r>
          </a:p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β. </a:t>
            </a:r>
            <a:r>
              <a:rPr lang="el-GR" sz="2400" dirty="0" smtClean="0">
                <a:latin typeface="Trebuchet MS" panose="020B0603020202020204" pitchFamily="34" charset="0"/>
              </a:rPr>
              <a:t>τη συνολική θερμότητα που παράχθηκε κατά τη διάρκεια του φαινομένου.</a:t>
            </a:r>
          </a:p>
          <a:p>
            <a:pPr lvl="0" algn="just"/>
            <a:r>
              <a:rPr lang="el-GR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Δίνεται:  </a:t>
            </a:r>
            <a:r>
              <a:rPr lang="en-US" sz="2400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g</a:t>
            </a:r>
            <a:r>
              <a:rPr lang="en-US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=10m/s</a:t>
            </a:r>
            <a:r>
              <a:rPr lang="en-US" sz="2400" baseline="30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2528" y="486916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34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3881377" y="4077072"/>
                <a:ext cx="1330942" cy="496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/13 </a:t>
                </a:r>
                <a:endParaRPr lang="el-GR" dirty="0"/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377" y="4077072"/>
                <a:ext cx="1330942" cy="496483"/>
              </a:xfrm>
              <a:prstGeom prst="rect">
                <a:avLst/>
              </a:prstGeom>
              <a:blipFill rotWithShape="1">
                <a:blip r:embed="rId2"/>
                <a:stretch>
                  <a:fillRect t="-6173" r="-8716" b="-320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85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88" y="640735"/>
            <a:ext cx="4136712" cy="228420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40735"/>
            <a:ext cx="4136715" cy="2284210"/>
          </a:xfrm>
          <a:prstGeom prst="rect">
            <a:avLst/>
          </a:prstGeom>
        </p:spPr>
      </p:pic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468897" y="2924944"/>
            <a:ext cx="381507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000" b="1" dirty="0">
                <a:latin typeface="Comic Sans MS" panose="030F0702030302020204" pitchFamily="66" charset="0"/>
              </a:rPr>
              <a:t>Από την πλευρά θέασης ενός ατόμου που στέκεται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στην αποβάθρα του σταθμού,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 αγόρι δεν κινείται</a:t>
            </a:r>
            <a:r>
              <a:rPr lang="el-GR" altLang="el-GR" sz="2000" b="1" dirty="0">
                <a:latin typeface="Comic Sans MS" panose="030F0702030302020204" pitchFamily="66" charset="0"/>
              </a:rPr>
              <a:t>. Το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τρένο</a:t>
            </a:r>
            <a:r>
              <a:rPr lang="el-GR" altLang="el-GR" sz="2000" b="1" dirty="0">
                <a:latin typeface="Comic Sans MS" panose="030F0702030302020204" pitchFamily="66" charset="0"/>
              </a:rPr>
              <a:t> και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οι </a:t>
            </a:r>
            <a:r>
              <a:rPr lang="el-GR" alt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επιβάτες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του</a:t>
            </a:r>
            <a:r>
              <a:rPr lang="el-GR" altLang="el-GR" sz="2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κινούνται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και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την </a:t>
            </a:r>
            <a:r>
              <a:rPr lang="el-GR" altLang="el-GR" sz="2000" b="1" dirty="0">
                <a:latin typeface="Comic Sans MS" panose="030F0702030302020204" pitchFamily="66" charset="0"/>
              </a:rPr>
              <a:t>προσπερνούν.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4546294" y="2951503"/>
            <a:ext cx="4248150" cy="281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000" b="1" dirty="0">
                <a:latin typeface="Comic Sans MS" panose="030F0702030302020204" pitchFamily="66" charset="0"/>
              </a:rPr>
              <a:t>Από την πλευρά θέασης του ατόμου που βρίσκεται μέσα στο τρένο, το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κορίτσι δεν κινείται</a:t>
            </a:r>
            <a:r>
              <a:rPr lang="el-GR" altLang="el-GR" sz="2000" b="1" dirty="0">
                <a:latin typeface="Comic Sans MS" panose="030F0702030302020204" pitchFamily="66" charset="0"/>
              </a:rPr>
              <a:t>.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Η </a:t>
            </a:r>
            <a:r>
              <a:rPr lang="el-GR" alt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αποβάθρα του σταθμού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και </a:t>
            </a:r>
            <a:r>
              <a:rPr lang="el-GR" altLang="el-GR" sz="2000" b="1" dirty="0">
                <a:latin typeface="Comic Sans MS" panose="030F0702030302020204" pitchFamily="66" charset="0"/>
              </a:rPr>
              <a:t>το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αγόρι</a:t>
            </a:r>
            <a:r>
              <a:rPr lang="el-GR" altLang="el-GR" sz="2000" b="1" dirty="0">
                <a:latin typeface="Comic Sans MS" panose="030F0702030302020204" pitchFamily="66" charset="0"/>
              </a:rPr>
              <a:t> που στέκεται εκεί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κινούνται</a:t>
            </a:r>
            <a:r>
              <a:rPr lang="el-GR" altLang="el-GR" sz="2000" b="1" dirty="0">
                <a:latin typeface="Comic Sans MS" panose="030F0702030302020204" pitchFamily="66" charset="0"/>
              </a:rPr>
              <a:t> και το προσπερνούν.</a:t>
            </a:r>
          </a:p>
        </p:txBody>
      </p:sp>
    </p:spTree>
    <p:extLst>
      <p:ext uri="{BB962C8B-B14F-4D97-AF65-F5344CB8AC3E}">
        <p14:creationId xmlns:p14="http://schemas.microsoft.com/office/powerpoint/2010/main" val="420641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539552" y="332656"/>
            <a:ext cx="8280920" cy="4971364"/>
            <a:chOff x="539552" y="332656"/>
            <a:chExt cx="8280920" cy="4971364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4858" y="332656"/>
              <a:ext cx="2963647" cy="122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39552" y="332656"/>
              <a:ext cx="50405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smtClean="0">
                  <a:latin typeface="Trebuchet MS" panose="020B0603020202020204" pitchFamily="34" charset="0"/>
                </a:rPr>
                <a:t>5.47</a:t>
              </a:r>
              <a:r>
                <a:rPr lang="en-US" sz="2400" dirty="0" smtClean="0">
                  <a:latin typeface="Trebuchet MS" panose="020B0603020202020204" pitchFamily="34" charset="0"/>
                </a:rPr>
                <a:t> </a:t>
              </a:r>
              <a:r>
                <a:rPr lang="el-GR" sz="2400" dirty="0">
                  <a:latin typeface="Trebuchet MS" panose="020B0603020202020204" pitchFamily="34" charset="0"/>
                </a:rPr>
                <a:t> </a:t>
              </a:r>
              <a:r>
                <a:rPr lang="el-GR" sz="2400" dirty="0" smtClean="0">
                  <a:latin typeface="Trebuchet MS" panose="020B0603020202020204" pitchFamily="34" charset="0"/>
                </a:rPr>
                <a:t>Σώμα </a:t>
              </a:r>
              <a:r>
                <a:rPr lang="el-GR" sz="2400" dirty="0">
                  <a:latin typeface="Trebuchet MS" panose="020B0603020202020204" pitchFamily="34" charset="0"/>
                </a:rPr>
                <a:t>μάζας </a:t>
              </a:r>
              <a:r>
                <a:rPr lang="el-GR" sz="2400" i="1" dirty="0" smtClean="0">
                  <a:latin typeface="Trebuchet MS" panose="020B0603020202020204" pitchFamily="34" charset="0"/>
                </a:rPr>
                <a:t>m</a:t>
              </a:r>
              <a:r>
                <a:rPr lang="el-GR" sz="24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n-US" sz="2400" dirty="0" smtClean="0">
                  <a:latin typeface="Trebuchet MS" panose="020B0603020202020204" pitchFamily="34" charset="0"/>
                </a:rPr>
                <a:t> </a:t>
              </a:r>
              <a:r>
                <a:rPr lang="el-GR" sz="2400" dirty="0" smtClean="0">
                  <a:latin typeface="Trebuchet MS" panose="020B0603020202020204" pitchFamily="34" charset="0"/>
                </a:rPr>
                <a:t>έχει </a:t>
              </a:r>
              <a:r>
                <a:rPr lang="el-GR" sz="2400" dirty="0">
                  <a:latin typeface="Trebuchet MS" panose="020B0603020202020204" pitchFamily="34" charset="0"/>
                </a:rPr>
                <a:t>ταχύτητα </a:t>
              </a:r>
              <a:r>
                <a:rPr lang="el-GR" sz="2400" i="1" dirty="0" err="1" smtClean="0">
                  <a:latin typeface="Trebuchet MS" panose="020B0603020202020204" pitchFamily="34" charset="0"/>
                </a:rPr>
                <a:t>υ</a:t>
              </a:r>
              <a:r>
                <a:rPr lang="el-GR" sz="2400" baseline="-25000" dirty="0" err="1" smtClean="0">
                  <a:latin typeface="Trebuchet MS" panose="020B0603020202020204" pitchFamily="34" charset="0"/>
                </a:rPr>
                <a:t>o</a:t>
              </a:r>
              <a:r>
                <a:rPr lang="en-US" sz="2400" dirty="0" smtClean="0">
                  <a:latin typeface="Trebuchet MS" panose="020B0603020202020204" pitchFamily="34" charset="0"/>
                </a:rPr>
                <a:t> </a:t>
              </a:r>
              <a:r>
                <a:rPr lang="el-GR" sz="2400" dirty="0" smtClean="0">
                  <a:latin typeface="Trebuchet MS" panose="020B0603020202020204" pitchFamily="34" charset="0"/>
                </a:rPr>
                <a:t>και </a:t>
              </a:r>
              <a:r>
                <a:rPr lang="el-GR" sz="2400" dirty="0">
                  <a:latin typeface="Trebuchet MS" panose="020B0603020202020204" pitchFamily="34" charset="0"/>
                </a:rPr>
                <a:t>προσκρούει σε </a:t>
              </a:r>
              <a:r>
                <a:rPr lang="el-GR" sz="2400" dirty="0" smtClean="0">
                  <a:latin typeface="Trebuchet MS" panose="020B0603020202020204" pitchFamily="34" charset="0"/>
                </a:rPr>
                <a:t>ακίνητο</a:t>
              </a:r>
              <a:r>
                <a:rPr lang="en-US" sz="2400" dirty="0" smtClean="0">
                  <a:latin typeface="Trebuchet MS" panose="020B0603020202020204" pitchFamily="34" charset="0"/>
                </a:rPr>
                <a:t> </a:t>
              </a:r>
              <a:r>
                <a:rPr lang="el-GR" sz="2400" dirty="0" smtClean="0">
                  <a:latin typeface="Trebuchet MS" panose="020B0603020202020204" pitchFamily="34" charset="0"/>
                </a:rPr>
                <a:t>σώμα μάζας</a:t>
              </a:r>
              <a:r>
                <a:rPr lang="el-GR" sz="2400" dirty="0">
                  <a:latin typeface="Trebuchet MS" panose="020B0603020202020204" pitchFamily="34" charset="0"/>
                </a:rPr>
                <a:t> </a:t>
              </a:r>
              <a:r>
                <a:rPr lang="el-GR" sz="2400" i="1" dirty="0" smtClean="0">
                  <a:latin typeface="Trebuchet MS" panose="020B0603020202020204" pitchFamily="34" charset="0"/>
                </a:rPr>
                <a:t>m</a:t>
              </a:r>
              <a:r>
                <a:rPr lang="el-GR" sz="2400" baseline="-25000" dirty="0" smtClean="0">
                  <a:latin typeface="Trebuchet MS" panose="020B0603020202020204" pitchFamily="34" charset="0"/>
                </a:rPr>
                <a:t>2</a:t>
              </a:r>
              <a:r>
                <a:rPr lang="el-GR" sz="2400" dirty="0" smtClean="0">
                  <a:latin typeface="Trebuchet MS" panose="020B0603020202020204" pitchFamily="34" charset="0"/>
                </a:rPr>
                <a:t>=2</a:t>
              </a:r>
              <a:r>
                <a:rPr lang="el-GR" sz="2400" i="1" dirty="0" smtClean="0">
                  <a:latin typeface="Trebuchet MS" panose="020B0603020202020204" pitchFamily="34" charset="0"/>
                </a:rPr>
                <a:t>m</a:t>
              </a:r>
              <a:r>
                <a:rPr lang="el-GR" sz="24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n-US" sz="2400" dirty="0" smtClean="0">
                  <a:latin typeface="Trebuchet MS" panose="020B0603020202020204" pitchFamily="34" charset="0"/>
                </a:rPr>
                <a:t> </a:t>
              </a:r>
              <a:r>
                <a:rPr lang="el-GR" sz="2400" dirty="0" smtClean="0">
                  <a:latin typeface="Trebuchet MS" panose="020B0603020202020204" pitchFamily="34" charset="0"/>
                </a:rPr>
                <a:t>που </a:t>
              </a:r>
              <a:r>
                <a:rPr lang="el-GR" sz="2400" dirty="0">
                  <a:latin typeface="Trebuchet MS" panose="020B0603020202020204" pitchFamily="34" charset="0"/>
                </a:rPr>
                <a:t>βρίσκεται σε απόσταση </a:t>
              </a:r>
              <a:r>
                <a:rPr lang="el-GR" sz="2400" i="1" dirty="0" smtClean="0">
                  <a:latin typeface="Trebuchet MS" panose="020B0603020202020204" pitchFamily="34" charset="0"/>
                </a:rPr>
                <a:t>x</a:t>
              </a:r>
              <a:r>
                <a:rPr lang="el-GR" sz="2400" dirty="0" smtClean="0">
                  <a:latin typeface="Trebuchet MS" panose="020B0603020202020204" pitchFamily="34" charset="0"/>
                </a:rPr>
                <a:t>=1m</a:t>
              </a:r>
              <a:r>
                <a:rPr lang="en-US" sz="2400" dirty="0" smtClean="0">
                  <a:latin typeface="Trebuchet MS" panose="020B0603020202020204" pitchFamily="34" charset="0"/>
                </a:rPr>
                <a:t>.</a:t>
              </a:r>
              <a:r>
                <a:rPr lang="el-GR" sz="2400" dirty="0" smtClean="0">
                  <a:latin typeface="Trebuchet MS" panose="020B0603020202020204" pitchFamily="34" charset="0"/>
                </a:rPr>
                <a:t>  </a:t>
              </a:r>
              <a:endParaRPr lang="el-GR" dirty="0"/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539552" y="1887700"/>
              <a:ext cx="8280920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l-GR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Μετά την κρούση, που είναι</a:t>
              </a:r>
              <a:r>
                <a:rPr lang="en-US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 </a:t>
              </a:r>
              <a:r>
                <a:rPr lang="el-GR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ελαστική, το πρώτο σώμα</a:t>
              </a:r>
              <a:r>
                <a:rPr lang="en-US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 </a:t>
              </a:r>
              <a:r>
                <a:rPr lang="el-GR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επιστρέφει και σταματά στην αρχική του θέση. Ο συντελεστής</a:t>
              </a:r>
              <a:r>
                <a:rPr lang="en-US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 </a:t>
              </a:r>
              <a:r>
                <a:rPr lang="el-GR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τριβής ολίσθησης των δυο σωμάτων με το δάπεδο είναι </a:t>
              </a:r>
              <a:r>
                <a:rPr lang="el-GR" sz="2400" i="1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μ</a:t>
              </a:r>
              <a:r>
                <a:rPr lang="el-GR" sz="240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=0,5</a:t>
              </a:r>
              <a:r>
                <a:rPr lang="el-GR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.</a:t>
              </a:r>
            </a:p>
            <a:p>
              <a:pPr lvl="0" algn="just"/>
              <a:r>
                <a:rPr lang="el-GR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Να υπολογίσετε:</a:t>
              </a:r>
            </a:p>
            <a:p>
              <a:pPr lvl="0" algn="just"/>
              <a:r>
                <a:rPr lang="el-GR" sz="24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α</a:t>
              </a:r>
              <a:r>
                <a:rPr lang="en-US" sz="24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. </a:t>
              </a:r>
              <a:r>
                <a:rPr lang="el-GR" sz="24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 </a:t>
              </a:r>
              <a:r>
                <a:rPr lang="el-GR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την αρχική ταχύτητα </a:t>
              </a:r>
              <a:r>
                <a:rPr lang="el-GR" sz="2400" i="1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υ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0</a:t>
              </a:r>
              <a:r>
                <a:rPr lang="en-US" sz="240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 </a:t>
              </a:r>
              <a:r>
                <a:rPr lang="el-GR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του πρώτου σώματος.</a:t>
              </a:r>
            </a:p>
            <a:p>
              <a:pPr lvl="0" algn="just"/>
              <a:r>
                <a:rPr lang="el-GR" sz="24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β</a:t>
              </a:r>
              <a:r>
                <a:rPr lang="en-US" sz="24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. </a:t>
              </a:r>
              <a:r>
                <a:rPr lang="el-GR" sz="24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 </a:t>
              </a:r>
              <a:r>
                <a:rPr lang="el-GR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το διάστημα που θα διανύσει το δεύτερο σώμα μέχρι να σταματήσει</a:t>
              </a:r>
              <a:r>
                <a:rPr lang="el-GR" sz="240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.</a:t>
              </a:r>
              <a:endParaRPr lang="en-US" sz="2400" dirty="0" smtClean="0">
                <a:solidFill>
                  <a:prstClr val="black"/>
                </a:solidFill>
                <a:latin typeface="Trebuchet MS" panose="020B0603020202020204" pitchFamily="34" charset="0"/>
              </a:endParaRPr>
            </a:p>
            <a:p>
              <a:pPr lvl="0" algn="just"/>
              <a:r>
                <a:rPr lang="el-GR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Δίνεται:  </a:t>
              </a:r>
              <a:r>
                <a:rPr lang="en-US" sz="2400" i="1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g</a:t>
              </a:r>
              <a:r>
                <a:rPr lang="en-US" sz="240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=10m/s</a:t>
              </a:r>
              <a:r>
                <a:rPr lang="en-US" sz="2400" baseline="3000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2</a:t>
              </a:r>
              <a:r>
                <a:rPr lang="en-US" sz="240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.</a:t>
              </a:r>
              <a:r>
                <a: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 </a:t>
              </a:r>
              <a:endParaRPr lang="en-US" sz="2400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7" name="Ορθογώνιο 6"/>
          <p:cNvSpPr/>
          <p:nvPr/>
        </p:nvSpPr>
        <p:spPr>
          <a:xfrm>
            <a:off x="7552253" y="3717032"/>
            <a:ext cx="1064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10m/s</a:t>
            </a:r>
            <a:endParaRPr lang="en-US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618405" y="4426432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4m</a:t>
            </a:r>
            <a:endParaRPr lang="en-US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2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3641" y="2128410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εκτός βιβλίου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57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23528" y="332656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1.   </a:t>
            </a:r>
            <a:r>
              <a:rPr lang="el-GR" sz="2400" dirty="0">
                <a:latin typeface="Trebuchet MS" panose="020B0603020202020204" pitchFamily="34" charset="0"/>
              </a:rPr>
              <a:t>Μια κρούση λέγεται πλάγια όταν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δεν ικανοποιεί την αρχή διατήρησης της ορμής. 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δεν ικανοποιεί την αρχή διατήρησης της ενέργειας. 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γ.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οι </a:t>
            </a:r>
            <a:r>
              <a:rPr lang="el-GR" sz="2400" dirty="0">
                <a:latin typeface="Trebuchet MS" panose="020B0603020202020204" pitchFamily="34" charset="0"/>
              </a:rPr>
              <a:t>ταχύτητες των κέντρων μάζας των σωμάτων πριν από την κρούση έχουν τυχαία διεύθυνση. 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οι ταχύτητες των κέντρων μάζας των σωμάτων πριν από την κρούση είναι παράλληλες. </a:t>
            </a:r>
          </a:p>
          <a:p>
            <a:pPr algn="r"/>
            <a:r>
              <a:rPr lang="el-GR" sz="2000" dirty="0" err="1">
                <a:latin typeface="Trebuchet MS" panose="020B0603020202020204" pitchFamily="34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l-GR" sz="2000" dirty="0" smtClean="0">
                <a:latin typeface="Trebuchet MS" panose="020B0603020202020204" pitchFamily="34" charset="0"/>
              </a:rPr>
              <a:t>2005</a:t>
            </a:r>
          </a:p>
          <a:p>
            <a:pPr algn="r"/>
            <a:endParaRPr lang="el-GR" sz="2400" dirty="0" smtClean="0">
              <a:latin typeface="Trebuchet MS" panose="020B0603020202020204" pitchFamily="34" charset="0"/>
            </a:endParaRPr>
          </a:p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2.   </a:t>
            </a:r>
            <a:r>
              <a:rPr lang="el-GR" sz="2400" dirty="0">
                <a:latin typeface="Trebuchet MS" panose="020B0603020202020204" pitchFamily="34" charset="0"/>
              </a:rPr>
              <a:t>Σώμα μάζας m κινείται οριζόντια με ταχύτητα μέτρου υ. Στην πορεία συγκρούεται μετωπικά με άλλο σώμα και επιστρέφει κινούμενο με ταχύτητα μέτρου 2υ. Το μέτρο της μεταβολής της ορμής του είναι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0.              </a:t>
            </a:r>
            <a:r>
              <a:rPr lang="el-GR" sz="2400" b="1" dirty="0" smtClean="0">
                <a:latin typeface="Trebuchet MS" panose="020B0603020202020204" pitchFamily="34" charset="0"/>
              </a:rPr>
              <a:t>β</a:t>
            </a:r>
            <a:r>
              <a:rPr lang="el-GR" sz="2400" b="1" dirty="0">
                <a:latin typeface="Trebuchet MS" panose="020B0603020202020204" pitchFamily="34" charset="0"/>
              </a:rPr>
              <a:t>.  </a:t>
            </a:r>
            <a:r>
              <a:rPr lang="el-GR" sz="2400" i="1" dirty="0" err="1">
                <a:latin typeface="Trebuchet MS" panose="020B0603020202020204" pitchFamily="34" charset="0"/>
              </a:rPr>
              <a:t>mυ</a:t>
            </a:r>
            <a:r>
              <a:rPr lang="el-GR" sz="2400" dirty="0">
                <a:latin typeface="Trebuchet MS" panose="020B0603020202020204" pitchFamily="34" charset="0"/>
              </a:rPr>
              <a:t>.           </a:t>
            </a:r>
            <a:r>
              <a:rPr lang="el-GR" sz="2400" dirty="0" smtClean="0">
                <a:latin typeface="Trebuchet MS" panose="020B0603020202020204" pitchFamily="34" charset="0"/>
              </a:rPr>
              <a:t>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2</a:t>
            </a:r>
            <a:r>
              <a:rPr lang="el-GR" sz="2400" i="1" dirty="0">
                <a:latin typeface="Trebuchet MS" panose="020B0603020202020204" pitchFamily="34" charset="0"/>
              </a:rPr>
              <a:t>mυ</a:t>
            </a:r>
            <a:r>
              <a:rPr lang="el-GR" sz="2400" dirty="0">
                <a:latin typeface="Trebuchet MS" panose="020B0603020202020204" pitchFamily="34" charset="0"/>
              </a:rPr>
              <a:t>.          </a:t>
            </a:r>
            <a:r>
              <a:rPr lang="el-GR" sz="2400" dirty="0" smtClean="0">
                <a:latin typeface="Trebuchet MS" panose="020B0603020202020204" pitchFamily="34" charset="0"/>
              </a:rPr>
              <a:t>       </a:t>
            </a:r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3</a:t>
            </a:r>
            <a:r>
              <a:rPr lang="el-GR" sz="2400" i="1" dirty="0">
                <a:latin typeface="Trebuchet MS" panose="020B0603020202020204" pitchFamily="34" charset="0"/>
              </a:rPr>
              <a:t>mυ</a:t>
            </a:r>
            <a:r>
              <a:rPr lang="el-GR" sz="2400" dirty="0">
                <a:latin typeface="Trebuchet MS" panose="020B0603020202020204" pitchFamily="34" charset="0"/>
              </a:rPr>
              <a:t>. </a:t>
            </a:r>
          </a:p>
          <a:p>
            <a:pPr algn="r"/>
            <a:r>
              <a:rPr lang="el-GR" sz="2000" dirty="0" err="1">
                <a:latin typeface="Trebuchet MS" panose="020B0603020202020204" pitchFamily="34" charset="0"/>
              </a:rPr>
              <a:t>Επαν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l-GR" sz="2000" dirty="0" err="1">
                <a:latin typeface="Trebuchet MS" panose="020B0603020202020204" pitchFamily="34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l-GR" sz="2000" dirty="0" smtClean="0">
                <a:latin typeface="Trebuchet MS" panose="020B0603020202020204" pitchFamily="34" charset="0"/>
              </a:rPr>
              <a:t>2007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323528" y="1484784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7308304" y="5013176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271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43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79917" y="476672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3.  </a:t>
            </a:r>
            <a:r>
              <a:rPr lang="el-GR" sz="2400" dirty="0">
                <a:latin typeface="Trebuchet MS" panose="020B0603020202020204" pitchFamily="34" charset="0"/>
              </a:rPr>
              <a:t>Η ανελαστική κρούση μεταξύ δύο σφαιρών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είναι πάντα μη κεντρική.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είναι πάντα πλαστική. 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είναι πάντα κεντρική.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είναι κρούση, στην οποία πάντα μέρος της κινητικής ενέργειας των δύο σφαιρών μετατρέπεται σε θερμότητα.</a:t>
            </a:r>
          </a:p>
          <a:p>
            <a:pPr algn="r"/>
            <a:r>
              <a:rPr lang="el-GR" sz="2000" dirty="0" err="1">
                <a:latin typeface="Trebuchet MS" panose="020B0603020202020204" pitchFamily="34" charset="0"/>
              </a:rPr>
              <a:t>Επαν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l-GR" sz="2000" dirty="0" err="1">
                <a:latin typeface="Trebuchet MS" panose="020B0603020202020204" pitchFamily="34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l-GR" sz="2000" dirty="0" smtClean="0">
                <a:latin typeface="Trebuchet MS" panose="020B0603020202020204" pitchFamily="34" charset="0"/>
              </a:rPr>
              <a:t>2009</a:t>
            </a:r>
          </a:p>
          <a:p>
            <a:pPr algn="r"/>
            <a:endParaRPr lang="el-GR" sz="2400" dirty="0">
              <a:latin typeface="Trebuchet MS" panose="020B0603020202020204" pitchFamily="34" charset="0"/>
            </a:endParaRPr>
          </a:p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4.  </a:t>
            </a:r>
            <a:r>
              <a:rPr lang="el-GR" sz="2400" dirty="0">
                <a:latin typeface="Trebuchet MS" panose="020B0603020202020204" pitchFamily="34" charset="0"/>
              </a:rPr>
              <a:t>Έκκεντρη ονομάζεται η κρούση κατά την οποία οι ταχύτητες των κέντρων μάζας των δύο συγκρουόμενων σωμάτων είναι μεταξύ τους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κάθετες.                </a:t>
            </a:r>
            <a:r>
              <a:rPr lang="el-GR" sz="2400" dirty="0" smtClean="0">
                <a:latin typeface="Trebuchet MS" panose="020B0603020202020204" pitchFamily="34" charset="0"/>
              </a:rPr>
              <a:t>        </a:t>
            </a:r>
            <a:r>
              <a:rPr lang="el-GR" sz="2400" b="1" dirty="0" smtClean="0">
                <a:latin typeface="Trebuchet MS" panose="020B0603020202020204" pitchFamily="34" charset="0"/>
              </a:rPr>
              <a:t>β</a:t>
            </a:r>
            <a:r>
              <a:rPr lang="el-GR" sz="2400" b="1" dirty="0">
                <a:latin typeface="Trebuchet MS" panose="020B0603020202020204" pitchFamily="34" charset="0"/>
              </a:rPr>
              <a:t>.  </a:t>
            </a:r>
            <a:r>
              <a:rPr lang="el-GR" sz="2400" dirty="0">
                <a:latin typeface="Trebuchet MS" panose="020B0603020202020204" pitchFamily="34" charset="0"/>
              </a:rPr>
              <a:t>παράλληλες</a:t>
            </a:r>
            <a:r>
              <a:rPr lang="el-GR" sz="2400" dirty="0" smtClean="0">
                <a:latin typeface="Trebuchet MS" panose="020B0603020202020204" pitchFamily="34" charset="0"/>
              </a:rPr>
              <a:t>.</a:t>
            </a:r>
          </a:p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γ</a:t>
            </a:r>
            <a:r>
              <a:rPr lang="el-GR" sz="2400" b="1" dirty="0">
                <a:latin typeface="Trebuchet MS" panose="020B0603020202020204" pitchFamily="34" charset="0"/>
              </a:rPr>
              <a:t>.  </a:t>
            </a:r>
            <a:r>
              <a:rPr lang="el-GR" sz="2400" dirty="0">
                <a:latin typeface="Trebuchet MS" panose="020B0603020202020204" pitchFamily="34" charset="0"/>
              </a:rPr>
              <a:t>ίσες.                       </a:t>
            </a:r>
            <a:r>
              <a:rPr lang="el-GR" sz="2400" dirty="0" smtClean="0">
                <a:latin typeface="Trebuchet MS" panose="020B0603020202020204" pitchFamily="34" charset="0"/>
              </a:rPr>
              <a:t>       </a:t>
            </a:r>
            <a:r>
              <a:rPr lang="el-GR" sz="2400" b="1" dirty="0" smtClean="0">
                <a:latin typeface="Trebuchet MS" panose="020B0603020202020204" pitchFamily="34" charset="0"/>
              </a:rPr>
              <a:t>δ</a:t>
            </a:r>
            <a:r>
              <a:rPr lang="el-GR" sz="2400" b="1" dirty="0">
                <a:latin typeface="Trebuchet MS" panose="020B0603020202020204" pitchFamily="34" charset="0"/>
              </a:rPr>
              <a:t>.  </a:t>
            </a:r>
            <a:r>
              <a:rPr lang="el-GR" sz="2400" dirty="0">
                <a:latin typeface="Trebuchet MS" panose="020B0603020202020204" pitchFamily="34" charset="0"/>
              </a:rPr>
              <a:t>σε τυχαίες διευθύνσεις.</a:t>
            </a:r>
          </a:p>
          <a:p>
            <a:pPr algn="r"/>
            <a:r>
              <a:rPr lang="el-GR" sz="2000" dirty="0" err="1">
                <a:latin typeface="Trebuchet MS" panose="020B0603020202020204" pitchFamily="34" charset="0"/>
              </a:rPr>
              <a:t>Εσπερ</a:t>
            </a:r>
            <a:r>
              <a:rPr lang="el-GR" sz="2000" dirty="0">
                <a:latin typeface="Trebuchet MS" panose="020B0603020202020204" pitchFamily="34" charset="0"/>
              </a:rPr>
              <a:t>. 2010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579917" y="1988840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4427984" y="4437112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129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171A2-61E8-4D8B-9C15-3F7ECE901131}" type="slidenum">
              <a:rPr lang="el-GR" altLang="el-GR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el-GR" altLang="el-GR" dirty="0">
              <a:solidFill>
                <a:schemeClr val="tx1"/>
              </a:solidFill>
            </a:endParaRPr>
          </a:p>
        </p:txBody>
      </p:sp>
      <p:grpSp>
        <p:nvGrpSpPr>
          <p:cNvPr id="59404" name="Group 12"/>
          <p:cNvGrpSpPr>
            <a:grpSpLocks/>
          </p:cNvGrpSpPr>
          <p:nvPr/>
        </p:nvGrpSpPr>
        <p:grpSpPr bwMode="auto">
          <a:xfrm>
            <a:off x="468313" y="385763"/>
            <a:ext cx="8135937" cy="3600450"/>
            <a:chOff x="295" y="243"/>
            <a:chExt cx="5125" cy="2268"/>
          </a:xfrm>
        </p:grpSpPr>
        <p:sp>
          <p:nvSpPr>
            <p:cNvPr id="24582" name="Rectangle 7"/>
            <p:cNvSpPr>
              <a:spLocks noChangeArrowheads="1"/>
            </p:cNvSpPr>
            <p:nvPr/>
          </p:nvSpPr>
          <p:spPr bwMode="auto">
            <a:xfrm>
              <a:off x="295" y="243"/>
              <a:ext cx="5125" cy="2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 b="1" dirty="0" smtClean="0">
                  <a:latin typeface="Trebuchet MS" pitchFamily="34" charset="0"/>
                </a:rPr>
                <a:t>5. </a:t>
              </a:r>
              <a:r>
                <a:rPr lang="el-GR" altLang="el-GR" sz="2400" b="0" dirty="0" smtClean="0">
                  <a:latin typeface="Trebuchet MS" pitchFamily="34" charset="0"/>
                </a:rPr>
                <a:t>Σφαίρα </a:t>
              </a:r>
              <a:r>
                <a:rPr lang="el-GR" altLang="el-GR" sz="2400" b="0" dirty="0">
                  <a:latin typeface="Trebuchet MS" pitchFamily="34" charset="0"/>
                </a:rPr>
                <a:t>μάζας m</a:t>
              </a:r>
              <a:r>
                <a:rPr lang="el-GR" altLang="el-GR" sz="2400" b="0" baseline="-25000" dirty="0">
                  <a:latin typeface="Trebuchet MS" pitchFamily="34" charset="0"/>
                </a:rPr>
                <a:t>1</a:t>
              </a:r>
              <a:r>
                <a:rPr lang="el-GR" altLang="el-GR" sz="2400" b="0" dirty="0">
                  <a:latin typeface="Trebuchet MS" pitchFamily="34" charset="0"/>
                </a:rPr>
                <a:t>, κινούμενη με ταχύτητα , συγκρούεται μετωπικά και ελαστικά με ακίνητη σφαίρα μάζας m</a:t>
              </a:r>
              <a:r>
                <a:rPr lang="el-GR" altLang="el-GR" sz="2400" b="0" baseline="-25000" dirty="0">
                  <a:latin typeface="Trebuchet MS" pitchFamily="34" charset="0"/>
                </a:rPr>
                <a:t>2</a:t>
              </a:r>
              <a:r>
                <a:rPr lang="el-GR" altLang="el-GR" sz="2400" b="0" dirty="0">
                  <a:latin typeface="Trebuchet MS" pitchFamily="34" charset="0"/>
                </a:rPr>
                <a:t>. Οι ταχύτητες </a:t>
              </a:r>
              <a:r>
                <a:rPr lang="el-GR" altLang="el-GR" sz="4000" dirty="0">
                  <a:latin typeface="Comic Sans MS" pitchFamily="66" charset="0"/>
                </a:rPr>
                <a:t> </a:t>
              </a:r>
              <a:r>
                <a:rPr lang="el-GR" altLang="el-GR" sz="2400" b="0" dirty="0">
                  <a:latin typeface="Trebuchet MS" pitchFamily="34" charset="0"/>
                </a:rPr>
                <a:t> και    </a:t>
              </a:r>
              <a:r>
                <a:rPr lang="en-US" altLang="el-GR" sz="2400" b="0" dirty="0" err="1">
                  <a:latin typeface="Trebuchet MS" pitchFamily="34" charset="0"/>
                </a:rPr>
                <a:t>των</a:t>
              </a:r>
              <a:r>
                <a:rPr lang="en-US" altLang="el-GR" sz="2400" b="0" dirty="0">
                  <a:latin typeface="Trebuchet MS" pitchFamily="34" charset="0"/>
                </a:rPr>
                <a:t> </a:t>
              </a:r>
              <a:r>
                <a:rPr lang="en-US" altLang="el-GR" sz="2400" b="0" dirty="0" err="1">
                  <a:latin typeface="Trebuchet MS" pitchFamily="34" charset="0"/>
                </a:rPr>
                <a:t>σφ</a:t>
              </a:r>
              <a:r>
                <a:rPr lang="en-US" altLang="el-GR" sz="2400" b="0" dirty="0">
                  <a:latin typeface="Trebuchet MS" pitchFamily="34" charset="0"/>
                </a:rPr>
                <a:t>αιρών μετά την κρούση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 b="1" dirty="0">
                  <a:latin typeface="Trebuchet MS" pitchFamily="34" charset="0"/>
                </a:rPr>
                <a:t>α.  </a:t>
              </a:r>
              <a:r>
                <a:rPr lang="en-US" altLang="el-GR" sz="2400" b="0" dirty="0" err="1">
                  <a:latin typeface="Trebuchet MS" pitchFamily="34" charset="0"/>
                </a:rPr>
                <a:t>έχουν</a:t>
              </a:r>
              <a:r>
                <a:rPr lang="en-US" altLang="el-GR" sz="2400" b="0" dirty="0">
                  <a:latin typeface="Trebuchet MS" pitchFamily="34" charset="0"/>
                </a:rPr>
                <a:t> π</a:t>
              </a:r>
              <a:r>
                <a:rPr lang="en-US" altLang="el-GR" sz="2400" b="0" dirty="0" err="1">
                  <a:latin typeface="Trebuchet MS" pitchFamily="34" charset="0"/>
                </a:rPr>
                <a:t>άντ</a:t>
              </a:r>
              <a:r>
                <a:rPr lang="en-US" altLang="el-GR" sz="2400" b="0" dirty="0">
                  <a:latin typeface="Trebuchet MS" pitchFamily="34" charset="0"/>
                </a:rPr>
                <a:t>α την ίδια φορά.                                     </a:t>
              </a:r>
              <a:endParaRPr lang="el-GR" altLang="el-GR" sz="2400" b="0" dirty="0">
                <a:latin typeface="Trebuchet MS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 b="1" dirty="0">
                  <a:latin typeface="Trebuchet MS" pitchFamily="34" charset="0"/>
                </a:rPr>
                <a:t>β.  </a:t>
              </a:r>
              <a:r>
                <a:rPr lang="en-US" altLang="el-GR" sz="2400" b="0" dirty="0" err="1">
                  <a:latin typeface="Trebuchet MS" pitchFamily="34" charset="0"/>
                </a:rPr>
                <a:t>σχημ</a:t>
              </a:r>
              <a:r>
                <a:rPr lang="en-US" altLang="el-GR" sz="2400" b="0" dirty="0">
                  <a:latin typeface="Trebuchet MS" pitchFamily="34" charset="0"/>
                </a:rPr>
                <a:t>ατίζουν μεταξύ τους γωνία 90</a:t>
              </a:r>
              <a:r>
                <a:rPr lang="en-US" altLang="el-GR" sz="2400" b="0" baseline="30000" dirty="0">
                  <a:latin typeface="Trebuchet MS" pitchFamily="34" charset="0"/>
                </a:rPr>
                <a:t>ο</a:t>
              </a:r>
              <a:r>
                <a:rPr lang="en-US" altLang="el-GR" sz="2400" b="0" dirty="0">
                  <a:latin typeface="Trebuchet MS" pitchFamily="34" charset="0"/>
                </a:rPr>
                <a:t>.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 b="1" dirty="0">
                  <a:latin typeface="Trebuchet MS" pitchFamily="34" charset="0"/>
                </a:rPr>
                <a:t>γ.  </a:t>
              </a:r>
              <a:r>
                <a:rPr lang="en-US" altLang="el-GR" sz="2400" b="0" dirty="0" err="1">
                  <a:latin typeface="Trebuchet MS" pitchFamily="34" charset="0"/>
                </a:rPr>
                <a:t>έχουν</a:t>
              </a:r>
              <a:r>
                <a:rPr lang="en-US" altLang="el-GR" sz="2400" b="0" dirty="0">
                  <a:latin typeface="Trebuchet MS" pitchFamily="34" charset="0"/>
                </a:rPr>
                <a:t> π</a:t>
              </a:r>
              <a:r>
                <a:rPr lang="en-US" altLang="el-GR" sz="2400" b="0" dirty="0" err="1">
                  <a:latin typeface="Trebuchet MS" pitchFamily="34" charset="0"/>
                </a:rPr>
                <a:t>άντ</a:t>
              </a:r>
              <a:r>
                <a:rPr lang="en-US" altLang="el-GR" sz="2400" b="0" dirty="0">
                  <a:latin typeface="Trebuchet MS" pitchFamily="34" charset="0"/>
                </a:rPr>
                <a:t>α αντίθετη φορά.                                    </a:t>
              </a:r>
              <a:endParaRPr lang="el-GR" altLang="el-GR" sz="2400" b="0" dirty="0">
                <a:latin typeface="Trebuchet MS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 b="1" dirty="0">
                  <a:latin typeface="Trebuchet MS" pitchFamily="34" charset="0"/>
                </a:rPr>
                <a:t>δ.  </a:t>
              </a:r>
              <a:r>
                <a:rPr lang="en-US" altLang="el-GR" sz="2400" b="0" dirty="0" err="1">
                  <a:latin typeface="Trebuchet MS" pitchFamily="34" charset="0"/>
                </a:rPr>
                <a:t>έχουν</a:t>
              </a:r>
              <a:r>
                <a:rPr lang="en-US" altLang="el-GR" sz="2400" b="0" dirty="0">
                  <a:latin typeface="Trebuchet MS" pitchFamily="34" charset="0"/>
                </a:rPr>
                <a:t> π</a:t>
              </a:r>
              <a:r>
                <a:rPr lang="en-US" altLang="el-GR" sz="2400" b="0" dirty="0" err="1">
                  <a:latin typeface="Trebuchet MS" pitchFamily="34" charset="0"/>
                </a:rPr>
                <a:t>άντ</a:t>
              </a:r>
              <a:r>
                <a:rPr lang="en-US" altLang="el-GR" sz="2400" b="0" dirty="0">
                  <a:latin typeface="Trebuchet MS" pitchFamily="34" charset="0"/>
                </a:rPr>
                <a:t>α την ίδια διεύθυνση.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 b="0" dirty="0">
                  <a:latin typeface="Trebuchet MS" pitchFamily="34" charset="0"/>
                </a:rPr>
                <a:t>Επαν. </a:t>
              </a:r>
              <a:r>
                <a:rPr lang="en-US" altLang="el-GR" sz="2000" b="0" dirty="0" err="1">
                  <a:latin typeface="Trebuchet MS" pitchFamily="34" charset="0"/>
                </a:rPr>
                <a:t>Ημερ</a:t>
              </a:r>
              <a:r>
                <a:rPr lang="en-US" altLang="el-GR" sz="2000" b="0" dirty="0">
                  <a:latin typeface="Trebuchet MS" pitchFamily="34" charset="0"/>
                </a:rPr>
                <a:t>. 2012</a:t>
              </a:r>
              <a:endParaRPr lang="el-GR" altLang="el-GR" sz="2000" b="0" dirty="0">
                <a:latin typeface="Trebuchet MS" pitchFamily="34" charset="0"/>
              </a:endParaRPr>
            </a:p>
          </p:txBody>
        </p:sp>
        <p:graphicFrame>
          <p:nvGraphicFramePr>
            <p:cNvPr id="24583" name="Object 8"/>
            <p:cNvGraphicFramePr>
              <a:graphicFrameLocks noChangeAspect="1"/>
            </p:cNvGraphicFramePr>
            <p:nvPr/>
          </p:nvGraphicFramePr>
          <p:xfrm>
            <a:off x="5148" y="300"/>
            <a:ext cx="160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1" name="Εξίσωση" r:id="rId3" imgW="152268" imgH="215713" progId="Equation.3">
                    <p:embed/>
                  </p:oleObj>
                </mc:Choice>
                <mc:Fallback>
                  <p:oleObj name="Εξίσωση" r:id="rId3" imgW="152268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8" y="300"/>
                          <a:ext cx="160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4" name="Object 9"/>
            <p:cNvGraphicFramePr>
              <a:graphicFrameLocks noChangeAspect="1"/>
            </p:cNvGraphicFramePr>
            <p:nvPr/>
          </p:nvGraphicFramePr>
          <p:xfrm>
            <a:off x="2517" y="845"/>
            <a:ext cx="181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2" name="Εξίσωση" r:id="rId5" imgW="152334" imgH="228501" progId="Equation.3">
                    <p:embed/>
                  </p:oleObj>
                </mc:Choice>
                <mc:Fallback>
                  <p:oleObj name="Εξίσωση" r:id="rId5" imgW="152334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7" y="845"/>
                          <a:ext cx="181" cy="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5" name="Object 10"/>
            <p:cNvGraphicFramePr>
              <a:graphicFrameLocks noChangeAspect="1"/>
            </p:cNvGraphicFramePr>
            <p:nvPr/>
          </p:nvGraphicFramePr>
          <p:xfrm>
            <a:off x="3061" y="845"/>
            <a:ext cx="212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3" name="Εξίσωση" r:id="rId7" imgW="177646" imgH="228402" progId="Equation.3">
                    <p:embed/>
                  </p:oleObj>
                </mc:Choice>
                <mc:Fallback>
                  <p:oleObj name="Εξίσωση" r:id="rId7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845"/>
                          <a:ext cx="212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468313" y="3213100"/>
            <a:ext cx="431800" cy="4413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40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6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45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39552" y="332656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6.  </a:t>
            </a:r>
            <a:r>
              <a:rPr lang="el-GR" sz="2400" dirty="0">
                <a:latin typeface="Trebuchet MS" panose="020B0603020202020204" pitchFamily="34" charset="0"/>
              </a:rPr>
              <a:t>Σε μία ελαστική κρούση 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η  ορμή  και   η  ενέργεια  του  συστήματος  των  σωμάτων διατηρούνται  σταθερές.  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η  ορμή  του συστήματος  των  σωμάτων αυξάνεται  ενώ η ολική  ενέργεια  του συστήματος των  σωμάτων μειώνεται.  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η  ορμή  του  συστήματος των σωμάτων  μειώνεται  ενώ η ολική  ενέργεια του συστήματος των  σωμάτων αυξάνεται. 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η ορμή του συστήματος των σωμάτων παραμένει σταθερή ενώ η ολική ενέργεια του συστήματος  των σωμάτων μειώνεται.</a:t>
            </a:r>
          </a:p>
          <a:p>
            <a:pPr algn="r"/>
            <a:r>
              <a:rPr lang="el-GR" sz="2000" dirty="0" err="1">
                <a:latin typeface="Trebuchet MS" panose="020B0603020202020204" pitchFamily="34" charset="0"/>
              </a:rPr>
              <a:t>Ομογ</a:t>
            </a:r>
            <a:r>
              <a:rPr lang="el-GR" sz="2000" dirty="0">
                <a:latin typeface="Trebuchet MS" panose="020B0603020202020204" pitchFamily="34" charset="0"/>
              </a:rPr>
              <a:t>. 2012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534818" y="717983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491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46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95536" y="188640"/>
            <a:ext cx="81369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7.  </a:t>
            </a:r>
            <a:r>
              <a:rPr lang="el-GR" sz="2400" dirty="0">
                <a:latin typeface="Trebuchet MS" panose="020B0603020202020204" pitchFamily="34" charset="0"/>
              </a:rPr>
              <a:t>Δύο σφαίρες Α και Β με ίσες μάζες, μία εκ των οποίων είναι ακίνητη, συγκρούονται κεντρικά και ελαστικά. Το ποσοστό της μεταβιβαζόμενης ενέργειας από τη σφαίρα που κινείται στην αρχικά ακίνητη σφαίρα είναι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100%.     </a:t>
            </a:r>
            <a:r>
              <a:rPr lang="el-GR" sz="2400" dirty="0" smtClean="0">
                <a:latin typeface="Trebuchet MS" panose="020B0603020202020204" pitchFamily="34" charset="0"/>
              </a:rPr>
              <a:t>       </a:t>
            </a:r>
            <a:r>
              <a:rPr lang="el-GR" sz="2400" b="1" dirty="0" smtClean="0">
                <a:latin typeface="Trebuchet MS" panose="020B0603020202020204" pitchFamily="34" charset="0"/>
              </a:rPr>
              <a:t>β</a:t>
            </a:r>
            <a:r>
              <a:rPr lang="el-GR" sz="2400" b="1" dirty="0">
                <a:latin typeface="Trebuchet MS" panose="020B0603020202020204" pitchFamily="34" charset="0"/>
              </a:rPr>
              <a:t>.  </a:t>
            </a:r>
            <a:r>
              <a:rPr lang="el-GR" sz="2400" dirty="0">
                <a:latin typeface="Trebuchet MS" panose="020B0603020202020204" pitchFamily="34" charset="0"/>
              </a:rPr>
              <a:t>50%.      </a:t>
            </a:r>
            <a:r>
              <a:rPr lang="el-GR" sz="2400" dirty="0" smtClean="0">
                <a:latin typeface="Trebuchet MS" panose="020B0603020202020204" pitchFamily="34" charset="0"/>
              </a:rPr>
              <a:t>      </a:t>
            </a:r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40%.         </a:t>
            </a:r>
            <a:r>
              <a:rPr lang="el-GR" sz="2400" dirty="0" smtClean="0">
                <a:latin typeface="Trebuchet MS" panose="020B0603020202020204" pitchFamily="34" charset="0"/>
              </a:rPr>
              <a:t>   </a:t>
            </a:r>
            <a:r>
              <a:rPr lang="el-GR" sz="2400" b="1" dirty="0" smtClean="0">
                <a:latin typeface="Trebuchet MS" panose="020B0603020202020204" pitchFamily="34" charset="0"/>
              </a:rPr>
              <a:t>δ</a:t>
            </a:r>
            <a:r>
              <a:rPr lang="el-GR" sz="2400" b="1" dirty="0">
                <a:latin typeface="Trebuchet MS" panose="020B0603020202020204" pitchFamily="34" charset="0"/>
              </a:rPr>
              <a:t>.  </a:t>
            </a:r>
            <a:r>
              <a:rPr lang="el-GR" sz="2400" dirty="0">
                <a:latin typeface="Trebuchet MS" panose="020B0603020202020204" pitchFamily="34" charset="0"/>
              </a:rPr>
              <a:t>0%.</a:t>
            </a:r>
          </a:p>
          <a:p>
            <a:pPr algn="r"/>
            <a:r>
              <a:rPr lang="el-GR" sz="2000" dirty="0" err="1">
                <a:latin typeface="Trebuchet MS" panose="020B0603020202020204" pitchFamily="34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l-GR" sz="2000" dirty="0" smtClean="0">
                <a:latin typeface="Trebuchet MS" panose="020B0603020202020204" pitchFamily="34" charset="0"/>
              </a:rPr>
              <a:t>2015</a:t>
            </a:r>
          </a:p>
          <a:p>
            <a:pPr algn="r"/>
            <a:endParaRPr lang="el-GR" sz="1200" dirty="0">
              <a:latin typeface="Trebuchet MS" panose="020B0603020202020204" pitchFamily="34" charset="0"/>
            </a:endParaRPr>
          </a:p>
          <a:p>
            <a:pPr algn="just"/>
            <a:r>
              <a:rPr lang="el-GR" sz="2400" b="1" dirty="0" smtClean="0">
                <a:latin typeface="Trebuchet MS" panose="020B0603020202020204" pitchFamily="34" charset="0"/>
              </a:rPr>
              <a:t>8.</a:t>
            </a:r>
            <a:r>
              <a:rPr lang="el-GR" sz="2400" dirty="0" smtClean="0">
                <a:latin typeface="Trebuchet MS" panose="020B0603020202020204" pitchFamily="34" charset="0"/>
              </a:rPr>
              <a:t>  </a:t>
            </a:r>
            <a:r>
              <a:rPr lang="el-GR" sz="2400" dirty="0">
                <a:latin typeface="Trebuchet MS" panose="020B0603020202020204" pitchFamily="34" charset="0"/>
              </a:rPr>
              <a:t>Σφαίρα Α συγκρούεται μετωπικά και ελαστικά με ακίνητη σφαίρα Β μεγαλύτερης μάζας. Η ταχύτητα της σφαίρας Α μετά την κρούση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α. </a:t>
            </a:r>
            <a:r>
              <a:rPr lang="el-GR" sz="2400" dirty="0" smtClean="0">
                <a:latin typeface="Trebuchet MS" panose="020B0603020202020204" pitchFamily="34" charset="0"/>
              </a:rPr>
              <a:t>θα </a:t>
            </a:r>
            <a:r>
              <a:rPr lang="el-GR" sz="2400" dirty="0">
                <a:latin typeface="Trebuchet MS" panose="020B0603020202020204" pitchFamily="34" charset="0"/>
              </a:rPr>
              <a:t>είναι ίση με την ταχύτητα που είχε πριν την κρούση.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θα μηδενισθεί.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θα έχει αντίθετη κατεύθυνση από την αρχική.</a:t>
            </a:r>
          </a:p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δ. </a:t>
            </a:r>
            <a:r>
              <a:rPr lang="el-GR" sz="2400" dirty="0" smtClean="0">
                <a:latin typeface="Trebuchet MS" panose="020B0603020202020204" pitchFamily="34" charset="0"/>
              </a:rPr>
              <a:t>θα </a:t>
            </a:r>
            <a:r>
              <a:rPr lang="el-GR" sz="2400" dirty="0">
                <a:latin typeface="Trebuchet MS" panose="020B0603020202020204" pitchFamily="34" charset="0"/>
              </a:rPr>
              <a:t>είναι ίση με την ταχύτητα που θα αποκτήσει η σφαίρα Β.</a:t>
            </a:r>
          </a:p>
          <a:p>
            <a:pPr algn="r"/>
            <a:r>
              <a:rPr lang="el-GR" sz="2000" dirty="0" err="1">
                <a:latin typeface="Trebuchet MS" panose="020B0603020202020204" pitchFamily="34" charset="0"/>
              </a:rPr>
              <a:t>Ομογ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l-GR" sz="2000" dirty="0" smtClean="0">
                <a:latin typeface="Trebuchet MS" panose="020B0603020202020204" pitchFamily="34" charset="0"/>
              </a:rPr>
              <a:t>2015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395536" y="1700808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395536" y="4725144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99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737574" y="2844106"/>
            <a:ext cx="766885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Times New Roman" panose="02020603050405020304" pitchFamily="18" charset="0"/>
              </a:rPr>
              <a:t>10.  </a:t>
            </a:r>
            <a:r>
              <a:rPr lang="el-GR" sz="2000" dirty="0" smtClean="0">
                <a:latin typeface="Trebuchet MS" panose="020B0603020202020204" pitchFamily="34" charset="0"/>
                <a:ea typeface="Times New Roman" panose="02020603050405020304" pitchFamily="18" charset="0"/>
              </a:rPr>
              <a:t>Δύο  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μικρά  σώματα  με  μάζες  </a:t>
            </a:r>
            <a:r>
              <a:rPr lang="el-GR" sz="2000" i="1" dirty="0">
                <a:latin typeface="Trebuchet MS" panose="020B0603020202020204" pitchFamily="34" charset="0"/>
                <a:ea typeface="Times New Roman" panose="02020603050405020304" pitchFamily="18" charset="0"/>
              </a:rPr>
              <a:t>m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  και  4</a:t>
            </a:r>
            <a:r>
              <a:rPr lang="el-GR" sz="2000" i="1" dirty="0">
                <a:latin typeface="Trebuchet MS" panose="020B0603020202020204" pitchFamily="34" charset="0"/>
                <a:ea typeface="Times New Roman" panose="02020603050405020304" pitchFamily="18" charset="0"/>
              </a:rPr>
              <a:t>m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 , που   κινούνται   στην  ίδια  ευθεία  με αντίθετες  κατευθύνσεις  και  ταχύτητες  </a:t>
            </a:r>
            <a:r>
              <a:rPr lang="el-GR" sz="2000" i="1" dirty="0">
                <a:latin typeface="Trebuchet MS" panose="020B0603020202020204" pitchFamily="34" charset="0"/>
                <a:ea typeface="Times New Roman" panose="02020603050405020304" pitchFamily="18" charset="0"/>
              </a:rPr>
              <a:t>υ</a:t>
            </a:r>
            <a:r>
              <a:rPr lang="el-GR" sz="2000" baseline="-25000" dirty="0">
                <a:latin typeface="Trebuchet MS" panose="020B0603020202020204" pitchFamily="34" charset="0"/>
                <a:ea typeface="Times New Roman" panose="02020603050405020304" pitchFamily="18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  και  </a:t>
            </a:r>
            <a:r>
              <a:rPr lang="el-GR" sz="2000" i="1" dirty="0">
                <a:latin typeface="Trebuchet MS" panose="020B0603020202020204" pitchFamily="34" charset="0"/>
                <a:ea typeface="Times New Roman" panose="02020603050405020304" pitchFamily="18" charset="0"/>
              </a:rPr>
              <a:t>υ</a:t>
            </a:r>
            <a:r>
              <a:rPr lang="el-GR" sz="2000" baseline="-25000" dirty="0">
                <a:latin typeface="Trebuchet MS" panose="020B0603020202020204" pitchFamily="34" charset="0"/>
                <a:ea typeface="Times New Roman" panose="02020603050405020304" pitchFamily="18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  αντίστοιχα,  συγκρούονται  μετωπικά  και  πλαστικά. Αν  η  χρονική διάρκεια  της  κρούσης  είναι  αμελητέα  και  το  συσσωμάτωμα  </a:t>
            </a:r>
            <a:r>
              <a:rPr lang="el-GR" sz="2000" dirty="0" smtClean="0">
                <a:latin typeface="Trebuchet MS" panose="020B0603020202020204" pitchFamily="34" charset="0"/>
                <a:ea typeface="Times New Roman" panose="02020603050405020304" pitchFamily="18" charset="0"/>
              </a:rPr>
              <a:t>ακινητοποιείται, 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τότε  τα  δύο  σώματα  πριν  την  κρούση  είχαν</a:t>
            </a:r>
          </a:p>
          <a:p>
            <a:pPr algn="just">
              <a:spcAft>
                <a:spcPts val="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  </a:t>
            </a:r>
            <a:r>
              <a:rPr lang="el-GR" sz="2000" dirty="0" smtClean="0">
                <a:latin typeface="Trebuchet MS" panose="020B0603020202020204" pitchFamily="34" charset="0"/>
                <a:ea typeface="Times New Roman" panose="02020603050405020304" pitchFamily="18" charset="0"/>
              </a:rPr>
              <a:t>αντίθετες 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ταχύτητες.               </a:t>
            </a:r>
            <a:r>
              <a:rPr lang="el-GR" sz="2000" dirty="0" smtClean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2000" b="1" dirty="0" smtClean="0">
                <a:latin typeface="Trebuchet MS" panose="020B0603020202020204" pitchFamily="34" charset="0"/>
                <a:ea typeface="Times New Roman" panose="02020603050405020304" pitchFamily="18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  </a:t>
            </a:r>
            <a:r>
              <a:rPr lang="el-GR" sz="2000" dirty="0" smtClean="0">
                <a:latin typeface="Trebuchet MS" panose="020B0603020202020204" pitchFamily="34" charset="0"/>
                <a:ea typeface="Times New Roman" panose="02020603050405020304" pitchFamily="18" charset="0"/>
              </a:rPr>
              <a:t>ίσες 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ορμές.</a:t>
            </a:r>
          </a:p>
          <a:p>
            <a:pPr algn="just">
              <a:spcAft>
                <a:spcPts val="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  </a:t>
            </a:r>
            <a:r>
              <a:rPr lang="el-GR" sz="2000" dirty="0" smtClean="0">
                <a:latin typeface="Trebuchet MS" panose="020B0603020202020204" pitchFamily="34" charset="0"/>
                <a:ea typeface="Times New Roman" panose="02020603050405020304" pitchFamily="18" charset="0"/>
              </a:rPr>
              <a:t>αντίθετες 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ορμές.                      </a:t>
            </a:r>
            <a:r>
              <a:rPr lang="el-GR" sz="2000" b="1" dirty="0" smtClean="0">
                <a:latin typeface="Trebuchet MS" panose="020B0603020202020204" pitchFamily="34" charset="0"/>
                <a:ea typeface="Times New Roman" panose="02020603050405020304" pitchFamily="18" charset="0"/>
              </a:rPr>
              <a:t>δ</a:t>
            </a: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  </a:t>
            </a:r>
            <a:r>
              <a:rPr lang="el-GR" sz="2000" dirty="0" smtClean="0">
                <a:latin typeface="Trebuchet MS" panose="020B0603020202020204" pitchFamily="34" charset="0"/>
                <a:ea typeface="Times New Roman" panose="02020603050405020304" pitchFamily="18" charset="0"/>
              </a:rPr>
              <a:t>ίσες 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κινητικές ενέργειες</a:t>
            </a:r>
            <a:r>
              <a:rPr lang="el-GR" sz="2000" dirty="0" smtClean="0"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endParaRPr 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l-GR" sz="20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. 2018</a:t>
            </a:r>
            <a:endParaRPr 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Oval 21"/>
          <p:cNvSpPr>
            <a:spLocks noChangeArrowheads="1"/>
          </p:cNvSpPr>
          <p:nvPr/>
        </p:nvSpPr>
        <p:spPr bwMode="auto">
          <a:xfrm>
            <a:off x="737574" y="1844824"/>
            <a:ext cx="431800" cy="4413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4000">
              <a:latin typeface="Comic Sans MS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767577" y="429277"/>
            <a:ext cx="771520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Times New Roman" panose="02020603050405020304" pitchFamily="18" charset="0"/>
              </a:rPr>
              <a:t>9.  </a:t>
            </a:r>
            <a:r>
              <a:rPr lang="el-GR" sz="2000" dirty="0" smtClean="0">
                <a:latin typeface="Trebuchet MS" panose="020B0603020202020204" pitchFamily="34" charset="0"/>
                <a:ea typeface="Times New Roman" panose="02020603050405020304" pitchFamily="18" charset="0"/>
              </a:rPr>
              <a:t>Δύο 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σφαίρες Α και Β με ίσες μάζες, μία εκ των οποίων είναι ακίνητη, συγκρούονται κεντρικά και ελαστικά. Το ποσοστό της μεταβιβαζόμενης ενέργειας από τη σφαίρα που κινείται στην αρχικά ακίνητη σφαίρα είναι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l-GR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α.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 100%.           </a:t>
            </a:r>
            <a:r>
              <a:rPr lang="el-GR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20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β</a:t>
            </a:r>
            <a:r>
              <a:rPr lang="el-GR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 50%.         </a:t>
            </a:r>
            <a:r>
              <a:rPr lang="el-GR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       </a:t>
            </a:r>
            <a:r>
              <a:rPr lang="el-GR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γ.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 40%.        </a:t>
            </a:r>
            <a:r>
              <a:rPr lang="el-GR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          </a:t>
            </a: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δ.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  0%.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l-GR" sz="2000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. 2015</a:t>
            </a:r>
            <a:endParaRPr lang="el-GR" sz="20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Oval 21"/>
          <p:cNvSpPr>
            <a:spLocks noChangeArrowheads="1"/>
          </p:cNvSpPr>
          <p:nvPr/>
        </p:nvSpPr>
        <p:spPr bwMode="auto">
          <a:xfrm>
            <a:off x="737574" y="5013176"/>
            <a:ext cx="431800" cy="4413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40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8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48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82195" y="404664"/>
            <a:ext cx="7704856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latin typeface="Trebuchet MS" pitchFamily="34" charset="0"/>
              </a:rPr>
              <a:t>11</a:t>
            </a:r>
            <a:r>
              <a:rPr lang="en-US" altLang="el-GR" sz="2400" b="1" dirty="0" smtClean="0">
                <a:latin typeface="Trebuchet MS" pitchFamily="34" charset="0"/>
              </a:rPr>
              <a:t>.  </a:t>
            </a:r>
            <a:r>
              <a:rPr lang="en-US" altLang="el-GR" sz="2400" b="0" dirty="0" err="1" smtClean="0">
                <a:latin typeface="Trebuchet MS" pitchFamily="34" charset="0"/>
              </a:rPr>
              <a:t>Σφ</a:t>
            </a:r>
            <a:r>
              <a:rPr lang="en-US" altLang="el-GR" sz="2400" b="0" dirty="0" smtClean="0">
                <a:latin typeface="Trebuchet MS" pitchFamily="34" charset="0"/>
              </a:rPr>
              <a:t>αίρα </a:t>
            </a:r>
            <a:r>
              <a:rPr lang="en-US" altLang="el-GR" sz="2400" b="0" dirty="0">
                <a:latin typeface="Trebuchet MS" pitchFamily="34" charset="0"/>
              </a:rPr>
              <a:t>Α μάζας</a:t>
            </a:r>
            <a:r>
              <a:rPr lang="en-US" altLang="el-GR" sz="2400" dirty="0">
                <a:latin typeface="Trebuchet MS" pitchFamily="34" charset="0"/>
              </a:rPr>
              <a:t> </a:t>
            </a:r>
            <a:r>
              <a:rPr lang="en-US" altLang="el-GR" sz="2400" b="0" i="1" dirty="0">
                <a:latin typeface="Trebuchet MS" pitchFamily="34" charset="0"/>
              </a:rPr>
              <a:t>m</a:t>
            </a:r>
            <a:r>
              <a:rPr lang="en-US" altLang="el-GR" sz="2400" b="0" baseline="-25000" dirty="0">
                <a:latin typeface="Trebuchet MS" pitchFamily="34" charset="0"/>
              </a:rPr>
              <a:t>A</a:t>
            </a:r>
            <a:r>
              <a:rPr lang="en-US" altLang="el-GR" sz="2400" b="0" dirty="0">
                <a:latin typeface="Trebuchet MS" pitchFamily="34" charset="0"/>
              </a:rPr>
              <a:t> συγκρούεται κεντρικά και ελαστικά με δεύτερη ακίνητη σφαίρα Β μάζας </a:t>
            </a:r>
            <a:r>
              <a:rPr lang="en-US" altLang="el-GR" sz="2400" b="0" i="1" dirty="0">
                <a:latin typeface="Trebuchet MS" pitchFamily="34" charset="0"/>
              </a:rPr>
              <a:t>m</a:t>
            </a:r>
            <a:r>
              <a:rPr lang="en-US" altLang="el-GR" sz="2400" b="0" baseline="-25000" dirty="0">
                <a:latin typeface="Trebuchet MS" pitchFamily="34" charset="0"/>
              </a:rPr>
              <a:t>B</a:t>
            </a:r>
            <a:r>
              <a:rPr lang="en-US" altLang="el-GR" sz="2400" b="0" dirty="0">
                <a:latin typeface="Trebuchet MS" pitchFamily="34" charset="0"/>
              </a:rPr>
              <a:t>. </a:t>
            </a:r>
            <a:r>
              <a:rPr lang="en-US" altLang="el-GR" sz="2400" b="0" dirty="0" err="1">
                <a:latin typeface="Trebuchet MS" pitchFamily="34" charset="0"/>
              </a:rPr>
              <a:t>Το</a:t>
            </a:r>
            <a:r>
              <a:rPr lang="en-US" altLang="el-GR" sz="2400" b="0" dirty="0">
                <a:latin typeface="Trebuchet MS" pitchFamily="34" charset="0"/>
              </a:rPr>
              <a:t> π</a:t>
            </a:r>
            <a:r>
              <a:rPr lang="en-US" altLang="el-GR" sz="2400" b="0" dirty="0" err="1">
                <a:latin typeface="Trebuchet MS" pitchFamily="34" charset="0"/>
              </a:rPr>
              <a:t>οσοστό</a:t>
            </a:r>
            <a:r>
              <a:rPr lang="en-US" altLang="el-GR" sz="2400" b="0" dirty="0">
                <a:latin typeface="Trebuchet MS" pitchFamily="34" charset="0"/>
              </a:rPr>
              <a:t> </a:t>
            </a:r>
            <a:r>
              <a:rPr lang="en-US" altLang="el-GR" sz="2400" b="0" dirty="0" err="1">
                <a:latin typeface="Trebuchet MS" pitchFamily="34" charset="0"/>
              </a:rPr>
              <a:t>της</a:t>
            </a:r>
            <a:r>
              <a:rPr lang="en-US" altLang="el-GR" sz="2400" b="0" dirty="0">
                <a:latin typeface="Trebuchet MS" pitchFamily="34" charset="0"/>
              </a:rPr>
              <a:t> </a:t>
            </a:r>
            <a:r>
              <a:rPr lang="en-US" altLang="el-GR" sz="2400" b="0" dirty="0" err="1">
                <a:latin typeface="Trebuchet MS" pitchFamily="34" charset="0"/>
              </a:rPr>
              <a:t>μηχ</a:t>
            </a:r>
            <a:r>
              <a:rPr lang="en-US" altLang="el-GR" sz="2400" b="0" dirty="0">
                <a:latin typeface="Trebuchet MS" pitchFamily="34" charset="0"/>
              </a:rPr>
              <a:t>ανικής ενέργειας που έχει μεταφερθεί από την Α στη Β μετά την κρούση γίνεται μέγιστο όταν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2400" b="1" dirty="0">
                <a:latin typeface="Trebuchet MS" pitchFamily="34" charset="0"/>
              </a:rPr>
              <a:t>α</a:t>
            </a:r>
            <a:r>
              <a:rPr lang="en-GB" altLang="el-GR" sz="2400" b="1" dirty="0">
                <a:latin typeface="Trebuchet MS" pitchFamily="34" charset="0"/>
              </a:rPr>
              <a:t>.   </a:t>
            </a:r>
            <a:r>
              <a:rPr lang="en-GB" altLang="el-GR" sz="2400" b="0" i="1" dirty="0">
                <a:latin typeface="Trebuchet MS" pitchFamily="34" charset="0"/>
              </a:rPr>
              <a:t>m</a:t>
            </a:r>
            <a:r>
              <a:rPr lang="en-GB" altLang="el-GR" sz="2400" b="0" baseline="-25000" dirty="0">
                <a:latin typeface="Trebuchet MS" pitchFamily="34" charset="0"/>
              </a:rPr>
              <a:t>A</a:t>
            </a:r>
            <a:r>
              <a:rPr lang="en-GB" altLang="el-GR" sz="2400" b="0" dirty="0">
                <a:latin typeface="Trebuchet MS" pitchFamily="34" charset="0"/>
              </a:rPr>
              <a:t> = </a:t>
            </a:r>
            <a:r>
              <a:rPr lang="en-GB" altLang="el-GR" sz="2400" b="0" i="1" dirty="0">
                <a:latin typeface="Trebuchet MS" pitchFamily="34" charset="0"/>
              </a:rPr>
              <a:t>m</a:t>
            </a:r>
            <a:r>
              <a:rPr lang="en-US" altLang="el-GR" sz="2400" b="0" baseline="-25000" dirty="0" smtClean="0">
                <a:latin typeface="Trebuchet MS" pitchFamily="34" charset="0"/>
              </a:rPr>
              <a:t>Β</a:t>
            </a:r>
            <a:r>
              <a:rPr lang="el-GR" altLang="el-GR" sz="2400" b="0" dirty="0" smtClean="0">
                <a:latin typeface="Trebuchet MS" pitchFamily="34" charset="0"/>
              </a:rPr>
              <a:t>.</a:t>
            </a:r>
            <a:r>
              <a:rPr lang="en-GB" altLang="el-GR" sz="2400" b="0" dirty="0" smtClean="0">
                <a:latin typeface="Trebuchet MS" pitchFamily="34" charset="0"/>
              </a:rPr>
              <a:t> </a:t>
            </a:r>
            <a:r>
              <a:rPr lang="en-GB" altLang="el-GR" sz="2400" dirty="0" smtClean="0">
                <a:latin typeface="Trebuchet MS" pitchFamily="34" charset="0"/>
              </a:rPr>
              <a:t>       </a:t>
            </a:r>
            <a:r>
              <a:rPr lang="el-GR" altLang="el-GR" sz="2400" dirty="0" smtClean="0">
                <a:latin typeface="Trebuchet MS" pitchFamily="34" charset="0"/>
              </a:rPr>
              <a:t>  </a:t>
            </a:r>
            <a:r>
              <a:rPr lang="en-GB" altLang="el-GR" sz="2400" dirty="0" smtClean="0">
                <a:latin typeface="Trebuchet MS" pitchFamily="34" charset="0"/>
              </a:rPr>
              <a:t>     </a:t>
            </a:r>
            <a:endParaRPr lang="el-GR" altLang="el-GR" sz="2400" dirty="0" smtClean="0">
              <a:latin typeface="Trebuchet MS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2400" b="1" dirty="0" smtClean="0">
                <a:latin typeface="Trebuchet MS" pitchFamily="34" charset="0"/>
              </a:rPr>
              <a:t>β</a:t>
            </a:r>
            <a:r>
              <a:rPr lang="en-GB" altLang="el-GR" sz="2400" b="1" dirty="0">
                <a:latin typeface="Trebuchet MS" pitchFamily="34" charset="0"/>
              </a:rPr>
              <a:t>.   </a:t>
            </a:r>
            <a:r>
              <a:rPr lang="en-GB" altLang="el-GR" sz="2400" b="0" i="1" dirty="0">
                <a:latin typeface="Trebuchet MS" pitchFamily="34" charset="0"/>
              </a:rPr>
              <a:t>m</a:t>
            </a:r>
            <a:r>
              <a:rPr lang="en-GB" altLang="el-GR" sz="2400" b="0" baseline="-25000" dirty="0">
                <a:latin typeface="Trebuchet MS" pitchFamily="34" charset="0"/>
              </a:rPr>
              <a:t>A</a:t>
            </a:r>
            <a:r>
              <a:rPr lang="en-GB" altLang="el-GR" sz="2400" b="0" dirty="0">
                <a:latin typeface="Trebuchet MS" pitchFamily="34" charset="0"/>
              </a:rPr>
              <a:t> &lt; </a:t>
            </a:r>
            <a:r>
              <a:rPr lang="en-GB" altLang="el-GR" sz="2400" b="0" i="1" dirty="0">
                <a:latin typeface="Trebuchet MS" pitchFamily="34" charset="0"/>
              </a:rPr>
              <a:t>m</a:t>
            </a:r>
            <a:r>
              <a:rPr lang="en-US" altLang="el-GR" sz="2400" b="0" baseline="-25000" dirty="0" smtClean="0">
                <a:latin typeface="Trebuchet MS" pitchFamily="34" charset="0"/>
              </a:rPr>
              <a:t>Β</a:t>
            </a:r>
            <a:r>
              <a:rPr lang="el-GR" altLang="el-GR" sz="2400" dirty="0" smtClean="0">
                <a:latin typeface="Trebuchet MS" pitchFamily="34" charset="0"/>
              </a:rPr>
              <a:t>.</a:t>
            </a:r>
            <a:r>
              <a:rPr lang="en-GB" altLang="el-GR" sz="2400" b="0" dirty="0" smtClean="0">
                <a:latin typeface="Trebuchet MS" pitchFamily="34" charset="0"/>
              </a:rPr>
              <a:t> </a:t>
            </a:r>
            <a:r>
              <a:rPr lang="en-GB" altLang="el-GR" sz="2400" dirty="0" smtClean="0">
                <a:latin typeface="Trebuchet MS" pitchFamily="34" charset="0"/>
              </a:rPr>
              <a:t>              </a:t>
            </a:r>
            <a:endParaRPr lang="el-GR" altLang="el-GR" sz="2400" dirty="0" smtClean="0">
              <a:latin typeface="Trebuchet MS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2400" b="1" dirty="0" smtClean="0">
                <a:latin typeface="Trebuchet MS" pitchFamily="34" charset="0"/>
              </a:rPr>
              <a:t>γ</a:t>
            </a:r>
            <a:r>
              <a:rPr lang="en-GB" altLang="el-GR" sz="2400" b="1" dirty="0">
                <a:latin typeface="Trebuchet MS" pitchFamily="34" charset="0"/>
              </a:rPr>
              <a:t>. </a:t>
            </a:r>
            <a:r>
              <a:rPr lang="en-US" altLang="el-GR" sz="2400" b="1" dirty="0">
                <a:latin typeface="Trebuchet MS" pitchFamily="34" charset="0"/>
              </a:rPr>
              <a:t>  </a:t>
            </a:r>
            <a:r>
              <a:rPr lang="en-GB" altLang="el-GR" sz="2400" b="0" i="1" dirty="0">
                <a:latin typeface="Trebuchet MS" pitchFamily="34" charset="0"/>
              </a:rPr>
              <a:t>m</a:t>
            </a:r>
            <a:r>
              <a:rPr lang="en-GB" altLang="el-GR" sz="2400" b="0" baseline="-25000" dirty="0">
                <a:latin typeface="Trebuchet MS" pitchFamily="34" charset="0"/>
              </a:rPr>
              <a:t>A</a:t>
            </a:r>
            <a:r>
              <a:rPr lang="en-GB" altLang="el-GR" sz="2400" b="0" dirty="0">
                <a:latin typeface="Trebuchet MS" pitchFamily="34" charset="0"/>
              </a:rPr>
              <a:t> &gt; </a:t>
            </a:r>
            <a:r>
              <a:rPr lang="en-GB" altLang="el-GR" sz="2400" b="0" i="1" dirty="0">
                <a:latin typeface="Trebuchet MS" pitchFamily="34" charset="0"/>
              </a:rPr>
              <a:t>m</a:t>
            </a:r>
            <a:r>
              <a:rPr lang="en-US" altLang="el-GR" sz="2400" b="0" baseline="-25000" dirty="0" smtClean="0">
                <a:latin typeface="Trebuchet MS" pitchFamily="34" charset="0"/>
              </a:rPr>
              <a:t>Β</a:t>
            </a:r>
            <a:r>
              <a:rPr lang="el-GR" altLang="el-GR" sz="2400" dirty="0" smtClean="0">
                <a:latin typeface="Trebuchet MS" pitchFamily="34" charset="0"/>
              </a:rPr>
              <a:t>.</a:t>
            </a:r>
            <a:endParaRPr lang="en-US" altLang="el-GR" sz="2400" b="0" baseline="-25000" dirty="0">
              <a:latin typeface="Trebuchet MS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2400" b="0" dirty="0">
                <a:latin typeface="Trebuchet MS" pitchFamily="34" charset="0"/>
              </a:rPr>
              <a:t>Να α</a:t>
            </a:r>
            <a:r>
              <a:rPr lang="en-US" altLang="el-GR" sz="2400" b="0" dirty="0" err="1">
                <a:latin typeface="Trebuchet MS" pitchFamily="34" charset="0"/>
              </a:rPr>
              <a:t>ιτιολογήσετε</a:t>
            </a:r>
            <a:r>
              <a:rPr lang="en-US" altLang="el-GR" sz="2400" b="0" dirty="0">
                <a:latin typeface="Trebuchet MS" pitchFamily="34" charset="0"/>
              </a:rPr>
              <a:t> </a:t>
            </a:r>
            <a:r>
              <a:rPr lang="en-US" altLang="el-GR" sz="2400" b="0" dirty="0" err="1">
                <a:latin typeface="Trebuchet MS" pitchFamily="34" charset="0"/>
              </a:rPr>
              <a:t>την</a:t>
            </a:r>
            <a:r>
              <a:rPr lang="en-US" altLang="el-GR" sz="2400" b="0" dirty="0">
                <a:latin typeface="Trebuchet MS" pitchFamily="34" charset="0"/>
              </a:rPr>
              <a:t> απ</a:t>
            </a:r>
            <a:r>
              <a:rPr lang="en-US" altLang="el-GR" sz="2400" b="0" dirty="0" err="1">
                <a:latin typeface="Trebuchet MS" pitchFamily="34" charset="0"/>
              </a:rPr>
              <a:t>άντησή</a:t>
            </a:r>
            <a:r>
              <a:rPr lang="en-US" altLang="el-GR" sz="2400" b="0" dirty="0">
                <a:latin typeface="Trebuchet MS" pitchFamily="34" charset="0"/>
              </a:rPr>
              <a:t> σας.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2000" b="0" dirty="0">
                <a:latin typeface="Trebuchet MS" pitchFamily="34" charset="0"/>
              </a:rPr>
              <a:t>Επαν. </a:t>
            </a:r>
            <a:r>
              <a:rPr lang="en-US" altLang="el-GR" sz="2000" b="0" dirty="0" err="1">
                <a:latin typeface="Trebuchet MS" pitchFamily="34" charset="0"/>
              </a:rPr>
              <a:t>Ημερ</a:t>
            </a:r>
            <a:r>
              <a:rPr lang="en-US" altLang="el-GR" sz="2000" b="0" dirty="0">
                <a:latin typeface="Trebuchet MS" pitchFamily="34" charset="0"/>
              </a:rPr>
              <a:t>. 2004</a:t>
            </a:r>
          </a:p>
        </p:txBody>
      </p:sp>
      <p:sp>
        <p:nvSpPr>
          <p:cNvPr id="6" name="Έλλειψη 5"/>
          <p:cNvSpPr/>
          <p:nvPr/>
        </p:nvSpPr>
        <p:spPr>
          <a:xfrm>
            <a:off x="482195" y="1916832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672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49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5536" y="241330"/>
            <a:ext cx="8424863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latin typeface="Trebuchet MS" pitchFamily="34" charset="0"/>
              </a:rPr>
              <a:t>12. </a:t>
            </a:r>
            <a:r>
              <a:rPr lang="el-GR" altLang="el-GR" sz="2400" b="0" dirty="0">
                <a:latin typeface="Trebuchet MS" pitchFamily="34" charset="0"/>
              </a:rPr>
              <a:t>Ακίνητο σώμα Σ μάζας</a:t>
            </a:r>
            <a:r>
              <a:rPr lang="el-GR" altLang="el-GR" sz="2400" dirty="0">
                <a:latin typeface="Trebuchet MS" pitchFamily="34" charset="0"/>
              </a:rPr>
              <a:t> </a:t>
            </a:r>
            <a:r>
              <a:rPr lang="el-GR" altLang="el-GR" sz="2400" b="0" i="1" dirty="0">
                <a:latin typeface="Trebuchet MS" pitchFamily="34" charset="0"/>
              </a:rPr>
              <a:t>Μ</a:t>
            </a:r>
            <a:r>
              <a:rPr lang="el-GR" altLang="el-GR" sz="2400" b="0" dirty="0">
                <a:latin typeface="Trebuchet MS" pitchFamily="34" charset="0"/>
              </a:rPr>
              <a:t> βρίσκεται πάνω σε λείο οριζόντιο επίπεδο. Βλήμα μάζας </a:t>
            </a:r>
            <a:r>
              <a:rPr lang="el-GR" altLang="el-GR" sz="2400" b="0" i="1" dirty="0">
                <a:latin typeface="Trebuchet MS" pitchFamily="34" charset="0"/>
              </a:rPr>
              <a:t>m</a:t>
            </a:r>
            <a:r>
              <a:rPr lang="el-GR" altLang="el-GR" sz="2400" b="0" dirty="0">
                <a:latin typeface="Trebuchet MS" pitchFamily="34" charset="0"/>
              </a:rPr>
              <a:t> κινείται οριζόντια με ταχύτητα</a:t>
            </a:r>
            <a:r>
              <a:rPr lang="el-GR" altLang="el-GR" sz="2400" dirty="0">
                <a:latin typeface="Trebuchet MS" pitchFamily="34" charset="0"/>
              </a:rPr>
              <a:t> </a:t>
            </a:r>
            <a:r>
              <a:rPr lang="el-GR" altLang="el-GR" sz="2400" b="0" i="1" dirty="0" smtClean="0">
                <a:latin typeface="Trebuchet MS" pitchFamily="34" charset="0"/>
              </a:rPr>
              <a:t>υ</a:t>
            </a:r>
            <a:r>
              <a:rPr lang="el-GR" altLang="el-GR" sz="2400" b="0" dirty="0" smtClean="0">
                <a:latin typeface="Trebuchet MS" pitchFamily="34" charset="0"/>
              </a:rPr>
              <a:t>=100</a:t>
            </a:r>
            <a:r>
              <a:rPr lang="en-US" altLang="el-GR" sz="2400" b="0" dirty="0" smtClean="0">
                <a:latin typeface="Trebuchet MS" pitchFamily="34" charset="0"/>
              </a:rPr>
              <a:t>m/s </a:t>
            </a:r>
            <a:r>
              <a:rPr lang="el-GR" altLang="el-GR" sz="2400" b="0" dirty="0">
                <a:latin typeface="Trebuchet MS" pitchFamily="34" charset="0"/>
              </a:rPr>
              <a:t>σε διεύθυνση που διέρχεται από το κέντρο μάζας του σώματος Σ και σφηνώνεται σ’ αυτό. Αν η ταχύτητα του συσσωματώματος αμέσως μετά την κρούση είναι</a:t>
            </a:r>
            <a:r>
              <a:rPr lang="el-GR" altLang="el-GR" sz="2400" dirty="0">
                <a:latin typeface="Trebuchet MS" pitchFamily="34" charset="0"/>
              </a:rPr>
              <a:t> </a:t>
            </a:r>
            <a:r>
              <a:rPr lang="en-US" altLang="el-GR" sz="2400" b="0" i="1" dirty="0" smtClean="0">
                <a:latin typeface="Trebuchet MS" pitchFamily="34" charset="0"/>
              </a:rPr>
              <a:t>V</a:t>
            </a:r>
            <a:r>
              <a:rPr lang="en-US" altLang="el-GR" sz="2400" b="0" dirty="0" smtClean="0">
                <a:latin typeface="Trebuchet MS" pitchFamily="34" charset="0"/>
              </a:rPr>
              <a:t>=2m/s</a:t>
            </a:r>
            <a:r>
              <a:rPr lang="en-US" altLang="el-GR" sz="2400" b="0" dirty="0">
                <a:latin typeface="Trebuchet MS" pitchFamily="34" charset="0"/>
              </a:rPr>
              <a:t>, </a:t>
            </a:r>
            <a:r>
              <a:rPr lang="el-GR" altLang="el-GR" sz="2400" b="0" dirty="0">
                <a:latin typeface="Trebuchet MS" pitchFamily="34" charset="0"/>
              </a:rPr>
              <a:t>τότε ο λόγος των μαζών</a:t>
            </a:r>
            <a:r>
              <a:rPr lang="el-GR" altLang="el-GR" sz="4000" dirty="0">
                <a:latin typeface="Comic Sans MS" pitchFamily="66" charset="0"/>
              </a:rPr>
              <a:t> </a:t>
            </a:r>
            <a:r>
              <a:rPr lang="en-US" altLang="el-GR" sz="2400" b="0" i="1" dirty="0">
                <a:latin typeface="Trebuchet MS" pitchFamily="34" charset="0"/>
              </a:rPr>
              <a:t>M</a:t>
            </a:r>
            <a:r>
              <a:rPr lang="en-US" altLang="el-GR" sz="2400" b="0" dirty="0">
                <a:latin typeface="Trebuchet MS" pitchFamily="34" charset="0"/>
              </a:rPr>
              <a:t>/</a:t>
            </a:r>
            <a:r>
              <a:rPr lang="en-US" altLang="el-GR" sz="2400" b="0" i="1" dirty="0">
                <a:latin typeface="Trebuchet MS" pitchFamily="34" charset="0"/>
              </a:rPr>
              <a:t>m  </a:t>
            </a:r>
            <a:r>
              <a:rPr lang="el-GR" altLang="el-GR" sz="2400" b="0" dirty="0">
                <a:latin typeface="Trebuchet MS" pitchFamily="34" charset="0"/>
              </a:rPr>
              <a:t>είναι ίσος με</a:t>
            </a:r>
            <a:r>
              <a:rPr lang="el-GR" altLang="el-GR" sz="2400" dirty="0">
                <a:latin typeface="Trebuchet MS" pitchFamily="34" charset="0"/>
              </a:rPr>
              <a:t> </a:t>
            </a:r>
            <a:endParaRPr lang="en-US" altLang="el-GR" sz="2400" dirty="0">
              <a:latin typeface="Trebuchet MS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Trebuchet MS" pitchFamily="34" charset="0"/>
              </a:rPr>
              <a:t>α.  </a:t>
            </a:r>
            <a:r>
              <a:rPr lang="el-GR" altLang="el-GR" sz="2400" b="0" dirty="0">
                <a:latin typeface="Trebuchet MS" pitchFamily="34" charset="0"/>
              </a:rPr>
              <a:t>50.                      </a:t>
            </a:r>
            <a:r>
              <a:rPr lang="el-GR" altLang="el-GR" sz="2400" b="1" dirty="0">
                <a:latin typeface="Trebuchet MS" pitchFamily="34" charset="0"/>
              </a:rPr>
              <a:t>β.  </a:t>
            </a:r>
            <a:r>
              <a:rPr lang="el-GR" altLang="el-GR" sz="2400" b="0" dirty="0">
                <a:latin typeface="Trebuchet MS" pitchFamily="34" charset="0"/>
              </a:rPr>
              <a:t>1/25.                     </a:t>
            </a:r>
            <a:r>
              <a:rPr lang="el-GR" altLang="el-GR" sz="2400" b="1" dirty="0">
                <a:latin typeface="Trebuchet MS" pitchFamily="34" charset="0"/>
              </a:rPr>
              <a:t>γ.  </a:t>
            </a:r>
            <a:r>
              <a:rPr lang="el-GR" altLang="el-GR" sz="2400" b="0" dirty="0">
                <a:latin typeface="Trebuchet MS" pitchFamily="34" charset="0"/>
              </a:rPr>
              <a:t>49.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400" b="0" dirty="0">
                <a:latin typeface="Trebuchet MS" pitchFamily="34" charset="0"/>
              </a:rPr>
              <a:t>Να δικαιολογήσετε την επιλογή σας.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l-GR" altLang="el-GR" sz="2000" b="0" dirty="0" err="1">
                <a:latin typeface="Trebuchet MS" pitchFamily="34" charset="0"/>
              </a:rPr>
              <a:t>Ομογ</a:t>
            </a:r>
            <a:r>
              <a:rPr lang="el-GR" altLang="el-GR" sz="2000" b="0" dirty="0">
                <a:latin typeface="Trebuchet MS" pitchFamily="34" charset="0"/>
              </a:rPr>
              <a:t>. 200</a:t>
            </a:r>
            <a:r>
              <a:rPr lang="en-US" altLang="el-GR" sz="2000" b="0" dirty="0">
                <a:latin typeface="Trebuchet MS" pitchFamily="34" charset="0"/>
              </a:rPr>
              <a:t>8</a:t>
            </a:r>
            <a:endParaRPr lang="el-GR" altLang="el-GR" sz="2000" b="0" dirty="0">
              <a:latin typeface="Trebuchet MS" pitchFamily="34" charset="0"/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6457461" y="2780928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180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2195512" y="476672"/>
            <a:ext cx="4537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altLang="el-GR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Κρούσεις</a:t>
            </a:r>
            <a:r>
              <a:rPr lang="en-US" altLang="el-GR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σωμάτων</a:t>
            </a:r>
          </a:p>
        </p:txBody>
      </p:sp>
      <p:pic>
        <p:nvPicPr>
          <p:cNvPr id="6" name="Picture 7" descr="ast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5328592" cy="2705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10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467544" y="188640"/>
            <a:ext cx="8064896" cy="5854497"/>
            <a:chOff x="467544" y="188640"/>
            <a:chExt cx="8064896" cy="5854497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88640"/>
              <a:ext cx="3671888" cy="99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Ορθογώνιο 8"/>
                <p:cNvSpPr/>
                <p:nvPr/>
              </p:nvSpPr>
              <p:spPr>
                <a:xfrm>
                  <a:off x="467544" y="1050488"/>
                  <a:ext cx="8064896" cy="49926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l-GR" altLang="el-GR" sz="2000" b="1" dirty="0" smtClean="0">
                      <a:latin typeface="Trebuchet MS" pitchFamily="34" charset="0"/>
                    </a:rPr>
                    <a:t>13. </a:t>
                  </a:r>
                  <a:r>
                    <a:rPr lang="el-GR" altLang="el-GR" sz="2000" dirty="0">
                      <a:latin typeface="Trebuchet MS" pitchFamily="34" charset="0"/>
                    </a:rPr>
                    <a:t>Στο σχήμα τα δύο σώματα Σ</a:t>
                  </a:r>
                  <a:r>
                    <a:rPr lang="el-GR" altLang="el-GR" sz="2000" baseline="-25000" dirty="0">
                      <a:latin typeface="Trebuchet MS" pitchFamily="34" charset="0"/>
                    </a:rPr>
                    <a:t>1</a:t>
                  </a:r>
                  <a:r>
                    <a:rPr lang="el-GR" altLang="el-GR" sz="2000" dirty="0">
                      <a:latin typeface="Trebuchet MS" pitchFamily="34" charset="0"/>
                    </a:rPr>
                    <a:t> και Σ</a:t>
                  </a:r>
                  <a:r>
                    <a:rPr lang="el-GR" altLang="el-GR" sz="2000" baseline="-25000" dirty="0">
                      <a:latin typeface="Trebuchet MS" pitchFamily="34" charset="0"/>
                    </a:rPr>
                    <a:t>2</a:t>
                  </a:r>
                  <a:r>
                    <a:rPr lang="el-GR" altLang="el-GR" sz="2000" dirty="0">
                      <a:latin typeface="Trebuchet MS" pitchFamily="34" charset="0"/>
                    </a:rPr>
                    <a:t> είναι όμοια, </a:t>
                  </a:r>
                  <a:r>
                    <a:rPr lang="el-GR" altLang="el-GR" sz="2000" dirty="0" smtClean="0">
                      <a:latin typeface="Trebuchet MS" pitchFamily="34" charset="0"/>
                    </a:rPr>
                    <a:t>το δάπεδο είναι λείο </a:t>
                  </a:r>
                  <a:r>
                    <a:rPr lang="el-GR" altLang="el-GR" sz="2000" dirty="0">
                      <a:latin typeface="Trebuchet MS" pitchFamily="34" charset="0"/>
                    </a:rPr>
                    <a:t>και </a:t>
                  </a:r>
                  <a:r>
                    <a:rPr lang="el-GR" altLang="el-GR" sz="2000" dirty="0" smtClean="0">
                      <a:latin typeface="Trebuchet MS" pitchFamily="34" charset="0"/>
                    </a:rPr>
                    <a:t>οριζόντιο </a:t>
                  </a:r>
                  <a:r>
                    <a:rPr lang="el-GR" altLang="el-GR" sz="2000" dirty="0">
                      <a:latin typeface="Trebuchet MS" pitchFamily="34" charset="0"/>
                    </a:rPr>
                    <a:t>και </a:t>
                  </a:r>
                  <a:r>
                    <a:rPr lang="el-GR" altLang="el-GR" sz="2000" dirty="0" smtClean="0">
                      <a:latin typeface="Trebuchet MS" pitchFamily="34" charset="0"/>
                    </a:rPr>
                    <a:t>το κατακόρυφο τοίχωμα είναι λείο </a:t>
                  </a:r>
                  <a:r>
                    <a:rPr lang="el-GR" altLang="el-GR" sz="2000" dirty="0">
                      <a:latin typeface="Trebuchet MS" pitchFamily="34" charset="0"/>
                    </a:rPr>
                    <a:t>και </a:t>
                  </a:r>
                  <a:r>
                    <a:rPr lang="el-GR" altLang="el-GR" sz="2000" dirty="0" smtClean="0">
                      <a:latin typeface="Trebuchet MS" pitchFamily="34" charset="0"/>
                    </a:rPr>
                    <a:t>ακλόνητο</a:t>
                  </a:r>
                  <a:r>
                    <a:rPr lang="el-GR" altLang="el-GR" sz="2000" dirty="0">
                      <a:latin typeface="Trebuchet MS" pitchFamily="34" charset="0"/>
                    </a:rPr>
                    <a:t>. Το Σ</a:t>
                  </a:r>
                  <a:r>
                    <a:rPr lang="el-GR" altLang="el-GR" sz="2000" baseline="-25000" dirty="0">
                      <a:latin typeface="Trebuchet MS" pitchFamily="34" charset="0"/>
                    </a:rPr>
                    <a:t>2</a:t>
                  </a:r>
                  <a:r>
                    <a:rPr lang="el-GR" altLang="el-GR" sz="2000" dirty="0">
                      <a:latin typeface="Trebuchet MS" pitchFamily="34" charset="0"/>
                    </a:rPr>
                    <a:t> είναι </a:t>
                  </a:r>
                  <a:r>
                    <a:rPr lang="el-GR" altLang="el-GR" sz="2000" dirty="0" smtClean="0">
                      <a:latin typeface="Trebuchet MS" pitchFamily="34" charset="0"/>
                    </a:rPr>
                    <a:t>αρχικά ακίνητο </a:t>
                  </a:r>
                  <a:r>
                    <a:rPr lang="el-GR" altLang="el-GR" sz="2000" dirty="0">
                      <a:latin typeface="Trebuchet MS" pitchFamily="34" charset="0"/>
                    </a:rPr>
                    <a:t>και το Σ</a:t>
                  </a:r>
                  <a:r>
                    <a:rPr lang="el-GR" altLang="el-GR" sz="2000" baseline="-25000" dirty="0">
                      <a:latin typeface="Trebuchet MS" pitchFamily="34" charset="0"/>
                    </a:rPr>
                    <a:t>1</a:t>
                  </a:r>
                  <a:r>
                    <a:rPr lang="el-GR" altLang="el-GR" sz="2000" dirty="0">
                      <a:latin typeface="Trebuchet MS" pitchFamily="34" charset="0"/>
                    </a:rPr>
                    <a:t> </a:t>
                  </a:r>
                  <a:r>
                    <a:rPr lang="el-GR" altLang="el-GR" sz="2000" dirty="0" smtClean="0">
                      <a:latin typeface="Trebuchet MS" pitchFamily="34" charset="0"/>
                    </a:rPr>
                    <a:t>κινείται προς </a:t>
                  </a:r>
                  <a:r>
                    <a:rPr lang="el-GR" altLang="el-GR" sz="2000" dirty="0">
                      <a:latin typeface="Trebuchet MS" pitchFamily="34" charset="0"/>
                    </a:rPr>
                    <a:t>το Σ</a:t>
                  </a:r>
                  <a:r>
                    <a:rPr lang="el-GR" altLang="el-GR" sz="2000" baseline="-25000" dirty="0">
                      <a:latin typeface="Trebuchet MS" pitchFamily="34" charset="0"/>
                    </a:rPr>
                    <a:t>2</a:t>
                  </a:r>
                  <a:r>
                    <a:rPr lang="el-GR" altLang="el-GR" sz="2000" dirty="0">
                      <a:latin typeface="Trebuchet MS" pitchFamily="34" charset="0"/>
                    </a:rPr>
                    <a:t> με ταχύτητα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altLang="el-G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altLang="el-GR" sz="2000" i="1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a14:m>
                  <a:r>
                    <a:rPr lang="el-GR" altLang="el-GR" sz="2000" dirty="0" smtClean="0">
                      <a:latin typeface="Trebuchet MS" pitchFamily="34" charset="0"/>
                    </a:rPr>
                    <a:t>. </a:t>
                  </a:r>
                  <a:r>
                    <a:rPr lang="en-US" altLang="el-GR" sz="2000" dirty="0" smtClean="0">
                      <a:latin typeface="Trebuchet MS" pitchFamily="34" charset="0"/>
                    </a:rPr>
                    <a:t>Οι </a:t>
                  </a:r>
                  <a:r>
                    <a:rPr lang="en-US" altLang="el-GR" sz="2000" dirty="0" err="1">
                      <a:latin typeface="Trebuchet MS" pitchFamily="34" charset="0"/>
                    </a:rPr>
                    <a:t>κρούσεις</a:t>
                  </a:r>
                  <a:r>
                    <a:rPr lang="en-US" altLang="el-GR" sz="2000" dirty="0">
                      <a:latin typeface="Trebuchet MS" pitchFamily="34" charset="0"/>
                    </a:rPr>
                    <a:t> </a:t>
                  </a:r>
                  <a:r>
                    <a:rPr lang="en-US" altLang="el-GR" sz="2000" dirty="0" err="1">
                      <a:latin typeface="Trebuchet MS" pitchFamily="34" charset="0"/>
                    </a:rPr>
                    <a:t>μετ</a:t>
                  </a:r>
                  <a:r>
                    <a:rPr lang="en-US" altLang="el-GR" sz="2000" dirty="0">
                      <a:latin typeface="Trebuchet MS" pitchFamily="34" charset="0"/>
                    </a:rPr>
                    <a:t>αξύ των Σ</a:t>
                  </a:r>
                  <a:r>
                    <a:rPr lang="en-US" altLang="el-GR" sz="2000" baseline="-25000" dirty="0">
                      <a:latin typeface="Trebuchet MS" pitchFamily="34" charset="0"/>
                    </a:rPr>
                    <a:t>1</a:t>
                  </a:r>
                  <a:r>
                    <a:rPr lang="en-US" altLang="el-GR" sz="2000" dirty="0">
                      <a:latin typeface="Trebuchet MS" pitchFamily="34" charset="0"/>
                    </a:rPr>
                    <a:t> και Σ</a:t>
                  </a:r>
                  <a:r>
                    <a:rPr lang="en-US" altLang="el-GR" sz="2000" baseline="-25000" dirty="0">
                      <a:latin typeface="Trebuchet MS" pitchFamily="34" charset="0"/>
                    </a:rPr>
                    <a:t>2</a:t>
                  </a:r>
                  <a:r>
                    <a:rPr lang="en-US" altLang="el-GR" sz="2000" dirty="0">
                      <a:latin typeface="Trebuchet MS" pitchFamily="34" charset="0"/>
                    </a:rPr>
                    <a:t> είναι κεντρικές και ελαστικές και η κρούση του Σ</a:t>
                  </a:r>
                  <a:r>
                    <a:rPr lang="en-US" altLang="el-GR" sz="2000" baseline="-25000" dirty="0">
                      <a:latin typeface="Trebuchet MS" pitchFamily="34" charset="0"/>
                    </a:rPr>
                    <a:t>2</a:t>
                  </a:r>
                  <a:r>
                    <a:rPr lang="en-US" altLang="el-GR" sz="2000" dirty="0">
                      <a:latin typeface="Trebuchet MS" pitchFamily="34" charset="0"/>
                    </a:rPr>
                    <a:t> με το τοίχωμα </a:t>
                  </a:r>
                  <a:r>
                    <a:rPr lang="en-US" altLang="el-GR" sz="2000" dirty="0" smtClean="0">
                      <a:latin typeface="Trebuchet MS" pitchFamily="34" charset="0"/>
                    </a:rPr>
                    <a:t>είναι </a:t>
                  </a:r>
                  <a:r>
                    <a:rPr lang="en-US" altLang="el-GR" sz="2000" dirty="0">
                      <a:latin typeface="Trebuchet MS" pitchFamily="34" charset="0"/>
                    </a:rPr>
                    <a:t>ελαστική.</a:t>
                  </a:r>
                  <a:r>
                    <a:rPr lang="el-GR" altLang="el-GR" sz="2000" dirty="0">
                      <a:latin typeface="Trebuchet MS" pitchFamily="34" charset="0"/>
                    </a:rPr>
                    <a:t> </a:t>
                  </a:r>
                  <a:r>
                    <a:rPr lang="en-US" altLang="el-GR" sz="2000" dirty="0" err="1">
                      <a:latin typeface="Trebuchet MS" pitchFamily="34" charset="0"/>
                    </a:rPr>
                    <a:t>Μετά</a:t>
                  </a:r>
                  <a:r>
                    <a:rPr lang="en-US" altLang="el-GR" sz="2000" dirty="0">
                      <a:latin typeface="Trebuchet MS" pitchFamily="34" charset="0"/>
                    </a:rPr>
                    <a:t> </a:t>
                  </a:r>
                  <a:r>
                    <a:rPr lang="en-US" altLang="el-GR" sz="2000" dirty="0" smtClean="0">
                      <a:latin typeface="Trebuchet MS" pitchFamily="34" charset="0"/>
                    </a:rPr>
                    <a:t>από</a:t>
                  </a:r>
                  <a:r>
                    <a:rPr lang="el-GR" altLang="el-GR" sz="2000" dirty="0" smtClean="0">
                      <a:latin typeface="Trebuchet MS" pitchFamily="34" charset="0"/>
                    </a:rPr>
                    <a:t> </a:t>
                  </a:r>
                  <a:r>
                    <a:rPr lang="en-US" altLang="el-GR" sz="2000" dirty="0" err="1" smtClean="0">
                      <a:latin typeface="Trebuchet MS" pitchFamily="34" charset="0"/>
                    </a:rPr>
                    <a:t>όλες</a:t>
                  </a:r>
                  <a:r>
                    <a:rPr lang="en-US" altLang="el-GR" sz="2000" dirty="0" smtClean="0">
                      <a:latin typeface="Trebuchet MS" pitchFamily="34" charset="0"/>
                    </a:rPr>
                    <a:t> </a:t>
                  </a:r>
                  <a:r>
                    <a:rPr lang="en-US" altLang="el-GR" sz="2000" dirty="0" err="1">
                      <a:latin typeface="Trebuchet MS" pitchFamily="34" charset="0"/>
                    </a:rPr>
                    <a:t>τις</a:t>
                  </a:r>
                  <a:r>
                    <a:rPr lang="en-US" altLang="el-GR" sz="2000" dirty="0">
                      <a:latin typeface="Trebuchet MS" pitchFamily="34" charset="0"/>
                    </a:rPr>
                    <a:t> </a:t>
                  </a:r>
                  <a:r>
                    <a:rPr lang="en-US" altLang="el-GR" sz="2000" dirty="0" err="1">
                      <a:latin typeface="Trebuchet MS" pitchFamily="34" charset="0"/>
                    </a:rPr>
                    <a:t>κρούσεις</a:t>
                  </a:r>
                  <a:r>
                    <a:rPr lang="en-US" altLang="el-GR" sz="2000" dirty="0">
                      <a:latin typeface="Trebuchet MS" pitchFamily="34" charset="0"/>
                    </a:rPr>
                    <a:t> π</a:t>
                  </a:r>
                  <a:r>
                    <a:rPr lang="en-US" altLang="el-GR" sz="2000" dirty="0" err="1">
                      <a:latin typeface="Trebuchet MS" pitchFamily="34" charset="0"/>
                    </a:rPr>
                    <a:t>ου</a:t>
                  </a:r>
                  <a:r>
                    <a:rPr lang="en-US" altLang="el-GR" sz="2000" dirty="0">
                      <a:latin typeface="Trebuchet MS" pitchFamily="34" charset="0"/>
                    </a:rPr>
                    <a:t> θα </a:t>
                  </a:r>
                  <a:r>
                    <a:rPr lang="en-US" altLang="el-GR" sz="2000" dirty="0" err="1">
                      <a:latin typeface="Trebuchet MS" pitchFamily="34" charset="0"/>
                    </a:rPr>
                    <a:t>μεσολ</a:t>
                  </a:r>
                  <a:r>
                    <a:rPr lang="en-US" altLang="el-GR" sz="2000" dirty="0">
                      <a:latin typeface="Trebuchet MS" pitchFamily="34" charset="0"/>
                    </a:rPr>
                    <a:t>αβήσουν </a:t>
                  </a:r>
                  <a:endParaRPr lang="el-GR" altLang="el-GR" sz="2000" dirty="0" smtClean="0">
                    <a:latin typeface="Trebuchet MS" pitchFamily="34" charset="0"/>
                  </a:endParaRPr>
                </a:p>
                <a:p>
                  <a:pPr algn="just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l-GR" altLang="el-GR" sz="2000" b="1" dirty="0">
                      <a:latin typeface="Trebuchet MS" pitchFamily="34" charset="0"/>
                    </a:rPr>
                    <a:t>α. </a:t>
                  </a:r>
                  <a:r>
                    <a:rPr lang="el-GR" altLang="el-GR" sz="2000" dirty="0">
                      <a:latin typeface="Trebuchet MS" pitchFamily="34" charset="0"/>
                    </a:rPr>
                    <a:t>το Σ</a:t>
                  </a:r>
                  <a:r>
                    <a:rPr lang="el-GR" altLang="el-GR" sz="2000" baseline="-25000" dirty="0">
                      <a:latin typeface="Trebuchet MS" pitchFamily="34" charset="0"/>
                    </a:rPr>
                    <a:t>1</a:t>
                  </a:r>
                  <a:r>
                    <a:rPr lang="el-GR" altLang="el-GR" sz="2000" dirty="0">
                      <a:latin typeface="Trebuchet MS" pitchFamily="34" charset="0"/>
                    </a:rPr>
                    <a:t> κινείται με </a:t>
                  </a:r>
                  <a:r>
                    <a:rPr lang="el-GR" altLang="el-GR" sz="2000" dirty="0" smtClean="0">
                      <a:latin typeface="Trebuchet MS" pitchFamily="34" charset="0"/>
                    </a:rPr>
                    <a:t>ταχύτητα </a:t>
                  </a:r>
                  <a:r>
                    <a:rPr lang="el-GR" altLang="el-GR" sz="2000" dirty="0">
                      <a:latin typeface="Trebuchet MS" pitchFamily="34" charset="0"/>
                    </a:rPr>
                    <a:t>-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altLang="el-G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altLang="el-GR" sz="2000" i="1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a14:m>
                  <a:r>
                    <a:rPr lang="el-GR" altLang="el-GR" sz="2000" dirty="0">
                      <a:latin typeface="Trebuchet MS" pitchFamily="34" charset="0"/>
                    </a:rPr>
                    <a:t>, </a:t>
                  </a:r>
                  <a:r>
                    <a:rPr lang="el-GR" altLang="el-GR" sz="2000" dirty="0" smtClean="0">
                      <a:latin typeface="Trebuchet MS" pitchFamily="34" charset="0"/>
                    </a:rPr>
                    <a:t>ενώ </a:t>
                  </a:r>
                  <a:r>
                    <a:rPr lang="el-GR" altLang="el-GR" sz="2000" dirty="0">
                      <a:latin typeface="Trebuchet MS" pitchFamily="34" charset="0"/>
                    </a:rPr>
                    <a:t>το Σ</a:t>
                  </a:r>
                  <a:r>
                    <a:rPr lang="el-GR" altLang="el-GR" sz="2000" baseline="-25000" dirty="0">
                      <a:latin typeface="Trebuchet MS" pitchFamily="34" charset="0"/>
                    </a:rPr>
                    <a:t>2</a:t>
                  </a:r>
                  <a:r>
                    <a:rPr lang="el-GR" altLang="el-GR" sz="2000" dirty="0">
                      <a:latin typeface="Trebuchet MS" pitchFamily="34" charset="0"/>
                    </a:rPr>
                    <a:t> είναι ακίνητο.   </a:t>
                  </a:r>
                  <a:endParaRPr lang="el-GR" altLang="el-GR" sz="2000" dirty="0" smtClean="0">
                    <a:latin typeface="Trebuchet MS" pitchFamily="34" charset="0"/>
                  </a:endParaRPr>
                </a:p>
                <a:p>
                  <a:pPr algn="just">
                    <a:spcBef>
                      <a:spcPct val="0"/>
                    </a:spcBef>
                  </a:pPr>
                  <a:r>
                    <a:rPr lang="el-GR" altLang="el-GR" sz="2000" b="1" dirty="0">
                      <a:latin typeface="Trebuchet MS" pitchFamily="34" charset="0"/>
                    </a:rPr>
                    <a:t>β.  </a:t>
                  </a:r>
                  <a:r>
                    <a:rPr lang="el-GR" altLang="el-GR" sz="2000" dirty="0">
                      <a:latin typeface="Trebuchet MS" pitchFamily="34" charset="0"/>
                    </a:rPr>
                    <a:t>τα Σ</a:t>
                  </a:r>
                  <a:r>
                    <a:rPr lang="el-GR" altLang="el-GR" sz="2000" baseline="-25000" dirty="0">
                      <a:latin typeface="Trebuchet MS" pitchFamily="34" charset="0"/>
                    </a:rPr>
                    <a:t>1</a:t>
                  </a:r>
                  <a:r>
                    <a:rPr lang="el-GR" altLang="el-GR" sz="2000" dirty="0">
                      <a:latin typeface="Trebuchet MS" pitchFamily="34" charset="0"/>
                    </a:rPr>
                    <a:t> και Σ</a:t>
                  </a:r>
                  <a:r>
                    <a:rPr lang="el-GR" altLang="el-GR" sz="2000" baseline="-25000" dirty="0">
                      <a:latin typeface="Trebuchet MS" pitchFamily="34" charset="0"/>
                    </a:rPr>
                    <a:t>2</a:t>
                  </a:r>
                  <a:r>
                    <a:rPr lang="el-GR" altLang="el-GR" sz="2000" dirty="0">
                      <a:latin typeface="Trebuchet MS" pitchFamily="34" charset="0"/>
                    </a:rPr>
                    <a:t> κινούνται με ταχύτητα 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altLang="el-G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l-GR" altLang="el-G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altLang="el-GR" sz="2000" i="1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num>
                        <m:den>
                          <m:r>
                            <a:rPr lang="el-GR" altLang="el-G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l-GR" altLang="el-GR" sz="2000" dirty="0" smtClean="0">
                      <a:latin typeface="Trebuchet MS" pitchFamily="34" charset="0"/>
                    </a:rPr>
                    <a:t>.</a:t>
                  </a:r>
                </a:p>
                <a:p>
                  <a:pPr algn="just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l-GR" altLang="el-GR" sz="2000" b="1" dirty="0">
                      <a:latin typeface="Trebuchet MS" pitchFamily="34" charset="0"/>
                    </a:rPr>
                    <a:t>γ.  </a:t>
                  </a:r>
                  <a:r>
                    <a:rPr lang="el-GR" altLang="el-GR" sz="2000" dirty="0">
                      <a:latin typeface="Trebuchet MS" pitchFamily="34" charset="0"/>
                    </a:rPr>
                    <a:t>το Σ</a:t>
                  </a:r>
                  <a:r>
                    <a:rPr lang="el-GR" altLang="el-GR" sz="2000" baseline="-25000" dirty="0">
                      <a:latin typeface="Trebuchet MS" pitchFamily="34" charset="0"/>
                    </a:rPr>
                    <a:t>1</a:t>
                  </a:r>
                  <a:r>
                    <a:rPr lang="el-GR" altLang="el-GR" sz="2000" dirty="0">
                      <a:latin typeface="Trebuchet MS" pitchFamily="34" charset="0"/>
                    </a:rPr>
                    <a:t> ακινητοποιείται, ενώ το Σ</a:t>
                  </a:r>
                  <a:r>
                    <a:rPr lang="el-GR" altLang="el-GR" sz="2000" baseline="-25000" dirty="0">
                      <a:latin typeface="Trebuchet MS" pitchFamily="34" charset="0"/>
                    </a:rPr>
                    <a:t>2</a:t>
                  </a:r>
                  <a:r>
                    <a:rPr lang="el-GR" altLang="el-GR" sz="2000" dirty="0">
                      <a:latin typeface="Trebuchet MS" pitchFamily="34" charset="0"/>
                    </a:rPr>
                    <a:t> κινείται με ταχύτητα 2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altLang="el-G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altLang="el-GR" sz="2000" i="1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a14:m>
                  <a:r>
                    <a:rPr lang="el-GR" altLang="el-GR" sz="2000" dirty="0" smtClean="0">
                      <a:latin typeface="Trebuchet MS" pitchFamily="34" charset="0"/>
                    </a:rPr>
                    <a:t>.</a:t>
                  </a:r>
                </a:p>
                <a:p>
                  <a:pPr algn="just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el-GR" sz="2000" dirty="0">
                      <a:latin typeface="Trebuchet MS" pitchFamily="34" charset="0"/>
                    </a:rPr>
                    <a:t>Να </a:t>
                  </a:r>
                  <a:r>
                    <a:rPr lang="en-US" altLang="el-GR" sz="2000" dirty="0" err="1">
                      <a:latin typeface="Trebuchet MS" pitchFamily="34" charset="0"/>
                    </a:rPr>
                    <a:t>δικ</a:t>
                  </a:r>
                  <a:r>
                    <a:rPr lang="en-US" altLang="el-GR" sz="2000" dirty="0">
                      <a:latin typeface="Trebuchet MS" pitchFamily="34" charset="0"/>
                    </a:rPr>
                    <a:t>αιολογήσετε την επιλογή σας.</a:t>
                  </a:r>
                </a:p>
                <a:p>
                  <a:pPr algn="r">
                    <a:spcBef>
                      <a:spcPct val="0"/>
                    </a:spcBef>
                  </a:pPr>
                  <a:r>
                    <a:rPr lang="en-US" altLang="el-GR" dirty="0" err="1">
                      <a:latin typeface="Trebuchet MS" pitchFamily="34" charset="0"/>
                    </a:rPr>
                    <a:t>Ομογ</a:t>
                  </a:r>
                  <a:r>
                    <a:rPr lang="en-US" altLang="el-GR" dirty="0">
                      <a:latin typeface="Trebuchet MS" pitchFamily="34" charset="0"/>
                    </a:rPr>
                    <a:t>. </a:t>
                  </a:r>
                  <a:r>
                    <a:rPr lang="en-US" altLang="el-GR" dirty="0" smtClean="0">
                      <a:latin typeface="Trebuchet MS" pitchFamily="34" charset="0"/>
                    </a:rPr>
                    <a:t>2011</a:t>
                  </a:r>
                  <a:endParaRPr lang="en-US" altLang="el-GR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9" name="Ορθογώνιο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1050488"/>
                  <a:ext cx="8064896" cy="4992649"/>
                </a:xfrm>
                <a:prstGeom prst="rect">
                  <a:avLst/>
                </a:prstGeom>
                <a:blipFill>
                  <a:blip r:embed="rId3"/>
                  <a:stretch>
                    <a:fillRect l="-831" r="-756" b="-85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Oval 21"/>
          <p:cNvSpPr>
            <a:spLocks noChangeArrowheads="1"/>
          </p:cNvSpPr>
          <p:nvPr/>
        </p:nvSpPr>
        <p:spPr bwMode="auto">
          <a:xfrm>
            <a:off x="395536" y="3933057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40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5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51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476537" y="260648"/>
            <a:ext cx="8136904" cy="5526665"/>
            <a:chOff x="476537" y="260648"/>
            <a:chExt cx="8136904" cy="5526665"/>
          </a:xfrm>
        </p:grpSpPr>
        <p:sp>
          <p:nvSpPr>
            <p:cNvPr id="4" name="Ορθογώνιο 3"/>
            <p:cNvSpPr/>
            <p:nvPr/>
          </p:nvSpPr>
          <p:spPr>
            <a:xfrm>
              <a:off x="476537" y="260648"/>
              <a:ext cx="8136904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b="1" dirty="0" smtClean="0">
                  <a:latin typeface="Trebuchet MS" panose="020B0603020202020204" pitchFamily="34" charset="0"/>
                </a:rPr>
                <a:t>1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4. </a:t>
              </a:r>
              <a:r>
                <a:rPr lang="el-GR" sz="2000" dirty="0">
                  <a:latin typeface="Trebuchet MS" panose="020B0603020202020204" pitchFamily="34" charset="0"/>
                </a:rPr>
                <a:t>Δύο σώματα αμελητέων διαστάσεων με μάζες </a:t>
              </a:r>
              <a:r>
                <a:rPr lang="el-GR" sz="2000" i="1" dirty="0">
                  <a:latin typeface="Trebuchet MS" panose="020B0603020202020204" pitchFamily="34" charset="0"/>
                </a:rPr>
                <a:t>m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και </a:t>
              </a:r>
              <a:r>
                <a:rPr lang="el-GR" sz="2000" i="1" dirty="0">
                  <a:latin typeface="Trebuchet MS" panose="020B0603020202020204" pitchFamily="34" charset="0"/>
                </a:rPr>
                <a:t>m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 συγκρούονται κεντρικά σε λείο οριζόντιο επίπεδο. Η θέση x κάθε σώματος στην ευθεία γραμμή, που τα ενώνει, μετριέται από κοινή αρχή. Η γραφική παράσταση της θέσης του σώματος </a:t>
              </a:r>
              <a:r>
                <a:rPr lang="el-GR" sz="2000" i="1" dirty="0">
                  <a:latin typeface="Trebuchet MS" panose="020B0603020202020204" pitchFamily="34" charset="0"/>
                </a:rPr>
                <a:t>m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 φαίνεται στο </a:t>
              </a:r>
              <a:r>
                <a:rPr lang="el-GR" sz="2000" dirty="0" smtClean="0">
                  <a:latin typeface="Trebuchet MS" panose="020B0603020202020204" pitchFamily="34" charset="0"/>
                </a:rPr>
                <a:t>σχήμα 1 </a:t>
              </a:r>
              <a:r>
                <a:rPr lang="el-GR" sz="2000" dirty="0">
                  <a:latin typeface="Trebuchet MS" panose="020B0603020202020204" pitchFamily="34" charset="0"/>
                </a:rPr>
                <a:t>και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του σώματος </a:t>
              </a:r>
              <a:r>
                <a:rPr lang="el-GR" sz="2000" i="1" dirty="0">
                  <a:latin typeface="Trebuchet MS" panose="020B0603020202020204" pitchFamily="34" charset="0"/>
                </a:rPr>
                <a:t>m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 στο </a:t>
              </a:r>
              <a:r>
                <a:rPr lang="el-GR" sz="2000" dirty="0" smtClean="0">
                  <a:latin typeface="Trebuchet MS" panose="020B0603020202020204" pitchFamily="34" charset="0"/>
                </a:rPr>
                <a:t>σχήμα 2. </a:t>
              </a:r>
              <a:r>
                <a:rPr lang="el-GR" sz="2000" dirty="0">
                  <a:latin typeface="Trebuchet MS" panose="020B0603020202020204" pitchFamily="34" charset="0"/>
                </a:rPr>
                <a:t>Δίνεται ότι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m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l-GR" sz="2000" dirty="0" smtClean="0">
                  <a:latin typeface="Trebuchet MS" panose="020B0603020202020204" pitchFamily="34" charset="0"/>
                </a:rPr>
                <a:t>=1kg </a:t>
              </a:r>
              <a:r>
                <a:rPr lang="el-GR" sz="2000" dirty="0">
                  <a:latin typeface="Trebuchet MS" panose="020B0603020202020204" pitchFamily="34" charset="0"/>
                </a:rPr>
                <a:t>και ότι η διάρκεια της επαφής των δύο σωμάτων κατά την κεντρική κρούση είναι αμελητέα.</a:t>
              </a:r>
            </a:p>
          </p:txBody>
        </p:sp>
        <p:sp>
          <p:nvSpPr>
            <p:cNvPr id="7" name="Ορθογώνιο 6"/>
            <p:cNvSpPr/>
            <p:nvPr/>
          </p:nvSpPr>
          <p:spPr>
            <a:xfrm>
              <a:off x="506490" y="4463874"/>
              <a:ext cx="810695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000" dirty="0">
                  <a:latin typeface="Trebuchet MS" panose="020B0603020202020204" pitchFamily="34" charset="0"/>
                </a:rPr>
                <a:t>Η κρούση των δύο σωμάτων είναι</a:t>
              </a:r>
            </a:p>
            <a:p>
              <a:r>
                <a:rPr lang="en-US" sz="2000" b="1" dirty="0" err="1" smtClean="0">
                  <a:latin typeface="Trebuchet MS" panose="020B0603020202020204" pitchFamily="34" charset="0"/>
                </a:rPr>
                <a:t>i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.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 </a:t>
              </a:r>
              <a:r>
                <a:rPr lang="el-GR" sz="2000" dirty="0" smtClean="0">
                  <a:latin typeface="Trebuchet MS" panose="020B0603020202020204" pitchFamily="34" charset="0"/>
                </a:rPr>
                <a:t>ελαστική</a:t>
              </a:r>
              <a:r>
                <a:rPr lang="el-GR" sz="2000" dirty="0">
                  <a:latin typeface="Trebuchet MS" panose="020B0603020202020204" pitchFamily="34" charset="0"/>
                </a:rPr>
                <a:t>.             </a:t>
              </a:r>
              <a:r>
                <a:rPr lang="el-GR" sz="2000" dirty="0" smtClean="0">
                  <a:latin typeface="Trebuchet MS" panose="020B0603020202020204" pitchFamily="34" charset="0"/>
                </a:rPr>
                <a:t>  </a:t>
              </a:r>
              <a:r>
                <a:rPr lang="en-US" sz="2000" dirty="0" smtClean="0">
                  <a:latin typeface="Trebuchet MS" panose="020B0603020202020204" pitchFamily="34" charset="0"/>
                </a:rPr>
                <a:t>   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ii</a:t>
              </a:r>
              <a:r>
                <a:rPr lang="el-GR" sz="2000" b="1" dirty="0">
                  <a:latin typeface="Trebuchet MS" panose="020B0603020202020204" pitchFamily="34" charset="0"/>
                </a:rPr>
                <a:t>.</a:t>
              </a:r>
              <a:r>
                <a:rPr lang="el-GR" sz="2000" dirty="0">
                  <a:latin typeface="Trebuchet MS" panose="020B0603020202020204" pitchFamily="34" charset="0"/>
                </a:rPr>
                <a:t>  ανελαστική.       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   </a:t>
              </a:r>
              <a:r>
                <a:rPr lang="en-US" sz="2000" dirty="0" smtClean="0">
                  <a:latin typeface="Trebuchet MS" panose="020B0603020202020204" pitchFamily="34" charset="0"/>
                </a:rPr>
                <a:t>  </a:t>
              </a:r>
              <a:r>
                <a:rPr lang="el-GR" sz="2000" dirty="0" smtClean="0">
                  <a:latin typeface="Trebuchet MS" panose="020B0603020202020204" pitchFamily="34" charset="0"/>
                </a:rPr>
                <a:t>  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iii</a:t>
              </a:r>
              <a:r>
                <a:rPr lang="el-GR" sz="2000" b="1" dirty="0">
                  <a:latin typeface="Trebuchet MS" panose="020B0603020202020204" pitchFamily="34" charset="0"/>
                </a:rPr>
                <a:t>.</a:t>
              </a:r>
              <a:r>
                <a:rPr lang="el-GR" sz="2000" dirty="0">
                  <a:latin typeface="Trebuchet MS" panose="020B0603020202020204" pitchFamily="34" charset="0"/>
                </a:rPr>
                <a:t>  πλαστική.</a:t>
              </a:r>
            </a:p>
            <a:p>
              <a:r>
                <a:rPr lang="el-GR" sz="2000" dirty="0" smtClean="0">
                  <a:latin typeface="Trebuchet MS" panose="020B0603020202020204" pitchFamily="34" charset="0"/>
                </a:rPr>
                <a:t>Να </a:t>
              </a:r>
              <a:r>
                <a:rPr lang="el-GR" sz="2000" dirty="0">
                  <a:latin typeface="Trebuchet MS" panose="020B0603020202020204" pitchFamily="34" charset="0"/>
                </a:rPr>
                <a:t>δικαιολογήσετε την επιλογή σας</a:t>
              </a:r>
            </a:p>
            <a:p>
              <a:pPr algn="r"/>
              <a:r>
                <a:rPr lang="el-GR" sz="2000" dirty="0" err="1">
                  <a:latin typeface="Trebuchet MS" panose="020B0603020202020204" pitchFamily="34" charset="0"/>
                </a:rPr>
                <a:t>Επαν</a:t>
              </a:r>
              <a:r>
                <a:rPr lang="el-GR" sz="2000" dirty="0">
                  <a:latin typeface="Trebuchet MS" panose="020B0603020202020204" pitchFamily="34" charset="0"/>
                </a:rPr>
                <a:t>. </a:t>
              </a:r>
              <a:r>
                <a:rPr lang="el-GR" sz="2000" dirty="0" err="1">
                  <a:latin typeface="Trebuchet MS" panose="020B0603020202020204" pitchFamily="34" charset="0"/>
                </a:rPr>
                <a:t>Ημερ</a:t>
              </a:r>
              <a:r>
                <a:rPr lang="el-GR" sz="2000" dirty="0">
                  <a:latin typeface="Trebuchet MS" panose="020B0603020202020204" pitchFamily="34" charset="0"/>
                </a:rPr>
                <a:t>. </a:t>
              </a:r>
              <a:r>
                <a:rPr lang="el-GR" sz="2000" dirty="0" smtClean="0">
                  <a:latin typeface="Trebuchet MS" panose="020B0603020202020204" pitchFamily="34" charset="0"/>
                </a:rPr>
                <a:t>2015</a:t>
              </a:r>
              <a:endParaRPr lang="el-GR" sz="2000" dirty="0">
                <a:latin typeface="Trebuchet MS" panose="020B0603020202020204" pitchFamily="34" charset="0"/>
              </a:endParaRPr>
            </a:p>
          </p:txBody>
        </p:sp>
        <p:grpSp>
          <p:nvGrpSpPr>
            <p:cNvPr id="10" name="Ομάδα 9"/>
            <p:cNvGrpSpPr/>
            <p:nvPr/>
          </p:nvGrpSpPr>
          <p:grpSpPr>
            <a:xfrm>
              <a:off x="1475656" y="2476222"/>
              <a:ext cx="2592288" cy="1987652"/>
              <a:chOff x="1475656" y="2476222"/>
              <a:chExt cx="2592288" cy="1987652"/>
            </a:xfrm>
          </p:grpSpPr>
          <p:pic>
            <p:nvPicPr>
              <p:cNvPr id="5" name="Εικόνα 4"/>
              <p:cNvPicPr/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75656" y="2476222"/>
                <a:ext cx="2592288" cy="1985368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483768" y="4217653"/>
                <a:ext cx="720080" cy="246221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000" dirty="0" smtClean="0">
                    <a:latin typeface="Trebuchet MS" panose="020B0603020202020204" pitchFamily="34" charset="0"/>
                  </a:rPr>
                  <a:t>σχήμα 1</a:t>
                </a:r>
                <a:endParaRPr lang="el-GR" sz="1000" dirty="0"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11" name="Ομάδα 10"/>
            <p:cNvGrpSpPr/>
            <p:nvPr/>
          </p:nvGrpSpPr>
          <p:grpSpPr>
            <a:xfrm>
              <a:off x="5004048" y="2499399"/>
              <a:ext cx="2691307" cy="2053171"/>
              <a:chOff x="5004048" y="2499399"/>
              <a:chExt cx="2691307" cy="2053171"/>
            </a:xfrm>
          </p:grpSpPr>
          <p:pic>
            <p:nvPicPr>
              <p:cNvPr id="6" name="Εικόνα 5"/>
              <p:cNvPicPr/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004048" y="2499399"/>
                <a:ext cx="2691307" cy="1964475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156176" y="4306349"/>
                <a:ext cx="659836" cy="246221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000" dirty="0" smtClean="0">
                    <a:latin typeface="Trebuchet MS" panose="020B0603020202020204" pitchFamily="34" charset="0"/>
                  </a:rPr>
                  <a:t>σχήμα 2</a:t>
                </a:r>
                <a:endParaRPr lang="el-GR" sz="1000" dirty="0">
                  <a:latin typeface="Trebuchet MS" panose="020B0603020202020204" pitchFamily="34" charset="0"/>
                </a:endParaRPr>
              </a:p>
            </p:txBody>
          </p:sp>
        </p:grpSp>
      </p:grpSp>
      <p:sp>
        <p:nvSpPr>
          <p:cNvPr id="13" name="Oval 21"/>
          <p:cNvSpPr>
            <a:spLocks noChangeArrowheads="1"/>
          </p:cNvSpPr>
          <p:nvPr/>
        </p:nvSpPr>
        <p:spPr bwMode="auto">
          <a:xfrm>
            <a:off x="395536" y="4781572"/>
            <a:ext cx="431800" cy="4413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40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0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683568" y="332656"/>
            <a:ext cx="7787208" cy="5545859"/>
            <a:chOff x="683568" y="332656"/>
            <a:chExt cx="7787208" cy="5545859"/>
          </a:xfrm>
        </p:grpSpPr>
        <p:sp>
          <p:nvSpPr>
            <p:cNvPr id="4" name="Ορθογώνιο 3"/>
            <p:cNvSpPr/>
            <p:nvPr/>
          </p:nvSpPr>
          <p:spPr>
            <a:xfrm>
              <a:off x="683568" y="332656"/>
              <a:ext cx="7416824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l-GR" b="1" dirty="0" smtClean="0">
                  <a:latin typeface="Trebuchet MS" panose="020B0603020202020204" pitchFamily="34" charset="0"/>
                  <a:ea typeface="Times New Roman" panose="02020603050405020304" pitchFamily="18" charset="0"/>
                </a:rPr>
                <a:t>15.  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Από το </a:t>
              </a:r>
              <a:r>
                <a:rPr lang="el-GR" sz="20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εσωτερικό άκρο Α ενός ημισφαιρίου ακτίνας </a:t>
              </a:r>
              <a:r>
                <a:rPr lang="el-GR" sz="2000" i="1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R</a:t>
              </a:r>
              <a:r>
                <a:rPr lang="el-GR" sz="20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 αφήνεται </a:t>
              </a:r>
              <a:r>
                <a:rPr lang="el-GR" sz="2000" dirty="0" smtClean="0">
                  <a:latin typeface="Trebuchet MS" panose="020B0603020202020204" pitchFamily="34" charset="0"/>
                  <a:ea typeface="Times New Roman" panose="02020603050405020304" pitchFamily="18" charset="0"/>
                </a:rPr>
                <a:t>ελεύθερη </a:t>
              </a:r>
              <a:r>
                <a:rPr lang="el-GR" sz="20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μάζα </a:t>
              </a:r>
              <a:r>
                <a:rPr lang="el-GR" sz="2000" i="1" dirty="0" smtClean="0">
                  <a:latin typeface="Trebuchet MS" panose="020B0603020202020204" pitchFamily="34" charset="0"/>
                  <a:ea typeface="Times New Roman" panose="02020603050405020304" pitchFamily="18" charset="0"/>
                </a:rPr>
                <a:t>m</a:t>
              </a:r>
              <a:r>
                <a:rPr lang="el-GR" sz="2000" baseline="-25000" dirty="0" smtClean="0">
                  <a:latin typeface="Trebuchet MS" panose="020B0603020202020204" pitchFamily="34" charset="0"/>
                  <a:ea typeface="Times New Roman" panose="02020603050405020304" pitchFamily="18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  <a:ea typeface="Times New Roman" panose="02020603050405020304" pitchFamily="18" charset="0"/>
                </a:rPr>
                <a:t>αμελητέων διαστάσεων. Στο </a:t>
              </a:r>
              <a:r>
                <a:rPr lang="el-GR" sz="20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κατώτατο σημείο Γ του ημισφαιρίου είναι ακίνητη μια πανομοιότυπη μάζα </a:t>
              </a:r>
              <a:r>
                <a:rPr lang="el-GR" sz="2000" i="1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m</a:t>
              </a:r>
              <a:r>
                <a:rPr lang="el-GR" sz="2000" baseline="-250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  <a:ea typeface="Times New Roman" panose="02020603050405020304" pitchFamily="18" charset="0"/>
                </a:rPr>
                <a:t>(</a:t>
              </a:r>
              <a:r>
                <a:rPr lang="el-GR" sz="2000" i="1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m</a:t>
              </a:r>
              <a:r>
                <a:rPr lang="el-GR" sz="2000" baseline="-250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1 </a:t>
              </a:r>
              <a:r>
                <a:rPr lang="el-GR" sz="20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= </a:t>
              </a:r>
              <a:r>
                <a:rPr lang="el-GR" sz="2000" i="1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m</a:t>
              </a:r>
              <a:r>
                <a:rPr lang="el-GR" sz="2000" baseline="-250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2 </a:t>
              </a:r>
              <a:r>
                <a:rPr lang="el-GR" sz="20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=</a:t>
              </a:r>
              <a:r>
                <a:rPr lang="el-GR" sz="2000" i="1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 m</a:t>
              </a:r>
              <a:r>
                <a:rPr lang="el-GR" sz="20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) αμελητέων διαστάσεων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. Οι τριβές θεωρούνται αμελητέες.</a:t>
              </a:r>
              <a:endParaRPr lang="el-G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" name="Εικόνα 4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15816" y="1963872"/>
              <a:ext cx="2752725" cy="162869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Ορθογώνιο 5"/>
                <p:cNvSpPr/>
                <p:nvPr/>
              </p:nvSpPr>
              <p:spPr>
                <a:xfrm>
                  <a:off x="683568" y="3592568"/>
                  <a:ext cx="7787208" cy="228594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Η μάζα </a:t>
                  </a:r>
                  <a:r>
                    <a:rPr lang="el-GR" i="1" dirty="0"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m</a:t>
                  </a:r>
                  <a:r>
                    <a:rPr lang="el-GR" baseline="-25000" dirty="0"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1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 συγκρούεται με τη μάζα </a:t>
                  </a:r>
                  <a:r>
                    <a:rPr lang="el-GR" i="1" dirty="0"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m</a:t>
                  </a:r>
                  <a:r>
                    <a:rPr lang="el-GR" baseline="-25000" dirty="0"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2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 κεντρικά και ελαστικά. Μετά την κρούση η μάζα </a:t>
                  </a:r>
                  <a:r>
                    <a:rPr lang="el-GR" i="1" dirty="0"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m</a:t>
                  </a:r>
                  <a:r>
                    <a:rPr lang="el-GR" baseline="-25000" dirty="0"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2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 θα ανέλθει σε ύψος </a:t>
                  </a:r>
                  <a:r>
                    <a:rPr lang="el-GR" i="1" dirty="0"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Η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 ως προς το κατώτατο σημείο του ημισφαιρίου ίσο με</a:t>
                  </a:r>
                  <a:endParaRPr lang="el-G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l-GR" b="1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α.</a:t>
                  </a: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l-GR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l-GR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.                  </a:t>
                  </a:r>
                  <a:r>
                    <a:rPr lang="el-GR" dirty="0" smtClean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               </a:t>
                  </a:r>
                  <a:r>
                    <a:rPr lang="el-GR" b="1" dirty="0" smtClean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β</a:t>
                  </a:r>
                  <a:r>
                    <a:rPr lang="el-GR" b="1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.</a:t>
                  </a: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l-GR" dirty="0" smtClean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  </a:t>
                  </a:r>
                  <a:r>
                    <a:rPr lang="en-US" i="1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R</a:t>
                  </a: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.                        </a:t>
                  </a:r>
                  <a:r>
                    <a:rPr lang="el-GR" dirty="0" smtClean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        </a:t>
                  </a:r>
                  <a:r>
                    <a:rPr lang="el-GR" b="1" dirty="0" smtClean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γ</a:t>
                  </a:r>
                  <a:r>
                    <a:rPr lang="el-GR" b="1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.</a:t>
                  </a: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>
                            <a:rPr lang="el-GR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l-GR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sz="2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.</a:t>
                  </a:r>
                  <a:endParaRPr lang="el-G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l-GR" dirty="0" smtClean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Να </a:t>
                  </a:r>
                  <a:r>
                    <a:rPr lang="el-GR" dirty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δικαιολογήσετε την επιλογή σας</a:t>
                  </a:r>
                  <a:r>
                    <a:rPr lang="el-GR" dirty="0" smtClean="0">
                      <a:solidFill>
                        <a:srgbClr val="000000"/>
                      </a:solidFill>
                      <a:latin typeface="Trebuchet MS" panose="020B0603020202020204" pitchFamily="34" charset="0"/>
                      <a:ea typeface="Times New Roman" panose="02020603050405020304" pitchFamily="18" charset="0"/>
                    </a:rPr>
                    <a:t>.</a:t>
                  </a:r>
                </a:p>
                <a:p>
                  <a:pPr algn="r">
                    <a:lnSpc>
                      <a:spcPct val="115000"/>
                    </a:lnSpc>
                  </a:pPr>
                  <a:r>
                    <a:rPr lang="el-GR" dirty="0" err="1"/>
                    <a:t>Επαν</a:t>
                  </a:r>
                  <a:r>
                    <a:rPr lang="el-GR" dirty="0"/>
                    <a:t>. </a:t>
                  </a:r>
                  <a:r>
                    <a:rPr lang="el-GR" dirty="0" err="1"/>
                    <a:t>Ημερ</a:t>
                  </a:r>
                  <a:r>
                    <a:rPr lang="el-GR" dirty="0"/>
                    <a:t>. – </a:t>
                  </a:r>
                  <a:r>
                    <a:rPr lang="el-GR" dirty="0" err="1"/>
                    <a:t>Ομογ</a:t>
                  </a:r>
                  <a:r>
                    <a:rPr lang="el-GR" dirty="0"/>
                    <a:t>. </a:t>
                  </a:r>
                  <a:r>
                    <a:rPr lang="el-GR" dirty="0" smtClean="0"/>
                    <a:t>2018</a:t>
                  </a:r>
                  <a:endParaRPr lang="el-GR" dirty="0"/>
                </a:p>
              </p:txBody>
            </p:sp>
          </mc:Choice>
          <mc:Fallback xmlns="">
            <p:sp>
              <p:nvSpPr>
                <p:cNvPr id="6" name="Ορθογώνιο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8" y="3592568"/>
                  <a:ext cx="7787208" cy="2285947"/>
                </a:xfrm>
                <a:prstGeom prst="rect">
                  <a:avLst/>
                </a:prstGeom>
                <a:blipFill>
                  <a:blip r:embed="rId4"/>
                  <a:stretch>
                    <a:fillRect l="-626" t="-800" r="-626" b="-24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Oval 21"/>
          <p:cNvSpPr>
            <a:spLocks noChangeArrowheads="1"/>
          </p:cNvSpPr>
          <p:nvPr/>
        </p:nvSpPr>
        <p:spPr bwMode="auto">
          <a:xfrm>
            <a:off x="3635896" y="4735541"/>
            <a:ext cx="431800" cy="4413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40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8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27584" y="476672"/>
            <a:ext cx="7200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b="1" dirty="0" smtClean="0">
                <a:latin typeface="Trebuchet MS" panose="020B0603020202020204" pitchFamily="34" charset="0"/>
              </a:rPr>
              <a:t>16.  </a:t>
            </a:r>
            <a:r>
              <a:rPr lang="el-GR" sz="2000" dirty="0" smtClean="0">
                <a:latin typeface="Trebuchet MS" panose="020B0603020202020204" pitchFamily="34" charset="0"/>
              </a:rPr>
              <a:t>Δύο  </a:t>
            </a:r>
            <a:r>
              <a:rPr lang="el-GR" sz="2000" dirty="0">
                <a:latin typeface="Trebuchet MS" panose="020B0603020202020204" pitchFamily="34" charset="0"/>
              </a:rPr>
              <a:t>μικρά  σώματα  με  μάζες  </a:t>
            </a:r>
            <a:r>
              <a:rPr lang="el-GR" sz="2000" i="1" dirty="0">
                <a:latin typeface="Trebuchet MS" panose="020B0603020202020204" pitchFamily="34" charset="0"/>
              </a:rPr>
              <a:t>m</a:t>
            </a:r>
            <a:r>
              <a:rPr lang="el-GR" sz="2000" dirty="0">
                <a:latin typeface="Trebuchet MS" panose="020B0603020202020204" pitchFamily="34" charset="0"/>
              </a:rPr>
              <a:t>  και  4</a:t>
            </a:r>
            <a:r>
              <a:rPr lang="el-GR" sz="2000" i="1" dirty="0">
                <a:latin typeface="Trebuchet MS" panose="020B0603020202020204" pitchFamily="34" charset="0"/>
              </a:rPr>
              <a:t>m</a:t>
            </a:r>
            <a:r>
              <a:rPr lang="el-GR" sz="2000" dirty="0">
                <a:latin typeface="Trebuchet MS" panose="020B0603020202020204" pitchFamily="34" charset="0"/>
              </a:rPr>
              <a:t> , που   κινούνται   στην  ίδια  ευθεία  με αντίθετες  κατευθύνσεις  και  ταχύτητες  </a:t>
            </a:r>
            <a:r>
              <a:rPr lang="el-GR" sz="2000" i="1" dirty="0">
                <a:latin typeface="Trebuchet MS" panose="020B0603020202020204" pitchFamily="34" charset="0"/>
              </a:rPr>
              <a:t>υ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  και  </a:t>
            </a:r>
            <a:r>
              <a:rPr lang="el-GR" sz="2000" i="1" dirty="0">
                <a:latin typeface="Trebuchet MS" panose="020B0603020202020204" pitchFamily="34" charset="0"/>
              </a:rPr>
              <a:t>υ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  αντίστοιχα,  συγκρούονται  μετωπικά  και  πλαστικά. Αν  η  χρονική διάρκεια  της  κρούσης  είναι  αμελητέα  και  το  συσσωμάτωμα  ακινητοποιείται , τότε  τα  δύο  σώματα  πριν  την  κρούση  είχαν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α.   </a:t>
            </a:r>
            <a:r>
              <a:rPr lang="el-GR" sz="2000" dirty="0">
                <a:latin typeface="Trebuchet MS" panose="020B0603020202020204" pitchFamily="34" charset="0"/>
              </a:rPr>
              <a:t>αντίθετες ταχύτητες.                                            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/>
            <a:r>
              <a:rPr lang="el-GR" sz="2000" b="1" dirty="0" smtClean="0">
                <a:latin typeface="Trebuchet MS" panose="020B0603020202020204" pitchFamily="34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</a:rPr>
              <a:t>.   </a:t>
            </a:r>
            <a:r>
              <a:rPr lang="el-GR" sz="2000" dirty="0">
                <a:latin typeface="Trebuchet MS" panose="020B0603020202020204" pitchFamily="34" charset="0"/>
              </a:rPr>
              <a:t>ίσες ορμές.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γ.   </a:t>
            </a:r>
            <a:r>
              <a:rPr lang="el-GR" sz="2000" dirty="0">
                <a:latin typeface="Trebuchet MS" panose="020B0603020202020204" pitchFamily="34" charset="0"/>
              </a:rPr>
              <a:t>αντίθετες ορμές.                                                  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/>
            <a:r>
              <a:rPr lang="el-GR" sz="2000" b="1" dirty="0" smtClean="0">
                <a:latin typeface="Trebuchet MS" panose="020B0603020202020204" pitchFamily="34" charset="0"/>
              </a:rPr>
              <a:t>δ</a:t>
            </a:r>
            <a:r>
              <a:rPr lang="el-GR" sz="2000" b="1" dirty="0">
                <a:latin typeface="Trebuchet MS" panose="020B0603020202020204" pitchFamily="34" charset="0"/>
              </a:rPr>
              <a:t>.   </a:t>
            </a:r>
            <a:r>
              <a:rPr lang="el-GR" sz="2000" dirty="0">
                <a:latin typeface="Trebuchet MS" panose="020B0603020202020204" pitchFamily="34" charset="0"/>
              </a:rPr>
              <a:t>ίσες κινητικές ενέργειες.</a:t>
            </a:r>
          </a:p>
          <a:p>
            <a:pPr algn="r"/>
            <a:r>
              <a:rPr lang="el-GR" sz="2000" dirty="0" err="1">
                <a:latin typeface="Trebuchet MS" panose="020B0603020202020204" pitchFamily="34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</a:rPr>
              <a:t>. 2018</a:t>
            </a:r>
          </a:p>
        </p:txBody>
      </p:sp>
      <p:sp>
        <p:nvSpPr>
          <p:cNvPr id="5" name="Oval 21"/>
          <p:cNvSpPr>
            <a:spLocks noChangeArrowheads="1"/>
          </p:cNvSpPr>
          <p:nvPr/>
        </p:nvSpPr>
        <p:spPr bwMode="auto">
          <a:xfrm>
            <a:off x="755576" y="2924944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40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2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54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2205038"/>
            <a:ext cx="63609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</a:t>
            </a:r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και Ασκήσεις εκτός του βιβλίου</a:t>
            </a:r>
            <a:endParaRPr 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4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55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467544" y="332656"/>
            <a:ext cx="8352928" cy="6153351"/>
            <a:chOff x="467544" y="332656"/>
            <a:chExt cx="8352928" cy="61533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Ορθογώνιο 3"/>
                <p:cNvSpPr/>
                <p:nvPr/>
              </p:nvSpPr>
              <p:spPr>
                <a:xfrm>
                  <a:off x="467544" y="332656"/>
                  <a:ext cx="8352928" cy="61533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l-GR" sz="2000" b="1" dirty="0" smtClean="0">
                      <a:latin typeface="Trebuchet MS" panose="020B0603020202020204" pitchFamily="34" charset="0"/>
                    </a:rPr>
                    <a:t>1. 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Σώμα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Σ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με μάζα </a:t>
                  </a:r>
                  <a:r>
                    <a:rPr lang="el-GR" sz="2000" i="1" dirty="0" smtClean="0">
                      <a:latin typeface="Trebuchet MS" panose="020B0603020202020204" pitchFamily="34" charset="0"/>
                    </a:rPr>
                    <a:t>m</a:t>
                  </a:r>
                  <a:r>
                    <a:rPr lang="el-GR" sz="2000" baseline="-25000" dirty="0" smtClean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=1kg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και ταχύτητα   κινείται σε οριζόντιο επίπεδο και κατά μήκος του άξονα </a:t>
                  </a:r>
                  <a:r>
                    <a:rPr lang="el-GR" sz="2000" dirty="0" err="1">
                      <a:latin typeface="Trebuchet MS" panose="020B0603020202020204" pitchFamily="34" charset="0"/>
                    </a:rPr>
                    <a:t>x΄x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χωρίς τριβές, όπως στο σχήμα. Το σώμα Σ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συγκρούεται με σώμα Σ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2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μάζας </a:t>
                  </a:r>
                  <a:r>
                    <a:rPr lang="el-GR" sz="2000" i="1" dirty="0" smtClean="0">
                      <a:latin typeface="Trebuchet MS" panose="020B0603020202020204" pitchFamily="34" charset="0"/>
                    </a:rPr>
                    <a:t>m</a:t>
                  </a:r>
                  <a:r>
                    <a:rPr lang="el-GR" sz="2000" baseline="-25000" dirty="0" smtClean="0">
                      <a:latin typeface="Trebuchet MS" panose="020B0603020202020204" pitchFamily="34" charset="0"/>
                    </a:rPr>
                    <a:t>2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=3kg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που αρχικά είναι ακίνητο. Η κρούση οδηγεί στη συγκόλληση των σωμάτων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.</a:t>
                  </a:r>
                  <a:endParaRPr lang="en-US" sz="2000" dirty="0" smtClean="0">
                    <a:latin typeface="Trebuchet MS" panose="020B0603020202020204" pitchFamily="34" charset="0"/>
                  </a:endParaRPr>
                </a:p>
                <a:p>
                  <a:endParaRPr lang="en-US" sz="2000" dirty="0" smtClean="0">
                    <a:latin typeface="Trebuchet MS" panose="020B0603020202020204" pitchFamily="34" charset="0"/>
                  </a:endParaRPr>
                </a:p>
                <a:p>
                  <a:endParaRPr lang="en-US" sz="2000" dirty="0">
                    <a:latin typeface="Trebuchet MS" panose="020B0603020202020204" pitchFamily="34" charset="0"/>
                  </a:endParaRPr>
                </a:p>
                <a:p>
                  <a:endParaRPr lang="en-US" sz="2000" dirty="0">
                    <a:latin typeface="Trebuchet MS" panose="020B0603020202020204" pitchFamily="34" charset="0"/>
                  </a:endParaRPr>
                </a:p>
                <a:p>
                  <a:pPr algn="just"/>
                  <a:endParaRPr lang="en-US" sz="1000" b="1" dirty="0" smtClean="0">
                    <a:latin typeface="Trebuchet MS" panose="020B0603020202020204" pitchFamily="34" charset="0"/>
                  </a:endParaRPr>
                </a:p>
                <a:p>
                  <a:pPr algn="just"/>
                  <a:r>
                    <a:rPr lang="el-GR" sz="2000" b="1" dirty="0" smtClean="0">
                      <a:latin typeface="Trebuchet MS" panose="020B0603020202020204" pitchFamily="34" charset="0"/>
                    </a:rPr>
                    <a:t>α</a:t>
                  </a:r>
                  <a:r>
                    <a:rPr lang="el-GR" sz="2000" b="1" dirty="0">
                      <a:latin typeface="Trebuchet MS" panose="020B0603020202020204" pitchFamily="34" charset="0"/>
                    </a:rPr>
                    <a:t>. </a:t>
                  </a:r>
                  <a:r>
                    <a:rPr lang="en-US" sz="2000" b="1" dirty="0">
                      <a:latin typeface="Trebuchet MS" panose="020B0603020202020204" pitchFamily="34" charset="0"/>
                    </a:rPr>
                    <a:t>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Να δικαιολογήσετε γιατί το συσσωμάτωμα που προκύπτει από τη συγκόλληση θα συνεχίσει να κινείται κατά μήκος του άξονα </a:t>
                  </a:r>
                  <a:r>
                    <a:rPr lang="el-GR" sz="2000" dirty="0" err="1">
                      <a:latin typeface="Trebuchet MS" panose="020B0603020202020204" pitchFamily="34" charset="0"/>
                    </a:rPr>
                    <a:t>x΄x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.</a:t>
                  </a:r>
                </a:p>
                <a:p>
                  <a:pPr algn="just"/>
                  <a:r>
                    <a:rPr lang="el-GR" sz="2000" b="1" dirty="0">
                      <a:latin typeface="Trebuchet MS" panose="020B0603020202020204" pitchFamily="34" charset="0"/>
                    </a:rPr>
                    <a:t>β. </a:t>
                  </a:r>
                  <a:r>
                    <a:rPr lang="en-US" sz="2000" b="1" dirty="0">
                      <a:latin typeface="Trebuchet MS" panose="020B0603020202020204" pitchFamily="34" charset="0"/>
                    </a:rPr>
                    <a:t>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Να εξηγήσετε γιατί η θερμοκρασία του συσσωματώματος θα είναι μεγαλύτερη από την αρχική κοινή θερμοκρασία των δύο σωμάτων.</a:t>
                  </a:r>
                </a:p>
                <a:p>
                  <a:pPr algn="just"/>
                  <a:r>
                    <a:rPr lang="el-GR" sz="2000" b="1" dirty="0">
                      <a:latin typeface="Trebuchet MS" panose="020B0603020202020204" pitchFamily="34" charset="0"/>
                    </a:rPr>
                    <a:t>γ.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Να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υπολογίσετε το λόγο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l-GR" sz="2400" dirty="0" smtClean="0">
                      <a:latin typeface="Trebuchet MS" panose="020B0603020202020204" pitchFamily="34" charset="0"/>
                    </a:rPr>
                    <a:t>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όπου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Κ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2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η κινητική ενέργεια του συσσωματώματος και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Κ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η κινητική ενέργεια του σώματος Σ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1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πριν την κρούση.</a:t>
                  </a:r>
                </a:p>
                <a:p>
                  <a:pPr algn="just"/>
                  <a:r>
                    <a:rPr lang="el-GR" sz="2000" b="1" dirty="0">
                      <a:latin typeface="Trebuchet MS" panose="020B0603020202020204" pitchFamily="34" charset="0"/>
                    </a:rPr>
                    <a:t>δ.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Να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δικαιολογήσετε αν ο λόγος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l-GR" sz="2000" dirty="0">
                      <a:latin typeface="Trebuchet MS" panose="020B0603020202020204" pitchFamily="34" charset="0"/>
                    </a:rPr>
                    <a:t>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μεταβάλλεται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ή όχι στην περίπτωση που το σώμα μάζας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m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κινείτο με ταχύτητα διπλάσια της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υ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.</a:t>
                  </a:r>
                </a:p>
                <a:p>
                  <a:pPr algn="r"/>
                  <a:r>
                    <a:rPr lang="el-GR" sz="2000" dirty="0" err="1">
                      <a:latin typeface="Trebuchet MS" panose="020B0603020202020204" pitchFamily="34" charset="0"/>
                    </a:rPr>
                    <a:t>Επαν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. </a:t>
                  </a:r>
                  <a:r>
                    <a:rPr lang="el-GR" sz="2000" dirty="0" err="1">
                      <a:latin typeface="Trebuchet MS" panose="020B0603020202020204" pitchFamily="34" charset="0"/>
                    </a:rPr>
                    <a:t>Εσπερ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.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2004</a:t>
                  </a:r>
                  <a:endParaRPr lang="en-US" sz="2000" dirty="0" smtClean="0"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Ορθογώνιο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332656"/>
                  <a:ext cx="8352928" cy="6153351"/>
                </a:xfrm>
                <a:prstGeom prst="rect">
                  <a:avLst/>
                </a:prstGeom>
                <a:blipFill>
                  <a:blip r:embed="rId2"/>
                  <a:stretch>
                    <a:fillRect l="-803" t="-694" r="-73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Εικόνα 4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1" y="1556792"/>
              <a:ext cx="4032447" cy="108011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6018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56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539552" y="260648"/>
            <a:ext cx="8064896" cy="5847306"/>
            <a:chOff x="539552" y="260648"/>
            <a:chExt cx="8064896" cy="58473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Ορθογώνιο 3"/>
                <p:cNvSpPr/>
                <p:nvPr/>
              </p:nvSpPr>
              <p:spPr>
                <a:xfrm>
                  <a:off x="539552" y="260648"/>
                  <a:ext cx="8064896" cy="58473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2000" b="1" dirty="0" smtClean="0">
                      <a:latin typeface="Trebuchet MS" panose="020B0603020202020204" pitchFamily="34" charset="0"/>
                    </a:rPr>
                    <a:t>2</a:t>
                  </a:r>
                  <a:r>
                    <a:rPr lang="el-GR" sz="2000" b="1" dirty="0" smtClean="0">
                      <a:latin typeface="Trebuchet MS" panose="020B0603020202020204" pitchFamily="34" charset="0"/>
                    </a:rPr>
                    <a:t>.  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Σώμα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μάζας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m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κινούμενο σε οριζόντιο επίπεδο συγκρούεται με ταχύτητα μέτρου </a:t>
                  </a:r>
                  <a:r>
                    <a:rPr lang="el-GR" sz="2000" i="1" dirty="0" smtClean="0">
                      <a:latin typeface="Trebuchet MS" panose="020B0603020202020204" pitchFamily="34" charset="0"/>
                    </a:rPr>
                    <a:t>υ</a:t>
                  </a:r>
                  <a:r>
                    <a:rPr lang="el-GR" sz="2000" baseline="-25000" dirty="0" smtClean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=15</a:t>
                  </a:r>
                  <a:r>
                    <a:rPr lang="en-US" sz="2000" dirty="0" smtClean="0">
                      <a:latin typeface="Trebuchet MS" panose="020B0603020202020204" pitchFamily="34" charset="0"/>
                    </a:rPr>
                    <a:t>m/s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κεντρικά και ελαστικά με ακίνητο σώμα μάζας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m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2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. Η χρονική διάρκεια της κρούσης θεωρείται αμελητέα. </a:t>
                  </a:r>
                  <a:endParaRPr lang="en-US" sz="2000" dirty="0" smtClean="0">
                    <a:latin typeface="Trebuchet MS" panose="020B0603020202020204" pitchFamily="34" charset="0"/>
                  </a:endParaRPr>
                </a:p>
                <a:p>
                  <a:pPr algn="ctr"/>
                  <a:endParaRPr lang="en-US" sz="2000" dirty="0" smtClean="0">
                    <a:latin typeface="Trebuchet MS" panose="020B0603020202020204" pitchFamily="34" charset="0"/>
                  </a:endParaRPr>
                </a:p>
                <a:p>
                  <a:pPr algn="just"/>
                  <a:endParaRPr lang="en-US" sz="2000" dirty="0">
                    <a:latin typeface="Trebuchet MS" panose="020B0603020202020204" pitchFamily="34" charset="0"/>
                  </a:endParaRPr>
                </a:p>
                <a:p>
                  <a:pPr algn="just"/>
                  <a:endParaRPr lang="en-US" sz="2000" dirty="0">
                    <a:latin typeface="Trebuchet MS" panose="020B0603020202020204" pitchFamily="34" charset="0"/>
                  </a:endParaRPr>
                </a:p>
                <a:p>
                  <a:pPr algn="just"/>
                  <a:r>
                    <a:rPr lang="el-GR" sz="2000" dirty="0">
                      <a:latin typeface="Trebuchet MS" panose="020B0603020202020204" pitchFamily="34" charset="0"/>
                    </a:rPr>
                    <a:t>Αμέσως μετά την κρούση, το σώμα μάζας </a:t>
                  </a:r>
                  <a:r>
                    <a:rPr lang="el-GR" sz="2000" i="1" dirty="0" smtClean="0">
                      <a:latin typeface="Trebuchet MS" panose="020B0603020202020204" pitchFamily="34" charset="0"/>
                    </a:rPr>
                    <a:t>m</a:t>
                  </a:r>
                  <a:r>
                    <a:rPr lang="el-GR" sz="2000" baseline="-25000" dirty="0" smtClean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κινείται αντίρροπα με ταχύτητα μέτρου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l-GR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lang="el-GR" sz="2000" dirty="0" smtClean="0">
                      <a:latin typeface="Trebuchet MS" panose="020B0603020202020204" pitchFamily="34" charset="0"/>
                    </a:rPr>
                    <a:t>=9</a:t>
                  </a:r>
                  <a:r>
                    <a:rPr lang="en-US" sz="2000" dirty="0" smtClean="0">
                      <a:latin typeface="Trebuchet MS" panose="020B0603020202020204" pitchFamily="34" charset="0"/>
                    </a:rPr>
                    <a:t>m/s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. </a:t>
                  </a:r>
                  <a:endParaRPr lang="el-GR" sz="2000" dirty="0">
                    <a:latin typeface="Trebuchet MS" panose="020B0603020202020204" pitchFamily="34" charset="0"/>
                  </a:endParaRPr>
                </a:p>
                <a:p>
                  <a:pPr algn="just"/>
                  <a:r>
                    <a:rPr lang="el-GR" sz="2000" b="1" dirty="0">
                      <a:latin typeface="Trebuchet MS" panose="020B0603020202020204" pitchFamily="34" charset="0"/>
                    </a:rPr>
                    <a:t>α. </a:t>
                  </a:r>
                  <a:r>
                    <a:rPr lang="en-US" sz="2000" b="1" dirty="0" smtClean="0">
                      <a:latin typeface="Trebuchet MS" panose="020B0603020202020204" pitchFamily="34" charset="0"/>
                    </a:rPr>
                    <a:t>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Να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προσδιορίσετε το λόγο των μαζών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l-GR" sz="2000" dirty="0" smtClean="0">
                      <a:latin typeface="Trebuchet MS" panose="020B0603020202020204" pitchFamily="34" charset="0"/>
                    </a:rPr>
                    <a:t>. </a:t>
                  </a:r>
                  <a:endParaRPr lang="el-GR" sz="2000" dirty="0">
                    <a:latin typeface="Trebuchet MS" panose="020B0603020202020204" pitchFamily="34" charset="0"/>
                  </a:endParaRPr>
                </a:p>
                <a:p>
                  <a:pPr algn="just"/>
                  <a:r>
                    <a:rPr lang="el-GR" sz="2000" b="1" dirty="0">
                      <a:latin typeface="Trebuchet MS" panose="020B0603020202020204" pitchFamily="34" charset="0"/>
                    </a:rPr>
                    <a:t>β</a:t>
                  </a:r>
                  <a:r>
                    <a:rPr lang="el-GR" sz="2000" b="1" dirty="0" smtClean="0">
                      <a:latin typeface="Trebuchet MS" panose="020B0603020202020204" pitchFamily="34" charset="0"/>
                    </a:rPr>
                    <a:t>.</a:t>
                  </a:r>
                  <a:r>
                    <a:rPr lang="en-US" sz="2000" b="1" dirty="0" smtClean="0">
                      <a:latin typeface="Trebuchet MS" panose="020B0603020202020204" pitchFamily="34" charset="0"/>
                    </a:rPr>
                    <a:t> </a:t>
                  </a:r>
                  <a:r>
                    <a:rPr lang="el-GR" sz="2000" b="1" dirty="0" smtClean="0">
                      <a:latin typeface="Trebuchet MS" panose="020B0603020202020204" pitchFamily="34" charset="0"/>
                    </a:rPr>
                    <a:t>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Να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βρεθεί το μέτρο της ταχύτητας του σώματος μάζας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m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2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αμέσως μετά την κρούση. </a:t>
                  </a:r>
                </a:p>
                <a:p>
                  <a:pPr algn="just"/>
                  <a:r>
                    <a:rPr lang="el-GR" sz="2000" b="1" dirty="0">
                      <a:latin typeface="Trebuchet MS" panose="020B0603020202020204" pitchFamily="34" charset="0"/>
                    </a:rPr>
                    <a:t>γ.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Να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βρεθεί το ποσοστό της αρχικής κινητικής ενέργειας του σώματος μάζας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m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που μεταβιβάστηκε στο σώμα μάζας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m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2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λόγω της κρούσης. </a:t>
                  </a:r>
                </a:p>
                <a:p>
                  <a:pPr algn="just"/>
                  <a:r>
                    <a:rPr lang="el-GR" sz="2000" b="1" dirty="0">
                      <a:latin typeface="Trebuchet MS" panose="020B0603020202020204" pitchFamily="34" charset="0"/>
                    </a:rPr>
                    <a:t>δ. </a:t>
                  </a:r>
                  <a:r>
                    <a:rPr lang="en-US" sz="2000" b="1" dirty="0" smtClean="0">
                      <a:latin typeface="Trebuchet MS" panose="020B0603020202020204" pitchFamily="34" charset="0"/>
                    </a:rPr>
                    <a:t>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Να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υπολογισθεί πόσο θα απέχουν τα σώματα όταν σταματήσουν. </a:t>
                  </a:r>
                </a:p>
                <a:p>
                  <a:pPr algn="just"/>
                  <a:r>
                    <a:rPr lang="el-GR" sz="2000" dirty="0">
                      <a:latin typeface="Trebuchet MS" panose="020B0603020202020204" pitchFamily="34" charset="0"/>
                    </a:rPr>
                    <a:t>Ο συντελεστής τριβής ολίσθησης μεταξύ του επιπέδου και κάθε σώματος είναι μ=0,1. </a:t>
                  </a:r>
                  <a:r>
                    <a:rPr lang="en-US" sz="2000" dirty="0" smtClean="0">
                      <a:latin typeface="Trebuchet MS" panose="020B0603020202020204" pitchFamily="34" charset="0"/>
                    </a:rPr>
                    <a:t>   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Δίνεται </a:t>
                  </a:r>
                  <a:r>
                    <a:rPr lang="el-GR" sz="2000" i="1" dirty="0" smtClean="0">
                      <a:latin typeface="Trebuchet MS" panose="020B0603020202020204" pitchFamily="34" charset="0"/>
                    </a:rPr>
                    <a:t>g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=10</a:t>
                  </a:r>
                  <a:r>
                    <a:rPr lang="en-US" sz="2000" dirty="0" smtClean="0">
                      <a:latin typeface="Trebuchet MS" panose="020B0603020202020204" pitchFamily="34" charset="0"/>
                    </a:rPr>
                    <a:t>m/s</a:t>
                  </a:r>
                  <a:r>
                    <a:rPr lang="en-US" sz="2000" baseline="30000" dirty="0" smtClean="0">
                      <a:latin typeface="Trebuchet MS" panose="020B0603020202020204" pitchFamily="34" charset="0"/>
                    </a:rPr>
                    <a:t>2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. </a:t>
                  </a:r>
                  <a:endParaRPr lang="el-GR" sz="2000" dirty="0">
                    <a:latin typeface="Trebuchet MS" panose="020B0603020202020204" pitchFamily="34" charset="0"/>
                  </a:endParaRPr>
                </a:p>
                <a:p>
                  <a:pPr algn="r"/>
                  <a:r>
                    <a:rPr lang="el-GR" sz="2000" dirty="0" err="1">
                      <a:latin typeface="Trebuchet MS" panose="020B0603020202020204" pitchFamily="34" charset="0"/>
                    </a:rPr>
                    <a:t>Ημερ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.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2008</a:t>
                  </a:r>
                  <a:endParaRPr lang="el-GR" sz="2000" dirty="0"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Ορθογώνιο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260648"/>
                  <a:ext cx="8064896" cy="5847306"/>
                </a:xfrm>
                <a:prstGeom prst="rect">
                  <a:avLst/>
                </a:prstGeom>
                <a:blipFill>
                  <a:blip r:embed="rId2"/>
                  <a:stretch>
                    <a:fillRect l="-832" t="-730" r="-83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Εικόνα 4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268760"/>
              <a:ext cx="3348583" cy="79208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7209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57</a:t>
            </a:fld>
            <a:endParaRPr lang="el-GR" dirty="0">
              <a:solidFill>
                <a:schemeClr val="tx1"/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467544" y="404664"/>
            <a:ext cx="7992888" cy="5632311"/>
            <a:chOff x="467544" y="404664"/>
            <a:chExt cx="7992888" cy="5632311"/>
          </a:xfrm>
        </p:grpSpPr>
        <p:sp>
          <p:nvSpPr>
            <p:cNvPr id="4" name="Ορθογώνιο 3"/>
            <p:cNvSpPr/>
            <p:nvPr/>
          </p:nvSpPr>
          <p:spPr>
            <a:xfrm>
              <a:off x="467544" y="404664"/>
              <a:ext cx="7992888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b="1" dirty="0" smtClean="0">
                  <a:latin typeface="Trebuchet MS" panose="020B0603020202020204" pitchFamily="34" charset="0"/>
                </a:rPr>
                <a:t>3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Ένα </a:t>
              </a:r>
              <a:r>
                <a:rPr lang="el-GR" sz="2000" dirty="0">
                  <a:latin typeface="Trebuchet MS" panose="020B0603020202020204" pitchFamily="34" charset="0"/>
                </a:rPr>
                <a:t>σώμα Σ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 με μάζα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m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l-GR" sz="2000" dirty="0" smtClean="0">
                  <a:latin typeface="Trebuchet MS" panose="020B0603020202020204" pitchFamily="34" charset="0"/>
                </a:rPr>
                <a:t>=1kg </a:t>
              </a:r>
              <a:r>
                <a:rPr lang="el-GR" sz="2000" dirty="0">
                  <a:latin typeface="Trebuchet MS" panose="020B0603020202020204" pitchFamily="34" charset="0"/>
                </a:rPr>
                <a:t>κινείται με ταχύτητα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υ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l-GR" sz="2000" dirty="0" smtClean="0">
                  <a:latin typeface="Trebuchet MS" panose="020B0603020202020204" pitchFamily="34" charset="0"/>
                </a:rPr>
                <a:t>=10</a:t>
              </a:r>
              <a:r>
                <a:rPr lang="en-US" sz="2000" dirty="0" smtClean="0">
                  <a:latin typeface="Trebuchet MS" panose="020B0603020202020204" pitchFamily="34" charset="0"/>
                </a:rPr>
                <a:t>m/s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σε λείο οριζόντιο επίπεδο και κατά μήκος του άξονα </a:t>
              </a:r>
              <a:r>
                <a:rPr lang="el-GR" sz="2000" dirty="0" err="1">
                  <a:latin typeface="Trebuchet MS" panose="020B0603020202020204" pitchFamily="34" charset="0"/>
                </a:rPr>
                <a:t>x΄x</a:t>
              </a:r>
              <a:r>
                <a:rPr lang="el-GR" sz="2000" dirty="0">
                  <a:latin typeface="Trebuchet MS" panose="020B0603020202020204" pitchFamily="34" charset="0"/>
                </a:rPr>
                <a:t>, όπως φαίνεται στο σχήμα</a:t>
              </a:r>
              <a:r>
                <a:rPr lang="el-GR" sz="2000" dirty="0" smtClean="0">
                  <a:latin typeface="Trebuchet MS" panose="020B0603020202020204" pitchFamily="34" charset="0"/>
                </a:rPr>
                <a:t>.</a:t>
              </a:r>
            </a:p>
            <a:p>
              <a:pPr algn="just"/>
              <a:endParaRPr lang="el-GR" sz="2000" dirty="0" smtClean="0">
                <a:latin typeface="Trebuchet MS" panose="020B0603020202020204" pitchFamily="34" charset="0"/>
              </a:endParaRPr>
            </a:p>
            <a:p>
              <a:pPr algn="just"/>
              <a:endParaRPr lang="el-GR" sz="2000" dirty="0">
                <a:latin typeface="Trebuchet MS" panose="020B0603020202020204" pitchFamily="34" charset="0"/>
              </a:endParaRPr>
            </a:p>
            <a:p>
              <a:pPr algn="just"/>
              <a:endParaRPr lang="el-GR" sz="2000" dirty="0" smtClean="0">
                <a:latin typeface="Trebuchet MS" panose="020B0603020202020204" pitchFamily="34" charset="0"/>
              </a:endParaRPr>
            </a:p>
            <a:p>
              <a:pPr algn="just"/>
              <a:endParaRPr lang="el-GR" sz="2000" dirty="0">
                <a:latin typeface="Trebuchet MS" panose="020B0603020202020204" pitchFamily="34" charset="0"/>
              </a:endParaRPr>
            </a:p>
            <a:p>
              <a:pPr algn="just"/>
              <a:r>
                <a:rPr lang="el-GR" sz="2000" dirty="0" smtClean="0">
                  <a:latin typeface="Trebuchet MS" panose="020B0603020202020204" pitchFamily="34" charset="0"/>
                </a:rPr>
                <a:t>Το </a:t>
              </a:r>
              <a:r>
                <a:rPr lang="el-GR" sz="2000" dirty="0">
                  <a:latin typeface="Trebuchet MS" panose="020B0603020202020204" pitchFamily="34" charset="0"/>
                </a:rPr>
                <a:t>σώμα Σ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 συγκρούεται κεντρικά και ελαστικά με ακίνητο σώμα Σ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 μάζας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m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2</a:t>
              </a:r>
              <a:r>
                <a:rPr lang="el-GR" sz="2000" dirty="0" smtClean="0">
                  <a:latin typeface="Trebuchet MS" panose="020B0603020202020204" pitchFamily="34" charset="0"/>
                </a:rPr>
                <a:t>=3kg </a:t>
              </a:r>
              <a:r>
                <a:rPr lang="el-GR" sz="2000" dirty="0">
                  <a:latin typeface="Trebuchet MS" panose="020B0603020202020204" pitchFamily="34" charset="0"/>
                </a:rPr>
                <a:t>που βρίσκεται στο ίδιο οριζόντιο επίπεδο με το Σ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. Η διάρκεια της κρούσης θεωρείται αμελητέα και η φορά της ταχύτητας </a:t>
              </a:r>
              <a:r>
                <a:rPr lang="el-GR" sz="2000" i="1" dirty="0">
                  <a:latin typeface="Trebuchet MS" panose="020B0603020202020204" pitchFamily="34" charset="0"/>
                </a:rPr>
                <a:t>υ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 θετική. Να υπολογίσετε:</a:t>
              </a:r>
            </a:p>
            <a:p>
              <a:pPr algn="just"/>
              <a:r>
                <a:rPr lang="el-GR" sz="2000" b="1" dirty="0">
                  <a:latin typeface="Trebuchet MS" panose="020B0603020202020204" pitchFamily="34" charset="0"/>
                </a:rPr>
                <a:t>α.  </a:t>
              </a:r>
              <a:r>
                <a:rPr lang="el-GR" sz="2000" dirty="0">
                  <a:latin typeface="Trebuchet MS" panose="020B0603020202020204" pitchFamily="34" charset="0"/>
                </a:rPr>
                <a:t>την ταχύτητα του Σ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 μετά την κρούση. </a:t>
              </a:r>
            </a:p>
            <a:p>
              <a:pPr algn="just"/>
              <a:r>
                <a:rPr lang="el-GR" sz="2000" b="1" dirty="0">
                  <a:latin typeface="Trebuchet MS" panose="020B0603020202020204" pitchFamily="34" charset="0"/>
                </a:rPr>
                <a:t>β.  </a:t>
              </a:r>
              <a:r>
                <a:rPr lang="el-GR" sz="2000" dirty="0">
                  <a:latin typeface="Trebuchet MS" panose="020B0603020202020204" pitchFamily="34" charset="0"/>
                </a:rPr>
                <a:t>την ταχύτητα του Σ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 μετά την κρούση. </a:t>
              </a:r>
            </a:p>
            <a:p>
              <a:pPr algn="just"/>
              <a:r>
                <a:rPr lang="el-GR" sz="2000" b="1" dirty="0">
                  <a:latin typeface="Trebuchet MS" panose="020B0603020202020204" pitchFamily="34" charset="0"/>
                </a:rPr>
                <a:t>γ.  </a:t>
              </a:r>
              <a:r>
                <a:rPr lang="el-GR" sz="2000" dirty="0">
                  <a:latin typeface="Trebuchet MS" panose="020B0603020202020204" pitchFamily="34" charset="0"/>
                </a:rPr>
                <a:t>την κινητική ενέργεια του συστήματος των δύο σωμάτων μετά την κρούση τους. </a:t>
              </a:r>
            </a:p>
            <a:p>
              <a:pPr algn="just"/>
              <a:r>
                <a:rPr lang="el-GR" sz="2000" b="1" dirty="0">
                  <a:latin typeface="Trebuchet MS" panose="020B0603020202020204" pitchFamily="34" charset="0"/>
                </a:rPr>
                <a:t>δ.  </a:t>
              </a:r>
              <a:r>
                <a:rPr lang="el-GR" sz="2000" dirty="0">
                  <a:latin typeface="Trebuchet MS" panose="020B0603020202020204" pitchFamily="34" charset="0"/>
                </a:rPr>
                <a:t>την αλγεβρική τιμή της μεταβολής της ορμής του σώματος Σ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, λόγω της κρούσης.</a:t>
              </a:r>
            </a:p>
            <a:p>
              <a:pPr algn="r"/>
              <a:r>
                <a:rPr lang="el-GR" sz="2000" dirty="0" err="1">
                  <a:latin typeface="Trebuchet MS" panose="020B0603020202020204" pitchFamily="34" charset="0"/>
                </a:rPr>
                <a:t>Ομογ</a:t>
              </a:r>
              <a:r>
                <a:rPr lang="el-GR" sz="2000" dirty="0">
                  <a:latin typeface="Trebuchet MS" panose="020B0603020202020204" pitchFamily="34" charset="0"/>
                </a:rPr>
                <a:t>. </a:t>
              </a:r>
              <a:r>
                <a:rPr lang="el-GR" sz="2000" dirty="0" smtClean="0">
                  <a:latin typeface="Trebuchet MS" panose="020B0603020202020204" pitchFamily="34" charset="0"/>
                </a:rPr>
                <a:t>2010</a:t>
              </a:r>
              <a:endParaRPr lang="el-GR" sz="2000" dirty="0">
                <a:latin typeface="Trebuchet MS" panose="020B0603020202020204" pitchFamily="34" charset="0"/>
              </a:endParaRPr>
            </a:p>
          </p:txBody>
        </p:sp>
        <p:pic>
          <p:nvPicPr>
            <p:cNvPr id="5" name="Εικόνα 4" descr="闒粀闀粀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674" y="1412776"/>
              <a:ext cx="3836628" cy="100477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4617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58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66869" y="404664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rebuchet MS" panose="020B0603020202020204" pitchFamily="34" charset="0"/>
              </a:rPr>
              <a:t>4</a:t>
            </a:r>
            <a:r>
              <a:rPr lang="el-GR" sz="2000" b="1" dirty="0" smtClean="0">
                <a:latin typeface="Trebuchet MS" panose="020B0603020202020204" pitchFamily="34" charset="0"/>
              </a:rPr>
              <a:t>.  </a:t>
            </a:r>
            <a:r>
              <a:rPr lang="el-GR" sz="2000" dirty="0">
                <a:latin typeface="Trebuchet MS" panose="020B0603020202020204" pitchFamily="34" charset="0"/>
              </a:rPr>
              <a:t>Ένας ξύλινος κύβος μάζας </a:t>
            </a:r>
            <a:r>
              <a:rPr lang="el-GR" sz="2000" i="1" dirty="0" smtClean="0">
                <a:latin typeface="Trebuchet MS" panose="020B0603020202020204" pitchFamily="34" charset="0"/>
              </a:rPr>
              <a:t>M</a:t>
            </a:r>
            <a:r>
              <a:rPr lang="el-GR" sz="2000" dirty="0" smtClean="0">
                <a:latin typeface="Trebuchet MS" panose="020B0603020202020204" pitchFamily="34" charset="0"/>
              </a:rPr>
              <a:t>=4,5kg </a:t>
            </a:r>
            <a:r>
              <a:rPr lang="el-GR" sz="2000" dirty="0">
                <a:latin typeface="Trebuchet MS" panose="020B0603020202020204" pitchFamily="34" charset="0"/>
              </a:rPr>
              <a:t>είναι δεμένος στο άκρο ενός αβαρούς και μη εκτατού νήματος μήκους </a:t>
            </a:r>
            <a:r>
              <a:rPr lang="el-GR" sz="2000" i="1" dirty="0" smtClean="0">
                <a:latin typeface="Trebuchet MS" panose="020B0603020202020204" pitchFamily="34" charset="0"/>
              </a:rPr>
              <a:t>L</a:t>
            </a:r>
            <a:r>
              <a:rPr lang="el-GR" sz="2000" dirty="0" smtClean="0">
                <a:latin typeface="Trebuchet MS" panose="020B0603020202020204" pitchFamily="34" charset="0"/>
              </a:rPr>
              <a:t>=0,2m</a:t>
            </a:r>
            <a:r>
              <a:rPr lang="el-GR" sz="2000" dirty="0">
                <a:latin typeface="Trebuchet MS" panose="020B0603020202020204" pitchFamily="34" charset="0"/>
              </a:rPr>
              <a:t>, το άλλο άκρο του οποίου είναι δεμένο σε οροφή. Ο κύβος ηρεμεί με το νήμα κατακόρυφο. Ένα βλήμα μάζας </a:t>
            </a:r>
            <a:r>
              <a:rPr lang="el-GR" sz="2000" i="1" dirty="0" smtClean="0">
                <a:latin typeface="Trebuchet MS" panose="020B0603020202020204" pitchFamily="34" charset="0"/>
              </a:rPr>
              <a:t>m</a:t>
            </a:r>
            <a:r>
              <a:rPr lang="el-GR" sz="2000" dirty="0" smtClean="0">
                <a:latin typeface="Trebuchet MS" panose="020B0603020202020204" pitchFamily="34" charset="0"/>
              </a:rPr>
              <a:t>=0,5kg </a:t>
            </a:r>
            <a:r>
              <a:rPr lang="el-GR" sz="2000" dirty="0">
                <a:latin typeface="Trebuchet MS" panose="020B0603020202020204" pitchFamily="34" charset="0"/>
              </a:rPr>
              <a:t>κινείται οριζόντια με ταχύτητα </a:t>
            </a:r>
            <a:r>
              <a:rPr lang="el-GR" sz="2000" i="1" dirty="0" smtClean="0">
                <a:latin typeface="Trebuchet MS" panose="020B0603020202020204" pitchFamily="34" charset="0"/>
              </a:rPr>
              <a:t>υ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0</a:t>
            </a:r>
            <a:r>
              <a:rPr lang="el-GR" sz="2000" dirty="0" smtClean="0">
                <a:latin typeface="Trebuchet MS" panose="020B0603020202020204" pitchFamily="34" charset="0"/>
              </a:rPr>
              <a:t>=20m/s </a:t>
            </a:r>
            <a:r>
              <a:rPr lang="el-GR" sz="2000" dirty="0">
                <a:latin typeface="Trebuchet MS" panose="020B0603020202020204" pitchFamily="34" charset="0"/>
              </a:rPr>
              <a:t>και συγκρούεται κεντρικά και πλαστικά με τον κύβο. Να υπολογίσετε: 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l-GR" sz="2000" dirty="0">
                <a:latin typeface="Trebuchet MS" panose="020B0603020202020204" pitchFamily="34" charset="0"/>
              </a:rPr>
              <a:t>το μέτρο της ταχύτητας του συσσωματώματος αμέσως μετά την κρούση. 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l-GR" sz="2000" dirty="0">
                <a:latin typeface="Trebuchet MS" panose="020B0603020202020204" pitchFamily="34" charset="0"/>
              </a:rPr>
              <a:t>το ποσό θερμότητας που αναπτύσσεται κατά την κρούση των σωμάτων. 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γ. </a:t>
            </a:r>
            <a:r>
              <a:rPr lang="el-GR" sz="2000" dirty="0">
                <a:latin typeface="Trebuchet MS" panose="020B0603020202020204" pitchFamily="34" charset="0"/>
              </a:rPr>
              <a:t>τη μέγιστη ανύψωση που επιτυγχάνει το συσσωμάτωμα μετά την κρούση. </a:t>
            </a: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την </a:t>
            </a:r>
            <a:r>
              <a:rPr lang="el-GR" sz="2000" dirty="0">
                <a:latin typeface="Trebuchet MS" panose="020B0603020202020204" pitchFamily="34" charset="0"/>
              </a:rPr>
              <a:t>τάση του νήματος αμέσως μετά την κρούση των σωμάτων. </a:t>
            </a:r>
          </a:p>
          <a:p>
            <a:pPr algn="just"/>
            <a:r>
              <a:rPr lang="el-GR" sz="2000" dirty="0">
                <a:latin typeface="Trebuchet MS" panose="020B0603020202020204" pitchFamily="34" charset="0"/>
              </a:rPr>
              <a:t>Δίνεται </a:t>
            </a:r>
            <a:r>
              <a:rPr lang="el-GR" sz="2000" i="1" dirty="0" smtClean="0">
                <a:latin typeface="Trebuchet MS" panose="020B0603020202020204" pitchFamily="34" charset="0"/>
              </a:rPr>
              <a:t>g</a:t>
            </a:r>
            <a:r>
              <a:rPr lang="el-GR" sz="2000" dirty="0" smtClean="0">
                <a:latin typeface="Trebuchet MS" panose="020B0603020202020204" pitchFamily="34" charset="0"/>
              </a:rPr>
              <a:t>=10m/s</a:t>
            </a:r>
            <a:r>
              <a:rPr lang="el-GR" sz="2000" baseline="30000" dirty="0" smtClean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101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59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395536" y="404664"/>
            <a:ext cx="8310569" cy="4776552"/>
            <a:chOff x="395536" y="404664"/>
            <a:chExt cx="8310569" cy="4776552"/>
          </a:xfrm>
        </p:grpSpPr>
        <p:pic>
          <p:nvPicPr>
            <p:cNvPr id="14338" name="Picture 2" descr="闒粀闀粀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489052"/>
              <a:ext cx="2837961" cy="11546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Ορθογώνιο 3"/>
            <p:cNvSpPr/>
            <p:nvPr/>
          </p:nvSpPr>
          <p:spPr>
            <a:xfrm>
              <a:off x="395536" y="404664"/>
              <a:ext cx="54006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b="1" dirty="0" smtClean="0">
                  <a:latin typeface="Trebuchet MS" panose="020B0603020202020204" pitchFamily="34" charset="0"/>
                </a:rPr>
                <a:t>5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.  </a:t>
              </a:r>
              <a:r>
                <a:rPr lang="el-GR" sz="2000" dirty="0">
                  <a:latin typeface="Trebuchet MS" panose="020B0603020202020204" pitchFamily="34" charset="0"/>
                </a:rPr>
                <a:t>Δύο σφαίρες Σ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 και </a:t>
              </a:r>
              <a:r>
                <a:rPr lang="el-GR" sz="2000" dirty="0" smtClean="0">
                  <a:latin typeface="Trebuchet MS" panose="020B0603020202020204" pitchFamily="34" charset="0"/>
                </a:rPr>
                <a:t>Σ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2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που έχουν μάζες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m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l-GR" sz="2000" dirty="0" smtClean="0">
                  <a:latin typeface="Trebuchet MS" panose="020B0603020202020204" pitchFamily="34" charset="0"/>
                </a:rPr>
                <a:t>=1kg </a:t>
              </a:r>
              <a:r>
                <a:rPr lang="el-GR" sz="2000" dirty="0">
                  <a:latin typeface="Trebuchet MS" panose="020B0603020202020204" pitchFamily="34" charset="0"/>
                </a:rPr>
                <a:t>και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m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2</a:t>
              </a:r>
              <a:r>
                <a:rPr lang="el-GR" sz="2000" dirty="0" smtClean="0">
                  <a:latin typeface="Trebuchet MS" panose="020B0603020202020204" pitchFamily="34" charset="0"/>
                </a:rPr>
                <a:t>=2kg </a:t>
              </a:r>
              <a:r>
                <a:rPr lang="el-GR" sz="2000" dirty="0">
                  <a:latin typeface="Trebuchet MS" panose="020B0603020202020204" pitchFamily="34" charset="0"/>
                </a:rPr>
                <a:t>αντίστοιχα, κινούνται σε λείο οριζόντιο επίπεδο κατά μήκος της ίδιας ευθείας και πλησιάζουν η μια την άλλη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με</a:t>
              </a:r>
              <a:endParaRPr lang="el-GR" sz="2000" dirty="0">
                <a:latin typeface="Trebuchet MS" panose="020B0603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Ορθογώνιο 5"/>
                <p:cNvSpPr/>
                <p:nvPr/>
              </p:nvSpPr>
              <p:spPr>
                <a:xfrm>
                  <a:off x="395536" y="1703341"/>
                  <a:ext cx="8238561" cy="34778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l-GR" sz="2000" dirty="0" smtClean="0">
                      <a:latin typeface="Trebuchet MS" panose="020B0603020202020204" pitchFamily="34" charset="0"/>
                    </a:rPr>
                    <a:t>ταχύτητες μέτρων</a:t>
                  </a:r>
                  <a:r>
                    <a:rPr lang="en-US" sz="2000" dirty="0">
                      <a:latin typeface="Trebuchet MS" panose="020B0603020202020204" pitchFamily="34" charset="0"/>
                    </a:rPr>
                    <a:t> </a:t>
                  </a:r>
                  <a:r>
                    <a:rPr lang="el-GR" sz="2000" i="1" dirty="0" smtClean="0">
                      <a:latin typeface="Trebuchet MS" panose="020B0603020202020204" pitchFamily="34" charset="0"/>
                    </a:rPr>
                    <a:t>υ</a:t>
                  </a:r>
                  <a:r>
                    <a:rPr lang="el-GR" sz="2000" baseline="-25000" dirty="0" smtClean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=6</a:t>
                  </a:r>
                  <a:r>
                    <a:rPr lang="en-US" sz="2000" dirty="0" smtClean="0">
                      <a:latin typeface="Trebuchet MS" panose="020B0603020202020204" pitchFamily="34" charset="0"/>
                    </a:rPr>
                    <a:t>m/s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και </a:t>
                  </a:r>
                  <a:r>
                    <a:rPr lang="el-GR" sz="2000" i="1" dirty="0" smtClean="0">
                      <a:latin typeface="Trebuchet MS" panose="020B0603020202020204" pitchFamily="34" charset="0"/>
                    </a:rPr>
                    <a:t>υ</a:t>
                  </a:r>
                  <a:r>
                    <a:rPr lang="el-GR" sz="2000" baseline="-25000" dirty="0" smtClean="0">
                      <a:latin typeface="Trebuchet MS" panose="020B0603020202020204" pitchFamily="34" charset="0"/>
                    </a:rPr>
                    <a:t>2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=9</a:t>
                  </a:r>
                  <a:r>
                    <a:rPr lang="en-US" sz="2000" dirty="0" smtClean="0">
                      <a:latin typeface="Trebuchet MS" panose="020B0603020202020204" pitchFamily="34" charset="0"/>
                    </a:rPr>
                    <a:t>m/s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, αντίστοιχα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.</a:t>
                  </a:r>
                  <a:endParaRPr lang="en-US" sz="2000" dirty="0" smtClean="0">
                    <a:latin typeface="Trebuchet MS" panose="020B0603020202020204" pitchFamily="34" charset="0"/>
                  </a:endParaRPr>
                </a:p>
                <a:p>
                  <a:pPr algn="just"/>
                  <a:r>
                    <a:rPr lang="el-GR" sz="2000" dirty="0">
                      <a:latin typeface="Trebuchet MS" panose="020B0603020202020204" pitchFamily="34" charset="0"/>
                    </a:rPr>
                    <a:t>Οι δυο σφαίρες συγκρούονται μετωπικά. Μετά τη κρούση η σφαίρα Σ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αλλάζει κατεύθυνση κινούμενη με ταχύτητα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l-GR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lang="el-GR" sz="2000" dirty="0" smtClean="0">
                      <a:latin typeface="Trebuchet MS" panose="020B0603020202020204" pitchFamily="34" charset="0"/>
                    </a:rPr>
                    <a:t>=14</a:t>
                  </a:r>
                  <a:r>
                    <a:rPr lang="en-US" sz="2000" dirty="0" smtClean="0">
                      <a:latin typeface="Trebuchet MS" panose="020B0603020202020204" pitchFamily="34" charset="0"/>
                    </a:rPr>
                    <a:t>m/s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. </a:t>
                  </a:r>
                  <a:endParaRPr lang="el-GR" sz="2000" dirty="0">
                    <a:latin typeface="Trebuchet MS" panose="020B0603020202020204" pitchFamily="34" charset="0"/>
                  </a:endParaRPr>
                </a:p>
                <a:p>
                  <a:pPr algn="just"/>
                  <a:r>
                    <a:rPr lang="el-GR" sz="2000" b="1" dirty="0">
                      <a:latin typeface="Trebuchet MS" panose="020B0603020202020204" pitchFamily="34" charset="0"/>
                    </a:rPr>
                    <a:t>α.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 Να υπολογίσετε το μέτρο της ταχύτητας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lang="el-GR" sz="2000" dirty="0" smtClean="0">
                      <a:latin typeface="Trebuchet MS" panose="020B0603020202020204" pitchFamily="34" charset="0"/>
                    </a:rPr>
                    <a:t> της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σφαίρας Σ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2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μετά την κρούση. </a:t>
                  </a:r>
                </a:p>
                <a:p>
                  <a:pPr algn="just"/>
                  <a:r>
                    <a:rPr lang="el-GR" sz="2000" b="1" dirty="0">
                      <a:latin typeface="Trebuchet MS" panose="020B0603020202020204" pitchFamily="34" charset="0"/>
                    </a:rPr>
                    <a:t>β.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 Να εξετάσετε αν η κρούση είναι ελαστική. </a:t>
                  </a:r>
                </a:p>
                <a:p>
                  <a:pPr algn="just"/>
                  <a:r>
                    <a:rPr lang="el-GR" sz="2000" b="1" dirty="0">
                      <a:latin typeface="Trebuchet MS" panose="020B0603020202020204" pitchFamily="34" charset="0"/>
                    </a:rPr>
                    <a:t>γ.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 Να υπολογίσετε: </a:t>
                  </a:r>
                </a:p>
                <a:p>
                  <a:pPr algn="just"/>
                  <a:r>
                    <a:rPr lang="en-US" sz="2000" b="1" dirty="0" err="1" smtClean="0">
                      <a:latin typeface="Trebuchet MS" panose="020B0603020202020204" pitchFamily="34" charset="0"/>
                    </a:rPr>
                    <a:t>i</a:t>
                  </a:r>
                  <a:r>
                    <a:rPr lang="el-GR" sz="2000" b="1" dirty="0" smtClean="0">
                      <a:latin typeface="Trebuchet MS" panose="020B0603020202020204" pitchFamily="34" charset="0"/>
                    </a:rPr>
                    <a:t>.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 την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μεταβολή της κινητικής ενέργειας κάθε σφαίρας κατά τη κρούση. Τι παρατηρείτε; </a:t>
                  </a:r>
                </a:p>
                <a:p>
                  <a:pPr algn="just"/>
                  <a:r>
                    <a:rPr lang="en-US" sz="2000" b="1" dirty="0" smtClean="0">
                      <a:latin typeface="Trebuchet MS" panose="020B0603020202020204" pitchFamily="34" charset="0"/>
                    </a:rPr>
                    <a:t>ii</a:t>
                  </a:r>
                  <a:r>
                    <a:rPr lang="el-GR" sz="2000" b="1" dirty="0" smtClean="0">
                      <a:latin typeface="Trebuchet MS" panose="020B0603020202020204" pitchFamily="34" charset="0"/>
                    </a:rPr>
                    <a:t>.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 την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μεταβολή της ορμής κάθε σφαίρας κατά τη κρούση. Τι παρατηρείτε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;</a:t>
                  </a:r>
                  <a:endParaRPr lang="el-GR" sz="2000" dirty="0"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Ορθογώνιο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1703341"/>
                  <a:ext cx="8238561" cy="3477875"/>
                </a:xfrm>
                <a:prstGeom prst="rect">
                  <a:avLst/>
                </a:prstGeom>
                <a:blipFill>
                  <a:blip r:embed="rId3"/>
                  <a:stretch>
                    <a:fillRect l="-814" t="-1051" r="-740" b="-192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8295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Επεξήγηση με σύννεφο 4"/>
          <p:cNvSpPr/>
          <p:nvPr/>
        </p:nvSpPr>
        <p:spPr>
          <a:xfrm>
            <a:off x="4283968" y="116632"/>
            <a:ext cx="3024336" cy="1296282"/>
          </a:xfrm>
          <a:prstGeom prst="cloudCallout">
            <a:avLst>
              <a:gd name="adj1" fmla="val 67351"/>
              <a:gd name="adj2" fmla="val 1547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Πότε έχουμε </a:t>
            </a:r>
            <a:r>
              <a:rPr 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κ</a:t>
            </a:r>
            <a:r>
              <a:rPr lang="el-G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ρούση</a:t>
            </a:r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;</a:t>
            </a:r>
            <a:endParaRPr lang="el-GR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8" y="234888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340970" y="1790814"/>
            <a:ext cx="697544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400" b="1" dirty="0">
                <a:latin typeface="Comic Sans MS" pitchFamily="66" charset="0"/>
              </a:rPr>
              <a:t>Στη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Μηχανική,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κρούση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latin typeface="Comic Sans MS" pitchFamily="66" charset="0"/>
              </a:rPr>
              <a:t>ονομάζουμε το φαινόμενο κατά το οποίο δύο ή περισσότερα σώματα έρχονται </a:t>
            </a:r>
            <a:r>
              <a:rPr lang="el-GR" altLang="el-GR" sz="2400" b="1" dirty="0" smtClean="0">
                <a:latin typeface="Comic Sans MS" pitchFamily="66" charset="0"/>
              </a:rPr>
              <a:t>σ’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επαφή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 smtClean="0">
                <a:latin typeface="Comic Sans MS" pitchFamily="66" charset="0"/>
              </a:rPr>
              <a:t>μεταξύ τους για πολύ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μικρό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χρονικό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διάστημα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latin typeface="Comic Sans MS" pitchFamily="66" charset="0"/>
              </a:rPr>
              <a:t>κατά τη διάρκεια του οποίου αναπτύσσονται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ισχυρές δυνάμεις.   </a:t>
            </a:r>
          </a:p>
        </p:txBody>
      </p:sp>
      <p:pic>
        <p:nvPicPr>
          <p:cNvPr id="11" name="Picture 2" descr="C:\Users\Merkouris\Desktop\Χωρίς τίτλο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08" y="4649621"/>
            <a:ext cx="3312369" cy="151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724" y="675591"/>
            <a:ext cx="792088" cy="118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02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498376" y="162813"/>
            <a:ext cx="8147248" cy="6070055"/>
            <a:chOff x="498376" y="162813"/>
            <a:chExt cx="8147248" cy="6070055"/>
          </a:xfrm>
        </p:grpSpPr>
        <p:sp>
          <p:nvSpPr>
            <p:cNvPr id="4" name="Ορθογώνιο 3"/>
            <p:cNvSpPr/>
            <p:nvPr/>
          </p:nvSpPr>
          <p:spPr>
            <a:xfrm>
              <a:off x="498376" y="162813"/>
              <a:ext cx="8147248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l-GR" b="1" dirty="0" smtClean="0">
                  <a:latin typeface="Trebuchet MS" panose="020B0603020202020204" pitchFamily="34" charset="0"/>
                </a:rPr>
                <a:t>6. </a:t>
              </a:r>
              <a:r>
                <a:rPr lang="el-GR" sz="1600" dirty="0" smtClean="0">
                  <a:latin typeface="Trebuchet MS" panose="020B0603020202020204" pitchFamily="34" charset="0"/>
                </a:rPr>
                <a:t>Σώμα </a:t>
              </a:r>
              <a:r>
                <a:rPr lang="el-GR" sz="1600" dirty="0">
                  <a:latin typeface="Trebuchet MS" panose="020B0603020202020204" pitchFamily="34" charset="0"/>
                </a:rPr>
                <a:t>Σ</a:t>
              </a:r>
              <a:r>
                <a:rPr lang="el-GR" sz="16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1600" dirty="0">
                  <a:latin typeface="Trebuchet MS" panose="020B0603020202020204" pitchFamily="34" charset="0"/>
                </a:rPr>
                <a:t> μάζας </a:t>
              </a:r>
              <a:r>
                <a:rPr lang="el-GR" sz="1600" i="1" dirty="0">
                  <a:latin typeface="Trebuchet MS" panose="020B0603020202020204" pitchFamily="34" charset="0"/>
                </a:rPr>
                <a:t>m</a:t>
              </a:r>
              <a:r>
                <a:rPr lang="el-GR" sz="16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1600" dirty="0">
                  <a:latin typeface="Trebuchet MS" panose="020B0603020202020204" pitchFamily="34" charset="0"/>
                </a:rPr>
                <a:t> βρίσκεται </a:t>
              </a:r>
              <a:r>
                <a:rPr lang="el-GR" sz="1600" dirty="0" smtClean="0">
                  <a:latin typeface="Trebuchet MS" panose="020B0603020202020204" pitchFamily="34" charset="0"/>
                </a:rPr>
                <a:t>στο </a:t>
              </a:r>
              <a:r>
                <a:rPr lang="el-GR" sz="1600" dirty="0">
                  <a:latin typeface="Trebuchet MS" panose="020B0603020202020204" pitchFamily="34" charset="0"/>
                </a:rPr>
                <a:t>σημείο Α </a:t>
              </a:r>
              <a:r>
                <a:rPr lang="el-GR" sz="1600" dirty="0" smtClean="0">
                  <a:latin typeface="Trebuchet MS" panose="020B0603020202020204" pitchFamily="34" charset="0"/>
                </a:rPr>
                <a:t>λείου </a:t>
              </a:r>
              <a:r>
                <a:rPr lang="el-GR" sz="1600" dirty="0">
                  <a:latin typeface="Trebuchet MS" panose="020B0603020202020204" pitchFamily="34" charset="0"/>
                </a:rPr>
                <a:t>κατακόρυφου  τεταρτοκυκλίου (ΑΓ). Η </a:t>
              </a:r>
              <a:r>
                <a:rPr lang="el-GR" sz="1600" dirty="0" smtClean="0">
                  <a:latin typeface="Trebuchet MS" panose="020B0603020202020204" pitchFamily="34" charset="0"/>
                </a:rPr>
                <a:t>ακτίνα ΟΑ είναι </a:t>
              </a:r>
              <a:r>
                <a:rPr lang="el-GR" sz="1600" dirty="0">
                  <a:latin typeface="Trebuchet MS" panose="020B0603020202020204" pitchFamily="34" charset="0"/>
                </a:rPr>
                <a:t>οριζόντια και ίση με </a:t>
              </a:r>
              <a:r>
                <a:rPr lang="el-GR" sz="1600" i="1" dirty="0" smtClean="0">
                  <a:latin typeface="Trebuchet MS" panose="020B0603020202020204" pitchFamily="34" charset="0"/>
                </a:rPr>
                <a:t>R</a:t>
              </a:r>
              <a:r>
                <a:rPr lang="el-GR" sz="1600" dirty="0" smtClean="0">
                  <a:latin typeface="Trebuchet MS" panose="020B0603020202020204" pitchFamily="34" charset="0"/>
                </a:rPr>
                <a:t>=5m</a:t>
              </a:r>
              <a:r>
                <a:rPr lang="el-GR" sz="1600" dirty="0">
                  <a:latin typeface="Trebuchet MS" panose="020B0603020202020204" pitchFamily="34" charset="0"/>
                </a:rPr>
                <a:t>. Το σώμα  </a:t>
              </a:r>
              <a:r>
                <a:rPr lang="el-GR" sz="1600" dirty="0" smtClean="0">
                  <a:latin typeface="Trebuchet MS" panose="020B0603020202020204" pitchFamily="34" charset="0"/>
                </a:rPr>
                <a:t>αφήνεται </a:t>
              </a:r>
              <a:r>
                <a:rPr lang="el-GR" sz="1600" dirty="0">
                  <a:latin typeface="Trebuchet MS" panose="020B0603020202020204" pitchFamily="34" charset="0"/>
                </a:rPr>
                <a:t>να </a:t>
              </a:r>
              <a:r>
                <a:rPr lang="el-GR" sz="1600" dirty="0" err="1" smtClean="0">
                  <a:latin typeface="Trebuchet MS" panose="020B0603020202020204" pitchFamily="34" charset="0"/>
                </a:rPr>
                <a:t>ολισθήσει</a:t>
              </a:r>
              <a:r>
                <a:rPr lang="el-GR" sz="1600" dirty="0" smtClean="0">
                  <a:latin typeface="Trebuchet MS" panose="020B0603020202020204" pitchFamily="34" charset="0"/>
                </a:rPr>
                <a:t> κατά </a:t>
              </a:r>
              <a:r>
                <a:rPr lang="el-GR" sz="1600" dirty="0">
                  <a:latin typeface="Trebuchet MS" panose="020B0603020202020204" pitchFamily="34" charset="0"/>
                </a:rPr>
                <a:t>μήκος του τεταρτοκυκλίου. Φθάνοντας στο σημείο Γ του τεταρτοκυκλίου, το σώμα  συνεχίζει την κίνησή του σε οριζόντιο επίπεδο με το οποίο εμφανίζει συντελεστή τριβής </a:t>
              </a:r>
              <a:r>
                <a:rPr lang="el-GR" sz="1600" i="1" dirty="0" smtClean="0">
                  <a:latin typeface="Trebuchet MS" panose="020B0603020202020204" pitchFamily="34" charset="0"/>
                </a:rPr>
                <a:t>μ</a:t>
              </a:r>
              <a:r>
                <a:rPr lang="el-GR" sz="1600" dirty="0" smtClean="0">
                  <a:latin typeface="Trebuchet MS" panose="020B0603020202020204" pitchFamily="34" charset="0"/>
                </a:rPr>
                <a:t>=0,5</a:t>
              </a:r>
              <a:r>
                <a:rPr lang="el-GR" sz="1600" dirty="0">
                  <a:latin typeface="Trebuchet MS" panose="020B0603020202020204" pitchFamily="34" charset="0"/>
                </a:rPr>
                <a:t>. Αφού διανύσει  διάστημα </a:t>
              </a:r>
              <a:r>
                <a:rPr lang="el-GR" sz="1600" i="1" dirty="0" smtClean="0">
                  <a:latin typeface="Trebuchet MS" panose="020B0603020202020204" pitchFamily="34" charset="0"/>
                </a:rPr>
                <a:t>S</a:t>
              </a:r>
              <a:r>
                <a:rPr lang="el-GR" sz="16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l-GR" sz="1600" dirty="0" smtClean="0">
                  <a:latin typeface="Trebuchet MS" panose="020B0603020202020204" pitchFamily="34" charset="0"/>
                </a:rPr>
                <a:t>=3,6m</a:t>
              </a:r>
              <a:r>
                <a:rPr lang="el-GR" sz="1600" dirty="0">
                  <a:latin typeface="Trebuchet MS" panose="020B0603020202020204" pitchFamily="34" charset="0"/>
                </a:rPr>
                <a:t>, συγκρούεται κεντρικά και ελαστικά στο σημείο Δ με σώμα Σ</a:t>
              </a:r>
              <a:r>
                <a:rPr lang="el-GR" sz="16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1600" dirty="0">
                  <a:latin typeface="Trebuchet MS" panose="020B0603020202020204" pitchFamily="34" charset="0"/>
                </a:rPr>
                <a:t>  μάζας </a:t>
              </a:r>
              <a:r>
                <a:rPr lang="el-GR" sz="1600" i="1" dirty="0" smtClean="0">
                  <a:latin typeface="Trebuchet MS" panose="020B0603020202020204" pitchFamily="34" charset="0"/>
                </a:rPr>
                <a:t>m</a:t>
              </a:r>
              <a:r>
                <a:rPr lang="el-GR" sz="1600" baseline="-25000" dirty="0" smtClean="0">
                  <a:latin typeface="Trebuchet MS" panose="020B0603020202020204" pitchFamily="34" charset="0"/>
                </a:rPr>
                <a:t>2</a:t>
              </a:r>
              <a:r>
                <a:rPr lang="el-GR" sz="1600" dirty="0" smtClean="0">
                  <a:latin typeface="Trebuchet MS" panose="020B0603020202020204" pitchFamily="34" charset="0"/>
                </a:rPr>
                <a:t>=3m</a:t>
              </a:r>
              <a:r>
                <a:rPr lang="el-GR" sz="16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l-GR" sz="1600" dirty="0">
                  <a:latin typeface="Trebuchet MS" panose="020B0603020202020204" pitchFamily="34" charset="0"/>
                </a:rPr>
                <a:t>, το οποίο τη στιγμή της κρούσης κινείται αντίθετα ως προς το Σ</a:t>
              </a:r>
              <a:r>
                <a:rPr lang="el-GR" sz="16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1600" dirty="0">
                  <a:latin typeface="Trebuchet MS" panose="020B0603020202020204" pitchFamily="34" charset="0"/>
                </a:rPr>
                <a:t>, με ταχύτητα μέτρου </a:t>
              </a:r>
              <a:r>
                <a:rPr lang="el-GR" sz="1600" i="1" dirty="0" smtClean="0">
                  <a:latin typeface="Trebuchet MS" panose="020B0603020202020204" pitchFamily="34" charset="0"/>
                </a:rPr>
                <a:t>υ</a:t>
              </a:r>
              <a:r>
                <a:rPr lang="el-GR" sz="1600" baseline="-25000" dirty="0" smtClean="0">
                  <a:latin typeface="Trebuchet MS" panose="020B0603020202020204" pitchFamily="34" charset="0"/>
                </a:rPr>
                <a:t>2</a:t>
              </a:r>
              <a:r>
                <a:rPr lang="el-GR" sz="1600" dirty="0" smtClean="0">
                  <a:latin typeface="Trebuchet MS" panose="020B0603020202020204" pitchFamily="34" charset="0"/>
                </a:rPr>
                <a:t>=4m/s</a:t>
              </a:r>
              <a:r>
                <a:rPr lang="el-GR" sz="1600" dirty="0">
                  <a:latin typeface="Trebuchet MS" panose="020B0603020202020204" pitchFamily="34" charset="0"/>
                </a:rPr>
                <a:t>, όπως  φαίνεται  στο  σχήμα.</a:t>
              </a:r>
            </a:p>
          </p:txBody>
        </p:sp>
        <p:pic>
          <p:nvPicPr>
            <p:cNvPr id="6" name="Εικόνα 5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24200" y="2009472"/>
              <a:ext cx="3286125" cy="1668145"/>
            </a:xfrm>
            <a:prstGeom prst="rect">
              <a:avLst/>
            </a:prstGeom>
          </p:spPr>
        </p:pic>
        <p:sp>
          <p:nvSpPr>
            <p:cNvPr id="7" name="Ορθογώνιο 6"/>
            <p:cNvSpPr/>
            <p:nvPr/>
          </p:nvSpPr>
          <p:spPr>
            <a:xfrm>
              <a:off x="498376" y="3678323"/>
              <a:ext cx="8147248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l-GR" sz="1600" b="1" dirty="0">
                  <a:latin typeface="Trebuchet MS" panose="020B0603020202020204" pitchFamily="34" charset="0"/>
                </a:rPr>
                <a:t>Γ1.  </a:t>
              </a:r>
              <a:r>
                <a:rPr lang="el-GR" sz="1600" dirty="0">
                  <a:latin typeface="Trebuchet MS" panose="020B0603020202020204" pitchFamily="34" charset="0"/>
                </a:rPr>
                <a:t>Να  υπολογίσετε το μέτρο της ταχύτητας του σώματος  Σ</a:t>
              </a:r>
              <a:r>
                <a:rPr lang="el-GR" sz="16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1600" dirty="0">
                  <a:latin typeface="Trebuchet MS" panose="020B0603020202020204" pitchFamily="34" charset="0"/>
                </a:rPr>
                <a:t> στο σημείο Γ, όπου η ακτίνα ΟΓ είναι κατακόρυφη.</a:t>
              </a:r>
            </a:p>
            <a:p>
              <a:pPr algn="just"/>
              <a:r>
                <a:rPr lang="el-GR" sz="1600" b="1" dirty="0">
                  <a:latin typeface="Trebuchet MS" panose="020B0603020202020204" pitchFamily="34" charset="0"/>
                </a:rPr>
                <a:t>Γ2.  </a:t>
              </a:r>
              <a:r>
                <a:rPr lang="el-GR" sz="1600" dirty="0" smtClean="0">
                  <a:latin typeface="Trebuchet MS" panose="020B0603020202020204" pitchFamily="34" charset="0"/>
                </a:rPr>
                <a:t>Να </a:t>
              </a:r>
              <a:r>
                <a:rPr lang="el-GR" sz="1600" dirty="0">
                  <a:latin typeface="Trebuchet MS" panose="020B0603020202020204" pitchFamily="34" charset="0"/>
                </a:rPr>
                <a:t>υπολογίσετε τα μέτρα των ταχυτήτων των </a:t>
              </a:r>
              <a:r>
                <a:rPr lang="el-GR" sz="1600" dirty="0" smtClean="0">
                  <a:latin typeface="Trebuchet MS" panose="020B0603020202020204" pitchFamily="34" charset="0"/>
                </a:rPr>
                <a:t>σωμάτων Σ</a:t>
              </a:r>
              <a:r>
                <a:rPr lang="el-GR" sz="16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l-GR" sz="1600" dirty="0" smtClean="0">
                  <a:latin typeface="Trebuchet MS" panose="020B0603020202020204" pitchFamily="34" charset="0"/>
                </a:rPr>
                <a:t> και </a:t>
              </a:r>
              <a:r>
                <a:rPr lang="el-GR" sz="1600" dirty="0">
                  <a:latin typeface="Trebuchet MS" panose="020B0603020202020204" pitchFamily="34" charset="0"/>
                </a:rPr>
                <a:t>Σ</a:t>
              </a:r>
              <a:r>
                <a:rPr lang="el-GR" sz="16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1600" dirty="0">
                  <a:latin typeface="Trebuchet MS" panose="020B0603020202020204" pitchFamily="34" charset="0"/>
                </a:rPr>
                <a:t> </a:t>
              </a:r>
              <a:r>
                <a:rPr lang="el-GR" sz="1600" dirty="0" smtClean="0">
                  <a:latin typeface="Trebuchet MS" panose="020B0603020202020204" pitchFamily="34" charset="0"/>
                </a:rPr>
                <a:t>αμέσως </a:t>
              </a:r>
              <a:r>
                <a:rPr lang="el-GR" sz="1600" dirty="0">
                  <a:latin typeface="Trebuchet MS" panose="020B0603020202020204" pitchFamily="34" charset="0"/>
                </a:rPr>
                <a:t>μετά την κρούση.</a:t>
              </a:r>
            </a:p>
            <a:p>
              <a:pPr algn="just"/>
              <a:r>
                <a:rPr lang="el-GR" sz="1600" b="1" dirty="0">
                  <a:latin typeface="Trebuchet MS" panose="020B0603020202020204" pitchFamily="34" charset="0"/>
                </a:rPr>
                <a:t>Γ3.  </a:t>
              </a:r>
              <a:r>
                <a:rPr lang="el-GR" sz="1600" dirty="0">
                  <a:latin typeface="Trebuchet MS" panose="020B0603020202020204" pitchFamily="34" charset="0"/>
                </a:rPr>
                <a:t>Δίνεται η μάζα του </a:t>
              </a:r>
              <a:r>
                <a:rPr lang="el-GR" sz="1600" dirty="0" smtClean="0">
                  <a:latin typeface="Trebuchet MS" panose="020B0603020202020204" pitchFamily="34" charset="0"/>
                </a:rPr>
                <a:t>σώματος </a:t>
              </a:r>
              <a:r>
                <a:rPr lang="el-GR" sz="1600" dirty="0">
                  <a:latin typeface="Trebuchet MS" panose="020B0603020202020204" pitchFamily="34" charset="0"/>
                </a:rPr>
                <a:t>Σ</a:t>
              </a:r>
              <a:r>
                <a:rPr lang="el-GR" sz="16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1600" dirty="0">
                  <a:latin typeface="Trebuchet MS" panose="020B0603020202020204" pitchFamily="34" charset="0"/>
                </a:rPr>
                <a:t>, </a:t>
              </a:r>
              <a:r>
                <a:rPr lang="el-GR" sz="1600" i="1" dirty="0" smtClean="0">
                  <a:latin typeface="Trebuchet MS" panose="020B0603020202020204" pitchFamily="34" charset="0"/>
                </a:rPr>
                <a:t>m</a:t>
              </a:r>
              <a:r>
                <a:rPr lang="el-GR" sz="1600" baseline="-25000" dirty="0" smtClean="0">
                  <a:latin typeface="Trebuchet MS" panose="020B0603020202020204" pitchFamily="34" charset="0"/>
                </a:rPr>
                <a:t>2</a:t>
              </a:r>
              <a:r>
                <a:rPr lang="el-GR" sz="1600" dirty="0" smtClean="0">
                  <a:latin typeface="Trebuchet MS" panose="020B0603020202020204" pitchFamily="34" charset="0"/>
                </a:rPr>
                <a:t>=3kg. Να υπολογίσετε το μέτρο </a:t>
              </a:r>
              <a:r>
                <a:rPr lang="el-GR" sz="1600" dirty="0">
                  <a:latin typeface="Trebuchet MS" panose="020B0603020202020204" pitchFamily="34" charset="0"/>
                </a:rPr>
                <a:t>της μεταβολής της ορμής του </a:t>
              </a:r>
              <a:r>
                <a:rPr lang="el-GR" sz="1600" dirty="0" smtClean="0">
                  <a:latin typeface="Trebuchet MS" panose="020B0603020202020204" pitchFamily="34" charset="0"/>
                </a:rPr>
                <a:t>σώματος </a:t>
              </a:r>
              <a:r>
                <a:rPr lang="el-GR" sz="1600" dirty="0">
                  <a:latin typeface="Trebuchet MS" panose="020B0603020202020204" pitchFamily="34" charset="0"/>
                </a:rPr>
                <a:t>Σ</a:t>
              </a:r>
              <a:r>
                <a:rPr lang="el-GR" sz="16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1600" dirty="0">
                  <a:latin typeface="Trebuchet MS" panose="020B0603020202020204" pitchFamily="34" charset="0"/>
                </a:rPr>
                <a:t> </a:t>
              </a:r>
              <a:r>
                <a:rPr lang="el-GR" sz="1600" dirty="0" smtClean="0">
                  <a:latin typeface="Trebuchet MS" panose="020B0603020202020204" pitchFamily="34" charset="0"/>
                </a:rPr>
                <a:t>κατά </a:t>
              </a:r>
              <a:r>
                <a:rPr lang="el-GR" sz="1600" dirty="0">
                  <a:latin typeface="Trebuchet MS" panose="020B0603020202020204" pitchFamily="34" charset="0"/>
                </a:rPr>
                <a:t>την κρούση και να προσδιορίσετε την κατεύθυνσή της. </a:t>
              </a:r>
            </a:p>
            <a:p>
              <a:pPr algn="just"/>
              <a:r>
                <a:rPr lang="el-GR" sz="1600" b="1" dirty="0">
                  <a:latin typeface="Trebuchet MS" panose="020B0603020202020204" pitchFamily="34" charset="0"/>
                </a:rPr>
                <a:t>Γ4.  </a:t>
              </a:r>
              <a:r>
                <a:rPr lang="el-GR" sz="1600" dirty="0">
                  <a:latin typeface="Trebuchet MS" panose="020B0603020202020204" pitchFamily="34" charset="0"/>
                </a:rPr>
                <a:t>Να υπολογίσετε το ποσοστό της μεταβολής της  κινητικής ενέργειας του σώματος  </a:t>
              </a:r>
              <a:r>
                <a:rPr lang="el-GR" sz="1600" dirty="0" smtClean="0">
                  <a:latin typeface="Trebuchet MS" panose="020B0603020202020204" pitchFamily="34" charset="0"/>
                </a:rPr>
                <a:t>Σ</a:t>
              </a:r>
              <a:r>
                <a:rPr lang="el-GR" sz="16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l-GR" sz="1600" dirty="0" smtClean="0">
                  <a:latin typeface="Trebuchet MS" panose="020B0603020202020204" pitchFamily="34" charset="0"/>
                </a:rPr>
                <a:t> </a:t>
              </a:r>
              <a:r>
                <a:rPr lang="el-GR" sz="1600" dirty="0">
                  <a:latin typeface="Trebuchet MS" panose="020B0603020202020204" pitchFamily="34" charset="0"/>
                </a:rPr>
                <a:t>κατά την κρούση.</a:t>
              </a:r>
            </a:p>
            <a:p>
              <a:pPr algn="just"/>
              <a:r>
                <a:rPr lang="el-GR" sz="1600" dirty="0">
                  <a:latin typeface="Trebuchet MS" panose="020B0603020202020204" pitchFamily="34" charset="0"/>
                </a:rPr>
                <a:t>Δίνεται</a:t>
              </a:r>
              <a:r>
                <a:rPr lang="el-GR" sz="1600">
                  <a:latin typeface="Trebuchet MS" panose="020B0603020202020204" pitchFamily="34" charset="0"/>
                </a:rPr>
                <a:t>: </a:t>
              </a:r>
              <a:r>
                <a:rPr lang="el-GR" sz="1600" i="1" smtClean="0">
                  <a:latin typeface="Trebuchet MS" panose="020B0603020202020204" pitchFamily="34" charset="0"/>
                </a:rPr>
                <a:t>g</a:t>
              </a:r>
              <a:r>
                <a:rPr lang="el-GR" sz="1600" smtClean="0">
                  <a:latin typeface="Trebuchet MS" panose="020B0603020202020204" pitchFamily="34" charset="0"/>
                </a:rPr>
                <a:t>=10m/s</a:t>
              </a:r>
              <a:r>
                <a:rPr lang="el-GR" sz="1600" baseline="30000" smtClean="0">
                  <a:latin typeface="Trebuchet MS" panose="020B0603020202020204" pitchFamily="34" charset="0"/>
                </a:rPr>
                <a:t>2</a:t>
              </a:r>
              <a:r>
                <a:rPr lang="el-GR" sz="1600" dirty="0" smtClean="0">
                  <a:latin typeface="Trebuchet MS" panose="020B0603020202020204" pitchFamily="34" charset="0"/>
                </a:rPr>
                <a:t>.  Θεωρήστε </a:t>
              </a:r>
              <a:r>
                <a:rPr lang="el-GR" sz="1600" dirty="0">
                  <a:latin typeface="Trebuchet MS" panose="020B0603020202020204" pitchFamily="34" charset="0"/>
                </a:rPr>
                <a:t>ότι η χρονική διάρκεια της κρούσης είναι αμελητέα.</a:t>
              </a:r>
            </a:p>
            <a:p>
              <a:pPr algn="r"/>
              <a:r>
                <a:rPr lang="el-GR" sz="1600" dirty="0" err="1">
                  <a:latin typeface="Trebuchet MS" panose="020B0603020202020204" pitchFamily="34" charset="0"/>
                </a:rPr>
                <a:t>Ημερ</a:t>
              </a:r>
              <a:r>
                <a:rPr lang="el-GR" sz="1600" dirty="0">
                  <a:latin typeface="Trebuchet MS" panose="020B0603020202020204" pitchFamily="34" charset="0"/>
                </a:rPr>
                <a:t>.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255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9"/>
          <p:cNvSpPr>
            <a:spLocks noChangeArrowheads="1"/>
          </p:cNvSpPr>
          <p:nvPr/>
        </p:nvSpPr>
        <p:spPr bwMode="auto">
          <a:xfrm>
            <a:off x="6244395" y="3547293"/>
            <a:ext cx="504825" cy="503238"/>
          </a:xfrm>
          <a:prstGeom prst="ellipse">
            <a:avLst/>
          </a:prstGeom>
          <a:solidFill>
            <a:srgbClr val="800000"/>
          </a:solidFill>
          <a:ln w="9525">
            <a:solidFill>
              <a:srgbClr val="FFFF00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4000" b="1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5" name="Oval 27"/>
          <p:cNvSpPr>
            <a:spLocks noChangeArrowheads="1"/>
          </p:cNvSpPr>
          <p:nvPr/>
        </p:nvSpPr>
        <p:spPr bwMode="auto">
          <a:xfrm>
            <a:off x="3829906" y="4347969"/>
            <a:ext cx="504825" cy="503238"/>
          </a:xfrm>
          <a:prstGeom prst="ellipse">
            <a:avLst/>
          </a:prstGeom>
          <a:solidFill>
            <a:srgbClr val="800000"/>
          </a:solidFill>
          <a:ln w="9525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4000" b="1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auto">
          <a:xfrm>
            <a:off x="1634395" y="4701009"/>
            <a:ext cx="288925" cy="288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4000" b="1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65" y="100661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95465" y="243147"/>
            <a:ext cx="6856943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 smtClean="0">
                <a:latin typeface="Comic Sans MS" pitchFamily="66" charset="0"/>
              </a:rPr>
              <a:t>Στην </a:t>
            </a:r>
            <a:r>
              <a:rPr lang="el-GR" alt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Πυρηνική Φυσική (μικρόκοσμος) </a:t>
            </a:r>
            <a:r>
              <a:rPr lang="el-GR" altLang="el-GR" sz="2000" b="1" dirty="0" smtClean="0">
                <a:latin typeface="Comic Sans MS" pitchFamily="66" charset="0"/>
              </a:rPr>
              <a:t>με τον όρο κρούση περιλαμβάνονται και τα φαινόμενα στα οποία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 σώματα αλληλεπιδρούν χωρίς να έρχονται σ’ επαφή,</a:t>
            </a:r>
            <a:r>
              <a:rPr lang="el-GR" altLang="el-GR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επειδή αναπτύσσονται ισχυρές </a:t>
            </a:r>
            <a:r>
              <a:rPr lang="el-GR" altLang="el-GR" sz="2000" b="1" dirty="0" err="1" smtClean="0">
                <a:latin typeface="Comic Sans MS" pitchFamily="66" charset="0"/>
              </a:rPr>
              <a:t>απωστικές</a:t>
            </a:r>
            <a:r>
              <a:rPr lang="el-GR" altLang="el-GR" sz="2000" b="1" dirty="0" smtClean="0">
                <a:latin typeface="Comic Sans MS" pitchFamily="66" charset="0"/>
              </a:rPr>
              <a:t> δυνάμεις για πολύ μικρό χρονικό διάστημα.</a:t>
            </a:r>
            <a:endParaRPr lang="el-GR" altLang="el-GR" sz="2000" b="1" dirty="0">
              <a:latin typeface="Comic Sans MS" pitchFamily="66" charset="0"/>
            </a:endParaRPr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 flipV="1">
            <a:off x="1923320" y="4815082"/>
            <a:ext cx="683419" cy="1574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4000" b="1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570391" y="4639226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 smtClean="0">
                <a:latin typeface="Comic Sans MS" pitchFamily="66" charset="0"/>
              </a:rPr>
              <a:t>+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6244396" y="3547293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2488161" y="448243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i="1" dirty="0" smtClean="0">
                <a:solidFill>
                  <a:srgbClr val="000000"/>
                </a:solidFill>
                <a:latin typeface="Comic Sans MS" pitchFamily="66" charset="0"/>
              </a:rPr>
              <a:t>υ</a:t>
            </a:r>
            <a:r>
              <a:rPr lang="el-GR" altLang="el-GR" sz="2000" b="1" baseline="-25000" dirty="0" smtClean="0">
                <a:solidFill>
                  <a:srgbClr val="000000"/>
                </a:solidFill>
                <a:latin typeface="Comic Sans MS" pitchFamily="66" charset="0"/>
              </a:rPr>
              <a:t>1</a:t>
            </a:r>
            <a:endParaRPr lang="el-GR" altLang="el-GR" sz="2000" b="1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760602" y="4219202"/>
            <a:ext cx="16557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1600" b="1" dirty="0" smtClean="0">
                <a:latin typeface="Comic Sans MS" pitchFamily="66" charset="0"/>
              </a:rPr>
              <a:t>σωμάτιο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α</a:t>
            </a: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2174939" y="5616063"/>
            <a:ext cx="1424101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αρχικά</a:t>
            </a: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5848736" y="5664483"/>
            <a:ext cx="1296144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τελικά</a:t>
            </a:r>
          </a:p>
        </p:txBody>
      </p:sp>
      <p:grpSp>
        <p:nvGrpSpPr>
          <p:cNvPr id="45" name="Ομάδα 44"/>
          <p:cNvGrpSpPr/>
          <p:nvPr/>
        </p:nvGrpSpPr>
        <p:grpSpPr>
          <a:xfrm>
            <a:off x="3687032" y="3999106"/>
            <a:ext cx="936625" cy="815975"/>
            <a:chOff x="3492500" y="333375"/>
            <a:chExt cx="936625" cy="815975"/>
          </a:xfrm>
        </p:grpSpPr>
        <p:sp>
          <p:nvSpPr>
            <p:cNvPr id="46" name="Text Box 28"/>
            <p:cNvSpPr txBox="1">
              <a:spLocks noChangeArrowheads="1"/>
            </p:cNvSpPr>
            <p:nvPr/>
          </p:nvSpPr>
          <p:spPr bwMode="auto">
            <a:xfrm>
              <a:off x="3635375" y="692150"/>
              <a:ext cx="5048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400" b="1" dirty="0" smtClean="0">
                  <a:solidFill>
                    <a:srgbClr val="FFFF00"/>
                  </a:solidFill>
                  <a:latin typeface="Comic Sans MS" pitchFamily="66" charset="0"/>
                </a:rPr>
                <a:t>+</a:t>
              </a:r>
            </a:p>
          </p:txBody>
        </p:sp>
        <p:sp>
          <p:nvSpPr>
            <p:cNvPr id="47" name="Text Box 29"/>
            <p:cNvSpPr txBox="1">
              <a:spLocks noChangeArrowheads="1"/>
            </p:cNvSpPr>
            <p:nvPr/>
          </p:nvSpPr>
          <p:spPr bwMode="auto">
            <a:xfrm>
              <a:off x="3492500" y="333375"/>
              <a:ext cx="9366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b="1" i="1" dirty="0" smtClean="0">
                  <a:solidFill>
                    <a:srgbClr val="000000"/>
                  </a:solidFill>
                  <a:latin typeface="Comic Sans MS" pitchFamily="66" charset="0"/>
                </a:rPr>
                <a:t>υ</a:t>
              </a:r>
              <a:r>
                <a:rPr lang="el-GR" altLang="el-GR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2</a:t>
              </a:r>
              <a:r>
                <a:rPr lang="en-US" altLang="el-GR" b="1" dirty="0" smtClean="0">
                  <a:solidFill>
                    <a:srgbClr val="000000"/>
                  </a:solidFill>
                  <a:latin typeface="Comic Sans MS" pitchFamily="66" charset="0"/>
                </a:rPr>
                <a:t>=0</a:t>
              </a:r>
              <a:endParaRPr lang="el-GR" altLang="el-GR" b="1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8" name="Ομάδα 47"/>
          <p:cNvGrpSpPr/>
          <p:nvPr/>
        </p:nvGrpSpPr>
        <p:grpSpPr>
          <a:xfrm rot="19994643">
            <a:off x="6091756" y="4878853"/>
            <a:ext cx="1117599" cy="777424"/>
            <a:chOff x="5578476" y="1404938"/>
            <a:chExt cx="1117599" cy="777424"/>
          </a:xfrm>
        </p:grpSpPr>
        <p:sp>
          <p:nvSpPr>
            <p:cNvPr id="49" name="Line 12"/>
            <p:cNvSpPr>
              <a:spLocks noChangeShapeType="1"/>
            </p:cNvSpPr>
            <p:nvPr/>
          </p:nvSpPr>
          <p:spPr bwMode="auto">
            <a:xfrm>
              <a:off x="5867400" y="1700213"/>
              <a:ext cx="287338" cy="28892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4000" b="1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 rot="1605357">
              <a:off x="6119813" y="1602924"/>
              <a:ext cx="57626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 b="1" i="1" dirty="0" smtClean="0">
                  <a:solidFill>
                    <a:srgbClr val="000000"/>
                  </a:solidFill>
                  <a:latin typeface="Comic Sans MS" pitchFamily="66" charset="0"/>
                </a:rPr>
                <a:t>υ</a:t>
              </a:r>
              <a:r>
                <a:rPr lang="el-GR" altLang="el-GR" sz="2000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r>
                <a:rPr lang="el-GR" altLang="el-GR" sz="3200" b="1" baseline="30000" dirty="0" smtClean="0">
                  <a:solidFill>
                    <a:srgbClr val="000000"/>
                  </a:solidFill>
                  <a:latin typeface="Comic Sans MS" pitchFamily="66" charset="0"/>
                </a:rPr>
                <a:t>’</a:t>
              </a:r>
              <a:endParaRPr lang="el-GR" altLang="el-GR" sz="2000" b="1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51" name="Group 40"/>
            <p:cNvGrpSpPr>
              <a:grpSpLocks/>
            </p:cNvGrpSpPr>
            <p:nvPr/>
          </p:nvGrpSpPr>
          <p:grpSpPr bwMode="auto">
            <a:xfrm>
              <a:off x="5578476" y="1404938"/>
              <a:ext cx="431800" cy="396875"/>
              <a:chOff x="3197" y="1837"/>
              <a:chExt cx="272" cy="250"/>
            </a:xfrm>
          </p:grpSpPr>
          <p:sp>
            <p:nvSpPr>
              <p:cNvPr id="52" name="Oval 11"/>
              <p:cNvSpPr>
                <a:spLocks noChangeArrowheads="1"/>
              </p:cNvSpPr>
              <p:nvPr/>
            </p:nvSpPr>
            <p:spPr bwMode="auto">
              <a:xfrm>
                <a:off x="3243" y="1888"/>
                <a:ext cx="182" cy="182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z="4000" b="1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53" name="Text Box 30"/>
              <p:cNvSpPr txBox="1">
                <a:spLocks noChangeArrowheads="1"/>
              </p:cNvSpPr>
              <p:nvPr/>
            </p:nvSpPr>
            <p:spPr bwMode="auto">
              <a:xfrm rot="1605357">
                <a:off x="3197" y="1837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2000" b="1" dirty="0" smtClean="0">
                    <a:latin typeface="Comic Sans MS" pitchFamily="66" charset="0"/>
                  </a:rPr>
                  <a:t>+</a:t>
                </a:r>
              </a:p>
            </p:txBody>
          </p:sp>
        </p:grpSp>
      </p:grpSp>
      <p:grpSp>
        <p:nvGrpSpPr>
          <p:cNvPr id="57" name="Ομάδα 56"/>
          <p:cNvGrpSpPr/>
          <p:nvPr/>
        </p:nvGrpSpPr>
        <p:grpSpPr>
          <a:xfrm rot="21368943">
            <a:off x="6732088" y="3243342"/>
            <a:ext cx="826297" cy="519112"/>
            <a:chOff x="7191606" y="268185"/>
            <a:chExt cx="826297" cy="519112"/>
          </a:xfrm>
        </p:grpSpPr>
        <p:sp>
          <p:nvSpPr>
            <p:cNvPr id="58" name="Line 14"/>
            <p:cNvSpPr>
              <a:spLocks noChangeShapeType="1"/>
            </p:cNvSpPr>
            <p:nvPr/>
          </p:nvSpPr>
          <p:spPr bwMode="auto">
            <a:xfrm flipV="1">
              <a:off x="7191606" y="559593"/>
              <a:ext cx="360362" cy="144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4000" b="1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9" name="Text Box 19"/>
            <p:cNvSpPr txBox="1">
              <a:spLocks noChangeArrowheads="1"/>
            </p:cNvSpPr>
            <p:nvPr/>
          </p:nvSpPr>
          <p:spPr bwMode="auto">
            <a:xfrm rot="231057">
              <a:off x="7441641" y="268185"/>
              <a:ext cx="576262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 b="1" i="1" dirty="0" smtClean="0">
                  <a:solidFill>
                    <a:srgbClr val="000000"/>
                  </a:solidFill>
                  <a:latin typeface="Comic Sans MS" pitchFamily="66" charset="0"/>
                </a:rPr>
                <a:t>υ</a:t>
              </a:r>
              <a:r>
                <a:rPr lang="el-GR" altLang="el-GR" sz="2000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2</a:t>
              </a:r>
              <a:r>
                <a:rPr lang="el-GR" altLang="el-GR" sz="2800" b="1" baseline="30000" dirty="0" smtClean="0">
                  <a:solidFill>
                    <a:srgbClr val="000000"/>
                  </a:solidFill>
                  <a:latin typeface="Comic Sans MS" pitchFamily="66" charset="0"/>
                </a:rPr>
                <a:t>’</a:t>
              </a:r>
              <a:endParaRPr lang="el-GR" altLang="el-GR" sz="2000" b="1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cxnSp>
        <p:nvCxnSpPr>
          <p:cNvPr id="7" name="Ευθεία γραμμή σύνδεσης 6"/>
          <p:cNvCxnSpPr/>
          <p:nvPr/>
        </p:nvCxnSpPr>
        <p:spPr>
          <a:xfrm flipV="1">
            <a:off x="5508104" y="3283765"/>
            <a:ext cx="2160240" cy="98425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 flipH="1" flipV="1">
            <a:off x="5292080" y="4944388"/>
            <a:ext cx="2664296" cy="87173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/>
          <p:cNvCxnSpPr/>
          <p:nvPr/>
        </p:nvCxnSpPr>
        <p:spPr>
          <a:xfrm flipV="1">
            <a:off x="1043608" y="4815081"/>
            <a:ext cx="2448272" cy="3612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Ορθογώνιο 4"/>
          <p:cNvSpPr/>
          <p:nvPr/>
        </p:nvSpPr>
        <p:spPr>
          <a:xfrm>
            <a:off x="7026568" y="2540944"/>
            <a:ext cx="1473480" cy="5850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σκέδαση.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801795" y="2607610"/>
            <a:ext cx="64858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prstClr val="black"/>
                </a:solidFill>
                <a:latin typeface="Comic Sans MS" pitchFamily="66" charset="0"/>
              </a:rPr>
              <a:t>Στη σύγχρονη φυσική το φαινόμενο αυτό ονομάζεται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0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5" grpId="0" animBg="1"/>
      <p:bldP spid="54" grpId="0" animBg="1"/>
      <p:bldP spid="6" grpId="0"/>
      <p:bldP spid="38" grpId="0" animBg="1"/>
      <p:bldP spid="39" grpId="0"/>
      <p:bldP spid="40" grpId="0"/>
      <p:bldP spid="41" grpId="0"/>
      <p:bldP spid="42" grpId="0"/>
      <p:bldP spid="43" grpId="0" animBg="1"/>
      <p:bldP spid="44" grpId="0" animBg="1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0"/>
              <p:cNvSpPr txBox="1">
                <a:spLocks noChangeArrowheads="1"/>
              </p:cNvSpPr>
              <p:nvPr/>
            </p:nvSpPr>
            <p:spPr bwMode="auto">
              <a:xfrm>
                <a:off x="1355982" y="275358"/>
                <a:ext cx="6588732" cy="5498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Σύγκρουση σωματίων α</a:t>
                </a:r>
                <a:r>
                  <a:rPr lang="en-US" altLang="el-GR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n-US" altLang="el-GR" sz="2400" dirty="0" smtClean="0">
                    <a:latin typeface="Comic Sans MS" pitchFamily="66" charset="0"/>
                  </a:rPr>
                  <a:t>(</a:t>
                </a:r>
                <a:r>
                  <a:rPr lang="el-GR" altLang="el-GR" sz="2000" b="1" dirty="0" smtClean="0">
                    <a:latin typeface="Comic Sans MS" pitchFamily="66" charset="0"/>
                  </a:rPr>
                  <a:t>πυρήνες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el-GR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el-GR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𝐇𝐞</m:t>
                        </m:r>
                      </m:e>
                    </m:sPre>
                  </m:oMath>
                </a14:m>
                <a:r>
                  <a:rPr lang="en-US" altLang="el-GR" sz="2400" dirty="0" smtClean="0">
                    <a:latin typeface="Comic Sans MS" pitchFamily="66" charset="0"/>
                  </a:rPr>
                  <a:t>)</a:t>
                </a:r>
                <a:endParaRPr lang="el-GR" altLang="el-GR" sz="2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5982" y="275358"/>
                <a:ext cx="6588732" cy="549894"/>
              </a:xfrm>
              <a:prstGeom prst="rect">
                <a:avLst/>
              </a:prstGeom>
              <a:blipFill>
                <a:blip r:embed="rId2"/>
                <a:stretch>
                  <a:fillRect t="-6667" b="-3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Ομάδα 4"/>
          <p:cNvGrpSpPr/>
          <p:nvPr/>
        </p:nvGrpSpPr>
        <p:grpSpPr>
          <a:xfrm>
            <a:off x="683568" y="1266466"/>
            <a:ext cx="2559174" cy="3674701"/>
            <a:chOff x="323850" y="1916113"/>
            <a:chExt cx="2343150" cy="3384550"/>
          </a:xfrm>
        </p:grpSpPr>
        <p:pic>
          <p:nvPicPr>
            <p:cNvPr id="6" name="Picture 6" descr="11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1916113"/>
              <a:ext cx="2343150" cy="33845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1026426" y="4305829"/>
              <a:ext cx="57626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l-GR" sz="1600" b="1" dirty="0" smtClean="0">
                  <a:solidFill>
                    <a:srgbClr val="FFFFFF"/>
                  </a:solidFill>
                  <a:latin typeface="Comic Sans MS" pitchFamily="66" charset="0"/>
                </a:rPr>
                <a:t>90</a:t>
              </a:r>
              <a:r>
                <a:rPr lang="el-GR" altLang="el-GR" sz="1600" b="1" baseline="30000" dirty="0" smtClean="0">
                  <a:solidFill>
                    <a:srgbClr val="FFFFFF"/>
                  </a:solidFill>
                  <a:latin typeface="Comic Sans MS" pitchFamily="66" charset="0"/>
                </a:rPr>
                <a:t>0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563888" y="1286056"/>
            <a:ext cx="52565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Ένα κινούμενο σωμάτιο α συγκρούεται με άλλο «ακίνητο» σωμάτιο α με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κρούση</a:t>
            </a:r>
            <a:r>
              <a:rPr lang="el-GR" sz="2000" b="1" dirty="0" smtClean="0">
                <a:latin typeface="Comic Sans MS" panose="030F0702030302020204" pitchFamily="66" charset="0"/>
              </a:rPr>
              <a:t> που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δεν είναι κεντρική.</a:t>
            </a:r>
          </a:p>
          <a:p>
            <a:pPr algn="just"/>
            <a:endParaRPr lang="el-GR" sz="24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Μετά την κρούση τα σωμάτια α απομακρύνονται με τις διευθύνσεις τους να σχηματίζουν γωνία 90</a:t>
            </a:r>
            <a:r>
              <a:rPr lang="el-GR" sz="2000" b="1" baseline="30000" dirty="0" smtClean="0">
                <a:latin typeface="Comic Sans MS" panose="030F0702030302020204" pitchFamily="66" charset="0"/>
              </a:rPr>
              <a:t>0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l-GR" sz="1600" b="1" dirty="0" smtClean="0">
                <a:latin typeface="Comic Sans MS" panose="030F0702030302020204" pitchFamily="66" charset="0"/>
              </a:rPr>
              <a:t>(Πρόβλημα  5.41</a:t>
            </a:r>
            <a:r>
              <a:rPr lang="en-US" sz="1600" b="1" dirty="0" smtClean="0">
                <a:latin typeface="Comic Sans MS" panose="030F0702030302020204" pitchFamily="66" charset="0"/>
              </a:rPr>
              <a:t>, </a:t>
            </a:r>
            <a:r>
              <a:rPr lang="el-GR" sz="1600" b="1" dirty="0" smtClean="0">
                <a:latin typeface="Comic Sans MS" panose="030F0702030302020204" pitchFamily="66" charset="0"/>
              </a:rPr>
              <a:t>σελ. 180</a:t>
            </a:r>
            <a:r>
              <a:rPr lang="en-US" sz="1600" b="1" dirty="0" smtClean="0">
                <a:latin typeface="Comic Sans MS" panose="030F0702030302020204" pitchFamily="66" charset="0"/>
              </a:rPr>
              <a:t> </a:t>
            </a:r>
            <a:r>
              <a:rPr lang="el-GR" sz="1600" b="1" dirty="0" smtClean="0">
                <a:latin typeface="Comic Sans MS" panose="030F0702030302020204" pitchFamily="66" charset="0"/>
              </a:rPr>
              <a:t>βιβλίου)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  <p:sp>
        <p:nvSpPr>
          <p:cNvPr id="9" name="Έλλειψη 8"/>
          <p:cNvSpPr/>
          <p:nvPr/>
        </p:nvSpPr>
        <p:spPr>
          <a:xfrm>
            <a:off x="1888180" y="427855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5" name="Ομάδα 14"/>
          <p:cNvGrpSpPr/>
          <p:nvPr/>
        </p:nvGrpSpPr>
        <p:grpSpPr>
          <a:xfrm>
            <a:off x="1809013" y="4641236"/>
            <a:ext cx="144016" cy="443947"/>
            <a:chOff x="1809013" y="4641236"/>
            <a:chExt cx="144016" cy="443947"/>
          </a:xfrm>
        </p:grpSpPr>
        <p:sp>
          <p:nvSpPr>
            <p:cNvPr id="10" name="Έλλειψη 9"/>
            <p:cNvSpPr/>
            <p:nvPr/>
          </p:nvSpPr>
          <p:spPr>
            <a:xfrm>
              <a:off x="1809013" y="4941167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2" name="Ευθύγραμμο βέλος σύνδεσης 11"/>
            <p:cNvCxnSpPr/>
            <p:nvPr/>
          </p:nvCxnSpPr>
          <p:spPr>
            <a:xfrm flipV="1">
              <a:off x="1881021" y="4641236"/>
              <a:ext cx="36004" cy="288032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Ευθύγραμμο βέλος σύνδεσης 12"/>
          <p:cNvCxnSpPr>
            <a:stCxn id="9" idx="0"/>
          </p:cNvCxnSpPr>
          <p:nvPr/>
        </p:nvCxnSpPr>
        <p:spPr>
          <a:xfrm flipV="1">
            <a:off x="1960188" y="3501009"/>
            <a:ext cx="271552" cy="7775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/>
          <p:nvPr/>
        </p:nvCxnSpPr>
        <p:spPr>
          <a:xfrm flipH="1" flipV="1">
            <a:off x="1365150" y="4054556"/>
            <a:ext cx="531400" cy="2946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32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318678684"/>
              </p:ext>
            </p:extLst>
          </p:nvPr>
        </p:nvGraphicFramePr>
        <p:xfrm>
          <a:off x="107504" y="116632"/>
          <a:ext cx="878497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Ομάδα 3"/>
          <p:cNvGrpSpPr/>
          <p:nvPr/>
        </p:nvGrpSpPr>
        <p:grpSpPr>
          <a:xfrm>
            <a:off x="5935836" y="3167905"/>
            <a:ext cx="1439862" cy="505569"/>
            <a:chOff x="5935836" y="3167905"/>
            <a:chExt cx="1439862" cy="505569"/>
          </a:xfrm>
        </p:grpSpPr>
        <p:sp>
          <p:nvSpPr>
            <p:cNvPr id="14" name="Oval 46"/>
            <p:cNvSpPr>
              <a:spLocks noChangeArrowheads="1"/>
            </p:cNvSpPr>
            <p:nvPr/>
          </p:nvSpPr>
          <p:spPr bwMode="auto">
            <a:xfrm>
              <a:off x="5935836" y="3368674"/>
              <a:ext cx="306388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15" name="Line 47"/>
            <p:cNvSpPr>
              <a:spLocks noChangeShapeType="1"/>
            </p:cNvSpPr>
            <p:nvPr/>
          </p:nvSpPr>
          <p:spPr bwMode="auto">
            <a:xfrm>
              <a:off x="6240636" y="3521074"/>
              <a:ext cx="508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16" name="Text Box 48"/>
            <p:cNvSpPr txBox="1">
              <a:spLocks noChangeArrowheads="1"/>
            </p:cNvSpPr>
            <p:nvPr/>
          </p:nvSpPr>
          <p:spPr bwMode="auto">
            <a:xfrm>
              <a:off x="6483523" y="3167905"/>
              <a:ext cx="4318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υ</a:t>
              </a:r>
              <a:r>
                <a:rPr kumimoji="0" lang="el-GR" altLang="el-GR" sz="16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1</a:t>
              </a:r>
              <a:endParaRPr kumimoji="0" lang="el-GR" alt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17" name="Line 49"/>
            <p:cNvSpPr>
              <a:spLocks noChangeShapeType="1"/>
            </p:cNvSpPr>
            <p:nvPr/>
          </p:nvSpPr>
          <p:spPr bwMode="auto">
            <a:xfrm>
              <a:off x="6699423" y="3521074"/>
              <a:ext cx="676275" cy="6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5606429" y="3622675"/>
            <a:ext cx="1487488" cy="565566"/>
            <a:chOff x="5575473" y="3671887"/>
            <a:chExt cx="1487488" cy="565566"/>
          </a:xfrm>
        </p:grpSpPr>
        <p:sp>
          <p:nvSpPr>
            <p:cNvPr id="18" name="Line 43"/>
            <p:cNvSpPr>
              <a:spLocks noChangeShapeType="1"/>
            </p:cNvSpPr>
            <p:nvPr/>
          </p:nvSpPr>
          <p:spPr bwMode="auto">
            <a:xfrm>
              <a:off x="6248573" y="3924299"/>
              <a:ext cx="3556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19" name="Text Box 44"/>
            <p:cNvSpPr txBox="1">
              <a:spLocks noChangeArrowheads="1"/>
            </p:cNvSpPr>
            <p:nvPr/>
          </p:nvSpPr>
          <p:spPr bwMode="auto">
            <a:xfrm>
              <a:off x="6184280" y="3898899"/>
              <a:ext cx="39766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υ</a:t>
              </a:r>
              <a:r>
                <a:rPr kumimoji="0" lang="el-GR" altLang="el-GR" sz="16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2</a:t>
              </a:r>
            </a:p>
          </p:txBody>
        </p:sp>
        <p:sp>
          <p:nvSpPr>
            <p:cNvPr id="20" name="Oval 45"/>
            <p:cNvSpPr>
              <a:spLocks noChangeArrowheads="1"/>
            </p:cNvSpPr>
            <p:nvPr/>
          </p:nvSpPr>
          <p:spPr bwMode="auto">
            <a:xfrm>
              <a:off x="6605761" y="3671887"/>
              <a:ext cx="457200" cy="454025"/>
            </a:xfrm>
            <a:prstGeom prst="ellipse">
              <a:avLst/>
            </a:prstGeom>
            <a:solidFill>
              <a:srgbClr val="33993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666633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21" name="Line 50"/>
            <p:cNvSpPr>
              <a:spLocks noChangeShapeType="1"/>
            </p:cNvSpPr>
            <p:nvPr/>
          </p:nvSpPr>
          <p:spPr bwMode="auto">
            <a:xfrm flipH="1" flipV="1">
              <a:off x="5575473" y="3924299"/>
              <a:ext cx="7254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</p:grpSp>
      <p:grpSp>
        <p:nvGrpSpPr>
          <p:cNvPr id="10" name="Ομάδα 9"/>
          <p:cNvGrpSpPr/>
          <p:nvPr/>
        </p:nvGrpSpPr>
        <p:grpSpPr>
          <a:xfrm>
            <a:off x="5979552" y="1333694"/>
            <a:ext cx="814755" cy="580855"/>
            <a:chOff x="5621510" y="1355226"/>
            <a:chExt cx="814755" cy="580855"/>
          </a:xfrm>
        </p:grpSpPr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5621510" y="1516981"/>
              <a:ext cx="403225" cy="4191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6024736" y="1726531"/>
              <a:ext cx="37782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6042568" y="1355226"/>
              <a:ext cx="39369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υ</a:t>
              </a:r>
              <a:r>
                <a:rPr kumimoji="0" lang="el-GR" altLang="el-GR" sz="16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1</a:t>
              </a:r>
              <a:endParaRPr kumimoji="0" lang="el-GR" alt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</p:grpSp>
      <p:grpSp>
        <p:nvGrpSpPr>
          <p:cNvPr id="9" name="Ομάδα 8"/>
          <p:cNvGrpSpPr/>
          <p:nvPr/>
        </p:nvGrpSpPr>
        <p:grpSpPr>
          <a:xfrm>
            <a:off x="6738303" y="1350987"/>
            <a:ext cx="989820" cy="643569"/>
            <a:chOff x="6949441" y="1371093"/>
            <a:chExt cx="989820" cy="643569"/>
          </a:xfrm>
        </p:grpSpPr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7385223" y="1438399"/>
              <a:ext cx="554038" cy="576263"/>
            </a:xfrm>
            <a:prstGeom prst="ellipse">
              <a:avLst/>
            </a:prstGeom>
            <a:solidFill>
              <a:srgbClr val="33993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666633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 flipH="1">
              <a:off x="7104235" y="1726531"/>
              <a:ext cx="2809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6949441" y="1371093"/>
              <a:ext cx="47625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υ</a:t>
              </a:r>
              <a:r>
                <a:rPr kumimoji="0" lang="el-GR" altLang="el-GR" sz="16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2</a:t>
              </a:r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5812011" y="5162525"/>
            <a:ext cx="939800" cy="922338"/>
            <a:chOff x="5812011" y="5162525"/>
            <a:chExt cx="939800" cy="922338"/>
          </a:xfrm>
        </p:grpSpPr>
        <p:sp>
          <p:nvSpPr>
            <p:cNvPr id="30" name="Line 33"/>
            <p:cNvSpPr>
              <a:spLocks noChangeShapeType="1"/>
            </p:cNvSpPr>
            <p:nvPr/>
          </p:nvSpPr>
          <p:spPr bwMode="auto">
            <a:xfrm flipV="1">
              <a:off x="5991397" y="5592042"/>
              <a:ext cx="314325" cy="3166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5812011" y="5864200"/>
              <a:ext cx="223838" cy="2206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666633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 flipV="1">
              <a:off x="6215236" y="5162525"/>
              <a:ext cx="536575" cy="527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5903611" y="5337149"/>
              <a:ext cx="39211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υ</a:t>
              </a:r>
              <a:r>
                <a:rPr kumimoji="0" lang="el-GR" altLang="el-GR" sz="16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1</a:t>
              </a:r>
              <a:endParaRPr kumimoji="0" lang="el-GR" alt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6350173" y="5249838"/>
            <a:ext cx="1117600" cy="922337"/>
            <a:chOff x="6350173" y="5249838"/>
            <a:chExt cx="1117600" cy="922337"/>
          </a:xfrm>
        </p:grpSpPr>
        <p:sp>
          <p:nvSpPr>
            <p:cNvPr id="33" name="Oval 34"/>
            <p:cNvSpPr>
              <a:spLocks noChangeArrowheads="1"/>
            </p:cNvSpPr>
            <p:nvPr/>
          </p:nvSpPr>
          <p:spPr bwMode="auto">
            <a:xfrm>
              <a:off x="7153448" y="5864200"/>
              <a:ext cx="314325" cy="307975"/>
            </a:xfrm>
            <a:prstGeom prst="ellipse">
              <a:avLst/>
            </a:prstGeom>
            <a:solidFill>
              <a:srgbClr val="33993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666633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H="1" flipV="1">
              <a:off x="6943897" y="5745161"/>
              <a:ext cx="254001" cy="1634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37" name="Text Box 38"/>
            <p:cNvSpPr txBox="1">
              <a:spLocks noChangeArrowheads="1"/>
            </p:cNvSpPr>
            <p:nvPr/>
          </p:nvSpPr>
          <p:spPr bwMode="auto">
            <a:xfrm>
              <a:off x="6901250" y="5469997"/>
              <a:ext cx="40640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υ</a:t>
              </a:r>
              <a:r>
                <a:rPr kumimoji="0" lang="el-GR" altLang="el-GR" sz="16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2</a:t>
              </a:r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 flipH="1" flipV="1">
              <a:off x="6350173" y="5249838"/>
              <a:ext cx="492125" cy="395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11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επιλεγμένη σχεδίαση">
  <a:themeElements>
    <a:clrScheme name="Προεπιλεγμένη σχεδίαση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Προεπιλεγμένη σχεδίαση">
  <a:themeElements>
    <a:clrScheme name="Προεπιλεγμένη σχεδίαση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5207</Words>
  <Application>Microsoft Office PowerPoint</Application>
  <PresentationFormat>Προβολή στην οθόνη (4:3)</PresentationFormat>
  <Paragraphs>482</Paragraphs>
  <Slides>60</Slides>
  <Notes>4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60</vt:i4>
      </vt:variant>
    </vt:vector>
  </HeadingPairs>
  <TitlesOfParts>
    <vt:vector size="72" baseType="lpstr">
      <vt:lpstr>Arial</vt:lpstr>
      <vt:lpstr>Calibri</vt:lpstr>
      <vt:lpstr>Cambria</vt:lpstr>
      <vt:lpstr>Cambria Math</vt:lpstr>
      <vt:lpstr>Comic Sans MS</vt:lpstr>
      <vt:lpstr>Times New Roman</vt:lpstr>
      <vt:lpstr>Trebuchet MS</vt:lpstr>
      <vt:lpstr>Wingdings</vt:lpstr>
      <vt:lpstr>2_Θέμα του Office</vt:lpstr>
      <vt:lpstr>Προεπιλεγμένη σχεδίαση</vt:lpstr>
      <vt:lpstr>1_Προεπιλεγμένη σχεδίαση</vt:lpstr>
      <vt:lpstr>Εξίσωση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Merkouris</dc:creator>
  <cp:lastModifiedBy>petros xirodimas</cp:lastModifiedBy>
  <cp:revision>324</cp:revision>
  <dcterms:created xsi:type="dcterms:W3CDTF">2015-09-21T16:12:46Z</dcterms:created>
  <dcterms:modified xsi:type="dcterms:W3CDTF">2020-11-10T08:27:14Z</dcterms:modified>
</cp:coreProperties>
</file>