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9" r:id="rId3"/>
    <p:sldId id="261" r:id="rId4"/>
    <p:sldId id="262" r:id="rId5"/>
    <p:sldId id="263" r:id="rId6"/>
    <p:sldId id="264" r:id="rId7"/>
    <p:sldId id="307" r:id="rId8"/>
    <p:sldId id="265" r:id="rId9"/>
    <p:sldId id="266" r:id="rId10"/>
    <p:sldId id="267" r:id="rId11"/>
    <p:sldId id="268" r:id="rId12"/>
    <p:sldId id="269" r:id="rId13"/>
    <p:sldId id="270" r:id="rId14"/>
    <p:sldId id="275" r:id="rId15"/>
    <p:sldId id="274" r:id="rId16"/>
    <p:sldId id="276" r:id="rId17"/>
    <p:sldId id="277" r:id="rId18"/>
    <p:sldId id="278" r:id="rId19"/>
    <p:sldId id="279" r:id="rId20"/>
    <p:sldId id="298" r:id="rId21"/>
    <p:sldId id="309" r:id="rId22"/>
    <p:sldId id="299" r:id="rId23"/>
    <p:sldId id="300" r:id="rId24"/>
    <p:sldId id="288" r:id="rId25"/>
    <p:sldId id="289" r:id="rId26"/>
    <p:sldId id="290" r:id="rId27"/>
    <p:sldId id="301" r:id="rId28"/>
    <p:sldId id="291" r:id="rId29"/>
    <p:sldId id="292" r:id="rId30"/>
    <p:sldId id="293" r:id="rId31"/>
    <p:sldId id="294" r:id="rId32"/>
    <p:sldId id="295" r:id="rId33"/>
    <p:sldId id="296" r:id="rId34"/>
    <p:sldId id="297" r:id="rId35"/>
    <p:sldId id="272" r:id="rId36"/>
    <p:sldId id="306" r:id="rId37"/>
    <p:sldId id="302" r:id="rId38"/>
    <p:sldId id="304" r:id="rId39"/>
    <p:sldId id="303"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8E"/>
    <a:srgbClr val="0000FF"/>
    <a:srgbClr val="66FFFF"/>
    <a:srgbClr val="00FFFF"/>
    <a:srgbClr val="D1FFE8"/>
    <a:srgbClr val="800000"/>
    <a:srgbClr val="BDFFDE"/>
    <a:srgbClr val="99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Μεσαίο στυλ 1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AF17052-DFB9-4437-BFCF-65825BA46AFF}" type="datetime1">
              <a:rPr lang="el-GR" smtClean="0">
                <a:solidFill>
                  <a:prstClr val="black">
                    <a:tint val="75000"/>
                  </a:prstClr>
                </a:solidFill>
              </a:rPr>
              <a:pPr/>
              <a:t>12/1/2021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0868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41EDCF2-1144-4937-83C2-F49D91E32BE3}" type="datetime1">
              <a:rPr lang="el-GR" smtClean="0">
                <a:solidFill>
                  <a:prstClr val="black">
                    <a:tint val="75000"/>
                  </a:prstClr>
                </a:solidFill>
              </a:rPr>
              <a:pPr/>
              <a:t>12/1/2021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2351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83F866F-1133-4EF4-9F75-4634FDB84A68}" type="datetime1">
              <a:rPr lang="el-GR" smtClean="0">
                <a:solidFill>
                  <a:prstClr val="black">
                    <a:tint val="75000"/>
                  </a:prstClr>
                </a:solidFill>
              </a:rPr>
              <a:pPr/>
              <a:t>12/1/2021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14374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685800" y="609600"/>
            <a:ext cx="7772400" cy="5486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5B317B10-D7DD-4871-88AB-D5A412DB24AC}" type="datetime1">
              <a:rPr lang="el-GR" smtClean="0">
                <a:solidFill>
                  <a:prstClr val="black">
                    <a:tint val="75000"/>
                  </a:prstClr>
                </a:solidFill>
              </a:rPr>
              <a:pPr>
                <a:defRPr/>
              </a:pPr>
              <a:t>12/1/2021</a:t>
            </a:fld>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998198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6858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6858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46482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solidFill>
                  <a:prstClr val="black">
                    <a:tint val="75000"/>
                  </a:prstClr>
                </a:solidFill>
              </a:rPr>
              <a:t>Μερκ. Παναγιωτόπουλος-Φυσικός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017564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a:solidFill>
                  <a:prstClr val="black">
                    <a:tint val="75000"/>
                  </a:prstClr>
                </a:solidFill>
              </a:rPr>
              <a:t>Μερκ. Παναγιωτόπουλος-Φυσικός            www.merkopanas.blogspot.gr</a:t>
            </a: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2202981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85800" y="41148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685800" y="6248400"/>
            <a:ext cx="1905000" cy="457200"/>
          </a:xfrm>
        </p:spPr>
        <p:txBody>
          <a:bodyPr/>
          <a:lstStyle>
            <a:lvl1pPr>
              <a:defRPr/>
            </a:lvl1pPr>
          </a:lstStyle>
          <a:p>
            <a:pPr>
              <a:defRPr/>
            </a:pPr>
            <a:endParaRPr lang="el-GR" altLang="el-GR">
              <a:solidFill>
                <a:prstClr val="black">
                  <a:tint val="75000"/>
                </a:prstClr>
              </a:solidFill>
            </a:endParaRP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pPr>
              <a:defRPr/>
            </a:pPr>
            <a:r>
              <a:rPr lang="el-GR" altLang="el-GR">
                <a:solidFill>
                  <a:prstClr val="black">
                    <a:tint val="75000"/>
                  </a:prstClr>
                </a:solidFill>
              </a:rPr>
              <a:t>Μερκ. Παναγιωτόπουλος - Φυσικός              www.merkopanas.blogspot.gr</a:t>
            </a:r>
          </a:p>
        </p:txBody>
      </p:sp>
      <p:sp>
        <p:nvSpPr>
          <p:cNvPr id="7" name="Θέση αριθμού διαφάνειας 6"/>
          <p:cNvSpPr>
            <a:spLocks noGrp="1"/>
          </p:cNvSpPr>
          <p:nvPr>
            <p:ph type="sldNum" sz="quarter" idx="12"/>
          </p:nvPr>
        </p:nvSpPr>
        <p:spPr>
          <a:xfrm>
            <a:off x="6553200" y="6248400"/>
            <a:ext cx="1905000" cy="457200"/>
          </a:xfrm>
        </p:spPr>
        <p:txBody>
          <a:bodyPr/>
          <a:lstStyle>
            <a:lvl1pPr>
              <a:defRPr/>
            </a:lvl1pPr>
          </a:lstStyle>
          <a:p>
            <a:pPr>
              <a:defRPr/>
            </a:pPr>
            <a:fld id="{945A2E8E-A6A2-4C00-8D22-066B12895CBB}"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83257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4C83AF-E3BE-446E-8B14-919C2B645E47}" type="datetime1">
              <a:rPr lang="el-GR" smtClean="0">
                <a:solidFill>
                  <a:prstClr val="black">
                    <a:tint val="75000"/>
                  </a:prstClr>
                </a:solidFill>
              </a:rPr>
              <a:pPr/>
              <a:t>12/1/2021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8768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5820A82-EB76-4D53-AD7A-6A2D93050206}" type="datetime1">
              <a:rPr lang="el-GR" smtClean="0">
                <a:solidFill>
                  <a:prstClr val="black">
                    <a:tint val="75000"/>
                  </a:prstClr>
                </a:solidFill>
              </a:rPr>
              <a:pPr/>
              <a:t>12/1/2021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1613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DBA67B4-CF59-45D5-917D-39388F37AC30}" type="datetime1">
              <a:rPr lang="el-GR" smtClean="0">
                <a:solidFill>
                  <a:prstClr val="black">
                    <a:tint val="75000"/>
                  </a:prstClr>
                </a:solidFill>
              </a:rPr>
              <a:pPr/>
              <a:t>12/1/2021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1229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77F98CB-410D-4372-99C5-4365E2EB5040}" type="datetime1">
              <a:rPr lang="el-GR" smtClean="0">
                <a:solidFill>
                  <a:prstClr val="black">
                    <a:tint val="75000"/>
                  </a:prstClr>
                </a:solidFill>
              </a:rPr>
              <a:pPr/>
              <a:t>12/1/2021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0905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F8019A3-BD70-4630-9ADD-476CAE059448}" type="datetime1">
              <a:rPr lang="el-GR" smtClean="0">
                <a:solidFill>
                  <a:prstClr val="black">
                    <a:tint val="75000"/>
                  </a:prstClr>
                </a:solidFill>
              </a:rPr>
              <a:pPr/>
              <a:t>12/1/2021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6597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EF062A8-7621-43E8-97DF-D9B749FC38E0}" type="datetime1">
              <a:rPr lang="el-GR" smtClean="0">
                <a:solidFill>
                  <a:prstClr val="black">
                    <a:tint val="75000"/>
                  </a:prstClr>
                </a:solidFill>
              </a:rPr>
              <a:pPr/>
              <a:t>12/1/2021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5017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5A6C2D-1E4E-4388-A4A8-AE3F19F06E97}" type="datetime1">
              <a:rPr lang="el-GR" smtClean="0">
                <a:solidFill>
                  <a:prstClr val="black">
                    <a:tint val="75000"/>
                  </a:prstClr>
                </a:solidFill>
              </a:rPr>
              <a:pPr/>
              <a:t>12/1/2021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6428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2BCCD15-8BCB-4972-8876-E3110E1BA737}" type="datetime1">
              <a:rPr lang="el-GR" smtClean="0">
                <a:solidFill>
                  <a:prstClr val="black">
                    <a:tint val="75000"/>
                  </a:prstClr>
                </a:solidFill>
              </a:rPr>
              <a:pPr/>
              <a:t>12/1/2021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1947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36830-E0DC-4923-AE03-080D2389FF3A}" type="datetime1">
              <a:rPr lang="el-GR" smtClean="0">
                <a:solidFill>
                  <a:prstClr val="black">
                    <a:tint val="75000"/>
                  </a:prstClr>
                </a:solidFill>
              </a:rPr>
              <a:pPr/>
              <a:t>12/1/2021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72652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image" Target="../media/image140.png"/><Relationship Id="rId1" Type="http://schemas.openxmlformats.org/officeDocument/2006/relationships/slideLayout" Target="../slideLayouts/slideLayout7.xml"/><Relationship Id="rId11" Type="http://schemas.openxmlformats.org/officeDocument/2006/relationships/image" Target="../media/image18.png"/><Relationship Id="rId6" Type="http://schemas.openxmlformats.org/officeDocument/2006/relationships/image" Target="../media/image180.png"/><Relationship Id="rId5" Type="http://schemas.openxmlformats.org/officeDocument/2006/relationships/image" Target="../media/image170.png"/><Relationship Id="rId10" Type="http://schemas.openxmlformats.org/officeDocument/2006/relationships/image" Target="../media/image17.png"/><Relationship Id="rId4" Type="http://schemas.openxmlformats.org/officeDocument/2006/relationships/image" Target="../media/image160.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youtube.com/watch?v=J7ymn6f2Bl8"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2.png"/><Relationship Id="rId4" Type="http://schemas.openxmlformats.org/officeDocument/2006/relationships/image" Target="../media/image37.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19.jpeg"/><Relationship Id="rId7" Type="http://schemas.openxmlformats.org/officeDocument/2006/relationships/image" Target="../media/image43.png"/><Relationship Id="rId12" Type="http://schemas.openxmlformats.org/officeDocument/2006/relationships/image" Target="../media/image52.png"/><Relationship Id="rId17" Type="http://schemas.openxmlformats.org/officeDocument/2006/relationships/image" Target="../media/image49.png"/><Relationship Id="rId2" Type="http://schemas.openxmlformats.org/officeDocument/2006/relationships/image" Target="../media/image20.jpeg"/><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230.png"/><Relationship Id="rId9" Type="http://schemas.openxmlformats.org/officeDocument/2006/relationships/image" Target="../media/image44.png"/><Relationship Id="rId1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0ByRcKVXoctO9cFpqWTkxcF9PX0U/view" TargetMode="External"/><Relationship Id="rId7" Type="http://schemas.openxmlformats.org/officeDocument/2006/relationships/hyperlink" Target="http://ylikonet.blogspot.gr/search/label/2.1.%20%CE%A1%CE%B5%CF%85%CF%83%CF%84%CE%AC" TargetMode="External"/><Relationship Id="rId2" Type="http://schemas.openxmlformats.org/officeDocument/2006/relationships/hyperlink" Target="http://ylikonet.gr/2015/09/28/%CE%BC%CE%BF%CE%BD%CF%84%CE%AD%CE%BB%CE%B1-%CF%81%CE%B5%CF%85%CF%83%CF%84%CF%8E%CE%BD-%CE%BC%CE%BF%CE%BD%CF%84%CE%AD%CE%BB%CE%B1-%CF%81%CE%BF%CE%AE%CF%82-%CE%BA%CE%B1%CE%B9-%CE%B7-%CE%BB%CE%B5%CE%B3/" TargetMode="External"/><Relationship Id="rId1" Type="http://schemas.openxmlformats.org/officeDocument/2006/relationships/slideLayout" Target="../slideLayouts/slideLayout7.xml"/><Relationship Id="rId6" Type="http://schemas.openxmlformats.org/officeDocument/2006/relationships/hyperlink" Target="http://www.study4exams.gr/physics_k/course/view.php?id=58" TargetMode="External"/><Relationship Id="rId5" Type="http://schemas.openxmlformats.org/officeDocument/2006/relationships/hyperlink" Target="http://www.seilias.gr/index.php?option=com_content&amp;task=view&amp;id=166&amp;Itemid=32&amp;catid=42" TargetMode="External"/><Relationship Id="rId4" Type="http://schemas.openxmlformats.org/officeDocument/2006/relationships/hyperlink" Target="https://sites.google.com/site/e5eapothekephysikes/parousiaseis/%CE%A1%CE%B5%CF%85%CF%83%CF%84%CE%AC.ppt?attredirects=0&amp;d=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merkopanas.blogspot.gr/2017/09/2001-2017.html" TargetMode="External"/><Relationship Id="rId2" Type="http://schemas.openxmlformats.org/officeDocument/2006/relationships/hyperlink" Target="http://merkopanas.blogspot.gr/2017/12/50-hot-potatoes.html" TargetMode="External"/><Relationship Id="rId1" Type="http://schemas.openxmlformats.org/officeDocument/2006/relationships/slideLayout" Target="../slideLayouts/slideLayout7.xml"/><Relationship Id="rId4" Type="http://schemas.openxmlformats.org/officeDocument/2006/relationships/hyperlink" Target="http://merkopanas.blogspot.gr/2016/01/blog-post.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erkouris\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a:t>
            </a:fld>
            <a:endParaRPr lang="el-GR" dirty="0">
              <a:solidFill>
                <a:prstClr val="black"/>
              </a:solidFill>
            </a:endParaRPr>
          </a:p>
        </p:txBody>
      </p:sp>
      <p:sp>
        <p:nvSpPr>
          <p:cNvPr id="4" name="TextBox 3"/>
          <p:cNvSpPr txBox="1"/>
          <p:nvPr/>
        </p:nvSpPr>
        <p:spPr>
          <a:xfrm>
            <a:off x="1367644" y="260648"/>
            <a:ext cx="6408712" cy="1015663"/>
          </a:xfrm>
          <a:prstGeom prst="rect">
            <a:avLst/>
          </a:prstGeom>
          <a:noFill/>
        </p:spPr>
        <p:txBody>
          <a:bodyPr wrap="square" rtlCol="0">
            <a:spAutoFit/>
          </a:bodyPr>
          <a:lstStyle/>
          <a:p>
            <a:pPr algn="ct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Εισαγωγή στα Ρευστά</a:t>
            </a:r>
            <a:endParaRPr lang="en-US" sz="3600" b="1" dirty="0" smtClean="0">
              <a:solidFill>
                <a:srgbClr val="800000"/>
              </a:solidFill>
              <a:effectLst>
                <a:outerShdw blurRad="38100" dist="38100" dir="2700000" algn="tl">
                  <a:srgbClr val="000000">
                    <a:alpha val="43137"/>
                  </a:srgbClr>
                </a:outerShdw>
              </a:effectLst>
              <a:latin typeface="Comic Sans MS" panose="030F0702030302020204" pitchFamily="66" charset="0"/>
            </a:endParaRPr>
          </a:p>
          <a:p>
            <a:pPr algn="ctr"/>
            <a:r>
              <a:rPr lang="en-US"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Έννοιες και Μεγέθη)</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0467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2000" fill="hold"/>
                                        <p:tgtEl>
                                          <p:spTgt spid="4"/>
                                        </p:tgtEl>
                                        <p:attrNameLst>
                                          <p:attrName>ppt_x</p:attrName>
                                        </p:attrNameLst>
                                      </p:cBhvr>
                                      <p:tavLst>
                                        <p:tav tm="0">
                                          <p:val>
                                            <p:strVal val="0-#ppt_w/2"/>
                                          </p:val>
                                        </p:tav>
                                        <p:tav tm="100000">
                                          <p:val>
                                            <p:strVal val="#ppt_x"/>
                                          </p:val>
                                        </p:tav>
                                      </p:tavLst>
                                    </p:anim>
                                    <p:anim calcmode="lin" valueType="num">
                                      <p:cBhvr additive="base">
                                        <p:cTn id="11"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10</a:t>
            </a:fld>
            <a:endParaRPr lang="el-GR" dirty="0">
              <a:solidFill>
                <a:prstClr val="black"/>
              </a:solidFill>
            </a:endParaRPr>
          </a:p>
        </p:txBody>
      </p:sp>
      <p:grpSp>
        <p:nvGrpSpPr>
          <p:cNvPr id="36" name="Ομάδα 35"/>
          <p:cNvGrpSpPr/>
          <p:nvPr/>
        </p:nvGrpSpPr>
        <p:grpSpPr>
          <a:xfrm>
            <a:off x="103489" y="2564904"/>
            <a:ext cx="2793628" cy="1998194"/>
            <a:chOff x="423550" y="4335641"/>
            <a:chExt cx="2793628" cy="1998194"/>
          </a:xfrm>
        </p:grpSpPr>
        <p:sp>
          <p:nvSpPr>
            <p:cNvPr id="22" name="Ελεύθερη σχεδίαση 21"/>
            <p:cNvSpPr/>
            <p:nvPr/>
          </p:nvSpPr>
          <p:spPr>
            <a:xfrm>
              <a:off x="423550" y="4335641"/>
              <a:ext cx="2793628" cy="1998194"/>
            </a:xfrm>
            <a:custGeom>
              <a:avLst/>
              <a:gdLst>
                <a:gd name="connsiteX0" fmla="*/ 381031 w 2296917"/>
                <a:gd name="connsiteY0" fmla="*/ 174171 h 1621971"/>
                <a:gd name="connsiteX1" fmla="*/ 381031 w 2296917"/>
                <a:gd name="connsiteY1" fmla="*/ 174171 h 1621971"/>
                <a:gd name="connsiteX2" fmla="*/ 283060 w 2296917"/>
                <a:gd name="connsiteY2" fmla="*/ 217714 h 1621971"/>
                <a:gd name="connsiteX3" fmla="*/ 185088 w 2296917"/>
                <a:gd name="connsiteY3" fmla="*/ 304800 h 1621971"/>
                <a:gd name="connsiteX4" fmla="*/ 119774 w 2296917"/>
                <a:gd name="connsiteY4" fmla="*/ 381000 h 1621971"/>
                <a:gd name="connsiteX5" fmla="*/ 65345 w 2296917"/>
                <a:gd name="connsiteY5" fmla="*/ 478971 h 1621971"/>
                <a:gd name="connsiteX6" fmla="*/ 21802 w 2296917"/>
                <a:gd name="connsiteY6" fmla="*/ 566057 h 1621971"/>
                <a:gd name="connsiteX7" fmla="*/ 10917 w 2296917"/>
                <a:gd name="connsiteY7" fmla="*/ 609600 h 1621971"/>
                <a:gd name="connsiteX8" fmla="*/ 31 w 2296917"/>
                <a:gd name="connsiteY8" fmla="*/ 642257 h 1621971"/>
                <a:gd name="connsiteX9" fmla="*/ 21802 w 2296917"/>
                <a:gd name="connsiteY9" fmla="*/ 816429 h 1621971"/>
                <a:gd name="connsiteX10" fmla="*/ 54460 w 2296917"/>
                <a:gd name="connsiteY10" fmla="*/ 859971 h 1621971"/>
                <a:gd name="connsiteX11" fmla="*/ 65345 w 2296917"/>
                <a:gd name="connsiteY11" fmla="*/ 892629 h 1621971"/>
                <a:gd name="connsiteX12" fmla="*/ 87117 w 2296917"/>
                <a:gd name="connsiteY12" fmla="*/ 914400 h 1621971"/>
                <a:gd name="connsiteX13" fmla="*/ 119774 w 2296917"/>
                <a:gd name="connsiteY13" fmla="*/ 957943 h 1621971"/>
                <a:gd name="connsiteX14" fmla="*/ 152431 w 2296917"/>
                <a:gd name="connsiteY14" fmla="*/ 990600 h 1621971"/>
                <a:gd name="connsiteX15" fmla="*/ 185088 w 2296917"/>
                <a:gd name="connsiteY15" fmla="*/ 1034143 h 1621971"/>
                <a:gd name="connsiteX16" fmla="*/ 206860 w 2296917"/>
                <a:gd name="connsiteY16" fmla="*/ 1077686 h 1621971"/>
                <a:gd name="connsiteX17" fmla="*/ 239517 w 2296917"/>
                <a:gd name="connsiteY17" fmla="*/ 1099457 h 1621971"/>
                <a:gd name="connsiteX18" fmla="*/ 261288 w 2296917"/>
                <a:gd name="connsiteY18" fmla="*/ 1143000 h 1621971"/>
                <a:gd name="connsiteX19" fmla="*/ 370145 w 2296917"/>
                <a:gd name="connsiteY19" fmla="*/ 1295400 h 1621971"/>
                <a:gd name="connsiteX20" fmla="*/ 413688 w 2296917"/>
                <a:gd name="connsiteY20" fmla="*/ 1338943 h 1621971"/>
                <a:gd name="connsiteX21" fmla="*/ 468117 w 2296917"/>
                <a:gd name="connsiteY21" fmla="*/ 1404257 h 1621971"/>
                <a:gd name="connsiteX22" fmla="*/ 511660 w 2296917"/>
                <a:gd name="connsiteY22" fmla="*/ 1426029 h 1621971"/>
                <a:gd name="connsiteX23" fmla="*/ 544317 w 2296917"/>
                <a:gd name="connsiteY23" fmla="*/ 1458686 h 1621971"/>
                <a:gd name="connsiteX24" fmla="*/ 587860 w 2296917"/>
                <a:gd name="connsiteY24" fmla="*/ 1480457 h 1621971"/>
                <a:gd name="connsiteX25" fmla="*/ 685831 w 2296917"/>
                <a:gd name="connsiteY25" fmla="*/ 1534886 h 1621971"/>
                <a:gd name="connsiteX26" fmla="*/ 816460 w 2296917"/>
                <a:gd name="connsiteY26" fmla="*/ 1567543 h 1621971"/>
                <a:gd name="connsiteX27" fmla="*/ 892660 w 2296917"/>
                <a:gd name="connsiteY27" fmla="*/ 1589314 h 1621971"/>
                <a:gd name="connsiteX28" fmla="*/ 1143031 w 2296917"/>
                <a:gd name="connsiteY28" fmla="*/ 1621971 h 1621971"/>
                <a:gd name="connsiteX29" fmla="*/ 1545802 w 2296917"/>
                <a:gd name="connsiteY29" fmla="*/ 1611086 h 1621971"/>
                <a:gd name="connsiteX30" fmla="*/ 1763517 w 2296917"/>
                <a:gd name="connsiteY30" fmla="*/ 1589314 h 1621971"/>
                <a:gd name="connsiteX31" fmla="*/ 1861488 w 2296917"/>
                <a:gd name="connsiteY31" fmla="*/ 1578429 h 1621971"/>
                <a:gd name="connsiteX32" fmla="*/ 1894145 w 2296917"/>
                <a:gd name="connsiteY32" fmla="*/ 1567543 h 1621971"/>
                <a:gd name="connsiteX33" fmla="*/ 1937688 w 2296917"/>
                <a:gd name="connsiteY33" fmla="*/ 1556657 h 1621971"/>
                <a:gd name="connsiteX34" fmla="*/ 1959460 w 2296917"/>
                <a:gd name="connsiteY34" fmla="*/ 1534886 h 1621971"/>
                <a:gd name="connsiteX35" fmla="*/ 1959460 w 2296917"/>
                <a:gd name="connsiteY35" fmla="*/ 1415143 h 1621971"/>
                <a:gd name="connsiteX36" fmla="*/ 1905031 w 2296917"/>
                <a:gd name="connsiteY36" fmla="*/ 1360714 h 1621971"/>
                <a:gd name="connsiteX37" fmla="*/ 1894145 w 2296917"/>
                <a:gd name="connsiteY37" fmla="*/ 1328057 h 1621971"/>
                <a:gd name="connsiteX38" fmla="*/ 1915917 w 2296917"/>
                <a:gd name="connsiteY38" fmla="*/ 1262743 h 1621971"/>
                <a:gd name="connsiteX39" fmla="*/ 1959460 w 2296917"/>
                <a:gd name="connsiteY39" fmla="*/ 1230086 h 1621971"/>
                <a:gd name="connsiteX40" fmla="*/ 2046545 w 2296917"/>
                <a:gd name="connsiteY40" fmla="*/ 1186543 h 1621971"/>
                <a:gd name="connsiteX41" fmla="*/ 2111860 w 2296917"/>
                <a:gd name="connsiteY41" fmla="*/ 1132114 h 1621971"/>
                <a:gd name="connsiteX42" fmla="*/ 2144517 w 2296917"/>
                <a:gd name="connsiteY42" fmla="*/ 1121229 h 1621971"/>
                <a:gd name="connsiteX43" fmla="*/ 2231602 w 2296917"/>
                <a:gd name="connsiteY43" fmla="*/ 1034143 h 1621971"/>
                <a:gd name="connsiteX44" fmla="*/ 2275145 w 2296917"/>
                <a:gd name="connsiteY44" fmla="*/ 968829 h 1621971"/>
                <a:gd name="connsiteX45" fmla="*/ 2296917 w 2296917"/>
                <a:gd name="connsiteY45" fmla="*/ 936171 h 1621971"/>
                <a:gd name="connsiteX46" fmla="*/ 2286031 w 2296917"/>
                <a:gd name="connsiteY46" fmla="*/ 794657 h 1621971"/>
                <a:gd name="connsiteX47" fmla="*/ 2231602 w 2296917"/>
                <a:gd name="connsiteY47" fmla="*/ 740229 h 1621971"/>
                <a:gd name="connsiteX48" fmla="*/ 2209831 w 2296917"/>
                <a:gd name="connsiteY48" fmla="*/ 718457 h 1621971"/>
                <a:gd name="connsiteX49" fmla="*/ 2144517 w 2296917"/>
                <a:gd name="connsiteY49" fmla="*/ 664029 h 1621971"/>
                <a:gd name="connsiteX50" fmla="*/ 2100974 w 2296917"/>
                <a:gd name="connsiteY50" fmla="*/ 609600 h 1621971"/>
                <a:gd name="connsiteX51" fmla="*/ 2068317 w 2296917"/>
                <a:gd name="connsiteY51" fmla="*/ 587829 h 1621971"/>
                <a:gd name="connsiteX52" fmla="*/ 1970345 w 2296917"/>
                <a:gd name="connsiteY52" fmla="*/ 511629 h 1621971"/>
                <a:gd name="connsiteX53" fmla="*/ 1937688 w 2296917"/>
                <a:gd name="connsiteY53" fmla="*/ 489857 h 1621971"/>
                <a:gd name="connsiteX54" fmla="*/ 1894145 w 2296917"/>
                <a:gd name="connsiteY54" fmla="*/ 457200 h 1621971"/>
                <a:gd name="connsiteX55" fmla="*/ 1861488 w 2296917"/>
                <a:gd name="connsiteY55" fmla="*/ 446314 h 1621971"/>
                <a:gd name="connsiteX56" fmla="*/ 1796174 w 2296917"/>
                <a:gd name="connsiteY56" fmla="*/ 402771 h 1621971"/>
                <a:gd name="connsiteX57" fmla="*/ 1763517 w 2296917"/>
                <a:gd name="connsiteY57" fmla="*/ 381000 h 1621971"/>
                <a:gd name="connsiteX58" fmla="*/ 1687317 w 2296917"/>
                <a:gd name="connsiteY58" fmla="*/ 348343 h 1621971"/>
                <a:gd name="connsiteX59" fmla="*/ 1665545 w 2296917"/>
                <a:gd name="connsiteY59" fmla="*/ 326571 h 1621971"/>
                <a:gd name="connsiteX60" fmla="*/ 1589345 w 2296917"/>
                <a:gd name="connsiteY60" fmla="*/ 283029 h 1621971"/>
                <a:gd name="connsiteX61" fmla="*/ 1578460 w 2296917"/>
                <a:gd name="connsiteY61" fmla="*/ 250371 h 1621971"/>
                <a:gd name="connsiteX62" fmla="*/ 1556688 w 2296917"/>
                <a:gd name="connsiteY62" fmla="*/ 228600 h 1621971"/>
                <a:gd name="connsiteX63" fmla="*/ 1534917 w 2296917"/>
                <a:gd name="connsiteY63" fmla="*/ 141514 h 1621971"/>
                <a:gd name="connsiteX64" fmla="*/ 1524031 w 2296917"/>
                <a:gd name="connsiteY64" fmla="*/ 108857 h 1621971"/>
                <a:gd name="connsiteX65" fmla="*/ 1502260 w 2296917"/>
                <a:gd name="connsiteY65" fmla="*/ 76200 h 1621971"/>
                <a:gd name="connsiteX66" fmla="*/ 1436945 w 2296917"/>
                <a:gd name="connsiteY66" fmla="*/ 43543 h 1621971"/>
                <a:gd name="connsiteX67" fmla="*/ 1382517 w 2296917"/>
                <a:gd name="connsiteY67" fmla="*/ 32657 h 1621971"/>
                <a:gd name="connsiteX68" fmla="*/ 1230117 w 2296917"/>
                <a:gd name="connsiteY68" fmla="*/ 21771 h 1621971"/>
                <a:gd name="connsiteX69" fmla="*/ 1077717 w 2296917"/>
                <a:gd name="connsiteY69" fmla="*/ 0 h 1621971"/>
                <a:gd name="connsiteX70" fmla="*/ 838231 w 2296917"/>
                <a:gd name="connsiteY70" fmla="*/ 21771 h 1621971"/>
                <a:gd name="connsiteX71" fmla="*/ 794688 w 2296917"/>
                <a:gd name="connsiteY71" fmla="*/ 43543 h 1621971"/>
                <a:gd name="connsiteX72" fmla="*/ 729374 w 2296917"/>
                <a:gd name="connsiteY72" fmla="*/ 65314 h 1621971"/>
                <a:gd name="connsiteX73" fmla="*/ 707602 w 2296917"/>
                <a:gd name="connsiteY73" fmla="*/ 87086 h 1621971"/>
                <a:gd name="connsiteX74" fmla="*/ 642288 w 2296917"/>
                <a:gd name="connsiteY74" fmla="*/ 108857 h 1621971"/>
                <a:gd name="connsiteX75" fmla="*/ 511660 w 2296917"/>
                <a:gd name="connsiteY75" fmla="*/ 130629 h 1621971"/>
                <a:gd name="connsiteX76" fmla="*/ 381031 w 2296917"/>
                <a:gd name="connsiteY76" fmla="*/ 174171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296917" h="1621971">
                  <a:moveTo>
                    <a:pt x="381031" y="174171"/>
                  </a:moveTo>
                  <a:lnTo>
                    <a:pt x="381031" y="174171"/>
                  </a:lnTo>
                  <a:cubicBezTo>
                    <a:pt x="348374" y="188685"/>
                    <a:pt x="314526" y="200771"/>
                    <a:pt x="283060" y="217714"/>
                  </a:cubicBezTo>
                  <a:cubicBezTo>
                    <a:pt x="248355" y="236401"/>
                    <a:pt x="210818" y="279070"/>
                    <a:pt x="185088" y="304800"/>
                  </a:cubicBezTo>
                  <a:cubicBezTo>
                    <a:pt x="147501" y="342387"/>
                    <a:pt x="152359" y="334450"/>
                    <a:pt x="119774" y="381000"/>
                  </a:cubicBezTo>
                  <a:cubicBezTo>
                    <a:pt x="29179" y="510421"/>
                    <a:pt x="102348" y="397565"/>
                    <a:pt x="65345" y="478971"/>
                  </a:cubicBezTo>
                  <a:cubicBezTo>
                    <a:pt x="51915" y="508517"/>
                    <a:pt x="21802" y="566057"/>
                    <a:pt x="21802" y="566057"/>
                  </a:cubicBezTo>
                  <a:cubicBezTo>
                    <a:pt x="18174" y="580571"/>
                    <a:pt x="15027" y="595215"/>
                    <a:pt x="10917" y="609600"/>
                  </a:cubicBezTo>
                  <a:cubicBezTo>
                    <a:pt x="7765" y="620633"/>
                    <a:pt x="-572" y="630798"/>
                    <a:pt x="31" y="642257"/>
                  </a:cubicBezTo>
                  <a:cubicBezTo>
                    <a:pt x="3106" y="700685"/>
                    <a:pt x="7611" y="759667"/>
                    <a:pt x="21802" y="816429"/>
                  </a:cubicBezTo>
                  <a:cubicBezTo>
                    <a:pt x="26202" y="834030"/>
                    <a:pt x="43574" y="845457"/>
                    <a:pt x="54460" y="859971"/>
                  </a:cubicBezTo>
                  <a:cubicBezTo>
                    <a:pt x="58088" y="870857"/>
                    <a:pt x="59441" y="882789"/>
                    <a:pt x="65345" y="892629"/>
                  </a:cubicBezTo>
                  <a:cubicBezTo>
                    <a:pt x="70625" y="901430"/>
                    <a:pt x="80547" y="906516"/>
                    <a:pt x="87117" y="914400"/>
                  </a:cubicBezTo>
                  <a:cubicBezTo>
                    <a:pt x="98732" y="928338"/>
                    <a:pt x="107967" y="944168"/>
                    <a:pt x="119774" y="957943"/>
                  </a:cubicBezTo>
                  <a:cubicBezTo>
                    <a:pt x="129793" y="969632"/>
                    <a:pt x="142412" y="978911"/>
                    <a:pt x="152431" y="990600"/>
                  </a:cubicBezTo>
                  <a:cubicBezTo>
                    <a:pt x="164238" y="1004375"/>
                    <a:pt x="175472" y="1018758"/>
                    <a:pt x="185088" y="1034143"/>
                  </a:cubicBezTo>
                  <a:cubicBezTo>
                    <a:pt x="193689" y="1047904"/>
                    <a:pt x="196471" y="1065220"/>
                    <a:pt x="206860" y="1077686"/>
                  </a:cubicBezTo>
                  <a:cubicBezTo>
                    <a:pt x="215236" y="1087736"/>
                    <a:pt x="228631" y="1092200"/>
                    <a:pt x="239517" y="1099457"/>
                  </a:cubicBezTo>
                  <a:cubicBezTo>
                    <a:pt x="246774" y="1113971"/>
                    <a:pt x="253407" y="1128815"/>
                    <a:pt x="261288" y="1143000"/>
                  </a:cubicBezTo>
                  <a:cubicBezTo>
                    <a:pt x="289950" y="1194593"/>
                    <a:pt x="330387" y="1255642"/>
                    <a:pt x="370145" y="1295400"/>
                  </a:cubicBezTo>
                  <a:cubicBezTo>
                    <a:pt x="384659" y="1309914"/>
                    <a:pt x="401372" y="1322522"/>
                    <a:pt x="413688" y="1338943"/>
                  </a:cubicBezTo>
                  <a:cubicBezTo>
                    <a:pt x="421924" y="1349924"/>
                    <a:pt x="450814" y="1392722"/>
                    <a:pt x="468117" y="1404257"/>
                  </a:cubicBezTo>
                  <a:cubicBezTo>
                    <a:pt x="481619" y="1413258"/>
                    <a:pt x="498455" y="1416597"/>
                    <a:pt x="511660" y="1426029"/>
                  </a:cubicBezTo>
                  <a:cubicBezTo>
                    <a:pt x="524187" y="1434977"/>
                    <a:pt x="531790" y="1449738"/>
                    <a:pt x="544317" y="1458686"/>
                  </a:cubicBezTo>
                  <a:cubicBezTo>
                    <a:pt x="557522" y="1468118"/>
                    <a:pt x="573675" y="1472576"/>
                    <a:pt x="587860" y="1480457"/>
                  </a:cubicBezTo>
                  <a:cubicBezTo>
                    <a:pt x="623369" y="1500184"/>
                    <a:pt x="648547" y="1519972"/>
                    <a:pt x="685831" y="1534886"/>
                  </a:cubicBezTo>
                  <a:cubicBezTo>
                    <a:pt x="772738" y="1569649"/>
                    <a:pt x="727879" y="1547101"/>
                    <a:pt x="816460" y="1567543"/>
                  </a:cubicBezTo>
                  <a:cubicBezTo>
                    <a:pt x="842200" y="1573483"/>
                    <a:pt x="866810" y="1583872"/>
                    <a:pt x="892660" y="1589314"/>
                  </a:cubicBezTo>
                  <a:cubicBezTo>
                    <a:pt x="1000438" y="1612004"/>
                    <a:pt x="1035965" y="1612238"/>
                    <a:pt x="1143031" y="1621971"/>
                  </a:cubicBezTo>
                  <a:lnTo>
                    <a:pt x="1545802" y="1611086"/>
                  </a:lnTo>
                  <a:cubicBezTo>
                    <a:pt x="1687986" y="1605399"/>
                    <a:pt x="1653993" y="1603004"/>
                    <a:pt x="1763517" y="1589314"/>
                  </a:cubicBezTo>
                  <a:cubicBezTo>
                    <a:pt x="1796121" y="1585239"/>
                    <a:pt x="1828831" y="1582057"/>
                    <a:pt x="1861488" y="1578429"/>
                  </a:cubicBezTo>
                  <a:cubicBezTo>
                    <a:pt x="1872374" y="1574800"/>
                    <a:pt x="1883112" y="1570695"/>
                    <a:pt x="1894145" y="1567543"/>
                  </a:cubicBezTo>
                  <a:cubicBezTo>
                    <a:pt x="1908530" y="1563433"/>
                    <a:pt x="1924306" y="1563348"/>
                    <a:pt x="1937688" y="1556657"/>
                  </a:cubicBezTo>
                  <a:cubicBezTo>
                    <a:pt x="1946868" y="1552067"/>
                    <a:pt x="1952203" y="1542143"/>
                    <a:pt x="1959460" y="1534886"/>
                  </a:cubicBezTo>
                  <a:cubicBezTo>
                    <a:pt x="1974145" y="1490829"/>
                    <a:pt x="1985665" y="1471921"/>
                    <a:pt x="1959460" y="1415143"/>
                  </a:cubicBezTo>
                  <a:cubicBezTo>
                    <a:pt x="1948708" y="1391846"/>
                    <a:pt x="1905031" y="1360714"/>
                    <a:pt x="1905031" y="1360714"/>
                  </a:cubicBezTo>
                  <a:cubicBezTo>
                    <a:pt x="1901402" y="1349828"/>
                    <a:pt x="1892878" y="1339461"/>
                    <a:pt x="1894145" y="1328057"/>
                  </a:cubicBezTo>
                  <a:cubicBezTo>
                    <a:pt x="1896679" y="1305248"/>
                    <a:pt x="1903187" y="1281838"/>
                    <a:pt x="1915917" y="1262743"/>
                  </a:cubicBezTo>
                  <a:cubicBezTo>
                    <a:pt x="1925981" y="1247647"/>
                    <a:pt x="1944697" y="1240631"/>
                    <a:pt x="1959460" y="1230086"/>
                  </a:cubicBezTo>
                  <a:cubicBezTo>
                    <a:pt x="2000966" y="1200438"/>
                    <a:pt x="1991035" y="1208747"/>
                    <a:pt x="2046545" y="1186543"/>
                  </a:cubicBezTo>
                  <a:cubicBezTo>
                    <a:pt x="2070620" y="1162468"/>
                    <a:pt x="2081549" y="1147269"/>
                    <a:pt x="2111860" y="1132114"/>
                  </a:cubicBezTo>
                  <a:cubicBezTo>
                    <a:pt x="2122123" y="1126983"/>
                    <a:pt x="2133631" y="1124857"/>
                    <a:pt x="2144517" y="1121229"/>
                  </a:cubicBezTo>
                  <a:lnTo>
                    <a:pt x="2231602" y="1034143"/>
                  </a:lnTo>
                  <a:lnTo>
                    <a:pt x="2275145" y="968829"/>
                  </a:lnTo>
                  <a:lnTo>
                    <a:pt x="2296917" y="936171"/>
                  </a:lnTo>
                  <a:cubicBezTo>
                    <a:pt x="2293288" y="889000"/>
                    <a:pt x="2300992" y="839540"/>
                    <a:pt x="2286031" y="794657"/>
                  </a:cubicBezTo>
                  <a:cubicBezTo>
                    <a:pt x="2277917" y="770316"/>
                    <a:pt x="2249745" y="758372"/>
                    <a:pt x="2231602" y="740229"/>
                  </a:cubicBezTo>
                  <a:lnTo>
                    <a:pt x="2209831" y="718457"/>
                  </a:lnTo>
                  <a:cubicBezTo>
                    <a:pt x="2132262" y="640887"/>
                    <a:pt x="2220289" y="724646"/>
                    <a:pt x="2144517" y="664029"/>
                  </a:cubicBezTo>
                  <a:cubicBezTo>
                    <a:pt x="2090652" y="620937"/>
                    <a:pt x="2157555" y="666181"/>
                    <a:pt x="2100974" y="609600"/>
                  </a:cubicBezTo>
                  <a:cubicBezTo>
                    <a:pt x="2091723" y="600349"/>
                    <a:pt x="2078095" y="596521"/>
                    <a:pt x="2068317" y="587829"/>
                  </a:cubicBezTo>
                  <a:cubicBezTo>
                    <a:pt x="1980203" y="509505"/>
                    <a:pt x="2037685" y="534074"/>
                    <a:pt x="1970345" y="511629"/>
                  </a:cubicBezTo>
                  <a:cubicBezTo>
                    <a:pt x="1959459" y="504372"/>
                    <a:pt x="1948334" y="497461"/>
                    <a:pt x="1937688" y="489857"/>
                  </a:cubicBezTo>
                  <a:cubicBezTo>
                    <a:pt x="1922925" y="479312"/>
                    <a:pt x="1909897" y="466201"/>
                    <a:pt x="1894145" y="457200"/>
                  </a:cubicBezTo>
                  <a:cubicBezTo>
                    <a:pt x="1884182" y="451507"/>
                    <a:pt x="1871519" y="451887"/>
                    <a:pt x="1861488" y="446314"/>
                  </a:cubicBezTo>
                  <a:cubicBezTo>
                    <a:pt x="1838615" y="433607"/>
                    <a:pt x="1817945" y="417285"/>
                    <a:pt x="1796174" y="402771"/>
                  </a:cubicBezTo>
                  <a:cubicBezTo>
                    <a:pt x="1785288" y="395514"/>
                    <a:pt x="1775219" y="386851"/>
                    <a:pt x="1763517" y="381000"/>
                  </a:cubicBezTo>
                  <a:cubicBezTo>
                    <a:pt x="1709711" y="354098"/>
                    <a:pt x="1735369" y="364361"/>
                    <a:pt x="1687317" y="348343"/>
                  </a:cubicBezTo>
                  <a:cubicBezTo>
                    <a:pt x="1680060" y="341086"/>
                    <a:pt x="1673559" y="332982"/>
                    <a:pt x="1665545" y="326571"/>
                  </a:cubicBezTo>
                  <a:cubicBezTo>
                    <a:pt x="1639902" y="306056"/>
                    <a:pt x="1619143" y="297928"/>
                    <a:pt x="1589345" y="283029"/>
                  </a:cubicBezTo>
                  <a:cubicBezTo>
                    <a:pt x="1585717" y="272143"/>
                    <a:pt x="1584364" y="260211"/>
                    <a:pt x="1578460" y="250371"/>
                  </a:cubicBezTo>
                  <a:cubicBezTo>
                    <a:pt x="1573180" y="241570"/>
                    <a:pt x="1560500" y="238129"/>
                    <a:pt x="1556688" y="228600"/>
                  </a:cubicBezTo>
                  <a:cubicBezTo>
                    <a:pt x="1545575" y="200818"/>
                    <a:pt x="1544379" y="169900"/>
                    <a:pt x="1534917" y="141514"/>
                  </a:cubicBezTo>
                  <a:cubicBezTo>
                    <a:pt x="1531288" y="130628"/>
                    <a:pt x="1529163" y="119120"/>
                    <a:pt x="1524031" y="108857"/>
                  </a:cubicBezTo>
                  <a:cubicBezTo>
                    <a:pt x="1518180" y="97155"/>
                    <a:pt x="1511511" y="85451"/>
                    <a:pt x="1502260" y="76200"/>
                  </a:cubicBezTo>
                  <a:cubicBezTo>
                    <a:pt x="1484524" y="58464"/>
                    <a:pt x="1460553" y="49445"/>
                    <a:pt x="1436945" y="43543"/>
                  </a:cubicBezTo>
                  <a:cubicBezTo>
                    <a:pt x="1418995" y="39055"/>
                    <a:pt x="1400917" y="34594"/>
                    <a:pt x="1382517" y="32657"/>
                  </a:cubicBezTo>
                  <a:cubicBezTo>
                    <a:pt x="1331867" y="27325"/>
                    <a:pt x="1280837" y="26382"/>
                    <a:pt x="1230117" y="21771"/>
                  </a:cubicBezTo>
                  <a:cubicBezTo>
                    <a:pt x="1170160" y="16320"/>
                    <a:pt x="1134896" y="9530"/>
                    <a:pt x="1077717" y="0"/>
                  </a:cubicBezTo>
                  <a:cubicBezTo>
                    <a:pt x="1060791" y="996"/>
                    <a:pt x="897379" y="2055"/>
                    <a:pt x="838231" y="21771"/>
                  </a:cubicBezTo>
                  <a:cubicBezTo>
                    <a:pt x="822836" y="26903"/>
                    <a:pt x="809755" y="37516"/>
                    <a:pt x="794688" y="43543"/>
                  </a:cubicBezTo>
                  <a:cubicBezTo>
                    <a:pt x="773380" y="52066"/>
                    <a:pt x="729374" y="65314"/>
                    <a:pt x="729374" y="65314"/>
                  </a:cubicBezTo>
                  <a:cubicBezTo>
                    <a:pt x="722117" y="72571"/>
                    <a:pt x="716782" y="82496"/>
                    <a:pt x="707602" y="87086"/>
                  </a:cubicBezTo>
                  <a:cubicBezTo>
                    <a:pt x="687076" y="97349"/>
                    <a:pt x="664791" y="104356"/>
                    <a:pt x="642288" y="108857"/>
                  </a:cubicBezTo>
                  <a:cubicBezTo>
                    <a:pt x="583567" y="120602"/>
                    <a:pt x="577239" y="122914"/>
                    <a:pt x="511660" y="130629"/>
                  </a:cubicBezTo>
                  <a:cubicBezTo>
                    <a:pt x="409929" y="142597"/>
                    <a:pt x="402802" y="166914"/>
                    <a:pt x="381031" y="17417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 name="Ομάδα 3"/>
            <p:cNvGrpSpPr/>
            <p:nvPr/>
          </p:nvGrpSpPr>
          <p:grpSpPr>
            <a:xfrm>
              <a:off x="839753" y="4754359"/>
              <a:ext cx="2232248" cy="1254902"/>
              <a:chOff x="5148064" y="1679914"/>
              <a:chExt cx="2520280" cy="1408791"/>
            </a:xfrm>
            <a:solidFill>
              <a:schemeClr val="accent1">
                <a:lumMod val="20000"/>
                <a:lumOff val="80000"/>
              </a:schemeClr>
            </a:solidFill>
          </p:grpSpPr>
          <p:sp>
            <p:nvSpPr>
              <p:cNvPr id="5" name="Διάγραμμα ροής: Είσοδος/έξοδος 4"/>
              <p:cNvSpPr/>
              <p:nvPr/>
            </p:nvSpPr>
            <p:spPr>
              <a:xfrm>
                <a:off x="5148064" y="1679914"/>
                <a:ext cx="2520280" cy="1408791"/>
              </a:xfrm>
              <a:prstGeom prst="flowChartInputOutput">
                <a:avLst/>
              </a:prstGeom>
              <a:solidFill>
                <a:schemeClr val="tx2">
                  <a:lumMod val="20000"/>
                  <a:lumOff val="80000"/>
                </a:schemeClr>
              </a:solidFill>
              <a:ln>
                <a:solidFill>
                  <a:schemeClr val="tx1"/>
                </a:solidFill>
              </a:ln>
              <a:effectLst>
                <a:softEdge rad="12700"/>
              </a:effectLst>
              <a:scene3d>
                <a:camera prst="isometricOffAxis1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6" name="TextBox 5"/>
                  <p:cNvSpPr txBox="1"/>
                  <p:nvPr/>
                </p:nvSpPr>
                <p:spPr>
                  <a:xfrm>
                    <a:off x="5519111" y="2384310"/>
                    <a:ext cx="4587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a:rPr>
                            <m:t>𝒅𝑨</m:t>
                          </m:r>
                        </m:oMath>
                      </m:oMathPara>
                    </a14:m>
                    <a:endParaRPr lang="el-GR" sz="1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5519111" y="2384310"/>
                    <a:ext cx="458779" cy="307777"/>
                  </a:xfrm>
                  <a:prstGeom prst="rect">
                    <a:avLst/>
                  </a:prstGeom>
                  <a:blipFill rotWithShape="1">
                    <a:blip r:embed="rId2"/>
                    <a:stretch>
                      <a:fillRect/>
                    </a:stretch>
                  </a:blipFill>
                </p:spPr>
                <p:txBody>
                  <a:bodyPr/>
                  <a:lstStyle/>
                  <a:p>
                    <a:r>
                      <a:rPr lang="el-GR">
                        <a:noFill/>
                      </a:rPr>
                      <a:t> </a:t>
                    </a:r>
                  </a:p>
                </p:txBody>
              </p:sp>
            </mc:Fallback>
          </mc:AlternateContent>
        </p:grpSp>
      </p:grpSp>
      <p:grpSp>
        <p:nvGrpSpPr>
          <p:cNvPr id="38" name="Ομάδα 37"/>
          <p:cNvGrpSpPr/>
          <p:nvPr/>
        </p:nvGrpSpPr>
        <p:grpSpPr>
          <a:xfrm>
            <a:off x="3013808" y="2545681"/>
            <a:ext cx="3051842" cy="1963976"/>
            <a:chOff x="3013808" y="2545681"/>
            <a:chExt cx="3051842" cy="1963976"/>
          </a:xfrm>
        </p:grpSpPr>
        <p:sp>
          <p:nvSpPr>
            <p:cNvPr id="32" name="Ελεύθερη σχεδίαση 31"/>
            <p:cNvSpPr/>
            <p:nvPr/>
          </p:nvSpPr>
          <p:spPr>
            <a:xfrm>
              <a:off x="3013808" y="2545681"/>
              <a:ext cx="3051842" cy="1963976"/>
            </a:xfrm>
            <a:custGeom>
              <a:avLst/>
              <a:gdLst>
                <a:gd name="connsiteX0" fmla="*/ 381031 w 2296917"/>
                <a:gd name="connsiteY0" fmla="*/ 174171 h 1621971"/>
                <a:gd name="connsiteX1" fmla="*/ 381031 w 2296917"/>
                <a:gd name="connsiteY1" fmla="*/ 174171 h 1621971"/>
                <a:gd name="connsiteX2" fmla="*/ 283060 w 2296917"/>
                <a:gd name="connsiteY2" fmla="*/ 217714 h 1621971"/>
                <a:gd name="connsiteX3" fmla="*/ 185088 w 2296917"/>
                <a:gd name="connsiteY3" fmla="*/ 304800 h 1621971"/>
                <a:gd name="connsiteX4" fmla="*/ 119774 w 2296917"/>
                <a:gd name="connsiteY4" fmla="*/ 381000 h 1621971"/>
                <a:gd name="connsiteX5" fmla="*/ 65345 w 2296917"/>
                <a:gd name="connsiteY5" fmla="*/ 478971 h 1621971"/>
                <a:gd name="connsiteX6" fmla="*/ 21802 w 2296917"/>
                <a:gd name="connsiteY6" fmla="*/ 566057 h 1621971"/>
                <a:gd name="connsiteX7" fmla="*/ 10917 w 2296917"/>
                <a:gd name="connsiteY7" fmla="*/ 609600 h 1621971"/>
                <a:gd name="connsiteX8" fmla="*/ 31 w 2296917"/>
                <a:gd name="connsiteY8" fmla="*/ 642257 h 1621971"/>
                <a:gd name="connsiteX9" fmla="*/ 21802 w 2296917"/>
                <a:gd name="connsiteY9" fmla="*/ 816429 h 1621971"/>
                <a:gd name="connsiteX10" fmla="*/ 54460 w 2296917"/>
                <a:gd name="connsiteY10" fmla="*/ 859971 h 1621971"/>
                <a:gd name="connsiteX11" fmla="*/ 65345 w 2296917"/>
                <a:gd name="connsiteY11" fmla="*/ 892629 h 1621971"/>
                <a:gd name="connsiteX12" fmla="*/ 87117 w 2296917"/>
                <a:gd name="connsiteY12" fmla="*/ 914400 h 1621971"/>
                <a:gd name="connsiteX13" fmla="*/ 119774 w 2296917"/>
                <a:gd name="connsiteY13" fmla="*/ 957943 h 1621971"/>
                <a:gd name="connsiteX14" fmla="*/ 152431 w 2296917"/>
                <a:gd name="connsiteY14" fmla="*/ 990600 h 1621971"/>
                <a:gd name="connsiteX15" fmla="*/ 185088 w 2296917"/>
                <a:gd name="connsiteY15" fmla="*/ 1034143 h 1621971"/>
                <a:gd name="connsiteX16" fmla="*/ 206860 w 2296917"/>
                <a:gd name="connsiteY16" fmla="*/ 1077686 h 1621971"/>
                <a:gd name="connsiteX17" fmla="*/ 239517 w 2296917"/>
                <a:gd name="connsiteY17" fmla="*/ 1099457 h 1621971"/>
                <a:gd name="connsiteX18" fmla="*/ 261288 w 2296917"/>
                <a:gd name="connsiteY18" fmla="*/ 1143000 h 1621971"/>
                <a:gd name="connsiteX19" fmla="*/ 370145 w 2296917"/>
                <a:gd name="connsiteY19" fmla="*/ 1295400 h 1621971"/>
                <a:gd name="connsiteX20" fmla="*/ 413688 w 2296917"/>
                <a:gd name="connsiteY20" fmla="*/ 1338943 h 1621971"/>
                <a:gd name="connsiteX21" fmla="*/ 468117 w 2296917"/>
                <a:gd name="connsiteY21" fmla="*/ 1404257 h 1621971"/>
                <a:gd name="connsiteX22" fmla="*/ 511660 w 2296917"/>
                <a:gd name="connsiteY22" fmla="*/ 1426029 h 1621971"/>
                <a:gd name="connsiteX23" fmla="*/ 544317 w 2296917"/>
                <a:gd name="connsiteY23" fmla="*/ 1458686 h 1621971"/>
                <a:gd name="connsiteX24" fmla="*/ 587860 w 2296917"/>
                <a:gd name="connsiteY24" fmla="*/ 1480457 h 1621971"/>
                <a:gd name="connsiteX25" fmla="*/ 685831 w 2296917"/>
                <a:gd name="connsiteY25" fmla="*/ 1534886 h 1621971"/>
                <a:gd name="connsiteX26" fmla="*/ 816460 w 2296917"/>
                <a:gd name="connsiteY26" fmla="*/ 1567543 h 1621971"/>
                <a:gd name="connsiteX27" fmla="*/ 892660 w 2296917"/>
                <a:gd name="connsiteY27" fmla="*/ 1589314 h 1621971"/>
                <a:gd name="connsiteX28" fmla="*/ 1143031 w 2296917"/>
                <a:gd name="connsiteY28" fmla="*/ 1621971 h 1621971"/>
                <a:gd name="connsiteX29" fmla="*/ 1545802 w 2296917"/>
                <a:gd name="connsiteY29" fmla="*/ 1611086 h 1621971"/>
                <a:gd name="connsiteX30" fmla="*/ 1763517 w 2296917"/>
                <a:gd name="connsiteY30" fmla="*/ 1589314 h 1621971"/>
                <a:gd name="connsiteX31" fmla="*/ 1861488 w 2296917"/>
                <a:gd name="connsiteY31" fmla="*/ 1578429 h 1621971"/>
                <a:gd name="connsiteX32" fmla="*/ 1894145 w 2296917"/>
                <a:gd name="connsiteY32" fmla="*/ 1567543 h 1621971"/>
                <a:gd name="connsiteX33" fmla="*/ 1937688 w 2296917"/>
                <a:gd name="connsiteY33" fmla="*/ 1556657 h 1621971"/>
                <a:gd name="connsiteX34" fmla="*/ 1959460 w 2296917"/>
                <a:gd name="connsiteY34" fmla="*/ 1534886 h 1621971"/>
                <a:gd name="connsiteX35" fmla="*/ 1959460 w 2296917"/>
                <a:gd name="connsiteY35" fmla="*/ 1415143 h 1621971"/>
                <a:gd name="connsiteX36" fmla="*/ 1905031 w 2296917"/>
                <a:gd name="connsiteY36" fmla="*/ 1360714 h 1621971"/>
                <a:gd name="connsiteX37" fmla="*/ 1894145 w 2296917"/>
                <a:gd name="connsiteY37" fmla="*/ 1328057 h 1621971"/>
                <a:gd name="connsiteX38" fmla="*/ 1915917 w 2296917"/>
                <a:gd name="connsiteY38" fmla="*/ 1262743 h 1621971"/>
                <a:gd name="connsiteX39" fmla="*/ 1959460 w 2296917"/>
                <a:gd name="connsiteY39" fmla="*/ 1230086 h 1621971"/>
                <a:gd name="connsiteX40" fmla="*/ 2046545 w 2296917"/>
                <a:gd name="connsiteY40" fmla="*/ 1186543 h 1621971"/>
                <a:gd name="connsiteX41" fmla="*/ 2111860 w 2296917"/>
                <a:gd name="connsiteY41" fmla="*/ 1132114 h 1621971"/>
                <a:gd name="connsiteX42" fmla="*/ 2144517 w 2296917"/>
                <a:gd name="connsiteY42" fmla="*/ 1121229 h 1621971"/>
                <a:gd name="connsiteX43" fmla="*/ 2231602 w 2296917"/>
                <a:gd name="connsiteY43" fmla="*/ 1034143 h 1621971"/>
                <a:gd name="connsiteX44" fmla="*/ 2275145 w 2296917"/>
                <a:gd name="connsiteY44" fmla="*/ 968829 h 1621971"/>
                <a:gd name="connsiteX45" fmla="*/ 2296917 w 2296917"/>
                <a:gd name="connsiteY45" fmla="*/ 936171 h 1621971"/>
                <a:gd name="connsiteX46" fmla="*/ 2286031 w 2296917"/>
                <a:gd name="connsiteY46" fmla="*/ 794657 h 1621971"/>
                <a:gd name="connsiteX47" fmla="*/ 2231602 w 2296917"/>
                <a:gd name="connsiteY47" fmla="*/ 740229 h 1621971"/>
                <a:gd name="connsiteX48" fmla="*/ 2209831 w 2296917"/>
                <a:gd name="connsiteY48" fmla="*/ 718457 h 1621971"/>
                <a:gd name="connsiteX49" fmla="*/ 2144517 w 2296917"/>
                <a:gd name="connsiteY49" fmla="*/ 664029 h 1621971"/>
                <a:gd name="connsiteX50" fmla="*/ 2100974 w 2296917"/>
                <a:gd name="connsiteY50" fmla="*/ 609600 h 1621971"/>
                <a:gd name="connsiteX51" fmla="*/ 2068317 w 2296917"/>
                <a:gd name="connsiteY51" fmla="*/ 587829 h 1621971"/>
                <a:gd name="connsiteX52" fmla="*/ 1970345 w 2296917"/>
                <a:gd name="connsiteY52" fmla="*/ 511629 h 1621971"/>
                <a:gd name="connsiteX53" fmla="*/ 1937688 w 2296917"/>
                <a:gd name="connsiteY53" fmla="*/ 489857 h 1621971"/>
                <a:gd name="connsiteX54" fmla="*/ 1894145 w 2296917"/>
                <a:gd name="connsiteY54" fmla="*/ 457200 h 1621971"/>
                <a:gd name="connsiteX55" fmla="*/ 1861488 w 2296917"/>
                <a:gd name="connsiteY55" fmla="*/ 446314 h 1621971"/>
                <a:gd name="connsiteX56" fmla="*/ 1796174 w 2296917"/>
                <a:gd name="connsiteY56" fmla="*/ 402771 h 1621971"/>
                <a:gd name="connsiteX57" fmla="*/ 1763517 w 2296917"/>
                <a:gd name="connsiteY57" fmla="*/ 381000 h 1621971"/>
                <a:gd name="connsiteX58" fmla="*/ 1687317 w 2296917"/>
                <a:gd name="connsiteY58" fmla="*/ 348343 h 1621971"/>
                <a:gd name="connsiteX59" fmla="*/ 1665545 w 2296917"/>
                <a:gd name="connsiteY59" fmla="*/ 326571 h 1621971"/>
                <a:gd name="connsiteX60" fmla="*/ 1589345 w 2296917"/>
                <a:gd name="connsiteY60" fmla="*/ 283029 h 1621971"/>
                <a:gd name="connsiteX61" fmla="*/ 1578460 w 2296917"/>
                <a:gd name="connsiteY61" fmla="*/ 250371 h 1621971"/>
                <a:gd name="connsiteX62" fmla="*/ 1556688 w 2296917"/>
                <a:gd name="connsiteY62" fmla="*/ 228600 h 1621971"/>
                <a:gd name="connsiteX63" fmla="*/ 1534917 w 2296917"/>
                <a:gd name="connsiteY63" fmla="*/ 141514 h 1621971"/>
                <a:gd name="connsiteX64" fmla="*/ 1524031 w 2296917"/>
                <a:gd name="connsiteY64" fmla="*/ 108857 h 1621971"/>
                <a:gd name="connsiteX65" fmla="*/ 1502260 w 2296917"/>
                <a:gd name="connsiteY65" fmla="*/ 76200 h 1621971"/>
                <a:gd name="connsiteX66" fmla="*/ 1436945 w 2296917"/>
                <a:gd name="connsiteY66" fmla="*/ 43543 h 1621971"/>
                <a:gd name="connsiteX67" fmla="*/ 1382517 w 2296917"/>
                <a:gd name="connsiteY67" fmla="*/ 32657 h 1621971"/>
                <a:gd name="connsiteX68" fmla="*/ 1230117 w 2296917"/>
                <a:gd name="connsiteY68" fmla="*/ 21771 h 1621971"/>
                <a:gd name="connsiteX69" fmla="*/ 1077717 w 2296917"/>
                <a:gd name="connsiteY69" fmla="*/ 0 h 1621971"/>
                <a:gd name="connsiteX70" fmla="*/ 838231 w 2296917"/>
                <a:gd name="connsiteY70" fmla="*/ 21771 h 1621971"/>
                <a:gd name="connsiteX71" fmla="*/ 794688 w 2296917"/>
                <a:gd name="connsiteY71" fmla="*/ 43543 h 1621971"/>
                <a:gd name="connsiteX72" fmla="*/ 729374 w 2296917"/>
                <a:gd name="connsiteY72" fmla="*/ 65314 h 1621971"/>
                <a:gd name="connsiteX73" fmla="*/ 707602 w 2296917"/>
                <a:gd name="connsiteY73" fmla="*/ 87086 h 1621971"/>
                <a:gd name="connsiteX74" fmla="*/ 642288 w 2296917"/>
                <a:gd name="connsiteY74" fmla="*/ 108857 h 1621971"/>
                <a:gd name="connsiteX75" fmla="*/ 511660 w 2296917"/>
                <a:gd name="connsiteY75" fmla="*/ 130629 h 1621971"/>
                <a:gd name="connsiteX76" fmla="*/ 381031 w 2296917"/>
                <a:gd name="connsiteY76" fmla="*/ 174171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296917" h="1621971">
                  <a:moveTo>
                    <a:pt x="381031" y="174171"/>
                  </a:moveTo>
                  <a:lnTo>
                    <a:pt x="381031" y="174171"/>
                  </a:lnTo>
                  <a:cubicBezTo>
                    <a:pt x="348374" y="188685"/>
                    <a:pt x="314526" y="200771"/>
                    <a:pt x="283060" y="217714"/>
                  </a:cubicBezTo>
                  <a:cubicBezTo>
                    <a:pt x="248355" y="236401"/>
                    <a:pt x="210818" y="279070"/>
                    <a:pt x="185088" y="304800"/>
                  </a:cubicBezTo>
                  <a:cubicBezTo>
                    <a:pt x="147501" y="342387"/>
                    <a:pt x="152359" y="334450"/>
                    <a:pt x="119774" y="381000"/>
                  </a:cubicBezTo>
                  <a:cubicBezTo>
                    <a:pt x="29179" y="510421"/>
                    <a:pt x="102348" y="397565"/>
                    <a:pt x="65345" y="478971"/>
                  </a:cubicBezTo>
                  <a:cubicBezTo>
                    <a:pt x="51915" y="508517"/>
                    <a:pt x="21802" y="566057"/>
                    <a:pt x="21802" y="566057"/>
                  </a:cubicBezTo>
                  <a:cubicBezTo>
                    <a:pt x="18174" y="580571"/>
                    <a:pt x="15027" y="595215"/>
                    <a:pt x="10917" y="609600"/>
                  </a:cubicBezTo>
                  <a:cubicBezTo>
                    <a:pt x="7765" y="620633"/>
                    <a:pt x="-572" y="630798"/>
                    <a:pt x="31" y="642257"/>
                  </a:cubicBezTo>
                  <a:cubicBezTo>
                    <a:pt x="3106" y="700685"/>
                    <a:pt x="7611" y="759667"/>
                    <a:pt x="21802" y="816429"/>
                  </a:cubicBezTo>
                  <a:cubicBezTo>
                    <a:pt x="26202" y="834030"/>
                    <a:pt x="43574" y="845457"/>
                    <a:pt x="54460" y="859971"/>
                  </a:cubicBezTo>
                  <a:cubicBezTo>
                    <a:pt x="58088" y="870857"/>
                    <a:pt x="59441" y="882789"/>
                    <a:pt x="65345" y="892629"/>
                  </a:cubicBezTo>
                  <a:cubicBezTo>
                    <a:pt x="70625" y="901430"/>
                    <a:pt x="80547" y="906516"/>
                    <a:pt x="87117" y="914400"/>
                  </a:cubicBezTo>
                  <a:cubicBezTo>
                    <a:pt x="98732" y="928338"/>
                    <a:pt x="107967" y="944168"/>
                    <a:pt x="119774" y="957943"/>
                  </a:cubicBezTo>
                  <a:cubicBezTo>
                    <a:pt x="129793" y="969632"/>
                    <a:pt x="142412" y="978911"/>
                    <a:pt x="152431" y="990600"/>
                  </a:cubicBezTo>
                  <a:cubicBezTo>
                    <a:pt x="164238" y="1004375"/>
                    <a:pt x="175472" y="1018758"/>
                    <a:pt x="185088" y="1034143"/>
                  </a:cubicBezTo>
                  <a:cubicBezTo>
                    <a:pt x="193689" y="1047904"/>
                    <a:pt x="196471" y="1065220"/>
                    <a:pt x="206860" y="1077686"/>
                  </a:cubicBezTo>
                  <a:cubicBezTo>
                    <a:pt x="215236" y="1087736"/>
                    <a:pt x="228631" y="1092200"/>
                    <a:pt x="239517" y="1099457"/>
                  </a:cubicBezTo>
                  <a:cubicBezTo>
                    <a:pt x="246774" y="1113971"/>
                    <a:pt x="253407" y="1128815"/>
                    <a:pt x="261288" y="1143000"/>
                  </a:cubicBezTo>
                  <a:cubicBezTo>
                    <a:pt x="289950" y="1194593"/>
                    <a:pt x="330387" y="1255642"/>
                    <a:pt x="370145" y="1295400"/>
                  </a:cubicBezTo>
                  <a:cubicBezTo>
                    <a:pt x="384659" y="1309914"/>
                    <a:pt x="401372" y="1322522"/>
                    <a:pt x="413688" y="1338943"/>
                  </a:cubicBezTo>
                  <a:cubicBezTo>
                    <a:pt x="421924" y="1349924"/>
                    <a:pt x="450814" y="1392722"/>
                    <a:pt x="468117" y="1404257"/>
                  </a:cubicBezTo>
                  <a:cubicBezTo>
                    <a:pt x="481619" y="1413258"/>
                    <a:pt x="498455" y="1416597"/>
                    <a:pt x="511660" y="1426029"/>
                  </a:cubicBezTo>
                  <a:cubicBezTo>
                    <a:pt x="524187" y="1434977"/>
                    <a:pt x="531790" y="1449738"/>
                    <a:pt x="544317" y="1458686"/>
                  </a:cubicBezTo>
                  <a:cubicBezTo>
                    <a:pt x="557522" y="1468118"/>
                    <a:pt x="573675" y="1472576"/>
                    <a:pt x="587860" y="1480457"/>
                  </a:cubicBezTo>
                  <a:cubicBezTo>
                    <a:pt x="623369" y="1500184"/>
                    <a:pt x="648547" y="1519972"/>
                    <a:pt x="685831" y="1534886"/>
                  </a:cubicBezTo>
                  <a:cubicBezTo>
                    <a:pt x="772738" y="1569649"/>
                    <a:pt x="727879" y="1547101"/>
                    <a:pt x="816460" y="1567543"/>
                  </a:cubicBezTo>
                  <a:cubicBezTo>
                    <a:pt x="842200" y="1573483"/>
                    <a:pt x="866810" y="1583872"/>
                    <a:pt x="892660" y="1589314"/>
                  </a:cubicBezTo>
                  <a:cubicBezTo>
                    <a:pt x="1000438" y="1612004"/>
                    <a:pt x="1035965" y="1612238"/>
                    <a:pt x="1143031" y="1621971"/>
                  </a:cubicBezTo>
                  <a:lnTo>
                    <a:pt x="1545802" y="1611086"/>
                  </a:lnTo>
                  <a:cubicBezTo>
                    <a:pt x="1687986" y="1605399"/>
                    <a:pt x="1653993" y="1603004"/>
                    <a:pt x="1763517" y="1589314"/>
                  </a:cubicBezTo>
                  <a:cubicBezTo>
                    <a:pt x="1796121" y="1585239"/>
                    <a:pt x="1828831" y="1582057"/>
                    <a:pt x="1861488" y="1578429"/>
                  </a:cubicBezTo>
                  <a:cubicBezTo>
                    <a:pt x="1872374" y="1574800"/>
                    <a:pt x="1883112" y="1570695"/>
                    <a:pt x="1894145" y="1567543"/>
                  </a:cubicBezTo>
                  <a:cubicBezTo>
                    <a:pt x="1908530" y="1563433"/>
                    <a:pt x="1924306" y="1563348"/>
                    <a:pt x="1937688" y="1556657"/>
                  </a:cubicBezTo>
                  <a:cubicBezTo>
                    <a:pt x="1946868" y="1552067"/>
                    <a:pt x="1952203" y="1542143"/>
                    <a:pt x="1959460" y="1534886"/>
                  </a:cubicBezTo>
                  <a:cubicBezTo>
                    <a:pt x="1974145" y="1490829"/>
                    <a:pt x="1985665" y="1471921"/>
                    <a:pt x="1959460" y="1415143"/>
                  </a:cubicBezTo>
                  <a:cubicBezTo>
                    <a:pt x="1948708" y="1391846"/>
                    <a:pt x="1905031" y="1360714"/>
                    <a:pt x="1905031" y="1360714"/>
                  </a:cubicBezTo>
                  <a:cubicBezTo>
                    <a:pt x="1901402" y="1349828"/>
                    <a:pt x="1892878" y="1339461"/>
                    <a:pt x="1894145" y="1328057"/>
                  </a:cubicBezTo>
                  <a:cubicBezTo>
                    <a:pt x="1896679" y="1305248"/>
                    <a:pt x="1903187" y="1281838"/>
                    <a:pt x="1915917" y="1262743"/>
                  </a:cubicBezTo>
                  <a:cubicBezTo>
                    <a:pt x="1925981" y="1247647"/>
                    <a:pt x="1944697" y="1240631"/>
                    <a:pt x="1959460" y="1230086"/>
                  </a:cubicBezTo>
                  <a:cubicBezTo>
                    <a:pt x="2000966" y="1200438"/>
                    <a:pt x="1991035" y="1208747"/>
                    <a:pt x="2046545" y="1186543"/>
                  </a:cubicBezTo>
                  <a:cubicBezTo>
                    <a:pt x="2070620" y="1162468"/>
                    <a:pt x="2081549" y="1147269"/>
                    <a:pt x="2111860" y="1132114"/>
                  </a:cubicBezTo>
                  <a:cubicBezTo>
                    <a:pt x="2122123" y="1126983"/>
                    <a:pt x="2133631" y="1124857"/>
                    <a:pt x="2144517" y="1121229"/>
                  </a:cubicBezTo>
                  <a:lnTo>
                    <a:pt x="2231602" y="1034143"/>
                  </a:lnTo>
                  <a:lnTo>
                    <a:pt x="2275145" y="968829"/>
                  </a:lnTo>
                  <a:lnTo>
                    <a:pt x="2296917" y="936171"/>
                  </a:lnTo>
                  <a:cubicBezTo>
                    <a:pt x="2293288" y="889000"/>
                    <a:pt x="2300992" y="839540"/>
                    <a:pt x="2286031" y="794657"/>
                  </a:cubicBezTo>
                  <a:cubicBezTo>
                    <a:pt x="2277917" y="770316"/>
                    <a:pt x="2249745" y="758372"/>
                    <a:pt x="2231602" y="740229"/>
                  </a:cubicBezTo>
                  <a:lnTo>
                    <a:pt x="2209831" y="718457"/>
                  </a:lnTo>
                  <a:cubicBezTo>
                    <a:pt x="2132262" y="640887"/>
                    <a:pt x="2220289" y="724646"/>
                    <a:pt x="2144517" y="664029"/>
                  </a:cubicBezTo>
                  <a:cubicBezTo>
                    <a:pt x="2090652" y="620937"/>
                    <a:pt x="2157555" y="666181"/>
                    <a:pt x="2100974" y="609600"/>
                  </a:cubicBezTo>
                  <a:cubicBezTo>
                    <a:pt x="2091723" y="600349"/>
                    <a:pt x="2078095" y="596521"/>
                    <a:pt x="2068317" y="587829"/>
                  </a:cubicBezTo>
                  <a:cubicBezTo>
                    <a:pt x="1980203" y="509505"/>
                    <a:pt x="2037685" y="534074"/>
                    <a:pt x="1970345" y="511629"/>
                  </a:cubicBezTo>
                  <a:cubicBezTo>
                    <a:pt x="1959459" y="504372"/>
                    <a:pt x="1948334" y="497461"/>
                    <a:pt x="1937688" y="489857"/>
                  </a:cubicBezTo>
                  <a:cubicBezTo>
                    <a:pt x="1922925" y="479312"/>
                    <a:pt x="1909897" y="466201"/>
                    <a:pt x="1894145" y="457200"/>
                  </a:cubicBezTo>
                  <a:cubicBezTo>
                    <a:pt x="1884182" y="451507"/>
                    <a:pt x="1871519" y="451887"/>
                    <a:pt x="1861488" y="446314"/>
                  </a:cubicBezTo>
                  <a:cubicBezTo>
                    <a:pt x="1838615" y="433607"/>
                    <a:pt x="1817945" y="417285"/>
                    <a:pt x="1796174" y="402771"/>
                  </a:cubicBezTo>
                  <a:cubicBezTo>
                    <a:pt x="1785288" y="395514"/>
                    <a:pt x="1775219" y="386851"/>
                    <a:pt x="1763517" y="381000"/>
                  </a:cubicBezTo>
                  <a:cubicBezTo>
                    <a:pt x="1709711" y="354098"/>
                    <a:pt x="1735369" y="364361"/>
                    <a:pt x="1687317" y="348343"/>
                  </a:cubicBezTo>
                  <a:cubicBezTo>
                    <a:pt x="1680060" y="341086"/>
                    <a:pt x="1673559" y="332982"/>
                    <a:pt x="1665545" y="326571"/>
                  </a:cubicBezTo>
                  <a:cubicBezTo>
                    <a:pt x="1639902" y="306056"/>
                    <a:pt x="1619143" y="297928"/>
                    <a:pt x="1589345" y="283029"/>
                  </a:cubicBezTo>
                  <a:cubicBezTo>
                    <a:pt x="1585717" y="272143"/>
                    <a:pt x="1584364" y="260211"/>
                    <a:pt x="1578460" y="250371"/>
                  </a:cubicBezTo>
                  <a:cubicBezTo>
                    <a:pt x="1573180" y="241570"/>
                    <a:pt x="1560500" y="238129"/>
                    <a:pt x="1556688" y="228600"/>
                  </a:cubicBezTo>
                  <a:cubicBezTo>
                    <a:pt x="1545575" y="200818"/>
                    <a:pt x="1544379" y="169900"/>
                    <a:pt x="1534917" y="141514"/>
                  </a:cubicBezTo>
                  <a:cubicBezTo>
                    <a:pt x="1531288" y="130628"/>
                    <a:pt x="1529163" y="119120"/>
                    <a:pt x="1524031" y="108857"/>
                  </a:cubicBezTo>
                  <a:cubicBezTo>
                    <a:pt x="1518180" y="97155"/>
                    <a:pt x="1511511" y="85451"/>
                    <a:pt x="1502260" y="76200"/>
                  </a:cubicBezTo>
                  <a:cubicBezTo>
                    <a:pt x="1484524" y="58464"/>
                    <a:pt x="1460553" y="49445"/>
                    <a:pt x="1436945" y="43543"/>
                  </a:cubicBezTo>
                  <a:cubicBezTo>
                    <a:pt x="1418995" y="39055"/>
                    <a:pt x="1400917" y="34594"/>
                    <a:pt x="1382517" y="32657"/>
                  </a:cubicBezTo>
                  <a:cubicBezTo>
                    <a:pt x="1331867" y="27325"/>
                    <a:pt x="1280837" y="26382"/>
                    <a:pt x="1230117" y="21771"/>
                  </a:cubicBezTo>
                  <a:cubicBezTo>
                    <a:pt x="1170160" y="16320"/>
                    <a:pt x="1134896" y="9530"/>
                    <a:pt x="1077717" y="0"/>
                  </a:cubicBezTo>
                  <a:cubicBezTo>
                    <a:pt x="1060791" y="996"/>
                    <a:pt x="897379" y="2055"/>
                    <a:pt x="838231" y="21771"/>
                  </a:cubicBezTo>
                  <a:cubicBezTo>
                    <a:pt x="822836" y="26903"/>
                    <a:pt x="809755" y="37516"/>
                    <a:pt x="794688" y="43543"/>
                  </a:cubicBezTo>
                  <a:cubicBezTo>
                    <a:pt x="773380" y="52066"/>
                    <a:pt x="729374" y="65314"/>
                    <a:pt x="729374" y="65314"/>
                  </a:cubicBezTo>
                  <a:cubicBezTo>
                    <a:pt x="722117" y="72571"/>
                    <a:pt x="716782" y="82496"/>
                    <a:pt x="707602" y="87086"/>
                  </a:cubicBezTo>
                  <a:cubicBezTo>
                    <a:pt x="687076" y="97349"/>
                    <a:pt x="664791" y="104356"/>
                    <a:pt x="642288" y="108857"/>
                  </a:cubicBezTo>
                  <a:cubicBezTo>
                    <a:pt x="583567" y="120602"/>
                    <a:pt x="577239" y="122914"/>
                    <a:pt x="511660" y="130629"/>
                  </a:cubicBezTo>
                  <a:cubicBezTo>
                    <a:pt x="409929" y="142597"/>
                    <a:pt x="402802" y="166914"/>
                    <a:pt x="381031" y="17417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0" name="Ομάδα 9"/>
            <p:cNvGrpSpPr/>
            <p:nvPr/>
          </p:nvGrpSpPr>
          <p:grpSpPr>
            <a:xfrm rot="20046524">
              <a:off x="3423605" y="2936550"/>
              <a:ext cx="2232248" cy="1254902"/>
              <a:chOff x="5148064" y="1679914"/>
              <a:chExt cx="2520280" cy="1408791"/>
            </a:xfrm>
            <a:solidFill>
              <a:schemeClr val="tx2">
                <a:lumMod val="20000"/>
                <a:lumOff val="80000"/>
              </a:schemeClr>
            </a:solidFill>
          </p:grpSpPr>
          <p:sp>
            <p:nvSpPr>
              <p:cNvPr id="11" name="Διάγραμμα ροής: Είσοδος/έξοδος 10"/>
              <p:cNvSpPr/>
              <p:nvPr/>
            </p:nvSpPr>
            <p:spPr>
              <a:xfrm>
                <a:off x="5148064" y="1679914"/>
                <a:ext cx="2520280" cy="1408791"/>
              </a:xfrm>
              <a:prstGeom prst="flowChartInputOutput">
                <a:avLst/>
              </a:prstGeom>
              <a:grpFill/>
              <a:ln>
                <a:solidFill>
                  <a:schemeClr val="tx1"/>
                </a:solidFill>
              </a:ln>
              <a:effectLst>
                <a:softEdge rad="12700"/>
              </a:effectLst>
              <a:scene3d>
                <a:camera prst="isometricOffAxis1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2" name="TextBox 11"/>
                  <p:cNvSpPr txBox="1"/>
                  <p:nvPr/>
                </p:nvSpPr>
                <p:spPr>
                  <a:xfrm rot="1553476">
                    <a:off x="5453546" y="2335182"/>
                    <a:ext cx="4587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a:rPr>
                            <m:t>𝒅𝑨</m:t>
                          </m:r>
                        </m:oMath>
                      </m:oMathPara>
                    </a14:m>
                    <a:endParaRPr lang="el-GR" sz="1400" b="1" dirty="0"/>
                  </a:p>
                </p:txBody>
              </p:sp>
            </mc:Choice>
            <mc:Fallback xmlns="">
              <p:sp>
                <p:nvSpPr>
                  <p:cNvPr id="12" name="TextBox 11"/>
                  <p:cNvSpPr txBox="1">
                    <a:spLocks noRot="1" noChangeAspect="1" noMove="1" noResize="1" noEditPoints="1" noAdjustHandles="1" noChangeArrowheads="1" noChangeShapeType="1" noTextEdit="1"/>
                  </p:cNvSpPr>
                  <p:nvPr/>
                </p:nvSpPr>
                <p:spPr>
                  <a:xfrm rot="1553476">
                    <a:off x="5453546" y="2335182"/>
                    <a:ext cx="458779" cy="307777"/>
                  </a:xfrm>
                  <a:prstGeom prst="rect">
                    <a:avLst/>
                  </a:prstGeom>
                  <a:blipFill rotWithShape="1">
                    <a:blip r:embed="rId3"/>
                    <a:stretch>
                      <a:fillRect/>
                    </a:stretch>
                  </a:blipFill>
                </p:spPr>
                <p:txBody>
                  <a:bodyPr/>
                  <a:lstStyle/>
                  <a:p>
                    <a:r>
                      <a:rPr lang="el-GR">
                        <a:noFill/>
                      </a:rPr>
                      <a:t> </a:t>
                    </a:r>
                  </a:p>
                </p:txBody>
              </p:sp>
            </mc:Fallback>
          </mc:AlternateContent>
        </p:grpSp>
      </p:grpSp>
      <p:grpSp>
        <p:nvGrpSpPr>
          <p:cNvPr id="41" name="Ομάδα 40"/>
          <p:cNvGrpSpPr/>
          <p:nvPr/>
        </p:nvGrpSpPr>
        <p:grpSpPr>
          <a:xfrm>
            <a:off x="6137077" y="2280103"/>
            <a:ext cx="2728295" cy="2232248"/>
            <a:chOff x="6137077" y="2280103"/>
            <a:chExt cx="2728295" cy="2232248"/>
          </a:xfrm>
        </p:grpSpPr>
        <p:sp>
          <p:nvSpPr>
            <p:cNvPr id="33" name="Ελεύθερη σχεδίαση 32"/>
            <p:cNvSpPr/>
            <p:nvPr/>
          </p:nvSpPr>
          <p:spPr>
            <a:xfrm>
              <a:off x="6137077" y="2405221"/>
              <a:ext cx="2728295" cy="1982011"/>
            </a:xfrm>
            <a:custGeom>
              <a:avLst/>
              <a:gdLst>
                <a:gd name="connsiteX0" fmla="*/ 381031 w 2296917"/>
                <a:gd name="connsiteY0" fmla="*/ 174171 h 1621971"/>
                <a:gd name="connsiteX1" fmla="*/ 381031 w 2296917"/>
                <a:gd name="connsiteY1" fmla="*/ 174171 h 1621971"/>
                <a:gd name="connsiteX2" fmla="*/ 283060 w 2296917"/>
                <a:gd name="connsiteY2" fmla="*/ 217714 h 1621971"/>
                <a:gd name="connsiteX3" fmla="*/ 185088 w 2296917"/>
                <a:gd name="connsiteY3" fmla="*/ 304800 h 1621971"/>
                <a:gd name="connsiteX4" fmla="*/ 119774 w 2296917"/>
                <a:gd name="connsiteY4" fmla="*/ 381000 h 1621971"/>
                <a:gd name="connsiteX5" fmla="*/ 65345 w 2296917"/>
                <a:gd name="connsiteY5" fmla="*/ 478971 h 1621971"/>
                <a:gd name="connsiteX6" fmla="*/ 21802 w 2296917"/>
                <a:gd name="connsiteY6" fmla="*/ 566057 h 1621971"/>
                <a:gd name="connsiteX7" fmla="*/ 10917 w 2296917"/>
                <a:gd name="connsiteY7" fmla="*/ 609600 h 1621971"/>
                <a:gd name="connsiteX8" fmla="*/ 31 w 2296917"/>
                <a:gd name="connsiteY8" fmla="*/ 642257 h 1621971"/>
                <a:gd name="connsiteX9" fmla="*/ 21802 w 2296917"/>
                <a:gd name="connsiteY9" fmla="*/ 816429 h 1621971"/>
                <a:gd name="connsiteX10" fmla="*/ 54460 w 2296917"/>
                <a:gd name="connsiteY10" fmla="*/ 859971 h 1621971"/>
                <a:gd name="connsiteX11" fmla="*/ 65345 w 2296917"/>
                <a:gd name="connsiteY11" fmla="*/ 892629 h 1621971"/>
                <a:gd name="connsiteX12" fmla="*/ 87117 w 2296917"/>
                <a:gd name="connsiteY12" fmla="*/ 914400 h 1621971"/>
                <a:gd name="connsiteX13" fmla="*/ 119774 w 2296917"/>
                <a:gd name="connsiteY13" fmla="*/ 957943 h 1621971"/>
                <a:gd name="connsiteX14" fmla="*/ 152431 w 2296917"/>
                <a:gd name="connsiteY14" fmla="*/ 990600 h 1621971"/>
                <a:gd name="connsiteX15" fmla="*/ 185088 w 2296917"/>
                <a:gd name="connsiteY15" fmla="*/ 1034143 h 1621971"/>
                <a:gd name="connsiteX16" fmla="*/ 206860 w 2296917"/>
                <a:gd name="connsiteY16" fmla="*/ 1077686 h 1621971"/>
                <a:gd name="connsiteX17" fmla="*/ 239517 w 2296917"/>
                <a:gd name="connsiteY17" fmla="*/ 1099457 h 1621971"/>
                <a:gd name="connsiteX18" fmla="*/ 261288 w 2296917"/>
                <a:gd name="connsiteY18" fmla="*/ 1143000 h 1621971"/>
                <a:gd name="connsiteX19" fmla="*/ 370145 w 2296917"/>
                <a:gd name="connsiteY19" fmla="*/ 1295400 h 1621971"/>
                <a:gd name="connsiteX20" fmla="*/ 413688 w 2296917"/>
                <a:gd name="connsiteY20" fmla="*/ 1338943 h 1621971"/>
                <a:gd name="connsiteX21" fmla="*/ 468117 w 2296917"/>
                <a:gd name="connsiteY21" fmla="*/ 1404257 h 1621971"/>
                <a:gd name="connsiteX22" fmla="*/ 511660 w 2296917"/>
                <a:gd name="connsiteY22" fmla="*/ 1426029 h 1621971"/>
                <a:gd name="connsiteX23" fmla="*/ 544317 w 2296917"/>
                <a:gd name="connsiteY23" fmla="*/ 1458686 h 1621971"/>
                <a:gd name="connsiteX24" fmla="*/ 587860 w 2296917"/>
                <a:gd name="connsiteY24" fmla="*/ 1480457 h 1621971"/>
                <a:gd name="connsiteX25" fmla="*/ 685831 w 2296917"/>
                <a:gd name="connsiteY25" fmla="*/ 1534886 h 1621971"/>
                <a:gd name="connsiteX26" fmla="*/ 816460 w 2296917"/>
                <a:gd name="connsiteY26" fmla="*/ 1567543 h 1621971"/>
                <a:gd name="connsiteX27" fmla="*/ 892660 w 2296917"/>
                <a:gd name="connsiteY27" fmla="*/ 1589314 h 1621971"/>
                <a:gd name="connsiteX28" fmla="*/ 1143031 w 2296917"/>
                <a:gd name="connsiteY28" fmla="*/ 1621971 h 1621971"/>
                <a:gd name="connsiteX29" fmla="*/ 1545802 w 2296917"/>
                <a:gd name="connsiteY29" fmla="*/ 1611086 h 1621971"/>
                <a:gd name="connsiteX30" fmla="*/ 1763517 w 2296917"/>
                <a:gd name="connsiteY30" fmla="*/ 1589314 h 1621971"/>
                <a:gd name="connsiteX31" fmla="*/ 1861488 w 2296917"/>
                <a:gd name="connsiteY31" fmla="*/ 1578429 h 1621971"/>
                <a:gd name="connsiteX32" fmla="*/ 1894145 w 2296917"/>
                <a:gd name="connsiteY32" fmla="*/ 1567543 h 1621971"/>
                <a:gd name="connsiteX33" fmla="*/ 1937688 w 2296917"/>
                <a:gd name="connsiteY33" fmla="*/ 1556657 h 1621971"/>
                <a:gd name="connsiteX34" fmla="*/ 1959460 w 2296917"/>
                <a:gd name="connsiteY34" fmla="*/ 1534886 h 1621971"/>
                <a:gd name="connsiteX35" fmla="*/ 1959460 w 2296917"/>
                <a:gd name="connsiteY35" fmla="*/ 1415143 h 1621971"/>
                <a:gd name="connsiteX36" fmla="*/ 1905031 w 2296917"/>
                <a:gd name="connsiteY36" fmla="*/ 1360714 h 1621971"/>
                <a:gd name="connsiteX37" fmla="*/ 1894145 w 2296917"/>
                <a:gd name="connsiteY37" fmla="*/ 1328057 h 1621971"/>
                <a:gd name="connsiteX38" fmla="*/ 1915917 w 2296917"/>
                <a:gd name="connsiteY38" fmla="*/ 1262743 h 1621971"/>
                <a:gd name="connsiteX39" fmla="*/ 1959460 w 2296917"/>
                <a:gd name="connsiteY39" fmla="*/ 1230086 h 1621971"/>
                <a:gd name="connsiteX40" fmla="*/ 2046545 w 2296917"/>
                <a:gd name="connsiteY40" fmla="*/ 1186543 h 1621971"/>
                <a:gd name="connsiteX41" fmla="*/ 2111860 w 2296917"/>
                <a:gd name="connsiteY41" fmla="*/ 1132114 h 1621971"/>
                <a:gd name="connsiteX42" fmla="*/ 2144517 w 2296917"/>
                <a:gd name="connsiteY42" fmla="*/ 1121229 h 1621971"/>
                <a:gd name="connsiteX43" fmla="*/ 2231602 w 2296917"/>
                <a:gd name="connsiteY43" fmla="*/ 1034143 h 1621971"/>
                <a:gd name="connsiteX44" fmla="*/ 2275145 w 2296917"/>
                <a:gd name="connsiteY44" fmla="*/ 968829 h 1621971"/>
                <a:gd name="connsiteX45" fmla="*/ 2296917 w 2296917"/>
                <a:gd name="connsiteY45" fmla="*/ 936171 h 1621971"/>
                <a:gd name="connsiteX46" fmla="*/ 2286031 w 2296917"/>
                <a:gd name="connsiteY46" fmla="*/ 794657 h 1621971"/>
                <a:gd name="connsiteX47" fmla="*/ 2231602 w 2296917"/>
                <a:gd name="connsiteY47" fmla="*/ 740229 h 1621971"/>
                <a:gd name="connsiteX48" fmla="*/ 2209831 w 2296917"/>
                <a:gd name="connsiteY48" fmla="*/ 718457 h 1621971"/>
                <a:gd name="connsiteX49" fmla="*/ 2144517 w 2296917"/>
                <a:gd name="connsiteY49" fmla="*/ 664029 h 1621971"/>
                <a:gd name="connsiteX50" fmla="*/ 2100974 w 2296917"/>
                <a:gd name="connsiteY50" fmla="*/ 609600 h 1621971"/>
                <a:gd name="connsiteX51" fmla="*/ 2068317 w 2296917"/>
                <a:gd name="connsiteY51" fmla="*/ 587829 h 1621971"/>
                <a:gd name="connsiteX52" fmla="*/ 1970345 w 2296917"/>
                <a:gd name="connsiteY52" fmla="*/ 511629 h 1621971"/>
                <a:gd name="connsiteX53" fmla="*/ 1937688 w 2296917"/>
                <a:gd name="connsiteY53" fmla="*/ 489857 h 1621971"/>
                <a:gd name="connsiteX54" fmla="*/ 1894145 w 2296917"/>
                <a:gd name="connsiteY54" fmla="*/ 457200 h 1621971"/>
                <a:gd name="connsiteX55" fmla="*/ 1861488 w 2296917"/>
                <a:gd name="connsiteY55" fmla="*/ 446314 h 1621971"/>
                <a:gd name="connsiteX56" fmla="*/ 1796174 w 2296917"/>
                <a:gd name="connsiteY56" fmla="*/ 402771 h 1621971"/>
                <a:gd name="connsiteX57" fmla="*/ 1763517 w 2296917"/>
                <a:gd name="connsiteY57" fmla="*/ 381000 h 1621971"/>
                <a:gd name="connsiteX58" fmla="*/ 1687317 w 2296917"/>
                <a:gd name="connsiteY58" fmla="*/ 348343 h 1621971"/>
                <a:gd name="connsiteX59" fmla="*/ 1665545 w 2296917"/>
                <a:gd name="connsiteY59" fmla="*/ 326571 h 1621971"/>
                <a:gd name="connsiteX60" fmla="*/ 1589345 w 2296917"/>
                <a:gd name="connsiteY60" fmla="*/ 283029 h 1621971"/>
                <a:gd name="connsiteX61" fmla="*/ 1578460 w 2296917"/>
                <a:gd name="connsiteY61" fmla="*/ 250371 h 1621971"/>
                <a:gd name="connsiteX62" fmla="*/ 1556688 w 2296917"/>
                <a:gd name="connsiteY62" fmla="*/ 228600 h 1621971"/>
                <a:gd name="connsiteX63" fmla="*/ 1534917 w 2296917"/>
                <a:gd name="connsiteY63" fmla="*/ 141514 h 1621971"/>
                <a:gd name="connsiteX64" fmla="*/ 1524031 w 2296917"/>
                <a:gd name="connsiteY64" fmla="*/ 108857 h 1621971"/>
                <a:gd name="connsiteX65" fmla="*/ 1502260 w 2296917"/>
                <a:gd name="connsiteY65" fmla="*/ 76200 h 1621971"/>
                <a:gd name="connsiteX66" fmla="*/ 1436945 w 2296917"/>
                <a:gd name="connsiteY66" fmla="*/ 43543 h 1621971"/>
                <a:gd name="connsiteX67" fmla="*/ 1382517 w 2296917"/>
                <a:gd name="connsiteY67" fmla="*/ 32657 h 1621971"/>
                <a:gd name="connsiteX68" fmla="*/ 1230117 w 2296917"/>
                <a:gd name="connsiteY68" fmla="*/ 21771 h 1621971"/>
                <a:gd name="connsiteX69" fmla="*/ 1077717 w 2296917"/>
                <a:gd name="connsiteY69" fmla="*/ 0 h 1621971"/>
                <a:gd name="connsiteX70" fmla="*/ 838231 w 2296917"/>
                <a:gd name="connsiteY70" fmla="*/ 21771 h 1621971"/>
                <a:gd name="connsiteX71" fmla="*/ 794688 w 2296917"/>
                <a:gd name="connsiteY71" fmla="*/ 43543 h 1621971"/>
                <a:gd name="connsiteX72" fmla="*/ 729374 w 2296917"/>
                <a:gd name="connsiteY72" fmla="*/ 65314 h 1621971"/>
                <a:gd name="connsiteX73" fmla="*/ 707602 w 2296917"/>
                <a:gd name="connsiteY73" fmla="*/ 87086 h 1621971"/>
                <a:gd name="connsiteX74" fmla="*/ 642288 w 2296917"/>
                <a:gd name="connsiteY74" fmla="*/ 108857 h 1621971"/>
                <a:gd name="connsiteX75" fmla="*/ 511660 w 2296917"/>
                <a:gd name="connsiteY75" fmla="*/ 130629 h 1621971"/>
                <a:gd name="connsiteX76" fmla="*/ 381031 w 2296917"/>
                <a:gd name="connsiteY76" fmla="*/ 174171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296917" h="1621971">
                  <a:moveTo>
                    <a:pt x="381031" y="174171"/>
                  </a:moveTo>
                  <a:lnTo>
                    <a:pt x="381031" y="174171"/>
                  </a:lnTo>
                  <a:cubicBezTo>
                    <a:pt x="348374" y="188685"/>
                    <a:pt x="314526" y="200771"/>
                    <a:pt x="283060" y="217714"/>
                  </a:cubicBezTo>
                  <a:cubicBezTo>
                    <a:pt x="248355" y="236401"/>
                    <a:pt x="210818" y="279070"/>
                    <a:pt x="185088" y="304800"/>
                  </a:cubicBezTo>
                  <a:cubicBezTo>
                    <a:pt x="147501" y="342387"/>
                    <a:pt x="152359" y="334450"/>
                    <a:pt x="119774" y="381000"/>
                  </a:cubicBezTo>
                  <a:cubicBezTo>
                    <a:pt x="29179" y="510421"/>
                    <a:pt x="102348" y="397565"/>
                    <a:pt x="65345" y="478971"/>
                  </a:cubicBezTo>
                  <a:cubicBezTo>
                    <a:pt x="51915" y="508517"/>
                    <a:pt x="21802" y="566057"/>
                    <a:pt x="21802" y="566057"/>
                  </a:cubicBezTo>
                  <a:cubicBezTo>
                    <a:pt x="18174" y="580571"/>
                    <a:pt x="15027" y="595215"/>
                    <a:pt x="10917" y="609600"/>
                  </a:cubicBezTo>
                  <a:cubicBezTo>
                    <a:pt x="7765" y="620633"/>
                    <a:pt x="-572" y="630798"/>
                    <a:pt x="31" y="642257"/>
                  </a:cubicBezTo>
                  <a:cubicBezTo>
                    <a:pt x="3106" y="700685"/>
                    <a:pt x="7611" y="759667"/>
                    <a:pt x="21802" y="816429"/>
                  </a:cubicBezTo>
                  <a:cubicBezTo>
                    <a:pt x="26202" y="834030"/>
                    <a:pt x="43574" y="845457"/>
                    <a:pt x="54460" y="859971"/>
                  </a:cubicBezTo>
                  <a:cubicBezTo>
                    <a:pt x="58088" y="870857"/>
                    <a:pt x="59441" y="882789"/>
                    <a:pt x="65345" y="892629"/>
                  </a:cubicBezTo>
                  <a:cubicBezTo>
                    <a:pt x="70625" y="901430"/>
                    <a:pt x="80547" y="906516"/>
                    <a:pt x="87117" y="914400"/>
                  </a:cubicBezTo>
                  <a:cubicBezTo>
                    <a:pt x="98732" y="928338"/>
                    <a:pt x="107967" y="944168"/>
                    <a:pt x="119774" y="957943"/>
                  </a:cubicBezTo>
                  <a:cubicBezTo>
                    <a:pt x="129793" y="969632"/>
                    <a:pt x="142412" y="978911"/>
                    <a:pt x="152431" y="990600"/>
                  </a:cubicBezTo>
                  <a:cubicBezTo>
                    <a:pt x="164238" y="1004375"/>
                    <a:pt x="175472" y="1018758"/>
                    <a:pt x="185088" y="1034143"/>
                  </a:cubicBezTo>
                  <a:cubicBezTo>
                    <a:pt x="193689" y="1047904"/>
                    <a:pt x="196471" y="1065220"/>
                    <a:pt x="206860" y="1077686"/>
                  </a:cubicBezTo>
                  <a:cubicBezTo>
                    <a:pt x="215236" y="1087736"/>
                    <a:pt x="228631" y="1092200"/>
                    <a:pt x="239517" y="1099457"/>
                  </a:cubicBezTo>
                  <a:cubicBezTo>
                    <a:pt x="246774" y="1113971"/>
                    <a:pt x="253407" y="1128815"/>
                    <a:pt x="261288" y="1143000"/>
                  </a:cubicBezTo>
                  <a:cubicBezTo>
                    <a:pt x="289950" y="1194593"/>
                    <a:pt x="330387" y="1255642"/>
                    <a:pt x="370145" y="1295400"/>
                  </a:cubicBezTo>
                  <a:cubicBezTo>
                    <a:pt x="384659" y="1309914"/>
                    <a:pt x="401372" y="1322522"/>
                    <a:pt x="413688" y="1338943"/>
                  </a:cubicBezTo>
                  <a:cubicBezTo>
                    <a:pt x="421924" y="1349924"/>
                    <a:pt x="450814" y="1392722"/>
                    <a:pt x="468117" y="1404257"/>
                  </a:cubicBezTo>
                  <a:cubicBezTo>
                    <a:pt x="481619" y="1413258"/>
                    <a:pt x="498455" y="1416597"/>
                    <a:pt x="511660" y="1426029"/>
                  </a:cubicBezTo>
                  <a:cubicBezTo>
                    <a:pt x="524187" y="1434977"/>
                    <a:pt x="531790" y="1449738"/>
                    <a:pt x="544317" y="1458686"/>
                  </a:cubicBezTo>
                  <a:cubicBezTo>
                    <a:pt x="557522" y="1468118"/>
                    <a:pt x="573675" y="1472576"/>
                    <a:pt x="587860" y="1480457"/>
                  </a:cubicBezTo>
                  <a:cubicBezTo>
                    <a:pt x="623369" y="1500184"/>
                    <a:pt x="648547" y="1519972"/>
                    <a:pt x="685831" y="1534886"/>
                  </a:cubicBezTo>
                  <a:cubicBezTo>
                    <a:pt x="772738" y="1569649"/>
                    <a:pt x="727879" y="1547101"/>
                    <a:pt x="816460" y="1567543"/>
                  </a:cubicBezTo>
                  <a:cubicBezTo>
                    <a:pt x="842200" y="1573483"/>
                    <a:pt x="866810" y="1583872"/>
                    <a:pt x="892660" y="1589314"/>
                  </a:cubicBezTo>
                  <a:cubicBezTo>
                    <a:pt x="1000438" y="1612004"/>
                    <a:pt x="1035965" y="1612238"/>
                    <a:pt x="1143031" y="1621971"/>
                  </a:cubicBezTo>
                  <a:lnTo>
                    <a:pt x="1545802" y="1611086"/>
                  </a:lnTo>
                  <a:cubicBezTo>
                    <a:pt x="1687986" y="1605399"/>
                    <a:pt x="1653993" y="1603004"/>
                    <a:pt x="1763517" y="1589314"/>
                  </a:cubicBezTo>
                  <a:cubicBezTo>
                    <a:pt x="1796121" y="1585239"/>
                    <a:pt x="1828831" y="1582057"/>
                    <a:pt x="1861488" y="1578429"/>
                  </a:cubicBezTo>
                  <a:cubicBezTo>
                    <a:pt x="1872374" y="1574800"/>
                    <a:pt x="1883112" y="1570695"/>
                    <a:pt x="1894145" y="1567543"/>
                  </a:cubicBezTo>
                  <a:cubicBezTo>
                    <a:pt x="1908530" y="1563433"/>
                    <a:pt x="1924306" y="1563348"/>
                    <a:pt x="1937688" y="1556657"/>
                  </a:cubicBezTo>
                  <a:cubicBezTo>
                    <a:pt x="1946868" y="1552067"/>
                    <a:pt x="1952203" y="1542143"/>
                    <a:pt x="1959460" y="1534886"/>
                  </a:cubicBezTo>
                  <a:cubicBezTo>
                    <a:pt x="1974145" y="1490829"/>
                    <a:pt x="1985665" y="1471921"/>
                    <a:pt x="1959460" y="1415143"/>
                  </a:cubicBezTo>
                  <a:cubicBezTo>
                    <a:pt x="1948708" y="1391846"/>
                    <a:pt x="1905031" y="1360714"/>
                    <a:pt x="1905031" y="1360714"/>
                  </a:cubicBezTo>
                  <a:cubicBezTo>
                    <a:pt x="1901402" y="1349828"/>
                    <a:pt x="1892878" y="1339461"/>
                    <a:pt x="1894145" y="1328057"/>
                  </a:cubicBezTo>
                  <a:cubicBezTo>
                    <a:pt x="1896679" y="1305248"/>
                    <a:pt x="1903187" y="1281838"/>
                    <a:pt x="1915917" y="1262743"/>
                  </a:cubicBezTo>
                  <a:cubicBezTo>
                    <a:pt x="1925981" y="1247647"/>
                    <a:pt x="1944697" y="1240631"/>
                    <a:pt x="1959460" y="1230086"/>
                  </a:cubicBezTo>
                  <a:cubicBezTo>
                    <a:pt x="2000966" y="1200438"/>
                    <a:pt x="1991035" y="1208747"/>
                    <a:pt x="2046545" y="1186543"/>
                  </a:cubicBezTo>
                  <a:cubicBezTo>
                    <a:pt x="2070620" y="1162468"/>
                    <a:pt x="2081549" y="1147269"/>
                    <a:pt x="2111860" y="1132114"/>
                  </a:cubicBezTo>
                  <a:cubicBezTo>
                    <a:pt x="2122123" y="1126983"/>
                    <a:pt x="2133631" y="1124857"/>
                    <a:pt x="2144517" y="1121229"/>
                  </a:cubicBezTo>
                  <a:lnTo>
                    <a:pt x="2231602" y="1034143"/>
                  </a:lnTo>
                  <a:lnTo>
                    <a:pt x="2275145" y="968829"/>
                  </a:lnTo>
                  <a:lnTo>
                    <a:pt x="2296917" y="936171"/>
                  </a:lnTo>
                  <a:cubicBezTo>
                    <a:pt x="2293288" y="889000"/>
                    <a:pt x="2300992" y="839540"/>
                    <a:pt x="2286031" y="794657"/>
                  </a:cubicBezTo>
                  <a:cubicBezTo>
                    <a:pt x="2277917" y="770316"/>
                    <a:pt x="2249745" y="758372"/>
                    <a:pt x="2231602" y="740229"/>
                  </a:cubicBezTo>
                  <a:lnTo>
                    <a:pt x="2209831" y="718457"/>
                  </a:lnTo>
                  <a:cubicBezTo>
                    <a:pt x="2132262" y="640887"/>
                    <a:pt x="2220289" y="724646"/>
                    <a:pt x="2144517" y="664029"/>
                  </a:cubicBezTo>
                  <a:cubicBezTo>
                    <a:pt x="2090652" y="620937"/>
                    <a:pt x="2157555" y="666181"/>
                    <a:pt x="2100974" y="609600"/>
                  </a:cubicBezTo>
                  <a:cubicBezTo>
                    <a:pt x="2091723" y="600349"/>
                    <a:pt x="2078095" y="596521"/>
                    <a:pt x="2068317" y="587829"/>
                  </a:cubicBezTo>
                  <a:cubicBezTo>
                    <a:pt x="1980203" y="509505"/>
                    <a:pt x="2037685" y="534074"/>
                    <a:pt x="1970345" y="511629"/>
                  </a:cubicBezTo>
                  <a:cubicBezTo>
                    <a:pt x="1959459" y="504372"/>
                    <a:pt x="1948334" y="497461"/>
                    <a:pt x="1937688" y="489857"/>
                  </a:cubicBezTo>
                  <a:cubicBezTo>
                    <a:pt x="1922925" y="479312"/>
                    <a:pt x="1909897" y="466201"/>
                    <a:pt x="1894145" y="457200"/>
                  </a:cubicBezTo>
                  <a:cubicBezTo>
                    <a:pt x="1884182" y="451507"/>
                    <a:pt x="1871519" y="451887"/>
                    <a:pt x="1861488" y="446314"/>
                  </a:cubicBezTo>
                  <a:cubicBezTo>
                    <a:pt x="1838615" y="433607"/>
                    <a:pt x="1817945" y="417285"/>
                    <a:pt x="1796174" y="402771"/>
                  </a:cubicBezTo>
                  <a:cubicBezTo>
                    <a:pt x="1785288" y="395514"/>
                    <a:pt x="1775219" y="386851"/>
                    <a:pt x="1763517" y="381000"/>
                  </a:cubicBezTo>
                  <a:cubicBezTo>
                    <a:pt x="1709711" y="354098"/>
                    <a:pt x="1735369" y="364361"/>
                    <a:pt x="1687317" y="348343"/>
                  </a:cubicBezTo>
                  <a:cubicBezTo>
                    <a:pt x="1680060" y="341086"/>
                    <a:pt x="1673559" y="332982"/>
                    <a:pt x="1665545" y="326571"/>
                  </a:cubicBezTo>
                  <a:cubicBezTo>
                    <a:pt x="1639902" y="306056"/>
                    <a:pt x="1619143" y="297928"/>
                    <a:pt x="1589345" y="283029"/>
                  </a:cubicBezTo>
                  <a:cubicBezTo>
                    <a:pt x="1585717" y="272143"/>
                    <a:pt x="1584364" y="260211"/>
                    <a:pt x="1578460" y="250371"/>
                  </a:cubicBezTo>
                  <a:cubicBezTo>
                    <a:pt x="1573180" y="241570"/>
                    <a:pt x="1560500" y="238129"/>
                    <a:pt x="1556688" y="228600"/>
                  </a:cubicBezTo>
                  <a:cubicBezTo>
                    <a:pt x="1545575" y="200818"/>
                    <a:pt x="1544379" y="169900"/>
                    <a:pt x="1534917" y="141514"/>
                  </a:cubicBezTo>
                  <a:cubicBezTo>
                    <a:pt x="1531288" y="130628"/>
                    <a:pt x="1529163" y="119120"/>
                    <a:pt x="1524031" y="108857"/>
                  </a:cubicBezTo>
                  <a:cubicBezTo>
                    <a:pt x="1518180" y="97155"/>
                    <a:pt x="1511511" y="85451"/>
                    <a:pt x="1502260" y="76200"/>
                  </a:cubicBezTo>
                  <a:cubicBezTo>
                    <a:pt x="1484524" y="58464"/>
                    <a:pt x="1460553" y="49445"/>
                    <a:pt x="1436945" y="43543"/>
                  </a:cubicBezTo>
                  <a:cubicBezTo>
                    <a:pt x="1418995" y="39055"/>
                    <a:pt x="1400917" y="34594"/>
                    <a:pt x="1382517" y="32657"/>
                  </a:cubicBezTo>
                  <a:cubicBezTo>
                    <a:pt x="1331867" y="27325"/>
                    <a:pt x="1280837" y="26382"/>
                    <a:pt x="1230117" y="21771"/>
                  </a:cubicBezTo>
                  <a:cubicBezTo>
                    <a:pt x="1170160" y="16320"/>
                    <a:pt x="1134896" y="9530"/>
                    <a:pt x="1077717" y="0"/>
                  </a:cubicBezTo>
                  <a:cubicBezTo>
                    <a:pt x="1060791" y="996"/>
                    <a:pt x="897379" y="2055"/>
                    <a:pt x="838231" y="21771"/>
                  </a:cubicBezTo>
                  <a:cubicBezTo>
                    <a:pt x="822836" y="26903"/>
                    <a:pt x="809755" y="37516"/>
                    <a:pt x="794688" y="43543"/>
                  </a:cubicBezTo>
                  <a:cubicBezTo>
                    <a:pt x="773380" y="52066"/>
                    <a:pt x="729374" y="65314"/>
                    <a:pt x="729374" y="65314"/>
                  </a:cubicBezTo>
                  <a:cubicBezTo>
                    <a:pt x="722117" y="72571"/>
                    <a:pt x="716782" y="82496"/>
                    <a:pt x="707602" y="87086"/>
                  </a:cubicBezTo>
                  <a:cubicBezTo>
                    <a:pt x="687076" y="97349"/>
                    <a:pt x="664791" y="104356"/>
                    <a:pt x="642288" y="108857"/>
                  </a:cubicBezTo>
                  <a:cubicBezTo>
                    <a:pt x="583567" y="120602"/>
                    <a:pt x="577239" y="122914"/>
                    <a:pt x="511660" y="130629"/>
                  </a:cubicBezTo>
                  <a:cubicBezTo>
                    <a:pt x="409929" y="142597"/>
                    <a:pt x="402802" y="166914"/>
                    <a:pt x="381031" y="17417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3" name="Ομάδα 12"/>
            <p:cNvGrpSpPr/>
            <p:nvPr/>
          </p:nvGrpSpPr>
          <p:grpSpPr>
            <a:xfrm rot="16200000">
              <a:off x="6396814" y="2768776"/>
              <a:ext cx="2232248" cy="1254902"/>
              <a:chOff x="5148064" y="1679914"/>
              <a:chExt cx="2520280" cy="1408791"/>
            </a:xfrm>
            <a:solidFill>
              <a:schemeClr val="tx2">
                <a:lumMod val="20000"/>
                <a:lumOff val="80000"/>
              </a:schemeClr>
            </a:solidFill>
          </p:grpSpPr>
          <p:sp>
            <p:nvSpPr>
              <p:cNvPr id="14" name="Διάγραμμα ροής: Είσοδος/έξοδος 13"/>
              <p:cNvSpPr/>
              <p:nvPr/>
            </p:nvSpPr>
            <p:spPr>
              <a:xfrm>
                <a:off x="5148064" y="1679914"/>
                <a:ext cx="2520280" cy="1408791"/>
              </a:xfrm>
              <a:prstGeom prst="flowChartInputOutput">
                <a:avLst/>
              </a:prstGeom>
              <a:grpFill/>
              <a:ln>
                <a:solidFill>
                  <a:schemeClr val="tx1"/>
                </a:solidFill>
              </a:ln>
              <a:effectLst>
                <a:softEdge rad="12700"/>
              </a:effectLst>
              <a:scene3d>
                <a:camera prst="isometricOffAxis1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5" name="TextBox 14"/>
                  <p:cNvSpPr txBox="1"/>
                  <p:nvPr/>
                </p:nvSpPr>
                <p:spPr>
                  <a:xfrm rot="5204832">
                    <a:off x="5472622" y="2371107"/>
                    <a:ext cx="456177" cy="309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a:rPr>
                            <m:t>𝒅𝑨</m:t>
                          </m:r>
                        </m:oMath>
                      </m:oMathPara>
                    </a14:m>
                    <a:endParaRPr lang="el-GR" sz="1400" b="1" dirty="0"/>
                  </a:p>
                </p:txBody>
              </p:sp>
            </mc:Choice>
            <mc:Fallback xmlns="">
              <p:sp>
                <p:nvSpPr>
                  <p:cNvPr id="15" name="TextBox 14"/>
                  <p:cNvSpPr txBox="1">
                    <a:spLocks noRot="1" noChangeAspect="1" noMove="1" noResize="1" noEditPoints="1" noAdjustHandles="1" noChangeArrowheads="1" noChangeShapeType="1" noTextEdit="1"/>
                  </p:cNvSpPr>
                  <p:nvPr/>
                </p:nvSpPr>
                <p:spPr>
                  <a:xfrm rot="5204832">
                    <a:off x="5472622" y="2371107"/>
                    <a:ext cx="456177" cy="309532"/>
                  </a:xfrm>
                  <a:prstGeom prst="rect">
                    <a:avLst/>
                  </a:prstGeom>
                  <a:blipFill rotWithShape="1">
                    <a:blip r:embed="rId4"/>
                    <a:stretch>
                      <a:fillRect/>
                    </a:stretch>
                  </a:blipFill>
                </p:spPr>
                <p:txBody>
                  <a:bodyPr/>
                  <a:lstStyle/>
                  <a:p>
                    <a:r>
                      <a:rPr lang="el-GR">
                        <a:noFill/>
                      </a:rPr>
                      <a:t> </a:t>
                    </a:r>
                  </a:p>
                </p:txBody>
              </p:sp>
            </mc:Fallback>
          </mc:AlternateContent>
        </p:grpSp>
      </p:grpSp>
      <p:grpSp>
        <p:nvGrpSpPr>
          <p:cNvPr id="39" name="Ομάδα 38"/>
          <p:cNvGrpSpPr/>
          <p:nvPr/>
        </p:nvGrpSpPr>
        <p:grpSpPr>
          <a:xfrm>
            <a:off x="4402000" y="2969549"/>
            <a:ext cx="568383" cy="1162876"/>
            <a:chOff x="4457816" y="4760241"/>
            <a:chExt cx="568383" cy="1162876"/>
          </a:xfrm>
        </p:grpSpPr>
        <p:grpSp>
          <p:nvGrpSpPr>
            <p:cNvPr id="16" name="Ομάδα 15"/>
            <p:cNvGrpSpPr/>
            <p:nvPr/>
          </p:nvGrpSpPr>
          <p:grpSpPr>
            <a:xfrm rot="19551440">
              <a:off x="4469600" y="4760241"/>
              <a:ext cx="455574" cy="583838"/>
              <a:chOff x="6716640" y="2171190"/>
              <a:chExt cx="455574" cy="583838"/>
            </a:xfrm>
          </p:grpSpPr>
          <p:cxnSp>
            <p:nvCxnSpPr>
              <p:cNvPr id="17" name="Ευθύγραμμο βέλος σύνδεσης 16"/>
              <p:cNvCxnSpPr/>
              <p:nvPr/>
            </p:nvCxnSpPr>
            <p:spPr>
              <a:xfrm>
                <a:off x="6719529" y="2171190"/>
                <a:ext cx="0" cy="4912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rot="2048560">
                    <a:off x="6716640" y="2421090"/>
                    <a:ext cx="455574" cy="333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a:rPr>
                            <m:t>𝒅</m:t>
                          </m:r>
                          <m:acc>
                            <m:accPr>
                              <m:chr m:val="⃗"/>
                              <m:ctrlPr>
                                <a:rPr lang="el-GR" sz="1400" b="1" i="1" smtClean="0">
                                  <a:latin typeface="Cambria Math" panose="02040503050406030204" pitchFamily="18" charset="0"/>
                                </a:rPr>
                              </m:ctrlPr>
                            </m:accPr>
                            <m:e>
                              <m:r>
                                <a:rPr lang="en-US" sz="1400" b="1" i="1" smtClean="0">
                                  <a:latin typeface="Cambria Math"/>
                                </a:rPr>
                                <m:t>𝑭</m:t>
                              </m:r>
                            </m:e>
                          </m:acc>
                        </m:oMath>
                      </m:oMathPara>
                    </a14:m>
                    <a:endParaRPr lang="el-GR" sz="1400" b="1" dirty="0"/>
                  </a:p>
                </p:txBody>
              </p:sp>
            </mc:Choice>
            <mc:Fallback xmlns="">
              <p:sp>
                <p:nvSpPr>
                  <p:cNvPr id="18" name="TextBox 17"/>
                  <p:cNvSpPr txBox="1">
                    <a:spLocks noRot="1" noChangeAspect="1" noMove="1" noResize="1" noEditPoints="1" noAdjustHandles="1" noChangeArrowheads="1" noChangeShapeType="1" noTextEdit="1"/>
                  </p:cNvSpPr>
                  <p:nvPr/>
                </p:nvSpPr>
                <p:spPr>
                  <a:xfrm rot="2048560">
                    <a:off x="6716640" y="2421090"/>
                    <a:ext cx="455574" cy="333938"/>
                  </a:xfrm>
                  <a:prstGeom prst="rect">
                    <a:avLst/>
                  </a:prstGeom>
                  <a:blipFill rotWithShape="1">
                    <a:blip r:embed="rId7"/>
                    <a:stretch>
                      <a:fillRect/>
                    </a:stretch>
                  </a:blipFill>
                </p:spPr>
                <p:txBody>
                  <a:bodyPr/>
                  <a:lstStyle/>
                  <a:p>
                    <a:r>
                      <a:rPr lang="el-GR">
                        <a:noFill/>
                      </a:rPr>
                      <a:t> </a:t>
                    </a:r>
                  </a:p>
                </p:txBody>
              </p:sp>
            </mc:Fallback>
          </mc:AlternateContent>
        </p:grpSp>
        <p:grpSp>
          <p:nvGrpSpPr>
            <p:cNvPr id="26" name="Ομάδα 25"/>
            <p:cNvGrpSpPr/>
            <p:nvPr/>
          </p:nvGrpSpPr>
          <p:grpSpPr>
            <a:xfrm rot="8321935">
              <a:off x="4457816" y="5503591"/>
              <a:ext cx="568383" cy="419526"/>
              <a:chOff x="6577799" y="2189524"/>
              <a:chExt cx="568383" cy="419526"/>
            </a:xfrm>
          </p:grpSpPr>
          <p:cxnSp>
            <p:nvCxnSpPr>
              <p:cNvPr id="27" name="Ευθύγραμμο βέλος σύνδεσης 26"/>
              <p:cNvCxnSpPr/>
              <p:nvPr/>
            </p:nvCxnSpPr>
            <p:spPr>
              <a:xfrm rot="13278065" flipH="1" flipV="1">
                <a:off x="6577799" y="2189524"/>
                <a:ext cx="319974" cy="419526"/>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rot="13098975">
                    <a:off x="6690608" y="2269144"/>
                    <a:ext cx="455574" cy="333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a:rPr>
                            <m:t>𝒅</m:t>
                          </m:r>
                          <m:acc>
                            <m:accPr>
                              <m:chr m:val="⃗"/>
                              <m:ctrlPr>
                                <a:rPr lang="el-GR" sz="1400" b="1" i="1" smtClean="0">
                                  <a:latin typeface="Cambria Math" panose="02040503050406030204" pitchFamily="18" charset="0"/>
                                </a:rPr>
                              </m:ctrlPr>
                            </m:accPr>
                            <m:e>
                              <m:r>
                                <a:rPr lang="en-US" sz="1400" b="1" i="1" smtClean="0">
                                  <a:latin typeface="Cambria Math"/>
                                </a:rPr>
                                <m:t>𝑭</m:t>
                              </m:r>
                            </m:e>
                          </m:acc>
                        </m:oMath>
                      </m:oMathPara>
                    </a14:m>
                    <a:endParaRPr lang="el-GR" sz="1400" b="1" dirty="0"/>
                  </a:p>
                </p:txBody>
              </p:sp>
            </mc:Choice>
            <mc:Fallback xmlns="">
              <p:sp>
                <p:nvSpPr>
                  <p:cNvPr id="28" name="TextBox 27"/>
                  <p:cNvSpPr txBox="1">
                    <a:spLocks noRot="1" noChangeAspect="1" noMove="1" noResize="1" noEditPoints="1" noAdjustHandles="1" noChangeArrowheads="1" noChangeShapeType="1" noTextEdit="1"/>
                  </p:cNvSpPr>
                  <p:nvPr/>
                </p:nvSpPr>
                <p:spPr>
                  <a:xfrm rot="13098975">
                    <a:off x="6690608" y="2269144"/>
                    <a:ext cx="455574" cy="333938"/>
                  </a:xfrm>
                  <a:prstGeom prst="rect">
                    <a:avLst/>
                  </a:prstGeom>
                  <a:blipFill rotWithShape="1">
                    <a:blip r:embed="rId8"/>
                    <a:stretch>
                      <a:fillRect/>
                    </a:stretch>
                  </a:blipFill>
                </p:spPr>
                <p:txBody>
                  <a:bodyPr/>
                  <a:lstStyle/>
                  <a:p>
                    <a:r>
                      <a:rPr lang="el-GR">
                        <a:noFill/>
                      </a:rPr>
                      <a:t> </a:t>
                    </a:r>
                  </a:p>
                </p:txBody>
              </p:sp>
            </mc:Fallback>
          </mc:AlternateContent>
        </p:grpSp>
      </p:grpSp>
      <p:grpSp>
        <p:nvGrpSpPr>
          <p:cNvPr id="42" name="Ομάδα 41"/>
          <p:cNvGrpSpPr/>
          <p:nvPr/>
        </p:nvGrpSpPr>
        <p:grpSpPr>
          <a:xfrm>
            <a:off x="6987483" y="2927418"/>
            <a:ext cx="1156533" cy="682467"/>
            <a:chOff x="6864791" y="4928135"/>
            <a:chExt cx="1156533" cy="682467"/>
          </a:xfrm>
        </p:grpSpPr>
        <p:grpSp>
          <p:nvGrpSpPr>
            <p:cNvPr id="19" name="Ομάδα 18"/>
            <p:cNvGrpSpPr/>
            <p:nvPr/>
          </p:nvGrpSpPr>
          <p:grpSpPr>
            <a:xfrm rot="16200000">
              <a:off x="6992664" y="4800262"/>
              <a:ext cx="380688" cy="636434"/>
              <a:chOff x="6719529" y="2171190"/>
              <a:chExt cx="380688" cy="636434"/>
            </a:xfrm>
          </p:grpSpPr>
          <p:cxnSp>
            <p:nvCxnSpPr>
              <p:cNvPr id="20" name="Ευθύγραμμο βέλος σύνδεσης 19"/>
              <p:cNvCxnSpPr/>
              <p:nvPr/>
            </p:nvCxnSpPr>
            <p:spPr>
              <a:xfrm>
                <a:off x="6719529" y="2171190"/>
                <a:ext cx="0" cy="4912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rot="5400000">
                    <a:off x="6705461" y="2412868"/>
                    <a:ext cx="455574" cy="333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a:rPr>
                            <m:t>𝒅</m:t>
                          </m:r>
                          <m:acc>
                            <m:accPr>
                              <m:chr m:val="⃗"/>
                              <m:ctrlPr>
                                <a:rPr lang="el-GR" sz="1400" b="1" i="1" smtClean="0">
                                  <a:latin typeface="Cambria Math" panose="02040503050406030204" pitchFamily="18" charset="0"/>
                                </a:rPr>
                              </m:ctrlPr>
                            </m:accPr>
                            <m:e>
                              <m:r>
                                <a:rPr lang="en-US" sz="1400" b="1" i="1" smtClean="0">
                                  <a:latin typeface="Cambria Math"/>
                                </a:rPr>
                                <m:t>𝑭</m:t>
                              </m:r>
                            </m:e>
                          </m:acc>
                        </m:oMath>
                      </m:oMathPara>
                    </a14:m>
                    <a:endParaRPr lang="el-GR" sz="1400" b="1" dirty="0"/>
                  </a:p>
                </p:txBody>
              </p:sp>
            </mc:Choice>
            <mc:Fallback xmlns="">
              <p:sp>
                <p:nvSpPr>
                  <p:cNvPr id="21" name="TextBox 20"/>
                  <p:cNvSpPr txBox="1">
                    <a:spLocks noRot="1" noChangeAspect="1" noMove="1" noResize="1" noEditPoints="1" noAdjustHandles="1" noChangeArrowheads="1" noChangeShapeType="1" noTextEdit="1"/>
                  </p:cNvSpPr>
                  <p:nvPr/>
                </p:nvSpPr>
                <p:spPr>
                  <a:xfrm rot="5400000">
                    <a:off x="6705461" y="2412868"/>
                    <a:ext cx="455574" cy="333938"/>
                  </a:xfrm>
                  <a:prstGeom prst="rect">
                    <a:avLst/>
                  </a:prstGeom>
                  <a:blipFill rotWithShape="1">
                    <a:blip r:embed="rId9"/>
                    <a:stretch>
                      <a:fillRect/>
                    </a:stretch>
                  </a:blipFill>
                </p:spPr>
                <p:txBody>
                  <a:bodyPr/>
                  <a:lstStyle/>
                  <a:p>
                    <a:r>
                      <a:rPr lang="el-GR">
                        <a:noFill/>
                      </a:rPr>
                      <a:t> </a:t>
                    </a:r>
                  </a:p>
                </p:txBody>
              </p:sp>
            </mc:Fallback>
          </mc:AlternateContent>
        </p:grpSp>
        <p:grpSp>
          <p:nvGrpSpPr>
            <p:cNvPr id="29" name="Ομάδα 28"/>
            <p:cNvGrpSpPr/>
            <p:nvPr/>
          </p:nvGrpSpPr>
          <p:grpSpPr>
            <a:xfrm rot="5400000">
              <a:off x="7600162" y="5189440"/>
              <a:ext cx="333938" cy="508386"/>
              <a:chOff x="6697786" y="2154082"/>
              <a:chExt cx="333938" cy="508386"/>
            </a:xfrm>
          </p:grpSpPr>
          <p:cxnSp>
            <p:nvCxnSpPr>
              <p:cNvPr id="30" name="Ευθύγραμμο βέλος σύνδεσης 29"/>
              <p:cNvCxnSpPr/>
              <p:nvPr/>
            </p:nvCxnSpPr>
            <p:spPr>
              <a:xfrm>
                <a:off x="6719529" y="2171190"/>
                <a:ext cx="0" cy="491278"/>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rot="16200000">
                    <a:off x="6636968" y="2214900"/>
                    <a:ext cx="455574" cy="333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a:rPr>
                            <m:t>𝒅</m:t>
                          </m:r>
                          <m:acc>
                            <m:accPr>
                              <m:chr m:val="⃗"/>
                              <m:ctrlPr>
                                <a:rPr lang="el-GR" sz="1400" b="1" i="1" smtClean="0">
                                  <a:latin typeface="Cambria Math" panose="02040503050406030204" pitchFamily="18" charset="0"/>
                                </a:rPr>
                              </m:ctrlPr>
                            </m:accPr>
                            <m:e>
                              <m:r>
                                <a:rPr lang="en-US" sz="1400" b="1" i="1" smtClean="0">
                                  <a:latin typeface="Cambria Math"/>
                                </a:rPr>
                                <m:t>𝑭</m:t>
                              </m:r>
                            </m:e>
                          </m:acc>
                        </m:oMath>
                      </m:oMathPara>
                    </a14:m>
                    <a:endParaRPr lang="el-GR" sz="1400" b="1" dirty="0"/>
                  </a:p>
                </p:txBody>
              </p:sp>
            </mc:Choice>
            <mc:Fallback xmlns="">
              <p:sp>
                <p:nvSpPr>
                  <p:cNvPr id="31" name="TextBox 30"/>
                  <p:cNvSpPr txBox="1">
                    <a:spLocks noRot="1" noChangeAspect="1" noMove="1" noResize="1" noEditPoints="1" noAdjustHandles="1" noChangeArrowheads="1" noChangeShapeType="1" noTextEdit="1"/>
                  </p:cNvSpPr>
                  <p:nvPr/>
                </p:nvSpPr>
                <p:spPr>
                  <a:xfrm rot="16200000">
                    <a:off x="6636968" y="2214900"/>
                    <a:ext cx="455574" cy="333938"/>
                  </a:xfrm>
                  <a:prstGeom prst="rect">
                    <a:avLst/>
                  </a:prstGeom>
                  <a:blipFill rotWithShape="1">
                    <a:blip r:embed="rId10"/>
                    <a:stretch>
                      <a:fillRect/>
                    </a:stretch>
                  </a:blipFill>
                </p:spPr>
                <p:txBody>
                  <a:bodyPr/>
                  <a:lstStyle/>
                  <a:p>
                    <a:r>
                      <a:rPr lang="el-GR">
                        <a:noFill/>
                      </a:rPr>
                      <a:t> </a:t>
                    </a:r>
                  </a:p>
                </p:txBody>
              </p:sp>
            </mc:Fallback>
          </mc:AlternateContent>
        </p:grpSp>
      </p:grpSp>
      <mc:AlternateContent xmlns:mc="http://schemas.openxmlformats.org/markup-compatibility/2006" xmlns:a14="http://schemas.microsoft.com/office/drawing/2010/main">
        <mc:Choice Requires="a14">
          <p:sp>
            <p:nvSpPr>
              <p:cNvPr id="35" name="Ορθογώνιο 34"/>
              <p:cNvSpPr/>
              <p:nvPr/>
            </p:nvSpPr>
            <p:spPr>
              <a:xfrm>
                <a:off x="1608091" y="243321"/>
                <a:ext cx="6902045" cy="1995098"/>
              </a:xfrm>
              <a:prstGeom prst="rect">
                <a:avLst/>
              </a:prstGeom>
            </p:spPr>
            <p:txBody>
              <a:bodyPr wrap="square">
                <a:spAutoFit/>
              </a:bodyPr>
              <a:lstStyle/>
              <a:p>
                <a:pPr algn="just">
                  <a:lnSpc>
                    <a:spcPct val="150000"/>
                  </a:lnSpc>
                </a:pPr>
                <a:r>
                  <a:rPr lang="el-GR" sz="2000" b="1" dirty="0" smtClean="0">
                    <a:latin typeface="Comic Sans MS" panose="030F0702030302020204" pitchFamily="66" charset="0"/>
                  </a:rPr>
                  <a:t>Αν σ’ ένα ρευστό που βρίσκεται σε ισορροπία τοποθετήσουμε μια στοιχειώδη επιφάνεια </a:t>
                </a:r>
                <a:r>
                  <a:rPr lang="en-US" sz="2000" b="1" i="1" dirty="0" err="1" smtClean="0">
                    <a:latin typeface="Comic Sans MS" panose="030F0702030302020204" pitchFamily="66" charset="0"/>
                  </a:rPr>
                  <a:t>dA</a:t>
                </a:r>
                <a:r>
                  <a:rPr lang="el-GR" sz="2000" b="1" dirty="0" smtClean="0">
                    <a:latin typeface="Comic Sans MS" panose="030F0702030302020204" pitchFamily="66" charset="0"/>
                  </a:rPr>
                  <a:t>, τότε το ρευστό ασκεί στην επιφάνεια δύναμη </a:t>
                </a:r>
                <a14:m>
                  <m:oMath xmlns:m="http://schemas.openxmlformats.org/officeDocument/2006/math">
                    <m:r>
                      <a:rPr lang="en-US" sz="2000" b="1" i="1" smtClean="0">
                        <a:latin typeface="Cambria Math"/>
                      </a:rPr>
                      <m:t>𝒅</m:t>
                    </m:r>
                    <m:acc>
                      <m:accPr>
                        <m:chr m:val="⃗"/>
                        <m:ctrlPr>
                          <a:rPr lang="en-US" sz="2000" b="1" i="1" smtClean="0">
                            <a:latin typeface="Cambria Math" panose="02040503050406030204" pitchFamily="18" charset="0"/>
                          </a:rPr>
                        </m:ctrlPr>
                      </m:accPr>
                      <m:e>
                        <m:r>
                          <a:rPr lang="en-US" sz="2000" b="1" i="1" smtClean="0">
                            <a:latin typeface="Cambria Math"/>
                          </a:rPr>
                          <m:t>𝑭</m:t>
                        </m:r>
                      </m:e>
                    </m:acc>
                  </m:oMath>
                </a14:m>
                <a:r>
                  <a:rPr lang="en-US" sz="2000" b="1" dirty="0" smtClean="0">
                    <a:latin typeface="Comic Sans MS" panose="030F0702030302020204" pitchFamily="66" charset="0"/>
                  </a:rPr>
                  <a:t> </a:t>
                </a:r>
                <a:r>
                  <a:rPr lang="el-GR" sz="2000" b="1" dirty="0" smtClean="0">
                    <a:latin typeface="Comic Sans MS" panose="030F0702030302020204" pitchFamily="66" charset="0"/>
                  </a:rPr>
                  <a:t>κάθετη σ’ αυτή, ανεξάρτητα από τον προσανατολισμό της επιφάνειας. </a:t>
                </a:r>
                <a:endParaRPr lang="el-GR" sz="2000" b="1" dirty="0">
                  <a:latin typeface="Comic Sans MS" panose="030F0702030302020204" pitchFamily="66" charset="0"/>
                </a:endParaRPr>
              </a:p>
            </p:txBody>
          </p:sp>
        </mc:Choice>
        <mc:Fallback xmlns="">
          <p:sp>
            <p:nvSpPr>
              <p:cNvPr id="35" name="Ορθογώνιο 34"/>
              <p:cNvSpPr>
                <a:spLocks noRot="1" noChangeAspect="1" noMove="1" noResize="1" noEditPoints="1" noAdjustHandles="1" noChangeArrowheads="1" noChangeShapeType="1" noTextEdit="1"/>
              </p:cNvSpPr>
              <p:nvPr/>
            </p:nvSpPr>
            <p:spPr>
              <a:xfrm>
                <a:off x="1608091" y="243321"/>
                <a:ext cx="6902045" cy="1995098"/>
              </a:xfrm>
              <a:prstGeom prst="rect">
                <a:avLst/>
              </a:prstGeom>
              <a:blipFill>
                <a:blip r:embed="rId11"/>
                <a:stretch>
                  <a:fillRect l="-972" r="-883" b="-183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826030" y="4652305"/>
                <a:ext cx="7684106" cy="1482393"/>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Επειδή το ρευστό είναι σε ισορροπία, τα μέτρα των δυνάμεων </a:t>
                </a:r>
                <a14:m>
                  <m:oMath xmlns:m="http://schemas.openxmlformats.org/officeDocument/2006/math">
                    <m:r>
                      <a:rPr lang="en-US" sz="2000" b="1" i="1" dirty="0" smtClean="0">
                        <a:latin typeface="Cambria Math"/>
                      </a:rPr>
                      <m:t>𝒅</m:t>
                    </m:r>
                    <m:acc>
                      <m:accPr>
                        <m:chr m:val="⃗"/>
                        <m:ctrlPr>
                          <a:rPr lang="en-US" sz="2000" b="1" i="1" dirty="0" smtClean="0">
                            <a:latin typeface="Cambria Math" panose="02040503050406030204" pitchFamily="18" charset="0"/>
                          </a:rPr>
                        </m:ctrlPr>
                      </m:accPr>
                      <m:e>
                        <m:r>
                          <a:rPr lang="en-US" sz="2000" b="1" i="1" dirty="0" smtClean="0">
                            <a:latin typeface="Cambria Math"/>
                          </a:rPr>
                          <m:t>𝑭</m:t>
                        </m:r>
                      </m:e>
                    </m:acc>
                  </m:oMath>
                </a14:m>
                <a:r>
                  <a:rPr lang="el-GR" sz="2000" b="1" dirty="0" smtClean="0">
                    <a:latin typeface="Comic Sans MS" panose="030F0702030302020204" pitchFamily="66" charset="0"/>
                  </a:rPr>
                  <a:t> είναι ίδια και στις δύο πλευρές της επιφάνειας </a:t>
                </a:r>
                <a:r>
                  <a:rPr lang="en-US" sz="2000" b="1" i="1" dirty="0" err="1" smtClean="0">
                    <a:latin typeface="Comic Sans MS" panose="030F0702030302020204" pitchFamily="66" charset="0"/>
                  </a:rPr>
                  <a:t>dA</a:t>
                </a:r>
                <a:r>
                  <a:rPr lang="en-US" sz="2000" b="1" i="1" dirty="0" smtClean="0">
                    <a:latin typeface="Comic Sans MS" panose="030F0702030302020204" pitchFamily="66" charset="0"/>
                  </a:rPr>
                  <a:t>, </a:t>
                </a:r>
                <a:r>
                  <a:rPr lang="el-GR" sz="2000" b="1" dirty="0" smtClean="0">
                    <a:latin typeface="Comic Sans MS" panose="030F0702030302020204" pitchFamily="66" charset="0"/>
                  </a:rPr>
                  <a:t>αλλιώς θα είχαμε ροή</a:t>
                </a:r>
                <a:r>
                  <a:rPr lang="en-US" sz="2000" b="1" dirty="0" smtClean="0">
                    <a:latin typeface="Comic Sans MS" panose="030F0702030302020204" pitchFamily="66" charset="0"/>
                  </a:rPr>
                  <a:t>.</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826030" y="4652305"/>
                <a:ext cx="7684106" cy="1482393"/>
              </a:xfrm>
              <a:prstGeom prst="rect">
                <a:avLst/>
              </a:prstGeom>
              <a:blipFill>
                <a:blip r:embed="rId12"/>
                <a:stretch>
                  <a:fillRect l="-873" r="-794" b="-6173"/>
                </a:stretch>
              </a:blipFill>
            </p:spPr>
            <p:txBody>
              <a:bodyPr/>
              <a:lstStyle/>
              <a:p>
                <a:r>
                  <a:rPr lang="el-GR">
                    <a:noFill/>
                  </a:rPr>
                  <a:t> </a:t>
                </a:r>
              </a:p>
            </p:txBody>
          </p:sp>
        </mc:Fallback>
      </mc:AlternateContent>
      <p:pic>
        <p:nvPicPr>
          <p:cNvPr id="44"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3906" y="632214"/>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Ομάδα 46"/>
          <p:cNvGrpSpPr/>
          <p:nvPr/>
        </p:nvGrpSpPr>
        <p:grpSpPr>
          <a:xfrm>
            <a:off x="1182952" y="3097842"/>
            <a:ext cx="905728" cy="1096621"/>
            <a:chOff x="1180242" y="3150588"/>
            <a:chExt cx="905728" cy="1096621"/>
          </a:xfrm>
        </p:grpSpPr>
        <p:grpSp>
          <p:nvGrpSpPr>
            <p:cNvPr id="37" name="Ομάδα 36"/>
            <p:cNvGrpSpPr/>
            <p:nvPr/>
          </p:nvGrpSpPr>
          <p:grpSpPr>
            <a:xfrm>
              <a:off x="1180242" y="3150588"/>
              <a:ext cx="905728" cy="914947"/>
              <a:chOff x="1592577" y="3049116"/>
              <a:chExt cx="905728" cy="914947"/>
            </a:xfrm>
          </p:grpSpPr>
          <p:grpSp>
            <p:nvGrpSpPr>
              <p:cNvPr id="7" name="Ομάδα 6"/>
              <p:cNvGrpSpPr/>
              <p:nvPr/>
            </p:nvGrpSpPr>
            <p:grpSpPr>
              <a:xfrm>
                <a:off x="2042731" y="3049116"/>
                <a:ext cx="455574" cy="544050"/>
                <a:chOff x="6719529" y="2171190"/>
                <a:chExt cx="455574" cy="544050"/>
              </a:xfrm>
            </p:grpSpPr>
            <p:cxnSp>
              <p:nvCxnSpPr>
                <p:cNvPr id="8" name="Ευθύγραμμο βέλος σύνδεσης 7"/>
                <p:cNvCxnSpPr/>
                <p:nvPr/>
              </p:nvCxnSpPr>
              <p:spPr>
                <a:xfrm>
                  <a:off x="6719529" y="2171190"/>
                  <a:ext cx="0" cy="4912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6719529" y="2381302"/>
                      <a:ext cx="455574" cy="333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a:rPr>
                              <m:t>𝒅</m:t>
                            </m:r>
                            <m:acc>
                              <m:accPr>
                                <m:chr m:val="⃗"/>
                                <m:ctrlPr>
                                  <a:rPr lang="el-GR" sz="1400" b="1" i="1" smtClean="0">
                                    <a:latin typeface="Cambria Math" panose="02040503050406030204" pitchFamily="18" charset="0"/>
                                  </a:rPr>
                                </m:ctrlPr>
                              </m:accPr>
                              <m:e>
                                <m:r>
                                  <a:rPr lang="en-US" sz="1400" b="1" i="1" smtClean="0">
                                    <a:latin typeface="Cambria Math"/>
                                  </a:rPr>
                                  <m:t>𝑭</m:t>
                                </m:r>
                              </m:e>
                            </m:acc>
                          </m:oMath>
                        </m:oMathPara>
                      </a14:m>
                      <a:endParaRPr lang="el-GR" sz="1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6719529" y="2381302"/>
                      <a:ext cx="455574" cy="333938"/>
                    </a:xfrm>
                    <a:prstGeom prst="rect">
                      <a:avLst/>
                    </a:prstGeom>
                    <a:blipFill rotWithShape="1">
                      <a:blip r:embed="rId5"/>
                      <a:stretch>
                        <a:fillRect/>
                      </a:stretch>
                    </a:blipFill>
                  </p:spPr>
                  <p:txBody>
                    <a:bodyPr/>
                    <a:lstStyle/>
                    <a:p>
                      <a:r>
                        <a:rPr lang="el-GR">
                          <a:noFill/>
                        </a:rPr>
                        <a:t> </a:t>
                      </a:r>
                    </a:p>
                  </p:txBody>
                </p:sp>
              </mc:Fallback>
            </mc:AlternateContent>
          </p:grpSp>
          <p:grpSp>
            <p:nvGrpSpPr>
              <p:cNvPr id="23" name="Ομάδα 22"/>
              <p:cNvGrpSpPr/>
              <p:nvPr/>
            </p:nvGrpSpPr>
            <p:grpSpPr>
              <a:xfrm rot="10800000">
                <a:off x="1592577" y="3499654"/>
                <a:ext cx="455574" cy="464409"/>
                <a:chOff x="6719528" y="2296294"/>
                <a:chExt cx="455574" cy="464409"/>
              </a:xfrm>
            </p:grpSpPr>
            <p:cxnSp>
              <p:nvCxnSpPr>
                <p:cNvPr id="24" name="Ευθύγραμμο βέλος σύνδεσης 23"/>
                <p:cNvCxnSpPr/>
                <p:nvPr/>
              </p:nvCxnSpPr>
              <p:spPr>
                <a:xfrm rot="10800000" flipH="1" flipV="1">
                  <a:off x="6719528" y="2296294"/>
                  <a:ext cx="1" cy="366173"/>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0800000">
                      <a:off x="6719528" y="2426765"/>
                      <a:ext cx="455574" cy="333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a:rPr>
                              <m:t>𝒅</m:t>
                            </m:r>
                            <m:acc>
                              <m:accPr>
                                <m:chr m:val="⃗"/>
                                <m:ctrlPr>
                                  <a:rPr lang="el-GR" sz="1400" b="1" i="1" smtClean="0">
                                    <a:latin typeface="Cambria Math" panose="02040503050406030204" pitchFamily="18" charset="0"/>
                                  </a:rPr>
                                </m:ctrlPr>
                              </m:accPr>
                              <m:e>
                                <m:r>
                                  <a:rPr lang="en-US" sz="1400" b="1" i="1" smtClean="0">
                                    <a:latin typeface="Cambria Math"/>
                                  </a:rPr>
                                  <m:t>𝑭</m:t>
                                </m:r>
                              </m:e>
                            </m:acc>
                          </m:oMath>
                        </m:oMathPara>
                      </a14:m>
                      <a:endParaRPr lang="el-GR" sz="1400" b="1" dirty="0"/>
                    </a:p>
                  </p:txBody>
                </p:sp>
              </mc:Choice>
              <mc:Fallback xmlns="">
                <p:sp>
                  <p:nvSpPr>
                    <p:cNvPr id="25" name="TextBox 24"/>
                    <p:cNvSpPr txBox="1">
                      <a:spLocks noRot="1" noChangeAspect="1" noMove="1" noResize="1" noEditPoints="1" noAdjustHandles="1" noChangeArrowheads="1" noChangeShapeType="1" noTextEdit="1"/>
                    </p:cNvSpPr>
                    <p:nvPr/>
                  </p:nvSpPr>
                  <p:spPr>
                    <a:xfrm rot="10800000">
                      <a:off x="6719528" y="2426765"/>
                      <a:ext cx="455574" cy="333938"/>
                    </a:xfrm>
                    <a:prstGeom prst="rect">
                      <a:avLst/>
                    </a:prstGeom>
                    <a:blipFill rotWithShape="1">
                      <a:blip r:embed="rId6"/>
                      <a:stretch>
                        <a:fillRect/>
                      </a:stretch>
                    </a:blipFill>
                  </p:spPr>
                  <p:txBody>
                    <a:bodyPr/>
                    <a:lstStyle/>
                    <a:p>
                      <a:r>
                        <a:rPr lang="el-GR">
                          <a:noFill/>
                        </a:rPr>
                        <a:t> </a:t>
                      </a:r>
                    </a:p>
                  </p:txBody>
                </p:sp>
              </mc:Fallback>
            </mc:AlternateContent>
          </p:grpSp>
        </p:grpSp>
        <p:cxnSp>
          <p:nvCxnSpPr>
            <p:cNvPr id="46" name="Ευθεία γραμμή σύνδεσης 45"/>
            <p:cNvCxnSpPr/>
            <p:nvPr/>
          </p:nvCxnSpPr>
          <p:spPr>
            <a:xfrm flipV="1">
              <a:off x="1635816" y="4103193"/>
              <a:ext cx="0"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171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dissolve">
                                      <p:cBhvr>
                                        <p:cTn id="11" dur="1500"/>
                                        <p:tgtEl>
                                          <p:spTgt spid="35"/>
                                        </p:tgtEl>
                                      </p:cBhvr>
                                    </p:animEffect>
                                  </p:childTnLst>
                                </p:cTn>
                              </p:par>
                            </p:childTnLst>
                          </p:cTn>
                        </p:par>
                        <p:par>
                          <p:cTn id="12" fill="hold">
                            <p:stCondLst>
                              <p:cond delay="2000"/>
                            </p:stCondLst>
                            <p:childTnLst>
                              <p:par>
                                <p:cTn id="13" presetID="10" presetClass="entr" presetSubtype="0" fill="hold" nodeType="afterEffect">
                                  <p:stCondLst>
                                    <p:cond delay="25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2750"/>
                            </p:stCondLst>
                            <p:childTnLst>
                              <p:par>
                                <p:cTn id="17" presetID="22" presetClass="entr" presetSubtype="4" fill="hold" nodeType="afterEffect">
                                  <p:stCondLst>
                                    <p:cond delay="25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childTnLst>
                          </p:cTn>
                        </p:par>
                        <p:par>
                          <p:cTn id="20" fill="hold">
                            <p:stCondLst>
                              <p:cond delay="3500"/>
                            </p:stCondLst>
                            <p:childTnLst>
                              <p:par>
                                <p:cTn id="21" presetID="10" presetClass="entr" presetSubtype="0" fill="hold" nodeType="afterEffect">
                                  <p:stCondLst>
                                    <p:cond delay="25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4250"/>
                            </p:stCondLst>
                            <p:childTnLst>
                              <p:par>
                                <p:cTn id="25" presetID="10" presetClass="entr" presetSubtype="0" fill="hold" nodeType="afterEffect">
                                  <p:stCondLst>
                                    <p:cond delay="25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5000"/>
                            </p:stCondLst>
                            <p:childTnLst>
                              <p:par>
                                <p:cTn id="29" presetID="10" presetClass="entr" presetSubtype="0" fill="hold" nodeType="afterEffect">
                                  <p:stCondLst>
                                    <p:cond delay="25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5750"/>
                            </p:stCondLst>
                            <p:childTnLst>
                              <p:par>
                                <p:cTn id="33" presetID="10" presetClass="entr" presetSubtype="0" fill="hold" nodeType="afterEffect">
                                  <p:stCondLst>
                                    <p:cond delay="25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dissolve">
                                      <p:cBhvr>
                                        <p:cTn id="40" dur="1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11</a:t>
            </a:fld>
            <a:endParaRPr lang="el-GR" dirty="0">
              <a:solidFill>
                <a:prstClr val="black"/>
              </a:solidFill>
            </a:endParaRPr>
          </a:p>
        </p:txBody>
      </p:sp>
      <p:sp>
        <p:nvSpPr>
          <p:cNvPr id="4" name="TextBox 3"/>
          <p:cNvSpPr txBox="1"/>
          <p:nvPr/>
        </p:nvSpPr>
        <p:spPr>
          <a:xfrm>
            <a:off x="1187624" y="548680"/>
            <a:ext cx="6768752" cy="584775"/>
          </a:xfrm>
          <a:prstGeom prst="rect">
            <a:avLst/>
          </a:prstGeom>
          <a:noFill/>
        </p:spPr>
        <p:txBody>
          <a:bodyPr wrap="square" rtlCol="0">
            <a:spAutoFit/>
          </a:bodyPr>
          <a:lstStyle/>
          <a:p>
            <a:pPr algn="ctr"/>
            <a:r>
              <a:rPr lang="el-GR" sz="32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Κατανομή της πίεσης μέσα σε υγρό</a:t>
            </a:r>
            <a:endPar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14736" y="1340768"/>
            <a:ext cx="6840760" cy="4154984"/>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Όταν εξετάζουμε την κατανομή της πίεσης μέσα σ’ ένα υγρό πρέπει να γίνεται η διάκριση ανάμεσα σε δύο ακραίες περιπτώσεις</a:t>
            </a:r>
          </a:p>
          <a:p>
            <a:pPr algn="just"/>
            <a:endParaRPr lang="el-GR" sz="12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Η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πίεση</a:t>
            </a:r>
            <a:r>
              <a:rPr lang="el-GR" sz="2000" b="1" dirty="0" smtClean="0">
                <a:latin typeface="Comic Sans MS" panose="030F0702030302020204" pitchFamily="66" charset="0"/>
              </a:rPr>
              <a:t> του υγρού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οφείλεται</a:t>
            </a:r>
            <a:r>
              <a:rPr lang="el-GR" sz="2000" b="1" dirty="0" smtClean="0">
                <a:latin typeface="Comic Sans MS" panose="030F0702030302020204" pitchFamily="66" charset="0"/>
              </a:rPr>
              <a:t> αποκλειστικά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σε πεδίο βαρύτητας</a:t>
            </a:r>
            <a:r>
              <a:rPr lang="el-GR" sz="2000" b="1" dirty="0" smtClean="0">
                <a:latin typeface="Comic Sans MS" panose="030F0702030302020204" pitchFamily="66" charset="0"/>
              </a:rPr>
              <a:t>.  </a:t>
            </a:r>
          </a:p>
          <a:p>
            <a:pPr algn="just"/>
            <a:endParaRPr lang="el-GR" sz="12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το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υγρό</a:t>
            </a:r>
            <a:r>
              <a:rPr lang="el-GR" sz="2000" b="1" dirty="0">
                <a:latin typeface="Comic Sans MS" panose="030F0702030302020204" pitchFamily="66" charset="0"/>
              </a:rPr>
              <a:t> θεωρείται ότι βρίσκεται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έξω από πεδίο βαρύτητας</a:t>
            </a:r>
            <a:r>
              <a:rPr lang="el-GR" sz="2000" b="1" dirty="0">
                <a:latin typeface="Comic Sans MS" panose="030F0702030302020204" pitchFamily="66" charset="0"/>
              </a:rPr>
              <a:t>, οπότε η πίεση προέρχεται αποκλειστικά από έμβολο που πιέζεται εξωτερικά</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189516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par>
                          <p:cTn id="14" fill="hold">
                            <p:stCondLst>
                              <p:cond delay="500"/>
                            </p:stCondLst>
                            <p:childTnLst>
                              <p:par>
                                <p:cTn id="15" presetID="9" presetClass="entr" presetSubtype="0" fill="hold" nodeType="afterEffect">
                                  <p:stCondLst>
                                    <p:cond delay="25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ssolv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12</a:t>
            </a:fld>
            <a:endParaRPr lang="el-GR" dirty="0">
              <a:solidFill>
                <a:prstClr val="black"/>
              </a:solidFill>
            </a:endParaRPr>
          </a:p>
        </p:txBody>
      </p:sp>
      <p:sp>
        <p:nvSpPr>
          <p:cNvPr id="8" name="TextBox 7"/>
          <p:cNvSpPr txBox="1"/>
          <p:nvPr/>
        </p:nvSpPr>
        <p:spPr>
          <a:xfrm>
            <a:off x="400236" y="290035"/>
            <a:ext cx="8496944" cy="400110"/>
          </a:xfrm>
          <a:prstGeom prst="rect">
            <a:avLst/>
          </a:prstGeom>
          <a:noFill/>
        </p:spPr>
        <p:txBody>
          <a:bodyPr wrap="square" rtlCol="0">
            <a:spAutoFit/>
          </a:bodyPr>
          <a:lstStyle/>
          <a:p>
            <a:pPr algn="just"/>
            <a:r>
              <a:rPr lang="el-GR" sz="2000" b="1" dirty="0" smtClean="0">
                <a:latin typeface="Comic Sans MS" panose="030F0702030302020204" pitchFamily="66" charset="0"/>
              </a:rPr>
              <a:t>Στην πρώτη περίπτωση ισχύει ο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θεμελιώδης νόμος της υδροστατικής</a:t>
            </a:r>
            <a:r>
              <a:rPr lang="en-US" sz="2000" b="1" dirty="0" smtClean="0">
                <a:latin typeface="Comic Sans MS" panose="030F0702030302020204" pitchFamily="66" charset="0"/>
              </a:rPr>
              <a:t>:</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p:sp>
        <p:nvSpPr>
          <p:cNvPr id="9" name="TextBox 8"/>
          <p:cNvSpPr txBox="1"/>
          <p:nvPr/>
        </p:nvSpPr>
        <p:spPr>
          <a:xfrm>
            <a:off x="1012303" y="696257"/>
            <a:ext cx="7272809" cy="1015663"/>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Η πίεση </a:t>
            </a:r>
            <a:r>
              <a:rPr lang="en-US" sz="2000" b="1" i="1" dirty="0" smtClean="0">
                <a:latin typeface="Comic Sans MS" panose="030F0702030302020204" pitchFamily="66" charset="0"/>
              </a:rPr>
              <a:t>p</a:t>
            </a:r>
            <a:r>
              <a:rPr lang="en-US" sz="2000" b="1" dirty="0" smtClean="0">
                <a:latin typeface="Comic Sans MS" panose="030F0702030302020204" pitchFamily="66" charset="0"/>
              </a:rPr>
              <a:t> </a:t>
            </a:r>
            <a:r>
              <a:rPr lang="el-GR" sz="2000" b="1" dirty="0" smtClean="0">
                <a:latin typeface="Comic Sans MS" panose="030F0702030302020204" pitchFamily="66" charset="0"/>
              </a:rPr>
              <a:t>δεν είναι ίδια σε όλη την έκταση του υγρού, αλλά εξαρτάται από το βάθος </a:t>
            </a:r>
            <a:r>
              <a:rPr lang="en-US" sz="2000" b="1" i="1" dirty="0" smtClean="0">
                <a:latin typeface="Comic Sans MS" panose="030F0702030302020204" pitchFamily="66" charset="0"/>
              </a:rPr>
              <a:t>h</a:t>
            </a:r>
            <a:r>
              <a:rPr lang="en-US" sz="2000" b="1" dirty="0" smtClean="0">
                <a:latin typeface="Comic Sans MS" panose="030F0702030302020204" pitchFamily="66" charset="0"/>
              </a:rPr>
              <a:t> </a:t>
            </a:r>
            <a:r>
              <a:rPr lang="el-GR" sz="2000" b="1" dirty="0" smtClean="0">
                <a:latin typeface="Comic Sans MS" panose="030F0702030302020204" pitchFamily="66" charset="0"/>
              </a:rPr>
              <a:t>του θεωρούμενου σημείου</a:t>
            </a:r>
            <a:r>
              <a:rPr lang="en-US" sz="2000" b="1" dirty="0" smtClean="0">
                <a:latin typeface="Comic Sans MS" panose="030F0702030302020204" pitchFamily="66" charset="0"/>
              </a:rPr>
              <a:t>, </a:t>
            </a:r>
            <a:endParaRPr lang="el-GR" sz="2000" b="1" dirty="0">
              <a:latin typeface="Comic Sans MS" panose="030F0702030302020204" pitchFamily="66" charset="0"/>
            </a:endParaRPr>
          </a:p>
        </p:txBody>
      </p:sp>
      <p:sp>
        <p:nvSpPr>
          <p:cNvPr id="10" name="TextBox 9"/>
          <p:cNvSpPr txBox="1"/>
          <p:nvPr/>
        </p:nvSpPr>
        <p:spPr>
          <a:xfrm>
            <a:off x="3203848" y="1772612"/>
            <a:ext cx="2520280" cy="523220"/>
          </a:xfrm>
          <a:prstGeom prst="rect">
            <a:avLst/>
          </a:prstGeom>
          <a:solidFill>
            <a:srgbClr val="BDFFDE"/>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p</a:t>
            </a:r>
            <a:r>
              <a:rPr lang="en-US"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p</a:t>
            </a:r>
            <a:r>
              <a:rPr lang="el-GR" sz="28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εξ </a:t>
            </a:r>
            <a:r>
              <a:rPr 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ρ</a:t>
            </a:r>
            <a:r>
              <a:rPr lang="en-US" sz="28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gh</a:t>
            </a:r>
            <a:endParaRPr lang="el-GR" sz="28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1" name="TextBox 10"/>
          <p:cNvSpPr txBox="1"/>
          <p:nvPr/>
        </p:nvSpPr>
        <p:spPr>
          <a:xfrm>
            <a:off x="1012303" y="2457605"/>
            <a:ext cx="7272809" cy="1015663"/>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όπου </a:t>
            </a:r>
            <a:r>
              <a:rPr lang="en-US" sz="2000" b="1" i="1" dirty="0">
                <a:latin typeface="Comic Sans MS" panose="030F0702030302020204" pitchFamily="66" charset="0"/>
              </a:rPr>
              <a:t>p</a:t>
            </a:r>
            <a:r>
              <a:rPr lang="el-GR" sz="2000" b="1" baseline="-25000" dirty="0">
                <a:latin typeface="Comic Sans MS" panose="030F0702030302020204" pitchFamily="66" charset="0"/>
              </a:rPr>
              <a:t>εξ </a:t>
            </a:r>
            <a:r>
              <a:rPr lang="el-GR" sz="2000" b="1" dirty="0" smtClean="0">
                <a:latin typeface="Comic Sans MS" panose="030F0702030302020204" pitchFamily="66" charset="0"/>
              </a:rPr>
              <a:t>η εξωτερική πίεση στην ελεύθερη επιφάνεια του υγρού και </a:t>
            </a:r>
            <a:r>
              <a:rPr lang="el-GR" sz="2000" b="1" i="1" dirty="0" smtClean="0">
                <a:latin typeface="Comic Sans MS" panose="030F0702030302020204" pitchFamily="66" charset="0"/>
              </a:rPr>
              <a:t>ρ</a:t>
            </a:r>
            <a:r>
              <a:rPr lang="el-GR" sz="2000" b="1" dirty="0" smtClean="0">
                <a:latin typeface="Comic Sans MS" panose="030F0702030302020204" pitchFamily="66" charset="0"/>
              </a:rPr>
              <a:t> η πυκνότητα του υγρού.  </a:t>
            </a:r>
            <a:endParaRPr lang="el-GR" sz="2000" dirty="0"/>
          </a:p>
        </p:txBody>
      </p:sp>
      <p:sp>
        <p:nvSpPr>
          <p:cNvPr id="13" name="TextBox 12"/>
          <p:cNvSpPr txBox="1"/>
          <p:nvPr/>
        </p:nvSpPr>
        <p:spPr>
          <a:xfrm>
            <a:off x="1290422" y="3732078"/>
            <a:ext cx="4711825" cy="769441"/>
          </a:xfrm>
          <a:prstGeom prst="rect">
            <a:avLst/>
          </a:prstGeom>
          <a:noFill/>
        </p:spPr>
        <p:txBody>
          <a:bodyPr wrap="square" rtlCol="0">
            <a:spAutoFit/>
          </a:bodyPr>
          <a:lstStyle/>
          <a:p>
            <a:pPr algn="ctr"/>
            <a:r>
              <a:rPr lang="el-GR" sz="2000" b="1" dirty="0" smtClean="0">
                <a:latin typeface="Comic Sans MS" panose="030F0702030302020204" pitchFamily="66" charset="0"/>
              </a:rPr>
              <a:t>Στην δεύτερη περίπτωση ισχύει 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αρχή του </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Pascal</a:t>
            </a:r>
            <a:r>
              <a:rPr lang="en-US" sz="2400" b="1" dirty="0">
                <a:latin typeface="Comic Sans MS" panose="030F0702030302020204" pitchFamily="66" charset="0"/>
              </a:rPr>
              <a:t>:</a:t>
            </a:r>
            <a:endParaRPr lang="el-GR" sz="2400" b="1" dirty="0">
              <a:latin typeface="Comic Sans MS" panose="030F0702030302020204" pitchFamily="66" charset="0"/>
            </a:endParaRPr>
          </a:p>
        </p:txBody>
      </p:sp>
      <p:grpSp>
        <p:nvGrpSpPr>
          <p:cNvPr id="14" name="Ομάδα 13"/>
          <p:cNvGrpSpPr/>
          <p:nvPr/>
        </p:nvGrpSpPr>
        <p:grpSpPr>
          <a:xfrm>
            <a:off x="6983221" y="3550838"/>
            <a:ext cx="1866900" cy="2606278"/>
            <a:chOff x="0" y="0"/>
            <a:chExt cx="1866900" cy="2606278"/>
          </a:xfrm>
        </p:grpSpPr>
        <p:pic>
          <p:nvPicPr>
            <p:cNvPr id="15" name="Picture 2" descr="C:\Users\Merkouris\Desktop\bla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66900" cy="1990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0" y="1990725"/>
              <a:ext cx="1866900" cy="615553"/>
            </a:xfrm>
            <a:prstGeom prst="rect">
              <a:avLst/>
            </a:prstGeom>
            <a:noFill/>
          </p:spPr>
          <p:txBody>
            <a:bodyPr wrap="square" rtlCol="0">
              <a:spAutoFit/>
            </a:bodyPr>
            <a:lstStyle/>
            <a:p>
              <a:pPr algn="ctr"/>
              <a:r>
                <a:rPr lang="el-GR" sz="1600" b="1" dirty="0" err="1" smtClean="0">
                  <a:latin typeface="Comic Sans MS" panose="030F0702030302020204" pitchFamily="66" charset="0"/>
                </a:rPr>
                <a:t>Μπλεζ</a:t>
              </a:r>
              <a:r>
                <a:rPr lang="el-GR" sz="1600" b="1" dirty="0" smtClean="0">
                  <a:latin typeface="Comic Sans MS" panose="030F0702030302020204" pitchFamily="66" charset="0"/>
                </a:rPr>
                <a:t> Πασκάλ</a:t>
              </a:r>
            </a:p>
            <a:p>
              <a:pPr algn="ctr"/>
              <a:r>
                <a:rPr lang="el-GR" sz="1400" b="1" dirty="0" smtClean="0">
                  <a:latin typeface="Comic Sans MS" panose="030F0702030302020204" pitchFamily="66" charset="0"/>
                </a:rPr>
                <a:t>(1623 – 1662)</a:t>
              </a:r>
              <a:r>
                <a:rPr lang="el-GR" dirty="0" smtClean="0"/>
                <a:t> </a:t>
              </a:r>
              <a:endParaRPr lang="el-GR" dirty="0"/>
            </a:p>
          </p:txBody>
        </p:sp>
      </p:grpSp>
      <p:sp>
        <p:nvSpPr>
          <p:cNvPr id="17" name="TextBox 16"/>
          <p:cNvSpPr txBox="1"/>
          <p:nvPr/>
        </p:nvSpPr>
        <p:spPr>
          <a:xfrm>
            <a:off x="683568" y="4404448"/>
            <a:ext cx="6082055" cy="1693092"/>
          </a:xfrm>
          <a:prstGeom prst="rect">
            <a:avLst/>
          </a:prstGeom>
          <a:noFill/>
        </p:spPr>
        <p:txBody>
          <a:bodyPr wrap="square" rtlCol="0">
            <a:spAutoFit/>
          </a:bodyPr>
          <a:lstStyle/>
          <a:p>
            <a:pPr algn="just">
              <a:lnSpc>
                <a:spcPct val="150000"/>
              </a:lnSpc>
            </a:pPr>
            <a:r>
              <a:rPr lang="el-GR"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Όταν σε υγρό που ηρεμεί δεν επιδρά το πεδίο βαρύτητας, η πίεση είναι, σε όλη την έκταση του υγρού, σταθερή.</a:t>
            </a:r>
            <a:r>
              <a:rPr lang="el-GR" sz="2400" b="1" dirty="0" smtClean="0">
                <a:solidFill>
                  <a:srgbClr val="0000FF"/>
                </a:solidFill>
                <a:latin typeface="Comic Sans MS" panose="030F0702030302020204" pitchFamily="66" charset="0"/>
              </a:rPr>
              <a:t> </a:t>
            </a:r>
            <a:endParaRPr lang="el-GR" sz="24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81942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par>
                          <p:cTn id="13" fill="hold">
                            <p:stCondLst>
                              <p:cond delay="500"/>
                            </p:stCondLst>
                            <p:childTnLst>
                              <p:par>
                                <p:cTn id="14" presetID="2" presetClass="entr" presetSubtype="2" fill="hold" grpId="0" nodeType="after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500" fill="hold"/>
                                        <p:tgtEl>
                                          <p:spTgt spid="10"/>
                                        </p:tgtEl>
                                        <p:attrNameLst>
                                          <p:attrName>ppt_x</p:attrName>
                                        </p:attrNameLst>
                                      </p:cBhvr>
                                      <p:tavLst>
                                        <p:tav tm="0">
                                          <p:val>
                                            <p:strVal val="1+#ppt_w/2"/>
                                          </p:val>
                                        </p:tav>
                                        <p:tav tm="100000">
                                          <p:val>
                                            <p:strVal val="#ppt_x"/>
                                          </p:val>
                                        </p:tav>
                                      </p:tavLst>
                                    </p:anim>
                                    <p:anim calcmode="lin" valueType="num">
                                      <p:cBhvr additive="base">
                                        <p:cTn id="17" dur="1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ID="9" presetClass="entr" presetSubtype="0" fill="hold" grpId="0" nodeType="after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par>
                          <p:cTn id="27" fill="hold">
                            <p:stCondLst>
                              <p:cond delay="500"/>
                            </p:stCondLst>
                            <p:childTnLst>
                              <p:par>
                                <p:cTn id="28" presetID="10" presetClass="entr" presetSubtype="0" fill="hold" nodeType="afterEffect">
                                  <p:stCondLst>
                                    <p:cond delay="25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1250"/>
                            </p:stCondLst>
                            <p:childTnLst>
                              <p:par>
                                <p:cTn id="32" presetID="9" presetClass="entr" presetSubtype="0" fill="hold" grpId="0" nodeType="afterEffect">
                                  <p:stCondLst>
                                    <p:cond delay="25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3"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13</a:t>
            </a:fld>
            <a:endParaRPr lang="el-GR" dirty="0">
              <a:solidFill>
                <a:prstClr val="black"/>
              </a:solidFill>
            </a:endParaRPr>
          </a:p>
        </p:txBody>
      </p:sp>
      <p:sp>
        <p:nvSpPr>
          <p:cNvPr id="4" name="TextBox 3"/>
          <p:cNvSpPr txBox="1"/>
          <p:nvPr/>
        </p:nvSpPr>
        <p:spPr>
          <a:xfrm>
            <a:off x="1173290" y="260648"/>
            <a:ext cx="6840760"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Απόδειξη του νόμου της υδροστατικής</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grpSp>
        <p:nvGrpSpPr>
          <p:cNvPr id="15" name="Ομάδα 14"/>
          <p:cNvGrpSpPr/>
          <p:nvPr/>
        </p:nvGrpSpPr>
        <p:grpSpPr>
          <a:xfrm>
            <a:off x="899592" y="1511559"/>
            <a:ext cx="1287760" cy="1530626"/>
            <a:chOff x="755576" y="1412776"/>
            <a:chExt cx="1287760" cy="1530626"/>
          </a:xfrm>
        </p:grpSpPr>
        <p:cxnSp>
          <p:nvCxnSpPr>
            <p:cNvPr id="6" name="Ευθεία γραμμή σύνδεσης 5"/>
            <p:cNvCxnSpPr/>
            <p:nvPr/>
          </p:nvCxnSpPr>
          <p:spPr>
            <a:xfrm>
              <a:off x="755576" y="1412776"/>
              <a:ext cx="0" cy="1512168"/>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755576" y="2943402"/>
              <a:ext cx="1287760" cy="0"/>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2043336" y="1412776"/>
              <a:ext cx="0" cy="1512168"/>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755576" y="1628800"/>
              <a:ext cx="128776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755576" y="1628800"/>
              <a:ext cx="1287760" cy="1296144"/>
            </a:xfrm>
            <a:prstGeom prst="rect">
              <a:avLst/>
            </a:prstGeom>
            <a:solidFill>
              <a:srgbClr val="D1F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17" name="Ευθεία γραμμή σύνδεσης 16"/>
          <p:cNvCxnSpPr/>
          <p:nvPr/>
        </p:nvCxnSpPr>
        <p:spPr>
          <a:xfrm>
            <a:off x="1187624" y="1988840"/>
            <a:ext cx="99972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1187624" y="2492896"/>
            <a:ext cx="72061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Στρογγυλεμένο ορθογώνιο 18"/>
          <p:cNvSpPr/>
          <p:nvPr/>
        </p:nvSpPr>
        <p:spPr>
          <a:xfrm>
            <a:off x="1474067" y="1988840"/>
            <a:ext cx="69405"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0" name="Ομάδα 29"/>
          <p:cNvGrpSpPr/>
          <p:nvPr/>
        </p:nvGrpSpPr>
        <p:grpSpPr>
          <a:xfrm>
            <a:off x="1214819" y="1628799"/>
            <a:ext cx="365806" cy="360041"/>
            <a:chOff x="1214819" y="1628799"/>
            <a:chExt cx="365806" cy="360041"/>
          </a:xfrm>
        </p:grpSpPr>
        <p:cxnSp>
          <p:nvCxnSpPr>
            <p:cNvPr id="27" name="Ευθύγραμμο βέλος σύνδεσης 26"/>
            <p:cNvCxnSpPr/>
            <p:nvPr/>
          </p:nvCxnSpPr>
          <p:spPr>
            <a:xfrm>
              <a:off x="1508771" y="1628800"/>
              <a:ext cx="1" cy="36004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1214819" y="1628799"/>
                  <a:ext cx="365806" cy="2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1200" b="1" i="1" smtClean="0">
                                <a:latin typeface="Cambria Math" panose="02040503050406030204" pitchFamily="18" charset="0"/>
                              </a:rPr>
                            </m:ctrlPr>
                          </m:accPr>
                          <m:e>
                            <m:r>
                              <a:rPr lang="en-US" sz="1200" b="1" i="1" smtClean="0">
                                <a:latin typeface="Cambria Math"/>
                              </a:rPr>
                              <m:t>𝑭</m:t>
                            </m:r>
                          </m:e>
                        </m:acc>
                        <m:r>
                          <a:rPr lang="en-US" sz="1200" b="1" i="1" baseline="-25000" smtClean="0">
                            <a:latin typeface="Cambria Math"/>
                          </a:rPr>
                          <m:t>𝟏</m:t>
                        </m:r>
                      </m:oMath>
                    </m:oMathPara>
                  </a14:m>
                  <a:endParaRPr lang="el-GR" sz="1200" b="1" baseline="-25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214819" y="1628799"/>
                  <a:ext cx="365806" cy="299441"/>
                </a:xfrm>
                <a:prstGeom prst="rect">
                  <a:avLst/>
                </a:prstGeom>
                <a:blipFill rotWithShape="1">
                  <a:blip r:embed="rId2"/>
                  <a:stretch>
                    <a:fillRect/>
                  </a:stretch>
                </a:blipFill>
              </p:spPr>
              <p:txBody>
                <a:bodyPr/>
                <a:lstStyle/>
                <a:p>
                  <a:r>
                    <a:rPr lang="el-GR">
                      <a:noFill/>
                    </a:rPr>
                    <a:t> </a:t>
                  </a:r>
                </a:p>
              </p:txBody>
            </p:sp>
          </mc:Fallback>
        </mc:AlternateContent>
      </p:grpSp>
      <p:grpSp>
        <p:nvGrpSpPr>
          <p:cNvPr id="31" name="Ομάδα 30"/>
          <p:cNvGrpSpPr/>
          <p:nvPr/>
        </p:nvGrpSpPr>
        <p:grpSpPr>
          <a:xfrm>
            <a:off x="1187624" y="2489444"/>
            <a:ext cx="365806" cy="363492"/>
            <a:chOff x="1187624" y="2489444"/>
            <a:chExt cx="365806" cy="363492"/>
          </a:xfrm>
        </p:grpSpPr>
        <p:cxnSp>
          <p:nvCxnSpPr>
            <p:cNvPr id="23" name="Ευθύγραμμο βέλος σύνδεσης 22"/>
            <p:cNvCxnSpPr/>
            <p:nvPr/>
          </p:nvCxnSpPr>
          <p:spPr>
            <a:xfrm>
              <a:off x="1508770" y="2492896"/>
              <a:ext cx="1" cy="360040"/>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187624" y="2489444"/>
                  <a:ext cx="365806" cy="2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1200" b="1" i="1" smtClean="0">
                                <a:latin typeface="Cambria Math" panose="02040503050406030204" pitchFamily="18" charset="0"/>
                              </a:rPr>
                            </m:ctrlPr>
                          </m:accPr>
                          <m:e>
                            <m:r>
                              <a:rPr lang="en-US" sz="1200" b="1" i="1" smtClean="0">
                                <a:latin typeface="Cambria Math"/>
                              </a:rPr>
                              <m:t>𝑭</m:t>
                            </m:r>
                          </m:e>
                        </m:acc>
                        <m:r>
                          <a:rPr lang="en-US" sz="1200" b="1" i="1" baseline="-25000" smtClean="0">
                            <a:latin typeface="Cambria Math"/>
                          </a:rPr>
                          <m:t>𝟐</m:t>
                        </m:r>
                      </m:oMath>
                    </m:oMathPara>
                  </a14:m>
                  <a:endParaRPr lang="el-GR" sz="1200" b="1" baseline="-25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187624" y="2489444"/>
                  <a:ext cx="365806" cy="299441"/>
                </a:xfrm>
                <a:prstGeom prst="rect">
                  <a:avLst/>
                </a:prstGeom>
                <a:blipFill rotWithShape="1">
                  <a:blip r:embed="rId3"/>
                  <a:stretch>
                    <a:fillRect/>
                  </a:stretch>
                </a:blipFill>
              </p:spPr>
              <p:txBody>
                <a:bodyPr/>
                <a:lstStyle/>
                <a:p>
                  <a:r>
                    <a:rPr lang="el-GR">
                      <a:noFill/>
                    </a:rPr>
                    <a:t> </a:t>
                  </a:r>
                </a:p>
              </p:txBody>
            </p:sp>
          </mc:Fallback>
        </mc:AlternateContent>
      </p:grpSp>
      <p:grpSp>
        <p:nvGrpSpPr>
          <p:cNvPr id="41" name="Ομάδα 40"/>
          <p:cNvGrpSpPr/>
          <p:nvPr/>
        </p:nvGrpSpPr>
        <p:grpSpPr>
          <a:xfrm>
            <a:off x="1962725" y="2016522"/>
            <a:ext cx="432048" cy="1007205"/>
            <a:chOff x="3424935" y="2458650"/>
            <a:chExt cx="432048" cy="1007205"/>
          </a:xfrm>
        </p:grpSpPr>
        <p:sp>
          <p:nvSpPr>
            <p:cNvPr id="33" name="TextBox 32"/>
            <p:cNvSpPr txBox="1"/>
            <p:nvPr/>
          </p:nvSpPr>
          <p:spPr>
            <a:xfrm>
              <a:off x="3424935" y="2742792"/>
              <a:ext cx="432048" cy="307777"/>
            </a:xfrm>
            <a:prstGeom prst="rect">
              <a:avLst/>
            </a:prstGeom>
            <a:noFill/>
          </p:spPr>
          <p:txBody>
            <a:bodyPr wrap="square" rtlCol="0">
              <a:spAutoFit/>
            </a:bodyPr>
            <a:lstStyle/>
            <a:p>
              <a:r>
                <a:rPr lang="en-US" sz="1400" i="1" dirty="0" smtClean="0">
                  <a:latin typeface="Cambria Math" panose="02040503050406030204" pitchFamily="18" charset="0"/>
                  <a:ea typeface="Cambria Math" panose="02040503050406030204" pitchFamily="18" charset="0"/>
                </a:rPr>
                <a:t>h</a:t>
              </a:r>
              <a:r>
                <a:rPr lang="en-US" sz="1400" baseline="-25000" dirty="0" smtClean="0">
                  <a:latin typeface="Cambria Math" panose="02040503050406030204" pitchFamily="18" charset="0"/>
                  <a:ea typeface="Cambria Math" panose="02040503050406030204" pitchFamily="18" charset="0"/>
                </a:rPr>
                <a:t>1</a:t>
              </a:r>
              <a:endParaRPr lang="el-GR" sz="1400" baseline="-25000" dirty="0">
                <a:latin typeface="Cambria Math" panose="02040503050406030204" pitchFamily="18" charset="0"/>
                <a:ea typeface="Cambria Math" panose="02040503050406030204" pitchFamily="18" charset="0"/>
              </a:endParaRPr>
            </a:p>
          </p:txBody>
        </p:sp>
        <p:cxnSp>
          <p:nvCxnSpPr>
            <p:cNvPr id="36" name="Ευθύγραμμο βέλος σύνδεσης 35"/>
            <p:cNvCxnSpPr/>
            <p:nvPr/>
          </p:nvCxnSpPr>
          <p:spPr>
            <a:xfrm flipV="1">
              <a:off x="3568882" y="2458650"/>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H="1">
              <a:off x="3563889" y="3050569"/>
              <a:ext cx="4258" cy="4152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1" name="Ευθύγραμμο βέλος σύνδεσης 50"/>
          <p:cNvCxnSpPr>
            <a:stCxn id="34" idx="0"/>
            <a:endCxn id="34" idx="0"/>
          </p:cNvCxnSpPr>
          <p:nvPr/>
        </p:nvCxnSpPr>
        <p:spPr>
          <a:xfrm>
            <a:off x="1851308" y="261809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8" name="Ομάδα 57"/>
          <p:cNvGrpSpPr/>
          <p:nvPr/>
        </p:nvGrpSpPr>
        <p:grpSpPr>
          <a:xfrm>
            <a:off x="1635284" y="2502126"/>
            <a:ext cx="432048" cy="540059"/>
            <a:chOff x="4499992" y="2672917"/>
            <a:chExt cx="432048" cy="540059"/>
          </a:xfrm>
        </p:grpSpPr>
        <p:sp>
          <p:nvSpPr>
            <p:cNvPr id="34" name="TextBox 33"/>
            <p:cNvSpPr txBox="1"/>
            <p:nvPr/>
          </p:nvSpPr>
          <p:spPr>
            <a:xfrm>
              <a:off x="4499992" y="2788885"/>
              <a:ext cx="432048" cy="307777"/>
            </a:xfrm>
            <a:prstGeom prst="rect">
              <a:avLst/>
            </a:prstGeom>
            <a:noFill/>
          </p:spPr>
          <p:txBody>
            <a:bodyPr wrap="square" rtlCol="0">
              <a:spAutoFit/>
            </a:bodyPr>
            <a:lstStyle/>
            <a:p>
              <a:r>
                <a:rPr lang="en-US" sz="1400" i="1" dirty="0" smtClean="0">
                  <a:latin typeface="Cambria Math" panose="02040503050406030204" pitchFamily="18" charset="0"/>
                  <a:ea typeface="Cambria Math" panose="02040503050406030204" pitchFamily="18" charset="0"/>
                </a:rPr>
                <a:t>h</a:t>
              </a:r>
              <a:r>
                <a:rPr lang="en-US" sz="1400" baseline="-25000" dirty="0" smtClean="0">
                  <a:latin typeface="Cambria Math" panose="02040503050406030204" pitchFamily="18" charset="0"/>
                  <a:ea typeface="Cambria Math" panose="02040503050406030204" pitchFamily="18" charset="0"/>
                </a:rPr>
                <a:t>2</a:t>
              </a:r>
              <a:endParaRPr lang="el-GR" sz="1400" baseline="-25000" dirty="0">
                <a:latin typeface="Cambria Math" panose="02040503050406030204" pitchFamily="18" charset="0"/>
                <a:ea typeface="Cambria Math" panose="02040503050406030204" pitchFamily="18" charset="0"/>
              </a:endParaRPr>
            </a:p>
          </p:txBody>
        </p:sp>
        <p:cxnSp>
          <p:nvCxnSpPr>
            <p:cNvPr id="53" name="Ευθύγραμμο βέλος σύνδεσης 52"/>
            <p:cNvCxnSpPr/>
            <p:nvPr/>
          </p:nvCxnSpPr>
          <p:spPr>
            <a:xfrm flipV="1">
              <a:off x="4608004" y="2672917"/>
              <a:ext cx="0" cy="1800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a:off x="4608004" y="3052056"/>
              <a:ext cx="0" cy="160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Ομάδα 67"/>
          <p:cNvGrpSpPr/>
          <p:nvPr/>
        </p:nvGrpSpPr>
        <p:grpSpPr>
          <a:xfrm>
            <a:off x="1559665" y="1958446"/>
            <a:ext cx="432048" cy="564844"/>
            <a:chOff x="4172660" y="2053250"/>
            <a:chExt cx="432048" cy="564844"/>
          </a:xfrm>
        </p:grpSpPr>
        <p:cxnSp>
          <p:nvCxnSpPr>
            <p:cNvPr id="63" name="Ευθύγραμμο βέλος σύνδεσης 62"/>
            <p:cNvCxnSpPr/>
            <p:nvPr/>
          </p:nvCxnSpPr>
          <p:spPr>
            <a:xfrm flipV="1">
              <a:off x="4283968" y="2053250"/>
              <a:ext cx="0" cy="2184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Ευθύγραμμο βέλος σύνδεσης 65"/>
            <p:cNvCxnSpPr/>
            <p:nvPr/>
          </p:nvCxnSpPr>
          <p:spPr>
            <a:xfrm>
              <a:off x="4283968" y="2443957"/>
              <a:ext cx="0" cy="1741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172660" y="2175075"/>
              <a:ext cx="432048" cy="307777"/>
            </a:xfrm>
            <a:prstGeom prst="rect">
              <a:avLst/>
            </a:prstGeom>
            <a:noFill/>
          </p:spPr>
          <p:txBody>
            <a:bodyPr wrap="square" rtlCol="0">
              <a:spAutoFit/>
            </a:bodyPr>
            <a:lstStyle/>
            <a:p>
              <a:r>
                <a:rPr lang="en-US" sz="1400" i="1" dirty="0" smtClean="0">
                  <a:latin typeface="Cambria Math" panose="02040503050406030204" pitchFamily="18" charset="0"/>
                  <a:ea typeface="Cambria Math" panose="02040503050406030204" pitchFamily="18" charset="0"/>
                </a:rPr>
                <a:t>h</a:t>
              </a:r>
              <a:endParaRPr lang="el-GR" sz="1400" i="1" dirty="0">
                <a:latin typeface="Cambria Math" panose="02040503050406030204" pitchFamily="18" charset="0"/>
                <a:ea typeface="Cambria Math" panose="02040503050406030204" pitchFamily="18" charset="0"/>
              </a:endParaRPr>
            </a:p>
          </p:txBody>
        </p:sp>
      </p:grpSp>
      <p:grpSp>
        <p:nvGrpSpPr>
          <p:cNvPr id="75" name="Ομάδα 74"/>
          <p:cNvGrpSpPr/>
          <p:nvPr/>
        </p:nvGrpSpPr>
        <p:grpSpPr>
          <a:xfrm>
            <a:off x="1196143" y="2080270"/>
            <a:ext cx="432048" cy="385551"/>
            <a:chOff x="5018716" y="1897809"/>
            <a:chExt cx="432048" cy="385551"/>
          </a:xfrm>
        </p:grpSpPr>
        <p:cxnSp>
          <p:nvCxnSpPr>
            <p:cNvPr id="73" name="Ευθύγραμμο βέλος σύνδεσης 72"/>
            <p:cNvCxnSpPr/>
            <p:nvPr/>
          </p:nvCxnSpPr>
          <p:spPr>
            <a:xfrm>
              <a:off x="5334003" y="2060389"/>
              <a:ext cx="0" cy="22297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018716" y="1897809"/>
              <a:ext cx="432048" cy="307777"/>
            </a:xfrm>
            <a:prstGeom prst="rect">
              <a:avLst/>
            </a:prstGeom>
            <a:noFill/>
          </p:spPr>
          <p:txBody>
            <a:bodyPr wrap="square" rtlCol="0">
              <a:spAutoFit/>
            </a:bodyPr>
            <a:lstStyle/>
            <a:p>
              <a:r>
                <a:rPr lang="en-US" sz="1400" b="1" i="1" dirty="0" smtClean="0">
                  <a:latin typeface="Cambria Math" panose="02040503050406030204" pitchFamily="18" charset="0"/>
                  <a:ea typeface="Cambria Math" panose="02040503050406030204" pitchFamily="18" charset="0"/>
                </a:rPr>
                <a:t>w</a:t>
              </a:r>
              <a:endParaRPr lang="el-GR" sz="1400" b="1" i="1" dirty="0">
                <a:latin typeface="Cambria Math" panose="02040503050406030204" pitchFamily="18" charset="0"/>
                <a:ea typeface="Cambria Math" panose="02040503050406030204" pitchFamily="18" charset="0"/>
              </a:endParaRPr>
            </a:p>
          </p:txBody>
        </p:sp>
      </p:grpSp>
      <p:sp>
        <p:nvSpPr>
          <p:cNvPr id="5" name="TextBox 4"/>
          <p:cNvSpPr txBox="1"/>
          <p:nvPr/>
        </p:nvSpPr>
        <p:spPr>
          <a:xfrm>
            <a:off x="2499182" y="748189"/>
            <a:ext cx="5976664" cy="964623"/>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Έστω κυλινδρικό τμήμα ρευστού ύψους </a:t>
            </a:r>
            <a:r>
              <a:rPr lang="en-US" sz="2000" b="1" i="1" dirty="0" smtClean="0">
                <a:latin typeface="Comic Sans MS" panose="030F0702030302020204" pitchFamily="66" charset="0"/>
              </a:rPr>
              <a:t>h</a:t>
            </a:r>
            <a:r>
              <a:rPr lang="el-GR" sz="2000" b="1" dirty="0" smtClean="0">
                <a:latin typeface="Comic Sans MS" panose="030F0702030302020204" pitchFamily="66" charset="0"/>
              </a:rPr>
              <a:t>, εμβαδού βάσης </a:t>
            </a:r>
            <a:r>
              <a:rPr lang="el-GR" sz="2000" b="1" i="1" dirty="0" smtClean="0">
                <a:latin typeface="Comic Sans MS" panose="030F0702030302020204" pitchFamily="66" charset="0"/>
              </a:rPr>
              <a:t>Α</a:t>
            </a:r>
            <a:r>
              <a:rPr lang="el-GR" sz="2000" b="1" dirty="0" smtClean="0">
                <a:latin typeface="Comic Sans MS" panose="030F0702030302020204" pitchFamily="66" charset="0"/>
              </a:rPr>
              <a:t> και βάρους </a:t>
            </a:r>
            <a:r>
              <a:rPr lang="en-US" sz="2000" b="1" i="1" dirty="0" smtClean="0">
                <a:latin typeface="Comic Sans MS" panose="030F0702030302020204" pitchFamily="66" charset="0"/>
              </a:rPr>
              <a:t>w</a:t>
            </a:r>
            <a:r>
              <a:rPr lang="en-US" sz="2000" b="1" dirty="0" smtClean="0">
                <a:latin typeface="Comic Sans MS" panose="030F0702030302020204" pitchFamily="66" charset="0"/>
              </a:rPr>
              <a:t>,</a:t>
            </a:r>
            <a:r>
              <a:rPr lang="el-GR" sz="2000" b="1" dirty="0" smtClean="0">
                <a:latin typeface="Comic Sans MS" panose="030F0702030302020204" pitchFamily="66" charset="0"/>
              </a:rPr>
              <a:t> που ισορροπεί.</a:t>
            </a:r>
            <a:endParaRPr lang="el-GR" sz="20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 name="TextBox 8"/>
              <p:cNvSpPr txBox="1"/>
              <p:nvPr/>
            </p:nvSpPr>
            <p:spPr>
              <a:xfrm>
                <a:off x="4517467" y="1631895"/>
                <a:ext cx="1494575" cy="9866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a:rPr>
                                <m:t>𝑭</m:t>
                              </m:r>
                            </m:e>
                          </m:acc>
                          <m:r>
                            <a:rPr lang="en-US" sz="2400" b="1" i="1" smtClean="0">
                              <a:solidFill>
                                <a:srgbClr val="FF0000"/>
                              </a:solidFill>
                              <a:effectLst>
                                <a:outerShdw blurRad="38100" dist="38100" dir="2700000" algn="tl">
                                  <a:srgbClr val="000000">
                                    <a:alpha val="43137"/>
                                  </a:srgbClr>
                                </a:outerShdw>
                              </a:effectLst>
                              <a:latin typeface="Cambria Math"/>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e>
                      </m:nary>
                    </m:oMath>
                  </m:oMathPara>
                </a14:m>
                <a:endParaRPr lang="el-GR"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4517467" y="1631895"/>
                <a:ext cx="1494575" cy="986680"/>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555776" y="2788885"/>
                <a:ext cx="1868717" cy="461665"/>
              </a:xfrm>
              <a:prstGeom prst="rect">
                <a:avLst/>
              </a:prstGeom>
              <a:noFill/>
            </p:spPr>
            <p:txBody>
              <a:bodyPr wrap="none" rtlCol="0">
                <a:spAutoFit/>
              </a:bodyPr>
              <a:lstStyle/>
              <a:p>
                <a14:m>
                  <m:oMath xmlns:m="http://schemas.openxmlformats.org/officeDocument/2006/math">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𝑭</m:t>
                        </m:r>
                      </m:e>
                      <m:sub>
                        <m:r>
                          <a:rPr lang="en-US" sz="2400" b="1" i="1" smtClean="0">
                            <a:latin typeface="Cambria Math" panose="02040503050406030204" pitchFamily="18" charset="0"/>
                            <a:ea typeface="Cambria Math" panose="02040503050406030204" pitchFamily="18" charset="0"/>
                          </a:rPr>
                          <m:t>𝟐</m:t>
                        </m:r>
                      </m:sub>
                    </m:sSub>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𝑭</m:t>
                        </m:r>
                      </m:e>
                      <m:sub>
                        <m:r>
                          <a:rPr lang="en-US" sz="2400" b="1" i="1" smtClean="0">
                            <a:latin typeface="Cambria Math" panose="02040503050406030204" pitchFamily="18" charset="0"/>
                            <a:ea typeface="Cambria Math" panose="02040503050406030204" pitchFamily="18" charset="0"/>
                          </a:rPr>
                          <m:t>𝟏</m:t>
                        </m:r>
                      </m:sub>
                    </m:sSub>
                  </m:oMath>
                </a14:m>
                <a:r>
                  <a:rPr lang="en-US" sz="2400" b="1" dirty="0" smtClean="0">
                    <a:latin typeface="Cambria Math" panose="02040503050406030204" pitchFamily="18" charset="0"/>
                    <a:ea typeface="Cambria Math" panose="02040503050406030204" pitchFamily="18" charset="0"/>
                  </a:rPr>
                  <a:t> + </a:t>
                </a:r>
                <a:r>
                  <a:rPr lang="en-US" sz="2400" b="1" i="1" dirty="0" smtClean="0">
                    <a:latin typeface="Cambria Math" panose="02040503050406030204" pitchFamily="18" charset="0"/>
                    <a:ea typeface="Cambria Math" panose="02040503050406030204" pitchFamily="18" charset="0"/>
                  </a:rPr>
                  <a:t>w</a:t>
                </a:r>
                <a:endParaRPr lang="el-GR" sz="2400" b="1" i="1" dirty="0">
                  <a:latin typeface="Cambria Math" panose="02040503050406030204" pitchFamily="18"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555776" y="2788885"/>
                <a:ext cx="1868717" cy="461665"/>
              </a:xfrm>
              <a:prstGeom prst="rect">
                <a:avLst/>
              </a:prstGeom>
              <a:blipFill rotWithShape="1">
                <a:blip r:embed="rId5"/>
                <a:stretch>
                  <a:fillRect l="-651" t="-10526" r="-4886" b="-2894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490134" y="4206821"/>
                <a:ext cx="4056816" cy="461665"/>
              </a:xfrm>
              <a:prstGeom prst="rect">
                <a:avLst/>
              </a:prstGeom>
              <a:noFill/>
            </p:spPr>
            <p:txBody>
              <a:bodyPr wrap="none" rtlCol="0">
                <a:spAutoFit/>
              </a:bodyPr>
              <a:lstStyle/>
              <a:p>
                <a14:m>
                  <m:oMath xmlns:m="http://schemas.openxmlformats.org/officeDocument/2006/math">
                    <m:sSub>
                      <m:sSubPr>
                        <m:ctrlPr>
                          <a:rPr lang="el-GR" sz="2400" b="1" i="1" smtClean="0">
                            <a:latin typeface="Cambria Math" panose="02040503050406030204" pitchFamily="18" charset="0"/>
                          </a:rPr>
                        </m:ctrlPr>
                      </m:sSubPr>
                      <m:e>
                        <m:r>
                          <a:rPr lang="en-US" sz="2400" b="1" i="1" smtClean="0">
                            <a:latin typeface="Cambria Math"/>
                          </a:rPr>
                          <m:t>𝒑</m:t>
                        </m:r>
                      </m:e>
                      <m:sub>
                        <m:r>
                          <a:rPr lang="en-US" sz="2400" b="1" i="1" smtClean="0">
                            <a:latin typeface="Cambria Math"/>
                          </a:rPr>
                          <m:t>𝟐</m:t>
                        </m:r>
                        <m:r>
                          <a:rPr lang="en-US" sz="2400" b="1" i="1" smtClean="0">
                            <a:latin typeface="Cambria Math"/>
                          </a:rPr>
                          <m:t> </m:t>
                        </m:r>
                      </m:sub>
                    </m:sSub>
                    <m:r>
                      <a:rPr lang="en-US" sz="2400" b="1" i="1" smtClean="0">
                        <a:latin typeface="Cambria Math"/>
                      </a:rPr>
                      <m:t>𝑨</m:t>
                    </m:r>
                    <m:r>
                      <a:rPr lang="en-US" sz="2400" b="1" i="1" smtClean="0">
                        <a:latin typeface="Cambria Math"/>
                      </a:rPr>
                      <m:t>= </m:t>
                    </m:r>
                    <m:sSub>
                      <m:sSubPr>
                        <m:ctrlPr>
                          <a:rPr lang="el-GR" sz="2400" b="1" i="1">
                            <a:latin typeface="Cambria Math" panose="02040503050406030204" pitchFamily="18" charset="0"/>
                          </a:rPr>
                        </m:ctrlPr>
                      </m:sSubPr>
                      <m:e>
                        <m:r>
                          <a:rPr lang="en-US" sz="2400" b="1" i="1">
                            <a:latin typeface="Cambria Math"/>
                          </a:rPr>
                          <m:t>𝒑</m:t>
                        </m:r>
                      </m:e>
                      <m:sub>
                        <m:r>
                          <a:rPr lang="en-US" sz="2400" b="1" i="1" smtClean="0">
                            <a:latin typeface="Cambria Math"/>
                          </a:rPr>
                          <m:t>𝟏</m:t>
                        </m:r>
                        <m:r>
                          <a:rPr lang="en-US" sz="2400" b="1" i="1">
                            <a:latin typeface="Cambria Math"/>
                          </a:rPr>
                          <m:t> </m:t>
                        </m:r>
                      </m:sub>
                    </m:sSub>
                    <m:r>
                      <a:rPr lang="en-US" sz="2400" b="1" i="1">
                        <a:latin typeface="Cambria Math"/>
                      </a:rPr>
                      <m:t>𝑨</m:t>
                    </m:r>
                  </m:oMath>
                </a14:m>
                <a:r>
                  <a:rPr lang="en-US" sz="2400" b="1" dirty="0" smtClean="0"/>
                  <a:t> </a:t>
                </a:r>
                <a:r>
                  <a:rPr lang="en-US" sz="2400" b="1" dirty="0" smtClean="0">
                    <a:latin typeface="Cambria Math" panose="02040503050406030204" pitchFamily="18" charset="0"/>
                    <a:ea typeface="Cambria Math" panose="02040503050406030204" pitchFamily="18" charset="0"/>
                  </a:rPr>
                  <a:t>+ </a:t>
                </a:r>
                <a:r>
                  <a:rPr lang="el-GR" sz="2400" b="1" i="1" dirty="0" smtClean="0">
                    <a:latin typeface="Cambria Math" panose="02040503050406030204" pitchFamily="18" charset="0"/>
                    <a:ea typeface="Cambria Math" panose="02040503050406030204" pitchFamily="18" charset="0"/>
                  </a:rPr>
                  <a:t>ρ</a:t>
                </a:r>
                <a:r>
                  <a:rPr lang="en-US" sz="2400" b="1" i="1" dirty="0" smtClean="0">
                    <a:latin typeface="Cambria Math" panose="02040503050406030204" pitchFamily="18" charset="0"/>
                    <a:ea typeface="Cambria Math" panose="02040503050406030204" pitchFamily="18" charset="0"/>
                  </a:rPr>
                  <a:t> g A </a:t>
                </a:r>
                <a:r>
                  <a:rPr lang="en-US" sz="2400" b="1" dirty="0" smtClean="0">
                    <a:latin typeface="Cambria Math" panose="02040503050406030204" pitchFamily="18" charset="0"/>
                    <a:ea typeface="Cambria Math" panose="02040503050406030204" pitchFamily="18" charset="0"/>
                  </a:rPr>
                  <a:t>(</a:t>
                </a:r>
                <a:r>
                  <a:rPr lang="en-US" sz="2400" b="1" i="1" dirty="0" smtClean="0">
                    <a:latin typeface="Cambria Math" panose="02040503050406030204" pitchFamily="18" charset="0"/>
                    <a:ea typeface="Cambria Math" panose="02040503050406030204" pitchFamily="18" charset="0"/>
                  </a:rPr>
                  <a:t>h</a:t>
                </a:r>
                <a:r>
                  <a:rPr lang="en-US" sz="2400" b="1" baseline="-25000" dirty="0" smtClean="0">
                    <a:latin typeface="Cambria Math" panose="02040503050406030204" pitchFamily="18" charset="0"/>
                    <a:ea typeface="Cambria Math" panose="02040503050406030204" pitchFamily="18" charset="0"/>
                  </a:rPr>
                  <a:t>1</a:t>
                </a:r>
                <a:r>
                  <a:rPr lang="en-US" sz="2400" b="1" dirty="0" smtClean="0">
                    <a:latin typeface="Cambria Math" panose="02040503050406030204" pitchFamily="18" charset="0"/>
                    <a:ea typeface="Cambria Math" panose="02040503050406030204" pitchFamily="18" charset="0"/>
                  </a:rPr>
                  <a:t> – </a:t>
                </a:r>
                <a:r>
                  <a:rPr lang="en-US" sz="2400" b="1" i="1" dirty="0" smtClean="0">
                    <a:latin typeface="Cambria Math" panose="02040503050406030204" pitchFamily="18" charset="0"/>
                    <a:ea typeface="Cambria Math" panose="02040503050406030204" pitchFamily="18" charset="0"/>
                  </a:rPr>
                  <a:t>h</a:t>
                </a:r>
                <a:r>
                  <a:rPr lang="en-US" sz="2400" b="1" baseline="-25000" dirty="0" smtClean="0">
                    <a:latin typeface="Cambria Math" panose="02040503050406030204" pitchFamily="18" charset="0"/>
                    <a:ea typeface="Cambria Math" panose="02040503050406030204" pitchFamily="18" charset="0"/>
                  </a:rPr>
                  <a:t>2</a:t>
                </a:r>
                <a:r>
                  <a:rPr lang="en-US" sz="2400" b="1" dirty="0" smtClean="0">
                    <a:latin typeface="Cambria Math" panose="02040503050406030204" pitchFamily="18" charset="0"/>
                    <a:ea typeface="Cambria Math" panose="02040503050406030204" pitchFamily="18" charset="0"/>
                  </a:rPr>
                  <a:t>) </a:t>
                </a:r>
                <a:endParaRPr lang="el-GR" sz="2400" b="1" dirty="0">
                  <a:latin typeface="Cambria Math" panose="02040503050406030204" pitchFamily="18" charset="0"/>
                  <a:ea typeface="Cambria Math"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490134" y="4206821"/>
                <a:ext cx="4056816" cy="461665"/>
              </a:xfrm>
              <a:prstGeom prst="rect">
                <a:avLst/>
              </a:prstGeom>
              <a:blipFill rotWithShape="1">
                <a:blip r:embed="rId6"/>
                <a:stretch>
                  <a:fillRect l="-602" t="-13158" r="-1353" b="-26316"/>
                </a:stretch>
              </a:blipFill>
            </p:spPr>
            <p:txBody>
              <a:bodyPr/>
              <a:lstStyle/>
              <a:p>
                <a:r>
                  <a:rPr lang="el-GR">
                    <a:noFill/>
                  </a:rPr>
                  <a:t> </a:t>
                </a:r>
              </a:p>
            </p:txBody>
          </p:sp>
        </mc:Fallback>
      </mc:AlternateContent>
      <p:sp>
        <p:nvSpPr>
          <p:cNvPr id="16" name="TextBox 15"/>
          <p:cNvSpPr txBox="1"/>
          <p:nvPr/>
        </p:nvSpPr>
        <p:spPr>
          <a:xfrm>
            <a:off x="2865477" y="3342521"/>
            <a:ext cx="1325999" cy="461665"/>
          </a:xfrm>
          <a:prstGeom prst="rect">
            <a:avLst/>
          </a:prstGeom>
          <a:noFill/>
        </p:spPr>
        <p:txBody>
          <a:bodyPr wrap="square" rtlCol="0">
            <a:spAutoFit/>
          </a:bodyPr>
          <a:lstStyle/>
          <a:p>
            <a:r>
              <a:rPr lang="en-US" sz="2400" b="1" i="1" dirty="0" smtClean="0">
                <a:latin typeface="Cambria Math" panose="02040503050406030204" pitchFamily="18" charset="0"/>
                <a:ea typeface="Cambria Math" panose="02040503050406030204" pitchFamily="18" charset="0"/>
              </a:rPr>
              <a:t>w</a:t>
            </a:r>
            <a:r>
              <a:rPr lang="en-US" sz="2400" b="1" dirty="0" smtClean="0">
                <a:latin typeface="Cambria Math" panose="02040503050406030204" pitchFamily="18" charset="0"/>
                <a:ea typeface="Cambria Math" panose="02040503050406030204" pitchFamily="18" charset="0"/>
              </a:rPr>
              <a:t> </a:t>
            </a:r>
            <a:r>
              <a:rPr lang="el-GR" sz="2400" b="1" dirty="0" smtClean="0">
                <a:latin typeface="Cambria Math" panose="02040503050406030204" pitchFamily="18" charset="0"/>
                <a:ea typeface="Cambria Math" panose="02040503050406030204" pitchFamily="18" charset="0"/>
              </a:rPr>
              <a:t> </a:t>
            </a:r>
            <a:r>
              <a:rPr lang="en-US" sz="2400" b="1" dirty="0" smtClean="0">
                <a:latin typeface="Cambria Math" panose="02040503050406030204" pitchFamily="18" charset="0"/>
                <a:ea typeface="Cambria Math" panose="02040503050406030204" pitchFamily="18" charset="0"/>
              </a:rPr>
              <a:t>= </a:t>
            </a:r>
            <a:r>
              <a:rPr lang="en-US" sz="2400" b="1" i="1" dirty="0" smtClean="0">
                <a:latin typeface="Cambria Math" panose="02040503050406030204" pitchFamily="18" charset="0"/>
                <a:ea typeface="Cambria Math" panose="02040503050406030204" pitchFamily="18" charset="0"/>
              </a:rPr>
              <a:t>m</a:t>
            </a:r>
            <a:r>
              <a:rPr lang="el-GR" sz="2400" b="1" i="1" dirty="0" smtClean="0">
                <a:latin typeface="Cambria Math" panose="02040503050406030204" pitchFamily="18" charset="0"/>
                <a:ea typeface="Cambria Math" panose="02040503050406030204" pitchFamily="18" charset="0"/>
              </a:rPr>
              <a:t> </a:t>
            </a:r>
            <a:r>
              <a:rPr lang="en-US" sz="2400" b="1" i="1" dirty="0" smtClean="0">
                <a:latin typeface="Cambria Math" panose="02040503050406030204" pitchFamily="18" charset="0"/>
                <a:ea typeface="Cambria Math" panose="02040503050406030204" pitchFamily="18" charset="0"/>
              </a:rPr>
              <a:t>g</a:t>
            </a:r>
            <a:r>
              <a:rPr lang="en-US" sz="2400" b="1" dirty="0" smtClean="0">
                <a:latin typeface="Cambria Math" panose="02040503050406030204" pitchFamily="18" charset="0"/>
                <a:ea typeface="Cambria Math" panose="02040503050406030204" pitchFamily="18" charset="0"/>
              </a:rPr>
              <a:t> </a:t>
            </a:r>
            <a:endParaRPr lang="el-GR" sz="2400" b="1" dirty="0">
              <a:latin typeface="Cambria Math" panose="02040503050406030204" pitchFamily="18" charset="0"/>
              <a:ea typeface="Cambria Math" panose="02040503050406030204" pitchFamily="18" charset="0"/>
            </a:endParaRPr>
          </a:p>
        </p:txBody>
      </p:sp>
      <p:sp>
        <p:nvSpPr>
          <p:cNvPr id="42" name="TextBox 41"/>
          <p:cNvSpPr txBox="1"/>
          <p:nvPr/>
        </p:nvSpPr>
        <p:spPr>
          <a:xfrm>
            <a:off x="4122575" y="3349146"/>
            <a:ext cx="1187902" cy="461665"/>
          </a:xfrm>
          <a:prstGeom prst="rect">
            <a:avLst/>
          </a:prstGeom>
          <a:noFill/>
        </p:spPr>
        <p:txBody>
          <a:bodyPr wrap="square" rtlCol="0">
            <a:spAutoFit/>
          </a:bodyPr>
          <a:lstStyle/>
          <a:p>
            <a:r>
              <a:rPr lang="en-US" sz="2400" b="1" dirty="0" smtClean="0">
                <a:latin typeface="Cambria Math" panose="02040503050406030204" pitchFamily="18" charset="0"/>
                <a:ea typeface="Cambria Math" panose="02040503050406030204" pitchFamily="18" charset="0"/>
              </a:rPr>
              <a:t>= </a:t>
            </a:r>
            <a:r>
              <a:rPr lang="el-GR" sz="2400" b="1" i="1" dirty="0" smtClean="0">
                <a:latin typeface="Cambria Math" panose="02040503050406030204" pitchFamily="18" charset="0"/>
                <a:ea typeface="Cambria Math" panose="02040503050406030204" pitchFamily="18" charset="0"/>
              </a:rPr>
              <a:t>ρ</a:t>
            </a:r>
            <a:r>
              <a:rPr lang="en-US" sz="2400" b="1" i="1" dirty="0" smtClean="0">
                <a:latin typeface="Cambria Math" panose="02040503050406030204" pitchFamily="18" charset="0"/>
                <a:ea typeface="Cambria Math" panose="02040503050406030204" pitchFamily="18" charset="0"/>
              </a:rPr>
              <a:t>V</a:t>
            </a:r>
            <a:r>
              <a:rPr lang="el-GR" sz="2400" b="1" i="1" dirty="0" smtClean="0">
                <a:latin typeface="Cambria Math" panose="02040503050406030204" pitchFamily="18" charset="0"/>
                <a:ea typeface="Cambria Math" panose="02040503050406030204" pitchFamily="18" charset="0"/>
              </a:rPr>
              <a:t> </a:t>
            </a:r>
            <a:r>
              <a:rPr lang="en-US" sz="2400" b="1" i="1" dirty="0" smtClean="0">
                <a:latin typeface="Cambria Math" panose="02040503050406030204" pitchFamily="18" charset="0"/>
                <a:ea typeface="Cambria Math" panose="02040503050406030204" pitchFamily="18" charset="0"/>
              </a:rPr>
              <a:t>g </a:t>
            </a:r>
            <a:endParaRPr lang="el-GR" sz="2400" b="1" i="1" dirty="0">
              <a:latin typeface="Cambria Math" panose="02040503050406030204" pitchFamily="18" charset="0"/>
              <a:ea typeface="Cambria Math" panose="02040503050406030204" pitchFamily="18" charset="0"/>
            </a:endParaRPr>
          </a:p>
        </p:txBody>
      </p:sp>
      <p:sp>
        <p:nvSpPr>
          <p:cNvPr id="43" name="TextBox 42"/>
          <p:cNvSpPr txBox="1"/>
          <p:nvPr/>
        </p:nvSpPr>
        <p:spPr>
          <a:xfrm>
            <a:off x="5097726" y="3356992"/>
            <a:ext cx="2330316" cy="461665"/>
          </a:xfrm>
          <a:prstGeom prst="rect">
            <a:avLst/>
          </a:prstGeom>
          <a:noFill/>
        </p:spPr>
        <p:txBody>
          <a:bodyPr wrap="square" rtlCol="0">
            <a:spAutoFit/>
          </a:bodyPr>
          <a:lstStyle/>
          <a:p>
            <a:r>
              <a:rPr lang="en-US" sz="2400" b="1" dirty="0" smtClean="0">
                <a:latin typeface="Cambria Math" panose="02040503050406030204" pitchFamily="18" charset="0"/>
                <a:ea typeface="Cambria Math" panose="02040503050406030204" pitchFamily="18" charset="0"/>
              </a:rPr>
              <a:t>= </a:t>
            </a:r>
            <a:r>
              <a:rPr lang="el-GR" sz="2400" b="1" i="1" dirty="0" smtClean="0">
                <a:latin typeface="Cambria Math" panose="02040503050406030204" pitchFamily="18" charset="0"/>
                <a:ea typeface="Cambria Math" panose="02040503050406030204" pitchFamily="18" charset="0"/>
              </a:rPr>
              <a:t>ρ </a:t>
            </a:r>
            <a:r>
              <a:rPr lang="en-US" sz="2400" b="1" i="1" dirty="0" smtClean="0">
                <a:latin typeface="Cambria Math" panose="02040503050406030204" pitchFamily="18" charset="0"/>
                <a:ea typeface="Cambria Math" panose="02040503050406030204" pitchFamily="18" charset="0"/>
              </a:rPr>
              <a:t>g</a:t>
            </a:r>
            <a:r>
              <a:rPr lang="el-GR" sz="2400" b="1" i="1" dirty="0" smtClean="0">
                <a:latin typeface="Cambria Math" panose="02040503050406030204" pitchFamily="18" charset="0"/>
                <a:ea typeface="Cambria Math" panose="02040503050406030204" pitchFamily="18" charset="0"/>
              </a:rPr>
              <a:t> </a:t>
            </a:r>
            <a:r>
              <a:rPr lang="en-US" sz="2400" b="1" i="1" dirty="0" smtClean="0">
                <a:latin typeface="Cambria Math" panose="02040503050406030204" pitchFamily="18" charset="0"/>
                <a:ea typeface="Cambria Math" panose="02040503050406030204" pitchFamily="18" charset="0"/>
              </a:rPr>
              <a:t>A </a:t>
            </a:r>
            <a:r>
              <a:rPr lang="en-US" sz="2400" b="1" dirty="0">
                <a:latin typeface="Cambria Math" panose="02040503050406030204" pitchFamily="18" charset="0"/>
                <a:ea typeface="Cambria Math" panose="02040503050406030204" pitchFamily="18" charset="0"/>
              </a:rPr>
              <a:t>(</a:t>
            </a:r>
            <a:r>
              <a:rPr lang="en-US" sz="2400" b="1" i="1" dirty="0">
                <a:latin typeface="Cambria Math" panose="02040503050406030204" pitchFamily="18" charset="0"/>
                <a:ea typeface="Cambria Math" panose="02040503050406030204" pitchFamily="18" charset="0"/>
              </a:rPr>
              <a:t>h</a:t>
            </a:r>
            <a:r>
              <a:rPr lang="en-US" sz="2400" b="1" baseline="-25000" dirty="0">
                <a:latin typeface="Cambria Math" panose="02040503050406030204" pitchFamily="18" charset="0"/>
                <a:ea typeface="Cambria Math" panose="02040503050406030204" pitchFamily="18" charset="0"/>
              </a:rPr>
              <a:t>1</a:t>
            </a:r>
            <a:r>
              <a:rPr lang="en-US" sz="2400" b="1" dirty="0">
                <a:latin typeface="Cambria Math" panose="02040503050406030204" pitchFamily="18" charset="0"/>
                <a:ea typeface="Cambria Math" panose="02040503050406030204" pitchFamily="18" charset="0"/>
              </a:rPr>
              <a:t> – </a:t>
            </a:r>
            <a:r>
              <a:rPr lang="en-US" sz="2400" b="1" i="1" dirty="0">
                <a:latin typeface="Cambria Math" panose="02040503050406030204" pitchFamily="18" charset="0"/>
                <a:ea typeface="Cambria Math" panose="02040503050406030204" pitchFamily="18" charset="0"/>
              </a:rPr>
              <a:t>h</a:t>
            </a:r>
            <a:r>
              <a:rPr lang="en-US" sz="2400" b="1" baseline="-25000" dirty="0">
                <a:latin typeface="Cambria Math" panose="02040503050406030204" pitchFamily="18" charset="0"/>
                <a:ea typeface="Cambria Math" panose="02040503050406030204" pitchFamily="18" charset="0"/>
              </a:rPr>
              <a:t>2</a:t>
            </a:r>
            <a:r>
              <a:rPr lang="en-US" sz="2400" b="1" dirty="0">
                <a:latin typeface="Cambria Math" panose="02040503050406030204" pitchFamily="18" charset="0"/>
                <a:ea typeface="Cambria Math" panose="02040503050406030204" pitchFamily="18" charset="0"/>
              </a:rPr>
              <a:t>) </a:t>
            </a:r>
            <a:endParaRPr lang="el-GR" sz="2400" dirty="0"/>
          </a:p>
        </p:txBody>
      </p:sp>
      <p:sp>
        <p:nvSpPr>
          <p:cNvPr id="22" name="TextBox 21"/>
          <p:cNvSpPr txBox="1"/>
          <p:nvPr/>
        </p:nvSpPr>
        <p:spPr>
          <a:xfrm>
            <a:off x="4716016" y="2816084"/>
            <a:ext cx="586008" cy="369332"/>
          </a:xfrm>
          <a:prstGeom prst="rect">
            <a:avLst/>
          </a:prstGeom>
          <a:noFill/>
        </p:spPr>
        <p:txBody>
          <a:bodyPr wrap="square" rtlCol="0">
            <a:spAutoFit/>
          </a:bodyPr>
          <a:lstStyle/>
          <a:p>
            <a:r>
              <a:rPr lang="el-GR" b="1" dirty="0" smtClean="0">
                <a:latin typeface="Comic Sans MS" panose="030F0702030302020204" pitchFamily="66" charset="0"/>
              </a:rPr>
              <a:t>(1)</a:t>
            </a:r>
            <a:endParaRPr lang="el-GR" b="1" dirty="0">
              <a:latin typeface="Comic Sans MS" panose="030F0702030302020204" pitchFamily="66" charset="0"/>
            </a:endParaRPr>
          </a:p>
        </p:txBody>
      </p:sp>
      <p:sp>
        <p:nvSpPr>
          <p:cNvPr id="24" name="TextBox 23"/>
          <p:cNvSpPr txBox="1"/>
          <p:nvPr/>
        </p:nvSpPr>
        <p:spPr>
          <a:xfrm>
            <a:off x="6048164" y="2742719"/>
            <a:ext cx="1152128" cy="461665"/>
          </a:xfrm>
          <a:prstGeom prst="rect">
            <a:avLst/>
          </a:prstGeom>
          <a:noFill/>
        </p:spPr>
        <p:txBody>
          <a:bodyPr wrap="square" rtlCol="0">
            <a:spAutoFit/>
          </a:bodyPr>
          <a:lstStyle/>
          <a:p>
            <a:r>
              <a:rPr lang="en-US" sz="2400" b="1" i="1" dirty="0" smtClean="0">
                <a:latin typeface="Cambria Math" panose="02040503050406030204" pitchFamily="18" charset="0"/>
                <a:ea typeface="Cambria Math" panose="02040503050406030204" pitchFamily="18" charset="0"/>
              </a:rPr>
              <a:t>F</a:t>
            </a:r>
            <a:r>
              <a:rPr lang="en-US" sz="2400" dirty="0" smtClean="0">
                <a:latin typeface="Cambria Math" panose="02040503050406030204" pitchFamily="18" charset="0"/>
                <a:ea typeface="Cambria Math" panose="02040503050406030204" pitchFamily="18" charset="0"/>
              </a:rPr>
              <a:t> = </a:t>
            </a:r>
            <a:r>
              <a:rPr lang="en-US" sz="2400" b="1" i="1" dirty="0" smtClean="0">
                <a:latin typeface="Cambria Math" panose="02040503050406030204" pitchFamily="18" charset="0"/>
                <a:ea typeface="Cambria Math" panose="02040503050406030204" pitchFamily="18" charset="0"/>
              </a:rPr>
              <a:t>p A</a:t>
            </a:r>
            <a:endParaRPr lang="el-GR" sz="2400" b="1" i="1" dirty="0">
              <a:latin typeface="Cambria Math" panose="02040503050406030204" pitchFamily="18" charset="0"/>
              <a:ea typeface="Cambria Math" panose="02040503050406030204" pitchFamily="18" charset="0"/>
            </a:endParaRPr>
          </a:p>
        </p:txBody>
      </p:sp>
      <p:sp>
        <p:nvSpPr>
          <p:cNvPr id="48" name="TextBox 47"/>
          <p:cNvSpPr txBox="1"/>
          <p:nvPr/>
        </p:nvSpPr>
        <p:spPr>
          <a:xfrm>
            <a:off x="7428042" y="2788885"/>
            <a:ext cx="586008" cy="369332"/>
          </a:xfrm>
          <a:prstGeom prst="rect">
            <a:avLst/>
          </a:prstGeom>
          <a:noFill/>
        </p:spPr>
        <p:txBody>
          <a:bodyPr wrap="square" rtlCol="0">
            <a:spAutoFit/>
          </a:bodyPr>
          <a:lstStyle/>
          <a:p>
            <a:r>
              <a:rPr lang="el-GR" b="1" dirty="0" smtClean="0">
                <a:latin typeface="Comic Sans MS" panose="030F0702030302020204" pitchFamily="66" charset="0"/>
              </a:rPr>
              <a:t>(</a:t>
            </a:r>
            <a:r>
              <a:rPr lang="en-US" b="1" dirty="0" smtClean="0">
                <a:latin typeface="Comic Sans MS" panose="030F0702030302020204" pitchFamily="66" charset="0"/>
              </a:rPr>
              <a:t>2</a:t>
            </a:r>
            <a:r>
              <a:rPr lang="el-GR" b="1" dirty="0" smtClean="0">
                <a:latin typeface="Comic Sans MS" panose="030F0702030302020204" pitchFamily="66" charset="0"/>
              </a:rPr>
              <a:t>)</a:t>
            </a:r>
            <a:endParaRPr lang="el-GR" b="1" dirty="0">
              <a:latin typeface="Comic Sans MS" panose="030F0702030302020204" pitchFamily="66" charset="0"/>
            </a:endParaRPr>
          </a:p>
        </p:txBody>
      </p:sp>
      <p:sp>
        <p:nvSpPr>
          <p:cNvPr id="49" name="TextBox 48"/>
          <p:cNvSpPr txBox="1"/>
          <p:nvPr/>
        </p:nvSpPr>
        <p:spPr>
          <a:xfrm>
            <a:off x="7580442" y="3395312"/>
            <a:ext cx="586008" cy="369332"/>
          </a:xfrm>
          <a:prstGeom prst="rect">
            <a:avLst/>
          </a:prstGeom>
          <a:noFill/>
        </p:spPr>
        <p:txBody>
          <a:bodyPr wrap="square" rtlCol="0">
            <a:spAutoFit/>
          </a:bodyPr>
          <a:lstStyle/>
          <a:p>
            <a:r>
              <a:rPr lang="el-GR" b="1" dirty="0" smtClean="0">
                <a:latin typeface="Comic Sans MS" panose="030F0702030302020204" pitchFamily="66" charset="0"/>
              </a:rPr>
              <a:t>(</a:t>
            </a:r>
            <a:r>
              <a:rPr lang="en-US" b="1" dirty="0" smtClean="0">
                <a:latin typeface="Comic Sans MS" panose="030F0702030302020204" pitchFamily="66" charset="0"/>
              </a:rPr>
              <a:t>3</a:t>
            </a:r>
            <a:r>
              <a:rPr lang="el-GR" b="1" dirty="0" smtClean="0">
                <a:latin typeface="Comic Sans MS" panose="030F0702030302020204" pitchFamily="66" charset="0"/>
              </a:rPr>
              <a:t>)</a:t>
            </a:r>
            <a:endParaRPr lang="el-GR" b="1" dirty="0">
              <a:latin typeface="Comic Sans MS" panose="030F0702030302020204" pitchFamily="66" charset="0"/>
            </a:endParaRPr>
          </a:p>
        </p:txBody>
      </p:sp>
      <p:grpSp>
        <p:nvGrpSpPr>
          <p:cNvPr id="25" name="Ομάδα 24"/>
          <p:cNvGrpSpPr/>
          <p:nvPr/>
        </p:nvGrpSpPr>
        <p:grpSpPr>
          <a:xfrm>
            <a:off x="1683378" y="4037544"/>
            <a:ext cx="1419376" cy="553998"/>
            <a:chOff x="682303" y="3964414"/>
            <a:chExt cx="1419376" cy="553998"/>
          </a:xfrm>
        </p:grpSpPr>
        <p:sp>
          <p:nvSpPr>
            <p:cNvPr id="13" name="Δεξιό βέλος 12"/>
            <p:cNvSpPr/>
            <p:nvPr/>
          </p:nvSpPr>
          <p:spPr>
            <a:xfrm>
              <a:off x="1248055" y="4322238"/>
              <a:ext cx="853624" cy="1154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TextBox 49"/>
            <p:cNvSpPr txBox="1"/>
            <p:nvPr/>
          </p:nvSpPr>
          <p:spPr>
            <a:xfrm>
              <a:off x="682303" y="4149080"/>
              <a:ext cx="586008" cy="369332"/>
            </a:xfrm>
            <a:prstGeom prst="rect">
              <a:avLst/>
            </a:prstGeom>
            <a:noFill/>
          </p:spPr>
          <p:txBody>
            <a:bodyPr wrap="square" rtlCol="0">
              <a:spAutoFit/>
            </a:bodyPr>
            <a:lstStyle/>
            <a:p>
              <a:r>
                <a:rPr lang="el-GR" b="1" dirty="0" smtClean="0">
                  <a:latin typeface="Comic Sans MS" panose="030F0702030302020204" pitchFamily="66" charset="0"/>
                </a:rPr>
                <a:t>(1)</a:t>
              </a:r>
              <a:endParaRPr lang="el-GR" b="1" dirty="0">
                <a:latin typeface="Comic Sans MS" panose="030F0702030302020204" pitchFamily="66" charset="0"/>
              </a:endParaRPr>
            </a:p>
          </p:txBody>
        </p:sp>
        <p:sp>
          <p:nvSpPr>
            <p:cNvPr id="52" name="TextBox 51"/>
            <p:cNvSpPr txBox="1"/>
            <p:nvPr/>
          </p:nvSpPr>
          <p:spPr>
            <a:xfrm>
              <a:off x="1248054" y="3964414"/>
              <a:ext cx="853625" cy="338554"/>
            </a:xfrm>
            <a:prstGeom prst="rect">
              <a:avLst/>
            </a:prstGeom>
            <a:noFill/>
          </p:spPr>
          <p:txBody>
            <a:bodyPr wrap="square" rtlCol="0">
              <a:spAutoFit/>
            </a:bodyPr>
            <a:lstStyle/>
            <a:p>
              <a:r>
                <a:rPr lang="el-GR" sz="1600" b="1" dirty="0" smtClean="0">
                  <a:latin typeface="Comic Sans MS" panose="030F0702030302020204" pitchFamily="66" charset="0"/>
                </a:rPr>
                <a:t>(</a:t>
              </a:r>
              <a:r>
                <a:rPr lang="en-US" sz="1600" b="1" dirty="0" smtClean="0">
                  <a:latin typeface="Comic Sans MS" panose="030F0702030302020204" pitchFamily="66" charset="0"/>
                </a:rPr>
                <a:t>2</a:t>
              </a:r>
              <a:r>
                <a:rPr lang="el-GR" sz="1600" b="1" dirty="0" smtClean="0">
                  <a:latin typeface="Comic Sans MS" panose="030F0702030302020204" pitchFamily="66" charset="0"/>
                </a:rPr>
                <a:t>)</a:t>
              </a:r>
              <a:r>
                <a:rPr lang="en-US" sz="1600" b="1" dirty="0" smtClean="0">
                  <a:latin typeface="Comic Sans MS" panose="030F0702030302020204" pitchFamily="66" charset="0"/>
                </a:rPr>
                <a:t>,</a:t>
              </a:r>
              <a:r>
                <a:rPr lang="el-GR" sz="1600" b="1" dirty="0" smtClean="0">
                  <a:latin typeface="Comic Sans MS" panose="030F0702030302020204" pitchFamily="66" charset="0"/>
                </a:rPr>
                <a:t>(</a:t>
              </a:r>
              <a:r>
                <a:rPr lang="en-US" sz="1600" b="1" dirty="0">
                  <a:latin typeface="Comic Sans MS" panose="030F0702030302020204" pitchFamily="66" charset="0"/>
                </a:rPr>
                <a:t>3</a:t>
              </a:r>
              <a:r>
                <a:rPr lang="el-GR" sz="1600" b="1" dirty="0" smtClean="0">
                  <a:latin typeface="Comic Sans MS" panose="030F0702030302020204" pitchFamily="66" charset="0"/>
                </a:rPr>
                <a:t>)</a:t>
              </a:r>
              <a:endParaRPr lang="el-GR" sz="1600" b="1" dirty="0">
                <a:latin typeface="Comic Sans MS" panose="030F0702030302020204" pitchFamily="66" charset="0"/>
              </a:endParaRPr>
            </a:p>
          </p:txBody>
        </p:sp>
      </p:grpSp>
      <p:sp>
        <p:nvSpPr>
          <p:cNvPr id="55" name="TextBox 54"/>
          <p:cNvSpPr txBox="1"/>
          <p:nvPr/>
        </p:nvSpPr>
        <p:spPr>
          <a:xfrm>
            <a:off x="3280176" y="4941168"/>
            <a:ext cx="2626988" cy="523220"/>
          </a:xfrm>
          <a:prstGeom prst="rect">
            <a:avLst/>
          </a:prstGeom>
          <a:solidFill>
            <a:srgbClr val="BDFFDE"/>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p</a:t>
            </a:r>
            <a:r>
              <a:rPr lang="en-US" sz="28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2</a:t>
            </a:r>
            <a:r>
              <a:rPr lang="en-US"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p</a:t>
            </a:r>
            <a:r>
              <a:rPr lang="en-US" sz="28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1</a:t>
            </a:r>
            <a:r>
              <a:rPr lang="el-GR" sz="28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ρ</a:t>
            </a:r>
            <a:r>
              <a:rPr lang="en-US" sz="28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gh</a:t>
            </a:r>
            <a:endParaRPr lang="el-GR" sz="28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nvGrpSpPr>
          <p:cNvPr id="35" name="Ομάδα 34"/>
          <p:cNvGrpSpPr/>
          <p:nvPr/>
        </p:nvGrpSpPr>
        <p:grpSpPr>
          <a:xfrm>
            <a:off x="3944611" y="4244422"/>
            <a:ext cx="2346772" cy="395012"/>
            <a:chOff x="2820780" y="4378356"/>
            <a:chExt cx="2346772" cy="395012"/>
          </a:xfrm>
        </p:grpSpPr>
        <p:cxnSp>
          <p:nvCxnSpPr>
            <p:cNvPr id="32" name="Ευθεία γραμμή σύνδεσης 31"/>
            <p:cNvCxnSpPr/>
            <p:nvPr/>
          </p:nvCxnSpPr>
          <p:spPr>
            <a:xfrm flipH="1">
              <a:off x="2820780" y="4386906"/>
              <a:ext cx="243219" cy="3864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p:cNvCxnSpPr/>
            <p:nvPr/>
          </p:nvCxnSpPr>
          <p:spPr>
            <a:xfrm flipH="1">
              <a:off x="3885189" y="4382631"/>
              <a:ext cx="243219" cy="3864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Ευθεία γραμμή σύνδεσης 58"/>
            <p:cNvCxnSpPr/>
            <p:nvPr/>
          </p:nvCxnSpPr>
          <p:spPr>
            <a:xfrm flipH="1">
              <a:off x="4924333" y="4378356"/>
              <a:ext cx="243219" cy="3864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Ελεύθερη σχεδίαση 19"/>
          <p:cNvSpPr/>
          <p:nvPr/>
        </p:nvSpPr>
        <p:spPr>
          <a:xfrm>
            <a:off x="5932714" y="3323577"/>
            <a:ext cx="1393372" cy="562623"/>
          </a:xfrm>
          <a:custGeom>
            <a:avLst/>
            <a:gdLst>
              <a:gd name="connsiteX0" fmla="*/ 174172 w 1393372"/>
              <a:gd name="connsiteY0" fmla="*/ 83652 h 562623"/>
              <a:gd name="connsiteX1" fmla="*/ 174172 w 1393372"/>
              <a:gd name="connsiteY1" fmla="*/ 83652 h 562623"/>
              <a:gd name="connsiteX2" fmla="*/ 76200 w 1393372"/>
              <a:gd name="connsiteY2" fmla="*/ 94537 h 562623"/>
              <a:gd name="connsiteX3" fmla="*/ 32657 w 1393372"/>
              <a:gd name="connsiteY3" fmla="*/ 138080 h 562623"/>
              <a:gd name="connsiteX4" fmla="*/ 10886 w 1393372"/>
              <a:gd name="connsiteY4" fmla="*/ 246937 h 562623"/>
              <a:gd name="connsiteX5" fmla="*/ 0 w 1393372"/>
              <a:gd name="connsiteY5" fmla="*/ 279594 h 562623"/>
              <a:gd name="connsiteX6" fmla="*/ 10886 w 1393372"/>
              <a:gd name="connsiteY6" fmla="*/ 399337 h 562623"/>
              <a:gd name="connsiteX7" fmla="*/ 43543 w 1393372"/>
              <a:gd name="connsiteY7" fmla="*/ 431994 h 562623"/>
              <a:gd name="connsiteX8" fmla="*/ 76200 w 1393372"/>
              <a:gd name="connsiteY8" fmla="*/ 453766 h 562623"/>
              <a:gd name="connsiteX9" fmla="*/ 217715 w 1393372"/>
              <a:gd name="connsiteY9" fmla="*/ 486423 h 562623"/>
              <a:gd name="connsiteX10" fmla="*/ 250372 w 1393372"/>
              <a:gd name="connsiteY10" fmla="*/ 497309 h 562623"/>
              <a:gd name="connsiteX11" fmla="*/ 446315 w 1393372"/>
              <a:gd name="connsiteY11" fmla="*/ 519080 h 562623"/>
              <a:gd name="connsiteX12" fmla="*/ 511629 w 1393372"/>
              <a:gd name="connsiteY12" fmla="*/ 529966 h 562623"/>
              <a:gd name="connsiteX13" fmla="*/ 544286 w 1393372"/>
              <a:gd name="connsiteY13" fmla="*/ 540852 h 562623"/>
              <a:gd name="connsiteX14" fmla="*/ 642257 w 1393372"/>
              <a:gd name="connsiteY14" fmla="*/ 551737 h 562623"/>
              <a:gd name="connsiteX15" fmla="*/ 707572 w 1393372"/>
              <a:gd name="connsiteY15" fmla="*/ 562623 h 562623"/>
              <a:gd name="connsiteX16" fmla="*/ 1012372 w 1393372"/>
              <a:gd name="connsiteY16" fmla="*/ 551737 h 562623"/>
              <a:gd name="connsiteX17" fmla="*/ 1143000 w 1393372"/>
              <a:gd name="connsiteY17" fmla="*/ 519080 h 562623"/>
              <a:gd name="connsiteX18" fmla="*/ 1175657 w 1393372"/>
              <a:gd name="connsiteY18" fmla="*/ 508194 h 562623"/>
              <a:gd name="connsiteX19" fmla="*/ 1208315 w 1393372"/>
              <a:gd name="connsiteY19" fmla="*/ 497309 h 562623"/>
              <a:gd name="connsiteX20" fmla="*/ 1240972 w 1393372"/>
              <a:gd name="connsiteY20" fmla="*/ 475537 h 562623"/>
              <a:gd name="connsiteX21" fmla="*/ 1273629 w 1393372"/>
              <a:gd name="connsiteY21" fmla="*/ 464652 h 562623"/>
              <a:gd name="connsiteX22" fmla="*/ 1338943 w 1393372"/>
              <a:gd name="connsiteY22" fmla="*/ 421109 h 562623"/>
              <a:gd name="connsiteX23" fmla="*/ 1360715 w 1393372"/>
              <a:gd name="connsiteY23" fmla="*/ 388452 h 562623"/>
              <a:gd name="connsiteX24" fmla="*/ 1382486 w 1393372"/>
              <a:gd name="connsiteY24" fmla="*/ 366680 h 562623"/>
              <a:gd name="connsiteX25" fmla="*/ 1393372 w 1393372"/>
              <a:gd name="connsiteY25" fmla="*/ 334023 h 562623"/>
              <a:gd name="connsiteX26" fmla="*/ 1382486 w 1393372"/>
              <a:gd name="connsiteY26" fmla="*/ 159852 h 562623"/>
              <a:gd name="connsiteX27" fmla="*/ 1371600 w 1393372"/>
              <a:gd name="connsiteY27" fmla="*/ 94537 h 562623"/>
              <a:gd name="connsiteX28" fmla="*/ 1338943 w 1393372"/>
              <a:gd name="connsiteY28" fmla="*/ 72766 h 562623"/>
              <a:gd name="connsiteX29" fmla="*/ 1251857 w 1393372"/>
              <a:gd name="connsiteY29" fmla="*/ 50994 h 562623"/>
              <a:gd name="connsiteX30" fmla="*/ 1219200 w 1393372"/>
              <a:gd name="connsiteY30" fmla="*/ 40109 h 562623"/>
              <a:gd name="connsiteX31" fmla="*/ 892629 w 1393372"/>
              <a:gd name="connsiteY31" fmla="*/ 18337 h 562623"/>
              <a:gd name="connsiteX32" fmla="*/ 576943 w 1393372"/>
              <a:gd name="connsiteY32" fmla="*/ 18337 h 562623"/>
              <a:gd name="connsiteX33" fmla="*/ 348343 w 1393372"/>
              <a:gd name="connsiteY33" fmla="*/ 40109 h 562623"/>
              <a:gd name="connsiteX34" fmla="*/ 283029 w 1393372"/>
              <a:gd name="connsiteY34" fmla="*/ 50994 h 562623"/>
              <a:gd name="connsiteX35" fmla="*/ 206829 w 1393372"/>
              <a:gd name="connsiteY35" fmla="*/ 61880 h 562623"/>
              <a:gd name="connsiteX36" fmla="*/ 174172 w 1393372"/>
              <a:gd name="connsiteY36" fmla="*/ 83652 h 56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93372" h="562623">
                <a:moveTo>
                  <a:pt x="174172" y="83652"/>
                </a:moveTo>
                <a:lnTo>
                  <a:pt x="174172" y="83652"/>
                </a:lnTo>
                <a:cubicBezTo>
                  <a:pt x="141515" y="87280"/>
                  <a:pt x="106868" y="82742"/>
                  <a:pt x="76200" y="94537"/>
                </a:cubicBezTo>
                <a:cubicBezTo>
                  <a:pt x="57042" y="101905"/>
                  <a:pt x="32657" y="138080"/>
                  <a:pt x="32657" y="138080"/>
                </a:cubicBezTo>
                <a:cubicBezTo>
                  <a:pt x="8064" y="211864"/>
                  <a:pt x="35905" y="121844"/>
                  <a:pt x="10886" y="246937"/>
                </a:cubicBezTo>
                <a:cubicBezTo>
                  <a:pt x="8636" y="258189"/>
                  <a:pt x="3629" y="268708"/>
                  <a:pt x="0" y="279594"/>
                </a:cubicBezTo>
                <a:cubicBezTo>
                  <a:pt x="3629" y="319508"/>
                  <a:pt x="-125" y="360800"/>
                  <a:pt x="10886" y="399337"/>
                </a:cubicBezTo>
                <a:cubicBezTo>
                  <a:pt x="15115" y="414139"/>
                  <a:pt x="31717" y="422139"/>
                  <a:pt x="43543" y="431994"/>
                </a:cubicBezTo>
                <a:cubicBezTo>
                  <a:pt x="53594" y="440370"/>
                  <a:pt x="64245" y="448452"/>
                  <a:pt x="76200" y="453766"/>
                </a:cubicBezTo>
                <a:cubicBezTo>
                  <a:pt x="132822" y="478931"/>
                  <a:pt x="155730" y="477568"/>
                  <a:pt x="217715" y="486423"/>
                </a:cubicBezTo>
                <a:cubicBezTo>
                  <a:pt x="228601" y="490052"/>
                  <a:pt x="239083" y="495256"/>
                  <a:pt x="250372" y="497309"/>
                </a:cubicBezTo>
                <a:cubicBezTo>
                  <a:pt x="299055" y="506160"/>
                  <a:pt x="401325" y="513456"/>
                  <a:pt x="446315" y="519080"/>
                </a:cubicBezTo>
                <a:cubicBezTo>
                  <a:pt x="468216" y="521818"/>
                  <a:pt x="490083" y="525178"/>
                  <a:pt x="511629" y="529966"/>
                </a:cubicBezTo>
                <a:cubicBezTo>
                  <a:pt x="522830" y="532455"/>
                  <a:pt x="532968" y="538966"/>
                  <a:pt x="544286" y="540852"/>
                </a:cubicBezTo>
                <a:cubicBezTo>
                  <a:pt x="576697" y="546254"/>
                  <a:pt x="609687" y="547394"/>
                  <a:pt x="642257" y="551737"/>
                </a:cubicBezTo>
                <a:cubicBezTo>
                  <a:pt x="664135" y="554654"/>
                  <a:pt x="685800" y="558994"/>
                  <a:pt x="707572" y="562623"/>
                </a:cubicBezTo>
                <a:cubicBezTo>
                  <a:pt x="809172" y="558994"/>
                  <a:pt x="910883" y="557707"/>
                  <a:pt x="1012372" y="551737"/>
                </a:cubicBezTo>
                <a:cubicBezTo>
                  <a:pt x="1065775" y="548596"/>
                  <a:pt x="1092668" y="535858"/>
                  <a:pt x="1143000" y="519080"/>
                </a:cubicBezTo>
                <a:lnTo>
                  <a:pt x="1175657" y="508194"/>
                </a:lnTo>
                <a:lnTo>
                  <a:pt x="1208315" y="497309"/>
                </a:lnTo>
                <a:cubicBezTo>
                  <a:pt x="1219201" y="490052"/>
                  <a:pt x="1229270" y="481388"/>
                  <a:pt x="1240972" y="475537"/>
                </a:cubicBezTo>
                <a:cubicBezTo>
                  <a:pt x="1251235" y="470405"/>
                  <a:pt x="1263599" y="470224"/>
                  <a:pt x="1273629" y="464652"/>
                </a:cubicBezTo>
                <a:cubicBezTo>
                  <a:pt x="1296502" y="451945"/>
                  <a:pt x="1338943" y="421109"/>
                  <a:pt x="1338943" y="421109"/>
                </a:cubicBezTo>
                <a:cubicBezTo>
                  <a:pt x="1346200" y="410223"/>
                  <a:pt x="1352542" y="398668"/>
                  <a:pt x="1360715" y="388452"/>
                </a:cubicBezTo>
                <a:cubicBezTo>
                  <a:pt x="1367126" y="380438"/>
                  <a:pt x="1377206" y="375481"/>
                  <a:pt x="1382486" y="366680"/>
                </a:cubicBezTo>
                <a:cubicBezTo>
                  <a:pt x="1388390" y="356841"/>
                  <a:pt x="1389743" y="344909"/>
                  <a:pt x="1393372" y="334023"/>
                </a:cubicBezTo>
                <a:cubicBezTo>
                  <a:pt x="1389743" y="275966"/>
                  <a:pt x="1387753" y="217783"/>
                  <a:pt x="1382486" y="159852"/>
                </a:cubicBezTo>
                <a:cubicBezTo>
                  <a:pt x="1380488" y="137871"/>
                  <a:pt x="1381471" y="114279"/>
                  <a:pt x="1371600" y="94537"/>
                </a:cubicBezTo>
                <a:cubicBezTo>
                  <a:pt x="1365749" y="82835"/>
                  <a:pt x="1350645" y="78617"/>
                  <a:pt x="1338943" y="72766"/>
                </a:cubicBezTo>
                <a:cubicBezTo>
                  <a:pt x="1314059" y="60324"/>
                  <a:pt x="1276701" y="57205"/>
                  <a:pt x="1251857" y="50994"/>
                </a:cubicBezTo>
                <a:cubicBezTo>
                  <a:pt x="1240725" y="48211"/>
                  <a:pt x="1230541" y="41854"/>
                  <a:pt x="1219200" y="40109"/>
                </a:cubicBezTo>
                <a:cubicBezTo>
                  <a:pt x="1131970" y="26689"/>
                  <a:pt x="959607" y="21686"/>
                  <a:pt x="892629" y="18337"/>
                </a:cubicBezTo>
                <a:cubicBezTo>
                  <a:pt x="763418" y="-13963"/>
                  <a:pt x="849417" y="3200"/>
                  <a:pt x="576943" y="18337"/>
                </a:cubicBezTo>
                <a:cubicBezTo>
                  <a:pt x="559179" y="19324"/>
                  <a:pt x="371248" y="37246"/>
                  <a:pt x="348343" y="40109"/>
                </a:cubicBezTo>
                <a:cubicBezTo>
                  <a:pt x="326442" y="42847"/>
                  <a:pt x="304844" y="47638"/>
                  <a:pt x="283029" y="50994"/>
                </a:cubicBezTo>
                <a:cubicBezTo>
                  <a:pt x="257669" y="54895"/>
                  <a:pt x="232229" y="58251"/>
                  <a:pt x="206829" y="61880"/>
                </a:cubicBezTo>
                <a:cubicBezTo>
                  <a:pt x="166474" y="75332"/>
                  <a:pt x="179615" y="80023"/>
                  <a:pt x="174172" y="8365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Ελεύθερη σχεδίαση 20"/>
          <p:cNvSpPr/>
          <p:nvPr/>
        </p:nvSpPr>
        <p:spPr>
          <a:xfrm>
            <a:off x="4445359" y="3439886"/>
            <a:ext cx="507641" cy="381000"/>
          </a:xfrm>
          <a:custGeom>
            <a:avLst/>
            <a:gdLst>
              <a:gd name="connsiteX0" fmla="*/ 137527 w 507641"/>
              <a:gd name="connsiteY0" fmla="*/ 65314 h 381000"/>
              <a:gd name="connsiteX1" fmla="*/ 83098 w 507641"/>
              <a:gd name="connsiteY1" fmla="*/ 76200 h 381000"/>
              <a:gd name="connsiteX2" fmla="*/ 17784 w 507641"/>
              <a:gd name="connsiteY2" fmla="*/ 141514 h 381000"/>
              <a:gd name="connsiteX3" fmla="*/ 17784 w 507641"/>
              <a:gd name="connsiteY3" fmla="*/ 326571 h 381000"/>
              <a:gd name="connsiteX4" fmla="*/ 61327 w 507641"/>
              <a:gd name="connsiteY4" fmla="*/ 381000 h 381000"/>
              <a:gd name="connsiteX5" fmla="*/ 246384 w 507641"/>
              <a:gd name="connsiteY5" fmla="*/ 370114 h 381000"/>
              <a:gd name="connsiteX6" fmla="*/ 311698 w 507641"/>
              <a:gd name="connsiteY6" fmla="*/ 348343 h 381000"/>
              <a:gd name="connsiteX7" fmla="*/ 366127 w 507641"/>
              <a:gd name="connsiteY7" fmla="*/ 304800 h 381000"/>
              <a:gd name="connsiteX8" fmla="*/ 387898 w 507641"/>
              <a:gd name="connsiteY8" fmla="*/ 283028 h 381000"/>
              <a:gd name="connsiteX9" fmla="*/ 420555 w 507641"/>
              <a:gd name="connsiteY9" fmla="*/ 272143 h 381000"/>
              <a:gd name="connsiteX10" fmla="*/ 464098 w 507641"/>
              <a:gd name="connsiteY10" fmla="*/ 206828 h 381000"/>
              <a:gd name="connsiteX11" fmla="*/ 507641 w 507641"/>
              <a:gd name="connsiteY11" fmla="*/ 152400 h 381000"/>
              <a:gd name="connsiteX12" fmla="*/ 496755 w 507641"/>
              <a:gd name="connsiteY12" fmla="*/ 32657 h 381000"/>
              <a:gd name="connsiteX13" fmla="*/ 453212 w 507641"/>
              <a:gd name="connsiteY13" fmla="*/ 21771 h 381000"/>
              <a:gd name="connsiteX14" fmla="*/ 387898 w 507641"/>
              <a:gd name="connsiteY14" fmla="*/ 0 h 381000"/>
              <a:gd name="connsiteX15" fmla="*/ 344355 w 507641"/>
              <a:gd name="connsiteY15" fmla="*/ 10885 h 381000"/>
              <a:gd name="connsiteX16" fmla="*/ 279041 w 507641"/>
              <a:gd name="connsiteY16" fmla="*/ 32657 h 381000"/>
              <a:gd name="connsiteX17" fmla="*/ 213727 w 507641"/>
              <a:gd name="connsiteY17" fmla="*/ 43543 h 381000"/>
              <a:gd name="connsiteX18" fmla="*/ 83098 w 507641"/>
              <a:gd name="connsiteY18" fmla="*/ 6531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7641" h="381000">
                <a:moveTo>
                  <a:pt x="137527" y="65314"/>
                </a:moveTo>
                <a:cubicBezTo>
                  <a:pt x="119384" y="68943"/>
                  <a:pt x="98708" y="66267"/>
                  <a:pt x="83098" y="76200"/>
                </a:cubicBezTo>
                <a:cubicBezTo>
                  <a:pt x="57122" y="92730"/>
                  <a:pt x="17784" y="141514"/>
                  <a:pt x="17784" y="141514"/>
                </a:cubicBezTo>
                <a:cubicBezTo>
                  <a:pt x="-6672" y="214881"/>
                  <a:pt x="-5173" y="196484"/>
                  <a:pt x="17784" y="326571"/>
                </a:cubicBezTo>
                <a:cubicBezTo>
                  <a:pt x="20727" y="343246"/>
                  <a:pt x="49541" y="369214"/>
                  <a:pt x="61327" y="381000"/>
                </a:cubicBezTo>
                <a:cubicBezTo>
                  <a:pt x="123013" y="377371"/>
                  <a:pt x="185111" y="378106"/>
                  <a:pt x="246384" y="370114"/>
                </a:cubicBezTo>
                <a:cubicBezTo>
                  <a:pt x="269140" y="367146"/>
                  <a:pt x="311698" y="348343"/>
                  <a:pt x="311698" y="348343"/>
                </a:cubicBezTo>
                <a:cubicBezTo>
                  <a:pt x="364271" y="295770"/>
                  <a:pt x="297460" y="359734"/>
                  <a:pt x="366127" y="304800"/>
                </a:cubicBezTo>
                <a:cubicBezTo>
                  <a:pt x="374141" y="298389"/>
                  <a:pt x="379097" y="288308"/>
                  <a:pt x="387898" y="283028"/>
                </a:cubicBezTo>
                <a:cubicBezTo>
                  <a:pt x="397737" y="277124"/>
                  <a:pt x="409669" y="275771"/>
                  <a:pt x="420555" y="272143"/>
                </a:cubicBezTo>
                <a:cubicBezTo>
                  <a:pt x="435069" y="250371"/>
                  <a:pt x="445595" y="225330"/>
                  <a:pt x="464098" y="206828"/>
                </a:cubicBezTo>
                <a:cubicBezTo>
                  <a:pt x="495121" y="175806"/>
                  <a:pt x="480177" y="193597"/>
                  <a:pt x="507641" y="152400"/>
                </a:cubicBezTo>
                <a:cubicBezTo>
                  <a:pt x="504012" y="112486"/>
                  <a:pt x="512170" y="69653"/>
                  <a:pt x="496755" y="32657"/>
                </a:cubicBezTo>
                <a:cubicBezTo>
                  <a:pt x="491001" y="18847"/>
                  <a:pt x="467542" y="26070"/>
                  <a:pt x="453212" y="21771"/>
                </a:cubicBezTo>
                <a:cubicBezTo>
                  <a:pt x="431231" y="15177"/>
                  <a:pt x="387898" y="0"/>
                  <a:pt x="387898" y="0"/>
                </a:cubicBezTo>
                <a:cubicBezTo>
                  <a:pt x="373384" y="3628"/>
                  <a:pt x="358685" y="6586"/>
                  <a:pt x="344355" y="10885"/>
                </a:cubicBezTo>
                <a:cubicBezTo>
                  <a:pt x="322374" y="17479"/>
                  <a:pt x="301678" y="28884"/>
                  <a:pt x="279041" y="32657"/>
                </a:cubicBezTo>
                <a:cubicBezTo>
                  <a:pt x="257270" y="36286"/>
                  <a:pt x="235309" y="38918"/>
                  <a:pt x="213727" y="43543"/>
                </a:cubicBezTo>
                <a:cubicBezTo>
                  <a:pt x="95701" y="68834"/>
                  <a:pt x="164741" y="65314"/>
                  <a:pt x="83098" y="653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Ελεύθερη σχεδίαση 36"/>
          <p:cNvSpPr/>
          <p:nvPr/>
        </p:nvSpPr>
        <p:spPr>
          <a:xfrm>
            <a:off x="3810000" y="3385457"/>
            <a:ext cx="794657" cy="119743"/>
          </a:xfrm>
          <a:custGeom>
            <a:avLst/>
            <a:gdLst>
              <a:gd name="connsiteX0" fmla="*/ 0 w 794657"/>
              <a:gd name="connsiteY0" fmla="*/ 119743 h 119743"/>
              <a:gd name="connsiteX1" fmla="*/ 54429 w 794657"/>
              <a:gd name="connsiteY1" fmla="*/ 108857 h 119743"/>
              <a:gd name="connsiteX2" fmla="*/ 87086 w 794657"/>
              <a:gd name="connsiteY2" fmla="*/ 76200 h 119743"/>
              <a:gd name="connsiteX3" fmla="*/ 119743 w 794657"/>
              <a:gd name="connsiteY3" fmla="*/ 65314 h 119743"/>
              <a:gd name="connsiteX4" fmla="*/ 152400 w 794657"/>
              <a:gd name="connsiteY4" fmla="*/ 43543 h 119743"/>
              <a:gd name="connsiteX5" fmla="*/ 217714 w 794657"/>
              <a:gd name="connsiteY5" fmla="*/ 21772 h 119743"/>
              <a:gd name="connsiteX6" fmla="*/ 315686 w 794657"/>
              <a:gd name="connsiteY6" fmla="*/ 0 h 119743"/>
              <a:gd name="connsiteX7" fmla="*/ 653143 w 794657"/>
              <a:gd name="connsiteY7" fmla="*/ 10886 h 119743"/>
              <a:gd name="connsiteX8" fmla="*/ 740229 w 794657"/>
              <a:gd name="connsiteY8" fmla="*/ 43543 h 119743"/>
              <a:gd name="connsiteX9" fmla="*/ 772886 w 794657"/>
              <a:gd name="connsiteY9" fmla="*/ 65314 h 119743"/>
              <a:gd name="connsiteX10" fmla="*/ 794657 w 794657"/>
              <a:gd name="connsiteY10" fmla="*/ 87086 h 11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4657" h="119743">
                <a:moveTo>
                  <a:pt x="0" y="119743"/>
                </a:moveTo>
                <a:cubicBezTo>
                  <a:pt x="18143" y="116114"/>
                  <a:pt x="37880" y="117131"/>
                  <a:pt x="54429" y="108857"/>
                </a:cubicBezTo>
                <a:cubicBezTo>
                  <a:pt x="68198" y="101972"/>
                  <a:pt x="74277" y="84739"/>
                  <a:pt x="87086" y="76200"/>
                </a:cubicBezTo>
                <a:cubicBezTo>
                  <a:pt x="96633" y="69835"/>
                  <a:pt x="109480" y="70446"/>
                  <a:pt x="119743" y="65314"/>
                </a:cubicBezTo>
                <a:cubicBezTo>
                  <a:pt x="131445" y="59463"/>
                  <a:pt x="140445" y="48856"/>
                  <a:pt x="152400" y="43543"/>
                </a:cubicBezTo>
                <a:cubicBezTo>
                  <a:pt x="173371" y="34223"/>
                  <a:pt x="195450" y="27338"/>
                  <a:pt x="217714" y="21772"/>
                </a:cubicBezTo>
                <a:cubicBezTo>
                  <a:pt x="279207" y="6398"/>
                  <a:pt x="246586" y="13820"/>
                  <a:pt x="315686" y="0"/>
                </a:cubicBezTo>
                <a:cubicBezTo>
                  <a:pt x="428172" y="3629"/>
                  <a:pt x="540782" y="4465"/>
                  <a:pt x="653143" y="10886"/>
                </a:cubicBezTo>
                <a:cubicBezTo>
                  <a:pt x="682906" y="12587"/>
                  <a:pt x="715326" y="29313"/>
                  <a:pt x="740229" y="43543"/>
                </a:cubicBezTo>
                <a:cubicBezTo>
                  <a:pt x="751588" y="50034"/>
                  <a:pt x="762670" y="57141"/>
                  <a:pt x="772886" y="65314"/>
                </a:cubicBezTo>
                <a:cubicBezTo>
                  <a:pt x="780900" y="71725"/>
                  <a:pt x="794657" y="87086"/>
                  <a:pt x="794657" y="87086"/>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Ελεύθερη σχεδίαση 38"/>
          <p:cNvSpPr/>
          <p:nvPr/>
        </p:nvSpPr>
        <p:spPr>
          <a:xfrm>
            <a:off x="4800600" y="3657600"/>
            <a:ext cx="1426029" cy="326571"/>
          </a:xfrm>
          <a:custGeom>
            <a:avLst/>
            <a:gdLst>
              <a:gd name="connsiteX0" fmla="*/ 0 w 1426029"/>
              <a:gd name="connsiteY0" fmla="*/ 0 h 326571"/>
              <a:gd name="connsiteX1" fmla="*/ 43543 w 1426029"/>
              <a:gd name="connsiteY1" fmla="*/ 54429 h 326571"/>
              <a:gd name="connsiteX2" fmla="*/ 54429 w 1426029"/>
              <a:gd name="connsiteY2" fmla="*/ 87086 h 326571"/>
              <a:gd name="connsiteX3" fmla="*/ 87086 w 1426029"/>
              <a:gd name="connsiteY3" fmla="*/ 119743 h 326571"/>
              <a:gd name="connsiteX4" fmla="*/ 108857 w 1426029"/>
              <a:gd name="connsiteY4" fmla="*/ 152400 h 326571"/>
              <a:gd name="connsiteX5" fmla="*/ 152400 w 1426029"/>
              <a:gd name="connsiteY5" fmla="*/ 195943 h 326571"/>
              <a:gd name="connsiteX6" fmla="*/ 174171 w 1426029"/>
              <a:gd name="connsiteY6" fmla="*/ 228600 h 326571"/>
              <a:gd name="connsiteX7" fmla="*/ 228600 w 1426029"/>
              <a:gd name="connsiteY7" fmla="*/ 272143 h 326571"/>
              <a:gd name="connsiteX8" fmla="*/ 348343 w 1426029"/>
              <a:gd name="connsiteY8" fmla="*/ 304800 h 326571"/>
              <a:gd name="connsiteX9" fmla="*/ 468086 w 1426029"/>
              <a:gd name="connsiteY9" fmla="*/ 315686 h 326571"/>
              <a:gd name="connsiteX10" fmla="*/ 555171 w 1426029"/>
              <a:gd name="connsiteY10" fmla="*/ 326571 h 326571"/>
              <a:gd name="connsiteX11" fmla="*/ 1110343 w 1426029"/>
              <a:gd name="connsiteY11" fmla="*/ 315686 h 326571"/>
              <a:gd name="connsiteX12" fmla="*/ 1175657 w 1426029"/>
              <a:gd name="connsiteY12" fmla="*/ 293914 h 326571"/>
              <a:gd name="connsiteX13" fmla="*/ 1219200 w 1426029"/>
              <a:gd name="connsiteY13" fmla="*/ 283029 h 326571"/>
              <a:gd name="connsiteX14" fmla="*/ 1251857 w 1426029"/>
              <a:gd name="connsiteY14" fmla="*/ 272143 h 326571"/>
              <a:gd name="connsiteX15" fmla="*/ 1306286 w 1426029"/>
              <a:gd name="connsiteY15" fmla="*/ 261257 h 326571"/>
              <a:gd name="connsiteX16" fmla="*/ 1382486 w 1426029"/>
              <a:gd name="connsiteY16" fmla="*/ 239486 h 326571"/>
              <a:gd name="connsiteX17" fmla="*/ 1426029 w 1426029"/>
              <a:gd name="connsiteY17" fmla="*/ 195943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6029" h="326571">
                <a:moveTo>
                  <a:pt x="0" y="0"/>
                </a:moveTo>
                <a:cubicBezTo>
                  <a:pt x="14514" y="18143"/>
                  <a:pt x="31229" y="34726"/>
                  <a:pt x="43543" y="54429"/>
                </a:cubicBezTo>
                <a:cubicBezTo>
                  <a:pt x="49625" y="64159"/>
                  <a:pt x="48064" y="77539"/>
                  <a:pt x="54429" y="87086"/>
                </a:cubicBezTo>
                <a:cubicBezTo>
                  <a:pt x="62968" y="99895"/>
                  <a:pt x="77231" y="107916"/>
                  <a:pt x="87086" y="119743"/>
                </a:cubicBezTo>
                <a:cubicBezTo>
                  <a:pt x="95461" y="129794"/>
                  <a:pt x="100343" y="142467"/>
                  <a:pt x="108857" y="152400"/>
                </a:cubicBezTo>
                <a:cubicBezTo>
                  <a:pt x="122215" y="167985"/>
                  <a:pt x="141014" y="178864"/>
                  <a:pt x="152400" y="195943"/>
                </a:cubicBezTo>
                <a:cubicBezTo>
                  <a:pt x="159657" y="206829"/>
                  <a:pt x="165998" y="218384"/>
                  <a:pt x="174171" y="228600"/>
                </a:cubicBezTo>
                <a:cubicBezTo>
                  <a:pt x="186649" y="244197"/>
                  <a:pt x="211044" y="264340"/>
                  <a:pt x="228600" y="272143"/>
                </a:cubicBezTo>
                <a:cubicBezTo>
                  <a:pt x="260238" y="286204"/>
                  <a:pt x="312713" y="300346"/>
                  <a:pt x="348343" y="304800"/>
                </a:cubicBezTo>
                <a:cubicBezTo>
                  <a:pt x="388112" y="309771"/>
                  <a:pt x="428227" y="311490"/>
                  <a:pt x="468086" y="315686"/>
                </a:cubicBezTo>
                <a:cubicBezTo>
                  <a:pt x="497179" y="318748"/>
                  <a:pt x="526143" y="322943"/>
                  <a:pt x="555171" y="326571"/>
                </a:cubicBezTo>
                <a:cubicBezTo>
                  <a:pt x="740228" y="322943"/>
                  <a:pt x="925506" y="325414"/>
                  <a:pt x="1110343" y="315686"/>
                </a:cubicBezTo>
                <a:cubicBezTo>
                  <a:pt x="1133260" y="314480"/>
                  <a:pt x="1153393" y="299480"/>
                  <a:pt x="1175657" y="293914"/>
                </a:cubicBezTo>
                <a:cubicBezTo>
                  <a:pt x="1190171" y="290286"/>
                  <a:pt x="1204815" y="287139"/>
                  <a:pt x="1219200" y="283029"/>
                </a:cubicBezTo>
                <a:cubicBezTo>
                  <a:pt x="1230233" y="279877"/>
                  <a:pt x="1240725" y="274926"/>
                  <a:pt x="1251857" y="272143"/>
                </a:cubicBezTo>
                <a:cubicBezTo>
                  <a:pt x="1269807" y="267655"/>
                  <a:pt x="1288224" y="265271"/>
                  <a:pt x="1306286" y="261257"/>
                </a:cubicBezTo>
                <a:cubicBezTo>
                  <a:pt x="1347288" y="252145"/>
                  <a:pt x="1346122" y="251607"/>
                  <a:pt x="1382486" y="239486"/>
                </a:cubicBezTo>
                <a:lnTo>
                  <a:pt x="1426029" y="195943"/>
                </a:ln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731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par>
                          <p:cTn id="14" fill="hold">
                            <p:stCondLst>
                              <p:cond delay="500"/>
                            </p:stCondLst>
                            <p:childTnLst>
                              <p:par>
                                <p:cTn id="15" presetID="10" presetClass="entr" presetSubtype="0" fill="hold" nodeType="afterEffect">
                                  <p:stCondLst>
                                    <p:cond delay="25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750"/>
                            </p:stCondLst>
                            <p:childTnLst>
                              <p:par>
                                <p:cTn id="23" presetID="10"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2750"/>
                            </p:stCondLst>
                            <p:childTnLst>
                              <p:par>
                                <p:cTn id="31" presetID="10" presetClass="entr" presetSubtype="0"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par>
                          <p:cTn id="34" fill="hold">
                            <p:stCondLst>
                              <p:cond delay="3250"/>
                            </p:stCondLst>
                            <p:childTnLst>
                              <p:par>
                                <p:cTn id="35" presetID="10"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3750"/>
                            </p:stCondLst>
                            <p:childTnLst>
                              <p:par>
                                <p:cTn id="39" presetID="10" presetClass="entr" presetSubtype="0"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childTnLst>
                          </p:cTn>
                        </p:par>
                        <p:par>
                          <p:cTn id="42" fill="hold">
                            <p:stCondLst>
                              <p:cond delay="4250"/>
                            </p:stCondLst>
                            <p:childTnLst>
                              <p:par>
                                <p:cTn id="43" presetID="10" presetClass="entr" presetSubtype="0" fill="hold"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childTnLst>
                                </p:cTn>
                              </p:par>
                            </p:childTnLst>
                          </p:cTn>
                        </p:par>
                        <p:par>
                          <p:cTn id="46" fill="hold">
                            <p:stCondLst>
                              <p:cond delay="4750"/>
                            </p:stCondLst>
                            <p:childTnLst>
                              <p:par>
                                <p:cTn id="47" presetID="10" presetClass="entr" presetSubtype="0" fill="hold" nodeType="afterEffect">
                                  <p:stCondLst>
                                    <p:cond delay="25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par>
                          <p:cTn id="50" fill="hold">
                            <p:stCondLst>
                              <p:cond delay="5500"/>
                            </p:stCondLst>
                            <p:childTnLst>
                              <p:par>
                                <p:cTn id="51" presetID="10" presetClass="entr" presetSubtype="0" fill="hold" nodeType="afterEffect">
                                  <p:stCondLst>
                                    <p:cond delay="25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2000" fill="hold"/>
                                        <p:tgtEl>
                                          <p:spTgt spid="9"/>
                                        </p:tgtEl>
                                        <p:attrNameLst>
                                          <p:attrName>ppt_x</p:attrName>
                                        </p:attrNameLst>
                                      </p:cBhvr>
                                      <p:tavLst>
                                        <p:tav tm="0">
                                          <p:val>
                                            <p:strVal val="1+#ppt_w/2"/>
                                          </p:val>
                                        </p:tav>
                                        <p:tav tm="100000">
                                          <p:val>
                                            <p:strVal val="#ppt_x"/>
                                          </p:val>
                                        </p:tav>
                                      </p:tavLst>
                                    </p:anim>
                                    <p:anim calcmode="lin" valueType="num">
                                      <p:cBhvr additive="base">
                                        <p:cTn id="59"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dissolve">
                                      <p:cBhvr>
                                        <p:cTn id="64" dur="500"/>
                                        <p:tgtEl>
                                          <p:spTgt spid="10"/>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dissolve">
                                      <p:cBhvr>
                                        <p:cTn id="73" dur="500"/>
                                        <p:tgtEl>
                                          <p:spTgt spid="24"/>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dissolv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dissolve">
                                      <p:cBhvr>
                                        <p:cTn id="87" dur="500"/>
                                        <p:tgtEl>
                                          <p:spTgt spid="42"/>
                                        </p:tgtEl>
                                      </p:cBhvr>
                                    </p:animEffect>
                                  </p:childTnLst>
                                </p:cTn>
                              </p:par>
                            </p:childTnLst>
                          </p:cTn>
                        </p:par>
                        <p:par>
                          <p:cTn id="88" fill="hold">
                            <p:stCondLst>
                              <p:cond delay="500"/>
                            </p:stCondLst>
                            <p:childTnLst>
                              <p:par>
                                <p:cTn id="89" presetID="6" presetClass="entr" presetSubtype="16"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circle(in)">
                                      <p:cBhvr>
                                        <p:cTn id="91" dur="2000"/>
                                        <p:tgtEl>
                                          <p:spTgt spid="37"/>
                                        </p:tgtEl>
                                      </p:cBhvr>
                                    </p:animEffect>
                                  </p:childTnLst>
                                </p:cTn>
                              </p:par>
                            </p:childTnLst>
                          </p:cTn>
                        </p:par>
                        <p:par>
                          <p:cTn id="92" fill="hold">
                            <p:stCondLst>
                              <p:cond delay="2500"/>
                            </p:stCondLst>
                            <p:childTnLst>
                              <p:par>
                                <p:cTn id="93" presetID="21"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heel(1)">
                                      <p:cBhvr>
                                        <p:cTn id="95" dur="15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dissolve">
                                      <p:cBhvr>
                                        <p:cTn id="100" dur="500"/>
                                        <p:tgtEl>
                                          <p:spTgt spid="43"/>
                                        </p:tgtEl>
                                      </p:cBhvr>
                                    </p:animEffect>
                                  </p:childTnLst>
                                </p:cTn>
                              </p:par>
                            </p:childTnLst>
                          </p:cTn>
                        </p:par>
                        <p:par>
                          <p:cTn id="101" fill="hold">
                            <p:stCondLst>
                              <p:cond delay="500"/>
                            </p:stCondLst>
                            <p:childTnLst>
                              <p:par>
                                <p:cTn id="102" presetID="22" presetClass="entr" presetSubtype="4" fill="hold" grpId="0" nodeType="afterEffect">
                                  <p:stCondLst>
                                    <p:cond delay="250"/>
                                  </p:stCondLst>
                                  <p:childTnLst>
                                    <p:set>
                                      <p:cBhvr>
                                        <p:cTn id="103" dur="1" fill="hold">
                                          <p:stCondLst>
                                            <p:cond delay="0"/>
                                          </p:stCondLst>
                                        </p:cTn>
                                        <p:tgtEl>
                                          <p:spTgt spid="39"/>
                                        </p:tgtEl>
                                        <p:attrNameLst>
                                          <p:attrName>style.visibility</p:attrName>
                                        </p:attrNameLst>
                                      </p:cBhvr>
                                      <p:to>
                                        <p:strVal val="visible"/>
                                      </p:to>
                                    </p:set>
                                    <p:animEffect transition="in" filter="wipe(down)">
                                      <p:cBhvr>
                                        <p:cTn id="104" dur="500"/>
                                        <p:tgtEl>
                                          <p:spTgt spid="39"/>
                                        </p:tgtEl>
                                      </p:cBhvr>
                                    </p:animEffect>
                                  </p:childTnLst>
                                </p:cTn>
                              </p:par>
                            </p:childTnLst>
                          </p:cTn>
                        </p:par>
                        <p:par>
                          <p:cTn id="105" fill="hold">
                            <p:stCondLst>
                              <p:cond delay="1250"/>
                            </p:stCondLst>
                            <p:childTnLst>
                              <p:par>
                                <p:cTn id="106" presetID="21" presetClass="entr" presetSubtype="1" fill="hold" grpId="0" nodeType="afterEffect">
                                  <p:stCondLst>
                                    <p:cond delay="250"/>
                                  </p:stCondLst>
                                  <p:childTnLst>
                                    <p:set>
                                      <p:cBhvr>
                                        <p:cTn id="107" dur="1" fill="hold">
                                          <p:stCondLst>
                                            <p:cond delay="0"/>
                                          </p:stCondLst>
                                        </p:cTn>
                                        <p:tgtEl>
                                          <p:spTgt spid="20"/>
                                        </p:tgtEl>
                                        <p:attrNameLst>
                                          <p:attrName>style.visibility</p:attrName>
                                        </p:attrNameLst>
                                      </p:cBhvr>
                                      <p:to>
                                        <p:strVal val="visible"/>
                                      </p:to>
                                    </p:set>
                                    <p:animEffect transition="in" filter="wheel(1)">
                                      <p:cBhvr>
                                        <p:cTn id="108" dur="1000"/>
                                        <p:tgtEl>
                                          <p:spTgt spid="20"/>
                                        </p:tgtEl>
                                      </p:cBhvr>
                                    </p:animEffect>
                                  </p:childTnLst>
                                </p:cTn>
                              </p:par>
                            </p:childTnLst>
                          </p:cTn>
                        </p:par>
                        <p:par>
                          <p:cTn id="109" fill="hold">
                            <p:stCondLst>
                              <p:cond delay="2500"/>
                            </p:stCondLst>
                            <p:childTnLst>
                              <p:par>
                                <p:cTn id="110" presetID="10"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50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500"/>
                                        <p:tgtEl>
                                          <p:spTgt spid="25"/>
                                        </p:tgtEl>
                                      </p:cBhvr>
                                    </p:animEffect>
                                  </p:childTnLst>
                                </p:cTn>
                              </p:par>
                            </p:childTnLst>
                          </p:cTn>
                        </p:par>
                        <p:par>
                          <p:cTn id="118" fill="hold">
                            <p:stCondLst>
                              <p:cond delay="500"/>
                            </p:stCondLst>
                            <p:childTnLst>
                              <p:par>
                                <p:cTn id="119" presetID="2" presetClass="entr" presetSubtype="2"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 calcmode="lin" valueType="num">
                                      <p:cBhvr additive="base">
                                        <p:cTn id="121" dur="2000" fill="hold"/>
                                        <p:tgtEl>
                                          <p:spTgt spid="14"/>
                                        </p:tgtEl>
                                        <p:attrNameLst>
                                          <p:attrName>ppt_x</p:attrName>
                                        </p:attrNameLst>
                                      </p:cBhvr>
                                      <p:tavLst>
                                        <p:tav tm="0">
                                          <p:val>
                                            <p:strVal val="1+#ppt_w/2"/>
                                          </p:val>
                                        </p:tav>
                                        <p:tav tm="100000">
                                          <p:val>
                                            <p:strVal val="#ppt_x"/>
                                          </p:val>
                                        </p:tav>
                                      </p:tavLst>
                                    </p:anim>
                                    <p:anim calcmode="lin" valueType="num">
                                      <p:cBhvr additive="base">
                                        <p:cTn id="122"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1000"/>
                                        <p:tgtEl>
                                          <p:spTgt spid="35"/>
                                        </p:tgtEl>
                                      </p:cBhvr>
                                    </p:animEffect>
                                    <p:anim calcmode="lin" valueType="num">
                                      <p:cBhvr>
                                        <p:cTn id="128" dur="1000" fill="hold"/>
                                        <p:tgtEl>
                                          <p:spTgt spid="35"/>
                                        </p:tgtEl>
                                        <p:attrNameLst>
                                          <p:attrName>ppt_x</p:attrName>
                                        </p:attrNameLst>
                                      </p:cBhvr>
                                      <p:tavLst>
                                        <p:tav tm="0">
                                          <p:val>
                                            <p:strVal val="#ppt_x"/>
                                          </p:val>
                                        </p:tav>
                                        <p:tav tm="100000">
                                          <p:val>
                                            <p:strVal val="#ppt_x"/>
                                          </p:val>
                                        </p:tav>
                                      </p:tavLst>
                                    </p:anim>
                                    <p:anim calcmode="lin" valueType="num">
                                      <p:cBhvr>
                                        <p:cTn id="1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8" fill="hold" grpId="0" nodeType="click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additive="base">
                                        <p:cTn id="134" dur="2000" fill="hold"/>
                                        <p:tgtEl>
                                          <p:spTgt spid="55"/>
                                        </p:tgtEl>
                                        <p:attrNameLst>
                                          <p:attrName>ppt_x</p:attrName>
                                        </p:attrNameLst>
                                      </p:cBhvr>
                                      <p:tavLst>
                                        <p:tav tm="0">
                                          <p:val>
                                            <p:strVal val="0-#ppt_w/2"/>
                                          </p:val>
                                        </p:tav>
                                        <p:tav tm="100000">
                                          <p:val>
                                            <p:strVal val="#ppt_x"/>
                                          </p:val>
                                        </p:tav>
                                      </p:tavLst>
                                    </p:anim>
                                    <p:anim calcmode="lin" valueType="num">
                                      <p:cBhvr additive="base">
                                        <p:cTn id="135" dur="2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5" grpId="0"/>
      <p:bldP spid="9" grpId="0"/>
      <p:bldP spid="10" grpId="0"/>
      <p:bldP spid="14" grpId="0"/>
      <p:bldP spid="16" grpId="0"/>
      <p:bldP spid="42" grpId="0"/>
      <p:bldP spid="43" grpId="0"/>
      <p:bldP spid="22" grpId="0"/>
      <p:bldP spid="24" grpId="0"/>
      <p:bldP spid="48" grpId="0"/>
      <p:bldP spid="49" grpId="0"/>
      <p:bldP spid="55" grpId="0" animBg="1"/>
      <p:bldP spid="20" grpId="0" animBg="1"/>
      <p:bldP spid="21" grpId="0" animBg="1"/>
      <p:bldP spid="37"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14</a:t>
            </a:fld>
            <a:endParaRPr lang="el-GR" dirty="0">
              <a:solidFill>
                <a:prstClr val="black"/>
              </a:solidFill>
            </a:endParaRPr>
          </a:p>
        </p:txBody>
      </p:sp>
      <p:sp>
        <p:nvSpPr>
          <p:cNvPr id="4" name="TextBox 3"/>
          <p:cNvSpPr txBox="1"/>
          <p:nvPr/>
        </p:nvSpPr>
        <p:spPr>
          <a:xfrm>
            <a:off x="899592" y="388468"/>
            <a:ext cx="7200800" cy="830997"/>
          </a:xfrm>
          <a:prstGeom prst="rect">
            <a:avLst/>
          </a:prstGeom>
          <a:noFill/>
        </p:spPr>
        <p:txBody>
          <a:bodyPr wrap="square" rtlCol="0">
            <a:spAutoFit/>
          </a:bodyPr>
          <a:lstStyle/>
          <a:p>
            <a:pPr algn="ct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Υπολογισμός της πίεσης σε βάθος υγρού, που έχει ελεύθερη επιφάνεια σε επαφή με τον αέρα. </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grpSp>
        <p:nvGrpSpPr>
          <p:cNvPr id="5" name="Ομάδα 4"/>
          <p:cNvGrpSpPr/>
          <p:nvPr/>
        </p:nvGrpSpPr>
        <p:grpSpPr>
          <a:xfrm>
            <a:off x="899592" y="1610342"/>
            <a:ext cx="1728192" cy="1962674"/>
            <a:chOff x="755576" y="1412776"/>
            <a:chExt cx="1287760" cy="1530626"/>
          </a:xfrm>
        </p:grpSpPr>
        <p:cxnSp>
          <p:nvCxnSpPr>
            <p:cNvPr id="6" name="Ευθεία γραμμή σύνδεσης 5"/>
            <p:cNvCxnSpPr/>
            <p:nvPr/>
          </p:nvCxnSpPr>
          <p:spPr>
            <a:xfrm>
              <a:off x="755576" y="1412776"/>
              <a:ext cx="0" cy="1512168"/>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755576" y="2943402"/>
              <a:ext cx="1287760" cy="0"/>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2043336" y="1412776"/>
              <a:ext cx="0" cy="1512168"/>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755576" y="1628800"/>
              <a:ext cx="128776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755576" y="1628800"/>
              <a:ext cx="1287760" cy="1296144"/>
            </a:xfrm>
            <a:prstGeom prst="rect">
              <a:avLst/>
            </a:prstGeom>
            <a:solidFill>
              <a:srgbClr val="D1F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13" name="Ευθεία γραμμή σύνδεσης 12"/>
          <p:cNvCxnSpPr/>
          <p:nvPr/>
        </p:nvCxnSpPr>
        <p:spPr>
          <a:xfrm>
            <a:off x="1356511" y="2879862"/>
            <a:ext cx="1080120"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23249" y="1612308"/>
            <a:ext cx="504056" cy="307777"/>
          </a:xfrm>
          <a:prstGeom prst="rect">
            <a:avLst/>
          </a:prstGeom>
          <a:noFill/>
        </p:spPr>
        <p:txBody>
          <a:bodyPr wrap="square" rtlCol="0">
            <a:spAutoFit/>
          </a:bodyPr>
          <a:lstStyle/>
          <a:p>
            <a:r>
              <a:rPr lang="en-US" sz="1400" b="1" i="1" dirty="0" smtClean="0">
                <a:latin typeface="Comic Sans MS" panose="030F0702030302020204" pitchFamily="66" charset="0"/>
              </a:rPr>
              <a:t>p</a:t>
            </a:r>
            <a:r>
              <a:rPr lang="el-GR" sz="1400" b="1" baseline="-25000" dirty="0" err="1" smtClean="0">
                <a:latin typeface="Comic Sans MS" panose="030F0702030302020204" pitchFamily="66" charset="0"/>
              </a:rPr>
              <a:t>ατμ</a:t>
            </a:r>
            <a:endParaRPr lang="el-GR" sz="1400" b="1" i="1" dirty="0">
              <a:latin typeface="Comic Sans MS" panose="030F0702030302020204" pitchFamily="66" charset="0"/>
            </a:endParaRPr>
          </a:p>
        </p:txBody>
      </p:sp>
      <p:sp>
        <p:nvSpPr>
          <p:cNvPr id="15" name="TextBox 14"/>
          <p:cNvSpPr txBox="1"/>
          <p:nvPr/>
        </p:nvSpPr>
        <p:spPr>
          <a:xfrm>
            <a:off x="1808570" y="2613384"/>
            <a:ext cx="418735" cy="307777"/>
          </a:xfrm>
          <a:prstGeom prst="rect">
            <a:avLst/>
          </a:prstGeom>
          <a:noFill/>
        </p:spPr>
        <p:txBody>
          <a:bodyPr wrap="square" rtlCol="0">
            <a:spAutoFit/>
          </a:bodyPr>
          <a:lstStyle/>
          <a:p>
            <a:r>
              <a:rPr lang="en-US" sz="1400" b="1" i="1" dirty="0" smtClean="0">
                <a:latin typeface="Comic Sans MS" panose="030F0702030302020204" pitchFamily="66" charset="0"/>
              </a:rPr>
              <a:t>p</a:t>
            </a:r>
            <a:r>
              <a:rPr lang="el-GR" sz="1200" b="1" baseline="-25000" dirty="0" smtClean="0">
                <a:latin typeface="Comic Sans MS" panose="030F0702030302020204" pitchFamily="66" charset="0"/>
              </a:rPr>
              <a:t>Κ</a:t>
            </a:r>
            <a:endParaRPr lang="el-GR" sz="1200" b="1" i="1" dirty="0">
              <a:latin typeface="Comic Sans MS" panose="030F0702030302020204" pitchFamily="66" charset="0"/>
            </a:endParaRPr>
          </a:p>
        </p:txBody>
      </p:sp>
      <p:grpSp>
        <p:nvGrpSpPr>
          <p:cNvPr id="27" name="Ομάδα 26"/>
          <p:cNvGrpSpPr/>
          <p:nvPr/>
        </p:nvGrpSpPr>
        <p:grpSpPr>
          <a:xfrm>
            <a:off x="1451517" y="2568018"/>
            <a:ext cx="335030" cy="330637"/>
            <a:chOff x="1451517" y="2568018"/>
            <a:chExt cx="335030" cy="330637"/>
          </a:xfrm>
        </p:grpSpPr>
        <p:sp>
          <p:nvSpPr>
            <p:cNvPr id="11" name="Έλλειψη 10"/>
            <p:cNvSpPr/>
            <p:nvPr/>
          </p:nvSpPr>
          <p:spPr>
            <a:xfrm>
              <a:off x="1740828" y="285293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p:cNvSpPr txBox="1"/>
            <p:nvPr/>
          </p:nvSpPr>
          <p:spPr>
            <a:xfrm>
              <a:off x="1451517" y="2568018"/>
              <a:ext cx="252028" cy="307777"/>
            </a:xfrm>
            <a:prstGeom prst="rect">
              <a:avLst/>
            </a:prstGeom>
            <a:noFill/>
          </p:spPr>
          <p:txBody>
            <a:bodyPr wrap="square" rtlCol="0">
              <a:spAutoFit/>
            </a:bodyPr>
            <a:lstStyle/>
            <a:p>
              <a:r>
                <a:rPr lang="el-GR" sz="1400" b="1" dirty="0">
                  <a:latin typeface="Comic Sans MS" panose="030F0702030302020204" pitchFamily="66" charset="0"/>
                </a:rPr>
                <a:t>Κ</a:t>
              </a:r>
            </a:p>
          </p:txBody>
        </p:sp>
      </p:grpSp>
      <p:grpSp>
        <p:nvGrpSpPr>
          <p:cNvPr id="17" name="Ομάδα 16"/>
          <p:cNvGrpSpPr/>
          <p:nvPr/>
        </p:nvGrpSpPr>
        <p:grpSpPr>
          <a:xfrm>
            <a:off x="1598667" y="1881736"/>
            <a:ext cx="432048" cy="971200"/>
            <a:chOff x="4128992" y="1834797"/>
            <a:chExt cx="432048" cy="971200"/>
          </a:xfrm>
        </p:grpSpPr>
        <p:cxnSp>
          <p:nvCxnSpPr>
            <p:cNvPr id="18" name="Ευθύγραμμο βέλος σύνδεσης 17"/>
            <p:cNvCxnSpPr/>
            <p:nvPr/>
          </p:nvCxnSpPr>
          <p:spPr>
            <a:xfrm flipV="1">
              <a:off x="4283968" y="1834797"/>
              <a:ext cx="0" cy="3464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4283968" y="2460373"/>
              <a:ext cx="0" cy="3456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28992" y="2181244"/>
              <a:ext cx="432048" cy="307777"/>
            </a:xfrm>
            <a:prstGeom prst="rect">
              <a:avLst/>
            </a:prstGeom>
            <a:noFill/>
          </p:spPr>
          <p:txBody>
            <a:bodyPr wrap="square" rtlCol="0">
              <a:spAutoFit/>
            </a:bodyPr>
            <a:lstStyle/>
            <a:p>
              <a:r>
                <a:rPr lang="en-US" sz="1400" b="1" i="1" dirty="0" smtClean="0">
                  <a:latin typeface="Cambria Math" panose="02040503050406030204" pitchFamily="18" charset="0"/>
                  <a:ea typeface="Cambria Math" panose="02040503050406030204" pitchFamily="18" charset="0"/>
                </a:rPr>
                <a:t>h</a:t>
              </a:r>
              <a:endParaRPr lang="el-GR" sz="1400" b="1" i="1" dirty="0">
                <a:latin typeface="Cambria Math" panose="02040503050406030204" pitchFamily="18" charset="0"/>
                <a:ea typeface="Cambria Math" panose="02040503050406030204" pitchFamily="18" charset="0"/>
              </a:endParaRPr>
            </a:p>
          </p:txBody>
        </p:sp>
      </p:grpSp>
      <p:sp>
        <p:nvSpPr>
          <p:cNvPr id="25" name="TextBox 24"/>
          <p:cNvSpPr txBox="1"/>
          <p:nvPr/>
        </p:nvSpPr>
        <p:spPr>
          <a:xfrm>
            <a:off x="3131840" y="1612308"/>
            <a:ext cx="5328592" cy="2400657"/>
          </a:xfrm>
          <a:prstGeom prst="rect">
            <a:avLst/>
          </a:prstGeom>
          <a:noFill/>
        </p:spPr>
        <p:txBody>
          <a:bodyPr wrap="square" rtlCol="0">
            <a:spAutoFit/>
          </a:bodyPr>
          <a:lstStyle/>
          <a:p>
            <a:pPr>
              <a:lnSpc>
                <a:spcPct val="150000"/>
              </a:lnSpc>
            </a:pPr>
            <a:r>
              <a:rPr lang="el-GR" sz="2000" b="1" dirty="0" smtClean="0">
                <a:latin typeface="Comic Sans MS" panose="030F0702030302020204" pitchFamily="66" charset="0"/>
              </a:rPr>
              <a:t>Σε βάθος </a:t>
            </a:r>
            <a:r>
              <a:rPr lang="en-US" sz="2000" b="1" i="1" dirty="0" smtClean="0">
                <a:latin typeface="Comic Sans MS" panose="030F0702030302020204" pitchFamily="66" charset="0"/>
              </a:rPr>
              <a:t>h</a:t>
            </a:r>
            <a:r>
              <a:rPr lang="en-US" sz="2000" b="1" dirty="0" smtClean="0">
                <a:latin typeface="Comic Sans MS" panose="030F0702030302020204" pitchFamily="66" charset="0"/>
              </a:rPr>
              <a:t> </a:t>
            </a:r>
            <a:r>
              <a:rPr lang="el-GR" sz="2000" b="1" dirty="0" smtClean="0">
                <a:latin typeface="Comic Sans MS" panose="030F0702030302020204" pitchFamily="66" charset="0"/>
              </a:rPr>
              <a:t>από την ελεύθερη επιφάνεια του υγρού η πίεση οφείλεται </a:t>
            </a:r>
          </a:p>
          <a:p>
            <a:pPr marL="342900" indent="-342900">
              <a:lnSpc>
                <a:spcPct val="150000"/>
              </a:lnSpc>
              <a:buFont typeface="Arial" panose="020B0604020202020204" pitchFamily="34" charset="0"/>
              <a:buChar char="•"/>
            </a:pPr>
            <a:r>
              <a:rPr lang="el-GR" sz="2000" b="1" dirty="0" smtClean="0">
                <a:latin typeface="Comic Sans MS" panose="030F0702030302020204" pitchFamily="66" charset="0"/>
              </a:rPr>
              <a:t>στην ατμοσφαιρική πίεση και</a:t>
            </a:r>
          </a:p>
          <a:p>
            <a:pPr marL="342900" indent="-342900">
              <a:lnSpc>
                <a:spcPct val="150000"/>
              </a:lnSpc>
              <a:buFont typeface="Arial" panose="020B0604020202020204" pitchFamily="34" charset="0"/>
              <a:buChar char="•"/>
            </a:pPr>
            <a:r>
              <a:rPr lang="el-GR" sz="2000" b="1" dirty="0" smtClean="0">
                <a:latin typeface="Comic Sans MS" panose="030F0702030302020204" pitchFamily="66" charset="0"/>
              </a:rPr>
              <a:t>στο βάρος του υπερκείμενου υγρού (υδροστατική πίεση). </a:t>
            </a:r>
            <a:endParaRPr lang="el-GR" sz="2000" b="1" dirty="0">
              <a:latin typeface="Comic Sans MS" panose="030F0702030302020204" pitchFamily="66" charset="0"/>
            </a:endParaRPr>
          </a:p>
        </p:txBody>
      </p:sp>
      <p:sp>
        <p:nvSpPr>
          <p:cNvPr id="26" name="TextBox 25"/>
          <p:cNvSpPr txBox="1"/>
          <p:nvPr/>
        </p:nvSpPr>
        <p:spPr>
          <a:xfrm>
            <a:off x="3180319" y="4293096"/>
            <a:ext cx="2948008" cy="523220"/>
          </a:xfrm>
          <a:prstGeom prst="rect">
            <a:avLst/>
          </a:prstGeom>
          <a:solidFill>
            <a:srgbClr val="BDFFDE"/>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p</a:t>
            </a:r>
            <a:r>
              <a:rPr lang="el-GR" sz="28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Κ</a:t>
            </a:r>
            <a:r>
              <a:rPr lang="en-US"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p</a:t>
            </a:r>
            <a:r>
              <a:rPr lang="el-GR" sz="2800" b="1" baseline="-25000"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ατμ</a:t>
            </a:r>
            <a:r>
              <a:rPr lang="el-GR" sz="28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ρ</a:t>
            </a:r>
            <a:r>
              <a:rPr lang="en-US" sz="28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gh</a:t>
            </a:r>
            <a:endParaRPr lang="el-GR" sz="28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83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par>
                          <p:cTn id="18" fill="hold">
                            <p:stCondLst>
                              <p:cond delay="0"/>
                            </p:stCondLst>
                            <p:childTnLst>
                              <p:par>
                                <p:cTn id="19" presetID="16" presetClass="entr" presetSubtype="21" fill="hold" nodeType="afterEffect">
                                  <p:stCondLst>
                                    <p:cond delay="25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750"/>
                            </p:stCondLst>
                            <p:childTnLst>
                              <p:par>
                                <p:cTn id="23" presetID="10" presetClass="entr" presetSubtype="0" fill="hold" nodeType="afterEffect">
                                  <p:stCondLst>
                                    <p:cond delay="25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1500"/>
                            </p:stCondLst>
                            <p:childTnLst>
                              <p:par>
                                <p:cTn id="27" presetID="10" presetClass="entr" presetSubtype="0" fill="hold" grpId="0" nodeType="after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2250"/>
                            </p:stCondLst>
                            <p:childTnLst>
                              <p:par>
                                <p:cTn id="31" presetID="10" presetClass="entr" presetSubtype="0" fill="hold" grpId="0" nodeType="afterEffect">
                                  <p:stCondLst>
                                    <p:cond delay="25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5">
                                            <p:txEl>
                                              <p:pRg st="0" end="0"/>
                                            </p:txEl>
                                          </p:spTgt>
                                        </p:tgtEl>
                                        <p:attrNameLst>
                                          <p:attrName>style.visibility</p:attrName>
                                        </p:attrNameLst>
                                      </p:cBhvr>
                                      <p:to>
                                        <p:strVal val="visible"/>
                                      </p:to>
                                    </p:set>
                                    <p:animEffect transition="in" filter="dissolve">
                                      <p:cBhvr>
                                        <p:cTn id="38" dur="500"/>
                                        <p:tgtEl>
                                          <p:spTgt spid="25">
                                            <p:txEl>
                                              <p:pRg st="0" end="0"/>
                                            </p:txEl>
                                          </p:spTgt>
                                        </p:tgtEl>
                                      </p:cBhvr>
                                    </p:animEffect>
                                  </p:childTnLst>
                                </p:cTn>
                              </p:par>
                            </p:childTnLst>
                          </p:cTn>
                        </p:par>
                        <p:par>
                          <p:cTn id="39" fill="hold">
                            <p:stCondLst>
                              <p:cond delay="500"/>
                            </p:stCondLst>
                            <p:childTnLst>
                              <p:par>
                                <p:cTn id="40" presetID="16" presetClass="entr" presetSubtype="37" fill="hold" nodeType="afterEffect">
                                  <p:stCondLst>
                                    <p:cond delay="250"/>
                                  </p:stCondLst>
                                  <p:childTnLst>
                                    <p:set>
                                      <p:cBhvr>
                                        <p:cTn id="41" dur="1" fill="hold">
                                          <p:stCondLst>
                                            <p:cond delay="0"/>
                                          </p:stCondLst>
                                        </p:cTn>
                                        <p:tgtEl>
                                          <p:spTgt spid="25">
                                            <p:txEl>
                                              <p:pRg st="1" end="1"/>
                                            </p:txEl>
                                          </p:spTgt>
                                        </p:tgtEl>
                                        <p:attrNameLst>
                                          <p:attrName>style.visibility</p:attrName>
                                        </p:attrNameLst>
                                      </p:cBhvr>
                                      <p:to>
                                        <p:strVal val="visible"/>
                                      </p:to>
                                    </p:set>
                                    <p:animEffect transition="in" filter="barn(outVertical)">
                                      <p:cBhvr>
                                        <p:cTn id="42" dur="1000"/>
                                        <p:tgtEl>
                                          <p:spTgt spid="25">
                                            <p:txEl>
                                              <p:pRg st="1" end="1"/>
                                            </p:txEl>
                                          </p:spTgt>
                                        </p:tgtEl>
                                      </p:cBhvr>
                                    </p:animEffect>
                                  </p:childTnLst>
                                </p:cTn>
                              </p:par>
                            </p:childTnLst>
                          </p:cTn>
                        </p:par>
                        <p:par>
                          <p:cTn id="43" fill="hold">
                            <p:stCondLst>
                              <p:cond delay="1750"/>
                            </p:stCondLst>
                            <p:childTnLst>
                              <p:par>
                                <p:cTn id="44" presetID="16" presetClass="entr" presetSubtype="37" fill="hold" nodeType="afterEffect">
                                  <p:stCondLst>
                                    <p:cond delay="500"/>
                                  </p:stCondLst>
                                  <p:childTnLst>
                                    <p:set>
                                      <p:cBhvr>
                                        <p:cTn id="45" dur="1" fill="hold">
                                          <p:stCondLst>
                                            <p:cond delay="0"/>
                                          </p:stCondLst>
                                        </p:cTn>
                                        <p:tgtEl>
                                          <p:spTgt spid="25">
                                            <p:txEl>
                                              <p:pRg st="2" end="2"/>
                                            </p:txEl>
                                          </p:spTgt>
                                        </p:tgtEl>
                                        <p:attrNameLst>
                                          <p:attrName>style.visibility</p:attrName>
                                        </p:attrNameLst>
                                      </p:cBhvr>
                                      <p:to>
                                        <p:strVal val="visible"/>
                                      </p:to>
                                    </p:set>
                                    <p:animEffect transition="in" filter="barn(outVertical)">
                                      <p:cBhvr>
                                        <p:cTn id="46" dur="1000"/>
                                        <p:tgtEl>
                                          <p:spTgt spid="2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2000" fill="hold"/>
                                        <p:tgtEl>
                                          <p:spTgt spid="26"/>
                                        </p:tgtEl>
                                        <p:attrNameLst>
                                          <p:attrName>ppt_x</p:attrName>
                                        </p:attrNameLst>
                                      </p:cBhvr>
                                      <p:tavLst>
                                        <p:tav tm="0">
                                          <p:val>
                                            <p:strVal val="0-#ppt_w/2"/>
                                          </p:val>
                                        </p:tav>
                                        <p:tav tm="100000">
                                          <p:val>
                                            <p:strVal val="#ppt_x"/>
                                          </p:val>
                                        </p:tav>
                                      </p:tavLst>
                                    </p:anim>
                                    <p:anim calcmode="lin" valueType="num">
                                      <p:cBhvr additive="base">
                                        <p:cTn id="52"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15</a:t>
            </a:fld>
            <a:endParaRPr lang="el-GR" dirty="0">
              <a:solidFill>
                <a:prstClr val="black"/>
              </a:solidFill>
            </a:endParaRPr>
          </a:p>
        </p:txBody>
      </p:sp>
      <p:sp>
        <p:nvSpPr>
          <p:cNvPr id="4" name="TextBox 3"/>
          <p:cNvSpPr txBox="1"/>
          <p:nvPr/>
        </p:nvSpPr>
        <p:spPr>
          <a:xfrm>
            <a:off x="2195736" y="332656"/>
            <a:ext cx="4752528"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Συγκοινωνούντα δοχεία</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grpSp>
        <p:nvGrpSpPr>
          <p:cNvPr id="5" name="Group 37"/>
          <p:cNvGrpSpPr>
            <a:grpSpLocks/>
          </p:cNvGrpSpPr>
          <p:nvPr/>
        </p:nvGrpSpPr>
        <p:grpSpPr bwMode="auto">
          <a:xfrm>
            <a:off x="2068666" y="931233"/>
            <a:ext cx="5029200" cy="2289175"/>
            <a:chOff x="1062" y="1684"/>
            <a:chExt cx="3168" cy="1442"/>
          </a:xfrm>
        </p:grpSpPr>
        <p:sp>
          <p:nvSpPr>
            <p:cNvPr id="6" name="Rectangle 27"/>
            <p:cNvSpPr>
              <a:spLocks noChangeArrowheads="1"/>
            </p:cNvSpPr>
            <p:nvPr/>
          </p:nvSpPr>
          <p:spPr bwMode="auto">
            <a:xfrm>
              <a:off x="1062" y="2826"/>
              <a:ext cx="3168" cy="300"/>
            </a:xfrm>
            <a:prstGeom prst="rect">
              <a:avLst/>
            </a:prstGeom>
            <a:solidFill>
              <a:srgbClr val="6699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 name="AutoShape 28"/>
            <p:cNvSpPr>
              <a:spLocks noChangeArrowheads="1"/>
            </p:cNvSpPr>
            <p:nvPr/>
          </p:nvSpPr>
          <p:spPr bwMode="auto">
            <a:xfrm>
              <a:off x="2076" y="1926"/>
              <a:ext cx="1068" cy="97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99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 name="AutoShape 29"/>
            <p:cNvSpPr>
              <a:spLocks noChangeArrowheads="1"/>
            </p:cNvSpPr>
            <p:nvPr/>
          </p:nvSpPr>
          <p:spPr bwMode="auto">
            <a:xfrm rot="10800000">
              <a:off x="3490" y="1912"/>
              <a:ext cx="558" cy="97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99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9" name="Rectangle 30"/>
            <p:cNvSpPr>
              <a:spLocks noChangeArrowheads="1"/>
            </p:cNvSpPr>
            <p:nvPr/>
          </p:nvSpPr>
          <p:spPr bwMode="auto">
            <a:xfrm>
              <a:off x="1380" y="1914"/>
              <a:ext cx="354" cy="1086"/>
            </a:xfrm>
            <a:prstGeom prst="rect">
              <a:avLst/>
            </a:prstGeom>
            <a:solidFill>
              <a:srgbClr val="6699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 name="Line 31"/>
            <p:cNvSpPr>
              <a:spLocks noChangeShapeType="1"/>
            </p:cNvSpPr>
            <p:nvPr/>
          </p:nvSpPr>
          <p:spPr bwMode="auto">
            <a:xfrm flipV="1">
              <a:off x="1368" y="1708"/>
              <a:ext cx="0" cy="11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 name="Line 32"/>
            <p:cNvSpPr>
              <a:spLocks noChangeShapeType="1"/>
            </p:cNvSpPr>
            <p:nvPr/>
          </p:nvSpPr>
          <p:spPr bwMode="auto">
            <a:xfrm flipV="1">
              <a:off x="1732" y="1708"/>
              <a:ext cx="0" cy="11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 name="Line 33"/>
            <p:cNvSpPr>
              <a:spLocks noChangeShapeType="1"/>
            </p:cNvSpPr>
            <p:nvPr/>
          </p:nvSpPr>
          <p:spPr bwMode="auto">
            <a:xfrm flipH="1" flipV="1">
              <a:off x="2002" y="1684"/>
              <a:ext cx="322" cy="1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 name="Line 34"/>
            <p:cNvSpPr>
              <a:spLocks noChangeShapeType="1"/>
            </p:cNvSpPr>
            <p:nvPr/>
          </p:nvSpPr>
          <p:spPr bwMode="auto">
            <a:xfrm flipV="1">
              <a:off x="2904" y="1720"/>
              <a:ext cx="294" cy="11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 name="Line 35"/>
            <p:cNvSpPr>
              <a:spLocks noChangeShapeType="1"/>
            </p:cNvSpPr>
            <p:nvPr/>
          </p:nvSpPr>
          <p:spPr bwMode="auto">
            <a:xfrm flipV="1">
              <a:off x="3498" y="1728"/>
              <a:ext cx="154" cy="10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 name="Line 36"/>
            <p:cNvSpPr>
              <a:spLocks noChangeShapeType="1"/>
            </p:cNvSpPr>
            <p:nvPr/>
          </p:nvSpPr>
          <p:spPr bwMode="auto">
            <a:xfrm flipH="1" flipV="1">
              <a:off x="3884" y="1720"/>
              <a:ext cx="162" cy="11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8" name="Ομάδα 57"/>
          <p:cNvGrpSpPr/>
          <p:nvPr/>
        </p:nvGrpSpPr>
        <p:grpSpPr>
          <a:xfrm>
            <a:off x="2835909" y="2903591"/>
            <a:ext cx="3654228" cy="100963"/>
            <a:chOff x="2812396" y="3463179"/>
            <a:chExt cx="3654228" cy="100963"/>
          </a:xfrm>
        </p:grpSpPr>
        <p:sp>
          <p:nvSpPr>
            <p:cNvPr id="22" name="Έλλειψη 21"/>
            <p:cNvSpPr/>
            <p:nvPr/>
          </p:nvSpPr>
          <p:spPr>
            <a:xfrm>
              <a:off x="6420905" y="346317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Έλλειψη 22"/>
            <p:cNvSpPr/>
            <p:nvPr/>
          </p:nvSpPr>
          <p:spPr>
            <a:xfrm>
              <a:off x="4532294" y="347270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Έλλειψη 20"/>
            <p:cNvSpPr/>
            <p:nvPr/>
          </p:nvSpPr>
          <p:spPr>
            <a:xfrm>
              <a:off x="2812396" y="351842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4" name="Ομάδα 53"/>
          <p:cNvGrpSpPr/>
          <p:nvPr/>
        </p:nvGrpSpPr>
        <p:grpSpPr>
          <a:xfrm>
            <a:off x="2243575" y="2724393"/>
            <a:ext cx="4643947" cy="361538"/>
            <a:chOff x="2304317" y="3284373"/>
            <a:chExt cx="4643947" cy="361538"/>
          </a:xfrm>
        </p:grpSpPr>
        <p:cxnSp>
          <p:nvCxnSpPr>
            <p:cNvPr id="17" name="Ευθεία γραμμή σύνδεσης 16"/>
            <p:cNvCxnSpPr/>
            <p:nvPr/>
          </p:nvCxnSpPr>
          <p:spPr>
            <a:xfrm flipV="1">
              <a:off x="2304317" y="3522353"/>
              <a:ext cx="4643947" cy="354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34606" y="3307357"/>
              <a:ext cx="356875" cy="338554"/>
            </a:xfrm>
            <a:prstGeom prst="rect">
              <a:avLst/>
            </a:prstGeom>
            <a:noFill/>
          </p:spPr>
          <p:txBody>
            <a:bodyPr wrap="square" rtlCol="0">
              <a:spAutoFit/>
            </a:bodyPr>
            <a:lstStyle/>
            <a:p>
              <a:r>
                <a:rPr lang="el-GR" sz="1600" b="1" dirty="0" smtClean="0">
                  <a:latin typeface="Comic Sans MS" panose="030F0702030302020204" pitchFamily="66" charset="0"/>
                </a:rPr>
                <a:t>Α</a:t>
              </a:r>
              <a:endParaRPr lang="el-GR" sz="1600" b="1" dirty="0">
                <a:latin typeface="Comic Sans MS" panose="030F0702030302020204" pitchFamily="66" charset="0"/>
              </a:endParaRPr>
            </a:p>
          </p:txBody>
        </p:sp>
        <p:sp>
          <p:nvSpPr>
            <p:cNvPr id="25" name="TextBox 24"/>
            <p:cNvSpPr txBox="1"/>
            <p:nvPr/>
          </p:nvSpPr>
          <p:spPr>
            <a:xfrm>
              <a:off x="4246779" y="3284373"/>
              <a:ext cx="356875" cy="338554"/>
            </a:xfrm>
            <a:prstGeom prst="rect">
              <a:avLst/>
            </a:prstGeom>
            <a:noFill/>
          </p:spPr>
          <p:txBody>
            <a:bodyPr wrap="square" rtlCol="0">
              <a:spAutoFit/>
            </a:bodyPr>
            <a:lstStyle/>
            <a:p>
              <a:r>
                <a:rPr lang="el-GR" sz="1600" b="1" dirty="0" smtClean="0">
                  <a:latin typeface="Comic Sans MS" panose="030F0702030302020204" pitchFamily="66" charset="0"/>
                </a:rPr>
                <a:t>Β</a:t>
              </a:r>
              <a:endParaRPr lang="el-GR" sz="1600" b="1" dirty="0">
                <a:latin typeface="Comic Sans MS" panose="030F0702030302020204" pitchFamily="66" charset="0"/>
              </a:endParaRPr>
            </a:p>
          </p:txBody>
        </p:sp>
        <p:sp>
          <p:nvSpPr>
            <p:cNvPr id="26" name="TextBox 25"/>
            <p:cNvSpPr txBox="1"/>
            <p:nvPr/>
          </p:nvSpPr>
          <p:spPr>
            <a:xfrm>
              <a:off x="6170417" y="3287403"/>
              <a:ext cx="356875" cy="338554"/>
            </a:xfrm>
            <a:prstGeom prst="rect">
              <a:avLst/>
            </a:prstGeom>
            <a:noFill/>
          </p:spPr>
          <p:txBody>
            <a:bodyPr wrap="square" rtlCol="0">
              <a:spAutoFit/>
            </a:bodyPr>
            <a:lstStyle/>
            <a:p>
              <a:r>
                <a:rPr lang="el-GR" sz="1600" b="1" dirty="0" smtClean="0">
                  <a:latin typeface="Comic Sans MS" panose="030F0702030302020204" pitchFamily="66" charset="0"/>
                </a:rPr>
                <a:t>Γ</a:t>
              </a:r>
              <a:endParaRPr lang="el-GR" sz="1600" b="1" dirty="0">
                <a:latin typeface="Comic Sans MS" panose="030F0702030302020204" pitchFamily="66" charset="0"/>
              </a:endParaRPr>
            </a:p>
          </p:txBody>
        </p:sp>
      </p:grpSp>
      <p:cxnSp>
        <p:nvCxnSpPr>
          <p:cNvPr id="28" name="Ευθεία γραμμή σύνδεσης 27"/>
          <p:cNvCxnSpPr/>
          <p:nvPr/>
        </p:nvCxnSpPr>
        <p:spPr>
          <a:xfrm flipV="1">
            <a:off x="1875814" y="1313357"/>
            <a:ext cx="5400600" cy="3176"/>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1" name="Ομάδα 50"/>
          <p:cNvGrpSpPr/>
          <p:nvPr/>
        </p:nvGrpSpPr>
        <p:grpSpPr>
          <a:xfrm>
            <a:off x="2664839" y="1307746"/>
            <a:ext cx="432048" cy="1695450"/>
            <a:chOff x="2636726" y="1836428"/>
            <a:chExt cx="432048" cy="1695450"/>
          </a:xfrm>
        </p:grpSpPr>
        <p:grpSp>
          <p:nvGrpSpPr>
            <p:cNvPr id="42" name="Ομάδα 41"/>
            <p:cNvGrpSpPr/>
            <p:nvPr/>
          </p:nvGrpSpPr>
          <p:grpSpPr>
            <a:xfrm>
              <a:off x="2852750" y="1836428"/>
              <a:ext cx="0" cy="1695450"/>
              <a:chOff x="2852750" y="1836428"/>
              <a:chExt cx="0" cy="1695450"/>
            </a:xfrm>
          </p:grpSpPr>
          <p:cxnSp>
            <p:nvCxnSpPr>
              <p:cNvPr id="31" name="Ευθύγραμμο βέλος σύνδεσης 30"/>
              <p:cNvCxnSpPr/>
              <p:nvPr/>
            </p:nvCxnSpPr>
            <p:spPr>
              <a:xfrm flipV="1">
                <a:off x="2852750" y="1836428"/>
                <a:ext cx="0" cy="7540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flipV="1">
                <a:off x="2852750" y="2848667"/>
                <a:ext cx="0" cy="683211"/>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2636726" y="2510113"/>
              <a:ext cx="432048" cy="338554"/>
            </a:xfrm>
            <a:prstGeom prst="rect">
              <a:avLst/>
            </a:prstGeom>
            <a:noFill/>
          </p:spPr>
          <p:txBody>
            <a:bodyPr wrap="square" rtlCol="0">
              <a:spAutoFit/>
            </a:bodyPr>
            <a:lstStyle/>
            <a:p>
              <a:r>
                <a:rPr lang="en-US" sz="1600" b="1" i="1" dirty="0" smtClean="0">
                  <a:latin typeface="Comic Sans MS" panose="030F0702030302020204" pitchFamily="66" charset="0"/>
                </a:rPr>
                <a:t>h</a:t>
              </a:r>
              <a:r>
                <a:rPr lang="en-US" sz="1600" b="1" baseline="-25000" dirty="0" smtClean="0">
                  <a:latin typeface="Comic Sans MS" panose="030F0702030302020204" pitchFamily="66" charset="0"/>
                </a:rPr>
                <a:t>1</a:t>
              </a:r>
              <a:endParaRPr lang="el-GR" sz="1600" b="1" baseline="-25000" dirty="0">
                <a:latin typeface="Comic Sans MS" panose="030F0702030302020204" pitchFamily="66" charset="0"/>
              </a:endParaRPr>
            </a:p>
          </p:txBody>
        </p:sp>
      </p:grpSp>
      <p:grpSp>
        <p:nvGrpSpPr>
          <p:cNvPr id="52" name="Ομάδα 51"/>
          <p:cNvGrpSpPr/>
          <p:nvPr/>
        </p:nvGrpSpPr>
        <p:grpSpPr>
          <a:xfrm>
            <a:off x="4367242" y="1275361"/>
            <a:ext cx="432048" cy="1695451"/>
            <a:chOff x="4339129" y="1804043"/>
            <a:chExt cx="432048" cy="1695451"/>
          </a:xfrm>
        </p:grpSpPr>
        <p:sp>
          <p:nvSpPr>
            <p:cNvPr id="39" name="TextBox 38"/>
            <p:cNvSpPr txBox="1"/>
            <p:nvPr/>
          </p:nvSpPr>
          <p:spPr>
            <a:xfrm>
              <a:off x="4339129" y="2531822"/>
              <a:ext cx="432048" cy="338554"/>
            </a:xfrm>
            <a:prstGeom prst="rect">
              <a:avLst/>
            </a:prstGeom>
            <a:noFill/>
          </p:spPr>
          <p:txBody>
            <a:bodyPr wrap="square" rtlCol="0">
              <a:spAutoFit/>
            </a:bodyPr>
            <a:lstStyle/>
            <a:p>
              <a:r>
                <a:rPr lang="en-US" sz="1600" b="1" i="1" dirty="0" smtClean="0">
                  <a:latin typeface="Comic Sans MS" panose="030F0702030302020204" pitchFamily="66" charset="0"/>
                </a:rPr>
                <a:t>h</a:t>
              </a:r>
              <a:r>
                <a:rPr lang="en-US" sz="1600" b="1" baseline="-25000" dirty="0" smtClean="0">
                  <a:latin typeface="Comic Sans MS" panose="030F0702030302020204" pitchFamily="66" charset="0"/>
                </a:rPr>
                <a:t>2</a:t>
              </a:r>
              <a:endParaRPr lang="el-GR" sz="1600" b="1" baseline="-25000" dirty="0">
                <a:latin typeface="Comic Sans MS" panose="030F0702030302020204" pitchFamily="66" charset="0"/>
              </a:endParaRPr>
            </a:p>
          </p:txBody>
        </p:sp>
        <p:grpSp>
          <p:nvGrpSpPr>
            <p:cNvPr id="43" name="Ομάδα 42"/>
            <p:cNvGrpSpPr/>
            <p:nvPr/>
          </p:nvGrpSpPr>
          <p:grpSpPr>
            <a:xfrm>
              <a:off x="4546729" y="1804043"/>
              <a:ext cx="8424" cy="1695451"/>
              <a:chOff x="2852750" y="1836428"/>
              <a:chExt cx="8424" cy="1695451"/>
            </a:xfrm>
          </p:grpSpPr>
          <p:cxnSp>
            <p:nvCxnSpPr>
              <p:cNvPr id="44" name="Ευθύγραμμο βέλος σύνδεσης 43"/>
              <p:cNvCxnSpPr/>
              <p:nvPr/>
            </p:nvCxnSpPr>
            <p:spPr>
              <a:xfrm flipV="1">
                <a:off x="2852750" y="1836428"/>
                <a:ext cx="0" cy="7540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p:nvPr/>
            </p:nvCxnSpPr>
            <p:spPr>
              <a:xfrm flipV="1">
                <a:off x="2852750" y="2902761"/>
                <a:ext cx="8424" cy="629118"/>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53" name="Ομάδα 52"/>
          <p:cNvGrpSpPr/>
          <p:nvPr/>
        </p:nvGrpSpPr>
        <p:grpSpPr>
          <a:xfrm>
            <a:off x="6255853" y="1270469"/>
            <a:ext cx="432048" cy="1695451"/>
            <a:chOff x="6227740" y="1826902"/>
            <a:chExt cx="432048" cy="1695451"/>
          </a:xfrm>
        </p:grpSpPr>
        <p:sp>
          <p:nvSpPr>
            <p:cNvPr id="40" name="TextBox 39"/>
            <p:cNvSpPr txBox="1"/>
            <p:nvPr/>
          </p:nvSpPr>
          <p:spPr>
            <a:xfrm>
              <a:off x="6227740" y="2531822"/>
              <a:ext cx="432048" cy="338554"/>
            </a:xfrm>
            <a:prstGeom prst="rect">
              <a:avLst/>
            </a:prstGeom>
            <a:noFill/>
          </p:spPr>
          <p:txBody>
            <a:bodyPr wrap="square" rtlCol="0">
              <a:spAutoFit/>
            </a:bodyPr>
            <a:lstStyle/>
            <a:p>
              <a:r>
                <a:rPr lang="en-US" sz="1600" b="1" i="1" dirty="0" smtClean="0">
                  <a:latin typeface="Comic Sans MS" panose="030F0702030302020204" pitchFamily="66" charset="0"/>
                </a:rPr>
                <a:t>h</a:t>
              </a:r>
              <a:r>
                <a:rPr lang="en-US" sz="1600" b="1" baseline="-25000" dirty="0" smtClean="0">
                  <a:latin typeface="Comic Sans MS" panose="030F0702030302020204" pitchFamily="66" charset="0"/>
                </a:rPr>
                <a:t>3</a:t>
              </a:r>
              <a:endParaRPr lang="el-GR" sz="1600" b="1" baseline="-25000" dirty="0">
                <a:latin typeface="Comic Sans MS" panose="030F0702030302020204" pitchFamily="66" charset="0"/>
              </a:endParaRPr>
            </a:p>
          </p:txBody>
        </p:sp>
        <p:grpSp>
          <p:nvGrpSpPr>
            <p:cNvPr id="46" name="Ομάδα 45"/>
            <p:cNvGrpSpPr/>
            <p:nvPr/>
          </p:nvGrpSpPr>
          <p:grpSpPr>
            <a:xfrm>
              <a:off x="6443764" y="1826902"/>
              <a:ext cx="0" cy="1695451"/>
              <a:chOff x="2852750" y="1836428"/>
              <a:chExt cx="0" cy="1695451"/>
            </a:xfrm>
          </p:grpSpPr>
          <p:cxnSp>
            <p:nvCxnSpPr>
              <p:cNvPr id="47" name="Ευθύγραμμο βέλος σύνδεσης 46"/>
              <p:cNvCxnSpPr/>
              <p:nvPr/>
            </p:nvCxnSpPr>
            <p:spPr>
              <a:xfrm flipV="1">
                <a:off x="2852750" y="1836428"/>
                <a:ext cx="0" cy="7540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Ευθύγραμμο βέλος σύνδεσης 47"/>
              <p:cNvCxnSpPr/>
              <p:nvPr/>
            </p:nvCxnSpPr>
            <p:spPr>
              <a:xfrm flipV="1">
                <a:off x="2852750" y="2879902"/>
                <a:ext cx="0" cy="651977"/>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3441844" y="3353511"/>
            <a:ext cx="2339474" cy="523220"/>
          </a:xfrm>
          <a:prstGeom prst="rect">
            <a:avLst/>
          </a:prstGeom>
          <a:noFill/>
        </p:spPr>
        <p:txBody>
          <a:bodyPr wrap="square" rtlCol="0">
            <a:spAutoFit/>
          </a:bodyPr>
          <a:lstStyle/>
          <a:p>
            <a:r>
              <a:rPr lang="en-US" sz="28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p</a:t>
            </a:r>
            <a:r>
              <a:rPr lang="en-US" sz="2800" b="1" baseline="-25000" dirty="0" err="1" smtClean="0">
                <a:solidFill>
                  <a:srgbClr val="FF0000"/>
                </a:solidFill>
                <a:effectLst>
                  <a:outerShdw blurRad="38100" dist="38100" dir="2700000" algn="tl">
                    <a:srgbClr val="000000">
                      <a:alpha val="43137"/>
                    </a:srgbClr>
                  </a:outerShdw>
                </a:effectLst>
                <a:latin typeface="Comic Sans MS" panose="030F0702030302020204" pitchFamily="66" charset="0"/>
              </a:rPr>
              <a:t>A</a:t>
            </a:r>
            <a:r>
              <a:rPr lang="en-US"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p</a:t>
            </a:r>
            <a:r>
              <a:rPr lang="el-GR" sz="28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Β</a:t>
            </a:r>
            <a:r>
              <a:rPr lang="en-US" sz="28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p</a:t>
            </a:r>
            <a:r>
              <a:rPr lang="el-GR" sz="28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Γ</a:t>
            </a:r>
            <a:r>
              <a:rPr lang="el-GR" sz="2800" b="1" dirty="0" smtClean="0">
                <a:latin typeface="Comic Sans MS" panose="030F0702030302020204" pitchFamily="66" charset="0"/>
              </a:rPr>
              <a:t>  </a:t>
            </a:r>
            <a:r>
              <a:rPr lang="en-US" sz="2800" b="1" dirty="0" smtClean="0">
                <a:latin typeface="Comic Sans MS" panose="030F0702030302020204" pitchFamily="66" charset="0"/>
              </a:rPr>
              <a:t> </a:t>
            </a:r>
            <a:endParaRPr lang="el-GR" sz="2800" b="1" baseline="-25000" dirty="0">
              <a:latin typeface="Comic Sans MS" panose="030F0702030302020204" pitchFamily="66" charset="0"/>
            </a:endParaRPr>
          </a:p>
        </p:txBody>
      </p:sp>
      <p:sp>
        <p:nvSpPr>
          <p:cNvPr id="63" name="TextBox 62"/>
          <p:cNvSpPr txBox="1"/>
          <p:nvPr/>
        </p:nvSpPr>
        <p:spPr>
          <a:xfrm>
            <a:off x="1941047" y="4007994"/>
            <a:ext cx="5441656" cy="461665"/>
          </a:xfrm>
          <a:prstGeom prst="rect">
            <a:avLst/>
          </a:prstGeom>
          <a:noFill/>
        </p:spPr>
        <p:txBody>
          <a:bodyPr wrap="square" rtlCol="0">
            <a:spAutoFit/>
          </a:bodyPr>
          <a:lstStyle/>
          <a:p>
            <a:r>
              <a:rPr lang="en-US" sz="2400" b="1" i="1" dirty="0" smtClean="0">
                <a:latin typeface="Comic Sans MS" panose="030F0702030302020204" pitchFamily="66" charset="0"/>
              </a:rPr>
              <a:t>p</a:t>
            </a:r>
            <a:r>
              <a:rPr lang="el-GR" sz="2400" b="1" baseline="-25000" dirty="0" smtClean="0">
                <a:latin typeface="Comic Sans MS" panose="030F0702030302020204" pitchFamily="66" charset="0"/>
              </a:rPr>
              <a:t>εξ </a:t>
            </a:r>
            <a:r>
              <a:rPr lang="el-GR" sz="2400" b="1" dirty="0" smtClean="0">
                <a:latin typeface="Comic Sans MS" panose="030F0702030302020204" pitchFamily="66" charset="0"/>
              </a:rPr>
              <a:t>+ </a:t>
            </a:r>
            <a:r>
              <a:rPr lang="el-GR" sz="2400" b="1" i="1" dirty="0" smtClean="0">
                <a:latin typeface="Comic Sans MS" panose="030F0702030302020204" pitchFamily="66" charset="0"/>
              </a:rPr>
              <a:t>ρ</a:t>
            </a:r>
            <a:r>
              <a:rPr lang="en-US" sz="2400" b="1" i="1" dirty="0" smtClean="0">
                <a:latin typeface="Comic Sans MS" panose="030F0702030302020204" pitchFamily="66" charset="0"/>
              </a:rPr>
              <a:t>gh</a:t>
            </a:r>
            <a:r>
              <a:rPr lang="en-US" sz="2400" b="1" baseline="-25000" dirty="0" smtClean="0">
                <a:latin typeface="Comic Sans MS" panose="030F0702030302020204" pitchFamily="66" charset="0"/>
              </a:rPr>
              <a:t>1</a:t>
            </a:r>
            <a:r>
              <a:rPr lang="en-US" sz="2400" b="1" dirty="0" smtClean="0">
                <a:latin typeface="Comic Sans MS" panose="030F0702030302020204" pitchFamily="66" charset="0"/>
              </a:rPr>
              <a:t> = </a:t>
            </a:r>
            <a:r>
              <a:rPr lang="en-US" sz="2400" b="1" i="1" dirty="0">
                <a:latin typeface="Comic Sans MS" panose="030F0702030302020204" pitchFamily="66" charset="0"/>
              </a:rPr>
              <a:t>p</a:t>
            </a:r>
            <a:r>
              <a:rPr lang="el-GR" sz="2400" b="1" baseline="-25000" dirty="0">
                <a:latin typeface="Comic Sans MS" panose="030F0702030302020204" pitchFamily="66" charset="0"/>
              </a:rPr>
              <a:t>εξ </a:t>
            </a:r>
            <a:r>
              <a:rPr lang="el-GR" sz="2400" b="1" dirty="0">
                <a:latin typeface="Comic Sans MS" panose="030F0702030302020204" pitchFamily="66" charset="0"/>
              </a:rPr>
              <a:t>+ </a:t>
            </a:r>
            <a:r>
              <a:rPr lang="el-GR" sz="2400" b="1" i="1" dirty="0">
                <a:latin typeface="Comic Sans MS" panose="030F0702030302020204" pitchFamily="66" charset="0"/>
              </a:rPr>
              <a:t>ρ</a:t>
            </a:r>
            <a:r>
              <a:rPr lang="en-US" sz="2400" b="1" i="1" dirty="0" smtClean="0">
                <a:latin typeface="Comic Sans MS" panose="030F0702030302020204" pitchFamily="66" charset="0"/>
              </a:rPr>
              <a:t>gh</a:t>
            </a:r>
            <a:r>
              <a:rPr lang="en-US" sz="2400" b="1" baseline="-25000" dirty="0" smtClean="0">
                <a:latin typeface="Comic Sans MS" panose="030F0702030302020204" pitchFamily="66" charset="0"/>
              </a:rPr>
              <a:t>2</a:t>
            </a:r>
            <a:r>
              <a:rPr lang="en-US" sz="2400" b="1" dirty="0" smtClean="0">
                <a:latin typeface="Comic Sans MS" panose="030F0702030302020204" pitchFamily="66" charset="0"/>
              </a:rPr>
              <a:t> = </a:t>
            </a:r>
            <a:r>
              <a:rPr lang="en-US" sz="2400" b="1" i="1" dirty="0">
                <a:latin typeface="Comic Sans MS" panose="030F0702030302020204" pitchFamily="66" charset="0"/>
              </a:rPr>
              <a:t>p</a:t>
            </a:r>
            <a:r>
              <a:rPr lang="el-GR" sz="2400" b="1" baseline="-25000" dirty="0">
                <a:latin typeface="Comic Sans MS" panose="030F0702030302020204" pitchFamily="66" charset="0"/>
              </a:rPr>
              <a:t>εξ </a:t>
            </a:r>
            <a:r>
              <a:rPr lang="el-GR" sz="2400" b="1" dirty="0">
                <a:latin typeface="Comic Sans MS" panose="030F0702030302020204" pitchFamily="66" charset="0"/>
              </a:rPr>
              <a:t>+ </a:t>
            </a:r>
            <a:r>
              <a:rPr lang="el-GR" sz="2400" b="1" i="1" dirty="0">
                <a:latin typeface="Comic Sans MS" panose="030F0702030302020204" pitchFamily="66" charset="0"/>
              </a:rPr>
              <a:t>ρ</a:t>
            </a:r>
            <a:r>
              <a:rPr lang="en-US" sz="2400" b="1" i="1" dirty="0" smtClean="0">
                <a:latin typeface="Comic Sans MS" panose="030F0702030302020204" pitchFamily="66" charset="0"/>
              </a:rPr>
              <a:t>gh</a:t>
            </a:r>
            <a:r>
              <a:rPr lang="en-US" sz="2400" b="1" baseline="-25000" dirty="0" smtClean="0">
                <a:latin typeface="Comic Sans MS" panose="030F0702030302020204" pitchFamily="66" charset="0"/>
              </a:rPr>
              <a:t>3</a:t>
            </a:r>
            <a:r>
              <a:rPr lang="en-US" sz="2400" b="1" dirty="0" smtClean="0">
                <a:latin typeface="Comic Sans MS" panose="030F0702030302020204" pitchFamily="66" charset="0"/>
              </a:rPr>
              <a:t> </a:t>
            </a:r>
            <a:endParaRPr lang="el-GR" sz="2400" b="1" baseline="-25000" dirty="0">
              <a:latin typeface="Comic Sans MS" panose="030F0702030302020204" pitchFamily="66" charset="0"/>
            </a:endParaRPr>
          </a:p>
        </p:txBody>
      </p:sp>
      <p:grpSp>
        <p:nvGrpSpPr>
          <p:cNvPr id="80" name="Ομάδα 79"/>
          <p:cNvGrpSpPr/>
          <p:nvPr/>
        </p:nvGrpSpPr>
        <p:grpSpPr>
          <a:xfrm>
            <a:off x="1951192" y="4066901"/>
            <a:ext cx="4936330" cy="487991"/>
            <a:chOff x="1860777" y="4621908"/>
            <a:chExt cx="4936330" cy="487991"/>
          </a:xfrm>
        </p:grpSpPr>
        <p:cxnSp>
          <p:nvCxnSpPr>
            <p:cNvPr id="66" name="Ευθεία γραμμή σύνδεσης 65"/>
            <p:cNvCxnSpPr/>
            <p:nvPr/>
          </p:nvCxnSpPr>
          <p:spPr>
            <a:xfrm flipH="1">
              <a:off x="3774575" y="4654834"/>
              <a:ext cx="292383"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Ευθεία γραμμή σύνδεσης 66"/>
            <p:cNvCxnSpPr/>
            <p:nvPr/>
          </p:nvCxnSpPr>
          <p:spPr>
            <a:xfrm flipH="1">
              <a:off x="4649694" y="4677851"/>
              <a:ext cx="292383"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Ομάδα 74"/>
            <p:cNvGrpSpPr/>
            <p:nvPr/>
          </p:nvGrpSpPr>
          <p:grpSpPr>
            <a:xfrm>
              <a:off x="1860777" y="4621908"/>
              <a:ext cx="4936330" cy="487991"/>
              <a:chOff x="3386611" y="4410954"/>
              <a:chExt cx="4936330" cy="487991"/>
            </a:xfrm>
          </p:grpSpPr>
          <p:cxnSp>
            <p:nvCxnSpPr>
              <p:cNvPr id="65" name="Ευθεία γραμμή σύνδεσης 64"/>
              <p:cNvCxnSpPr/>
              <p:nvPr/>
            </p:nvCxnSpPr>
            <p:spPr>
              <a:xfrm flipH="1">
                <a:off x="3386611" y="4443880"/>
                <a:ext cx="292383"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Ευθεία γραμμή σύνδεσης 67"/>
              <p:cNvCxnSpPr/>
              <p:nvPr/>
            </p:nvCxnSpPr>
            <p:spPr>
              <a:xfrm flipH="1">
                <a:off x="7090104" y="4466897"/>
                <a:ext cx="292383"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Ευθεία γραμμή σύνδεσης 68"/>
              <p:cNvCxnSpPr/>
              <p:nvPr/>
            </p:nvCxnSpPr>
            <p:spPr>
              <a:xfrm flipH="1">
                <a:off x="7884367" y="4410954"/>
                <a:ext cx="292383"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Ευθεία γραμμή σύνδεσης 69"/>
              <p:cNvCxnSpPr/>
              <p:nvPr/>
            </p:nvCxnSpPr>
            <p:spPr>
              <a:xfrm flipH="1">
                <a:off x="8030558" y="4466897"/>
                <a:ext cx="292383"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Ευθεία γραμμή σύνδεσης 71"/>
              <p:cNvCxnSpPr/>
              <p:nvPr/>
            </p:nvCxnSpPr>
            <p:spPr>
              <a:xfrm flipH="1">
                <a:off x="4157924" y="4424199"/>
                <a:ext cx="292383"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Ευθεία γραμμή σύνδεσης 72"/>
              <p:cNvCxnSpPr/>
              <p:nvPr/>
            </p:nvCxnSpPr>
            <p:spPr>
              <a:xfrm flipH="1">
                <a:off x="4315290" y="4466897"/>
                <a:ext cx="292383"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Ευθεία γραμμή σύνδεσης 73"/>
              <p:cNvCxnSpPr/>
              <p:nvPr/>
            </p:nvCxnSpPr>
            <p:spPr>
              <a:xfrm flipH="1">
                <a:off x="6005986" y="4466897"/>
                <a:ext cx="292383"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6" name="Ορθογώνιο 75"/>
          <p:cNvSpPr/>
          <p:nvPr/>
        </p:nvSpPr>
        <p:spPr>
          <a:xfrm>
            <a:off x="3356420" y="4620728"/>
            <a:ext cx="2372983" cy="523220"/>
          </a:xfrm>
          <a:prstGeom prst="rect">
            <a:avLst/>
          </a:prstGeom>
        </p:spPr>
        <p:txBody>
          <a:bodyPr wrap="square">
            <a:spAutoFit/>
          </a:bodyPr>
          <a:lstStyle/>
          <a:p>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h</a:t>
            </a:r>
            <a:r>
              <a:rPr lang="en-US" sz="28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1</a:t>
            </a:r>
            <a:r>
              <a:rPr lang="en-US"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h</a:t>
            </a:r>
            <a:r>
              <a:rPr lang="en-US" sz="28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2</a:t>
            </a:r>
            <a:r>
              <a:rPr lang="en-US"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h</a:t>
            </a:r>
            <a:r>
              <a:rPr lang="en-US" sz="28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3</a:t>
            </a:r>
            <a:r>
              <a:rPr lang="en-US" sz="2800" b="1" baseline="-25000" dirty="0" smtClean="0">
                <a:latin typeface="Comic Sans MS" panose="030F0702030302020204" pitchFamily="66" charset="0"/>
              </a:rPr>
              <a:t>   </a:t>
            </a:r>
            <a:r>
              <a:rPr lang="en-US" b="1" dirty="0" smtClean="0">
                <a:latin typeface="Comic Sans MS" panose="030F0702030302020204" pitchFamily="66" charset="0"/>
              </a:rPr>
              <a:t> </a:t>
            </a:r>
            <a:endParaRPr lang="el-GR" dirty="0"/>
          </a:p>
        </p:txBody>
      </p:sp>
      <p:sp>
        <p:nvSpPr>
          <p:cNvPr id="79" name="TextBox 78"/>
          <p:cNvSpPr txBox="1"/>
          <p:nvPr/>
        </p:nvSpPr>
        <p:spPr>
          <a:xfrm>
            <a:off x="1414914" y="5159231"/>
            <a:ext cx="6336704" cy="964623"/>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rPr>
              <a:t>Στα συγκοινωνούντα δοχεία</a:t>
            </a:r>
            <a:r>
              <a:rPr lang="en-US" sz="2000" b="1" dirty="0" smtClean="0">
                <a:latin typeface="Comic Sans MS" panose="030F0702030302020204" pitchFamily="66" charset="0"/>
              </a:rPr>
              <a:t> </a:t>
            </a:r>
            <a:r>
              <a:rPr lang="el-GR" sz="2000" b="1" dirty="0" err="1" smtClean="0">
                <a:latin typeface="Comic Sans MS" panose="030F0702030302020204" pitchFamily="66" charset="0"/>
              </a:rPr>
              <a:t>ό,τι</a:t>
            </a:r>
            <a:r>
              <a:rPr lang="el-GR" sz="2000" b="1" dirty="0" smtClean="0">
                <a:latin typeface="Comic Sans MS" panose="030F0702030302020204" pitchFamily="66" charset="0"/>
              </a:rPr>
              <a:t> σχήμα κι αν έχουν τα δοχεία, το υγρό φτάνει παντού στο ίδιο ύψος.  </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16868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22" presetClass="entr" presetSubtype="4" fill="hold" nodeType="afterEffect">
                                  <p:stCondLst>
                                    <p:cond delay="25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par>
                          <p:cTn id="18" fill="hold">
                            <p:stCondLst>
                              <p:cond delay="1250"/>
                            </p:stCondLst>
                            <p:childTnLst>
                              <p:par>
                                <p:cTn id="19" presetID="10" presetClass="entr" presetSubtype="0" fill="hold" nodeType="afterEffect">
                                  <p:stCondLst>
                                    <p:cond delay="25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10"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par>
                          <p:cTn id="25" fill="hold">
                            <p:stCondLst>
                              <p:cond delay="2000"/>
                            </p:stCondLst>
                            <p:childTnLst>
                              <p:par>
                                <p:cTn id="26" presetID="22" presetClass="entr" presetSubtype="4" fill="hold" nodeType="afterEffect">
                                  <p:stCondLst>
                                    <p:cond delay="25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nodeType="afterEffect">
                                  <p:stCondLst>
                                    <p:cond delay="250"/>
                                  </p:stCondLst>
                                  <p:childTnLst>
                                    <p:set>
                                      <p:cBhvr>
                                        <p:cTn id="31" dur="1" fill="hold">
                                          <p:stCondLst>
                                            <p:cond delay="0"/>
                                          </p:stCondLst>
                                        </p:cTn>
                                        <p:tgtEl>
                                          <p:spTgt spid="52"/>
                                        </p:tgtEl>
                                        <p:attrNameLst>
                                          <p:attrName>style.visibility</p:attrName>
                                        </p:attrNameLst>
                                      </p:cBhvr>
                                      <p:to>
                                        <p:strVal val="visible"/>
                                      </p:to>
                                    </p:set>
                                    <p:animEffect transition="in" filter="wipe(down)">
                                      <p:cBhvr>
                                        <p:cTn id="32" dur="500"/>
                                        <p:tgtEl>
                                          <p:spTgt spid="52"/>
                                        </p:tgtEl>
                                      </p:cBhvr>
                                    </p:animEffect>
                                  </p:childTnLst>
                                </p:cTn>
                              </p:par>
                            </p:childTnLst>
                          </p:cTn>
                        </p:par>
                        <p:par>
                          <p:cTn id="33" fill="hold">
                            <p:stCondLst>
                              <p:cond delay="3500"/>
                            </p:stCondLst>
                            <p:childTnLst>
                              <p:par>
                                <p:cTn id="34" presetID="22" presetClass="entr" presetSubtype="4" fill="hold" nodeType="afterEffect">
                                  <p:stCondLst>
                                    <p:cond delay="25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2000" fill="hold"/>
                                        <p:tgtEl>
                                          <p:spTgt spid="61"/>
                                        </p:tgtEl>
                                        <p:attrNameLst>
                                          <p:attrName>ppt_x</p:attrName>
                                        </p:attrNameLst>
                                      </p:cBhvr>
                                      <p:tavLst>
                                        <p:tav tm="0">
                                          <p:val>
                                            <p:strVal val="0-#ppt_w/2"/>
                                          </p:val>
                                        </p:tav>
                                        <p:tav tm="100000">
                                          <p:val>
                                            <p:strVal val="#ppt_x"/>
                                          </p:val>
                                        </p:tav>
                                      </p:tavLst>
                                    </p:anim>
                                    <p:anim calcmode="lin" valueType="num">
                                      <p:cBhvr additive="base">
                                        <p:cTn id="42" dur="20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2000" fill="hold"/>
                                        <p:tgtEl>
                                          <p:spTgt spid="63"/>
                                        </p:tgtEl>
                                        <p:attrNameLst>
                                          <p:attrName>ppt_x</p:attrName>
                                        </p:attrNameLst>
                                      </p:cBhvr>
                                      <p:tavLst>
                                        <p:tav tm="0">
                                          <p:val>
                                            <p:strVal val="0-#ppt_w/2"/>
                                          </p:val>
                                        </p:tav>
                                        <p:tav tm="100000">
                                          <p:val>
                                            <p:strVal val="#ppt_x"/>
                                          </p:val>
                                        </p:tav>
                                      </p:tavLst>
                                    </p:anim>
                                    <p:anim calcmode="lin" valueType="num">
                                      <p:cBhvr additive="base">
                                        <p:cTn id="48" dur="20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anim calcmode="lin" valueType="num">
                                      <p:cBhvr>
                                        <p:cTn id="54" dur="500" fill="hold"/>
                                        <p:tgtEl>
                                          <p:spTgt spid="80"/>
                                        </p:tgtEl>
                                        <p:attrNameLst>
                                          <p:attrName>ppt_x</p:attrName>
                                        </p:attrNameLst>
                                      </p:cBhvr>
                                      <p:tavLst>
                                        <p:tav tm="0">
                                          <p:val>
                                            <p:strVal val="#ppt_x"/>
                                          </p:val>
                                        </p:tav>
                                        <p:tav tm="100000">
                                          <p:val>
                                            <p:strVal val="#ppt_x"/>
                                          </p:val>
                                        </p:tav>
                                      </p:tavLst>
                                    </p:anim>
                                    <p:anim calcmode="lin" valueType="num">
                                      <p:cBhvr>
                                        <p:cTn id="55" dur="5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additive="base">
                                        <p:cTn id="60" dur="2000" fill="hold"/>
                                        <p:tgtEl>
                                          <p:spTgt spid="76"/>
                                        </p:tgtEl>
                                        <p:attrNameLst>
                                          <p:attrName>ppt_x</p:attrName>
                                        </p:attrNameLst>
                                      </p:cBhvr>
                                      <p:tavLst>
                                        <p:tav tm="0">
                                          <p:val>
                                            <p:strVal val="0-#ppt_w/2"/>
                                          </p:val>
                                        </p:tav>
                                        <p:tav tm="100000">
                                          <p:val>
                                            <p:strVal val="#ppt_x"/>
                                          </p:val>
                                        </p:tav>
                                      </p:tavLst>
                                    </p:anim>
                                    <p:anim calcmode="lin" valueType="num">
                                      <p:cBhvr additive="base">
                                        <p:cTn id="61" dur="20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dissolve">
                                      <p:cBhvr>
                                        <p:cTn id="6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1" grpId="0"/>
      <p:bldP spid="63" grpId="0"/>
      <p:bldP spid="76"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Ομάδα 64"/>
          <p:cNvGrpSpPr/>
          <p:nvPr/>
        </p:nvGrpSpPr>
        <p:grpSpPr>
          <a:xfrm>
            <a:off x="1259632" y="1334009"/>
            <a:ext cx="6336704" cy="1591295"/>
            <a:chOff x="1259632" y="1334009"/>
            <a:chExt cx="6336704" cy="1591295"/>
          </a:xfrm>
        </p:grpSpPr>
        <p:grpSp>
          <p:nvGrpSpPr>
            <p:cNvPr id="5" name="Group 43"/>
            <p:cNvGrpSpPr>
              <a:grpSpLocks/>
            </p:cNvGrpSpPr>
            <p:nvPr/>
          </p:nvGrpSpPr>
          <p:grpSpPr bwMode="auto">
            <a:xfrm>
              <a:off x="2135321" y="1334009"/>
              <a:ext cx="4779962" cy="1591295"/>
              <a:chOff x="570" y="1044"/>
              <a:chExt cx="3576" cy="1438"/>
            </a:xfrm>
          </p:grpSpPr>
          <p:sp>
            <p:nvSpPr>
              <p:cNvPr id="6" name="AutoShape 32"/>
              <p:cNvSpPr>
                <a:spLocks noChangeArrowheads="1"/>
              </p:cNvSpPr>
              <p:nvPr/>
            </p:nvSpPr>
            <p:spPr bwMode="auto">
              <a:xfrm>
                <a:off x="1572" y="1212"/>
                <a:ext cx="1602" cy="1230"/>
              </a:xfrm>
              <a:custGeom>
                <a:avLst/>
                <a:gdLst>
                  <a:gd name="G0" fmla="+- 6135 0 0"/>
                  <a:gd name="G1" fmla="+- 21600 0 6135"/>
                  <a:gd name="G2" fmla="*/ 6135 1 2"/>
                  <a:gd name="G3" fmla="+- 21600 0 G2"/>
                  <a:gd name="G4" fmla="+/ 6135 21600 2"/>
                  <a:gd name="G5" fmla="+/ G1 0 2"/>
                  <a:gd name="G6" fmla="*/ 21600 21600 6135"/>
                  <a:gd name="G7" fmla="*/ G6 1 2"/>
                  <a:gd name="G8" fmla="+- 21600 0 G7"/>
                  <a:gd name="G9" fmla="*/ 21600 1 2"/>
                  <a:gd name="G10" fmla="+- 6135 0 G9"/>
                  <a:gd name="G11" fmla="?: G10 G8 0"/>
                  <a:gd name="G12" fmla="?: G10 G7 21600"/>
                  <a:gd name="T0" fmla="*/ 18532 w 21600"/>
                  <a:gd name="T1" fmla="*/ 10800 h 21600"/>
                  <a:gd name="T2" fmla="*/ 10800 w 21600"/>
                  <a:gd name="T3" fmla="*/ 21600 h 21600"/>
                  <a:gd name="T4" fmla="*/ 3068 w 21600"/>
                  <a:gd name="T5" fmla="*/ 10800 h 21600"/>
                  <a:gd name="T6" fmla="*/ 10800 w 21600"/>
                  <a:gd name="T7" fmla="*/ 0 h 21600"/>
                  <a:gd name="T8" fmla="*/ 4868 w 21600"/>
                  <a:gd name="T9" fmla="*/ 4868 h 21600"/>
                  <a:gd name="T10" fmla="*/ 16732 w 21600"/>
                  <a:gd name="T11" fmla="*/ 16732 h 21600"/>
                </a:gdLst>
                <a:ahLst/>
                <a:cxnLst>
                  <a:cxn ang="0">
                    <a:pos x="T0" y="T1"/>
                  </a:cxn>
                  <a:cxn ang="0">
                    <a:pos x="T2" y="T3"/>
                  </a:cxn>
                  <a:cxn ang="0">
                    <a:pos x="T4" y="T5"/>
                  </a:cxn>
                  <a:cxn ang="0">
                    <a:pos x="T6" y="T7"/>
                  </a:cxn>
                </a:cxnLst>
                <a:rect l="T8" t="T9" r="T10" b="T11"/>
                <a:pathLst>
                  <a:path w="21600" h="21600">
                    <a:moveTo>
                      <a:pt x="0" y="0"/>
                    </a:moveTo>
                    <a:lnTo>
                      <a:pt x="6135" y="21600"/>
                    </a:lnTo>
                    <a:lnTo>
                      <a:pt x="15465" y="21600"/>
                    </a:lnTo>
                    <a:lnTo>
                      <a:pt x="21600" y="0"/>
                    </a:lnTo>
                    <a:close/>
                  </a:path>
                </a:pathLst>
              </a:custGeom>
              <a:solidFill>
                <a:srgbClr val="6699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 name="Rectangle 31"/>
              <p:cNvSpPr>
                <a:spLocks noChangeArrowheads="1"/>
              </p:cNvSpPr>
              <p:nvPr/>
            </p:nvSpPr>
            <p:spPr bwMode="auto">
              <a:xfrm>
                <a:off x="582" y="1230"/>
                <a:ext cx="676" cy="1212"/>
              </a:xfrm>
              <a:prstGeom prst="rect">
                <a:avLst/>
              </a:prstGeom>
              <a:solidFill>
                <a:srgbClr val="6699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 name="AutoShape 33"/>
              <p:cNvSpPr>
                <a:spLocks noChangeArrowheads="1"/>
              </p:cNvSpPr>
              <p:nvPr/>
            </p:nvSpPr>
            <p:spPr bwMode="auto">
              <a:xfrm rot="10800000">
                <a:off x="3444" y="1236"/>
                <a:ext cx="702" cy="1236"/>
              </a:xfrm>
              <a:custGeom>
                <a:avLst/>
                <a:gdLst>
                  <a:gd name="G0" fmla="+- 8000 0 0"/>
                  <a:gd name="G1" fmla="+- 21600 0 8000"/>
                  <a:gd name="G2" fmla="*/ 8000 1 2"/>
                  <a:gd name="G3" fmla="+- 21600 0 G2"/>
                  <a:gd name="G4" fmla="+/ 8000 21600 2"/>
                  <a:gd name="G5" fmla="+/ G1 0 2"/>
                  <a:gd name="G6" fmla="*/ 21600 21600 8000"/>
                  <a:gd name="G7" fmla="*/ G6 1 2"/>
                  <a:gd name="G8" fmla="+- 21600 0 G7"/>
                  <a:gd name="G9" fmla="*/ 21600 1 2"/>
                  <a:gd name="G10" fmla="+- 8000 0 G9"/>
                  <a:gd name="G11" fmla="?: G10 G8 0"/>
                  <a:gd name="G12" fmla="?: G10 G7 21600"/>
                  <a:gd name="T0" fmla="*/ 17600 w 21600"/>
                  <a:gd name="T1" fmla="*/ 10800 h 21600"/>
                  <a:gd name="T2" fmla="*/ 10800 w 21600"/>
                  <a:gd name="T3" fmla="*/ 21600 h 21600"/>
                  <a:gd name="T4" fmla="*/ 4000 w 21600"/>
                  <a:gd name="T5" fmla="*/ 10800 h 21600"/>
                  <a:gd name="T6" fmla="*/ 10800 w 21600"/>
                  <a:gd name="T7" fmla="*/ 0 h 21600"/>
                  <a:gd name="T8" fmla="*/ 5800 w 21600"/>
                  <a:gd name="T9" fmla="*/ 5800 h 21600"/>
                  <a:gd name="T10" fmla="*/ 15800 w 21600"/>
                  <a:gd name="T11" fmla="*/ 15800 h 21600"/>
                </a:gdLst>
                <a:ahLst/>
                <a:cxnLst>
                  <a:cxn ang="0">
                    <a:pos x="T0" y="T1"/>
                  </a:cxn>
                  <a:cxn ang="0">
                    <a:pos x="T2" y="T3"/>
                  </a:cxn>
                  <a:cxn ang="0">
                    <a:pos x="T4" y="T5"/>
                  </a:cxn>
                  <a:cxn ang="0">
                    <a:pos x="T6" y="T7"/>
                  </a:cxn>
                </a:cxnLst>
                <a:rect l="T8" t="T9" r="T10" b="T11"/>
                <a:pathLst>
                  <a:path w="21600" h="21600">
                    <a:moveTo>
                      <a:pt x="0" y="0"/>
                    </a:moveTo>
                    <a:lnTo>
                      <a:pt x="8000" y="21600"/>
                    </a:lnTo>
                    <a:lnTo>
                      <a:pt x="13600" y="21600"/>
                    </a:lnTo>
                    <a:lnTo>
                      <a:pt x="21600" y="0"/>
                    </a:lnTo>
                    <a:close/>
                  </a:path>
                </a:pathLst>
              </a:custGeom>
              <a:solidFill>
                <a:srgbClr val="6699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9" name="Line 34"/>
              <p:cNvSpPr>
                <a:spLocks noChangeShapeType="1"/>
              </p:cNvSpPr>
              <p:nvPr/>
            </p:nvSpPr>
            <p:spPr bwMode="auto">
              <a:xfrm>
                <a:off x="574" y="2462"/>
                <a:ext cx="696" cy="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 name="Line 35"/>
              <p:cNvSpPr>
                <a:spLocks noChangeShapeType="1"/>
              </p:cNvSpPr>
              <p:nvPr/>
            </p:nvSpPr>
            <p:spPr bwMode="auto">
              <a:xfrm flipH="1" flipV="1">
                <a:off x="570" y="1050"/>
                <a:ext cx="6" cy="14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 name="Line 36"/>
              <p:cNvSpPr>
                <a:spLocks noChangeShapeType="1"/>
              </p:cNvSpPr>
              <p:nvPr/>
            </p:nvSpPr>
            <p:spPr bwMode="auto">
              <a:xfrm flipH="1" flipV="1">
                <a:off x="1260" y="1044"/>
                <a:ext cx="0" cy="141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 name="Line 37"/>
              <p:cNvSpPr>
                <a:spLocks noChangeShapeType="1"/>
              </p:cNvSpPr>
              <p:nvPr/>
            </p:nvSpPr>
            <p:spPr bwMode="auto">
              <a:xfrm>
                <a:off x="2024" y="2442"/>
                <a:ext cx="696" cy="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 name="Line 38"/>
              <p:cNvSpPr>
                <a:spLocks noChangeShapeType="1"/>
              </p:cNvSpPr>
              <p:nvPr/>
            </p:nvSpPr>
            <p:spPr bwMode="auto">
              <a:xfrm flipH="1" flipV="1">
                <a:off x="1552" y="1138"/>
                <a:ext cx="474" cy="132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 name="Line 39"/>
              <p:cNvSpPr>
                <a:spLocks noChangeShapeType="1"/>
              </p:cNvSpPr>
              <p:nvPr/>
            </p:nvSpPr>
            <p:spPr bwMode="auto">
              <a:xfrm flipV="1">
                <a:off x="2710" y="1076"/>
                <a:ext cx="520" cy="135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 name="Line 40"/>
              <p:cNvSpPr>
                <a:spLocks noChangeShapeType="1"/>
              </p:cNvSpPr>
              <p:nvPr/>
            </p:nvSpPr>
            <p:spPr bwMode="auto">
              <a:xfrm>
                <a:off x="3442" y="2466"/>
                <a:ext cx="696" cy="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 name="Line 41"/>
              <p:cNvSpPr>
                <a:spLocks noChangeShapeType="1"/>
              </p:cNvSpPr>
              <p:nvPr/>
            </p:nvSpPr>
            <p:spPr bwMode="auto">
              <a:xfrm flipV="1">
                <a:off x="3444" y="1146"/>
                <a:ext cx="274" cy="1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 name="Line 42"/>
              <p:cNvSpPr>
                <a:spLocks noChangeShapeType="1"/>
              </p:cNvSpPr>
              <p:nvPr/>
            </p:nvSpPr>
            <p:spPr bwMode="auto">
              <a:xfrm flipH="1" flipV="1">
                <a:off x="3868" y="1136"/>
                <a:ext cx="260" cy="132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cxnSp>
          <p:nvCxnSpPr>
            <p:cNvPr id="60" name="Ευθεία γραμμή σύνδεσης 59"/>
            <p:cNvCxnSpPr/>
            <p:nvPr/>
          </p:nvCxnSpPr>
          <p:spPr>
            <a:xfrm>
              <a:off x="1259632" y="1534577"/>
              <a:ext cx="6336704"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16</a:t>
            </a:fld>
            <a:endParaRPr lang="el-GR" dirty="0">
              <a:solidFill>
                <a:prstClr val="black"/>
              </a:solidFill>
            </a:endParaRPr>
          </a:p>
        </p:txBody>
      </p:sp>
      <p:sp>
        <p:nvSpPr>
          <p:cNvPr id="4" name="TextBox 3"/>
          <p:cNvSpPr txBox="1"/>
          <p:nvPr/>
        </p:nvSpPr>
        <p:spPr>
          <a:xfrm>
            <a:off x="1619672" y="260648"/>
            <a:ext cx="5832648" cy="830997"/>
          </a:xfrm>
          <a:prstGeom prst="rect">
            <a:avLst/>
          </a:prstGeom>
          <a:noFill/>
        </p:spPr>
        <p:txBody>
          <a:bodyPr wrap="square" rtlCol="0">
            <a:spAutoFit/>
          </a:bodyPr>
          <a:lstStyle/>
          <a:p>
            <a:pPr algn="ct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Υπολογισμός της δύναμης που δέχεται ο πυθμένας δοχείου που περιέχει υγρό. </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grpSp>
        <p:nvGrpSpPr>
          <p:cNvPr id="18" name="Ομάδα 17"/>
          <p:cNvGrpSpPr/>
          <p:nvPr/>
        </p:nvGrpSpPr>
        <p:grpSpPr>
          <a:xfrm>
            <a:off x="2135321" y="1549235"/>
            <a:ext cx="432048" cy="1345084"/>
            <a:chOff x="2639400" y="2186795"/>
            <a:chExt cx="432048" cy="1345084"/>
          </a:xfrm>
        </p:grpSpPr>
        <p:grpSp>
          <p:nvGrpSpPr>
            <p:cNvPr id="19" name="Ομάδα 18"/>
            <p:cNvGrpSpPr/>
            <p:nvPr/>
          </p:nvGrpSpPr>
          <p:grpSpPr>
            <a:xfrm>
              <a:off x="2852750" y="2186795"/>
              <a:ext cx="2706" cy="1345084"/>
              <a:chOff x="2852750" y="2186795"/>
              <a:chExt cx="2706" cy="1345084"/>
            </a:xfrm>
          </p:grpSpPr>
          <p:cxnSp>
            <p:nvCxnSpPr>
              <p:cNvPr id="21" name="Ευθύγραμμο βέλος σύνδεσης 20"/>
              <p:cNvCxnSpPr/>
              <p:nvPr/>
            </p:nvCxnSpPr>
            <p:spPr>
              <a:xfrm flipV="1">
                <a:off x="2855455" y="2186795"/>
                <a:ext cx="1" cy="5077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2852750" y="3012428"/>
                <a:ext cx="2674" cy="519451"/>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639400" y="2673874"/>
              <a:ext cx="432048" cy="338554"/>
            </a:xfrm>
            <a:prstGeom prst="rect">
              <a:avLst/>
            </a:prstGeom>
            <a:noFill/>
          </p:spPr>
          <p:txBody>
            <a:bodyPr wrap="square" rtlCol="0">
              <a:spAutoFit/>
            </a:bodyPr>
            <a:lstStyle/>
            <a:p>
              <a:r>
                <a:rPr lang="en-US" sz="1600" b="1" i="1" dirty="0" smtClean="0">
                  <a:latin typeface="Comic Sans MS" panose="030F0702030302020204" pitchFamily="66" charset="0"/>
                </a:rPr>
                <a:t>h</a:t>
              </a:r>
              <a:r>
                <a:rPr lang="en-US" sz="1600" b="1" baseline="-25000" dirty="0" smtClean="0">
                  <a:latin typeface="Comic Sans MS" panose="030F0702030302020204" pitchFamily="66" charset="0"/>
                </a:rPr>
                <a:t>1</a:t>
              </a:r>
              <a:endParaRPr lang="el-GR" sz="1600" b="1" baseline="-25000" dirty="0">
                <a:latin typeface="Comic Sans MS" panose="030F0702030302020204" pitchFamily="66" charset="0"/>
              </a:endParaRPr>
            </a:p>
          </p:txBody>
        </p:sp>
      </p:grpSp>
      <p:grpSp>
        <p:nvGrpSpPr>
          <p:cNvPr id="25" name="Ομάδα 24"/>
          <p:cNvGrpSpPr/>
          <p:nvPr/>
        </p:nvGrpSpPr>
        <p:grpSpPr>
          <a:xfrm>
            <a:off x="3985242" y="1533882"/>
            <a:ext cx="432048" cy="1343417"/>
            <a:chOff x="2639400" y="2188462"/>
            <a:chExt cx="432048" cy="1343417"/>
          </a:xfrm>
        </p:grpSpPr>
        <p:grpSp>
          <p:nvGrpSpPr>
            <p:cNvPr id="26" name="Ομάδα 25"/>
            <p:cNvGrpSpPr/>
            <p:nvPr/>
          </p:nvGrpSpPr>
          <p:grpSpPr>
            <a:xfrm>
              <a:off x="2852750" y="2188462"/>
              <a:ext cx="2674" cy="1343417"/>
              <a:chOff x="2852750" y="2188462"/>
              <a:chExt cx="2674" cy="1343417"/>
            </a:xfrm>
          </p:grpSpPr>
          <p:cxnSp>
            <p:nvCxnSpPr>
              <p:cNvPr id="28" name="Ευθύγραμμο βέλος σύνδεσης 27"/>
              <p:cNvCxnSpPr/>
              <p:nvPr/>
            </p:nvCxnSpPr>
            <p:spPr>
              <a:xfrm flipV="1">
                <a:off x="2852750" y="2188462"/>
                <a:ext cx="1" cy="5077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2852750" y="3012428"/>
                <a:ext cx="2674" cy="519451"/>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2639400" y="2673874"/>
              <a:ext cx="432048" cy="338554"/>
            </a:xfrm>
            <a:prstGeom prst="rect">
              <a:avLst/>
            </a:prstGeom>
            <a:noFill/>
          </p:spPr>
          <p:txBody>
            <a:bodyPr wrap="square" rtlCol="0">
              <a:spAutoFit/>
            </a:bodyPr>
            <a:lstStyle/>
            <a:p>
              <a:r>
                <a:rPr lang="en-US" sz="1600" b="1" i="1" dirty="0" smtClean="0">
                  <a:latin typeface="Comic Sans MS" panose="030F0702030302020204" pitchFamily="66" charset="0"/>
                </a:rPr>
                <a:t>h</a:t>
              </a:r>
              <a:r>
                <a:rPr lang="el-GR" sz="1600" b="1" baseline="-25000" dirty="0" smtClean="0">
                  <a:latin typeface="Comic Sans MS" panose="030F0702030302020204" pitchFamily="66" charset="0"/>
                </a:rPr>
                <a:t>2</a:t>
              </a:r>
              <a:endParaRPr lang="el-GR" sz="1600" b="1" baseline="-25000" dirty="0">
                <a:latin typeface="Comic Sans MS" panose="030F0702030302020204" pitchFamily="66" charset="0"/>
              </a:endParaRPr>
            </a:p>
          </p:txBody>
        </p:sp>
      </p:grpSp>
      <p:grpSp>
        <p:nvGrpSpPr>
          <p:cNvPr id="30" name="Ομάδα 29"/>
          <p:cNvGrpSpPr/>
          <p:nvPr/>
        </p:nvGrpSpPr>
        <p:grpSpPr>
          <a:xfrm>
            <a:off x="6141043" y="1539837"/>
            <a:ext cx="432048" cy="1343417"/>
            <a:chOff x="2639400" y="2188462"/>
            <a:chExt cx="432048" cy="1343417"/>
          </a:xfrm>
        </p:grpSpPr>
        <p:grpSp>
          <p:nvGrpSpPr>
            <p:cNvPr id="31" name="Ομάδα 30"/>
            <p:cNvGrpSpPr/>
            <p:nvPr/>
          </p:nvGrpSpPr>
          <p:grpSpPr>
            <a:xfrm>
              <a:off x="2852750" y="2188462"/>
              <a:ext cx="2674" cy="1343417"/>
              <a:chOff x="2852750" y="2188462"/>
              <a:chExt cx="2674" cy="1343417"/>
            </a:xfrm>
          </p:grpSpPr>
          <p:cxnSp>
            <p:nvCxnSpPr>
              <p:cNvPr id="33" name="Ευθύγραμμο βέλος σύνδεσης 32"/>
              <p:cNvCxnSpPr/>
              <p:nvPr/>
            </p:nvCxnSpPr>
            <p:spPr>
              <a:xfrm flipV="1">
                <a:off x="2852750" y="2188462"/>
                <a:ext cx="1" cy="5077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flipV="1">
                <a:off x="2852750" y="3012428"/>
                <a:ext cx="2674" cy="519451"/>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2639400" y="2673874"/>
              <a:ext cx="432048" cy="338554"/>
            </a:xfrm>
            <a:prstGeom prst="rect">
              <a:avLst/>
            </a:prstGeom>
            <a:noFill/>
          </p:spPr>
          <p:txBody>
            <a:bodyPr wrap="square" rtlCol="0">
              <a:spAutoFit/>
            </a:bodyPr>
            <a:lstStyle/>
            <a:p>
              <a:r>
                <a:rPr lang="en-US" sz="1600" b="1" i="1" dirty="0" smtClean="0">
                  <a:latin typeface="Comic Sans MS" panose="030F0702030302020204" pitchFamily="66" charset="0"/>
                </a:rPr>
                <a:t>h</a:t>
              </a:r>
              <a:r>
                <a:rPr lang="el-GR" sz="1600" b="1" baseline="-25000" dirty="0" smtClean="0">
                  <a:latin typeface="Comic Sans MS" panose="030F0702030302020204" pitchFamily="66" charset="0"/>
                </a:rPr>
                <a:t>3</a:t>
              </a:r>
              <a:endParaRPr lang="el-GR" sz="1600" b="1" baseline="-25000" dirty="0">
                <a:latin typeface="Comic Sans MS" panose="030F0702030302020204" pitchFamily="66" charset="0"/>
              </a:endParaRPr>
            </a:p>
          </p:txBody>
        </p:sp>
      </p:grpSp>
      <p:grpSp>
        <p:nvGrpSpPr>
          <p:cNvPr id="42" name="Ομάδα 41"/>
          <p:cNvGrpSpPr/>
          <p:nvPr/>
        </p:nvGrpSpPr>
        <p:grpSpPr>
          <a:xfrm>
            <a:off x="2544472" y="2296502"/>
            <a:ext cx="504056" cy="576064"/>
            <a:chOff x="2915816" y="4149080"/>
            <a:chExt cx="504056" cy="576064"/>
          </a:xfrm>
        </p:grpSpPr>
        <p:cxnSp>
          <p:nvCxnSpPr>
            <p:cNvPr id="36" name="Ευθύγραμμο βέλος σύνδεσης 35"/>
            <p:cNvCxnSpPr/>
            <p:nvPr/>
          </p:nvCxnSpPr>
          <p:spPr>
            <a:xfrm>
              <a:off x="2915816" y="4149080"/>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2915816" y="4291338"/>
                  <a:ext cx="504056" cy="402931"/>
                </a:xfrm>
                <a:prstGeom prst="rect">
                  <a:avLst/>
                </a:prstGeom>
                <a:noFill/>
              </p:spPr>
              <p:txBody>
                <a:bodyPr wrap="square" rtlCol="0">
                  <a:spAutoFit/>
                </a:bodyPr>
                <a:lstStyle/>
                <a:p>
                  <a14:m>
                    <m:oMath xmlns:m="http://schemas.openxmlformats.org/officeDocument/2006/math">
                      <m:acc>
                        <m:accPr>
                          <m:chr m:val="⃗"/>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b="1" i="1" smtClean="0">
                              <a:solidFill>
                                <a:srgbClr val="FF0000"/>
                              </a:solidFill>
                              <a:effectLst>
                                <a:outerShdw blurRad="38100" dist="38100" dir="2700000" algn="tl">
                                  <a:srgbClr val="000000">
                                    <a:alpha val="43137"/>
                                  </a:srgbClr>
                                </a:outerShdw>
                              </a:effectLst>
                              <a:latin typeface="Cambria Math"/>
                            </a:rPr>
                            <m:t>𝑭</m:t>
                          </m:r>
                        </m:e>
                      </m:acc>
                    </m:oMath>
                  </a14:m>
                  <a:r>
                    <a:rPr lang="en-US" b="1" baseline="-25000" dirty="0" smtClean="0">
                      <a:solidFill>
                        <a:srgbClr val="FF0000"/>
                      </a:solidFill>
                      <a:effectLst>
                        <a:outerShdw blurRad="38100" dist="38100" dir="2700000" algn="tl">
                          <a:srgbClr val="000000">
                            <a:alpha val="43137"/>
                          </a:srgbClr>
                        </a:outerShdw>
                      </a:effectLst>
                    </a:rPr>
                    <a:t>1</a:t>
                  </a:r>
                  <a:endParaRPr lang="el-GR"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2915816" y="4291338"/>
                  <a:ext cx="504056" cy="402931"/>
                </a:xfrm>
                <a:prstGeom prst="rect">
                  <a:avLst/>
                </a:prstGeom>
                <a:blipFill rotWithShape="1">
                  <a:blip r:embed="rId2"/>
                  <a:stretch>
                    <a:fillRect b="-27273"/>
                  </a:stretch>
                </a:blipFill>
              </p:spPr>
              <p:txBody>
                <a:bodyPr/>
                <a:lstStyle/>
                <a:p>
                  <a:r>
                    <a:rPr lang="el-GR">
                      <a:noFill/>
                    </a:rPr>
                    <a:t> </a:t>
                  </a:r>
                </a:p>
              </p:txBody>
            </p:sp>
          </mc:Fallback>
        </mc:AlternateContent>
      </p:grpSp>
      <p:grpSp>
        <p:nvGrpSpPr>
          <p:cNvPr id="43" name="Ομάδα 42"/>
          <p:cNvGrpSpPr/>
          <p:nvPr/>
        </p:nvGrpSpPr>
        <p:grpSpPr>
          <a:xfrm>
            <a:off x="4491757" y="2277597"/>
            <a:ext cx="504056" cy="576064"/>
            <a:chOff x="5701580" y="4226702"/>
            <a:chExt cx="504056" cy="576064"/>
          </a:xfrm>
        </p:grpSpPr>
        <p:cxnSp>
          <p:nvCxnSpPr>
            <p:cNvPr id="39" name="Ευθύγραμμο βέλος σύνδεσης 38"/>
            <p:cNvCxnSpPr/>
            <p:nvPr/>
          </p:nvCxnSpPr>
          <p:spPr>
            <a:xfrm>
              <a:off x="5701580" y="4226702"/>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5701580" y="4399835"/>
                  <a:ext cx="504056" cy="402931"/>
                </a:xfrm>
                <a:prstGeom prst="rect">
                  <a:avLst/>
                </a:prstGeom>
                <a:noFill/>
              </p:spPr>
              <p:txBody>
                <a:bodyPr wrap="square" rtlCol="0">
                  <a:spAutoFit/>
                </a:bodyPr>
                <a:lstStyle/>
                <a:p>
                  <a14:m>
                    <m:oMath xmlns:m="http://schemas.openxmlformats.org/officeDocument/2006/math">
                      <m:acc>
                        <m:accPr>
                          <m:chr m:val="⃗"/>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b="1" i="1" smtClean="0">
                              <a:solidFill>
                                <a:srgbClr val="FF0000"/>
                              </a:solidFill>
                              <a:effectLst>
                                <a:outerShdw blurRad="38100" dist="38100" dir="2700000" algn="tl">
                                  <a:srgbClr val="000000">
                                    <a:alpha val="43137"/>
                                  </a:srgbClr>
                                </a:outerShdw>
                              </a:effectLst>
                              <a:latin typeface="Cambria Math"/>
                            </a:rPr>
                            <m:t>𝑭</m:t>
                          </m:r>
                        </m:e>
                      </m:acc>
                    </m:oMath>
                  </a14:m>
                  <a:r>
                    <a:rPr lang="en-US" b="1" baseline="-25000" dirty="0" smtClean="0">
                      <a:solidFill>
                        <a:srgbClr val="FF0000"/>
                      </a:solidFill>
                      <a:effectLst>
                        <a:outerShdw blurRad="38100" dist="38100" dir="2700000" algn="tl">
                          <a:srgbClr val="000000">
                            <a:alpha val="43137"/>
                          </a:srgbClr>
                        </a:outerShdw>
                      </a:effectLst>
                    </a:rPr>
                    <a:t>2</a:t>
                  </a:r>
                  <a:endParaRPr lang="el-GR"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5701580" y="4399835"/>
                  <a:ext cx="504056" cy="402931"/>
                </a:xfrm>
                <a:prstGeom prst="rect">
                  <a:avLst/>
                </a:prstGeom>
                <a:blipFill rotWithShape="1">
                  <a:blip r:embed="rId3"/>
                  <a:stretch>
                    <a:fillRect b="-27273"/>
                  </a:stretch>
                </a:blipFill>
              </p:spPr>
              <p:txBody>
                <a:bodyPr/>
                <a:lstStyle/>
                <a:p>
                  <a:r>
                    <a:rPr lang="el-GR">
                      <a:noFill/>
                    </a:rPr>
                    <a:t> </a:t>
                  </a:r>
                </a:p>
              </p:txBody>
            </p:sp>
          </mc:Fallback>
        </mc:AlternateContent>
      </p:grpSp>
      <p:grpSp>
        <p:nvGrpSpPr>
          <p:cNvPr id="44" name="Ομάδα 43"/>
          <p:cNvGrpSpPr/>
          <p:nvPr/>
        </p:nvGrpSpPr>
        <p:grpSpPr>
          <a:xfrm>
            <a:off x="6465426" y="2300583"/>
            <a:ext cx="504056" cy="602589"/>
            <a:chOff x="6948264" y="4052756"/>
            <a:chExt cx="504056" cy="602589"/>
          </a:xfrm>
        </p:grpSpPr>
        <p:cxnSp>
          <p:nvCxnSpPr>
            <p:cNvPr id="38" name="Ευθύγραμμο βέλος σύνδεσης 37"/>
            <p:cNvCxnSpPr/>
            <p:nvPr/>
          </p:nvCxnSpPr>
          <p:spPr>
            <a:xfrm>
              <a:off x="6948264" y="4052756"/>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6948264" y="4252414"/>
                  <a:ext cx="504056" cy="402931"/>
                </a:xfrm>
                <a:prstGeom prst="rect">
                  <a:avLst/>
                </a:prstGeom>
                <a:noFill/>
              </p:spPr>
              <p:txBody>
                <a:bodyPr wrap="square" rtlCol="0">
                  <a:spAutoFit/>
                </a:bodyPr>
                <a:lstStyle/>
                <a:p>
                  <a14:m>
                    <m:oMath xmlns:m="http://schemas.openxmlformats.org/officeDocument/2006/math">
                      <m:acc>
                        <m:accPr>
                          <m:chr m:val="⃗"/>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b="1" i="1" smtClean="0">
                              <a:solidFill>
                                <a:srgbClr val="FF0000"/>
                              </a:solidFill>
                              <a:effectLst>
                                <a:outerShdw blurRad="38100" dist="38100" dir="2700000" algn="tl">
                                  <a:srgbClr val="000000">
                                    <a:alpha val="43137"/>
                                  </a:srgbClr>
                                </a:outerShdw>
                              </a:effectLst>
                              <a:latin typeface="Cambria Math"/>
                            </a:rPr>
                            <m:t>𝑭</m:t>
                          </m:r>
                        </m:e>
                      </m:acc>
                    </m:oMath>
                  </a14:m>
                  <a:r>
                    <a:rPr lang="en-US" b="1" baseline="-25000" dirty="0" smtClean="0">
                      <a:solidFill>
                        <a:srgbClr val="FF0000"/>
                      </a:solidFill>
                      <a:effectLst>
                        <a:outerShdw blurRad="38100" dist="38100" dir="2700000" algn="tl">
                          <a:srgbClr val="000000">
                            <a:alpha val="43137"/>
                          </a:srgbClr>
                        </a:outerShdw>
                      </a:effectLst>
                    </a:rPr>
                    <a:t>3</a:t>
                  </a:r>
                  <a:endParaRPr lang="el-GR"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6948264" y="4252414"/>
                  <a:ext cx="504056" cy="402931"/>
                </a:xfrm>
                <a:prstGeom prst="rect">
                  <a:avLst/>
                </a:prstGeom>
                <a:blipFill rotWithShape="1">
                  <a:blip r:embed="rId4"/>
                  <a:stretch>
                    <a:fillRect b="-27273"/>
                  </a:stretch>
                </a:blipFill>
              </p:spPr>
              <p:txBody>
                <a:bodyPr/>
                <a:lstStyle/>
                <a:p>
                  <a:r>
                    <a:rPr lang="el-GR">
                      <a:noFill/>
                    </a:rPr>
                    <a:t> </a:t>
                  </a:r>
                </a:p>
              </p:txBody>
            </p:sp>
          </mc:Fallback>
        </mc:AlternateContent>
      </p:grpSp>
      <p:sp>
        <p:nvSpPr>
          <p:cNvPr id="45" name="TextBox 44"/>
          <p:cNvSpPr txBox="1"/>
          <p:nvPr/>
        </p:nvSpPr>
        <p:spPr>
          <a:xfrm>
            <a:off x="639329" y="3140968"/>
            <a:ext cx="8208912" cy="400110"/>
          </a:xfrm>
          <a:prstGeom prst="rect">
            <a:avLst/>
          </a:prstGeom>
          <a:noFill/>
        </p:spPr>
        <p:txBody>
          <a:bodyPr wrap="square" rtlCol="0">
            <a:spAutoFit/>
          </a:bodyPr>
          <a:lstStyle/>
          <a:p>
            <a:r>
              <a:rPr lang="el-GR" sz="2000" b="1" dirty="0" smtClean="0">
                <a:latin typeface="Comic Sans MS" panose="030F0702030302020204" pitchFamily="66" charset="0"/>
              </a:rPr>
              <a:t>Τα τρία δοχεία έχουν πυθμένες ίδιας διατομής </a:t>
            </a:r>
            <a:r>
              <a:rPr lang="el-GR" sz="2000" b="1" i="1" dirty="0" smtClean="0">
                <a:latin typeface="Comic Sans MS" panose="030F0702030302020204" pitchFamily="66" charset="0"/>
              </a:rPr>
              <a:t>Α</a:t>
            </a:r>
            <a:r>
              <a:rPr lang="el-GR" sz="2000" b="1" dirty="0" smtClean="0">
                <a:latin typeface="Comic Sans MS" panose="030F0702030302020204" pitchFamily="66" charset="0"/>
              </a:rPr>
              <a:t> και </a:t>
            </a:r>
            <a:r>
              <a:rPr lang="en-US" sz="2000" b="1" i="1" dirty="0">
                <a:latin typeface="Comic Sans MS" panose="030F0702030302020204" pitchFamily="66" charset="0"/>
              </a:rPr>
              <a:t>h</a:t>
            </a:r>
            <a:r>
              <a:rPr lang="en-US" sz="2000" b="1" baseline="-25000" dirty="0">
                <a:latin typeface="Comic Sans MS" panose="030F0702030302020204" pitchFamily="66" charset="0"/>
              </a:rPr>
              <a:t>1</a:t>
            </a:r>
            <a:r>
              <a:rPr lang="en-US" sz="2000" b="1" dirty="0">
                <a:latin typeface="Comic Sans MS" panose="030F0702030302020204" pitchFamily="66" charset="0"/>
              </a:rPr>
              <a:t> = </a:t>
            </a:r>
            <a:r>
              <a:rPr lang="en-US" sz="2000" b="1" i="1" dirty="0">
                <a:latin typeface="Comic Sans MS" panose="030F0702030302020204" pitchFamily="66" charset="0"/>
              </a:rPr>
              <a:t>h</a:t>
            </a:r>
            <a:r>
              <a:rPr lang="en-US" sz="2000" b="1" baseline="-25000" dirty="0">
                <a:latin typeface="Comic Sans MS" panose="030F0702030302020204" pitchFamily="66" charset="0"/>
              </a:rPr>
              <a:t>2</a:t>
            </a:r>
            <a:r>
              <a:rPr lang="en-US" sz="2000" b="1" dirty="0">
                <a:latin typeface="Comic Sans MS" panose="030F0702030302020204" pitchFamily="66" charset="0"/>
              </a:rPr>
              <a:t> = </a:t>
            </a:r>
            <a:r>
              <a:rPr lang="en-US" sz="2000" b="1" i="1" dirty="0" smtClean="0">
                <a:latin typeface="Comic Sans MS" panose="030F0702030302020204" pitchFamily="66" charset="0"/>
              </a:rPr>
              <a:t>h</a:t>
            </a:r>
            <a:r>
              <a:rPr lang="en-US" sz="2000" b="1" baseline="-25000" dirty="0" smtClean="0">
                <a:latin typeface="Comic Sans MS" panose="030F0702030302020204" pitchFamily="66" charset="0"/>
              </a:rPr>
              <a:t>3</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
        <p:nvSpPr>
          <p:cNvPr id="47" name="TextBox 46"/>
          <p:cNvSpPr txBox="1"/>
          <p:nvPr/>
        </p:nvSpPr>
        <p:spPr>
          <a:xfrm>
            <a:off x="1534504" y="3541078"/>
            <a:ext cx="5382279" cy="400110"/>
          </a:xfrm>
          <a:prstGeom prst="rect">
            <a:avLst/>
          </a:prstGeom>
          <a:noFill/>
        </p:spPr>
        <p:txBody>
          <a:bodyPr wrap="square" rtlCol="0">
            <a:spAutoFit/>
          </a:bodyPr>
          <a:lstStyle/>
          <a:p>
            <a:pPr algn="just"/>
            <a:r>
              <a:rPr lang="el-GR" sz="2000" b="1" dirty="0" smtClean="0">
                <a:latin typeface="Comic Sans MS" panose="030F0702030302020204" pitchFamily="66" charset="0"/>
              </a:rPr>
              <a:t>Η ατμοσφαιρική πίεση θεωρείται αμελητέα.</a:t>
            </a:r>
            <a:endParaRPr lang="el-GR" sz="2000" b="1" dirty="0">
              <a:latin typeface="Comic Sans MS" panose="030F0702030302020204" pitchFamily="66" charset="0"/>
            </a:endParaRPr>
          </a:p>
        </p:txBody>
      </p:sp>
      <p:sp>
        <p:nvSpPr>
          <p:cNvPr id="48" name="TextBox 47"/>
          <p:cNvSpPr txBox="1"/>
          <p:nvPr/>
        </p:nvSpPr>
        <p:spPr>
          <a:xfrm>
            <a:off x="1180777" y="4149080"/>
            <a:ext cx="5258648" cy="461665"/>
          </a:xfrm>
          <a:prstGeom prst="rect">
            <a:avLst/>
          </a:prstGeom>
          <a:noFill/>
        </p:spPr>
        <p:txBody>
          <a:bodyPr wrap="square" rtlCol="0">
            <a:spAutoFit/>
          </a:bodyPr>
          <a:lstStyle/>
          <a:p>
            <a:r>
              <a:rPr lang="en-US" sz="2400" b="1" i="1" dirty="0" smtClean="0">
                <a:latin typeface="Comic Sans MS" panose="030F0702030302020204" pitchFamily="66" charset="0"/>
              </a:rPr>
              <a:t>F</a:t>
            </a:r>
            <a:r>
              <a:rPr lang="en-US" sz="2400" b="1" baseline="-25000" dirty="0" smtClean="0">
                <a:latin typeface="Comic Sans MS" panose="030F0702030302020204" pitchFamily="66" charset="0"/>
              </a:rPr>
              <a:t>1</a:t>
            </a:r>
            <a:r>
              <a:rPr lang="en-US" sz="2400" b="1" dirty="0" smtClean="0">
                <a:latin typeface="Comic Sans MS" panose="030F0702030302020204" pitchFamily="66" charset="0"/>
              </a:rPr>
              <a:t> = </a:t>
            </a:r>
            <a:r>
              <a:rPr lang="en-US" sz="2400" b="1" i="1" dirty="0" smtClean="0">
                <a:latin typeface="Comic Sans MS" panose="030F0702030302020204" pitchFamily="66" charset="0"/>
              </a:rPr>
              <a:t>p</a:t>
            </a:r>
            <a:r>
              <a:rPr lang="el-GR" sz="2400" b="1" baseline="-25000" dirty="0" err="1" smtClean="0">
                <a:latin typeface="Comic Sans MS" panose="030F0702030302020204" pitchFamily="66" charset="0"/>
              </a:rPr>
              <a:t>πυθ</a:t>
            </a:r>
            <a:r>
              <a:rPr lang="el-GR" sz="2400" b="1" i="1" dirty="0" err="1" smtClean="0">
                <a:latin typeface="Comic Sans MS" panose="030F0702030302020204" pitchFamily="66" charset="0"/>
              </a:rPr>
              <a:t>Α</a:t>
            </a:r>
            <a:r>
              <a:rPr lang="el-GR" sz="2400" b="1" dirty="0" smtClean="0">
                <a:latin typeface="Comic Sans MS" panose="030F0702030302020204" pitchFamily="66" charset="0"/>
              </a:rPr>
              <a:t> = </a:t>
            </a:r>
            <a:r>
              <a:rPr lang="el-GR" sz="2400" b="1" i="1" dirty="0" smtClean="0">
                <a:latin typeface="Comic Sans MS" panose="030F0702030302020204" pitchFamily="66" charset="0"/>
              </a:rPr>
              <a:t>ρ</a:t>
            </a:r>
            <a:r>
              <a:rPr lang="en-US" sz="2400" b="1" i="1" dirty="0" smtClean="0">
                <a:latin typeface="Comic Sans MS" panose="030F0702030302020204" pitchFamily="66" charset="0"/>
              </a:rPr>
              <a:t>gh</a:t>
            </a:r>
            <a:r>
              <a:rPr lang="en-US" sz="2400" b="1" baseline="-25000" dirty="0" smtClean="0">
                <a:latin typeface="Comic Sans MS" panose="030F0702030302020204" pitchFamily="66" charset="0"/>
              </a:rPr>
              <a:t>1</a:t>
            </a:r>
            <a:r>
              <a:rPr lang="en-US" sz="2400" b="1" i="1" dirty="0" smtClean="0">
                <a:latin typeface="Comic Sans MS" panose="030F0702030302020204" pitchFamily="66" charset="0"/>
              </a:rPr>
              <a:t>A </a:t>
            </a:r>
            <a:r>
              <a:rPr lang="en-US" sz="2400" b="1" dirty="0" smtClean="0">
                <a:latin typeface="Comic Sans MS" panose="030F0702030302020204" pitchFamily="66" charset="0"/>
              </a:rPr>
              <a:t>= </a:t>
            </a:r>
            <a:r>
              <a:rPr lang="el-GR" sz="2400" b="1" i="1" dirty="0">
                <a:latin typeface="Comic Sans MS" panose="030F0702030302020204" pitchFamily="66" charset="0"/>
              </a:rPr>
              <a:t>ρ</a:t>
            </a:r>
            <a:r>
              <a:rPr lang="en-US" sz="2400" b="1" i="1" dirty="0" smtClean="0">
                <a:latin typeface="Comic Sans MS" panose="030F0702030302020204" pitchFamily="66" charset="0"/>
              </a:rPr>
              <a:t>gV</a:t>
            </a:r>
            <a:r>
              <a:rPr lang="en-US" sz="2400" b="1" baseline="-25000" dirty="0" smtClean="0">
                <a:latin typeface="Comic Sans MS" panose="030F0702030302020204" pitchFamily="66" charset="0"/>
              </a:rPr>
              <a:t>1</a:t>
            </a:r>
            <a:r>
              <a:rPr lang="en-US" sz="2400" b="1" dirty="0" smtClean="0">
                <a:latin typeface="Comic Sans MS" panose="030F0702030302020204" pitchFamily="66" charset="0"/>
              </a:rPr>
              <a:t> = </a:t>
            </a:r>
            <a:r>
              <a:rPr lang="en-US" sz="2400" b="1" i="1" dirty="0" smtClean="0">
                <a:latin typeface="Comic Sans MS" panose="030F0702030302020204" pitchFamily="66" charset="0"/>
              </a:rPr>
              <a:t>m</a:t>
            </a:r>
            <a:r>
              <a:rPr lang="en-US" sz="2400" b="1" baseline="-25000" dirty="0" smtClean="0">
                <a:latin typeface="Comic Sans MS" panose="030F0702030302020204" pitchFamily="66" charset="0"/>
              </a:rPr>
              <a:t>1</a:t>
            </a:r>
            <a:r>
              <a:rPr lang="en-US" sz="2400" b="1" dirty="0" smtClean="0">
                <a:latin typeface="Comic Sans MS" panose="030F0702030302020204" pitchFamily="66" charset="0"/>
              </a:rPr>
              <a:t>.</a:t>
            </a:r>
            <a:r>
              <a:rPr lang="en-US" sz="2400" b="1" i="1" dirty="0" smtClean="0">
                <a:latin typeface="Comic Sans MS" panose="030F0702030302020204" pitchFamily="66" charset="0"/>
              </a:rPr>
              <a:t>g</a:t>
            </a:r>
            <a:r>
              <a:rPr lang="en-US" sz="2000" b="1" dirty="0" smtClean="0">
                <a:latin typeface="Comic Sans MS" panose="030F0702030302020204" pitchFamily="66" charset="0"/>
              </a:rPr>
              <a:t>  </a:t>
            </a:r>
            <a:endParaRPr lang="el-GR" sz="2000" b="1" dirty="0">
              <a:latin typeface="Comic Sans MS" panose="030F0702030302020204" pitchFamily="66" charset="0"/>
            </a:endParaRPr>
          </a:p>
        </p:txBody>
      </p:sp>
      <p:sp>
        <p:nvSpPr>
          <p:cNvPr id="49" name="TextBox 48"/>
          <p:cNvSpPr txBox="1"/>
          <p:nvPr/>
        </p:nvSpPr>
        <p:spPr>
          <a:xfrm>
            <a:off x="265307" y="4550229"/>
            <a:ext cx="915470" cy="369332"/>
          </a:xfrm>
          <a:prstGeom prst="rect">
            <a:avLst/>
          </a:prstGeom>
          <a:noFill/>
        </p:spPr>
        <p:txBody>
          <a:bodyPr wrap="square" rtlCol="0">
            <a:spAutoFit/>
          </a:bodyPr>
          <a:lstStyle/>
          <a:p>
            <a:r>
              <a:rPr lang="el-GR" b="1" dirty="0" smtClean="0">
                <a:latin typeface="Comic Sans MS" panose="030F0702030302020204" pitchFamily="66" charset="0"/>
              </a:rPr>
              <a:t>Όμοια</a:t>
            </a:r>
            <a:endParaRPr lang="el-GR" b="1" dirty="0">
              <a:latin typeface="Comic Sans MS" panose="030F0702030302020204" pitchFamily="66" charset="0"/>
            </a:endParaRPr>
          </a:p>
        </p:txBody>
      </p:sp>
      <p:sp>
        <p:nvSpPr>
          <p:cNvPr id="50" name="TextBox 49"/>
          <p:cNvSpPr txBox="1"/>
          <p:nvPr/>
        </p:nvSpPr>
        <p:spPr>
          <a:xfrm>
            <a:off x="1028315" y="4941168"/>
            <a:ext cx="6625730" cy="461665"/>
          </a:xfrm>
          <a:prstGeom prst="rect">
            <a:avLst/>
          </a:prstGeom>
          <a:noFill/>
        </p:spPr>
        <p:txBody>
          <a:bodyPr wrap="square" rtlCol="0">
            <a:spAutoFit/>
          </a:bodyPr>
          <a:lstStyle/>
          <a:p>
            <a:r>
              <a:rPr lang="en-US" sz="2400" b="1" i="1" dirty="0" smtClean="0">
                <a:latin typeface="Comic Sans MS" panose="030F0702030302020204" pitchFamily="66" charset="0"/>
              </a:rPr>
              <a:t>F</a:t>
            </a:r>
            <a:r>
              <a:rPr lang="el-GR" sz="2400" b="1" baseline="-25000" dirty="0" smtClean="0">
                <a:latin typeface="Comic Sans MS" panose="030F0702030302020204" pitchFamily="66" charset="0"/>
              </a:rPr>
              <a:t>2</a:t>
            </a:r>
            <a:r>
              <a:rPr lang="en-US" sz="2400" b="1" dirty="0" smtClean="0">
                <a:latin typeface="Comic Sans MS" panose="030F0702030302020204" pitchFamily="66" charset="0"/>
              </a:rPr>
              <a:t> = </a:t>
            </a:r>
            <a:r>
              <a:rPr lang="en-US" sz="2400" b="1" i="1" dirty="0" smtClean="0">
                <a:latin typeface="Comic Sans MS" panose="030F0702030302020204" pitchFamily="66" charset="0"/>
              </a:rPr>
              <a:t>p</a:t>
            </a:r>
            <a:r>
              <a:rPr lang="el-GR" sz="2400" b="1" baseline="-25000" dirty="0" err="1" smtClean="0">
                <a:latin typeface="Comic Sans MS" panose="030F0702030302020204" pitchFamily="66" charset="0"/>
              </a:rPr>
              <a:t>πυθ</a:t>
            </a:r>
            <a:r>
              <a:rPr lang="el-GR" sz="2400" b="1" i="1" dirty="0" err="1" smtClean="0">
                <a:latin typeface="Comic Sans MS" panose="030F0702030302020204" pitchFamily="66" charset="0"/>
              </a:rPr>
              <a:t>Α</a:t>
            </a:r>
            <a:r>
              <a:rPr lang="el-GR" sz="2400" b="1" dirty="0" smtClean="0">
                <a:latin typeface="Comic Sans MS" panose="030F0702030302020204" pitchFamily="66" charset="0"/>
              </a:rPr>
              <a:t> = </a:t>
            </a:r>
            <a:r>
              <a:rPr lang="el-GR" sz="2400" b="1" i="1" dirty="0" smtClean="0">
                <a:latin typeface="Comic Sans MS" panose="030F0702030302020204" pitchFamily="66" charset="0"/>
              </a:rPr>
              <a:t>ρ</a:t>
            </a:r>
            <a:r>
              <a:rPr lang="en-US" sz="2400" b="1" i="1" dirty="0" err="1" smtClean="0">
                <a:latin typeface="Comic Sans MS" panose="030F0702030302020204" pitchFamily="66" charset="0"/>
              </a:rPr>
              <a:t>gh</a:t>
            </a:r>
            <a:r>
              <a:rPr lang="el-GR" sz="2400" b="1" baseline="-25000" dirty="0" smtClean="0">
                <a:latin typeface="Comic Sans MS" panose="030F0702030302020204" pitchFamily="66" charset="0"/>
              </a:rPr>
              <a:t>2</a:t>
            </a:r>
            <a:r>
              <a:rPr lang="en-US" sz="2400" b="1" i="1" dirty="0" smtClean="0">
                <a:latin typeface="Comic Sans MS" panose="030F0702030302020204" pitchFamily="66" charset="0"/>
              </a:rPr>
              <a:t>A </a:t>
            </a:r>
            <a:r>
              <a:rPr lang="en-US" sz="2400" b="1" dirty="0" smtClean="0">
                <a:latin typeface="Comic Sans MS" panose="030F0702030302020204" pitchFamily="66" charset="0"/>
              </a:rPr>
              <a:t>= </a:t>
            </a:r>
            <a:r>
              <a:rPr lang="el-GR" sz="2400" b="1" i="1" dirty="0">
                <a:latin typeface="Comic Sans MS" panose="030F0702030302020204" pitchFamily="66" charset="0"/>
              </a:rPr>
              <a:t>ρ</a:t>
            </a:r>
            <a:r>
              <a:rPr lang="en-US" sz="2400" b="1" i="1" dirty="0" err="1" smtClean="0">
                <a:latin typeface="Comic Sans MS" panose="030F0702030302020204" pitchFamily="66" charset="0"/>
              </a:rPr>
              <a:t>gh</a:t>
            </a:r>
            <a:r>
              <a:rPr lang="el-GR" sz="2400" b="1" baseline="-25000" dirty="0" smtClean="0">
                <a:latin typeface="Comic Sans MS" panose="030F0702030302020204" pitchFamily="66" charset="0"/>
              </a:rPr>
              <a:t>1</a:t>
            </a:r>
            <a:r>
              <a:rPr lang="en-US" sz="2400" b="1" i="1" dirty="0" smtClean="0">
                <a:latin typeface="Comic Sans MS" panose="030F0702030302020204" pitchFamily="66" charset="0"/>
              </a:rPr>
              <a:t>A</a:t>
            </a:r>
            <a:r>
              <a:rPr lang="el-GR" sz="2400" b="1" dirty="0" smtClean="0">
                <a:latin typeface="Comic Sans MS" panose="030F0702030302020204" pitchFamily="66" charset="0"/>
              </a:rPr>
              <a:t> = </a:t>
            </a:r>
            <a:r>
              <a:rPr lang="el-GR" sz="2400" b="1" i="1" dirty="0" smtClean="0">
                <a:latin typeface="Comic Sans MS" panose="030F0702030302020204" pitchFamily="66" charset="0"/>
              </a:rPr>
              <a:t>ρ</a:t>
            </a:r>
            <a:r>
              <a:rPr lang="en-US" sz="2400" b="1" i="1" dirty="0" smtClean="0">
                <a:latin typeface="Comic Sans MS" panose="030F0702030302020204" pitchFamily="66" charset="0"/>
              </a:rPr>
              <a:t>gV</a:t>
            </a:r>
            <a:r>
              <a:rPr lang="en-US" sz="2400" b="1" baseline="-25000" dirty="0" smtClean="0">
                <a:latin typeface="Comic Sans MS" panose="030F0702030302020204" pitchFamily="66" charset="0"/>
              </a:rPr>
              <a:t>1</a:t>
            </a:r>
            <a:r>
              <a:rPr lang="en-US" sz="2400" b="1" dirty="0" smtClean="0">
                <a:latin typeface="Comic Sans MS" panose="030F0702030302020204" pitchFamily="66" charset="0"/>
              </a:rPr>
              <a:t> = </a:t>
            </a:r>
            <a:r>
              <a:rPr lang="en-US" sz="2400" b="1" i="1" dirty="0" smtClean="0">
                <a:latin typeface="Comic Sans MS" panose="030F0702030302020204" pitchFamily="66" charset="0"/>
              </a:rPr>
              <a:t>m</a:t>
            </a:r>
            <a:r>
              <a:rPr lang="en-US" sz="2400" b="1" baseline="-25000" dirty="0" smtClean="0">
                <a:latin typeface="Comic Sans MS" panose="030F0702030302020204" pitchFamily="66" charset="0"/>
              </a:rPr>
              <a:t>1</a:t>
            </a:r>
            <a:r>
              <a:rPr lang="en-US" sz="2400" b="1" dirty="0" smtClean="0">
                <a:latin typeface="Comic Sans MS" panose="030F0702030302020204" pitchFamily="66" charset="0"/>
              </a:rPr>
              <a:t>.</a:t>
            </a:r>
            <a:r>
              <a:rPr lang="en-US" sz="2400" b="1" i="1" dirty="0" smtClean="0">
                <a:latin typeface="Comic Sans MS" panose="030F0702030302020204" pitchFamily="66" charset="0"/>
              </a:rPr>
              <a:t>g</a:t>
            </a:r>
            <a:r>
              <a:rPr lang="en-US" sz="2000" b="1" dirty="0" smtClean="0">
                <a:latin typeface="Comic Sans MS" panose="030F0702030302020204" pitchFamily="66" charset="0"/>
              </a:rPr>
              <a:t>  </a:t>
            </a:r>
            <a:endParaRPr lang="el-GR" sz="2000" b="1" dirty="0">
              <a:latin typeface="Comic Sans MS" panose="030F0702030302020204" pitchFamily="66" charset="0"/>
            </a:endParaRPr>
          </a:p>
        </p:txBody>
      </p:sp>
      <p:sp>
        <p:nvSpPr>
          <p:cNvPr id="52" name="TextBox 51"/>
          <p:cNvSpPr txBox="1"/>
          <p:nvPr/>
        </p:nvSpPr>
        <p:spPr>
          <a:xfrm>
            <a:off x="941632" y="5574431"/>
            <a:ext cx="6568021" cy="461665"/>
          </a:xfrm>
          <a:prstGeom prst="rect">
            <a:avLst/>
          </a:prstGeom>
          <a:noFill/>
        </p:spPr>
        <p:txBody>
          <a:bodyPr wrap="square" rtlCol="0">
            <a:spAutoFit/>
          </a:bodyPr>
          <a:lstStyle/>
          <a:p>
            <a:r>
              <a:rPr lang="en-US" sz="2400" b="1" i="1" dirty="0" smtClean="0">
                <a:latin typeface="Comic Sans MS" panose="030F0702030302020204" pitchFamily="66" charset="0"/>
              </a:rPr>
              <a:t>F</a:t>
            </a:r>
            <a:r>
              <a:rPr lang="el-GR" sz="2400" b="1" baseline="-25000" dirty="0" smtClean="0">
                <a:latin typeface="Comic Sans MS" panose="030F0702030302020204" pitchFamily="66" charset="0"/>
              </a:rPr>
              <a:t>3</a:t>
            </a:r>
            <a:r>
              <a:rPr lang="en-US" sz="2400" b="1" dirty="0" smtClean="0">
                <a:latin typeface="Comic Sans MS" panose="030F0702030302020204" pitchFamily="66" charset="0"/>
              </a:rPr>
              <a:t> = </a:t>
            </a:r>
            <a:r>
              <a:rPr lang="en-US" sz="2400" b="1" i="1" dirty="0" smtClean="0">
                <a:latin typeface="Comic Sans MS" panose="030F0702030302020204" pitchFamily="66" charset="0"/>
              </a:rPr>
              <a:t>p</a:t>
            </a:r>
            <a:r>
              <a:rPr lang="el-GR" sz="2400" b="1" baseline="-25000" dirty="0" err="1" smtClean="0">
                <a:latin typeface="Comic Sans MS" panose="030F0702030302020204" pitchFamily="66" charset="0"/>
              </a:rPr>
              <a:t>πυθ</a:t>
            </a:r>
            <a:r>
              <a:rPr lang="el-GR" sz="2400" b="1" i="1" dirty="0" err="1" smtClean="0">
                <a:latin typeface="Comic Sans MS" panose="030F0702030302020204" pitchFamily="66" charset="0"/>
              </a:rPr>
              <a:t>Α</a:t>
            </a:r>
            <a:r>
              <a:rPr lang="el-GR" sz="2400" b="1" dirty="0" smtClean="0">
                <a:latin typeface="Comic Sans MS" panose="030F0702030302020204" pitchFamily="66" charset="0"/>
              </a:rPr>
              <a:t> = </a:t>
            </a:r>
            <a:r>
              <a:rPr lang="el-GR" sz="2400" b="1" i="1" dirty="0" smtClean="0">
                <a:latin typeface="Comic Sans MS" panose="030F0702030302020204" pitchFamily="66" charset="0"/>
              </a:rPr>
              <a:t>ρ</a:t>
            </a:r>
            <a:r>
              <a:rPr lang="en-US" sz="2400" b="1" i="1" dirty="0" err="1" smtClean="0">
                <a:latin typeface="Comic Sans MS" panose="030F0702030302020204" pitchFamily="66" charset="0"/>
              </a:rPr>
              <a:t>gh</a:t>
            </a:r>
            <a:r>
              <a:rPr lang="el-GR" sz="2400" b="1" baseline="-25000" dirty="0" smtClean="0">
                <a:latin typeface="Comic Sans MS" panose="030F0702030302020204" pitchFamily="66" charset="0"/>
              </a:rPr>
              <a:t>3</a:t>
            </a:r>
            <a:r>
              <a:rPr lang="en-US" sz="2400" b="1" i="1" dirty="0" smtClean="0">
                <a:latin typeface="Comic Sans MS" panose="030F0702030302020204" pitchFamily="66" charset="0"/>
              </a:rPr>
              <a:t>A </a:t>
            </a:r>
            <a:r>
              <a:rPr lang="en-US" sz="2400" b="1" dirty="0" smtClean="0">
                <a:latin typeface="Comic Sans MS" panose="030F0702030302020204" pitchFamily="66" charset="0"/>
              </a:rPr>
              <a:t>= </a:t>
            </a:r>
            <a:r>
              <a:rPr lang="el-GR" sz="2400" b="1" i="1" dirty="0">
                <a:latin typeface="Comic Sans MS" panose="030F0702030302020204" pitchFamily="66" charset="0"/>
              </a:rPr>
              <a:t>ρ</a:t>
            </a:r>
            <a:r>
              <a:rPr lang="en-US" sz="2400" b="1" i="1" dirty="0" err="1" smtClean="0">
                <a:latin typeface="Comic Sans MS" panose="030F0702030302020204" pitchFamily="66" charset="0"/>
              </a:rPr>
              <a:t>gh</a:t>
            </a:r>
            <a:r>
              <a:rPr lang="el-GR" sz="2400" b="1" baseline="-25000" dirty="0" smtClean="0">
                <a:latin typeface="Comic Sans MS" panose="030F0702030302020204" pitchFamily="66" charset="0"/>
              </a:rPr>
              <a:t>1</a:t>
            </a:r>
            <a:r>
              <a:rPr lang="en-US" sz="2400" b="1" i="1" dirty="0" smtClean="0">
                <a:latin typeface="Comic Sans MS" panose="030F0702030302020204" pitchFamily="66" charset="0"/>
              </a:rPr>
              <a:t>A</a:t>
            </a:r>
            <a:r>
              <a:rPr lang="el-GR" sz="2400" b="1" dirty="0" smtClean="0">
                <a:latin typeface="Comic Sans MS" panose="030F0702030302020204" pitchFamily="66" charset="0"/>
              </a:rPr>
              <a:t> = </a:t>
            </a:r>
            <a:r>
              <a:rPr lang="el-GR" sz="2400" b="1" i="1" dirty="0" smtClean="0">
                <a:latin typeface="Comic Sans MS" panose="030F0702030302020204" pitchFamily="66" charset="0"/>
              </a:rPr>
              <a:t>ρ</a:t>
            </a:r>
            <a:r>
              <a:rPr lang="en-US" sz="2400" b="1" i="1" dirty="0" smtClean="0">
                <a:latin typeface="Comic Sans MS" panose="030F0702030302020204" pitchFamily="66" charset="0"/>
              </a:rPr>
              <a:t>gV</a:t>
            </a:r>
            <a:r>
              <a:rPr lang="en-US" sz="2400" b="1" baseline="-25000" dirty="0" smtClean="0">
                <a:latin typeface="Comic Sans MS" panose="030F0702030302020204" pitchFamily="66" charset="0"/>
              </a:rPr>
              <a:t>1</a:t>
            </a:r>
            <a:r>
              <a:rPr lang="en-US" sz="2400" b="1" dirty="0" smtClean="0">
                <a:latin typeface="Comic Sans MS" panose="030F0702030302020204" pitchFamily="66" charset="0"/>
              </a:rPr>
              <a:t> = </a:t>
            </a:r>
            <a:r>
              <a:rPr lang="en-US" sz="2400" b="1" i="1" dirty="0" smtClean="0">
                <a:latin typeface="Comic Sans MS" panose="030F0702030302020204" pitchFamily="66" charset="0"/>
              </a:rPr>
              <a:t>m</a:t>
            </a:r>
            <a:r>
              <a:rPr lang="en-US" sz="2400" b="1" baseline="-25000" dirty="0" smtClean="0">
                <a:latin typeface="Comic Sans MS" panose="030F0702030302020204" pitchFamily="66" charset="0"/>
              </a:rPr>
              <a:t>1</a:t>
            </a:r>
            <a:r>
              <a:rPr lang="en-US" sz="2400" b="1" dirty="0" smtClean="0">
                <a:latin typeface="Comic Sans MS" panose="030F0702030302020204" pitchFamily="66" charset="0"/>
              </a:rPr>
              <a:t>.</a:t>
            </a:r>
            <a:r>
              <a:rPr lang="en-US" sz="2400" b="1" i="1" dirty="0" smtClean="0">
                <a:latin typeface="Comic Sans MS" panose="030F0702030302020204" pitchFamily="66" charset="0"/>
              </a:rPr>
              <a:t>g</a:t>
            </a:r>
            <a:r>
              <a:rPr lang="en-US" sz="2000" b="1" dirty="0" smtClean="0">
                <a:latin typeface="Comic Sans MS" panose="030F0702030302020204" pitchFamily="66" charset="0"/>
              </a:rPr>
              <a:t>  </a:t>
            </a:r>
            <a:endParaRPr lang="el-GR" sz="2000" b="1" dirty="0">
              <a:latin typeface="Comic Sans MS" panose="030F0702030302020204" pitchFamily="66" charset="0"/>
            </a:endParaRPr>
          </a:p>
        </p:txBody>
      </p:sp>
      <p:grpSp>
        <p:nvGrpSpPr>
          <p:cNvPr id="66" name="Ομάδα 65"/>
          <p:cNvGrpSpPr/>
          <p:nvPr/>
        </p:nvGrpSpPr>
        <p:grpSpPr>
          <a:xfrm>
            <a:off x="4081525" y="1519918"/>
            <a:ext cx="911614" cy="1378828"/>
            <a:chOff x="4081525" y="1519918"/>
            <a:chExt cx="911614" cy="1378828"/>
          </a:xfrm>
        </p:grpSpPr>
        <p:cxnSp>
          <p:nvCxnSpPr>
            <p:cNvPr id="55" name="Ευθεία γραμμή σύνδεσης 54"/>
            <p:cNvCxnSpPr/>
            <p:nvPr/>
          </p:nvCxnSpPr>
          <p:spPr>
            <a:xfrm flipH="1" flipV="1">
              <a:off x="4081525" y="1519918"/>
              <a:ext cx="2674" cy="13788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Ευθεία γραμμή σύνδεσης 55"/>
            <p:cNvCxnSpPr/>
            <p:nvPr/>
          </p:nvCxnSpPr>
          <p:spPr>
            <a:xfrm flipH="1" flipV="1">
              <a:off x="4990465" y="1519918"/>
              <a:ext cx="2674" cy="13788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Ομάδα 66"/>
          <p:cNvGrpSpPr/>
          <p:nvPr/>
        </p:nvGrpSpPr>
        <p:grpSpPr>
          <a:xfrm>
            <a:off x="5972924" y="1549235"/>
            <a:ext cx="942359" cy="1379371"/>
            <a:chOff x="5972924" y="1549235"/>
            <a:chExt cx="942359" cy="1379371"/>
          </a:xfrm>
        </p:grpSpPr>
        <p:cxnSp>
          <p:nvCxnSpPr>
            <p:cNvPr id="57" name="Ευθεία γραμμή σύνδεσης 56"/>
            <p:cNvCxnSpPr/>
            <p:nvPr/>
          </p:nvCxnSpPr>
          <p:spPr>
            <a:xfrm flipH="1" flipV="1">
              <a:off x="5972924" y="1549235"/>
              <a:ext cx="2674" cy="13788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Ευθεία γραμμή σύνδεσης 57"/>
            <p:cNvCxnSpPr/>
            <p:nvPr/>
          </p:nvCxnSpPr>
          <p:spPr>
            <a:xfrm flipH="1" flipV="1">
              <a:off x="6912609" y="1549778"/>
              <a:ext cx="2674" cy="13788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9" name="Ελεύθερη σχεδίαση 68"/>
          <p:cNvSpPr/>
          <p:nvPr/>
        </p:nvSpPr>
        <p:spPr>
          <a:xfrm>
            <a:off x="3592147" y="4169229"/>
            <a:ext cx="568378" cy="391885"/>
          </a:xfrm>
          <a:custGeom>
            <a:avLst/>
            <a:gdLst>
              <a:gd name="connsiteX0" fmla="*/ 98110 w 568378"/>
              <a:gd name="connsiteY0" fmla="*/ 10885 h 391885"/>
              <a:gd name="connsiteX1" fmla="*/ 98110 w 568378"/>
              <a:gd name="connsiteY1" fmla="*/ 10885 h 391885"/>
              <a:gd name="connsiteX2" fmla="*/ 11024 w 568378"/>
              <a:gd name="connsiteY2" fmla="*/ 54428 h 391885"/>
              <a:gd name="connsiteX3" fmla="*/ 139 w 568378"/>
              <a:gd name="connsiteY3" fmla="*/ 108857 h 391885"/>
              <a:gd name="connsiteX4" fmla="*/ 11024 w 568378"/>
              <a:gd name="connsiteY4" fmla="*/ 293914 h 391885"/>
              <a:gd name="connsiteX5" fmla="*/ 65453 w 568378"/>
              <a:gd name="connsiteY5" fmla="*/ 348342 h 391885"/>
              <a:gd name="connsiteX6" fmla="*/ 87224 w 568378"/>
              <a:gd name="connsiteY6" fmla="*/ 370114 h 391885"/>
              <a:gd name="connsiteX7" fmla="*/ 152539 w 568378"/>
              <a:gd name="connsiteY7" fmla="*/ 391885 h 391885"/>
              <a:gd name="connsiteX8" fmla="*/ 402910 w 568378"/>
              <a:gd name="connsiteY8" fmla="*/ 381000 h 391885"/>
              <a:gd name="connsiteX9" fmla="*/ 468224 w 568378"/>
              <a:gd name="connsiteY9" fmla="*/ 348342 h 391885"/>
              <a:gd name="connsiteX10" fmla="*/ 500882 w 568378"/>
              <a:gd name="connsiteY10" fmla="*/ 337457 h 391885"/>
              <a:gd name="connsiteX11" fmla="*/ 566196 w 568378"/>
              <a:gd name="connsiteY11" fmla="*/ 283028 h 391885"/>
              <a:gd name="connsiteX12" fmla="*/ 555310 w 568378"/>
              <a:gd name="connsiteY12" fmla="*/ 97971 h 391885"/>
              <a:gd name="connsiteX13" fmla="*/ 511767 w 568378"/>
              <a:gd name="connsiteY13" fmla="*/ 43542 h 391885"/>
              <a:gd name="connsiteX14" fmla="*/ 446453 w 568378"/>
              <a:gd name="connsiteY14" fmla="*/ 21771 h 391885"/>
              <a:gd name="connsiteX15" fmla="*/ 206967 w 568378"/>
              <a:gd name="connsiteY15" fmla="*/ 0 h 391885"/>
              <a:gd name="connsiteX16" fmla="*/ 98110 w 568378"/>
              <a:gd name="connsiteY16" fmla="*/ 10885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378" h="391885">
                <a:moveTo>
                  <a:pt x="98110" y="10885"/>
                </a:moveTo>
                <a:lnTo>
                  <a:pt x="98110" y="10885"/>
                </a:lnTo>
                <a:cubicBezTo>
                  <a:pt x="69081" y="25399"/>
                  <a:pt x="33973" y="31479"/>
                  <a:pt x="11024" y="54428"/>
                </a:cubicBezTo>
                <a:cubicBezTo>
                  <a:pt x="-2059" y="67511"/>
                  <a:pt x="139" y="90355"/>
                  <a:pt x="139" y="108857"/>
                </a:cubicBezTo>
                <a:cubicBezTo>
                  <a:pt x="139" y="170649"/>
                  <a:pt x="1858" y="232805"/>
                  <a:pt x="11024" y="293914"/>
                </a:cubicBezTo>
                <a:cubicBezTo>
                  <a:pt x="15477" y="323602"/>
                  <a:pt x="46486" y="333168"/>
                  <a:pt x="65453" y="348342"/>
                </a:cubicBezTo>
                <a:cubicBezTo>
                  <a:pt x="73467" y="354753"/>
                  <a:pt x="78044" y="365524"/>
                  <a:pt x="87224" y="370114"/>
                </a:cubicBezTo>
                <a:cubicBezTo>
                  <a:pt x="107750" y="380377"/>
                  <a:pt x="152539" y="391885"/>
                  <a:pt x="152539" y="391885"/>
                </a:cubicBezTo>
                <a:cubicBezTo>
                  <a:pt x="235996" y="388257"/>
                  <a:pt x="319620" y="387407"/>
                  <a:pt x="402910" y="381000"/>
                </a:cubicBezTo>
                <a:cubicBezTo>
                  <a:pt x="435247" y="378513"/>
                  <a:pt x="440536" y="362186"/>
                  <a:pt x="468224" y="348342"/>
                </a:cubicBezTo>
                <a:cubicBezTo>
                  <a:pt x="478487" y="343210"/>
                  <a:pt x="489996" y="341085"/>
                  <a:pt x="500882" y="337457"/>
                </a:cubicBezTo>
                <a:cubicBezTo>
                  <a:pt x="512004" y="330042"/>
                  <a:pt x="564699" y="297994"/>
                  <a:pt x="566196" y="283028"/>
                </a:cubicBezTo>
                <a:cubicBezTo>
                  <a:pt x="572344" y="221542"/>
                  <a:pt x="564476" y="159080"/>
                  <a:pt x="555310" y="97971"/>
                </a:cubicBezTo>
                <a:cubicBezTo>
                  <a:pt x="554063" y="89655"/>
                  <a:pt x="522223" y="48770"/>
                  <a:pt x="511767" y="43542"/>
                </a:cubicBezTo>
                <a:cubicBezTo>
                  <a:pt x="491241" y="33279"/>
                  <a:pt x="468224" y="29028"/>
                  <a:pt x="446453" y="21771"/>
                </a:cubicBezTo>
                <a:cubicBezTo>
                  <a:pt x="348297" y="-10948"/>
                  <a:pt x="425276" y="11489"/>
                  <a:pt x="206967" y="0"/>
                </a:cubicBezTo>
                <a:cubicBezTo>
                  <a:pt x="109214" y="13964"/>
                  <a:pt x="116253" y="9071"/>
                  <a:pt x="98110" y="1088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 name="Ελεύθερη σχεδίαση 69"/>
          <p:cNvSpPr/>
          <p:nvPr/>
        </p:nvSpPr>
        <p:spPr>
          <a:xfrm>
            <a:off x="4430486" y="4103914"/>
            <a:ext cx="822989" cy="500743"/>
          </a:xfrm>
          <a:custGeom>
            <a:avLst/>
            <a:gdLst>
              <a:gd name="connsiteX0" fmla="*/ 163285 w 822989"/>
              <a:gd name="connsiteY0" fmla="*/ 119743 h 500743"/>
              <a:gd name="connsiteX1" fmla="*/ 163285 w 822989"/>
              <a:gd name="connsiteY1" fmla="*/ 119743 h 500743"/>
              <a:gd name="connsiteX2" fmla="*/ 87085 w 822989"/>
              <a:gd name="connsiteY2" fmla="*/ 174172 h 500743"/>
              <a:gd name="connsiteX3" fmla="*/ 43543 w 822989"/>
              <a:gd name="connsiteY3" fmla="*/ 239486 h 500743"/>
              <a:gd name="connsiteX4" fmla="*/ 21771 w 822989"/>
              <a:gd name="connsiteY4" fmla="*/ 261257 h 500743"/>
              <a:gd name="connsiteX5" fmla="*/ 0 w 822989"/>
              <a:gd name="connsiteY5" fmla="*/ 337457 h 500743"/>
              <a:gd name="connsiteX6" fmla="*/ 10885 w 822989"/>
              <a:gd name="connsiteY6" fmla="*/ 468086 h 500743"/>
              <a:gd name="connsiteX7" fmla="*/ 32657 w 822989"/>
              <a:gd name="connsiteY7" fmla="*/ 489857 h 500743"/>
              <a:gd name="connsiteX8" fmla="*/ 76200 w 822989"/>
              <a:gd name="connsiteY8" fmla="*/ 500743 h 500743"/>
              <a:gd name="connsiteX9" fmla="*/ 152400 w 822989"/>
              <a:gd name="connsiteY9" fmla="*/ 489857 h 500743"/>
              <a:gd name="connsiteX10" fmla="*/ 206828 w 822989"/>
              <a:gd name="connsiteY10" fmla="*/ 413657 h 500743"/>
              <a:gd name="connsiteX11" fmla="*/ 228600 w 822989"/>
              <a:gd name="connsiteY11" fmla="*/ 391886 h 500743"/>
              <a:gd name="connsiteX12" fmla="*/ 250371 w 822989"/>
              <a:gd name="connsiteY12" fmla="*/ 359229 h 500743"/>
              <a:gd name="connsiteX13" fmla="*/ 293914 w 822989"/>
              <a:gd name="connsiteY13" fmla="*/ 304800 h 500743"/>
              <a:gd name="connsiteX14" fmla="*/ 315685 w 822989"/>
              <a:gd name="connsiteY14" fmla="*/ 239486 h 500743"/>
              <a:gd name="connsiteX15" fmla="*/ 348343 w 822989"/>
              <a:gd name="connsiteY15" fmla="*/ 185057 h 500743"/>
              <a:gd name="connsiteX16" fmla="*/ 381000 w 822989"/>
              <a:gd name="connsiteY16" fmla="*/ 174172 h 500743"/>
              <a:gd name="connsiteX17" fmla="*/ 413657 w 822989"/>
              <a:gd name="connsiteY17" fmla="*/ 185057 h 500743"/>
              <a:gd name="connsiteX18" fmla="*/ 446314 w 822989"/>
              <a:gd name="connsiteY18" fmla="*/ 239486 h 500743"/>
              <a:gd name="connsiteX19" fmla="*/ 468085 w 822989"/>
              <a:gd name="connsiteY19" fmla="*/ 348343 h 500743"/>
              <a:gd name="connsiteX20" fmla="*/ 478971 w 822989"/>
              <a:gd name="connsiteY20" fmla="*/ 381000 h 500743"/>
              <a:gd name="connsiteX21" fmla="*/ 555171 w 822989"/>
              <a:gd name="connsiteY21" fmla="*/ 457200 h 500743"/>
              <a:gd name="connsiteX22" fmla="*/ 587828 w 822989"/>
              <a:gd name="connsiteY22" fmla="*/ 468086 h 500743"/>
              <a:gd name="connsiteX23" fmla="*/ 696685 w 822989"/>
              <a:gd name="connsiteY23" fmla="*/ 489857 h 500743"/>
              <a:gd name="connsiteX24" fmla="*/ 762000 w 822989"/>
              <a:gd name="connsiteY24" fmla="*/ 457200 h 500743"/>
              <a:gd name="connsiteX25" fmla="*/ 805543 w 822989"/>
              <a:gd name="connsiteY25" fmla="*/ 391886 h 500743"/>
              <a:gd name="connsiteX26" fmla="*/ 805543 w 822989"/>
              <a:gd name="connsiteY26" fmla="*/ 217715 h 500743"/>
              <a:gd name="connsiteX27" fmla="*/ 783771 w 822989"/>
              <a:gd name="connsiteY27" fmla="*/ 195943 h 500743"/>
              <a:gd name="connsiteX28" fmla="*/ 762000 w 822989"/>
              <a:gd name="connsiteY28" fmla="*/ 163286 h 500743"/>
              <a:gd name="connsiteX29" fmla="*/ 718457 w 822989"/>
              <a:gd name="connsiteY29" fmla="*/ 119743 h 500743"/>
              <a:gd name="connsiteX30" fmla="*/ 664028 w 822989"/>
              <a:gd name="connsiteY30" fmla="*/ 54429 h 500743"/>
              <a:gd name="connsiteX31" fmla="*/ 631371 w 822989"/>
              <a:gd name="connsiteY31" fmla="*/ 43543 h 500743"/>
              <a:gd name="connsiteX32" fmla="*/ 598714 w 822989"/>
              <a:gd name="connsiteY32" fmla="*/ 21772 h 500743"/>
              <a:gd name="connsiteX33" fmla="*/ 533400 w 822989"/>
              <a:gd name="connsiteY33" fmla="*/ 10886 h 500743"/>
              <a:gd name="connsiteX34" fmla="*/ 478971 w 822989"/>
              <a:gd name="connsiteY34" fmla="*/ 0 h 500743"/>
              <a:gd name="connsiteX35" fmla="*/ 370114 w 822989"/>
              <a:gd name="connsiteY35" fmla="*/ 10886 h 500743"/>
              <a:gd name="connsiteX36" fmla="*/ 304800 w 822989"/>
              <a:gd name="connsiteY36" fmla="*/ 43543 h 500743"/>
              <a:gd name="connsiteX37" fmla="*/ 272143 w 822989"/>
              <a:gd name="connsiteY37" fmla="*/ 54429 h 500743"/>
              <a:gd name="connsiteX38" fmla="*/ 250371 w 822989"/>
              <a:gd name="connsiteY38" fmla="*/ 76200 h 500743"/>
              <a:gd name="connsiteX39" fmla="*/ 174171 w 822989"/>
              <a:gd name="connsiteY39" fmla="*/ 97972 h 500743"/>
              <a:gd name="connsiteX40" fmla="*/ 163285 w 822989"/>
              <a:gd name="connsiteY40" fmla="*/ 119743 h 50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22989" h="500743">
                <a:moveTo>
                  <a:pt x="163285" y="119743"/>
                </a:moveTo>
                <a:lnTo>
                  <a:pt x="163285" y="119743"/>
                </a:lnTo>
                <a:cubicBezTo>
                  <a:pt x="137885" y="137886"/>
                  <a:pt x="109157" y="152100"/>
                  <a:pt x="87085" y="174172"/>
                </a:cubicBezTo>
                <a:cubicBezTo>
                  <a:pt x="68583" y="192674"/>
                  <a:pt x="62045" y="220984"/>
                  <a:pt x="43543" y="239486"/>
                </a:cubicBezTo>
                <a:lnTo>
                  <a:pt x="21771" y="261257"/>
                </a:lnTo>
                <a:cubicBezTo>
                  <a:pt x="16637" y="276658"/>
                  <a:pt x="0" y="323787"/>
                  <a:pt x="0" y="337457"/>
                </a:cubicBezTo>
                <a:cubicBezTo>
                  <a:pt x="0" y="381151"/>
                  <a:pt x="1730" y="425362"/>
                  <a:pt x="10885" y="468086"/>
                </a:cubicBezTo>
                <a:cubicBezTo>
                  <a:pt x="13035" y="478121"/>
                  <a:pt x="23477" y="485267"/>
                  <a:pt x="32657" y="489857"/>
                </a:cubicBezTo>
                <a:cubicBezTo>
                  <a:pt x="46039" y="496548"/>
                  <a:pt x="61686" y="497114"/>
                  <a:pt x="76200" y="500743"/>
                </a:cubicBezTo>
                <a:cubicBezTo>
                  <a:pt x="101600" y="497114"/>
                  <a:pt x="128577" y="499386"/>
                  <a:pt x="152400" y="489857"/>
                </a:cubicBezTo>
                <a:cubicBezTo>
                  <a:pt x="184818" y="476890"/>
                  <a:pt x="190520" y="438119"/>
                  <a:pt x="206828" y="413657"/>
                </a:cubicBezTo>
                <a:cubicBezTo>
                  <a:pt x="212521" y="405118"/>
                  <a:pt x="222189" y="399900"/>
                  <a:pt x="228600" y="391886"/>
                </a:cubicBezTo>
                <a:cubicBezTo>
                  <a:pt x="236773" y="381670"/>
                  <a:pt x="242198" y="369445"/>
                  <a:pt x="250371" y="359229"/>
                </a:cubicBezTo>
                <a:cubicBezTo>
                  <a:pt x="272991" y="330954"/>
                  <a:pt x="277161" y="342494"/>
                  <a:pt x="293914" y="304800"/>
                </a:cubicBezTo>
                <a:cubicBezTo>
                  <a:pt x="303234" y="283829"/>
                  <a:pt x="308428" y="261257"/>
                  <a:pt x="315685" y="239486"/>
                </a:cubicBezTo>
                <a:cubicBezTo>
                  <a:pt x="324247" y="213799"/>
                  <a:pt x="323439" y="199999"/>
                  <a:pt x="348343" y="185057"/>
                </a:cubicBezTo>
                <a:cubicBezTo>
                  <a:pt x="358182" y="179154"/>
                  <a:pt x="370114" y="177800"/>
                  <a:pt x="381000" y="174172"/>
                </a:cubicBezTo>
                <a:cubicBezTo>
                  <a:pt x="391886" y="177800"/>
                  <a:pt x="403818" y="179153"/>
                  <a:pt x="413657" y="185057"/>
                </a:cubicBezTo>
                <a:cubicBezTo>
                  <a:pt x="435825" y="198358"/>
                  <a:pt x="440810" y="215635"/>
                  <a:pt x="446314" y="239486"/>
                </a:cubicBezTo>
                <a:cubicBezTo>
                  <a:pt x="454635" y="275543"/>
                  <a:pt x="456383" y="313238"/>
                  <a:pt x="468085" y="348343"/>
                </a:cubicBezTo>
                <a:cubicBezTo>
                  <a:pt x="471714" y="359229"/>
                  <a:pt x="473839" y="370737"/>
                  <a:pt x="478971" y="381000"/>
                </a:cubicBezTo>
                <a:cubicBezTo>
                  <a:pt x="494846" y="412749"/>
                  <a:pt x="523422" y="441325"/>
                  <a:pt x="555171" y="457200"/>
                </a:cubicBezTo>
                <a:cubicBezTo>
                  <a:pt x="565434" y="462332"/>
                  <a:pt x="576795" y="464934"/>
                  <a:pt x="587828" y="468086"/>
                </a:cubicBezTo>
                <a:cubicBezTo>
                  <a:pt x="633299" y="481078"/>
                  <a:pt x="645359" y="481303"/>
                  <a:pt x="696685" y="489857"/>
                </a:cubicBezTo>
                <a:cubicBezTo>
                  <a:pt x="735675" y="480110"/>
                  <a:pt x="739603" y="487063"/>
                  <a:pt x="762000" y="457200"/>
                </a:cubicBezTo>
                <a:cubicBezTo>
                  <a:pt x="777700" y="436267"/>
                  <a:pt x="805543" y="391886"/>
                  <a:pt x="805543" y="391886"/>
                </a:cubicBezTo>
                <a:cubicBezTo>
                  <a:pt x="828535" y="322907"/>
                  <a:pt x="829074" y="335370"/>
                  <a:pt x="805543" y="217715"/>
                </a:cubicBezTo>
                <a:cubicBezTo>
                  <a:pt x="803530" y="207651"/>
                  <a:pt x="790182" y="203957"/>
                  <a:pt x="783771" y="195943"/>
                </a:cubicBezTo>
                <a:cubicBezTo>
                  <a:pt x="775598" y="185727"/>
                  <a:pt x="770514" y="173219"/>
                  <a:pt x="762000" y="163286"/>
                </a:cubicBezTo>
                <a:cubicBezTo>
                  <a:pt x="748642" y="147701"/>
                  <a:pt x="729843" y="136822"/>
                  <a:pt x="718457" y="119743"/>
                </a:cubicBezTo>
                <a:cubicBezTo>
                  <a:pt x="702392" y="95647"/>
                  <a:pt x="689172" y="71192"/>
                  <a:pt x="664028" y="54429"/>
                </a:cubicBezTo>
                <a:cubicBezTo>
                  <a:pt x="654481" y="48064"/>
                  <a:pt x="641634" y="48675"/>
                  <a:pt x="631371" y="43543"/>
                </a:cubicBezTo>
                <a:cubicBezTo>
                  <a:pt x="619669" y="37692"/>
                  <a:pt x="611126" y="25909"/>
                  <a:pt x="598714" y="21772"/>
                </a:cubicBezTo>
                <a:cubicBezTo>
                  <a:pt x="577775" y="14792"/>
                  <a:pt x="555116" y="14834"/>
                  <a:pt x="533400" y="10886"/>
                </a:cubicBezTo>
                <a:cubicBezTo>
                  <a:pt x="515196" y="7576"/>
                  <a:pt x="497114" y="3629"/>
                  <a:pt x="478971" y="0"/>
                </a:cubicBezTo>
                <a:cubicBezTo>
                  <a:pt x="442685" y="3629"/>
                  <a:pt x="406157" y="5341"/>
                  <a:pt x="370114" y="10886"/>
                </a:cubicBezTo>
                <a:cubicBezTo>
                  <a:pt x="330594" y="16966"/>
                  <a:pt x="340679" y="25604"/>
                  <a:pt x="304800" y="43543"/>
                </a:cubicBezTo>
                <a:cubicBezTo>
                  <a:pt x="294537" y="48675"/>
                  <a:pt x="283029" y="50800"/>
                  <a:pt x="272143" y="54429"/>
                </a:cubicBezTo>
                <a:cubicBezTo>
                  <a:pt x="264886" y="61686"/>
                  <a:pt x="259172" y="70920"/>
                  <a:pt x="250371" y="76200"/>
                </a:cubicBezTo>
                <a:cubicBezTo>
                  <a:pt x="234536" y="85701"/>
                  <a:pt x="188406" y="92278"/>
                  <a:pt x="174171" y="97972"/>
                </a:cubicBezTo>
                <a:cubicBezTo>
                  <a:pt x="169407" y="99878"/>
                  <a:pt x="165099" y="116115"/>
                  <a:pt x="163285" y="119743"/>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 name="Ελεύθερη σχεδίαση 70"/>
          <p:cNvSpPr/>
          <p:nvPr/>
        </p:nvSpPr>
        <p:spPr>
          <a:xfrm>
            <a:off x="3962400" y="4016829"/>
            <a:ext cx="1055914" cy="217714"/>
          </a:xfrm>
          <a:custGeom>
            <a:avLst/>
            <a:gdLst>
              <a:gd name="connsiteX0" fmla="*/ 0 w 1055914"/>
              <a:gd name="connsiteY0" fmla="*/ 141514 h 217714"/>
              <a:gd name="connsiteX1" fmla="*/ 54429 w 1055914"/>
              <a:gd name="connsiteY1" fmla="*/ 108857 h 217714"/>
              <a:gd name="connsiteX2" fmla="*/ 87086 w 1055914"/>
              <a:gd name="connsiteY2" fmla="*/ 87085 h 217714"/>
              <a:gd name="connsiteX3" fmla="*/ 152400 w 1055914"/>
              <a:gd name="connsiteY3" fmla="*/ 65314 h 217714"/>
              <a:gd name="connsiteX4" fmla="*/ 185057 w 1055914"/>
              <a:gd name="connsiteY4" fmla="*/ 54428 h 217714"/>
              <a:gd name="connsiteX5" fmla="*/ 239486 w 1055914"/>
              <a:gd name="connsiteY5" fmla="*/ 21771 h 217714"/>
              <a:gd name="connsiteX6" fmla="*/ 370114 w 1055914"/>
              <a:gd name="connsiteY6" fmla="*/ 0 h 217714"/>
              <a:gd name="connsiteX7" fmla="*/ 827314 w 1055914"/>
              <a:gd name="connsiteY7" fmla="*/ 10885 h 217714"/>
              <a:gd name="connsiteX8" fmla="*/ 947057 w 1055914"/>
              <a:gd name="connsiteY8" fmla="*/ 32657 h 217714"/>
              <a:gd name="connsiteX9" fmla="*/ 1012371 w 1055914"/>
              <a:gd name="connsiteY9" fmla="*/ 130628 h 217714"/>
              <a:gd name="connsiteX10" fmla="*/ 1034143 w 1055914"/>
              <a:gd name="connsiteY10" fmla="*/ 163285 h 217714"/>
              <a:gd name="connsiteX11" fmla="*/ 1055914 w 1055914"/>
              <a:gd name="connsiteY11" fmla="*/ 217714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5914" h="217714">
                <a:moveTo>
                  <a:pt x="0" y="141514"/>
                </a:moveTo>
                <a:cubicBezTo>
                  <a:pt x="18143" y="130628"/>
                  <a:pt x="36487" y="120071"/>
                  <a:pt x="54429" y="108857"/>
                </a:cubicBezTo>
                <a:cubicBezTo>
                  <a:pt x="65523" y="101923"/>
                  <a:pt x="75131" y="92399"/>
                  <a:pt x="87086" y="87085"/>
                </a:cubicBezTo>
                <a:cubicBezTo>
                  <a:pt x="108057" y="77764"/>
                  <a:pt x="130629" y="72571"/>
                  <a:pt x="152400" y="65314"/>
                </a:cubicBezTo>
                <a:lnTo>
                  <a:pt x="185057" y="54428"/>
                </a:lnTo>
                <a:cubicBezTo>
                  <a:pt x="208622" y="30864"/>
                  <a:pt x="204159" y="28836"/>
                  <a:pt x="239486" y="21771"/>
                </a:cubicBezTo>
                <a:cubicBezTo>
                  <a:pt x="282772" y="13114"/>
                  <a:pt x="370114" y="0"/>
                  <a:pt x="370114" y="0"/>
                </a:cubicBezTo>
                <a:lnTo>
                  <a:pt x="827314" y="10885"/>
                </a:lnTo>
                <a:cubicBezTo>
                  <a:pt x="897251" y="13682"/>
                  <a:pt x="897839" y="16250"/>
                  <a:pt x="947057" y="32657"/>
                </a:cubicBezTo>
                <a:lnTo>
                  <a:pt x="1012371" y="130628"/>
                </a:lnTo>
                <a:cubicBezTo>
                  <a:pt x="1019628" y="141514"/>
                  <a:pt x="1030006" y="150873"/>
                  <a:pt x="1034143" y="163285"/>
                </a:cubicBezTo>
                <a:cubicBezTo>
                  <a:pt x="1047595" y="203639"/>
                  <a:pt x="1039898" y="185679"/>
                  <a:pt x="1055914" y="217714"/>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 name="Ελεύθερη σχεδίαση 71"/>
          <p:cNvSpPr/>
          <p:nvPr/>
        </p:nvSpPr>
        <p:spPr>
          <a:xfrm>
            <a:off x="5105400" y="4550229"/>
            <a:ext cx="664029" cy="206828"/>
          </a:xfrm>
          <a:custGeom>
            <a:avLst/>
            <a:gdLst>
              <a:gd name="connsiteX0" fmla="*/ 0 w 664029"/>
              <a:gd name="connsiteY0" fmla="*/ 54428 h 206828"/>
              <a:gd name="connsiteX1" fmla="*/ 32657 w 664029"/>
              <a:gd name="connsiteY1" fmla="*/ 108857 h 206828"/>
              <a:gd name="connsiteX2" fmla="*/ 76200 w 664029"/>
              <a:gd name="connsiteY2" fmla="*/ 130628 h 206828"/>
              <a:gd name="connsiteX3" fmla="*/ 108857 w 664029"/>
              <a:gd name="connsiteY3" fmla="*/ 152400 h 206828"/>
              <a:gd name="connsiteX4" fmla="*/ 152400 w 664029"/>
              <a:gd name="connsiteY4" fmla="*/ 163285 h 206828"/>
              <a:gd name="connsiteX5" fmla="*/ 185057 w 664029"/>
              <a:gd name="connsiteY5" fmla="*/ 174171 h 206828"/>
              <a:gd name="connsiteX6" fmla="*/ 228600 w 664029"/>
              <a:gd name="connsiteY6" fmla="*/ 185057 h 206828"/>
              <a:gd name="connsiteX7" fmla="*/ 261257 w 664029"/>
              <a:gd name="connsiteY7" fmla="*/ 195942 h 206828"/>
              <a:gd name="connsiteX8" fmla="*/ 370114 w 664029"/>
              <a:gd name="connsiteY8" fmla="*/ 206828 h 206828"/>
              <a:gd name="connsiteX9" fmla="*/ 489857 w 664029"/>
              <a:gd name="connsiteY9" fmla="*/ 195942 h 206828"/>
              <a:gd name="connsiteX10" fmla="*/ 587829 w 664029"/>
              <a:gd name="connsiteY10" fmla="*/ 152400 h 206828"/>
              <a:gd name="connsiteX11" fmla="*/ 642257 w 664029"/>
              <a:gd name="connsiteY11" fmla="*/ 97971 h 206828"/>
              <a:gd name="connsiteX12" fmla="*/ 664029 w 664029"/>
              <a:gd name="connsiteY12" fmla="*/ 76200 h 206828"/>
              <a:gd name="connsiteX13" fmla="*/ 664029 w 664029"/>
              <a:gd name="connsiteY13" fmla="*/ 0 h 20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029" h="206828">
                <a:moveTo>
                  <a:pt x="0" y="54428"/>
                </a:moveTo>
                <a:cubicBezTo>
                  <a:pt x="10886" y="72571"/>
                  <a:pt x="17696" y="93896"/>
                  <a:pt x="32657" y="108857"/>
                </a:cubicBezTo>
                <a:cubicBezTo>
                  <a:pt x="44132" y="120332"/>
                  <a:pt x="62111" y="122577"/>
                  <a:pt x="76200" y="130628"/>
                </a:cubicBezTo>
                <a:cubicBezTo>
                  <a:pt x="87559" y="137119"/>
                  <a:pt x="96832" y="147246"/>
                  <a:pt x="108857" y="152400"/>
                </a:cubicBezTo>
                <a:cubicBezTo>
                  <a:pt x="122608" y="158293"/>
                  <a:pt x="138015" y="159175"/>
                  <a:pt x="152400" y="163285"/>
                </a:cubicBezTo>
                <a:cubicBezTo>
                  <a:pt x="163433" y="166437"/>
                  <a:pt x="174024" y="171019"/>
                  <a:pt x="185057" y="174171"/>
                </a:cubicBezTo>
                <a:cubicBezTo>
                  <a:pt x="199442" y="178281"/>
                  <a:pt x="214215" y="180947"/>
                  <a:pt x="228600" y="185057"/>
                </a:cubicBezTo>
                <a:cubicBezTo>
                  <a:pt x="239633" y="188209"/>
                  <a:pt x="249916" y="194197"/>
                  <a:pt x="261257" y="195942"/>
                </a:cubicBezTo>
                <a:cubicBezTo>
                  <a:pt x="297300" y="201487"/>
                  <a:pt x="333828" y="203199"/>
                  <a:pt x="370114" y="206828"/>
                </a:cubicBezTo>
                <a:cubicBezTo>
                  <a:pt x="410028" y="203199"/>
                  <a:pt x="450388" y="202907"/>
                  <a:pt x="489857" y="195942"/>
                </a:cubicBezTo>
                <a:cubicBezTo>
                  <a:pt x="523051" y="190084"/>
                  <a:pt x="561464" y="175470"/>
                  <a:pt x="587829" y="152400"/>
                </a:cubicBezTo>
                <a:cubicBezTo>
                  <a:pt x="607139" y="135504"/>
                  <a:pt x="624114" y="116114"/>
                  <a:pt x="642257" y="97971"/>
                </a:cubicBezTo>
                <a:cubicBezTo>
                  <a:pt x="649514" y="90714"/>
                  <a:pt x="664029" y="86463"/>
                  <a:pt x="664029" y="76200"/>
                </a:cubicBezTo>
                <a:lnTo>
                  <a:pt x="664029" y="0"/>
                </a:ln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TextBox 22"/>
          <p:cNvSpPr txBox="1"/>
          <p:nvPr/>
        </p:nvSpPr>
        <p:spPr>
          <a:xfrm>
            <a:off x="6525837" y="4110726"/>
            <a:ext cx="1732975" cy="646331"/>
          </a:xfrm>
          <a:prstGeom prst="rect">
            <a:avLst/>
          </a:prstGeom>
          <a:noFill/>
        </p:spPr>
        <p:txBody>
          <a:bodyPr wrap="square" rtlCol="0">
            <a:spAutoFit/>
          </a:bodyPr>
          <a:lstStyle/>
          <a:p>
            <a:pPr algn="ctr"/>
            <a:r>
              <a:rPr lang="el-GR" b="1" dirty="0" smtClean="0">
                <a:solidFill>
                  <a:srgbClr val="00518E"/>
                </a:solidFill>
                <a:effectLst>
                  <a:outerShdw blurRad="38100" dist="38100" dir="2700000" algn="tl">
                    <a:srgbClr val="000000">
                      <a:alpha val="43137"/>
                    </a:srgbClr>
                  </a:outerShdw>
                </a:effectLst>
                <a:latin typeface="Comic Sans MS" panose="030F0702030302020204" pitchFamily="66" charset="0"/>
              </a:rPr>
              <a:t>(βάρος υγρού 1</a:t>
            </a:r>
            <a:r>
              <a:rPr lang="el-GR" b="1" baseline="30000" dirty="0" smtClean="0">
                <a:solidFill>
                  <a:srgbClr val="00518E"/>
                </a:solidFill>
                <a:effectLst>
                  <a:outerShdw blurRad="38100" dist="38100" dir="2700000" algn="tl">
                    <a:srgbClr val="000000">
                      <a:alpha val="43137"/>
                    </a:srgbClr>
                  </a:outerShdw>
                </a:effectLst>
                <a:latin typeface="Comic Sans MS" panose="030F0702030302020204" pitchFamily="66" charset="0"/>
              </a:rPr>
              <a:t>ου</a:t>
            </a:r>
            <a:r>
              <a:rPr lang="el-GR" b="1" dirty="0" smtClean="0">
                <a:solidFill>
                  <a:srgbClr val="00518E"/>
                </a:solidFill>
                <a:effectLst>
                  <a:outerShdw blurRad="38100" dist="38100" dir="2700000" algn="tl">
                    <a:srgbClr val="000000">
                      <a:alpha val="43137"/>
                    </a:srgbClr>
                  </a:outerShdw>
                </a:effectLst>
                <a:latin typeface="Comic Sans MS" panose="030F0702030302020204" pitchFamily="66" charset="0"/>
              </a:rPr>
              <a:t> δοχείου)</a:t>
            </a:r>
            <a:endParaRPr lang="el-GR" b="1" dirty="0">
              <a:solidFill>
                <a:srgbClr val="00518E"/>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41967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par>
                          <p:cTn id="14" fill="hold">
                            <p:stCondLst>
                              <p:cond delay="500"/>
                            </p:stCondLst>
                            <p:childTnLst>
                              <p:par>
                                <p:cTn id="15" presetID="22" presetClass="entr" presetSubtype="4" fill="hold" nodeType="after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1250"/>
                            </p:stCondLst>
                            <p:childTnLst>
                              <p:par>
                                <p:cTn id="19" presetID="22" presetClass="entr" presetSubtype="4" fill="hold" nodeType="afterEffect">
                                  <p:stCondLst>
                                    <p:cond delay="25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childTnLst>
                          </p:cTn>
                        </p:par>
                        <p:par>
                          <p:cTn id="22" fill="hold">
                            <p:stCondLst>
                              <p:cond delay="2000"/>
                            </p:stCondLst>
                            <p:childTnLst>
                              <p:par>
                                <p:cTn id="23" presetID="22" presetClass="entr" presetSubtype="4" fill="hold" nodeType="afterEffect">
                                  <p:stCondLst>
                                    <p:cond delay="25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par>
                          <p:cTn id="26" fill="hold">
                            <p:stCondLst>
                              <p:cond delay="2750"/>
                            </p:stCondLst>
                            <p:childTnLst>
                              <p:par>
                                <p:cTn id="27" presetID="22" presetClass="entr" presetSubtype="4" fill="hold" nodeType="afterEffect">
                                  <p:stCondLst>
                                    <p:cond delay="250"/>
                                  </p:stCondLst>
                                  <p:childTnLst>
                                    <p:set>
                                      <p:cBhvr>
                                        <p:cTn id="28" dur="1" fill="hold">
                                          <p:stCondLst>
                                            <p:cond delay="0"/>
                                          </p:stCondLst>
                                        </p:cTn>
                                        <p:tgtEl>
                                          <p:spTgt spid="43"/>
                                        </p:tgtEl>
                                        <p:attrNameLst>
                                          <p:attrName>style.visibility</p:attrName>
                                        </p:attrNameLst>
                                      </p:cBhvr>
                                      <p:to>
                                        <p:strVal val="visible"/>
                                      </p:to>
                                    </p:set>
                                    <p:animEffect transition="in" filter="wipe(down)">
                                      <p:cBhvr>
                                        <p:cTn id="29" dur="500"/>
                                        <p:tgtEl>
                                          <p:spTgt spid="43"/>
                                        </p:tgtEl>
                                      </p:cBhvr>
                                    </p:animEffect>
                                  </p:childTnLst>
                                </p:cTn>
                              </p:par>
                            </p:childTnLst>
                          </p:cTn>
                        </p:par>
                        <p:par>
                          <p:cTn id="30" fill="hold">
                            <p:stCondLst>
                              <p:cond delay="3500"/>
                            </p:stCondLst>
                            <p:childTnLst>
                              <p:par>
                                <p:cTn id="31" presetID="22" presetClass="entr" presetSubtype="4" fill="hold" nodeType="after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par>
                          <p:cTn id="34" fill="hold">
                            <p:stCondLst>
                              <p:cond delay="4250"/>
                            </p:stCondLst>
                            <p:childTnLst>
                              <p:par>
                                <p:cTn id="35" presetID="22" presetClass="entr" presetSubtype="4" fill="hold" nodeType="afterEffect">
                                  <p:stCondLst>
                                    <p:cond delay="25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dissolve">
                                      <p:cBhvr>
                                        <p:cTn id="42" dur="500"/>
                                        <p:tgtEl>
                                          <p:spTgt spid="45"/>
                                        </p:tgtEl>
                                      </p:cBhvr>
                                    </p:animEffect>
                                  </p:childTnLst>
                                </p:cTn>
                              </p:par>
                            </p:childTnLst>
                          </p:cTn>
                        </p:par>
                        <p:par>
                          <p:cTn id="43" fill="hold">
                            <p:stCondLst>
                              <p:cond delay="500"/>
                            </p:stCondLst>
                            <p:childTnLst>
                              <p:par>
                                <p:cTn id="44" presetID="9" presetClass="entr" presetSubtype="0" fill="hold" grpId="0" nodeType="afterEffect">
                                  <p:stCondLst>
                                    <p:cond delay="250"/>
                                  </p:stCondLst>
                                  <p:childTnLst>
                                    <p:set>
                                      <p:cBhvr>
                                        <p:cTn id="45" dur="1" fill="hold">
                                          <p:stCondLst>
                                            <p:cond delay="0"/>
                                          </p:stCondLst>
                                        </p:cTn>
                                        <p:tgtEl>
                                          <p:spTgt spid="47"/>
                                        </p:tgtEl>
                                        <p:attrNameLst>
                                          <p:attrName>style.visibility</p:attrName>
                                        </p:attrNameLst>
                                      </p:cBhvr>
                                      <p:to>
                                        <p:strVal val="visible"/>
                                      </p:to>
                                    </p:set>
                                    <p:animEffect transition="in" filter="dissolve">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2000" fill="hold"/>
                                        <p:tgtEl>
                                          <p:spTgt spid="48"/>
                                        </p:tgtEl>
                                        <p:attrNameLst>
                                          <p:attrName>ppt_x</p:attrName>
                                        </p:attrNameLst>
                                      </p:cBhvr>
                                      <p:tavLst>
                                        <p:tav tm="0">
                                          <p:val>
                                            <p:strVal val="0-#ppt_w/2"/>
                                          </p:val>
                                        </p:tav>
                                        <p:tav tm="100000">
                                          <p:val>
                                            <p:strVal val="#ppt_x"/>
                                          </p:val>
                                        </p:tav>
                                      </p:tavLst>
                                    </p:anim>
                                    <p:anim calcmode="lin" valueType="num">
                                      <p:cBhvr additive="base">
                                        <p:cTn id="52" dur="20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21" presetClass="entr" presetSubtype="1" fill="hold" grpId="0" nodeType="afterEffect">
                                  <p:stCondLst>
                                    <p:cond delay="500"/>
                                  </p:stCondLst>
                                  <p:childTnLst>
                                    <p:set>
                                      <p:cBhvr>
                                        <p:cTn id="55" dur="1" fill="hold">
                                          <p:stCondLst>
                                            <p:cond delay="0"/>
                                          </p:stCondLst>
                                        </p:cTn>
                                        <p:tgtEl>
                                          <p:spTgt spid="69"/>
                                        </p:tgtEl>
                                        <p:attrNameLst>
                                          <p:attrName>style.visibility</p:attrName>
                                        </p:attrNameLst>
                                      </p:cBhvr>
                                      <p:to>
                                        <p:strVal val="visible"/>
                                      </p:to>
                                    </p:set>
                                    <p:animEffect transition="in" filter="wheel(1)">
                                      <p:cBhvr>
                                        <p:cTn id="56" dur="2000"/>
                                        <p:tgtEl>
                                          <p:spTgt spid="69"/>
                                        </p:tgtEl>
                                      </p:cBhvr>
                                    </p:animEffect>
                                  </p:childTnLst>
                                </p:cTn>
                              </p:par>
                            </p:childTnLst>
                          </p:cTn>
                        </p:par>
                        <p:par>
                          <p:cTn id="57" fill="hold">
                            <p:stCondLst>
                              <p:cond delay="4500"/>
                            </p:stCondLst>
                            <p:childTnLst>
                              <p:par>
                                <p:cTn id="58" presetID="6" presetClass="entr" presetSubtype="16" fill="hold" grpId="0" nodeType="afterEffect">
                                  <p:stCondLst>
                                    <p:cond delay="250"/>
                                  </p:stCondLst>
                                  <p:childTnLst>
                                    <p:set>
                                      <p:cBhvr>
                                        <p:cTn id="59" dur="1" fill="hold">
                                          <p:stCondLst>
                                            <p:cond delay="0"/>
                                          </p:stCondLst>
                                        </p:cTn>
                                        <p:tgtEl>
                                          <p:spTgt spid="71"/>
                                        </p:tgtEl>
                                        <p:attrNameLst>
                                          <p:attrName>style.visibility</p:attrName>
                                        </p:attrNameLst>
                                      </p:cBhvr>
                                      <p:to>
                                        <p:strVal val="visible"/>
                                      </p:to>
                                    </p:set>
                                    <p:animEffect transition="in" filter="circle(in)">
                                      <p:cBhvr>
                                        <p:cTn id="60" dur="500"/>
                                        <p:tgtEl>
                                          <p:spTgt spid="71"/>
                                        </p:tgtEl>
                                      </p:cBhvr>
                                    </p:animEffect>
                                  </p:childTnLst>
                                </p:cTn>
                              </p:par>
                            </p:childTnLst>
                          </p:cTn>
                        </p:par>
                        <p:par>
                          <p:cTn id="61" fill="hold">
                            <p:stCondLst>
                              <p:cond delay="5250"/>
                            </p:stCondLst>
                            <p:childTnLst>
                              <p:par>
                                <p:cTn id="62" presetID="21" presetClass="entr" presetSubtype="1" fill="hold" grpId="0" nodeType="afterEffect">
                                  <p:stCondLst>
                                    <p:cond delay="500"/>
                                  </p:stCondLst>
                                  <p:childTnLst>
                                    <p:set>
                                      <p:cBhvr>
                                        <p:cTn id="63" dur="1" fill="hold">
                                          <p:stCondLst>
                                            <p:cond delay="0"/>
                                          </p:stCondLst>
                                        </p:cTn>
                                        <p:tgtEl>
                                          <p:spTgt spid="70"/>
                                        </p:tgtEl>
                                        <p:attrNameLst>
                                          <p:attrName>style.visibility</p:attrName>
                                        </p:attrNameLst>
                                      </p:cBhvr>
                                      <p:to>
                                        <p:strVal val="visible"/>
                                      </p:to>
                                    </p:set>
                                    <p:animEffect transition="in" filter="wheel(1)">
                                      <p:cBhvr>
                                        <p:cTn id="64" dur="2000"/>
                                        <p:tgtEl>
                                          <p:spTgt spid="70"/>
                                        </p:tgtEl>
                                      </p:cBhvr>
                                    </p:animEffect>
                                  </p:childTnLst>
                                </p:cTn>
                              </p:par>
                            </p:childTnLst>
                          </p:cTn>
                        </p:par>
                        <p:par>
                          <p:cTn id="65" fill="hold">
                            <p:stCondLst>
                              <p:cond delay="7750"/>
                            </p:stCondLst>
                            <p:childTnLst>
                              <p:par>
                                <p:cTn id="66" presetID="6" presetClass="entr" presetSubtype="16" fill="hold" grpId="0" nodeType="afterEffect">
                                  <p:stCondLst>
                                    <p:cond delay="250"/>
                                  </p:stCondLst>
                                  <p:childTnLst>
                                    <p:set>
                                      <p:cBhvr>
                                        <p:cTn id="67" dur="1" fill="hold">
                                          <p:stCondLst>
                                            <p:cond delay="0"/>
                                          </p:stCondLst>
                                        </p:cTn>
                                        <p:tgtEl>
                                          <p:spTgt spid="72"/>
                                        </p:tgtEl>
                                        <p:attrNameLst>
                                          <p:attrName>style.visibility</p:attrName>
                                        </p:attrNameLst>
                                      </p:cBhvr>
                                      <p:to>
                                        <p:strVal val="visible"/>
                                      </p:to>
                                    </p:set>
                                    <p:animEffect transition="in" filter="circle(in)">
                                      <p:cBhvr>
                                        <p:cTn id="68" dur="500"/>
                                        <p:tgtEl>
                                          <p:spTgt spid="72"/>
                                        </p:tgtEl>
                                      </p:cBhvr>
                                    </p:animEffect>
                                  </p:childTnLst>
                                </p:cTn>
                              </p:par>
                            </p:childTnLst>
                          </p:cTn>
                        </p:par>
                        <p:par>
                          <p:cTn id="69" fill="hold">
                            <p:stCondLst>
                              <p:cond delay="8500"/>
                            </p:stCondLst>
                            <p:childTnLst>
                              <p:par>
                                <p:cTn id="70" presetID="16" presetClass="entr" presetSubtype="21" fill="hold" grpId="0" nodeType="afterEffect">
                                  <p:stCondLst>
                                    <p:cond delay="25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10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dissolve">
                                      <p:cBhvr>
                                        <p:cTn id="77" dur="500"/>
                                        <p:tgtEl>
                                          <p:spTgt spid="49"/>
                                        </p:tgtEl>
                                      </p:cBhvr>
                                    </p:animEffect>
                                  </p:childTnLst>
                                </p:cTn>
                              </p:par>
                            </p:childTnLst>
                          </p:cTn>
                        </p:par>
                        <p:par>
                          <p:cTn id="78" fill="hold">
                            <p:stCondLst>
                              <p:cond delay="500"/>
                            </p:stCondLst>
                            <p:childTnLst>
                              <p:par>
                                <p:cTn id="79" presetID="2" presetClass="entr" presetSubtype="8" fill="hold" grpId="0" nodeType="afterEffect">
                                  <p:stCondLst>
                                    <p:cond delay="250"/>
                                  </p:stCondLst>
                                  <p:childTnLst>
                                    <p:set>
                                      <p:cBhvr>
                                        <p:cTn id="80" dur="1" fill="hold">
                                          <p:stCondLst>
                                            <p:cond delay="0"/>
                                          </p:stCondLst>
                                        </p:cTn>
                                        <p:tgtEl>
                                          <p:spTgt spid="50"/>
                                        </p:tgtEl>
                                        <p:attrNameLst>
                                          <p:attrName>style.visibility</p:attrName>
                                        </p:attrNameLst>
                                      </p:cBhvr>
                                      <p:to>
                                        <p:strVal val="visible"/>
                                      </p:to>
                                    </p:set>
                                    <p:anim calcmode="lin" valueType="num">
                                      <p:cBhvr additive="base">
                                        <p:cTn id="81" dur="2000" fill="hold"/>
                                        <p:tgtEl>
                                          <p:spTgt spid="50"/>
                                        </p:tgtEl>
                                        <p:attrNameLst>
                                          <p:attrName>ppt_x</p:attrName>
                                        </p:attrNameLst>
                                      </p:cBhvr>
                                      <p:tavLst>
                                        <p:tav tm="0">
                                          <p:val>
                                            <p:strVal val="0-#ppt_w/2"/>
                                          </p:val>
                                        </p:tav>
                                        <p:tav tm="100000">
                                          <p:val>
                                            <p:strVal val="#ppt_x"/>
                                          </p:val>
                                        </p:tav>
                                      </p:tavLst>
                                    </p:anim>
                                    <p:anim calcmode="lin" valueType="num">
                                      <p:cBhvr additive="base">
                                        <p:cTn id="82" dur="2000" fill="hold"/>
                                        <p:tgtEl>
                                          <p:spTgt spid="50"/>
                                        </p:tgtEl>
                                        <p:attrNameLst>
                                          <p:attrName>ppt_y</p:attrName>
                                        </p:attrNameLst>
                                      </p:cBhvr>
                                      <p:tavLst>
                                        <p:tav tm="0">
                                          <p:val>
                                            <p:strVal val="#ppt_y"/>
                                          </p:val>
                                        </p:tav>
                                        <p:tav tm="100000">
                                          <p:val>
                                            <p:strVal val="#ppt_y"/>
                                          </p:val>
                                        </p:tav>
                                      </p:tavLst>
                                    </p:anim>
                                  </p:childTnLst>
                                </p:cTn>
                              </p:par>
                            </p:childTnLst>
                          </p:cTn>
                        </p:par>
                        <p:par>
                          <p:cTn id="83" fill="hold">
                            <p:stCondLst>
                              <p:cond delay="2750"/>
                            </p:stCondLst>
                            <p:childTnLst>
                              <p:par>
                                <p:cTn id="84" presetID="22" presetClass="entr" presetSubtype="4" fill="hold" nodeType="afterEffect">
                                  <p:stCondLst>
                                    <p:cond delay="250"/>
                                  </p:stCondLst>
                                  <p:childTnLst>
                                    <p:set>
                                      <p:cBhvr>
                                        <p:cTn id="85" dur="1" fill="hold">
                                          <p:stCondLst>
                                            <p:cond delay="0"/>
                                          </p:stCondLst>
                                        </p:cTn>
                                        <p:tgtEl>
                                          <p:spTgt spid="66"/>
                                        </p:tgtEl>
                                        <p:attrNameLst>
                                          <p:attrName>style.visibility</p:attrName>
                                        </p:attrNameLst>
                                      </p:cBhvr>
                                      <p:to>
                                        <p:strVal val="visible"/>
                                      </p:to>
                                    </p:set>
                                    <p:animEffect transition="in" filter="wipe(down)">
                                      <p:cBhvr>
                                        <p:cTn id="86" dur="500"/>
                                        <p:tgtEl>
                                          <p:spTgt spid="66"/>
                                        </p:tgtEl>
                                      </p:cBhvr>
                                    </p:animEffect>
                                  </p:childTnLst>
                                </p:cTn>
                              </p:par>
                            </p:childTnLst>
                          </p:cTn>
                        </p:par>
                        <p:par>
                          <p:cTn id="87" fill="hold">
                            <p:stCondLst>
                              <p:cond delay="3500"/>
                            </p:stCondLst>
                            <p:childTnLst>
                              <p:par>
                                <p:cTn id="88" presetID="2" presetClass="entr" presetSubtype="8" fill="hold" grpId="0" nodeType="afterEffect">
                                  <p:stCondLst>
                                    <p:cond delay="500"/>
                                  </p:stCondLst>
                                  <p:childTnLst>
                                    <p:set>
                                      <p:cBhvr>
                                        <p:cTn id="89" dur="1" fill="hold">
                                          <p:stCondLst>
                                            <p:cond delay="0"/>
                                          </p:stCondLst>
                                        </p:cTn>
                                        <p:tgtEl>
                                          <p:spTgt spid="52"/>
                                        </p:tgtEl>
                                        <p:attrNameLst>
                                          <p:attrName>style.visibility</p:attrName>
                                        </p:attrNameLst>
                                      </p:cBhvr>
                                      <p:to>
                                        <p:strVal val="visible"/>
                                      </p:to>
                                    </p:set>
                                    <p:anim calcmode="lin" valueType="num">
                                      <p:cBhvr additive="base">
                                        <p:cTn id="90" dur="2000" fill="hold"/>
                                        <p:tgtEl>
                                          <p:spTgt spid="52"/>
                                        </p:tgtEl>
                                        <p:attrNameLst>
                                          <p:attrName>ppt_x</p:attrName>
                                        </p:attrNameLst>
                                      </p:cBhvr>
                                      <p:tavLst>
                                        <p:tav tm="0">
                                          <p:val>
                                            <p:strVal val="0-#ppt_w/2"/>
                                          </p:val>
                                        </p:tav>
                                        <p:tav tm="100000">
                                          <p:val>
                                            <p:strVal val="#ppt_x"/>
                                          </p:val>
                                        </p:tav>
                                      </p:tavLst>
                                    </p:anim>
                                    <p:anim calcmode="lin" valueType="num">
                                      <p:cBhvr additive="base">
                                        <p:cTn id="91" dur="2000" fill="hold"/>
                                        <p:tgtEl>
                                          <p:spTgt spid="52"/>
                                        </p:tgtEl>
                                        <p:attrNameLst>
                                          <p:attrName>ppt_y</p:attrName>
                                        </p:attrNameLst>
                                      </p:cBhvr>
                                      <p:tavLst>
                                        <p:tav tm="0">
                                          <p:val>
                                            <p:strVal val="#ppt_y"/>
                                          </p:val>
                                        </p:tav>
                                        <p:tav tm="100000">
                                          <p:val>
                                            <p:strVal val="#ppt_y"/>
                                          </p:val>
                                        </p:tav>
                                      </p:tavLst>
                                    </p:anim>
                                  </p:childTnLst>
                                </p:cTn>
                              </p:par>
                            </p:childTnLst>
                          </p:cTn>
                        </p:par>
                        <p:par>
                          <p:cTn id="92" fill="hold">
                            <p:stCondLst>
                              <p:cond delay="6000"/>
                            </p:stCondLst>
                            <p:childTnLst>
                              <p:par>
                                <p:cTn id="93" presetID="22" presetClass="entr" presetSubtype="4" fill="hold" nodeType="afterEffect">
                                  <p:stCondLst>
                                    <p:cond delay="250"/>
                                  </p:stCondLst>
                                  <p:childTnLst>
                                    <p:set>
                                      <p:cBhvr>
                                        <p:cTn id="94" dur="1" fill="hold">
                                          <p:stCondLst>
                                            <p:cond delay="0"/>
                                          </p:stCondLst>
                                        </p:cTn>
                                        <p:tgtEl>
                                          <p:spTgt spid="67"/>
                                        </p:tgtEl>
                                        <p:attrNameLst>
                                          <p:attrName>style.visibility</p:attrName>
                                        </p:attrNameLst>
                                      </p:cBhvr>
                                      <p:to>
                                        <p:strVal val="visible"/>
                                      </p:to>
                                    </p:set>
                                    <p:animEffect transition="in" filter="wipe(down)">
                                      <p:cBhvr>
                                        <p:cTn id="9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 grpId="0"/>
      <p:bldP spid="47" grpId="0"/>
      <p:bldP spid="48" grpId="0"/>
      <p:bldP spid="49" grpId="0"/>
      <p:bldP spid="50" grpId="0"/>
      <p:bldP spid="52" grpId="0"/>
      <p:bldP spid="69" grpId="0" animBg="1"/>
      <p:bldP spid="70" grpId="0" animBg="1"/>
      <p:bldP spid="71" grpId="0" animBg="1"/>
      <p:bldP spid="7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17</a:t>
            </a:fld>
            <a:endParaRPr lang="el-GR" dirty="0">
              <a:solidFill>
                <a:prstClr val="black"/>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03959"/>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42273" y="1920110"/>
            <a:ext cx="6435959" cy="1887953"/>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Παρά το γεγονός ότι το βάρος του υγρού είναι διαφορετικό σε κάθε δοχείο,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ο πυθμένας δέχεται δύναμη ίδιου μέτρου</a:t>
            </a:r>
            <a:r>
              <a:rPr lang="el-GR" sz="2000" b="1" dirty="0" smtClean="0">
                <a:latin typeface="Comic Sans MS" panose="030F0702030302020204" pitchFamily="66" charset="0"/>
              </a:rPr>
              <a:t> σε όλες τις περιπτώσεις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(όση είναι αυτή στο πρώτο δοχείο)</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grpSp>
        <p:nvGrpSpPr>
          <p:cNvPr id="29" name="Ομάδα 28"/>
          <p:cNvGrpSpPr/>
          <p:nvPr/>
        </p:nvGrpSpPr>
        <p:grpSpPr>
          <a:xfrm>
            <a:off x="2980341" y="578471"/>
            <a:ext cx="4024739" cy="1271131"/>
            <a:chOff x="2135321" y="1334009"/>
            <a:chExt cx="4834161" cy="1642345"/>
          </a:xfrm>
        </p:grpSpPr>
        <p:grpSp>
          <p:nvGrpSpPr>
            <p:cNvPr id="7" name="Group 43"/>
            <p:cNvGrpSpPr>
              <a:grpSpLocks/>
            </p:cNvGrpSpPr>
            <p:nvPr/>
          </p:nvGrpSpPr>
          <p:grpSpPr bwMode="auto">
            <a:xfrm>
              <a:off x="2135321" y="1334009"/>
              <a:ext cx="4779962" cy="1591295"/>
              <a:chOff x="570" y="1044"/>
              <a:chExt cx="3576" cy="1438"/>
            </a:xfrm>
          </p:grpSpPr>
          <p:sp>
            <p:nvSpPr>
              <p:cNvPr id="8" name="AutoShape 32"/>
              <p:cNvSpPr>
                <a:spLocks noChangeArrowheads="1"/>
              </p:cNvSpPr>
              <p:nvPr/>
            </p:nvSpPr>
            <p:spPr bwMode="auto">
              <a:xfrm>
                <a:off x="1572" y="1212"/>
                <a:ext cx="1602" cy="1230"/>
              </a:xfrm>
              <a:custGeom>
                <a:avLst/>
                <a:gdLst>
                  <a:gd name="G0" fmla="+- 6135 0 0"/>
                  <a:gd name="G1" fmla="+- 21600 0 6135"/>
                  <a:gd name="G2" fmla="*/ 6135 1 2"/>
                  <a:gd name="G3" fmla="+- 21600 0 G2"/>
                  <a:gd name="G4" fmla="+/ 6135 21600 2"/>
                  <a:gd name="G5" fmla="+/ G1 0 2"/>
                  <a:gd name="G6" fmla="*/ 21600 21600 6135"/>
                  <a:gd name="G7" fmla="*/ G6 1 2"/>
                  <a:gd name="G8" fmla="+- 21600 0 G7"/>
                  <a:gd name="G9" fmla="*/ 21600 1 2"/>
                  <a:gd name="G10" fmla="+- 6135 0 G9"/>
                  <a:gd name="G11" fmla="?: G10 G8 0"/>
                  <a:gd name="G12" fmla="?: G10 G7 21600"/>
                  <a:gd name="T0" fmla="*/ 18532 w 21600"/>
                  <a:gd name="T1" fmla="*/ 10800 h 21600"/>
                  <a:gd name="T2" fmla="*/ 10800 w 21600"/>
                  <a:gd name="T3" fmla="*/ 21600 h 21600"/>
                  <a:gd name="T4" fmla="*/ 3068 w 21600"/>
                  <a:gd name="T5" fmla="*/ 10800 h 21600"/>
                  <a:gd name="T6" fmla="*/ 10800 w 21600"/>
                  <a:gd name="T7" fmla="*/ 0 h 21600"/>
                  <a:gd name="T8" fmla="*/ 4868 w 21600"/>
                  <a:gd name="T9" fmla="*/ 4868 h 21600"/>
                  <a:gd name="T10" fmla="*/ 16732 w 21600"/>
                  <a:gd name="T11" fmla="*/ 16732 h 21600"/>
                </a:gdLst>
                <a:ahLst/>
                <a:cxnLst>
                  <a:cxn ang="0">
                    <a:pos x="T0" y="T1"/>
                  </a:cxn>
                  <a:cxn ang="0">
                    <a:pos x="T2" y="T3"/>
                  </a:cxn>
                  <a:cxn ang="0">
                    <a:pos x="T4" y="T5"/>
                  </a:cxn>
                  <a:cxn ang="0">
                    <a:pos x="T6" y="T7"/>
                  </a:cxn>
                </a:cxnLst>
                <a:rect l="T8" t="T9" r="T10" b="T11"/>
                <a:pathLst>
                  <a:path w="21600" h="21600">
                    <a:moveTo>
                      <a:pt x="0" y="0"/>
                    </a:moveTo>
                    <a:lnTo>
                      <a:pt x="6135" y="21600"/>
                    </a:lnTo>
                    <a:lnTo>
                      <a:pt x="15465" y="21600"/>
                    </a:lnTo>
                    <a:lnTo>
                      <a:pt x="21600" y="0"/>
                    </a:lnTo>
                    <a:close/>
                  </a:path>
                </a:pathLst>
              </a:custGeom>
              <a:solidFill>
                <a:srgbClr val="6699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9" name="Rectangle 31"/>
              <p:cNvSpPr>
                <a:spLocks noChangeArrowheads="1"/>
              </p:cNvSpPr>
              <p:nvPr/>
            </p:nvSpPr>
            <p:spPr bwMode="auto">
              <a:xfrm>
                <a:off x="582" y="1230"/>
                <a:ext cx="676" cy="1212"/>
              </a:xfrm>
              <a:prstGeom prst="rect">
                <a:avLst/>
              </a:prstGeom>
              <a:solidFill>
                <a:srgbClr val="6699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 name="AutoShape 33"/>
              <p:cNvSpPr>
                <a:spLocks noChangeArrowheads="1"/>
              </p:cNvSpPr>
              <p:nvPr/>
            </p:nvSpPr>
            <p:spPr bwMode="auto">
              <a:xfrm rot="10800000">
                <a:off x="3444" y="1236"/>
                <a:ext cx="702" cy="1236"/>
              </a:xfrm>
              <a:custGeom>
                <a:avLst/>
                <a:gdLst>
                  <a:gd name="G0" fmla="+- 8000 0 0"/>
                  <a:gd name="G1" fmla="+- 21600 0 8000"/>
                  <a:gd name="G2" fmla="*/ 8000 1 2"/>
                  <a:gd name="G3" fmla="+- 21600 0 G2"/>
                  <a:gd name="G4" fmla="+/ 8000 21600 2"/>
                  <a:gd name="G5" fmla="+/ G1 0 2"/>
                  <a:gd name="G6" fmla="*/ 21600 21600 8000"/>
                  <a:gd name="G7" fmla="*/ G6 1 2"/>
                  <a:gd name="G8" fmla="+- 21600 0 G7"/>
                  <a:gd name="G9" fmla="*/ 21600 1 2"/>
                  <a:gd name="G10" fmla="+- 8000 0 G9"/>
                  <a:gd name="G11" fmla="?: G10 G8 0"/>
                  <a:gd name="G12" fmla="?: G10 G7 21600"/>
                  <a:gd name="T0" fmla="*/ 17600 w 21600"/>
                  <a:gd name="T1" fmla="*/ 10800 h 21600"/>
                  <a:gd name="T2" fmla="*/ 10800 w 21600"/>
                  <a:gd name="T3" fmla="*/ 21600 h 21600"/>
                  <a:gd name="T4" fmla="*/ 4000 w 21600"/>
                  <a:gd name="T5" fmla="*/ 10800 h 21600"/>
                  <a:gd name="T6" fmla="*/ 10800 w 21600"/>
                  <a:gd name="T7" fmla="*/ 0 h 21600"/>
                  <a:gd name="T8" fmla="*/ 5800 w 21600"/>
                  <a:gd name="T9" fmla="*/ 5800 h 21600"/>
                  <a:gd name="T10" fmla="*/ 15800 w 21600"/>
                  <a:gd name="T11" fmla="*/ 15800 h 21600"/>
                </a:gdLst>
                <a:ahLst/>
                <a:cxnLst>
                  <a:cxn ang="0">
                    <a:pos x="T0" y="T1"/>
                  </a:cxn>
                  <a:cxn ang="0">
                    <a:pos x="T2" y="T3"/>
                  </a:cxn>
                  <a:cxn ang="0">
                    <a:pos x="T4" y="T5"/>
                  </a:cxn>
                  <a:cxn ang="0">
                    <a:pos x="T6" y="T7"/>
                  </a:cxn>
                </a:cxnLst>
                <a:rect l="T8" t="T9" r="T10" b="T11"/>
                <a:pathLst>
                  <a:path w="21600" h="21600">
                    <a:moveTo>
                      <a:pt x="0" y="0"/>
                    </a:moveTo>
                    <a:lnTo>
                      <a:pt x="8000" y="21600"/>
                    </a:lnTo>
                    <a:lnTo>
                      <a:pt x="13600" y="21600"/>
                    </a:lnTo>
                    <a:lnTo>
                      <a:pt x="21600" y="0"/>
                    </a:lnTo>
                    <a:close/>
                  </a:path>
                </a:pathLst>
              </a:custGeom>
              <a:solidFill>
                <a:srgbClr val="6699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 name="Line 34"/>
              <p:cNvSpPr>
                <a:spLocks noChangeShapeType="1"/>
              </p:cNvSpPr>
              <p:nvPr/>
            </p:nvSpPr>
            <p:spPr bwMode="auto">
              <a:xfrm>
                <a:off x="574" y="2462"/>
                <a:ext cx="696" cy="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 name="Line 35"/>
              <p:cNvSpPr>
                <a:spLocks noChangeShapeType="1"/>
              </p:cNvSpPr>
              <p:nvPr/>
            </p:nvSpPr>
            <p:spPr bwMode="auto">
              <a:xfrm flipH="1" flipV="1">
                <a:off x="570" y="1050"/>
                <a:ext cx="6" cy="14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 name="Line 36"/>
              <p:cNvSpPr>
                <a:spLocks noChangeShapeType="1"/>
              </p:cNvSpPr>
              <p:nvPr/>
            </p:nvSpPr>
            <p:spPr bwMode="auto">
              <a:xfrm flipH="1" flipV="1">
                <a:off x="1260" y="1044"/>
                <a:ext cx="0" cy="141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 name="Line 37"/>
              <p:cNvSpPr>
                <a:spLocks noChangeShapeType="1"/>
              </p:cNvSpPr>
              <p:nvPr/>
            </p:nvSpPr>
            <p:spPr bwMode="auto">
              <a:xfrm>
                <a:off x="2024" y="2442"/>
                <a:ext cx="696" cy="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 name="Line 38"/>
              <p:cNvSpPr>
                <a:spLocks noChangeShapeType="1"/>
              </p:cNvSpPr>
              <p:nvPr/>
            </p:nvSpPr>
            <p:spPr bwMode="auto">
              <a:xfrm flipH="1" flipV="1">
                <a:off x="1552" y="1138"/>
                <a:ext cx="474" cy="132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 name="Line 39"/>
              <p:cNvSpPr>
                <a:spLocks noChangeShapeType="1"/>
              </p:cNvSpPr>
              <p:nvPr/>
            </p:nvSpPr>
            <p:spPr bwMode="auto">
              <a:xfrm flipV="1">
                <a:off x="2710" y="1076"/>
                <a:ext cx="520" cy="135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 name="Line 40"/>
              <p:cNvSpPr>
                <a:spLocks noChangeShapeType="1"/>
              </p:cNvSpPr>
              <p:nvPr/>
            </p:nvSpPr>
            <p:spPr bwMode="auto">
              <a:xfrm>
                <a:off x="3442" y="2466"/>
                <a:ext cx="696" cy="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 name="Line 41"/>
              <p:cNvSpPr>
                <a:spLocks noChangeShapeType="1"/>
              </p:cNvSpPr>
              <p:nvPr/>
            </p:nvSpPr>
            <p:spPr bwMode="auto">
              <a:xfrm flipV="1">
                <a:off x="3444" y="1146"/>
                <a:ext cx="274" cy="1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 name="Line 42"/>
              <p:cNvSpPr>
                <a:spLocks noChangeShapeType="1"/>
              </p:cNvSpPr>
              <p:nvPr/>
            </p:nvSpPr>
            <p:spPr bwMode="auto">
              <a:xfrm flipH="1" flipV="1">
                <a:off x="3868" y="1136"/>
                <a:ext cx="260" cy="132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0" name="Ομάδα 19"/>
            <p:cNvGrpSpPr/>
            <p:nvPr/>
          </p:nvGrpSpPr>
          <p:grpSpPr>
            <a:xfrm>
              <a:off x="2544472" y="2296502"/>
              <a:ext cx="504056" cy="618371"/>
              <a:chOff x="2915816" y="4149080"/>
              <a:chExt cx="504056" cy="618371"/>
            </a:xfrm>
          </p:grpSpPr>
          <p:cxnSp>
            <p:nvCxnSpPr>
              <p:cNvPr id="21" name="Ευθύγραμμο βέλος σύνδεσης 20"/>
              <p:cNvCxnSpPr/>
              <p:nvPr/>
            </p:nvCxnSpPr>
            <p:spPr>
              <a:xfrm>
                <a:off x="2915816" y="4149080"/>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2915816" y="4291338"/>
                    <a:ext cx="504056" cy="476113"/>
                  </a:xfrm>
                  <a:prstGeom prst="rect">
                    <a:avLst/>
                  </a:prstGeom>
                  <a:noFill/>
                </p:spPr>
                <p:txBody>
                  <a:bodyPr wrap="square" rtlCol="0">
                    <a:spAutoFit/>
                  </a:bodyPr>
                  <a:lstStyle/>
                  <a:p>
                    <a14:m>
                      <m:oMath xmlns:m="http://schemas.openxmlformats.org/officeDocument/2006/math">
                        <m:acc>
                          <m:accPr>
                            <m:chr m:val="⃗"/>
                            <m:ctrlPr>
                              <a:rPr lang="el-GR" sz="1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1600" b="1" i="1" smtClean="0">
                                <a:solidFill>
                                  <a:srgbClr val="FF0000"/>
                                </a:solidFill>
                                <a:effectLst>
                                  <a:outerShdw blurRad="38100" dist="38100" dir="2700000" algn="tl">
                                    <a:srgbClr val="000000">
                                      <a:alpha val="43137"/>
                                    </a:srgbClr>
                                  </a:outerShdw>
                                </a:effectLst>
                                <a:latin typeface="Cambria Math"/>
                              </a:rPr>
                              <m:t>𝑭</m:t>
                            </m:r>
                          </m:e>
                        </m:acc>
                      </m:oMath>
                    </a14:m>
                    <a:r>
                      <a:rPr lang="en-US" sz="1600" b="1" baseline="-25000" dirty="0" smtClean="0">
                        <a:solidFill>
                          <a:srgbClr val="FF0000"/>
                        </a:solidFill>
                        <a:effectLst>
                          <a:outerShdw blurRad="38100" dist="38100" dir="2700000" algn="tl">
                            <a:srgbClr val="000000">
                              <a:alpha val="43137"/>
                            </a:srgbClr>
                          </a:outerShdw>
                        </a:effectLst>
                      </a:rPr>
                      <a:t>1</a:t>
                    </a:r>
                    <a:endParaRPr lang="el-GR" sz="16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2915816" y="4291338"/>
                    <a:ext cx="504056" cy="476113"/>
                  </a:xfrm>
                  <a:prstGeom prst="rect">
                    <a:avLst/>
                  </a:prstGeom>
                  <a:blipFill rotWithShape="1">
                    <a:blip r:embed="rId3"/>
                    <a:stretch>
                      <a:fillRect b="-22951"/>
                    </a:stretch>
                  </a:blipFill>
                </p:spPr>
                <p:txBody>
                  <a:bodyPr/>
                  <a:lstStyle/>
                  <a:p>
                    <a:r>
                      <a:rPr lang="el-GR">
                        <a:noFill/>
                      </a:rPr>
                      <a:t> </a:t>
                    </a:r>
                  </a:p>
                </p:txBody>
              </p:sp>
            </mc:Fallback>
          </mc:AlternateContent>
        </p:grpSp>
        <p:grpSp>
          <p:nvGrpSpPr>
            <p:cNvPr id="23" name="Ομάδα 22"/>
            <p:cNvGrpSpPr/>
            <p:nvPr/>
          </p:nvGrpSpPr>
          <p:grpSpPr>
            <a:xfrm>
              <a:off x="4491757" y="2277597"/>
              <a:ext cx="504056" cy="649246"/>
              <a:chOff x="5701580" y="4226702"/>
              <a:chExt cx="504056" cy="649246"/>
            </a:xfrm>
          </p:grpSpPr>
          <p:cxnSp>
            <p:nvCxnSpPr>
              <p:cNvPr id="24" name="Ευθύγραμμο βέλος σύνδεσης 23"/>
              <p:cNvCxnSpPr/>
              <p:nvPr/>
            </p:nvCxnSpPr>
            <p:spPr>
              <a:xfrm>
                <a:off x="5701580" y="4226702"/>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701580" y="4399835"/>
                    <a:ext cx="504056" cy="476113"/>
                  </a:xfrm>
                  <a:prstGeom prst="rect">
                    <a:avLst/>
                  </a:prstGeom>
                  <a:noFill/>
                </p:spPr>
                <p:txBody>
                  <a:bodyPr wrap="square" rtlCol="0">
                    <a:spAutoFit/>
                  </a:bodyPr>
                  <a:lstStyle/>
                  <a:p>
                    <a14:m>
                      <m:oMath xmlns:m="http://schemas.openxmlformats.org/officeDocument/2006/math">
                        <m:acc>
                          <m:accPr>
                            <m:chr m:val="⃗"/>
                            <m:ctrlPr>
                              <a:rPr lang="el-GR" sz="1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1600" b="1" i="1" smtClean="0">
                                <a:solidFill>
                                  <a:srgbClr val="FF0000"/>
                                </a:solidFill>
                                <a:effectLst>
                                  <a:outerShdw blurRad="38100" dist="38100" dir="2700000" algn="tl">
                                    <a:srgbClr val="000000">
                                      <a:alpha val="43137"/>
                                    </a:srgbClr>
                                  </a:outerShdw>
                                </a:effectLst>
                                <a:latin typeface="Cambria Math"/>
                              </a:rPr>
                              <m:t>𝑭</m:t>
                            </m:r>
                          </m:e>
                        </m:acc>
                      </m:oMath>
                    </a14:m>
                    <a:r>
                      <a:rPr lang="en-US" sz="1600" b="1" baseline="-25000" dirty="0" smtClean="0">
                        <a:solidFill>
                          <a:srgbClr val="FF0000"/>
                        </a:solidFill>
                        <a:effectLst>
                          <a:outerShdw blurRad="38100" dist="38100" dir="2700000" algn="tl">
                            <a:srgbClr val="000000">
                              <a:alpha val="43137"/>
                            </a:srgbClr>
                          </a:outerShdw>
                        </a:effectLst>
                      </a:rPr>
                      <a:t>2</a:t>
                    </a:r>
                    <a:endParaRPr lang="el-GR" sz="16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5701580" y="4399835"/>
                    <a:ext cx="504056" cy="476113"/>
                  </a:xfrm>
                  <a:prstGeom prst="rect">
                    <a:avLst/>
                  </a:prstGeom>
                  <a:blipFill rotWithShape="1">
                    <a:blip r:embed="rId4"/>
                    <a:stretch>
                      <a:fillRect b="-23333"/>
                    </a:stretch>
                  </a:blipFill>
                </p:spPr>
                <p:txBody>
                  <a:bodyPr/>
                  <a:lstStyle/>
                  <a:p>
                    <a:r>
                      <a:rPr lang="el-GR">
                        <a:noFill/>
                      </a:rPr>
                      <a:t> </a:t>
                    </a:r>
                  </a:p>
                </p:txBody>
              </p:sp>
            </mc:Fallback>
          </mc:AlternateContent>
        </p:grpSp>
        <p:grpSp>
          <p:nvGrpSpPr>
            <p:cNvPr id="26" name="Ομάδα 25"/>
            <p:cNvGrpSpPr/>
            <p:nvPr/>
          </p:nvGrpSpPr>
          <p:grpSpPr>
            <a:xfrm>
              <a:off x="6465426" y="2300583"/>
              <a:ext cx="504056" cy="675771"/>
              <a:chOff x="6948264" y="4052756"/>
              <a:chExt cx="504056" cy="675771"/>
            </a:xfrm>
          </p:grpSpPr>
          <p:cxnSp>
            <p:nvCxnSpPr>
              <p:cNvPr id="27" name="Ευθύγραμμο βέλος σύνδεσης 26"/>
              <p:cNvCxnSpPr/>
              <p:nvPr/>
            </p:nvCxnSpPr>
            <p:spPr>
              <a:xfrm>
                <a:off x="6948264" y="4052756"/>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6948264" y="4252414"/>
                    <a:ext cx="504056" cy="476113"/>
                  </a:xfrm>
                  <a:prstGeom prst="rect">
                    <a:avLst/>
                  </a:prstGeom>
                  <a:noFill/>
                </p:spPr>
                <p:txBody>
                  <a:bodyPr wrap="square" rtlCol="0">
                    <a:spAutoFit/>
                  </a:bodyPr>
                  <a:lstStyle/>
                  <a:p>
                    <a14:m>
                      <m:oMath xmlns:m="http://schemas.openxmlformats.org/officeDocument/2006/math">
                        <m:acc>
                          <m:accPr>
                            <m:chr m:val="⃗"/>
                            <m:ctrlPr>
                              <a:rPr lang="el-GR" sz="1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1600" b="1" i="1" smtClean="0">
                                <a:solidFill>
                                  <a:srgbClr val="FF0000"/>
                                </a:solidFill>
                                <a:effectLst>
                                  <a:outerShdw blurRad="38100" dist="38100" dir="2700000" algn="tl">
                                    <a:srgbClr val="000000">
                                      <a:alpha val="43137"/>
                                    </a:srgbClr>
                                  </a:outerShdw>
                                </a:effectLst>
                                <a:latin typeface="Cambria Math"/>
                              </a:rPr>
                              <m:t>𝑭</m:t>
                            </m:r>
                          </m:e>
                        </m:acc>
                      </m:oMath>
                    </a14:m>
                    <a:r>
                      <a:rPr lang="en-US" sz="1600" b="1" baseline="-25000" dirty="0" smtClean="0">
                        <a:solidFill>
                          <a:srgbClr val="FF0000"/>
                        </a:solidFill>
                        <a:effectLst>
                          <a:outerShdw blurRad="38100" dist="38100" dir="2700000" algn="tl">
                            <a:srgbClr val="000000">
                              <a:alpha val="43137"/>
                            </a:srgbClr>
                          </a:outerShdw>
                        </a:effectLst>
                      </a:rPr>
                      <a:t>3</a:t>
                    </a:r>
                    <a:endParaRPr lang="el-GR" sz="1600"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6948264" y="4252414"/>
                    <a:ext cx="504056" cy="476113"/>
                  </a:xfrm>
                  <a:prstGeom prst="rect">
                    <a:avLst/>
                  </a:prstGeom>
                  <a:blipFill rotWithShape="1">
                    <a:blip r:embed="rId5"/>
                    <a:stretch>
                      <a:fillRect b="-23333"/>
                    </a:stretch>
                  </a:blipFill>
                </p:spPr>
                <p:txBody>
                  <a:bodyPr/>
                  <a:lstStyle/>
                  <a:p>
                    <a:r>
                      <a:rPr lang="el-GR">
                        <a:noFill/>
                      </a:rPr>
                      <a:t> </a:t>
                    </a:r>
                  </a:p>
                </p:txBody>
              </p:sp>
            </mc:Fallback>
          </mc:AlternateContent>
        </p:grpSp>
      </p:grpSp>
      <p:sp>
        <p:nvSpPr>
          <p:cNvPr id="30" name="TextBox 29"/>
          <p:cNvSpPr txBox="1"/>
          <p:nvPr/>
        </p:nvSpPr>
        <p:spPr>
          <a:xfrm>
            <a:off x="4126390" y="3879691"/>
            <a:ext cx="2108210" cy="461665"/>
          </a:xfrm>
          <a:prstGeom prst="rect">
            <a:avLst/>
          </a:prstGeom>
          <a:noFill/>
        </p:spPr>
        <p:txBody>
          <a:bodyPr wrap="square" rtlCol="0">
            <a:spAutoFit/>
          </a:bodyPr>
          <a:lstStyle/>
          <a:p>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4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1</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4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2</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4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3</a:t>
            </a:r>
            <a:endParaRPr lang="el-GR" sz="2400" b="1" baseline="-250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1" name="TextBox 30"/>
          <p:cNvSpPr txBox="1"/>
          <p:nvPr/>
        </p:nvSpPr>
        <p:spPr>
          <a:xfrm>
            <a:off x="743722" y="4369684"/>
            <a:ext cx="7920880" cy="1508426"/>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Ειδικά στο τρίτο δοχείο, η δύναμη </a:t>
            </a:r>
            <a:r>
              <a:rPr lang="en-US" sz="2000" b="1" i="1" dirty="0" smtClean="0">
                <a:latin typeface="Comic Sans MS" panose="030F0702030302020204" pitchFamily="66" charset="0"/>
              </a:rPr>
              <a:t>F</a:t>
            </a:r>
            <a:r>
              <a:rPr lang="en-US" sz="2000" b="1" baseline="-25000" dirty="0" smtClean="0">
                <a:latin typeface="Comic Sans MS" panose="030F0702030302020204" pitchFamily="66" charset="0"/>
              </a:rPr>
              <a:t>3</a:t>
            </a:r>
            <a:r>
              <a:rPr lang="el-GR" sz="2000" b="1" dirty="0" smtClean="0">
                <a:latin typeface="Comic Sans MS" panose="030F0702030302020204" pitchFamily="66" charset="0"/>
              </a:rPr>
              <a:t> που ασκείται στον πυθμένα είναι μεγαλύτερη(!) από το βάρος του υγρού στο δοχείο.</a:t>
            </a:r>
          </a:p>
          <a:p>
            <a:pPr algn="just">
              <a:lnSpc>
                <a:spcPct val="150000"/>
              </a:lnSpc>
            </a:pPr>
            <a:r>
              <a:rPr lang="el-GR" sz="2000" b="1" dirty="0" smtClean="0">
                <a:latin typeface="Comic Sans MS" panose="030F0702030302020204" pitchFamily="66" charset="0"/>
              </a:rPr>
              <a:t>Το φαινόμενο αυτό ονομάζεται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hlinkClick r:id="rId6"/>
              </a:rPr>
              <a:t>υδροστατικό παράδοξο</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grpSp>
        <p:nvGrpSpPr>
          <p:cNvPr id="43" name="Ομάδα 42"/>
          <p:cNvGrpSpPr/>
          <p:nvPr/>
        </p:nvGrpSpPr>
        <p:grpSpPr>
          <a:xfrm>
            <a:off x="2339752" y="710370"/>
            <a:ext cx="5112568" cy="1100912"/>
            <a:chOff x="2339752" y="710370"/>
            <a:chExt cx="5112568" cy="1100912"/>
          </a:xfrm>
        </p:grpSpPr>
        <p:cxnSp>
          <p:nvCxnSpPr>
            <p:cNvPr id="35" name="Ευθεία γραμμή σύνδεσης 34"/>
            <p:cNvCxnSpPr>
              <a:stCxn id="15" idx="0"/>
            </p:cNvCxnSpPr>
            <p:nvPr/>
          </p:nvCxnSpPr>
          <p:spPr>
            <a:xfrm flipV="1">
              <a:off x="4600676" y="722360"/>
              <a:ext cx="0" cy="10671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flipV="1">
              <a:off x="5361878" y="710370"/>
              <a:ext cx="0" cy="10671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flipV="1">
              <a:off x="6166397" y="744107"/>
              <a:ext cx="0" cy="10671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flipV="1">
              <a:off x="6959956" y="744107"/>
              <a:ext cx="0" cy="10671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p:nvPr/>
          </p:nvCxnSpPr>
          <p:spPr>
            <a:xfrm flipV="1">
              <a:off x="2339752" y="722360"/>
              <a:ext cx="5112568" cy="2174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43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500"/>
                            </p:stCondLst>
                            <p:childTnLst>
                              <p:par>
                                <p:cTn id="14" presetID="9"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1250"/>
                            </p:stCondLst>
                            <p:childTnLst>
                              <p:par>
                                <p:cTn id="18" presetID="2" presetClass="entr" presetSubtype="8" fill="hold" grpId="0" nodeType="afterEffect">
                                  <p:stCondLst>
                                    <p:cond delay="50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2000" fill="hold"/>
                                        <p:tgtEl>
                                          <p:spTgt spid="30"/>
                                        </p:tgtEl>
                                        <p:attrNameLst>
                                          <p:attrName>ppt_x</p:attrName>
                                        </p:attrNameLst>
                                      </p:cBhvr>
                                      <p:tavLst>
                                        <p:tav tm="0">
                                          <p:val>
                                            <p:strVal val="0-#ppt_w/2"/>
                                          </p:val>
                                        </p:tav>
                                        <p:tav tm="100000">
                                          <p:val>
                                            <p:strVal val="#ppt_x"/>
                                          </p:val>
                                        </p:tav>
                                      </p:tavLst>
                                    </p:anim>
                                    <p:anim calcmode="lin" valueType="num">
                                      <p:cBhvr additive="base">
                                        <p:cTn id="21" dur="2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animEffect transition="in" filter="dissolve">
                                      <p:cBhvr>
                                        <p:cTn id="26" dur="500"/>
                                        <p:tgtEl>
                                          <p:spTgt spid="31">
                                            <p:txEl>
                                              <p:pRg st="0" end="0"/>
                                            </p:txEl>
                                          </p:spTgt>
                                        </p:tgtEl>
                                      </p:cBhvr>
                                    </p:animEffect>
                                  </p:childTnLst>
                                </p:cTn>
                              </p:par>
                            </p:childTnLst>
                          </p:cTn>
                        </p:par>
                        <p:par>
                          <p:cTn id="27" fill="hold">
                            <p:stCondLst>
                              <p:cond delay="500"/>
                            </p:stCondLst>
                            <p:childTnLst>
                              <p:par>
                                <p:cTn id="28" presetID="22" presetClass="entr" presetSubtype="4" fill="hold" nodeType="afterEffect">
                                  <p:stCondLst>
                                    <p:cond delay="250"/>
                                  </p:stCondLst>
                                  <p:childTnLst>
                                    <p:set>
                                      <p:cBhvr>
                                        <p:cTn id="29" dur="1" fill="hold">
                                          <p:stCondLst>
                                            <p:cond delay="0"/>
                                          </p:stCondLst>
                                        </p:cTn>
                                        <p:tgtEl>
                                          <p:spTgt spid="43"/>
                                        </p:tgtEl>
                                        <p:attrNameLst>
                                          <p:attrName>style.visibility</p:attrName>
                                        </p:attrNameLst>
                                      </p:cBhvr>
                                      <p:to>
                                        <p:strVal val="visible"/>
                                      </p:to>
                                    </p:set>
                                    <p:animEffect transition="in" filter="wipe(down)">
                                      <p:cBhvr>
                                        <p:cTn id="30" dur="1000"/>
                                        <p:tgtEl>
                                          <p:spTgt spid="43"/>
                                        </p:tgtEl>
                                      </p:cBhvr>
                                    </p:animEffect>
                                  </p:childTnLst>
                                </p:cTn>
                              </p:par>
                            </p:childTnLst>
                          </p:cTn>
                        </p:par>
                        <p:par>
                          <p:cTn id="31" fill="hold">
                            <p:stCondLst>
                              <p:cond delay="1750"/>
                            </p:stCondLst>
                            <p:childTnLst>
                              <p:par>
                                <p:cTn id="32" presetID="16" presetClass="entr" presetSubtype="37" fill="hold" nodeType="afterEffect">
                                  <p:stCondLst>
                                    <p:cond delay="500"/>
                                  </p:stCondLst>
                                  <p:childTnLst>
                                    <p:set>
                                      <p:cBhvr>
                                        <p:cTn id="33" dur="1" fill="hold">
                                          <p:stCondLst>
                                            <p:cond delay="0"/>
                                          </p:stCondLst>
                                        </p:cTn>
                                        <p:tgtEl>
                                          <p:spTgt spid="31">
                                            <p:txEl>
                                              <p:pRg st="1" end="1"/>
                                            </p:txEl>
                                          </p:spTgt>
                                        </p:tgtEl>
                                        <p:attrNameLst>
                                          <p:attrName>style.visibility</p:attrName>
                                        </p:attrNameLst>
                                      </p:cBhvr>
                                      <p:to>
                                        <p:strVal val="visible"/>
                                      </p:to>
                                    </p:set>
                                    <p:animEffect transition="in" filter="barn(outVertical)">
                                      <p:cBhvr>
                                        <p:cTn id="34" dur="10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Ομάδα 73"/>
          <p:cNvGrpSpPr/>
          <p:nvPr/>
        </p:nvGrpSpPr>
        <p:grpSpPr>
          <a:xfrm>
            <a:off x="4864126" y="1267396"/>
            <a:ext cx="2513586" cy="1804932"/>
            <a:chOff x="890533" y="2041240"/>
            <a:chExt cx="2513586" cy="1804932"/>
          </a:xfrm>
        </p:grpSpPr>
        <p:cxnSp>
          <p:nvCxnSpPr>
            <p:cNvPr id="75" name="Ευθεία γραμμή σύνδεσης 74"/>
            <p:cNvCxnSpPr>
              <a:stCxn id="87" idx="0"/>
            </p:cNvCxnSpPr>
            <p:nvPr/>
          </p:nvCxnSpPr>
          <p:spPr>
            <a:xfrm>
              <a:off x="2572619" y="2941916"/>
              <a:ext cx="20496" cy="904256"/>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Ευθεία γραμμή σύνδεσης 75"/>
            <p:cNvCxnSpPr/>
            <p:nvPr/>
          </p:nvCxnSpPr>
          <p:spPr>
            <a:xfrm flipV="1">
              <a:off x="895262" y="2041241"/>
              <a:ext cx="0" cy="1791816"/>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77" name="Ομάδα 76"/>
            <p:cNvGrpSpPr/>
            <p:nvPr/>
          </p:nvGrpSpPr>
          <p:grpSpPr>
            <a:xfrm>
              <a:off x="890533" y="2041240"/>
              <a:ext cx="2513586" cy="1764772"/>
              <a:chOff x="762270" y="1696076"/>
              <a:chExt cx="2513586" cy="1764772"/>
            </a:xfrm>
          </p:grpSpPr>
          <p:cxnSp>
            <p:nvCxnSpPr>
              <p:cNvPr id="78" name="Ευθεία γραμμή σύνδεσης 77"/>
              <p:cNvCxnSpPr/>
              <p:nvPr/>
            </p:nvCxnSpPr>
            <p:spPr>
              <a:xfrm>
                <a:off x="2444357" y="1696077"/>
                <a:ext cx="0" cy="504056"/>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79" name="Ομάδα 78"/>
              <p:cNvGrpSpPr/>
              <p:nvPr/>
            </p:nvGrpSpPr>
            <p:grpSpPr>
              <a:xfrm>
                <a:off x="762270" y="1696076"/>
                <a:ext cx="2513586" cy="1764772"/>
                <a:chOff x="762269" y="1696074"/>
                <a:chExt cx="2513587" cy="1764775"/>
              </a:xfrm>
            </p:grpSpPr>
            <p:grpSp>
              <p:nvGrpSpPr>
                <p:cNvPr id="80" name="Ομάδα 79"/>
                <p:cNvGrpSpPr/>
                <p:nvPr/>
              </p:nvGrpSpPr>
              <p:grpSpPr>
                <a:xfrm rot="5400000">
                  <a:off x="720925" y="1737418"/>
                  <a:ext cx="1764775" cy="1682088"/>
                  <a:chOff x="732097" y="1647257"/>
                  <a:chExt cx="1315020" cy="1311806"/>
                </a:xfrm>
              </p:grpSpPr>
              <p:sp>
                <p:nvSpPr>
                  <p:cNvPr id="87" name="Ορθογώνιο 86"/>
                  <p:cNvSpPr/>
                  <p:nvPr/>
                </p:nvSpPr>
                <p:spPr>
                  <a:xfrm>
                    <a:off x="759357" y="1647258"/>
                    <a:ext cx="1287760" cy="1296144"/>
                  </a:xfrm>
                  <a:prstGeom prst="rect">
                    <a:avLst/>
                  </a:prstGeom>
                  <a:solidFill>
                    <a:srgbClr val="D1F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4" name="Ευθεία γραμμή σύνδεσης 83"/>
                  <p:cNvCxnSpPr/>
                  <p:nvPr/>
                </p:nvCxnSpPr>
                <p:spPr>
                  <a:xfrm rot="16200000" flipH="1" flipV="1">
                    <a:off x="76195" y="2303159"/>
                    <a:ext cx="1311806" cy="1"/>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Ευθεία γραμμή σύνδεσης 84"/>
                  <p:cNvCxnSpPr/>
                  <p:nvPr/>
                </p:nvCxnSpPr>
                <p:spPr>
                  <a:xfrm flipH="1">
                    <a:off x="747548" y="2955374"/>
                    <a:ext cx="1287760" cy="0"/>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6" name="Ευθεία γραμμή σύνδεσης 85"/>
                  <p:cNvCxnSpPr/>
                  <p:nvPr/>
                </p:nvCxnSpPr>
                <p:spPr>
                  <a:xfrm rot="16200000" flipH="1">
                    <a:off x="1394968" y="2299406"/>
                    <a:ext cx="1304298" cy="1"/>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81" name="Ευθεία γραμμή σύνδεσης 80"/>
                <p:cNvCxnSpPr/>
                <p:nvPr/>
              </p:nvCxnSpPr>
              <p:spPr>
                <a:xfrm>
                  <a:off x="2444357" y="2200133"/>
                  <a:ext cx="831499" cy="1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Ευθεία γραμμή σύνδεσης 81"/>
                <p:cNvCxnSpPr/>
                <p:nvPr/>
              </p:nvCxnSpPr>
              <p:spPr>
                <a:xfrm>
                  <a:off x="2444356" y="2584547"/>
                  <a:ext cx="8315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Ορθογώνιο 82"/>
                <p:cNvSpPr/>
                <p:nvPr/>
              </p:nvSpPr>
              <p:spPr>
                <a:xfrm>
                  <a:off x="2692594" y="2193345"/>
                  <a:ext cx="167512" cy="384278"/>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18</a:t>
            </a:fld>
            <a:endParaRPr lang="el-GR" dirty="0">
              <a:solidFill>
                <a:prstClr val="black"/>
              </a:solidFill>
            </a:endParaRPr>
          </a:p>
        </p:txBody>
      </p:sp>
      <p:sp>
        <p:nvSpPr>
          <p:cNvPr id="4" name="TextBox 3"/>
          <p:cNvSpPr txBox="1"/>
          <p:nvPr/>
        </p:nvSpPr>
        <p:spPr>
          <a:xfrm>
            <a:off x="899592" y="260648"/>
            <a:ext cx="7200800" cy="830997"/>
          </a:xfrm>
          <a:prstGeom prst="rect">
            <a:avLst/>
          </a:prstGeom>
          <a:noFill/>
        </p:spPr>
        <p:txBody>
          <a:bodyPr wrap="square" rtlCol="0">
            <a:spAutoFit/>
          </a:bodyPr>
          <a:lstStyle/>
          <a:p>
            <a:pPr algn="ct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Υπολογισμός της πίεσης σε βάθος υγρού, που βρίσκεται εκτός του πεδίου βαρύτητας. </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grpSp>
        <p:nvGrpSpPr>
          <p:cNvPr id="73" name="Ομάδα 72"/>
          <p:cNvGrpSpPr/>
          <p:nvPr/>
        </p:nvGrpSpPr>
        <p:grpSpPr>
          <a:xfrm>
            <a:off x="869656" y="1285033"/>
            <a:ext cx="2508857" cy="1804931"/>
            <a:chOff x="895262" y="2041241"/>
            <a:chExt cx="2508857" cy="1804931"/>
          </a:xfrm>
        </p:grpSpPr>
        <p:cxnSp>
          <p:nvCxnSpPr>
            <p:cNvPr id="14" name="Ευθεία γραμμή σύνδεσης 13"/>
            <p:cNvCxnSpPr>
              <a:stCxn id="10" idx="0"/>
            </p:cNvCxnSpPr>
            <p:nvPr/>
          </p:nvCxnSpPr>
          <p:spPr>
            <a:xfrm>
              <a:off x="2572619" y="2941916"/>
              <a:ext cx="20496" cy="904256"/>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895262" y="2041241"/>
              <a:ext cx="0" cy="1791816"/>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71" name="Ομάδα 70"/>
            <p:cNvGrpSpPr/>
            <p:nvPr/>
          </p:nvGrpSpPr>
          <p:grpSpPr>
            <a:xfrm>
              <a:off x="895263" y="2041241"/>
              <a:ext cx="2508856" cy="1771465"/>
              <a:chOff x="767000" y="1696077"/>
              <a:chExt cx="2508856" cy="1771465"/>
            </a:xfrm>
          </p:grpSpPr>
          <p:cxnSp>
            <p:nvCxnSpPr>
              <p:cNvPr id="13" name="Ευθεία γραμμή σύνδεσης 12"/>
              <p:cNvCxnSpPr/>
              <p:nvPr/>
            </p:nvCxnSpPr>
            <p:spPr>
              <a:xfrm>
                <a:off x="2444357" y="1696077"/>
                <a:ext cx="0" cy="504056"/>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47" name="Ομάδα 46"/>
              <p:cNvGrpSpPr/>
              <p:nvPr/>
            </p:nvGrpSpPr>
            <p:grpSpPr>
              <a:xfrm>
                <a:off x="767000" y="1696077"/>
                <a:ext cx="2508856" cy="1771465"/>
                <a:chOff x="766999" y="1696075"/>
                <a:chExt cx="2508857" cy="1771468"/>
              </a:xfrm>
            </p:grpSpPr>
            <p:grpSp>
              <p:nvGrpSpPr>
                <p:cNvPr id="5" name="Ομάδα 4"/>
                <p:cNvGrpSpPr/>
                <p:nvPr/>
              </p:nvGrpSpPr>
              <p:grpSpPr>
                <a:xfrm rot="5400000">
                  <a:off x="719943" y="1743131"/>
                  <a:ext cx="1771468" cy="1677356"/>
                  <a:chOff x="732097" y="1647258"/>
                  <a:chExt cx="1320007" cy="1308116"/>
                </a:xfrm>
              </p:grpSpPr>
              <p:cxnSp>
                <p:nvCxnSpPr>
                  <p:cNvPr id="6" name="Ευθεία γραμμή σύνδεσης 5"/>
                  <p:cNvCxnSpPr/>
                  <p:nvPr/>
                </p:nvCxnSpPr>
                <p:spPr>
                  <a:xfrm rot="16200000" flipH="1" flipV="1">
                    <a:off x="83155" y="2296200"/>
                    <a:ext cx="1297886" cy="1"/>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747548" y="2955374"/>
                    <a:ext cx="1287760" cy="0"/>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rot="16200000" flipH="1" flipV="1">
                    <a:off x="1413261" y="2286100"/>
                    <a:ext cx="1277686" cy="1"/>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759357" y="1647258"/>
                    <a:ext cx="1287760" cy="1296144"/>
                  </a:xfrm>
                  <a:prstGeom prst="rect">
                    <a:avLst/>
                  </a:prstGeom>
                  <a:solidFill>
                    <a:srgbClr val="D1F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21" name="Ευθεία γραμμή σύνδεσης 20"/>
                <p:cNvCxnSpPr/>
                <p:nvPr/>
              </p:nvCxnSpPr>
              <p:spPr>
                <a:xfrm>
                  <a:off x="2444357" y="2200133"/>
                  <a:ext cx="831499" cy="1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2444356" y="2584547"/>
                  <a:ext cx="8315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Ορθογώνιο 22"/>
                <p:cNvSpPr/>
                <p:nvPr/>
              </p:nvSpPr>
              <p:spPr>
                <a:xfrm>
                  <a:off x="2918318" y="2200269"/>
                  <a:ext cx="141513" cy="384278"/>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grpSp>
        <p:nvGrpSpPr>
          <p:cNvPr id="30" name="Ομάδα 29"/>
          <p:cNvGrpSpPr/>
          <p:nvPr/>
        </p:nvGrpSpPr>
        <p:grpSpPr>
          <a:xfrm>
            <a:off x="3187600" y="1614898"/>
            <a:ext cx="602260" cy="402931"/>
            <a:chOff x="3162488" y="1584066"/>
            <a:chExt cx="602260" cy="402931"/>
          </a:xfrm>
        </p:grpSpPr>
        <p:cxnSp>
          <p:nvCxnSpPr>
            <p:cNvPr id="28" name="Ευθύγραμμο βέλος σύνδεσης 27"/>
            <p:cNvCxnSpPr>
              <a:stCxn id="23" idx="3"/>
            </p:cNvCxnSpPr>
            <p:nvPr/>
          </p:nvCxnSpPr>
          <p:spPr>
            <a:xfrm>
              <a:off x="3162488" y="1981364"/>
              <a:ext cx="576065" cy="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3332700" y="1584066"/>
                  <a:ext cx="432048"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b="1" i="1" smtClean="0">
                                <a:solidFill>
                                  <a:srgbClr val="FF0000"/>
                                </a:solidFill>
                                <a:effectLst>
                                  <a:outerShdw blurRad="38100" dist="38100" dir="2700000" algn="tl">
                                    <a:srgbClr val="000000">
                                      <a:alpha val="43137"/>
                                    </a:srgbClr>
                                  </a:outerShdw>
                                </a:effectLst>
                                <a:latin typeface="Cambria Math"/>
                              </a:rPr>
                              <m:t>𝑭</m:t>
                            </m:r>
                          </m:e>
                        </m:acc>
                      </m:oMath>
                    </m:oMathPara>
                  </a14:m>
                  <a:endParaRPr lang="el-GR"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3332700" y="1584066"/>
                  <a:ext cx="432048" cy="402931"/>
                </a:xfrm>
                <a:prstGeom prst="rect">
                  <a:avLst/>
                </a:prstGeom>
                <a:blipFill rotWithShape="1">
                  <a:blip r:embed="rId3"/>
                  <a:stretch>
                    <a:fillRect b="-1515"/>
                  </a:stretch>
                </a:blipFill>
              </p:spPr>
              <p:txBody>
                <a:bodyPr/>
                <a:lstStyle/>
                <a:p>
                  <a:r>
                    <a:rPr lang="el-GR">
                      <a:noFill/>
                    </a:rPr>
                    <a:t> </a:t>
                  </a:r>
                </a:p>
              </p:txBody>
            </p:sp>
          </mc:Fallback>
        </mc:AlternateContent>
      </p:grpSp>
      <p:grpSp>
        <p:nvGrpSpPr>
          <p:cNvPr id="35" name="Ομάδα 34"/>
          <p:cNvGrpSpPr/>
          <p:nvPr/>
        </p:nvGrpSpPr>
        <p:grpSpPr>
          <a:xfrm>
            <a:off x="1077957" y="2158606"/>
            <a:ext cx="329550" cy="338554"/>
            <a:chOff x="3352065" y="2782551"/>
            <a:chExt cx="329550" cy="338554"/>
          </a:xfrm>
        </p:grpSpPr>
        <p:sp>
          <p:nvSpPr>
            <p:cNvPr id="31" name="Έλλειψη 30"/>
            <p:cNvSpPr/>
            <p:nvPr/>
          </p:nvSpPr>
          <p:spPr>
            <a:xfrm>
              <a:off x="3635896" y="3048880"/>
              <a:ext cx="45719" cy="46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TextBox 33"/>
            <p:cNvSpPr txBox="1"/>
            <p:nvPr/>
          </p:nvSpPr>
          <p:spPr>
            <a:xfrm>
              <a:off x="3352065" y="2782551"/>
              <a:ext cx="265172" cy="338554"/>
            </a:xfrm>
            <a:prstGeom prst="rect">
              <a:avLst/>
            </a:prstGeom>
            <a:noFill/>
          </p:spPr>
          <p:txBody>
            <a:bodyPr wrap="square" rtlCol="0">
              <a:spAutoFit/>
            </a:bodyPr>
            <a:lstStyle/>
            <a:p>
              <a:r>
                <a:rPr lang="el-GR" sz="1600" b="1" dirty="0" smtClean="0">
                  <a:latin typeface="Comic Sans MS" panose="030F0702030302020204" pitchFamily="66" charset="0"/>
                  <a:ea typeface="Cambria Math" panose="02040503050406030204" pitchFamily="18" charset="0"/>
                </a:rPr>
                <a:t>Κ</a:t>
              </a:r>
              <a:endParaRPr lang="el-GR" sz="1600" b="1" dirty="0">
                <a:latin typeface="Comic Sans MS" panose="030F0702030302020204" pitchFamily="66" charset="0"/>
                <a:ea typeface="Cambria Math" panose="02040503050406030204" pitchFamily="18" charset="0"/>
              </a:endParaRPr>
            </a:p>
          </p:txBody>
        </p:sp>
      </p:grpSp>
      <p:grpSp>
        <p:nvGrpSpPr>
          <p:cNvPr id="48" name="Ομάδα 47"/>
          <p:cNvGrpSpPr/>
          <p:nvPr/>
        </p:nvGrpSpPr>
        <p:grpSpPr>
          <a:xfrm>
            <a:off x="1421179" y="1325624"/>
            <a:ext cx="648072" cy="1160907"/>
            <a:chOff x="1403648" y="1714128"/>
            <a:chExt cx="648072" cy="1160907"/>
          </a:xfrm>
        </p:grpSpPr>
        <p:cxnSp>
          <p:nvCxnSpPr>
            <p:cNvPr id="33" name="Ευθεία γραμμή σύνδεσης 32"/>
            <p:cNvCxnSpPr/>
            <p:nvPr/>
          </p:nvCxnSpPr>
          <p:spPr>
            <a:xfrm>
              <a:off x="1403648" y="2852936"/>
              <a:ext cx="64807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Ομάδα 35"/>
            <p:cNvGrpSpPr/>
            <p:nvPr/>
          </p:nvGrpSpPr>
          <p:grpSpPr>
            <a:xfrm>
              <a:off x="1508986" y="1714128"/>
              <a:ext cx="432048" cy="1160907"/>
              <a:chOff x="2636726" y="2370973"/>
              <a:chExt cx="432048" cy="1160907"/>
            </a:xfrm>
          </p:grpSpPr>
          <p:grpSp>
            <p:nvGrpSpPr>
              <p:cNvPr id="37" name="Ομάδα 36"/>
              <p:cNvGrpSpPr/>
              <p:nvPr/>
            </p:nvGrpSpPr>
            <p:grpSpPr>
              <a:xfrm>
                <a:off x="2852750" y="2370973"/>
                <a:ext cx="2706" cy="1160907"/>
                <a:chOff x="2852750" y="2370973"/>
                <a:chExt cx="2706" cy="1160907"/>
              </a:xfrm>
            </p:grpSpPr>
            <p:cxnSp>
              <p:nvCxnSpPr>
                <p:cNvPr id="39" name="Ευθύγραμμο βέλος σύνδεσης 38"/>
                <p:cNvCxnSpPr/>
                <p:nvPr/>
              </p:nvCxnSpPr>
              <p:spPr>
                <a:xfrm flipV="1">
                  <a:off x="2855456" y="2370973"/>
                  <a:ext cx="0" cy="4043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p:cNvCxnSpPr/>
                <p:nvPr/>
              </p:nvCxnSpPr>
              <p:spPr>
                <a:xfrm flipV="1">
                  <a:off x="2852750" y="3096124"/>
                  <a:ext cx="0" cy="435756"/>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2636726" y="2757570"/>
                <a:ext cx="432048" cy="338554"/>
              </a:xfrm>
              <a:prstGeom prst="rect">
                <a:avLst/>
              </a:prstGeom>
              <a:noFill/>
            </p:spPr>
            <p:txBody>
              <a:bodyPr wrap="square" rtlCol="0">
                <a:spAutoFit/>
              </a:bodyPr>
              <a:lstStyle/>
              <a:p>
                <a:r>
                  <a:rPr lang="el-GR" sz="1600" b="1" i="1" dirty="0" smtClean="0">
                    <a:latin typeface="Comic Sans MS" panose="030F0702030302020204" pitchFamily="66" charset="0"/>
                  </a:rPr>
                  <a:t> </a:t>
                </a:r>
                <a:r>
                  <a:rPr lang="en-US" sz="1600" b="1" i="1" dirty="0" smtClean="0">
                    <a:latin typeface="Comic Sans MS" panose="030F0702030302020204" pitchFamily="66" charset="0"/>
                  </a:rPr>
                  <a:t>h</a:t>
                </a:r>
                <a:endParaRPr lang="el-GR" sz="1600" b="1" baseline="-25000" dirty="0">
                  <a:latin typeface="Comic Sans MS" panose="030F0702030302020204" pitchFamily="66" charset="0"/>
                </a:endParaRPr>
              </a:p>
            </p:txBody>
          </p:sp>
        </p:grpSp>
      </p:grpSp>
      <p:grpSp>
        <p:nvGrpSpPr>
          <p:cNvPr id="61" name="Ομάδα 60"/>
          <p:cNvGrpSpPr/>
          <p:nvPr/>
        </p:nvGrpSpPr>
        <p:grpSpPr>
          <a:xfrm>
            <a:off x="5242676" y="2147390"/>
            <a:ext cx="329550" cy="338554"/>
            <a:chOff x="3352065" y="2782551"/>
            <a:chExt cx="329550" cy="338554"/>
          </a:xfrm>
        </p:grpSpPr>
        <p:sp>
          <p:nvSpPr>
            <p:cNvPr id="62" name="Έλλειψη 61"/>
            <p:cNvSpPr/>
            <p:nvPr/>
          </p:nvSpPr>
          <p:spPr>
            <a:xfrm>
              <a:off x="3635896" y="3048880"/>
              <a:ext cx="45719" cy="46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 name="TextBox 62"/>
            <p:cNvSpPr txBox="1"/>
            <p:nvPr/>
          </p:nvSpPr>
          <p:spPr>
            <a:xfrm>
              <a:off x="3352065" y="2782551"/>
              <a:ext cx="265172" cy="338554"/>
            </a:xfrm>
            <a:prstGeom prst="rect">
              <a:avLst/>
            </a:prstGeom>
            <a:noFill/>
          </p:spPr>
          <p:txBody>
            <a:bodyPr wrap="square" rtlCol="0">
              <a:spAutoFit/>
            </a:bodyPr>
            <a:lstStyle/>
            <a:p>
              <a:r>
                <a:rPr lang="el-GR" sz="1600" b="1" dirty="0" smtClean="0">
                  <a:latin typeface="Comic Sans MS" panose="030F0702030302020204" pitchFamily="66" charset="0"/>
                  <a:ea typeface="Cambria Math" panose="02040503050406030204" pitchFamily="18" charset="0"/>
                </a:rPr>
                <a:t>Κ</a:t>
              </a:r>
              <a:endParaRPr lang="el-GR" sz="1600" b="1" dirty="0">
                <a:latin typeface="Comic Sans MS" panose="030F0702030302020204" pitchFamily="66" charset="0"/>
                <a:ea typeface="Cambria Math" panose="02040503050406030204" pitchFamily="18" charset="0"/>
              </a:endParaRPr>
            </a:p>
          </p:txBody>
        </p:sp>
      </p:grpSp>
      <p:grpSp>
        <p:nvGrpSpPr>
          <p:cNvPr id="64" name="Ομάδα 63"/>
          <p:cNvGrpSpPr/>
          <p:nvPr/>
        </p:nvGrpSpPr>
        <p:grpSpPr>
          <a:xfrm>
            <a:off x="5585898" y="1314408"/>
            <a:ext cx="648072" cy="1160907"/>
            <a:chOff x="1403648" y="1714128"/>
            <a:chExt cx="648072" cy="1160907"/>
          </a:xfrm>
        </p:grpSpPr>
        <p:cxnSp>
          <p:nvCxnSpPr>
            <p:cNvPr id="65" name="Ευθεία γραμμή σύνδεσης 64"/>
            <p:cNvCxnSpPr/>
            <p:nvPr/>
          </p:nvCxnSpPr>
          <p:spPr>
            <a:xfrm>
              <a:off x="1403648" y="2852936"/>
              <a:ext cx="64807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6" name="Ομάδα 65"/>
            <p:cNvGrpSpPr/>
            <p:nvPr/>
          </p:nvGrpSpPr>
          <p:grpSpPr>
            <a:xfrm>
              <a:off x="1508986" y="1714128"/>
              <a:ext cx="432048" cy="1160907"/>
              <a:chOff x="2636726" y="2370973"/>
              <a:chExt cx="432048" cy="1160907"/>
            </a:xfrm>
          </p:grpSpPr>
          <p:grpSp>
            <p:nvGrpSpPr>
              <p:cNvPr id="67" name="Ομάδα 66"/>
              <p:cNvGrpSpPr/>
              <p:nvPr/>
            </p:nvGrpSpPr>
            <p:grpSpPr>
              <a:xfrm>
                <a:off x="2852750" y="2370973"/>
                <a:ext cx="2706" cy="1160907"/>
                <a:chOff x="2852750" y="2370973"/>
                <a:chExt cx="2706" cy="1160907"/>
              </a:xfrm>
            </p:grpSpPr>
            <p:cxnSp>
              <p:nvCxnSpPr>
                <p:cNvPr id="69" name="Ευθύγραμμο βέλος σύνδεσης 68"/>
                <p:cNvCxnSpPr/>
                <p:nvPr/>
              </p:nvCxnSpPr>
              <p:spPr>
                <a:xfrm flipV="1">
                  <a:off x="2855456" y="2370973"/>
                  <a:ext cx="0" cy="4043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Ευθύγραμμο βέλος σύνδεσης 69"/>
                <p:cNvCxnSpPr/>
                <p:nvPr/>
              </p:nvCxnSpPr>
              <p:spPr>
                <a:xfrm flipV="1">
                  <a:off x="2852750" y="3096124"/>
                  <a:ext cx="0" cy="435756"/>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636726" y="2757570"/>
                <a:ext cx="432048" cy="338554"/>
              </a:xfrm>
              <a:prstGeom prst="rect">
                <a:avLst/>
              </a:prstGeom>
              <a:noFill/>
            </p:spPr>
            <p:txBody>
              <a:bodyPr wrap="square" rtlCol="0">
                <a:spAutoFit/>
              </a:bodyPr>
              <a:lstStyle/>
              <a:p>
                <a:r>
                  <a:rPr lang="el-GR" sz="1600" b="1" i="1" dirty="0" smtClean="0">
                    <a:latin typeface="Comic Sans MS" panose="030F0702030302020204" pitchFamily="66" charset="0"/>
                  </a:rPr>
                  <a:t> </a:t>
                </a:r>
                <a:r>
                  <a:rPr lang="en-US" sz="1600" b="1" i="1" dirty="0" smtClean="0">
                    <a:latin typeface="Comic Sans MS" panose="030F0702030302020204" pitchFamily="66" charset="0"/>
                  </a:rPr>
                  <a:t>h</a:t>
                </a:r>
                <a:endParaRPr lang="el-GR" sz="1600" b="1" baseline="-25000" dirty="0">
                  <a:latin typeface="Comic Sans MS" panose="030F0702030302020204" pitchFamily="66" charset="0"/>
                </a:endParaRPr>
              </a:p>
            </p:txBody>
          </p:sp>
        </p:grpSp>
      </p:grpSp>
      <p:grpSp>
        <p:nvGrpSpPr>
          <p:cNvPr id="88" name="Ομάδα 87"/>
          <p:cNvGrpSpPr/>
          <p:nvPr/>
        </p:nvGrpSpPr>
        <p:grpSpPr>
          <a:xfrm>
            <a:off x="6935963" y="1580041"/>
            <a:ext cx="1316511" cy="402931"/>
            <a:chOff x="3144957" y="1986302"/>
            <a:chExt cx="576065" cy="402931"/>
          </a:xfrm>
        </p:grpSpPr>
        <p:cxnSp>
          <p:nvCxnSpPr>
            <p:cNvPr id="89" name="Ευθύγραμμο βέλος σύνδεσης 88"/>
            <p:cNvCxnSpPr/>
            <p:nvPr/>
          </p:nvCxnSpPr>
          <p:spPr>
            <a:xfrm flipV="1">
              <a:off x="3144957" y="2361512"/>
              <a:ext cx="459773" cy="8356"/>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p:cNvSpPr txBox="1"/>
                <p:nvPr/>
              </p:nvSpPr>
              <p:spPr>
                <a:xfrm>
                  <a:off x="3288974" y="1986302"/>
                  <a:ext cx="432048" cy="402931"/>
                </a:xfrm>
                <a:prstGeom prst="rect">
                  <a:avLst/>
                </a:prstGeom>
                <a:noFill/>
              </p:spPr>
              <p:txBody>
                <a:bodyPr wrap="square" rtlCol="0">
                  <a:spAutoFit/>
                </a:bodyPr>
                <a:lstStyle/>
                <a:p>
                  <a14:m>
                    <m:oMath xmlns:m="http://schemas.openxmlformats.org/officeDocument/2006/math">
                      <m:acc>
                        <m:accPr>
                          <m:chr m:val="⃗"/>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b="1" i="1" smtClean="0">
                              <a:solidFill>
                                <a:srgbClr val="FF0000"/>
                              </a:solidFill>
                              <a:effectLst>
                                <a:outerShdw blurRad="38100" dist="38100" dir="2700000" algn="tl">
                                  <a:srgbClr val="000000">
                                    <a:alpha val="43137"/>
                                  </a:srgbClr>
                                </a:outerShdw>
                              </a:effectLst>
                              <a:latin typeface="Cambria Math"/>
                            </a:rPr>
                            <m:t>𝑭</m:t>
                          </m:r>
                        </m:e>
                      </m:acc>
                    </m:oMath>
                  </a14:m>
                  <a:r>
                    <a:rPr lang="el-GR" b="1" dirty="0" smtClean="0"/>
                    <a:t> </a:t>
                  </a:r>
                  <a:r>
                    <a:rPr lang="el-GR" b="1" dirty="0" smtClean="0">
                      <a:solidFill>
                        <a:srgbClr val="FF0000"/>
                      </a:solidFill>
                      <a:effectLst>
                        <a:outerShdw blurRad="38100" dist="38100" dir="2700000" algn="tl">
                          <a:srgbClr val="000000">
                            <a:alpha val="43137"/>
                          </a:srgbClr>
                        </a:outerShdw>
                      </a:effectLst>
                    </a:rPr>
                    <a:t>+</a:t>
                  </a:r>
                  <a:r>
                    <a:rPr lang="el-GR" b="1" dirty="0" smtClean="0"/>
                    <a:t> </a:t>
                  </a:r>
                  <a14:m>
                    <m:oMath xmlns:m="http://schemas.openxmlformats.org/officeDocument/2006/math">
                      <m:r>
                        <a:rPr lang="el-GR" b="1" i="0" smtClean="0">
                          <a:solidFill>
                            <a:srgbClr val="FF0000"/>
                          </a:solidFill>
                          <a:effectLst>
                            <a:outerShdw blurRad="38100" dist="38100" dir="2700000" algn="tl">
                              <a:srgbClr val="000000">
                                <a:alpha val="43137"/>
                              </a:srgbClr>
                            </a:outerShdw>
                          </a:effectLst>
                          <a:latin typeface="Cambria Math"/>
                        </a:rPr>
                        <m:t>𝚫</m:t>
                      </m:r>
                      <m:acc>
                        <m:accPr>
                          <m:chr m:val="⃗"/>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b="1" i="1" smtClean="0">
                              <a:solidFill>
                                <a:srgbClr val="FF0000"/>
                              </a:solidFill>
                              <a:effectLst>
                                <a:outerShdw blurRad="38100" dist="38100" dir="2700000" algn="tl">
                                  <a:srgbClr val="000000">
                                    <a:alpha val="43137"/>
                                  </a:srgbClr>
                                </a:outerShdw>
                              </a:effectLst>
                              <a:latin typeface="Cambria Math"/>
                            </a:rPr>
                            <m:t>𝑭</m:t>
                          </m:r>
                        </m:e>
                      </m:acc>
                    </m:oMath>
                  </a14:m>
                  <a:r>
                    <a:rPr lang="el-GR" b="1" dirty="0" smtClean="0"/>
                    <a:t> </a:t>
                  </a:r>
                  <a:endParaRPr lang="el-GR" b="1" dirty="0"/>
                </a:p>
              </p:txBody>
            </p:sp>
          </mc:Choice>
          <mc:Fallback xmlns="">
            <p:sp>
              <p:nvSpPr>
                <p:cNvPr id="90" name="TextBox 89"/>
                <p:cNvSpPr txBox="1">
                  <a:spLocks noRot="1" noChangeAspect="1" noMove="1" noResize="1" noEditPoints="1" noAdjustHandles="1" noChangeArrowheads="1" noChangeShapeType="1" noTextEdit="1"/>
                </p:cNvSpPr>
                <p:nvPr/>
              </p:nvSpPr>
              <p:spPr>
                <a:xfrm>
                  <a:off x="3288974" y="1986302"/>
                  <a:ext cx="432048" cy="402931"/>
                </a:xfrm>
                <a:prstGeom prst="rect">
                  <a:avLst/>
                </a:prstGeom>
                <a:blipFill rotWithShape="1">
                  <a:blip r:embed="rId4"/>
                  <a:stretch>
                    <a:fillRect b="-31818"/>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92" name="TextBox 91"/>
              <p:cNvSpPr txBox="1"/>
              <p:nvPr/>
            </p:nvSpPr>
            <p:spPr>
              <a:xfrm>
                <a:off x="599261" y="5146511"/>
                <a:ext cx="4118233" cy="402931"/>
              </a:xfrm>
              <a:prstGeom prst="rect">
                <a:avLst/>
              </a:prstGeom>
              <a:noFill/>
            </p:spPr>
            <p:txBody>
              <a:bodyPr wrap="square" rtlCol="0">
                <a:spAutoFit/>
              </a:bodyPr>
              <a:lstStyle/>
              <a:p>
                <a:pPr marL="285750" indent="-285750">
                  <a:buFont typeface="Arial" panose="020B0604020202020204" pitchFamily="34" charset="0"/>
                  <a:buChar char="•"/>
                </a:pPr>
                <a:r>
                  <a:rPr lang="el-GR" b="1" dirty="0" smtClean="0">
                    <a:latin typeface="Comic Sans MS" panose="030F0702030302020204" pitchFamily="66" charset="0"/>
                  </a:rPr>
                  <a:t>Στο έμβολο </a:t>
                </a:r>
                <a:r>
                  <a:rPr lang="en-US" b="1" dirty="0" smtClean="0">
                    <a:latin typeface="Comic Sans MS" panose="030F0702030302020204" pitchFamily="66" charset="0"/>
                  </a:rPr>
                  <a:t>1 </a:t>
                </a:r>
                <a:r>
                  <a:rPr lang="el-GR" b="1" dirty="0" smtClean="0">
                    <a:latin typeface="Comic Sans MS" panose="030F0702030302020204" pitchFamily="66" charset="0"/>
                  </a:rPr>
                  <a:t>ασκείται δύναμη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a:rPr>
                          <m:t>𝑭</m:t>
                        </m:r>
                      </m:e>
                    </m:acc>
                    <m:r>
                      <a:rPr lang="en-US" b="1" i="1" smtClean="0">
                        <a:latin typeface="Cambria Math"/>
                      </a:rPr>
                      <m:t>.</m:t>
                    </m:r>
                  </m:oMath>
                </a14:m>
                <a:endParaRPr lang="el-GR" b="1" dirty="0">
                  <a:latin typeface="Comic Sans MS" panose="030F0702030302020204" pitchFamily="66"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599261" y="5146511"/>
                <a:ext cx="4118233" cy="402931"/>
              </a:xfrm>
              <a:prstGeom prst="rect">
                <a:avLst/>
              </a:prstGeom>
              <a:blipFill>
                <a:blip r:embed="rId5"/>
                <a:stretch>
                  <a:fillRect l="-888" b="-2424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942320" y="4897560"/>
                <a:ext cx="2395528" cy="781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FF0000"/>
                              </a:solidFill>
                              <a:effectLst>
                                <a:outerShdw blurRad="38100" dist="38100" dir="2700000" algn="tl">
                                  <a:srgbClr val="000000">
                                    <a:alpha val="43137"/>
                                  </a:srgbClr>
                                </a:outerShdw>
                              </a:effectLst>
                              <a:latin typeface="Cambria Math"/>
                            </a:rPr>
                            <m:t>𝒑</m:t>
                          </m:r>
                        </m:e>
                        <m:sub>
                          <m:r>
                            <a:rPr lang="en-US" sz="2400" b="1" i="0" smtClean="0">
                              <a:solidFill>
                                <a:srgbClr val="FF0000"/>
                              </a:solidFill>
                              <a:effectLst>
                                <a:outerShdw blurRad="38100" dist="38100" dir="2700000" algn="tl">
                                  <a:srgbClr val="000000">
                                    <a:alpha val="43137"/>
                                  </a:srgbClr>
                                </a:outerShdw>
                              </a:effectLst>
                              <a:latin typeface="Cambria Math"/>
                            </a:rPr>
                            <m:t>𝐊</m:t>
                          </m:r>
                          <m:r>
                            <a:rPr lang="en-US" sz="2400" b="1" i="1" smtClean="0">
                              <a:solidFill>
                                <a:srgbClr val="FF0000"/>
                              </a:solidFill>
                              <a:effectLst>
                                <a:outerShdw blurRad="38100" dist="38100" dir="2700000" algn="tl">
                                  <a:srgbClr val="000000">
                                    <a:alpha val="43137"/>
                                  </a:srgbClr>
                                </a:outerShdw>
                              </a:effectLst>
                              <a:latin typeface="Cambria Math"/>
                            </a:rPr>
                            <m:t> </m:t>
                          </m:r>
                        </m:sub>
                      </m:sSub>
                      <m:r>
                        <a:rPr lang="en-US" sz="2400" b="1" i="1" smtClean="0">
                          <a:solidFill>
                            <a:srgbClr val="FF0000"/>
                          </a:solidFill>
                          <a:effectLst>
                            <a:outerShdw blurRad="38100" dist="38100" dir="2700000" algn="tl">
                              <a:srgbClr val="000000">
                                <a:alpha val="43137"/>
                              </a:srgbClr>
                            </a:outerShdw>
                          </a:effectLst>
                          <a:latin typeface="Cambria Math"/>
                        </a:rPr>
                        <m:t>= </m:t>
                      </m:r>
                      <m:sSub>
                        <m:sSubPr>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FF0000"/>
                              </a:solidFill>
                              <a:effectLst>
                                <a:outerShdw blurRad="38100" dist="38100" dir="2700000" algn="tl">
                                  <a:srgbClr val="000000">
                                    <a:alpha val="43137"/>
                                  </a:srgbClr>
                                </a:outerShdw>
                              </a:effectLst>
                              <a:latin typeface="Cambria Math"/>
                            </a:rPr>
                            <m:t>𝒑</m:t>
                          </m:r>
                        </m:e>
                        <m:sub>
                          <m:r>
                            <a:rPr lang="el-GR" sz="2400" b="1" i="0" smtClean="0">
                              <a:solidFill>
                                <a:srgbClr val="FF0000"/>
                              </a:solidFill>
                              <a:effectLst>
                                <a:outerShdw blurRad="38100" dist="38100" dir="2700000" algn="tl">
                                  <a:srgbClr val="000000">
                                    <a:alpha val="43137"/>
                                  </a:srgbClr>
                                </a:outerShdw>
                              </a:effectLst>
                              <a:latin typeface="Cambria Math"/>
                            </a:rPr>
                            <m:t>𝛆𝛍𝛃</m:t>
                          </m:r>
                        </m:sub>
                      </m:sSub>
                      <m:r>
                        <a:rPr lang="en-US" sz="2400" b="1" i="1" smtClean="0">
                          <a:solidFill>
                            <a:srgbClr val="FF0000"/>
                          </a:solidFill>
                          <a:effectLst>
                            <a:outerShdw blurRad="38100" dist="38100" dir="2700000" algn="tl">
                              <a:srgbClr val="000000">
                                <a:alpha val="43137"/>
                              </a:srgbClr>
                            </a:outerShdw>
                          </a:effectLst>
                          <a:latin typeface="Cambria Math"/>
                        </a:rPr>
                        <m:t>= </m:t>
                      </m:r>
                      <m:f>
                        <m:fPr>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FF0000"/>
                              </a:solidFill>
                              <a:effectLst>
                                <a:outerShdw blurRad="38100" dist="38100" dir="2700000" algn="tl">
                                  <a:srgbClr val="000000">
                                    <a:alpha val="43137"/>
                                  </a:srgbClr>
                                </a:outerShdw>
                              </a:effectLst>
                              <a:latin typeface="Cambria Math"/>
                            </a:rPr>
                            <m:t>𝑭</m:t>
                          </m:r>
                        </m:num>
                        <m:den>
                          <m:r>
                            <a:rPr lang="en-US" sz="2400" b="1" i="1" smtClean="0">
                              <a:solidFill>
                                <a:srgbClr val="FF0000"/>
                              </a:solidFill>
                              <a:effectLst>
                                <a:outerShdw blurRad="38100" dist="38100" dir="2700000" algn="tl">
                                  <a:srgbClr val="000000">
                                    <a:alpha val="43137"/>
                                  </a:srgbClr>
                                </a:outerShdw>
                              </a:effectLst>
                              <a:latin typeface="Cambria Math"/>
                            </a:rPr>
                            <m:t>𝑨</m:t>
                          </m:r>
                        </m:den>
                      </m:f>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4942320" y="4897560"/>
                <a:ext cx="2395528" cy="781368"/>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337364" y="5790426"/>
                <a:ext cx="4546843" cy="402931"/>
              </a:xfrm>
              <a:prstGeom prst="rect">
                <a:avLst/>
              </a:prstGeom>
              <a:noFill/>
            </p:spPr>
            <p:txBody>
              <a:bodyPr wrap="square" rtlCol="0">
                <a:spAutoFit/>
              </a:bodyPr>
              <a:lstStyle/>
              <a:p>
                <a:pPr marL="285750" indent="-285750">
                  <a:buFont typeface="Arial" panose="020B0604020202020204" pitchFamily="34" charset="0"/>
                  <a:buChar char="•"/>
                </a:pPr>
                <a:r>
                  <a:rPr lang="el-GR" b="1" dirty="0" smtClean="0">
                    <a:latin typeface="Comic Sans MS" panose="030F0702030302020204" pitchFamily="66" charset="0"/>
                  </a:rPr>
                  <a:t>Στο έμβολο </a:t>
                </a:r>
                <a:r>
                  <a:rPr lang="en-US" b="1" dirty="0" smtClean="0">
                    <a:latin typeface="Comic Sans MS" panose="030F0702030302020204" pitchFamily="66" charset="0"/>
                  </a:rPr>
                  <a:t>2 </a:t>
                </a:r>
                <a:r>
                  <a:rPr lang="el-GR" b="1" dirty="0" smtClean="0">
                    <a:latin typeface="Comic Sans MS" panose="030F0702030302020204" pitchFamily="66" charset="0"/>
                  </a:rPr>
                  <a:t>ασκείται δύναμη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a:rPr>
                          <m:t>𝑭</m:t>
                        </m:r>
                      </m:e>
                    </m:acc>
                    <m:r>
                      <a:rPr lang="el-GR" b="1" i="1" smtClean="0">
                        <a:latin typeface="Cambria Math"/>
                      </a:rPr>
                      <m:t>+</m:t>
                    </m:r>
                    <m:r>
                      <a:rPr lang="el-GR" b="1" i="0" smtClean="0">
                        <a:latin typeface="Cambria Math"/>
                      </a:rPr>
                      <m:t>𝚫</m:t>
                    </m:r>
                    <m:acc>
                      <m:accPr>
                        <m:chr m:val="⃗"/>
                        <m:ctrlPr>
                          <a:rPr lang="el-GR" b="1" i="1">
                            <a:latin typeface="Cambria Math" panose="02040503050406030204" pitchFamily="18" charset="0"/>
                          </a:rPr>
                        </m:ctrlPr>
                      </m:accPr>
                      <m:e>
                        <m:r>
                          <a:rPr lang="en-US" b="1" i="1">
                            <a:latin typeface="Cambria Math"/>
                          </a:rPr>
                          <m:t>𝑭</m:t>
                        </m:r>
                      </m:e>
                    </m:acc>
                    <m:r>
                      <a:rPr lang="en-US" b="1" i="1" smtClean="0">
                        <a:latin typeface="Cambria Math"/>
                      </a:rPr>
                      <m:t>.</m:t>
                    </m:r>
                  </m:oMath>
                </a14:m>
                <a:endParaRPr lang="el-GR" b="1" dirty="0">
                  <a:latin typeface="Comic Sans MS" panose="030F0702030302020204" pitchFamily="66"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337364" y="5790426"/>
                <a:ext cx="4546843" cy="402931"/>
              </a:xfrm>
              <a:prstGeom prst="rect">
                <a:avLst/>
              </a:prstGeom>
              <a:blipFill>
                <a:blip r:embed="rId7"/>
                <a:stretch>
                  <a:fillRect l="-804" b="-2424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5049214" y="5571864"/>
                <a:ext cx="3239285" cy="7827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FF0000"/>
                              </a:solidFill>
                              <a:effectLst>
                                <a:outerShdw blurRad="38100" dist="38100" dir="2700000" algn="tl">
                                  <a:srgbClr val="000000">
                                    <a:alpha val="43137"/>
                                  </a:srgbClr>
                                </a:outerShdw>
                              </a:effectLst>
                              <a:latin typeface="Cambria Math"/>
                            </a:rPr>
                            <m:t>𝒑</m:t>
                          </m:r>
                        </m:e>
                        <m:sub>
                          <m:r>
                            <a:rPr lang="en-US" sz="2400" b="1" i="0" smtClean="0">
                              <a:solidFill>
                                <a:srgbClr val="FF0000"/>
                              </a:solidFill>
                              <a:effectLst>
                                <a:outerShdw blurRad="38100" dist="38100" dir="2700000" algn="tl">
                                  <a:srgbClr val="000000">
                                    <a:alpha val="43137"/>
                                  </a:srgbClr>
                                </a:outerShdw>
                              </a:effectLst>
                              <a:latin typeface="Cambria Math"/>
                            </a:rPr>
                            <m:t>𝐊</m:t>
                          </m:r>
                          <m:r>
                            <a:rPr lang="en-US" sz="2400" b="1" i="1" smtClean="0">
                              <a:solidFill>
                                <a:srgbClr val="FF0000"/>
                              </a:solidFill>
                              <a:effectLst>
                                <a:outerShdw blurRad="38100" dist="38100" dir="2700000" algn="tl">
                                  <a:srgbClr val="000000">
                                    <a:alpha val="43137"/>
                                  </a:srgbClr>
                                </a:outerShdw>
                              </a:effectLst>
                              <a:latin typeface="Cambria Math"/>
                            </a:rPr>
                            <m:t> </m:t>
                          </m:r>
                        </m:sub>
                      </m:sSub>
                      <m:r>
                        <a:rPr lang="en-US" sz="2400" b="1" i="1" smtClean="0">
                          <a:solidFill>
                            <a:srgbClr val="FF0000"/>
                          </a:solidFill>
                          <a:effectLst>
                            <a:outerShdw blurRad="38100" dist="38100" dir="2700000" algn="tl">
                              <a:srgbClr val="000000">
                                <a:alpha val="43137"/>
                              </a:srgbClr>
                            </a:outerShdw>
                          </a:effectLst>
                          <a:latin typeface="Cambria Math"/>
                        </a:rPr>
                        <m:t>= </m:t>
                      </m:r>
                      <m:sSub>
                        <m:sSubPr>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FF0000"/>
                              </a:solidFill>
                              <a:effectLst>
                                <a:outerShdw blurRad="38100" dist="38100" dir="2700000" algn="tl">
                                  <a:srgbClr val="000000">
                                    <a:alpha val="43137"/>
                                  </a:srgbClr>
                                </a:outerShdw>
                              </a:effectLst>
                              <a:latin typeface="Cambria Math"/>
                            </a:rPr>
                            <m:t>𝒑</m:t>
                          </m:r>
                          <m:r>
                            <a:rPr lang="el-GR" sz="2400" b="1" i="1" smtClean="0">
                              <a:solidFill>
                                <a:srgbClr val="FF0000"/>
                              </a:solidFill>
                              <a:effectLst>
                                <a:outerShdw blurRad="38100" dist="38100" dir="2700000" algn="tl">
                                  <a:srgbClr val="000000">
                                    <a:alpha val="43137"/>
                                  </a:srgbClr>
                                </a:outerShdw>
                              </a:effectLst>
                              <a:latin typeface="Cambria Math"/>
                            </a:rPr>
                            <m:t>′</m:t>
                          </m:r>
                        </m:e>
                        <m:sub>
                          <m:r>
                            <a:rPr lang="el-GR" sz="2400" b="1" i="0" smtClean="0">
                              <a:solidFill>
                                <a:srgbClr val="FF0000"/>
                              </a:solidFill>
                              <a:effectLst>
                                <a:outerShdw blurRad="38100" dist="38100" dir="2700000" algn="tl">
                                  <a:srgbClr val="000000">
                                    <a:alpha val="43137"/>
                                  </a:srgbClr>
                                </a:outerShdw>
                              </a:effectLst>
                              <a:latin typeface="Cambria Math"/>
                            </a:rPr>
                            <m:t>𝛆𝛍𝛃</m:t>
                          </m:r>
                        </m:sub>
                      </m:sSub>
                      <m:r>
                        <a:rPr lang="en-US" sz="2400" b="1" i="1" smtClean="0">
                          <a:solidFill>
                            <a:srgbClr val="FF0000"/>
                          </a:solidFill>
                          <a:effectLst>
                            <a:outerShdw blurRad="38100" dist="38100" dir="2700000" algn="tl">
                              <a:srgbClr val="000000">
                                <a:alpha val="43137"/>
                              </a:srgbClr>
                            </a:outerShdw>
                          </a:effectLst>
                          <a:latin typeface="Cambria Math"/>
                        </a:rPr>
                        <m:t>= </m:t>
                      </m:r>
                      <m:f>
                        <m:fPr>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FF0000"/>
                              </a:solidFill>
                              <a:effectLst>
                                <a:outerShdw blurRad="38100" dist="38100" dir="2700000" algn="tl">
                                  <a:srgbClr val="000000">
                                    <a:alpha val="43137"/>
                                  </a:srgbClr>
                                </a:outerShdw>
                              </a:effectLst>
                              <a:latin typeface="Cambria Math"/>
                            </a:rPr>
                            <m:t>𝑭</m:t>
                          </m:r>
                          <m:r>
                            <a:rPr lang="el-GR" sz="2400" b="1" i="1" smtClean="0">
                              <a:solidFill>
                                <a:srgbClr val="FF0000"/>
                              </a:solidFill>
                              <a:effectLst>
                                <a:outerShdw blurRad="38100" dist="38100" dir="2700000" algn="tl">
                                  <a:srgbClr val="000000">
                                    <a:alpha val="43137"/>
                                  </a:srgbClr>
                                </a:outerShdw>
                              </a:effectLst>
                              <a:latin typeface="Cambria Math"/>
                            </a:rPr>
                            <m:t>+</m:t>
                          </m:r>
                          <m:r>
                            <a:rPr lang="el-GR" sz="2400" b="1" i="0" smtClean="0">
                              <a:solidFill>
                                <a:srgbClr val="FF0000"/>
                              </a:solidFill>
                              <a:effectLst>
                                <a:outerShdw blurRad="38100" dist="38100" dir="2700000" algn="tl">
                                  <a:srgbClr val="000000">
                                    <a:alpha val="43137"/>
                                  </a:srgbClr>
                                </a:outerShdw>
                              </a:effectLst>
                              <a:latin typeface="Cambria Math"/>
                            </a:rPr>
                            <m:t>𝚫</m:t>
                          </m:r>
                          <m:r>
                            <a:rPr lang="en-US" sz="2400" b="1" i="1" smtClean="0">
                              <a:solidFill>
                                <a:srgbClr val="FF0000"/>
                              </a:solidFill>
                              <a:effectLst>
                                <a:outerShdw blurRad="38100" dist="38100" dir="2700000" algn="tl">
                                  <a:srgbClr val="000000">
                                    <a:alpha val="43137"/>
                                  </a:srgbClr>
                                </a:outerShdw>
                              </a:effectLst>
                              <a:latin typeface="Cambria Math"/>
                            </a:rPr>
                            <m:t>𝑭</m:t>
                          </m:r>
                        </m:num>
                        <m:den>
                          <m:r>
                            <a:rPr lang="en-US" sz="2400" b="1" i="1" smtClean="0">
                              <a:solidFill>
                                <a:srgbClr val="FF0000"/>
                              </a:solidFill>
                              <a:effectLst>
                                <a:outerShdw blurRad="38100" dist="38100" dir="2700000" algn="tl">
                                  <a:srgbClr val="000000">
                                    <a:alpha val="43137"/>
                                  </a:srgbClr>
                                </a:outerShdw>
                              </a:effectLst>
                              <a:latin typeface="Cambria Math"/>
                            </a:rPr>
                            <m:t>𝑨</m:t>
                          </m:r>
                        </m:den>
                      </m:f>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5049214" y="5571864"/>
                <a:ext cx="3239285" cy="782715"/>
              </a:xfrm>
              <a:prstGeom prst="rect">
                <a:avLst/>
              </a:prstGeom>
              <a:blipFill>
                <a:blip r:embed="rId8"/>
                <a:stretch>
                  <a:fillRect b="-78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1343129" y="3061996"/>
                <a:ext cx="6757264" cy="1995098"/>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Με βάση την αρχή του </a:t>
                </a:r>
                <a:r>
                  <a:rPr lang="en-US" sz="2000" b="1" dirty="0" smtClean="0">
                    <a:latin typeface="Comic Sans MS" panose="030F0702030302020204" pitchFamily="66" charset="0"/>
                  </a:rPr>
                  <a:t>Pascal </a:t>
                </a:r>
                <a:r>
                  <a:rPr lang="el-GR" sz="2000" b="1" dirty="0" smtClean="0">
                    <a:solidFill>
                      <a:srgbClr val="0000FF"/>
                    </a:solidFill>
                    <a:latin typeface="Comic Sans MS" panose="030F0702030302020204" pitchFamily="66" charset="0"/>
                  </a:rPr>
                  <a:t>«</a:t>
                </a:r>
                <a:r>
                  <a:rPr lang="el-GR" sz="2000" b="1" dirty="0" smtClean="0">
                    <a:latin typeface="Comic Sans MS" panose="030F0702030302020204" pitchFamily="66" charset="0"/>
                  </a:rPr>
                  <a:t>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η μεταβολή της πίεσης, σε σημείο υγρού που βρίσκεται σε κλειστό δοχείο, που προκαλείται από εξωτερικό αίτιο (</a:t>
                </a:r>
                <a14:m>
                  <m:oMath xmlns:m="http://schemas.openxmlformats.org/officeDocument/2006/math">
                    <m:acc>
                      <m:accPr>
                        <m:chr m:val="⃗"/>
                        <m:ctrlPr>
                          <a:rPr lang="el-GR" sz="2000" b="1" i="1">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000" b="1" i="1">
                            <a:solidFill>
                              <a:srgbClr val="0000FF"/>
                            </a:solidFill>
                            <a:effectLst>
                              <a:outerShdw blurRad="38100" dist="38100" dir="2700000" algn="tl">
                                <a:srgbClr val="000000">
                                  <a:alpha val="43137"/>
                                </a:srgbClr>
                              </a:outerShdw>
                            </a:effectLst>
                            <a:latin typeface="Cambria Math"/>
                          </a:rPr>
                          <m:t>𝑭</m:t>
                        </m:r>
                      </m:e>
                    </m:acc>
                  </m:oMath>
                </a14:m>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μεταφέρεται αναλλοίωτη σε όλα τα σημεία του υγρού</a:t>
                </a:r>
                <a:r>
                  <a:rPr lang="el-GR" sz="2000" b="1" dirty="0" smtClean="0">
                    <a:latin typeface="Comic Sans MS" panose="030F0702030302020204" pitchFamily="66" charset="0"/>
                  </a:rPr>
                  <a:t> </a:t>
                </a:r>
                <a:r>
                  <a:rPr lang="el-GR" sz="2000" b="1" dirty="0" smtClean="0">
                    <a:solidFill>
                      <a:srgbClr val="0000FF"/>
                    </a:solidFill>
                    <a:latin typeface="Comic Sans MS" panose="030F0702030302020204" pitchFamily="66" charset="0"/>
                  </a:rPr>
                  <a:t>».</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1343129" y="3061996"/>
                <a:ext cx="6757264" cy="1995098"/>
              </a:xfrm>
              <a:prstGeom prst="rect">
                <a:avLst/>
              </a:prstGeom>
              <a:blipFill>
                <a:blip r:embed="rId9"/>
                <a:stretch>
                  <a:fillRect l="-992" r="-1353" b="-3049"/>
                </a:stretch>
              </a:blipFill>
            </p:spPr>
            <p:txBody>
              <a:bodyPr/>
              <a:lstStyle/>
              <a:p>
                <a:r>
                  <a:rPr lang="el-GR">
                    <a:noFill/>
                  </a:rPr>
                  <a:t> </a:t>
                </a:r>
              </a:p>
            </p:txBody>
          </p:sp>
        </mc:Fallback>
      </mc:AlternateContent>
      <p:pic>
        <p:nvPicPr>
          <p:cNvPr id="9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390" y="3607214"/>
            <a:ext cx="949153" cy="904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803700" y="1354742"/>
            <a:ext cx="431890" cy="307777"/>
          </a:xfrm>
          <a:prstGeom prst="rect">
            <a:avLst/>
          </a:prstGeom>
          <a:noFill/>
        </p:spPr>
        <p:txBody>
          <a:bodyPr wrap="square" rtlCol="0">
            <a:spAutoFit/>
          </a:bodyPr>
          <a:lstStyle/>
          <a:p>
            <a:r>
              <a:rPr lang="en-US" sz="1400" b="1" dirty="0" smtClean="0">
                <a:latin typeface="Comic Sans MS" panose="030F0702030302020204" pitchFamily="66" charset="0"/>
              </a:rPr>
              <a:t>(1)</a:t>
            </a:r>
            <a:endParaRPr lang="el-GR" sz="1400" b="1" dirty="0">
              <a:latin typeface="Comic Sans MS" panose="030F0702030302020204" pitchFamily="66" charset="0"/>
            </a:endParaRPr>
          </a:p>
        </p:txBody>
      </p:sp>
      <p:sp>
        <p:nvSpPr>
          <p:cNvPr id="72" name="TextBox 71"/>
          <p:cNvSpPr txBox="1"/>
          <p:nvPr/>
        </p:nvSpPr>
        <p:spPr>
          <a:xfrm>
            <a:off x="6855380" y="1294875"/>
            <a:ext cx="482468" cy="307777"/>
          </a:xfrm>
          <a:prstGeom prst="rect">
            <a:avLst/>
          </a:prstGeom>
          <a:noFill/>
        </p:spPr>
        <p:txBody>
          <a:bodyPr wrap="square" rtlCol="0">
            <a:spAutoFit/>
          </a:bodyPr>
          <a:lstStyle/>
          <a:p>
            <a:r>
              <a:rPr lang="en-US" sz="1400" b="1" dirty="0" smtClean="0">
                <a:latin typeface="Comic Sans MS" panose="030F0702030302020204" pitchFamily="66" charset="0"/>
              </a:rPr>
              <a:t>(2)</a:t>
            </a:r>
            <a:endParaRPr lang="el-GR" sz="1400" b="1" dirty="0">
              <a:latin typeface="Comic Sans MS" panose="030F0702030302020204" pitchFamily="66" charset="0"/>
            </a:endParaRPr>
          </a:p>
        </p:txBody>
      </p:sp>
    </p:spTree>
    <p:extLst>
      <p:ext uri="{BB962C8B-B14F-4D97-AF65-F5344CB8AC3E}">
        <p14:creationId xmlns:p14="http://schemas.microsoft.com/office/powerpoint/2010/main" val="285177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down)">
                                      <p:cBhvr>
                                        <p:cTn id="13" dur="500"/>
                                        <p:tgtEl>
                                          <p:spTgt spid="73"/>
                                        </p:tgtEl>
                                      </p:cBhvr>
                                    </p:animEffect>
                                  </p:childTnLst>
                                </p:cTn>
                              </p:par>
                            </p:childTnLst>
                          </p:cTn>
                        </p:par>
                        <p:par>
                          <p:cTn id="14" fill="hold">
                            <p:stCondLst>
                              <p:cond delay="500"/>
                            </p:stCondLst>
                            <p:childTnLst>
                              <p:par>
                                <p:cTn id="15" presetID="10" presetClass="entr" presetSubtype="0" fill="hold" nodeType="afterEffect">
                                  <p:stCondLst>
                                    <p:cond delay="25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par>
                          <p:cTn id="18" fill="hold">
                            <p:stCondLst>
                              <p:cond delay="1250"/>
                            </p:stCondLst>
                            <p:childTnLst>
                              <p:par>
                                <p:cTn id="19" presetID="22" presetClass="entr" presetSubtype="4" fill="hold" nodeType="afterEffect">
                                  <p:stCondLst>
                                    <p:cond delay="250"/>
                                  </p:stCondLst>
                                  <p:childTnLst>
                                    <p:set>
                                      <p:cBhvr>
                                        <p:cTn id="20" dur="1" fill="hold">
                                          <p:stCondLst>
                                            <p:cond delay="0"/>
                                          </p:stCondLst>
                                        </p:cTn>
                                        <p:tgtEl>
                                          <p:spTgt spid="48"/>
                                        </p:tgtEl>
                                        <p:attrNameLst>
                                          <p:attrName>style.visibility</p:attrName>
                                        </p:attrNameLst>
                                      </p:cBhvr>
                                      <p:to>
                                        <p:strVal val="visible"/>
                                      </p:to>
                                    </p:set>
                                    <p:animEffect transition="in" filter="wipe(down)">
                                      <p:cBhvr>
                                        <p:cTn id="21" dur="500"/>
                                        <p:tgtEl>
                                          <p:spTgt spid="48"/>
                                        </p:tgtEl>
                                      </p:cBhvr>
                                    </p:animEffect>
                                  </p:childTnLst>
                                </p:cTn>
                              </p:par>
                            </p:childTnLst>
                          </p:cTn>
                        </p:par>
                        <p:par>
                          <p:cTn id="22" fill="hold">
                            <p:stCondLst>
                              <p:cond delay="2000"/>
                            </p:stCondLst>
                            <p:childTnLst>
                              <p:par>
                                <p:cTn id="23" presetID="16" presetClass="entr" presetSubtype="21" fill="hold" nodeType="afterEffect">
                                  <p:stCondLst>
                                    <p:cond delay="25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down)">
                                      <p:cBhvr>
                                        <p:cTn id="30" dur="500"/>
                                        <p:tgtEl>
                                          <p:spTgt spid="74"/>
                                        </p:tgtEl>
                                      </p:cBhvr>
                                    </p:animEffect>
                                  </p:childTnLst>
                                </p:cTn>
                              </p:par>
                            </p:childTnLst>
                          </p:cTn>
                        </p:par>
                        <p:par>
                          <p:cTn id="31" fill="hold">
                            <p:stCondLst>
                              <p:cond delay="500"/>
                            </p:stCondLst>
                            <p:childTnLst>
                              <p:par>
                                <p:cTn id="32" presetID="10" presetClass="entr" presetSubtype="0" fill="hold" nodeType="afterEffect">
                                  <p:stCondLst>
                                    <p:cond delay="25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childTnLst>
                          </p:cTn>
                        </p:par>
                        <p:par>
                          <p:cTn id="35" fill="hold">
                            <p:stCondLst>
                              <p:cond delay="1250"/>
                            </p:stCondLst>
                            <p:childTnLst>
                              <p:par>
                                <p:cTn id="36" presetID="22" presetClass="entr" presetSubtype="4" fill="hold" nodeType="afterEffect">
                                  <p:stCondLst>
                                    <p:cond delay="250"/>
                                  </p:stCondLst>
                                  <p:childTnLst>
                                    <p:set>
                                      <p:cBhvr>
                                        <p:cTn id="37" dur="1" fill="hold">
                                          <p:stCondLst>
                                            <p:cond delay="0"/>
                                          </p:stCondLst>
                                        </p:cTn>
                                        <p:tgtEl>
                                          <p:spTgt spid="64"/>
                                        </p:tgtEl>
                                        <p:attrNameLst>
                                          <p:attrName>style.visibility</p:attrName>
                                        </p:attrNameLst>
                                      </p:cBhvr>
                                      <p:to>
                                        <p:strVal val="visible"/>
                                      </p:to>
                                    </p:set>
                                    <p:animEffect transition="in" filter="wipe(down)">
                                      <p:cBhvr>
                                        <p:cTn id="38" dur="500"/>
                                        <p:tgtEl>
                                          <p:spTgt spid="64"/>
                                        </p:tgtEl>
                                      </p:cBhvr>
                                    </p:animEffect>
                                  </p:childTnLst>
                                </p:cTn>
                              </p:par>
                            </p:childTnLst>
                          </p:cTn>
                        </p:par>
                        <p:par>
                          <p:cTn id="39" fill="hold">
                            <p:stCondLst>
                              <p:cond delay="2000"/>
                            </p:stCondLst>
                            <p:childTnLst>
                              <p:par>
                                <p:cTn id="40" presetID="16" presetClass="entr" presetSubtype="21" fill="hold" nodeType="afterEffect">
                                  <p:stCondLst>
                                    <p:cond delay="250"/>
                                  </p:stCondLst>
                                  <p:childTnLst>
                                    <p:set>
                                      <p:cBhvr>
                                        <p:cTn id="41" dur="1" fill="hold">
                                          <p:stCondLst>
                                            <p:cond delay="0"/>
                                          </p:stCondLst>
                                        </p:cTn>
                                        <p:tgtEl>
                                          <p:spTgt spid="88"/>
                                        </p:tgtEl>
                                        <p:attrNameLst>
                                          <p:attrName>style.visibility</p:attrName>
                                        </p:attrNameLst>
                                      </p:cBhvr>
                                      <p:to>
                                        <p:strVal val="visible"/>
                                      </p:to>
                                    </p:set>
                                    <p:animEffect transition="in" filter="barn(inVertical)">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dissolve">
                                      <p:cBhvr>
                                        <p:cTn id="47" dur="500"/>
                                        <p:tgtEl>
                                          <p:spTgt spid="97"/>
                                        </p:tgtEl>
                                      </p:cBhvr>
                                    </p:animEffect>
                                  </p:childTnLst>
                                </p:cTn>
                              </p:par>
                            </p:childTnLst>
                          </p:cTn>
                        </p:par>
                        <p:par>
                          <p:cTn id="48" fill="hold">
                            <p:stCondLst>
                              <p:cond delay="500"/>
                            </p:stCondLst>
                            <p:childTnLst>
                              <p:par>
                                <p:cTn id="49" presetID="9" presetClass="entr" presetSubtype="0" fill="hold" grpId="0" nodeType="afterEffect">
                                  <p:stCondLst>
                                    <p:cond delay="250"/>
                                  </p:stCondLst>
                                  <p:childTnLst>
                                    <p:set>
                                      <p:cBhvr>
                                        <p:cTn id="50" dur="1" fill="hold">
                                          <p:stCondLst>
                                            <p:cond delay="0"/>
                                          </p:stCondLst>
                                        </p:cTn>
                                        <p:tgtEl>
                                          <p:spTgt spid="96"/>
                                        </p:tgtEl>
                                        <p:attrNameLst>
                                          <p:attrName>style.visibility</p:attrName>
                                        </p:attrNameLst>
                                      </p:cBhvr>
                                      <p:to>
                                        <p:strVal val="visible"/>
                                      </p:to>
                                    </p:set>
                                    <p:animEffect transition="in" filter="dissolve">
                                      <p:cBhvr>
                                        <p:cTn id="51" dur="1000"/>
                                        <p:tgtEl>
                                          <p:spTgt spid="9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dissolve">
                                      <p:cBhvr>
                                        <p:cTn id="56" dur="500"/>
                                        <p:tgtEl>
                                          <p:spTgt spid="92"/>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par>
                          <p:cTn id="61" fill="hold">
                            <p:stCondLst>
                              <p:cond delay="1000"/>
                            </p:stCondLst>
                            <p:childTnLst>
                              <p:par>
                                <p:cTn id="62" presetID="2" presetClass="entr" presetSubtype="2" fill="hold" grpId="0" nodeType="afterEffect">
                                  <p:stCondLst>
                                    <p:cond delay="250"/>
                                  </p:stCondLst>
                                  <p:childTnLst>
                                    <p:set>
                                      <p:cBhvr>
                                        <p:cTn id="63" dur="1" fill="hold">
                                          <p:stCondLst>
                                            <p:cond delay="0"/>
                                          </p:stCondLst>
                                        </p:cTn>
                                        <p:tgtEl>
                                          <p:spTgt spid="93"/>
                                        </p:tgtEl>
                                        <p:attrNameLst>
                                          <p:attrName>style.visibility</p:attrName>
                                        </p:attrNameLst>
                                      </p:cBhvr>
                                      <p:to>
                                        <p:strVal val="visible"/>
                                      </p:to>
                                    </p:set>
                                    <p:anim calcmode="lin" valueType="num">
                                      <p:cBhvr additive="base">
                                        <p:cTn id="64" dur="1500" fill="hold"/>
                                        <p:tgtEl>
                                          <p:spTgt spid="93"/>
                                        </p:tgtEl>
                                        <p:attrNameLst>
                                          <p:attrName>ppt_x</p:attrName>
                                        </p:attrNameLst>
                                      </p:cBhvr>
                                      <p:tavLst>
                                        <p:tav tm="0">
                                          <p:val>
                                            <p:strVal val="1+#ppt_w/2"/>
                                          </p:val>
                                        </p:tav>
                                        <p:tav tm="100000">
                                          <p:val>
                                            <p:strVal val="#ppt_x"/>
                                          </p:val>
                                        </p:tav>
                                      </p:tavLst>
                                    </p:anim>
                                    <p:anim calcmode="lin" valueType="num">
                                      <p:cBhvr additive="base">
                                        <p:cTn id="65" dur="1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dissolve">
                                      <p:cBhvr>
                                        <p:cTn id="70" dur="500"/>
                                        <p:tgtEl>
                                          <p:spTgt spid="94"/>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childTnLst>
                          </p:cTn>
                        </p:par>
                        <p:par>
                          <p:cTn id="75" fill="hold">
                            <p:stCondLst>
                              <p:cond delay="1000"/>
                            </p:stCondLst>
                            <p:childTnLst>
                              <p:par>
                                <p:cTn id="76" presetID="2" presetClass="entr" presetSubtype="2" fill="hold" grpId="0" nodeType="afterEffect">
                                  <p:stCondLst>
                                    <p:cond delay="0"/>
                                  </p:stCondLst>
                                  <p:childTnLst>
                                    <p:set>
                                      <p:cBhvr>
                                        <p:cTn id="77" dur="1" fill="hold">
                                          <p:stCondLst>
                                            <p:cond delay="0"/>
                                          </p:stCondLst>
                                        </p:cTn>
                                        <p:tgtEl>
                                          <p:spTgt spid="95"/>
                                        </p:tgtEl>
                                        <p:attrNameLst>
                                          <p:attrName>style.visibility</p:attrName>
                                        </p:attrNameLst>
                                      </p:cBhvr>
                                      <p:to>
                                        <p:strVal val="visible"/>
                                      </p:to>
                                    </p:set>
                                    <p:anim calcmode="lin" valueType="num">
                                      <p:cBhvr additive="base">
                                        <p:cTn id="78" dur="1500" fill="hold"/>
                                        <p:tgtEl>
                                          <p:spTgt spid="95"/>
                                        </p:tgtEl>
                                        <p:attrNameLst>
                                          <p:attrName>ppt_x</p:attrName>
                                        </p:attrNameLst>
                                      </p:cBhvr>
                                      <p:tavLst>
                                        <p:tav tm="0">
                                          <p:val>
                                            <p:strVal val="1+#ppt_w/2"/>
                                          </p:val>
                                        </p:tav>
                                        <p:tav tm="100000">
                                          <p:val>
                                            <p:strVal val="#ppt_x"/>
                                          </p:val>
                                        </p:tav>
                                      </p:tavLst>
                                    </p:anim>
                                    <p:anim calcmode="lin" valueType="num">
                                      <p:cBhvr additive="base">
                                        <p:cTn id="79" dur="1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2" grpId="0"/>
      <p:bldP spid="93" grpId="0"/>
      <p:bldP spid="94" grpId="0"/>
      <p:bldP spid="95" grpId="0"/>
      <p:bldP spid="96" grpId="0"/>
      <p:bldP spid="9" grpId="0"/>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19</a:t>
            </a:fld>
            <a:endParaRPr lang="el-GR" dirty="0">
              <a:solidFill>
                <a:prstClr val="black"/>
              </a:solidFill>
            </a:endParaRPr>
          </a:p>
        </p:txBody>
      </p:sp>
      <p:sp>
        <p:nvSpPr>
          <p:cNvPr id="4" name="TextBox 3"/>
          <p:cNvSpPr txBox="1"/>
          <p:nvPr/>
        </p:nvSpPr>
        <p:spPr>
          <a:xfrm>
            <a:off x="1669097" y="116632"/>
            <a:ext cx="5783223" cy="954107"/>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Εφαρμογή της αρχής του </a:t>
            </a:r>
            <a:r>
              <a:rPr lang="en-US"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Pascal </a:t>
            </a: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στον υδραυλικό ανυψωτήρα.</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pic>
        <p:nvPicPr>
          <p:cNvPr id="3077" name="Picture 5" descr="C:\Users\Merkouris\Desktop\αρχείο λήψης (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1949" y="1070739"/>
            <a:ext cx="1494542" cy="630645"/>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Ομάδα 67"/>
          <p:cNvGrpSpPr/>
          <p:nvPr/>
        </p:nvGrpSpPr>
        <p:grpSpPr>
          <a:xfrm>
            <a:off x="1998740" y="1683233"/>
            <a:ext cx="4938368" cy="1733160"/>
            <a:chOff x="1998740" y="1878455"/>
            <a:chExt cx="4938368" cy="1733160"/>
          </a:xfrm>
        </p:grpSpPr>
        <p:grpSp>
          <p:nvGrpSpPr>
            <p:cNvPr id="59" name="Ομάδα 58"/>
            <p:cNvGrpSpPr/>
            <p:nvPr/>
          </p:nvGrpSpPr>
          <p:grpSpPr>
            <a:xfrm>
              <a:off x="2182797" y="1878455"/>
              <a:ext cx="4754311" cy="1733160"/>
              <a:chOff x="1403648" y="2847968"/>
              <a:chExt cx="4754311" cy="1733160"/>
            </a:xfrm>
          </p:grpSpPr>
          <p:sp>
            <p:nvSpPr>
              <p:cNvPr id="22" name="Ορθογώνιο 21"/>
              <p:cNvSpPr/>
              <p:nvPr/>
            </p:nvSpPr>
            <p:spPr>
              <a:xfrm rot="16200000">
                <a:off x="1320284" y="4051731"/>
                <a:ext cx="637811" cy="42098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Ορθογώνιο 23"/>
              <p:cNvSpPr/>
              <p:nvPr/>
            </p:nvSpPr>
            <p:spPr>
              <a:xfrm>
                <a:off x="1845499" y="4190686"/>
                <a:ext cx="2733930" cy="39044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ρθογώνιο 24"/>
              <p:cNvSpPr/>
              <p:nvPr/>
            </p:nvSpPr>
            <p:spPr>
              <a:xfrm>
                <a:off x="4542821" y="3360581"/>
                <a:ext cx="1355328" cy="122054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8" name="Ομάδα 57"/>
              <p:cNvGrpSpPr/>
              <p:nvPr/>
            </p:nvGrpSpPr>
            <p:grpSpPr>
              <a:xfrm>
                <a:off x="1403648" y="2847968"/>
                <a:ext cx="4754311" cy="1733160"/>
                <a:chOff x="1403648" y="2847968"/>
                <a:chExt cx="4754311" cy="1733160"/>
              </a:xfrm>
            </p:grpSpPr>
            <p:sp>
              <p:nvSpPr>
                <p:cNvPr id="38" name="Rectangle 6"/>
                <p:cNvSpPr>
                  <a:spLocks noChangeArrowheads="1"/>
                </p:cNvSpPr>
                <p:nvPr/>
              </p:nvSpPr>
              <p:spPr bwMode="auto">
                <a:xfrm>
                  <a:off x="1414442" y="3745295"/>
                  <a:ext cx="423680" cy="198022"/>
                </a:xfrm>
                <a:prstGeom prst="rect">
                  <a:avLst/>
                </a:prstGeom>
                <a:blipFill>
                  <a:blip r:embed="rId3"/>
                  <a:tile tx="0" ty="0" sx="100000" sy="100000" flip="none" algn="tl"/>
                </a:blipFill>
                <a:ln w="9525">
                  <a:solidFill>
                    <a:schemeClr val="tx1"/>
                  </a:solidFill>
                  <a:miter lim="800000"/>
                  <a:headEnd/>
                  <a:tailEnd/>
                </a:ln>
              </p:spPr>
              <p:txBody>
                <a:bodyPr/>
                <a:lstStyle/>
                <a:p>
                  <a:endParaRPr lang="el-GR"/>
                </a:p>
              </p:txBody>
            </p:sp>
            <p:grpSp>
              <p:nvGrpSpPr>
                <p:cNvPr id="57" name="Ομάδα 56"/>
                <p:cNvGrpSpPr/>
                <p:nvPr/>
              </p:nvGrpSpPr>
              <p:grpSpPr>
                <a:xfrm>
                  <a:off x="1403648" y="3116346"/>
                  <a:ext cx="4513404" cy="1464782"/>
                  <a:chOff x="1403648" y="3116346"/>
                  <a:chExt cx="4513404" cy="1464782"/>
                </a:xfrm>
              </p:grpSpPr>
              <p:cxnSp>
                <p:nvCxnSpPr>
                  <p:cNvPr id="27" name="Ευθεία γραμμή σύνδεσης 26"/>
                  <p:cNvCxnSpPr/>
                  <p:nvPr/>
                </p:nvCxnSpPr>
                <p:spPr>
                  <a:xfrm flipH="1">
                    <a:off x="1403648" y="3284984"/>
                    <a:ext cx="9085" cy="1296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H="1">
                    <a:off x="1845498" y="3284984"/>
                    <a:ext cx="1" cy="900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flipH="1">
                    <a:off x="1403649" y="4581128"/>
                    <a:ext cx="45134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flipH="1">
                    <a:off x="1845499" y="4185084"/>
                    <a:ext cx="269732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p:nvPr/>
                </p:nvCxnSpPr>
                <p:spPr>
                  <a:xfrm>
                    <a:off x="4542820" y="3117997"/>
                    <a:ext cx="1" cy="10726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Ευθεία γραμμή σύνδεσης 49"/>
                  <p:cNvCxnSpPr/>
                  <p:nvPr/>
                </p:nvCxnSpPr>
                <p:spPr>
                  <a:xfrm>
                    <a:off x="5898149" y="3116346"/>
                    <a:ext cx="1" cy="1464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Ορθογώνιο 54"/>
                <p:cNvSpPr/>
                <p:nvPr/>
              </p:nvSpPr>
              <p:spPr>
                <a:xfrm>
                  <a:off x="4542820" y="3116346"/>
                  <a:ext cx="1355329" cy="244235"/>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Ορθογώνιο 55"/>
                <p:cNvSpPr/>
                <p:nvPr/>
              </p:nvSpPr>
              <p:spPr>
                <a:xfrm>
                  <a:off x="4285751" y="2847968"/>
                  <a:ext cx="1872208" cy="270029"/>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sp>
          <p:nvSpPr>
            <p:cNvPr id="60" name="TextBox 59"/>
            <p:cNvSpPr txBox="1"/>
            <p:nvPr/>
          </p:nvSpPr>
          <p:spPr>
            <a:xfrm>
              <a:off x="1998740" y="2761754"/>
              <a:ext cx="945675" cy="276999"/>
            </a:xfrm>
            <a:prstGeom prst="rect">
              <a:avLst/>
            </a:prstGeom>
            <a:noFill/>
          </p:spPr>
          <p:txBody>
            <a:bodyPr wrap="square" rtlCol="0">
              <a:spAutoFit/>
            </a:bodyPr>
            <a:lstStyle/>
            <a:p>
              <a:r>
                <a:rPr lang="el-GR" sz="1200" b="1" dirty="0" smtClean="0">
                  <a:solidFill>
                    <a:srgbClr val="0000FF"/>
                  </a:solidFill>
                  <a:effectLst>
                    <a:outerShdw blurRad="38100" dist="38100" dir="2700000" algn="tl">
                      <a:srgbClr val="000000">
                        <a:alpha val="43137"/>
                      </a:srgbClr>
                    </a:outerShdw>
                  </a:effectLst>
                </a:rPr>
                <a:t>εμβαδόν </a:t>
              </a:r>
              <a:r>
                <a:rPr lang="el-GR" sz="1200" b="1" i="1" dirty="0" smtClean="0">
                  <a:solidFill>
                    <a:srgbClr val="0000FF"/>
                  </a:solidFill>
                  <a:effectLst>
                    <a:outerShdw blurRad="38100" dist="38100" dir="2700000" algn="tl">
                      <a:srgbClr val="000000">
                        <a:alpha val="43137"/>
                      </a:srgbClr>
                    </a:outerShdw>
                  </a:effectLst>
                </a:rPr>
                <a:t>Α</a:t>
              </a:r>
              <a:r>
                <a:rPr lang="el-GR" sz="1200" b="1" baseline="-25000" dirty="0" smtClean="0">
                  <a:solidFill>
                    <a:srgbClr val="0000FF"/>
                  </a:solidFill>
                  <a:effectLst>
                    <a:outerShdw blurRad="38100" dist="38100" dir="2700000" algn="tl">
                      <a:srgbClr val="000000">
                        <a:alpha val="43137"/>
                      </a:srgbClr>
                    </a:outerShdw>
                  </a:effectLst>
                </a:rPr>
                <a:t>1</a:t>
              </a:r>
              <a:r>
                <a:rPr lang="el-GR" sz="1200" b="1" dirty="0" smtClean="0">
                  <a:solidFill>
                    <a:srgbClr val="0000FF"/>
                  </a:solidFill>
                  <a:effectLst>
                    <a:outerShdw blurRad="38100" dist="38100" dir="2700000" algn="tl">
                      <a:srgbClr val="000000">
                        <a:alpha val="43137"/>
                      </a:srgbClr>
                    </a:outerShdw>
                  </a:effectLst>
                </a:rPr>
                <a:t> </a:t>
              </a:r>
              <a:endParaRPr lang="el-GR" sz="1200" b="1" dirty="0">
                <a:solidFill>
                  <a:srgbClr val="0000FF"/>
                </a:solidFill>
                <a:effectLst>
                  <a:outerShdw blurRad="38100" dist="38100" dir="2700000" algn="tl">
                    <a:srgbClr val="000000">
                      <a:alpha val="43137"/>
                    </a:srgbClr>
                  </a:outerShdw>
                </a:effectLst>
              </a:endParaRPr>
            </a:p>
          </p:txBody>
        </p:sp>
        <p:sp>
          <p:nvSpPr>
            <p:cNvPr id="65" name="TextBox 64"/>
            <p:cNvSpPr txBox="1"/>
            <p:nvPr/>
          </p:nvSpPr>
          <p:spPr>
            <a:xfrm>
              <a:off x="5568090" y="2106991"/>
              <a:ext cx="949043" cy="307777"/>
            </a:xfrm>
            <a:prstGeom prst="rect">
              <a:avLst/>
            </a:prstGeom>
            <a:noFill/>
          </p:spPr>
          <p:txBody>
            <a:bodyPr wrap="square" rtlCol="0">
              <a:spAutoFit/>
            </a:bodyPr>
            <a:lstStyle/>
            <a:p>
              <a:r>
                <a:rPr lang="el-GR" sz="1200" b="1" dirty="0" smtClean="0">
                  <a:solidFill>
                    <a:srgbClr val="0000FF"/>
                  </a:solidFill>
                  <a:effectLst>
                    <a:outerShdw blurRad="38100" dist="38100" dir="2700000" algn="tl">
                      <a:srgbClr val="000000">
                        <a:alpha val="43137"/>
                      </a:srgbClr>
                    </a:outerShdw>
                  </a:effectLst>
                </a:rPr>
                <a:t>εμβαδόν </a:t>
              </a:r>
              <a:r>
                <a:rPr lang="el-GR" sz="1400" b="1" i="1" dirty="0" smtClean="0">
                  <a:solidFill>
                    <a:srgbClr val="0000FF"/>
                  </a:solidFill>
                  <a:effectLst>
                    <a:outerShdw blurRad="38100" dist="38100" dir="2700000" algn="tl">
                      <a:srgbClr val="000000">
                        <a:alpha val="43137"/>
                      </a:srgbClr>
                    </a:outerShdw>
                  </a:effectLst>
                </a:rPr>
                <a:t>Α</a:t>
              </a:r>
              <a:r>
                <a:rPr lang="el-GR" sz="1400" b="1" baseline="-25000" dirty="0" smtClean="0">
                  <a:solidFill>
                    <a:srgbClr val="0000FF"/>
                  </a:solidFill>
                  <a:effectLst>
                    <a:outerShdw blurRad="38100" dist="38100" dir="2700000" algn="tl">
                      <a:srgbClr val="000000">
                        <a:alpha val="43137"/>
                      </a:srgbClr>
                    </a:outerShdw>
                  </a:effectLst>
                </a:rPr>
                <a:t>2</a:t>
              </a:r>
              <a:r>
                <a:rPr lang="el-GR" sz="1200" b="1" dirty="0" smtClean="0">
                  <a:solidFill>
                    <a:srgbClr val="0000FF"/>
                  </a:solidFill>
                  <a:effectLst>
                    <a:outerShdw blurRad="38100" dist="38100" dir="2700000" algn="tl">
                      <a:srgbClr val="000000">
                        <a:alpha val="43137"/>
                      </a:srgbClr>
                    </a:outerShdw>
                  </a:effectLst>
                </a:rPr>
                <a:t> </a:t>
              </a:r>
              <a:endParaRPr lang="el-GR" sz="1200" b="1" dirty="0">
                <a:solidFill>
                  <a:srgbClr val="0000FF"/>
                </a:solidFill>
                <a:effectLst>
                  <a:outerShdw blurRad="38100" dist="38100" dir="2700000" algn="tl">
                    <a:srgbClr val="000000">
                      <a:alpha val="43137"/>
                    </a:srgbClr>
                  </a:outerShdw>
                </a:effectLst>
              </a:endParaRPr>
            </a:p>
          </p:txBody>
        </p:sp>
      </p:grpSp>
      <p:grpSp>
        <p:nvGrpSpPr>
          <p:cNvPr id="64" name="Ομάδα 63"/>
          <p:cNvGrpSpPr/>
          <p:nvPr/>
        </p:nvGrpSpPr>
        <p:grpSpPr>
          <a:xfrm>
            <a:off x="2254026" y="1928802"/>
            <a:ext cx="389850" cy="640897"/>
            <a:chOff x="1117762" y="4149552"/>
            <a:chExt cx="389850" cy="640897"/>
          </a:xfrm>
        </p:grpSpPr>
        <p:cxnSp>
          <p:nvCxnSpPr>
            <p:cNvPr id="62" name="Ευθύγραμμο βέλος σύνδεσης 61"/>
            <p:cNvCxnSpPr/>
            <p:nvPr/>
          </p:nvCxnSpPr>
          <p:spPr>
            <a:xfrm>
              <a:off x="1261330" y="4466413"/>
              <a:ext cx="0" cy="324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p:cNvSpPr txBox="1"/>
                <p:nvPr/>
              </p:nvSpPr>
              <p:spPr>
                <a:xfrm>
                  <a:off x="1117762" y="4149552"/>
                  <a:ext cx="389850" cy="368499"/>
                </a:xfrm>
                <a:prstGeom prst="rect">
                  <a:avLst/>
                </a:prstGeom>
                <a:noFill/>
              </p:spPr>
              <p:txBody>
                <a:bodyPr wrap="none" rtlCol="0">
                  <a:spAutoFit/>
                </a:bodyPr>
                <a:lstStyle/>
                <a:p>
                  <a14:m>
                    <m:oMath xmlns:m="http://schemas.openxmlformats.org/officeDocument/2006/math">
                      <m:acc>
                        <m:accPr>
                          <m:chr m:val="⃗"/>
                          <m:ctrlPr>
                            <a:rPr lang="el-GR" sz="16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en-US" sz="16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𝑭</m:t>
                          </m:r>
                        </m:e>
                      </m:acc>
                    </m:oMath>
                  </a14:m>
                  <a:r>
                    <a:rPr lang="en-US" sz="1600" b="1" baseline="-25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1</a:t>
                  </a:r>
                  <a:endParaRPr lang="el-GR" sz="16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1117762" y="4149552"/>
                  <a:ext cx="389850" cy="368499"/>
                </a:xfrm>
                <a:prstGeom prst="rect">
                  <a:avLst/>
                </a:prstGeom>
                <a:blipFill>
                  <a:blip r:embed="rId4"/>
                  <a:stretch>
                    <a:fillRect r="-4688" b="-22951"/>
                  </a:stretch>
                </a:blipFill>
              </p:spPr>
              <p:txBody>
                <a:bodyPr/>
                <a:lstStyle/>
                <a:p>
                  <a:r>
                    <a:rPr lang="el-GR">
                      <a:noFill/>
                    </a:rPr>
                    <a:t> </a:t>
                  </a:r>
                </a:p>
              </p:txBody>
            </p:sp>
          </mc:Fallback>
        </mc:AlternateContent>
      </p:grpSp>
      <p:grpSp>
        <p:nvGrpSpPr>
          <p:cNvPr id="71" name="Ομάδα 70"/>
          <p:cNvGrpSpPr/>
          <p:nvPr/>
        </p:nvGrpSpPr>
        <p:grpSpPr>
          <a:xfrm>
            <a:off x="5963238" y="2202687"/>
            <a:ext cx="389850" cy="724310"/>
            <a:chOff x="1331640" y="4072842"/>
            <a:chExt cx="389850" cy="724310"/>
          </a:xfrm>
        </p:grpSpPr>
        <p:cxnSp>
          <p:nvCxnSpPr>
            <p:cNvPr id="72" name="Ευθύγραμμο βέλος σύνδεσης 71"/>
            <p:cNvCxnSpPr/>
            <p:nvPr/>
          </p:nvCxnSpPr>
          <p:spPr>
            <a:xfrm>
              <a:off x="1331640" y="4072842"/>
              <a:ext cx="0" cy="72431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p:cNvSpPr txBox="1"/>
                <p:nvPr/>
              </p:nvSpPr>
              <p:spPr>
                <a:xfrm>
                  <a:off x="1331640" y="4182114"/>
                  <a:ext cx="389850" cy="368499"/>
                </a:xfrm>
                <a:prstGeom prst="rect">
                  <a:avLst/>
                </a:prstGeom>
                <a:noFill/>
              </p:spPr>
              <p:txBody>
                <a:bodyPr wrap="none" rtlCol="0">
                  <a:spAutoFit/>
                </a:bodyPr>
                <a:lstStyle/>
                <a:p>
                  <a14:m>
                    <m:oMath xmlns:m="http://schemas.openxmlformats.org/officeDocument/2006/math">
                      <m:acc>
                        <m:accPr>
                          <m:chr m:val="⃗"/>
                          <m:ctrlPr>
                            <a:rPr lang="el-GR" sz="16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en-US" sz="16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𝑭</m:t>
                          </m:r>
                        </m:e>
                      </m:acc>
                    </m:oMath>
                  </a14:m>
                  <a:r>
                    <a:rPr lang="en-US" sz="1600" b="1" baseline="-25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a:t>
                  </a:r>
                  <a:endParaRPr lang="el-GR" sz="16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331640" y="4182114"/>
                  <a:ext cx="389850" cy="368499"/>
                </a:xfrm>
                <a:prstGeom prst="rect">
                  <a:avLst/>
                </a:prstGeom>
                <a:blipFill rotWithShape="1">
                  <a:blip r:embed="rId5"/>
                  <a:stretch>
                    <a:fillRect r="-4688" b="-23333"/>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69" name="TextBox 68"/>
              <p:cNvSpPr txBox="1"/>
              <p:nvPr/>
            </p:nvSpPr>
            <p:spPr>
              <a:xfrm>
                <a:off x="751985" y="3773103"/>
                <a:ext cx="4570165" cy="437492"/>
              </a:xfrm>
              <a:prstGeom prst="rect">
                <a:avLst/>
              </a:prstGeom>
              <a:noFill/>
            </p:spPr>
            <p:txBody>
              <a:bodyPr wrap="square" rtlCol="0">
                <a:spAutoFit/>
              </a:bodyPr>
              <a:lstStyle/>
              <a:p>
                <a:r>
                  <a:rPr lang="el-GR" sz="2000" b="1" dirty="0" smtClean="0">
                    <a:latin typeface="Comic Sans MS" panose="030F0702030302020204" pitchFamily="66" charset="0"/>
                  </a:rPr>
                  <a:t>Ασκούμε δύναμη </a:t>
                </a:r>
                <a14:m>
                  <m:oMath xmlns:m="http://schemas.openxmlformats.org/officeDocument/2006/math">
                    <m:acc>
                      <m:accPr>
                        <m:chr m:val="⃗"/>
                        <m:ctrlPr>
                          <a:rPr lang="el-GR" sz="2000" b="1" i="1" smtClean="0">
                            <a:latin typeface="Cambria Math" panose="02040503050406030204" pitchFamily="18" charset="0"/>
                          </a:rPr>
                        </m:ctrlPr>
                      </m:accPr>
                      <m:e>
                        <m:r>
                          <a:rPr lang="en-US" sz="2000" b="1" i="1" smtClean="0">
                            <a:latin typeface="Cambria Math"/>
                          </a:rPr>
                          <m:t>𝑭</m:t>
                        </m:r>
                      </m:e>
                    </m:acc>
                  </m:oMath>
                </a14:m>
                <a:r>
                  <a:rPr lang="en-US" sz="2000" b="1" baseline="-25000" dirty="0" smtClean="0">
                    <a:latin typeface="Cambria Math" panose="02040503050406030204" pitchFamily="18" charset="0"/>
                    <a:ea typeface="Cambria Math" panose="02040503050406030204" pitchFamily="18" charset="0"/>
                  </a:rPr>
                  <a:t>1 </a:t>
                </a:r>
                <a:r>
                  <a:rPr lang="el-GR" sz="2000" b="1" baseline="-25000" dirty="0" smtClean="0">
                    <a:latin typeface="Cambria Math" panose="02040503050406030204" pitchFamily="18" charset="0"/>
                    <a:ea typeface="Cambria Math" panose="02040503050406030204" pitchFamily="18" charset="0"/>
                  </a:rPr>
                  <a:t> </a:t>
                </a:r>
                <a:r>
                  <a:rPr lang="el-GR" sz="2000" b="1" dirty="0" smtClean="0">
                    <a:latin typeface="Comic Sans MS" panose="030F0702030302020204" pitchFamily="66" charset="0"/>
                    <a:ea typeface="Cambria Math" panose="02040503050406030204" pitchFamily="18" charset="0"/>
                  </a:rPr>
                  <a:t>στο μικρό έμβολο</a:t>
                </a:r>
                <a:endParaRPr lang="el-GR" sz="2000" b="1" baseline="-25000" dirty="0">
                  <a:latin typeface="Cambria Math" panose="02040503050406030204" pitchFamily="18" charset="0"/>
                  <a:ea typeface="Cambria Math" panose="02040503050406030204" pitchFamily="18"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751985" y="3773103"/>
                <a:ext cx="4570165" cy="437492"/>
              </a:xfrm>
              <a:prstGeom prst="rect">
                <a:avLst/>
              </a:prstGeom>
              <a:blipFill rotWithShape="1">
                <a:blip r:embed="rId6"/>
                <a:stretch>
                  <a:fillRect l="-1333" r="-800" b="-2361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5670251" y="3509850"/>
                <a:ext cx="1362296" cy="781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00FF"/>
                          </a:solidFill>
                          <a:effectLst>
                            <a:outerShdw blurRad="38100" dist="38100" dir="2700000" algn="tl">
                              <a:srgbClr val="000000">
                                <a:alpha val="43137"/>
                              </a:srgbClr>
                            </a:outerShdw>
                          </a:effectLst>
                          <a:latin typeface="Cambria Math"/>
                        </a:rPr>
                        <m:t>𝒑</m:t>
                      </m:r>
                      <m:r>
                        <a:rPr lang="el-GR" sz="2400" b="1" i="1" baseline="-25000" smtClean="0">
                          <a:solidFill>
                            <a:srgbClr val="0000FF"/>
                          </a:solidFill>
                          <a:effectLst>
                            <a:outerShdw blurRad="38100" dist="38100" dir="2700000" algn="tl">
                              <a:srgbClr val="000000">
                                <a:alpha val="43137"/>
                              </a:srgbClr>
                            </a:outerShdw>
                          </a:effectLst>
                          <a:latin typeface="Cambria Math"/>
                        </a:rPr>
                        <m:t>𝟏</m:t>
                      </m:r>
                      <m:r>
                        <a:rPr lang="en-US" sz="2400" b="1" i="0" smtClean="0">
                          <a:solidFill>
                            <a:srgbClr val="0000FF"/>
                          </a:solidFill>
                          <a:effectLst>
                            <a:outerShdw blurRad="38100" dist="38100" dir="2700000" algn="tl">
                              <a:srgbClr val="000000">
                                <a:alpha val="43137"/>
                              </a:srgbClr>
                            </a:outerShdw>
                          </a:effectLst>
                          <a:latin typeface="Cambria Math"/>
                        </a:rPr>
                        <m:t>= </m:t>
                      </m:r>
                      <m:f>
                        <m:fPr>
                          <m:ctrlPr>
                            <a:rPr lang="en-US"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0000FF"/>
                              </a:solidFill>
                              <a:effectLst>
                                <a:outerShdw blurRad="38100" dist="38100" dir="2700000" algn="tl">
                                  <a:srgbClr val="000000">
                                    <a:alpha val="43137"/>
                                  </a:srgbClr>
                                </a:outerShdw>
                              </a:effectLst>
                              <a:latin typeface="Cambria Math"/>
                            </a:rPr>
                            <m:t>𝑭</m:t>
                          </m:r>
                          <m:r>
                            <a:rPr lang="en-US" sz="2400" b="1" i="1" baseline="-25000" smtClean="0">
                              <a:solidFill>
                                <a:srgbClr val="0000FF"/>
                              </a:solidFill>
                              <a:effectLst>
                                <a:outerShdw blurRad="38100" dist="38100" dir="2700000" algn="tl">
                                  <a:srgbClr val="000000">
                                    <a:alpha val="43137"/>
                                  </a:srgbClr>
                                </a:outerShdw>
                              </a:effectLst>
                              <a:latin typeface="Cambria Math"/>
                            </a:rPr>
                            <m:t>𝟏</m:t>
                          </m:r>
                        </m:num>
                        <m:den>
                          <m:r>
                            <a:rPr lang="en-US" sz="2400" b="1" i="1" smtClean="0">
                              <a:solidFill>
                                <a:srgbClr val="0000FF"/>
                              </a:solidFill>
                              <a:effectLst>
                                <a:outerShdw blurRad="38100" dist="38100" dir="2700000" algn="tl">
                                  <a:srgbClr val="000000">
                                    <a:alpha val="43137"/>
                                  </a:srgbClr>
                                </a:outerShdw>
                              </a:effectLst>
                              <a:latin typeface="Cambria Math"/>
                            </a:rPr>
                            <m:t>𝑨</m:t>
                          </m:r>
                          <m:r>
                            <a:rPr lang="en-US" sz="2400" b="1" i="1" baseline="-25000" smtClean="0">
                              <a:solidFill>
                                <a:srgbClr val="0000FF"/>
                              </a:solidFill>
                              <a:effectLst>
                                <a:outerShdw blurRad="38100" dist="38100" dir="2700000" algn="tl">
                                  <a:srgbClr val="000000">
                                    <a:alpha val="43137"/>
                                  </a:srgbClr>
                                </a:outerShdw>
                              </a:effectLst>
                              <a:latin typeface="Cambria Math"/>
                            </a:rPr>
                            <m:t>𝟏</m:t>
                          </m:r>
                        </m:den>
                      </m:f>
                    </m:oMath>
                  </m:oMathPara>
                </a14:m>
                <a:endParaRPr lang="el-GR" sz="2400" b="1" dirty="0">
                  <a:solidFill>
                    <a:srgbClr val="0000FF"/>
                  </a:solidFill>
                  <a:effectLst>
                    <a:outerShdw blurRad="38100" dist="38100" dir="2700000" algn="tl">
                      <a:srgbClr val="000000">
                        <a:alpha val="43137"/>
                      </a:srgbClr>
                    </a:outerShdw>
                  </a:effectLst>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5670251" y="3509850"/>
                <a:ext cx="1362296" cy="781368"/>
              </a:xfrm>
              <a:prstGeom prst="rect">
                <a:avLst/>
              </a:prstGeom>
              <a:blipFill rotWithShape="1">
                <a:blip r:embed="rId7"/>
                <a:stretch>
                  <a:fillRect b="-937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1013101" y="4327317"/>
                <a:ext cx="3810810" cy="745269"/>
              </a:xfrm>
              <a:prstGeom prst="rect">
                <a:avLst/>
              </a:prstGeom>
              <a:noFill/>
            </p:spPr>
            <p:txBody>
              <a:bodyPr wrap="square" rtlCol="0">
                <a:spAutoFit/>
              </a:bodyPr>
              <a:lstStyle/>
              <a:p>
                <a:pPr algn="just"/>
                <a:r>
                  <a:rPr lang="el-GR" sz="2000" b="1" dirty="0" smtClean="0">
                    <a:latin typeface="Comic Sans MS" panose="030F0702030302020204" pitchFamily="66" charset="0"/>
                  </a:rPr>
                  <a:t>Ασκείται από το υγρό δύναμη </a:t>
                </a:r>
                <a14:m>
                  <m:oMath xmlns:m="http://schemas.openxmlformats.org/officeDocument/2006/math">
                    <m:acc>
                      <m:accPr>
                        <m:chr m:val="⃗"/>
                        <m:ctrlPr>
                          <a:rPr lang="el-GR" sz="2000" b="1" i="1" smtClean="0">
                            <a:latin typeface="Cambria Math" panose="02040503050406030204" pitchFamily="18" charset="0"/>
                          </a:rPr>
                        </m:ctrlPr>
                      </m:accPr>
                      <m:e>
                        <m:r>
                          <a:rPr lang="en-US" sz="2000" b="1" i="1" smtClean="0">
                            <a:latin typeface="Cambria Math"/>
                          </a:rPr>
                          <m:t>𝑭</m:t>
                        </m:r>
                      </m:e>
                    </m:acc>
                  </m:oMath>
                </a14:m>
                <a:r>
                  <a:rPr lang="el-GR" sz="2000" b="1" baseline="-25000" dirty="0" smtClean="0">
                    <a:latin typeface="Cambria Math" panose="02040503050406030204" pitchFamily="18" charset="0"/>
                    <a:ea typeface="Cambria Math" panose="02040503050406030204" pitchFamily="18" charset="0"/>
                  </a:rPr>
                  <a:t>2</a:t>
                </a:r>
                <a:r>
                  <a:rPr lang="en-US" sz="2000" b="1" baseline="-25000" dirty="0" smtClean="0">
                    <a:latin typeface="Cambria Math" panose="02040503050406030204" pitchFamily="18" charset="0"/>
                    <a:ea typeface="Cambria Math" panose="02040503050406030204" pitchFamily="18" charset="0"/>
                  </a:rPr>
                  <a:t> </a:t>
                </a:r>
                <a:r>
                  <a:rPr lang="el-GR" sz="2000" b="1" baseline="-25000" dirty="0" smtClean="0">
                    <a:latin typeface="Cambria Math" panose="02040503050406030204" pitchFamily="18" charset="0"/>
                    <a:ea typeface="Cambria Math" panose="02040503050406030204" pitchFamily="18" charset="0"/>
                  </a:rPr>
                  <a:t> </a:t>
                </a:r>
                <a:r>
                  <a:rPr lang="el-GR" sz="2000" b="1" dirty="0" smtClean="0">
                    <a:latin typeface="Comic Sans MS" panose="030F0702030302020204" pitchFamily="66" charset="0"/>
                    <a:ea typeface="Cambria Math" panose="02040503050406030204" pitchFamily="18" charset="0"/>
                  </a:rPr>
                  <a:t>στο μεγάλο έμβολο</a:t>
                </a:r>
                <a:endParaRPr lang="el-GR" sz="2000" b="1" baseline="-25000" dirty="0">
                  <a:latin typeface="Cambria Math" panose="02040503050406030204" pitchFamily="18" charset="0"/>
                  <a:ea typeface="Cambria Math" panose="02040503050406030204" pitchFamily="18" charset="0"/>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1013101" y="4327317"/>
                <a:ext cx="3810810" cy="745269"/>
              </a:xfrm>
              <a:prstGeom prst="rect">
                <a:avLst/>
              </a:prstGeom>
              <a:blipFill rotWithShape="1">
                <a:blip r:embed="rId8"/>
                <a:stretch>
                  <a:fillRect l="-1600" t="-4098" r="-1760" b="-1393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5573029" y="4291218"/>
                <a:ext cx="1362296" cy="781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00FF"/>
                          </a:solidFill>
                          <a:effectLst>
                            <a:outerShdw blurRad="38100" dist="38100" dir="2700000" algn="tl">
                              <a:srgbClr val="000000">
                                <a:alpha val="43137"/>
                              </a:srgbClr>
                            </a:outerShdw>
                          </a:effectLst>
                          <a:latin typeface="Cambria Math"/>
                        </a:rPr>
                        <m:t>𝒑</m:t>
                      </m:r>
                      <m:r>
                        <a:rPr lang="el-GR" sz="2400" b="1" i="1" baseline="-25000" smtClean="0">
                          <a:solidFill>
                            <a:srgbClr val="0000FF"/>
                          </a:solidFill>
                          <a:effectLst>
                            <a:outerShdw blurRad="38100" dist="38100" dir="2700000" algn="tl">
                              <a:srgbClr val="000000">
                                <a:alpha val="43137"/>
                              </a:srgbClr>
                            </a:outerShdw>
                          </a:effectLst>
                          <a:latin typeface="Cambria Math"/>
                        </a:rPr>
                        <m:t>𝟐</m:t>
                      </m:r>
                      <m:r>
                        <a:rPr lang="en-US" sz="2400" b="1" i="0" smtClean="0">
                          <a:solidFill>
                            <a:srgbClr val="0000FF"/>
                          </a:solidFill>
                          <a:effectLst>
                            <a:outerShdw blurRad="38100" dist="38100" dir="2700000" algn="tl">
                              <a:srgbClr val="000000">
                                <a:alpha val="43137"/>
                              </a:srgbClr>
                            </a:outerShdw>
                          </a:effectLst>
                          <a:latin typeface="Cambria Math"/>
                        </a:rPr>
                        <m:t>= </m:t>
                      </m:r>
                      <m:f>
                        <m:fPr>
                          <m:ctrlPr>
                            <a:rPr lang="en-US"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0000FF"/>
                              </a:solidFill>
                              <a:effectLst>
                                <a:outerShdw blurRad="38100" dist="38100" dir="2700000" algn="tl">
                                  <a:srgbClr val="000000">
                                    <a:alpha val="43137"/>
                                  </a:srgbClr>
                                </a:outerShdw>
                              </a:effectLst>
                              <a:latin typeface="Cambria Math"/>
                            </a:rPr>
                            <m:t>𝑭</m:t>
                          </m:r>
                          <m:r>
                            <a:rPr lang="el-GR" sz="2400" b="1" i="1" baseline="-25000" smtClean="0">
                              <a:solidFill>
                                <a:srgbClr val="0000FF"/>
                              </a:solidFill>
                              <a:effectLst>
                                <a:outerShdw blurRad="38100" dist="38100" dir="2700000" algn="tl">
                                  <a:srgbClr val="000000">
                                    <a:alpha val="43137"/>
                                  </a:srgbClr>
                                </a:outerShdw>
                              </a:effectLst>
                              <a:latin typeface="Cambria Math"/>
                            </a:rPr>
                            <m:t>𝟐</m:t>
                          </m:r>
                        </m:num>
                        <m:den>
                          <m:r>
                            <a:rPr lang="en-US" sz="2400" b="1" i="1" smtClean="0">
                              <a:solidFill>
                                <a:srgbClr val="0000FF"/>
                              </a:solidFill>
                              <a:effectLst>
                                <a:outerShdw blurRad="38100" dist="38100" dir="2700000" algn="tl">
                                  <a:srgbClr val="000000">
                                    <a:alpha val="43137"/>
                                  </a:srgbClr>
                                </a:outerShdw>
                              </a:effectLst>
                              <a:latin typeface="Cambria Math"/>
                            </a:rPr>
                            <m:t>𝑨</m:t>
                          </m:r>
                          <m:r>
                            <a:rPr lang="el-GR" sz="2400" b="1" i="1" baseline="-25000" smtClean="0">
                              <a:solidFill>
                                <a:srgbClr val="0000FF"/>
                              </a:solidFill>
                              <a:effectLst>
                                <a:outerShdw blurRad="38100" dist="38100" dir="2700000" algn="tl">
                                  <a:srgbClr val="000000">
                                    <a:alpha val="43137"/>
                                  </a:srgbClr>
                                </a:outerShdw>
                              </a:effectLst>
                              <a:latin typeface="Cambria Math"/>
                            </a:rPr>
                            <m:t>𝟐</m:t>
                          </m:r>
                        </m:den>
                      </m:f>
                    </m:oMath>
                  </m:oMathPara>
                </a14:m>
                <a:endParaRPr lang="el-GR" sz="2400" b="1" dirty="0">
                  <a:solidFill>
                    <a:srgbClr val="0000FF"/>
                  </a:solidFill>
                  <a:effectLst>
                    <a:outerShdw blurRad="38100" dist="38100" dir="2700000" algn="tl">
                      <a:srgbClr val="000000">
                        <a:alpha val="43137"/>
                      </a:srgbClr>
                    </a:outerShdw>
                  </a:effectLst>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5573029" y="4291218"/>
                <a:ext cx="1362296" cy="781368"/>
              </a:xfrm>
              <a:prstGeom prst="rect">
                <a:avLst/>
              </a:prstGeom>
              <a:blipFill rotWithShape="1">
                <a:blip r:embed="rId9"/>
                <a:stretch>
                  <a:fillRect b="-9375"/>
                </a:stretch>
              </a:blipFill>
            </p:spPr>
            <p:txBody>
              <a:bodyPr/>
              <a:lstStyle/>
              <a:p>
                <a:r>
                  <a:rPr lang="el-GR">
                    <a:noFill/>
                  </a:rPr>
                  <a:t> </a:t>
                </a:r>
              </a:p>
            </p:txBody>
          </p:sp>
        </mc:Fallback>
      </mc:AlternateContent>
      <p:grpSp>
        <p:nvGrpSpPr>
          <p:cNvPr id="76" name="Ομάδα 75"/>
          <p:cNvGrpSpPr/>
          <p:nvPr/>
        </p:nvGrpSpPr>
        <p:grpSpPr>
          <a:xfrm>
            <a:off x="511240" y="5244522"/>
            <a:ext cx="1418167" cy="781368"/>
            <a:chOff x="976470" y="5301208"/>
            <a:chExt cx="1418167" cy="781368"/>
          </a:xfrm>
        </p:grpSpPr>
        <mc:AlternateContent xmlns:mc="http://schemas.openxmlformats.org/markup-compatibility/2006" xmlns:a14="http://schemas.microsoft.com/office/drawing/2010/main">
          <mc:Choice Requires="a14">
            <p:sp>
              <p:nvSpPr>
                <p:cNvPr id="74" name="Ορθογώνιο 73"/>
                <p:cNvSpPr/>
                <p:nvPr/>
              </p:nvSpPr>
              <p:spPr>
                <a:xfrm>
                  <a:off x="976470" y="5301208"/>
                  <a:ext cx="580608" cy="7813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0000FF"/>
                                </a:solidFill>
                                <a:effectLst>
                                  <a:outerShdw blurRad="38100" dist="38100" dir="2700000" algn="tl">
                                    <a:srgbClr val="000000">
                                      <a:alpha val="43137"/>
                                    </a:srgbClr>
                                  </a:outerShdw>
                                </a:effectLst>
                                <a:latin typeface="Cambria Math"/>
                              </a:rPr>
                              <m:t>𝑭</m:t>
                            </m:r>
                            <m:r>
                              <a:rPr lang="en-US" sz="2400" b="1" i="1" baseline="-25000">
                                <a:solidFill>
                                  <a:srgbClr val="0000FF"/>
                                </a:solidFill>
                                <a:effectLst>
                                  <a:outerShdw blurRad="38100" dist="38100" dir="2700000" algn="tl">
                                    <a:srgbClr val="000000">
                                      <a:alpha val="43137"/>
                                    </a:srgbClr>
                                  </a:outerShdw>
                                </a:effectLst>
                                <a:latin typeface="Cambria Math"/>
                              </a:rPr>
                              <m:t>𝟏</m:t>
                            </m:r>
                          </m:num>
                          <m:den>
                            <m:r>
                              <a:rPr lang="en-US" sz="2400" b="1" i="1">
                                <a:solidFill>
                                  <a:srgbClr val="0000FF"/>
                                </a:solidFill>
                                <a:effectLst>
                                  <a:outerShdw blurRad="38100" dist="38100" dir="2700000" algn="tl">
                                    <a:srgbClr val="000000">
                                      <a:alpha val="43137"/>
                                    </a:srgbClr>
                                  </a:outerShdw>
                                </a:effectLst>
                                <a:latin typeface="Cambria Math"/>
                              </a:rPr>
                              <m:t>𝑨</m:t>
                            </m:r>
                            <m:r>
                              <a:rPr lang="en-US" sz="2400" b="1" i="1" baseline="-25000">
                                <a:solidFill>
                                  <a:srgbClr val="0000FF"/>
                                </a:solidFill>
                                <a:effectLst>
                                  <a:outerShdw blurRad="38100" dist="38100" dir="2700000" algn="tl">
                                    <a:srgbClr val="000000">
                                      <a:alpha val="43137"/>
                                    </a:srgbClr>
                                  </a:outerShdw>
                                </a:effectLst>
                                <a:latin typeface="Cambria Math"/>
                              </a:rPr>
                              <m:t>𝟏</m:t>
                            </m:r>
                          </m:den>
                        </m:f>
                      </m:oMath>
                    </m:oMathPara>
                  </a14:m>
                  <a:endParaRPr lang="el-GR" sz="2400" dirty="0"/>
                </a:p>
              </p:txBody>
            </p:sp>
          </mc:Choice>
          <mc:Fallback xmlns="">
            <p:sp>
              <p:nvSpPr>
                <p:cNvPr id="74" name="Ορθογώνιο 73"/>
                <p:cNvSpPr>
                  <a:spLocks noRot="1" noChangeAspect="1" noMove="1" noResize="1" noEditPoints="1" noAdjustHandles="1" noChangeArrowheads="1" noChangeShapeType="1" noTextEdit="1"/>
                </p:cNvSpPr>
                <p:nvPr/>
              </p:nvSpPr>
              <p:spPr>
                <a:xfrm>
                  <a:off x="976470" y="5301208"/>
                  <a:ext cx="580608" cy="781368"/>
                </a:xfrm>
                <a:prstGeom prst="rect">
                  <a:avLst/>
                </a:prstGeom>
                <a:blipFill rotWithShape="1">
                  <a:blip r:embed="rId10"/>
                  <a:stretch>
                    <a:fillRect b="-937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5" name="Ορθογώνιο 74"/>
                <p:cNvSpPr/>
                <p:nvPr/>
              </p:nvSpPr>
              <p:spPr>
                <a:xfrm>
                  <a:off x="1432001" y="5301208"/>
                  <a:ext cx="962636" cy="7813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a:solidFill>
                              <a:srgbClr val="0000FF"/>
                            </a:solidFill>
                            <a:effectLst>
                              <a:outerShdw blurRad="38100" dist="38100" dir="2700000" algn="tl">
                                <a:srgbClr val="000000">
                                  <a:alpha val="43137"/>
                                </a:srgbClr>
                              </a:outerShdw>
                            </a:effectLst>
                            <a:latin typeface="Cambria Math"/>
                          </a:rPr>
                          <m:t>= </m:t>
                        </m:r>
                        <m:f>
                          <m:fPr>
                            <m:ctrlPr>
                              <a:rPr lang="en-US" sz="2400" b="1" i="1">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0000FF"/>
                                </a:solidFill>
                                <a:effectLst>
                                  <a:outerShdw blurRad="38100" dist="38100" dir="2700000" algn="tl">
                                    <a:srgbClr val="000000">
                                      <a:alpha val="43137"/>
                                    </a:srgbClr>
                                  </a:outerShdw>
                                </a:effectLst>
                                <a:latin typeface="Cambria Math"/>
                              </a:rPr>
                              <m:t>𝑭</m:t>
                            </m:r>
                            <m:r>
                              <a:rPr lang="el-GR" sz="2400" b="1" i="1" baseline="-25000">
                                <a:solidFill>
                                  <a:srgbClr val="0000FF"/>
                                </a:solidFill>
                                <a:effectLst>
                                  <a:outerShdw blurRad="38100" dist="38100" dir="2700000" algn="tl">
                                    <a:srgbClr val="000000">
                                      <a:alpha val="43137"/>
                                    </a:srgbClr>
                                  </a:outerShdw>
                                </a:effectLst>
                                <a:latin typeface="Cambria Math"/>
                              </a:rPr>
                              <m:t>𝟐</m:t>
                            </m:r>
                          </m:num>
                          <m:den>
                            <m:r>
                              <a:rPr lang="en-US" sz="2400" b="1" i="1">
                                <a:solidFill>
                                  <a:srgbClr val="0000FF"/>
                                </a:solidFill>
                                <a:effectLst>
                                  <a:outerShdw blurRad="38100" dist="38100" dir="2700000" algn="tl">
                                    <a:srgbClr val="000000">
                                      <a:alpha val="43137"/>
                                    </a:srgbClr>
                                  </a:outerShdw>
                                </a:effectLst>
                                <a:latin typeface="Cambria Math"/>
                              </a:rPr>
                              <m:t>𝑨</m:t>
                            </m:r>
                            <m:r>
                              <a:rPr lang="el-GR" sz="2400" b="1" i="1" baseline="-25000">
                                <a:solidFill>
                                  <a:srgbClr val="0000FF"/>
                                </a:solidFill>
                                <a:effectLst>
                                  <a:outerShdw blurRad="38100" dist="38100" dir="2700000" algn="tl">
                                    <a:srgbClr val="000000">
                                      <a:alpha val="43137"/>
                                    </a:srgbClr>
                                  </a:outerShdw>
                                </a:effectLst>
                                <a:latin typeface="Cambria Math"/>
                              </a:rPr>
                              <m:t>𝟐</m:t>
                            </m:r>
                          </m:den>
                        </m:f>
                      </m:oMath>
                    </m:oMathPara>
                  </a14:m>
                  <a:endParaRPr lang="el-GR" sz="2400" dirty="0"/>
                </a:p>
              </p:txBody>
            </p:sp>
          </mc:Choice>
          <mc:Fallback xmlns="">
            <p:sp>
              <p:nvSpPr>
                <p:cNvPr id="75" name="Ορθογώνιο 74"/>
                <p:cNvSpPr>
                  <a:spLocks noRot="1" noChangeAspect="1" noMove="1" noResize="1" noEditPoints="1" noAdjustHandles="1" noChangeArrowheads="1" noChangeShapeType="1" noTextEdit="1"/>
                </p:cNvSpPr>
                <p:nvPr/>
              </p:nvSpPr>
              <p:spPr>
                <a:xfrm>
                  <a:off x="1432001" y="5301208"/>
                  <a:ext cx="962636" cy="781368"/>
                </a:xfrm>
                <a:prstGeom prst="rect">
                  <a:avLst/>
                </a:prstGeom>
                <a:blipFill rotWithShape="1">
                  <a:blip r:embed="rId11"/>
                  <a:stretch>
                    <a:fillRect b="-9375"/>
                  </a:stretch>
                </a:blipFill>
              </p:spPr>
              <p:txBody>
                <a:bodyPr/>
                <a:lstStyle/>
                <a:p>
                  <a:r>
                    <a:rPr lang="el-GR">
                      <a:noFill/>
                    </a:rPr>
                    <a:t> </a:t>
                  </a:r>
                </a:p>
              </p:txBody>
            </p:sp>
          </mc:Fallback>
        </mc:AlternateContent>
      </p:grpSp>
      <p:grpSp>
        <p:nvGrpSpPr>
          <p:cNvPr id="88" name="Ομάδα 87"/>
          <p:cNvGrpSpPr/>
          <p:nvPr/>
        </p:nvGrpSpPr>
        <p:grpSpPr>
          <a:xfrm>
            <a:off x="2127663" y="5231674"/>
            <a:ext cx="2337867" cy="897425"/>
            <a:chOff x="2127663" y="5231674"/>
            <a:chExt cx="2337867" cy="897425"/>
          </a:xfrm>
        </p:grpSpPr>
        <p:sp>
          <p:nvSpPr>
            <p:cNvPr id="77" name="Δεξιό βέλος 76"/>
            <p:cNvSpPr/>
            <p:nvPr/>
          </p:nvSpPr>
          <p:spPr>
            <a:xfrm>
              <a:off x="2127663" y="5623701"/>
              <a:ext cx="430590" cy="113372"/>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85" name="Ομάδα 84"/>
            <p:cNvGrpSpPr/>
            <p:nvPr/>
          </p:nvGrpSpPr>
          <p:grpSpPr>
            <a:xfrm>
              <a:off x="2571859" y="5231674"/>
              <a:ext cx="1893671" cy="897425"/>
              <a:chOff x="3037089" y="5288360"/>
              <a:chExt cx="1893671" cy="897425"/>
            </a:xfrm>
          </p:grpSpPr>
          <mc:AlternateContent xmlns:mc="http://schemas.openxmlformats.org/markup-compatibility/2006" xmlns:a14="http://schemas.microsoft.com/office/drawing/2010/main">
            <mc:Choice Requires="a14">
              <p:sp>
                <p:nvSpPr>
                  <p:cNvPr id="80" name="Ορθογώνιο 79"/>
                  <p:cNvSpPr/>
                  <p:nvPr/>
                </p:nvSpPr>
                <p:spPr>
                  <a:xfrm>
                    <a:off x="3037089" y="5461059"/>
                    <a:ext cx="63831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effectLst>
                                <a:outerShdw blurRad="38100" dist="38100" dir="2700000" algn="tl">
                                  <a:srgbClr val="000000">
                                    <a:alpha val="43137"/>
                                  </a:srgbClr>
                                </a:outerShdw>
                              </a:effectLst>
                              <a:latin typeface="Cambria Math"/>
                            </a:rPr>
                            <m:t>𝑭</m:t>
                          </m:r>
                          <m:r>
                            <a:rPr lang="el-GR" sz="2800" b="1" i="1" baseline="-25000">
                              <a:solidFill>
                                <a:srgbClr val="FF0000"/>
                              </a:solidFill>
                              <a:effectLst>
                                <a:outerShdw blurRad="38100" dist="38100" dir="2700000" algn="tl">
                                  <a:srgbClr val="000000">
                                    <a:alpha val="43137"/>
                                  </a:srgbClr>
                                </a:outerShdw>
                              </a:effectLst>
                              <a:latin typeface="Cambria Math"/>
                            </a:rPr>
                            <m:t>𝟐</m:t>
                          </m:r>
                        </m:oMath>
                      </m:oMathPara>
                    </a14:m>
                    <a:endParaRPr lang="el-GR" sz="2800" dirty="0">
                      <a:solidFill>
                        <a:srgbClr val="FF0000"/>
                      </a:solidFill>
                    </a:endParaRPr>
                  </a:p>
                </p:txBody>
              </p:sp>
            </mc:Choice>
            <mc:Fallback xmlns="">
              <p:sp>
                <p:nvSpPr>
                  <p:cNvPr id="80" name="Ορθογώνιο 79"/>
                  <p:cNvSpPr>
                    <a:spLocks noRot="1" noChangeAspect="1" noMove="1" noResize="1" noEditPoints="1" noAdjustHandles="1" noChangeArrowheads="1" noChangeShapeType="1" noTextEdit="1"/>
                  </p:cNvSpPr>
                  <p:nvPr/>
                </p:nvSpPr>
                <p:spPr>
                  <a:xfrm>
                    <a:off x="3037089" y="5461059"/>
                    <a:ext cx="638315" cy="523220"/>
                  </a:xfrm>
                  <a:prstGeom prst="rect">
                    <a:avLst/>
                  </a:prstGeom>
                  <a:blipFill rotWithShape="1">
                    <a:blip r:embed="rId1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1" name="Ορθογώνιο 80"/>
                  <p:cNvSpPr/>
                  <p:nvPr/>
                </p:nvSpPr>
                <p:spPr>
                  <a:xfrm>
                    <a:off x="3447816" y="5475463"/>
                    <a:ext cx="5341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smtClean="0">
                              <a:solidFill>
                                <a:srgbClr val="FF0000"/>
                              </a:solidFill>
                              <a:effectLst>
                                <a:outerShdw blurRad="38100" dist="38100" dir="2700000" algn="tl">
                                  <a:srgbClr val="000000">
                                    <a:alpha val="43137"/>
                                  </a:srgbClr>
                                </a:outerShdw>
                              </a:effectLst>
                              <a:latin typeface="Cambria Math"/>
                            </a:rPr>
                            <m:t>=</m:t>
                          </m:r>
                        </m:oMath>
                      </m:oMathPara>
                    </a14:m>
                    <a:endParaRPr lang="el-GR" sz="2800" dirty="0">
                      <a:solidFill>
                        <a:srgbClr val="FF0000"/>
                      </a:solidFill>
                    </a:endParaRPr>
                  </a:p>
                </p:txBody>
              </p:sp>
            </mc:Choice>
            <mc:Fallback xmlns="">
              <p:sp>
                <p:nvSpPr>
                  <p:cNvPr id="81" name="Ορθογώνιο 80"/>
                  <p:cNvSpPr>
                    <a:spLocks noRot="1" noChangeAspect="1" noMove="1" noResize="1" noEditPoints="1" noAdjustHandles="1" noChangeArrowheads="1" noChangeShapeType="1" noTextEdit="1"/>
                  </p:cNvSpPr>
                  <p:nvPr/>
                </p:nvSpPr>
                <p:spPr>
                  <a:xfrm>
                    <a:off x="3447816" y="5475463"/>
                    <a:ext cx="534121" cy="523220"/>
                  </a:xfrm>
                  <a:prstGeom prst="rect">
                    <a:avLst/>
                  </a:prstGeom>
                  <a:blipFill rotWithShape="1">
                    <a:blip r:embed="rId13"/>
                    <a:stretch>
                      <a:fillRect/>
                    </a:stretch>
                  </a:blipFill>
                </p:spPr>
                <p:txBody>
                  <a:bodyPr/>
                  <a:lstStyle/>
                  <a:p>
                    <a:r>
                      <a:rPr lang="el-GR">
                        <a:noFill/>
                      </a:rPr>
                      <a:t> </a:t>
                    </a:r>
                  </a:p>
                </p:txBody>
              </p:sp>
            </mc:Fallback>
          </mc:AlternateContent>
          <p:grpSp>
            <p:nvGrpSpPr>
              <p:cNvPr id="84" name="Ομάδα 83"/>
              <p:cNvGrpSpPr/>
              <p:nvPr/>
            </p:nvGrpSpPr>
            <p:grpSpPr>
              <a:xfrm>
                <a:off x="3796820" y="5288360"/>
                <a:ext cx="1133940" cy="897425"/>
                <a:chOff x="3725475" y="5301207"/>
                <a:chExt cx="1133940" cy="897425"/>
              </a:xfrm>
            </p:grpSpPr>
            <mc:AlternateContent xmlns:mc="http://schemas.openxmlformats.org/markup-compatibility/2006" xmlns:a14="http://schemas.microsoft.com/office/drawing/2010/main">
              <mc:Choice Requires="a14">
                <p:sp>
                  <p:nvSpPr>
                    <p:cNvPr id="82" name="Ορθογώνιο 81"/>
                    <p:cNvSpPr/>
                    <p:nvPr/>
                  </p:nvSpPr>
                  <p:spPr>
                    <a:xfrm>
                      <a:off x="3725475" y="5461954"/>
                      <a:ext cx="63831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effectLst>
                                  <a:outerShdw blurRad="38100" dist="38100" dir="2700000" algn="tl">
                                    <a:srgbClr val="000000">
                                      <a:alpha val="43137"/>
                                    </a:srgbClr>
                                  </a:outerShdw>
                                </a:effectLst>
                                <a:latin typeface="Cambria Math"/>
                              </a:rPr>
                              <m:t>𝑭</m:t>
                            </m:r>
                            <m:r>
                              <a:rPr lang="el-GR" sz="2800" b="1" i="1" baseline="-25000" smtClean="0">
                                <a:solidFill>
                                  <a:srgbClr val="FF0000"/>
                                </a:solidFill>
                                <a:effectLst>
                                  <a:outerShdw blurRad="38100" dist="38100" dir="2700000" algn="tl">
                                    <a:srgbClr val="000000">
                                      <a:alpha val="43137"/>
                                    </a:srgbClr>
                                  </a:outerShdw>
                                </a:effectLst>
                                <a:latin typeface="Cambria Math"/>
                              </a:rPr>
                              <m:t>𝟏</m:t>
                            </m:r>
                          </m:oMath>
                        </m:oMathPara>
                      </a14:m>
                      <a:endParaRPr lang="el-GR" sz="2800" dirty="0">
                        <a:solidFill>
                          <a:srgbClr val="FF0000"/>
                        </a:solidFill>
                      </a:endParaRPr>
                    </a:p>
                  </p:txBody>
                </p:sp>
              </mc:Choice>
              <mc:Fallback xmlns="">
                <p:sp>
                  <p:nvSpPr>
                    <p:cNvPr id="82" name="Ορθογώνιο 81"/>
                    <p:cNvSpPr>
                      <a:spLocks noRot="1" noChangeAspect="1" noMove="1" noResize="1" noEditPoints="1" noAdjustHandles="1" noChangeArrowheads="1" noChangeShapeType="1" noTextEdit="1"/>
                    </p:cNvSpPr>
                    <p:nvPr/>
                  </p:nvSpPr>
                  <p:spPr>
                    <a:xfrm>
                      <a:off x="3725475" y="5461954"/>
                      <a:ext cx="638315" cy="523220"/>
                    </a:xfrm>
                    <a:prstGeom prst="rect">
                      <a:avLst/>
                    </a:prstGeom>
                    <a:blipFill rotWithShape="1">
                      <a:blip r:embed="rId1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3" name="Ορθογώνιο 82"/>
                    <p:cNvSpPr/>
                    <p:nvPr/>
                  </p:nvSpPr>
                  <p:spPr>
                    <a:xfrm>
                      <a:off x="4206672" y="5301207"/>
                      <a:ext cx="652743" cy="8974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2800" b="1" i="1" smtClean="0">
                                    <a:solidFill>
                                      <a:srgbClr val="FF0000"/>
                                    </a:solidFill>
                                    <a:effectLst>
                                      <a:outerShdw blurRad="38100" dist="38100" dir="2700000" algn="tl">
                                        <a:srgbClr val="000000">
                                          <a:alpha val="43137"/>
                                        </a:srgbClr>
                                      </a:outerShdw>
                                    </a:effectLst>
                                    <a:latin typeface="Cambria Math"/>
                                  </a:rPr>
                                  <m:t>𝜜</m:t>
                                </m:r>
                                <m:r>
                                  <a:rPr lang="el-GR" sz="2800" b="1" i="1" baseline="-25000">
                                    <a:solidFill>
                                      <a:srgbClr val="FF0000"/>
                                    </a:solidFill>
                                    <a:effectLst>
                                      <a:outerShdw blurRad="38100" dist="38100" dir="2700000" algn="tl">
                                        <a:srgbClr val="000000">
                                          <a:alpha val="43137"/>
                                        </a:srgbClr>
                                      </a:outerShdw>
                                    </a:effectLst>
                                    <a:latin typeface="Cambria Math"/>
                                  </a:rPr>
                                  <m:t>𝟐</m:t>
                                </m:r>
                              </m:num>
                              <m:den>
                                <m:r>
                                  <a:rPr lang="en-US" sz="2800" b="1" i="1">
                                    <a:solidFill>
                                      <a:srgbClr val="FF0000"/>
                                    </a:solidFill>
                                    <a:effectLst>
                                      <a:outerShdw blurRad="38100" dist="38100" dir="2700000" algn="tl">
                                        <a:srgbClr val="000000">
                                          <a:alpha val="43137"/>
                                        </a:srgbClr>
                                      </a:outerShdw>
                                    </a:effectLst>
                                    <a:latin typeface="Cambria Math"/>
                                  </a:rPr>
                                  <m:t>𝑨</m:t>
                                </m:r>
                                <m:r>
                                  <a:rPr lang="el-GR" sz="2800" b="1" i="1" baseline="-25000" smtClean="0">
                                    <a:solidFill>
                                      <a:srgbClr val="FF0000"/>
                                    </a:solidFill>
                                    <a:effectLst>
                                      <a:outerShdw blurRad="38100" dist="38100" dir="2700000" algn="tl">
                                        <a:srgbClr val="000000">
                                          <a:alpha val="43137"/>
                                        </a:srgbClr>
                                      </a:outerShdw>
                                    </a:effectLst>
                                    <a:latin typeface="Cambria Math"/>
                                  </a:rPr>
                                  <m:t>𝟏</m:t>
                                </m:r>
                              </m:den>
                            </m:f>
                          </m:oMath>
                        </m:oMathPara>
                      </a14:m>
                      <a:endParaRPr lang="el-GR" sz="2800" dirty="0">
                        <a:solidFill>
                          <a:srgbClr val="FF0000"/>
                        </a:solidFill>
                      </a:endParaRPr>
                    </a:p>
                  </p:txBody>
                </p:sp>
              </mc:Choice>
              <mc:Fallback xmlns="">
                <p:sp>
                  <p:nvSpPr>
                    <p:cNvPr id="83" name="Ορθογώνιο 82"/>
                    <p:cNvSpPr>
                      <a:spLocks noRot="1" noChangeAspect="1" noMove="1" noResize="1" noEditPoints="1" noAdjustHandles="1" noChangeArrowheads="1" noChangeShapeType="1" noTextEdit="1"/>
                    </p:cNvSpPr>
                    <p:nvPr/>
                  </p:nvSpPr>
                  <p:spPr>
                    <a:xfrm>
                      <a:off x="4206672" y="5301207"/>
                      <a:ext cx="652743" cy="897425"/>
                    </a:xfrm>
                    <a:prstGeom prst="rect">
                      <a:avLst/>
                    </a:prstGeom>
                    <a:blipFill rotWithShape="1">
                      <a:blip r:embed="rId15"/>
                      <a:stretch>
                        <a:fillRect b="-10884"/>
                      </a:stretch>
                    </a:blipFill>
                  </p:spPr>
                  <p:txBody>
                    <a:bodyPr/>
                    <a:lstStyle/>
                    <a:p>
                      <a:r>
                        <a:rPr lang="el-GR">
                          <a:noFill/>
                        </a:rPr>
                        <a:t> </a:t>
                      </a:r>
                    </a:p>
                  </p:txBody>
                </p:sp>
              </mc:Fallback>
            </mc:AlternateContent>
          </p:grpSp>
        </p:grpSp>
      </p:grpSp>
      <p:sp>
        <p:nvSpPr>
          <p:cNvPr id="86" name="TextBox 85"/>
          <p:cNvSpPr txBox="1"/>
          <p:nvPr/>
        </p:nvSpPr>
        <p:spPr>
          <a:xfrm>
            <a:off x="4787280" y="5218722"/>
            <a:ext cx="3459707" cy="400110"/>
          </a:xfrm>
          <a:prstGeom prst="rect">
            <a:avLst/>
          </a:prstGeom>
          <a:noFill/>
        </p:spPr>
        <p:txBody>
          <a:bodyPr wrap="square" rtlCol="0">
            <a:spAutoFit/>
          </a:bodyPr>
          <a:lstStyle/>
          <a:p>
            <a:r>
              <a:rPr lang="el-GR" sz="2000" b="1" dirty="0" smtClean="0">
                <a:latin typeface="Comic Sans MS" panose="030F0702030302020204" pitchFamily="66" charset="0"/>
              </a:rPr>
              <a:t>Επειδή  </a:t>
            </a:r>
            <a:r>
              <a:rPr lang="el-GR" sz="2000" b="1" i="1" dirty="0" smtClean="0">
                <a:latin typeface="Comic Sans MS" panose="030F0702030302020204" pitchFamily="66" charset="0"/>
              </a:rPr>
              <a:t>Α</a:t>
            </a:r>
            <a:r>
              <a:rPr lang="el-GR" sz="2000" b="1" baseline="-25000" dirty="0" smtClean="0">
                <a:latin typeface="Comic Sans MS" panose="030F0702030302020204" pitchFamily="66" charset="0"/>
              </a:rPr>
              <a:t>2</a:t>
            </a:r>
            <a:r>
              <a:rPr lang="el-GR" sz="2000" b="1" dirty="0" smtClean="0">
                <a:latin typeface="Comic Sans MS" panose="030F0702030302020204" pitchFamily="66" charset="0"/>
              </a:rPr>
              <a:t> &gt; </a:t>
            </a:r>
            <a:r>
              <a:rPr lang="el-GR" sz="2000" b="1" i="1" dirty="0" smtClean="0">
                <a:latin typeface="Comic Sans MS" panose="030F0702030302020204" pitchFamily="66" charset="0"/>
              </a:rPr>
              <a:t>Α</a:t>
            </a:r>
            <a:r>
              <a:rPr lang="el-GR" sz="2000" b="1" baseline="-25000" dirty="0" smtClean="0">
                <a:latin typeface="Comic Sans MS" panose="030F0702030302020204" pitchFamily="66" charset="0"/>
              </a:rPr>
              <a:t>1 </a:t>
            </a:r>
            <a:r>
              <a:rPr lang="el-GR" sz="2000" b="1" dirty="0" smtClean="0">
                <a:latin typeface="Comic Sans MS" panose="030F0702030302020204" pitchFamily="66" charset="0"/>
              </a:rPr>
              <a:t>προκύπτει </a:t>
            </a:r>
            <a:endParaRPr lang="el-GR" sz="2000" b="1" dirty="0">
              <a:latin typeface="Comic Sans MS" panose="030F0702030302020204" pitchFamily="66" charset="0"/>
            </a:endParaRPr>
          </a:p>
        </p:txBody>
      </p:sp>
      <p:sp>
        <p:nvSpPr>
          <p:cNvPr id="87" name="Ορθογώνιο 86"/>
          <p:cNvSpPr/>
          <p:nvPr/>
        </p:nvSpPr>
        <p:spPr>
          <a:xfrm>
            <a:off x="5743524" y="5654031"/>
            <a:ext cx="1547218" cy="523220"/>
          </a:xfrm>
          <a:prstGeom prst="rect">
            <a:avLst/>
          </a:prstGeom>
        </p:spPr>
        <p:txBody>
          <a:bodyPr wrap="none">
            <a:spAutoFit/>
          </a:bodyPr>
          <a:lstStyle/>
          <a:p>
            <a:r>
              <a:rPr lang="en-US" sz="2800" b="1" i="1" dirty="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sz="28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2</a:t>
            </a:r>
            <a:r>
              <a:rPr 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800" b="1" dirty="0">
                <a:solidFill>
                  <a:srgbClr val="FF0000"/>
                </a:solidFill>
                <a:effectLst>
                  <a:outerShdw blurRad="38100" dist="38100" dir="2700000" algn="tl">
                    <a:srgbClr val="000000">
                      <a:alpha val="43137"/>
                    </a:srgbClr>
                  </a:outerShdw>
                </a:effectLst>
                <a:latin typeface="Comic Sans MS" panose="030F0702030302020204" pitchFamily="66" charset="0"/>
              </a:rPr>
              <a:t>&gt; </a:t>
            </a: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sz="28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1 </a:t>
            </a:r>
            <a:endParaRPr lang="el-GR" sz="2800" dirty="0">
              <a:solidFill>
                <a:srgbClr val="FF0000"/>
              </a:solidFill>
              <a:effectLst>
                <a:outerShdw blurRad="38100" dist="38100" dir="2700000" algn="tl">
                  <a:srgbClr val="000000">
                    <a:alpha val="43137"/>
                  </a:srgbClr>
                </a:outerShdw>
              </a:effectLst>
            </a:endParaRPr>
          </a:p>
        </p:txBody>
      </p:sp>
      <p:grpSp>
        <p:nvGrpSpPr>
          <p:cNvPr id="7" name="Ομάδα 6"/>
          <p:cNvGrpSpPr/>
          <p:nvPr/>
        </p:nvGrpSpPr>
        <p:grpSpPr>
          <a:xfrm>
            <a:off x="7290742" y="4089703"/>
            <a:ext cx="1311357" cy="475228"/>
            <a:chOff x="7216518" y="4194073"/>
            <a:chExt cx="1311357" cy="475228"/>
          </a:xfrm>
        </p:grpSpPr>
        <mc:AlternateContent xmlns:mc="http://schemas.openxmlformats.org/markup-compatibility/2006" xmlns:a14="http://schemas.microsoft.com/office/drawing/2010/main">
          <mc:Choice Requires="a14">
            <p:sp>
              <p:nvSpPr>
                <p:cNvPr id="5" name="Ορθογώνιο 4"/>
                <p:cNvSpPr/>
                <p:nvPr/>
              </p:nvSpPr>
              <p:spPr>
                <a:xfrm>
                  <a:off x="7216518" y="4207636"/>
                  <a:ext cx="56778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effectLst>
                              <a:outerShdw blurRad="38100" dist="38100" dir="2700000" algn="tl">
                                <a:srgbClr val="000000">
                                  <a:alpha val="43137"/>
                                </a:srgbClr>
                              </a:outerShdw>
                            </a:effectLst>
                            <a:latin typeface="Cambria Math"/>
                          </a:rPr>
                          <m:t>𝒑</m:t>
                        </m:r>
                        <m:r>
                          <a:rPr lang="el-GR" sz="2400" b="1" i="1" baseline="-25000">
                            <a:solidFill>
                              <a:srgbClr val="FF0000"/>
                            </a:solidFill>
                            <a:effectLst>
                              <a:outerShdw blurRad="38100" dist="38100" dir="2700000" algn="tl">
                                <a:srgbClr val="000000">
                                  <a:alpha val="43137"/>
                                </a:srgbClr>
                              </a:outerShdw>
                            </a:effectLst>
                            <a:latin typeface="Cambria Math"/>
                          </a:rPr>
                          <m:t>𝟏</m:t>
                        </m:r>
                      </m:oMath>
                    </m:oMathPara>
                  </a14:m>
                  <a:endParaRPr lang="el-GR" sz="2400" dirty="0">
                    <a:solidFill>
                      <a:srgbClr val="FF0000"/>
                    </a:solidFill>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7216518" y="4207636"/>
                  <a:ext cx="567784" cy="461665"/>
                </a:xfrm>
                <a:prstGeom prst="rect">
                  <a:avLst/>
                </a:prstGeom>
                <a:blipFill rotWithShape="1">
                  <a:blip r:embed="rId16"/>
                  <a:stretch>
                    <a:fillRect b="-1710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Ορθογώνιο 5"/>
                <p:cNvSpPr/>
                <p:nvPr/>
              </p:nvSpPr>
              <p:spPr>
                <a:xfrm>
                  <a:off x="7668344" y="4194073"/>
                  <a:ext cx="859531" cy="461665"/>
                </a:xfrm>
                <a:prstGeom prst="rect">
                  <a:avLst/>
                </a:prstGeom>
              </p:spPr>
              <p:txBody>
                <a:bodyPr wrap="none">
                  <a:spAutoFit/>
                </a:bodyPr>
                <a:lstStyle/>
                <a:p>
                  <a:r>
                    <a:rPr lang="el-GR" sz="24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14:m>
                    <m:oMath xmlns:m="http://schemas.openxmlformats.org/officeDocument/2006/math">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𝒑</m:t>
                      </m:r>
                      <m:r>
                        <a:rPr lang="el-GR" sz="2400" b="1" i="1" baseline="-2500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oMath>
                  </a14:m>
                  <a:endParaRPr lang="el-GR" sz="2400" dirty="0">
                    <a:solidFill>
                      <a:srgbClr val="FF0000"/>
                    </a:solidFill>
                    <a:latin typeface="Cambria Math" panose="02040503050406030204" pitchFamily="18" charset="0"/>
                    <a:ea typeface="Cambria Math" panose="02040503050406030204" pitchFamily="18" charset="0"/>
                  </a:endParaRPr>
                </a:p>
              </p:txBody>
            </p:sp>
          </mc:Choice>
          <mc:Fallback xmlns="">
            <p:sp>
              <p:nvSpPr>
                <p:cNvPr id="6" name="Ορθογώνιο 5"/>
                <p:cNvSpPr>
                  <a:spLocks noRot="1" noChangeAspect="1" noMove="1" noResize="1" noEditPoints="1" noAdjustHandles="1" noChangeArrowheads="1" noChangeShapeType="1" noTextEdit="1"/>
                </p:cNvSpPr>
                <p:nvPr/>
              </p:nvSpPr>
              <p:spPr>
                <a:xfrm>
                  <a:off x="7668344" y="4194073"/>
                  <a:ext cx="859531" cy="461665"/>
                </a:xfrm>
                <a:prstGeom prst="rect">
                  <a:avLst/>
                </a:prstGeom>
                <a:blipFill rotWithShape="1">
                  <a:blip r:embed="rId17"/>
                  <a:stretch>
                    <a:fillRect l="-11348" t="-11842" r="-1418" b="-35526"/>
                  </a:stretch>
                </a:blipFill>
              </p:spPr>
              <p:txBody>
                <a:bodyPr/>
                <a:lstStyle/>
                <a:p>
                  <a:r>
                    <a:rPr lang="el-GR">
                      <a:noFill/>
                    </a:rPr>
                    <a:t> </a:t>
                  </a:r>
                </a:p>
              </p:txBody>
            </p:sp>
          </mc:Fallback>
        </mc:AlternateContent>
      </p:grpSp>
    </p:spTree>
    <p:extLst>
      <p:ext uri="{BB962C8B-B14F-4D97-AF65-F5344CB8AC3E}">
        <p14:creationId xmlns:p14="http://schemas.microsoft.com/office/powerpoint/2010/main" val="363581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down)">
                                      <p:cBhvr>
                                        <p:cTn id="13" dur="500"/>
                                        <p:tgtEl>
                                          <p:spTgt spid="68"/>
                                        </p:tgtEl>
                                      </p:cBhvr>
                                    </p:animEffect>
                                  </p:childTnLst>
                                </p:cTn>
                              </p:par>
                            </p:childTnLst>
                          </p:cTn>
                        </p:par>
                        <p:par>
                          <p:cTn id="14" fill="hold">
                            <p:stCondLst>
                              <p:cond delay="500"/>
                            </p:stCondLst>
                            <p:childTnLst>
                              <p:par>
                                <p:cTn id="15" presetID="22" presetClass="entr" presetSubtype="4" fill="hold" nodeType="afterEffect">
                                  <p:stCondLst>
                                    <p:cond delay="250"/>
                                  </p:stCondLst>
                                  <p:childTnLst>
                                    <p:set>
                                      <p:cBhvr>
                                        <p:cTn id="16" dur="1" fill="hold">
                                          <p:stCondLst>
                                            <p:cond delay="0"/>
                                          </p:stCondLst>
                                        </p:cTn>
                                        <p:tgtEl>
                                          <p:spTgt spid="3077"/>
                                        </p:tgtEl>
                                        <p:attrNameLst>
                                          <p:attrName>style.visibility</p:attrName>
                                        </p:attrNameLst>
                                      </p:cBhvr>
                                      <p:to>
                                        <p:strVal val="visible"/>
                                      </p:to>
                                    </p:set>
                                    <p:animEffect transition="in" filter="wipe(down)">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dissolve">
                                      <p:cBhvr>
                                        <p:cTn id="22" dur="500"/>
                                        <p:tgtEl>
                                          <p:spTgt spid="69"/>
                                        </p:tgtEl>
                                      </p:cBhvr>
                                    </p:animEffect>
                                  </p:childTnLst>
                                </p:cTn>
                              </p:par>
                            </p:childTnLst>
                          </p:cTn>
                        </p:par>
                        <p:par>
                          <p:cTn id="23" fill="hold">
                            <p:stCondLst>
                              <p:cond delay="500"/>
                            </p:stCondLst>
                            <p:childTnLst>
                              <p:par>
                                <p:cTn id="24" presetID="22" presetClass="entr" presetSubtype="4" fill="hold" nodeType="afterEffect">
                                  <p:stCondLst>
                                    <p:cond delay="250"/>
                                  </p:stCondLst>
                                  <p:childTnLst>
                                    <p:set>
                                      <p:cBhvr>
                                        <p:cTn id="25" dur="1" fill="hold">
                                          <p:stCondLst>
                                            <p:cond delay="0"/>
                                          </p:stCondLst>
                                        </p:cTn>
                                        <p:tgtEl>
                                          <p:spTgt spid="64"/>
                                        </p:tgtEl>
                                        <p:attrNameLst>
                                          <p:attrName>style.visibility</p:attrName>
                                        </p:attrNameLst>
                                      </p:cBhvr>
                                      <p:to>
                                        <p:strVal val="visible"/>
                                      </p:to>
                                    </p:set>
                                    <p:animEffect transition="in" filter="wipe(down)">
                                      <p:cBhvr>
                                        <p:cTn id="26" dur="500"/>
                                        <p:tgtEl>
                                          <p:spTgt spid="64"/>
                                        </p:tgtEl>
                                      </p:cBhvr>
                                    </p:animEffect>
                                  </p:childTnLst>
                                </p:cTn>
                              </p:par>
                            </p:childTnLst>
                          </p:cTn>
                        </p:par>
                        <p:par>
                          <p:cTn id="27" fill="hold">
                            <p:stCondLst>
                              <p:cond delay="1250"/>
                            </p:stCondLst>
                            <p:childTnLst>
                              <p:par>
                                <p:cTn id="28" presetID="2" presetClass="entr" presetSubtype="2" fill="hold" grpId="0" nodeType="afterEffect">
                                  <p:stCondLst>
                                    <p:cond delay="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500" fill="hold"/>
                                        <p:tgtEl>
                                          <p:spTgt spid="70"/>
                                        </p:tgtEl>
                                        <p:attrNameLst>
                                          <p:attrName>ppt_x</p:attrName>
                                        </p:attrNameLst>
                                      </p:cBhvr>
                                      <p:tavLst>
                                        <p:tav tm="0">
                                          <p:val>
                                            <p:strVal val="1+#ppt_w/2"/>
                                          </p:val>
                                        </p:tav>
                                        <p:tav tm="100000">
                                          <p:val>
                                            <p:strVal val="#ppt_x"/>
                                          </p:val>
                                        </p:tav>
                                      </p:tavLst>
                                    </p:anim>
                                    <p:anim calcmode="lin" valueType="num">
                                      <p:cBhvr additive="base">
                                        <p:cTn id="31" dur="1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dissolve">
                                      <p:cBhvr>
                                        <p:cTn id="36" dur="500"/>
                                        <p:tgtEl>
                                          <p:spTgt spid="78"/>
                                        </p:tgtEl>
                                      </p:cBhvr>
                                    </p:animEffect>
                                  </p:childTnLst>
                                </p:cTn>
                              </p:par>
                            </p:childTnLst>
                          </p:cTn>
                        </p:par>
                        <p:par>
                          <p:cTn id="37" fill="hold">
                            <p:stCondLst>
                              <p:cond delay="500"/>
                            </p:stCondLst>
                            <p:childTnLst>
                              <p:par>
                                <p:cTn id="38" presetID="22" presetClass="entr" presetSubtype="4" fill="hold" nodeType="afterEffect">
                                  <p:stCondLst>
                                    <p:cond delay="250"/>
                                  </p:stCondLst>
                                  <p:childTnLst>
                                    <p:set>
                                      <p:cBhvr>
                                        <p:cTn id="39" dur="1" fill="hold">
                                          <p:stCondLst>
                                            <p:cond delay="0"/>
                                          </p:stCondLst>
                                        </p:cTn>
                                        <p:tgtEl>
                                          <p:spTgt spid="71"/>
                                        </p:tgtEl>
                                        <p:attrNameLst>
                                          <p:attrName>style.visibility</p:attrName>
                                        </p:attrNameLst>
                                      </p:cBhvr>
                                      <p:to>
                                        <p:strVal val="visible"/>
                                      </p:to>
                                    </p:set>
                                    <p:animEffect transition="in" filter="wipe(down)">
                                      <p:cBhvr>
                                        <p:cTn id="40" dur="500"/>
                                        <p:tgtEl>
                                          <p:spTgt spid="71"/>
                                        </p:tgtEl>
                                      </p:cBhvr>
                                    </p:animEffect>
                                  </p:childTnLst>
                                </p:cTn>
                              </p:par>
                            </p:childTnLst>
                          </p:cTn>
                        </p:par>
                        <p:par>
                          <p:cTn id="41" fill="hold">
                            <p:stCondLst>
                              <p:cond delay="1250"/>
                            </p:stCondLst>
                            <p:childTnLst>
                              <p:par>
                                <p:cTn id="42" presetID="2" presetClass="entr" presetSubtype="2" fill="hold" grpId="0" nodeType="afterEffect">
                                  <p:stCondLst>
                                    <p:cond delay="250"/>
                                  </p:stCondLst>
                                  <p:childTnLst>
                                    <p:set>
                                      <p:cBhvr>
                                        <p:cTn id="43" dur="1" fill="hold">
                                          <p:stCondLst>
                                            <p:cond delay="0"/>
                                          </p:stCondLst>
                                        </p:cTn>
                                        <p:tgtEl>
                                          <p:spTgt spid="79"/>
                                        </p:tgtEl>
                                        <p:attrNameLst>
                                          <p:attrName>style.visibility</p:attrName>
                                        </p:attrNameLst>
                                      </p:cBhvr>
                                      <p:to>
                                        <p:strVal val="visible"/>
                                      </p:to>
                                    </p:set>
                                    <p:anim calcmode="lin" valueType="num">
                                      <p:cBhvr additive="base">
                                        <p:cTn id="44" dur="1500" fill="hold"/>
                                        <p:tgtEl>
                                          <p:spTgt spid="79"/>
                                        </p:tgtEl>
                                        <p:attrNameLst>
                                          <p:attrName>ppt_x</p:attrName>
                                        </p:attrNameLst>
                                      </p:cBhvr>
                                      <p:tavLst>
                                        <p:tav tm="0">
                                          <p:val>
                                            <p:strVal val="1+#ppt_w/2"/>
                                          </p:val>
                                        </p:tav>
                                        <p:tav tm="100000">
                                          <p:val>
                                            <p:strVal val="#ppt_x"/>
                                          </p:val>
                                        </p:tav>
                                      </p:tavLst>
                                    </p:anim>
                                    <p:anim calcmode="lin" valueType="num">
                                      <p:cBhvr additive="base">
                                        <p:cTn id="45" dur="1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1000" fill="hold"/>
                                        <p:tgtEl>
                                          <p:spTgt spid="7"/>
                                        </p:tgtEl>
                                        <p:attrNameLst>
                                          <p:attrName>ppt_x</p:attrName>
                                        </p:attrNameLst>
                                      </p:cBhvr>
                                      <p:tavLst>
                                        <p:tav tm="0">
                                          <p:val>
                                            <p:strVal val="1+#ppt_w/2"/>
                                          </p:val>
                                        </p:tav>
                                        <p:tav tm="100000">
                                          <p:val>
                                            <p:strVal val="#ppt_x"/>
                                          </p:val>
                                        </p:tav>
                                      </p:tavLst>
                                    </p:anim>
                                    <p:anim calcmode="lin" valueType="num">
                                      <p:cBhvr additive="base">
                                        <p:cTn id="51"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000" fill="hold"/>
                                        <p:tgtEl>
                                          <p:spTgt spid="76"/>
                                        </p:tgtEl>
                                        <p:attrNameLst>
                                          <p:attrName>ppt_x</p:attrName>
                                        </p:attrNameLst>
                                      </p:cBhvr>
                                      <p:tavLst>
                                        <p:tav tm="0">
                                          <p:val>
                                            <p:strVal val="0-#ppt_w/2"/>
                                          </p:val>
                                        </p:tav>
                                        <p:tav tm="100000">
                                          <p:val>
                                            <p:strVal val="#ppt_x"/>
                                          </p:val>
                                        </p:tav>
                                      </p:tavLst>
                                    </p:anim>
                                    <p:anim calcmode="lin" valueType="num">
                                      <p:cBhvr additive="base">
                                        <p:cTn id="57" dur="10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wipe(left)">
                                      <p:cBhvr>
                                        <p:cTn id="62" dur="1000"/>
                                        <p:tgtEl>
                                          <p:spTgt spid="88"/>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dissolve">
                                      <p:cBhvr>
                                        <p:cTn id="67" dur="500"/>
                                        <p:tgtEl>
                                          <p:spTgt spid="86"/>
                                        </p:tgtEl>
                                      </p:cBhvr>
                                    </p:animEffect>
                                  </p:childTnLst>
                                </p:cTn>
                              </p:par>
                            </p:childTnLst>
                          </p:cTn>
                        </p:par>
                        <p:par>
                          <p:cTn id="68" fill="hold">
                            <p:stCondLst>
                              <p:cond delay="500"/>
                            </p:stCondLst>
                            <p:childTnLst>
                              <p:par>
                                <p:cTn id="69" presetID="2" presetClass="entr" presetSubtype="2" fill="hold" grpId="0" nodeType="afterEffect">
                                  <p:stCondLst>
                                    <p:cond delay="250"/>
                                  </p:stCondLst>
                                  <p:childTnLst>
                                    <p:set>
                                      <p:cBhvr>
                                        <p:cTn id="70" dur="1" fill="hold">
                                          <p:stCondLst>
                                            <p:cond delay="0"/>
                                          </p:stCondLst>
                                        </p:cTn>
                                        <p:tgtEl>
                                          <p:spTgt spid="87"/>
                                        </p:tgtEl>
                                        <p:attrNameLst>
                                          <p:attrName>style.visibility</p:attrName>
                                        </p:attrNameLst>
                                      </p:cBhvr>
                                      <p:to>
                                        <p:strVal val="visible"/>
                                      </p:to>
                                    </p:set>
                                    <p:anim calcmode="lin" valueType="num">
                                      <p:cBhvr additive="base">
                                        <p:cTn id="71" dur="1500" fill="hold"/>
                                        <p:tgtEl>
                                          <p:spTgt spid="87"/>
                                        </p:tgtEl>
                                        <p:attrNameLst>
                                          <p:attrName>ppt_x</p:attrName>
                                        </p:attrNameLst>
                                      </p:cBhvr>
                                      <p:tavLst>
                                        <p:tav tm="0">
                                          <p:val>
                                            <p:strVal val="1+#ppt_w/2"/>
                                          </p:val>
                                        </p:tav>
                                        <p:tav tm="100000">
                                          <p:val>
                                            <p:strVal val="#ppt_x"/>
                                          </p:val>
                                        </p:tav>
                                      </p:tavLst>
                                    </p:anim>
                                    <p:anim calcmode="lin" valueType="num">
                                      <p:cBhvr additive="base">
                                        <p:cTn id="72" dur="1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9" grpId="0"/>
      <p:bldP spid="70" grpId="0"/>
      <p:bldP spid="78" grpId="0"/>
      <p:bldP spid="79" grpId="0"/>
      <p:bldP spid="86" grpId="0"/>
      <p:bldP spid="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a:t>
            </a:fld>
            <a:endParaRPr lang="el-GR" dirty="0">
              <a:solidFill>
                <a:prstClr val="black"/>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29" y="3381411"/>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Επεξήγηση με σύννεφο 5"/>
          <p:cNvSpPr/>
          <p:nvPr/>
        </p:nvSpPr>
        <p:spPr>
          <a:xfrm>
            <a:off x="4492267" y="252188"/>
            <a:ext cx="2717998" cy="1188352"/>
          </a:xfrm>
          <a:prstGeom prst="cloudCallout">
            <a:avLst>
              <a:gd name="adj1" fmla="val 83974"/>
              <a:gd name="adj2" fmla="val 574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latin typeface="Comic Sans MS" panose="030F0702030302020204" pitchFamily="66" charset="0"/>
              </a:rPr>
              <a:t>Ποια σώματα λέμε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ρευστά</a:t>
            </a:r>
            <a:r>
              <a:rPr lang="en-US" sz="2000" b="1" dirty="0" smtClean="0">
                <a:solidFill>
                  <a:schemeClr val="tx1"/>
                </a:solidFill>
                <a:latin typeface="Comic Sans MS" panose="030F0702030302020204" pitchFamily="66" charset="0"/>
              </a:rPr>
              <a:t>;</a:t>
            </a:r>
            <a:r>
              <a:rPr lang="el-GR" sz="2000" b="1" dirty="0" smtClean="0">
                <a:solidFill>
                  <a:schemeClr val="tx1"/>
                </a:solidFill>
                <a:latin typeface="Comic Sans MS" panose="030F0702030302020204" pitchFamily="66" charset="0"/>
              </a:rPr>
              <a:t> </a:t>
            </a:r>
            <a:endParaRPr lang="el-GR" sz="2000" b="1" dirty="0">
              <a:solidFill>
                <a:schemeClr val="tx1"/>
              </a:solidFill>
              <a:latin typeface="Comic Sans MS" panose="030F0702030302020204" pitchFamily="66" charset="0"/>
            </a:endParaRPr>
          </a:p>
        </p:txBody>
      </p:sp>
      <p:sp>
        <p:nvSpPr>
          <p:cNvPr id="7" name="TextBox 6"/>
          <p:cNvSpPr txBox="1"/>
          <p:nvPr/>
        </p:nvSpPr>
        <p:spPr>
          <a:xfrm>
            <a:off x="1835696" y="2909182"/>
            <a:ext cx="5904656" cy="1754326"/>
          </a:xfrm>
          <a:prstGeom prst="rect">
            <a:avLst/>
          </a:prstGeom>
          <a:noFill/>
        </p:spPr>
        <p:txBody>
          <a:bodyPr wrap="square" rtlCol="0">
            <a:spAutoFit/>
          </a:bodyPr>
          <a:lstStyle/>
          <a:p>
            <a:pPr algn="just">
              <a:lnSpc>
                <a:spcPct val="150000"/>
              </a:lnSpc>
            </a:pPr>
            <a:r>
              <a:rPr lang="el-GR" sz="2400" b="1" dirty="0" smtClean="0">
                <a:latin typeface="Comic Sans MS" panose="030F0702030302020204" pitchFamily="66" charset="0"/>
              </a:rPr>
              <a:t>Ρευστά λέμε τα σώματα που έχουν την ιδιότητα να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ρέουν</a:t>
            </a:r>
            <a:r>
              <a:rPr lang="el-GR" sz="2400" b="1" dirty="0" smtClean="0">
                <a:latin typeface="Comic Sans MS" panose="030F0702030302020204" pitchFamily="66" charset="0"/>
              </a:rPr>
              <a:t>. Τέτοια σώματα είναι τα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ΥΓΡΑ</a:t>
            </a:r>
            <a:r>
              <a:rPr lang="el-GR" sz="2400" b="1" dirty="0" smtClean="0">
                <a:latin typeface="Comic Sans MS" panose="030F0702030302020204" pitchFamily="66" charset="0"/>
              </a:rPr>
              <a:t> και τα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ΑΕΡΙΑ</a:t>
            </a:r>
            <a:r>
              <a:rPr lang="el-GR" sz="2400" b="1" dirty="0" smtClean="0">
                <a:latin typeface="Comic Sans MS" panose="030F0702030302020204" pitchFamily="66" charset="0"/>
              </a:rPr>
              <a:t>.</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1412776"/>
            <a:ext cx="792088" cy="118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28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500"/>
                            </p:stCondLst>
                            <p:childTnLst>
                              <p:par>
                                <p:cTn id="18" presetID="9" presetClass="entr" presetSubtype="0" fill="hold" nodeType="afterEffect">
                                  <p:stCondLst>
                                    <p:cond delay="25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dissolve">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20</a:t>
            </a:fld>
            <a:endParaRPr lang="el-GR" dirty="0">
              <a:solidFill>
                <a:schemeClr val="tx1"/>
              </a:solidFill>
            </a:endParaRPr>
          </a:p>
        </p:txBody>
      </p:sp>
      <p:sp>
        <p:nvSpPr>
          <p:cNvPr id="5" name="TextBox 4"/>
          <p:cNvSpPr txBox="1"/>
          <p:nvPr/>
        </p:nvSpPr>
        <p:spPr>
          <a:xfrm>
            <a:off x="553074" y="251967"/>
            <a:ext cx="7920880" cy="707886"/>
          </a:xfrm>
          <a:prstGeom prst="rect">
            <a:avLst/>
          </a:prstGeom>
          <a:noFill/>
        </p:spPr>
        <p:txBody>
          <a:bodyPr wrap="square">
            <a:spAutoFit/>
          </a:bodyPr>
          <a:lstStyle>
            <a:lvl1pPr algn="ctr">
              <a:defRPr sz="2400" b="1">
                <a:solidFill>
                  <a:schemeClr val="tx1"/>
                </a:solidFill>
                <a:latin typeface="Comic Sans MS" pitchFamily="66" charset="0"/>
              </a:defRPr>
            </a:lvl1pPr>
            <a:lvl2pPr marL="742950" indent="-285750" algn="ctr">
              <a:defRPr sz="2400" b="1">
                <a:solidFill>
                  <a:schemeClr val="tx1"/>
                </a:solidFill>
                <a:latin typeface="Comic Sans MS" pitchFamily="66" charset="0"/>
              </a:defRPr>
            </a:lvl2pPr>
            <a:lvl3pPr marL="1143000" indent="-228600" algn="ctr">
              <a:defRPr sz="2400" b="1">
                <a:solidFill>
                  <a:schemeClr val="tx1"/>
                </a:solidFill>
                <a:latin typeface="Comic Sans MS" pitchFamily="66" charset="0"/>
              </a:defRPr>
            </a:lvl3pPr>
            <a:lvl4pPr marL="1600200" indent="-228600" algn="ctr">
              <a:defRPr sz="2400" b="1">
                <a:solidFill>
                  <a:schemeClr val="tx1"/>
                </a:solidFill>
                <a:latin typeface="Comic Sans MS" pitchFamily="66" charset="0"/>
              </a:defRPr>
            </a:lvl4pPr>
            <a:lvl5pPr marL="2057400" indent="-228600" algn="ctr">
              <a:defRPr sz="2400" b="1">
                <a:solidFill>
                  <a:schemeClr val="tx1"/>
                </a:solidFill>
                <a:latin typeface="Comic Sans MS" pitchFamily="66" charset="0"/>
              </a:defRPr>
            </a:lvl5pPr>
            <a:lvl6pPr marL="2514600" indent="-228600" algn="ctr" fontAlgn="base">
              <a:spcBef>
                <a:spcPct val="0"/>
              </a:spcBef>
              <a:spcAft>
                <a:spcPct val="0"/>
              </a:spcAft>
              <a:defRPr sz="2400" b="1">
                <a:solidFill>
                  <a:schemeClr val="tx1"/>
                </a:solidFill>
                <a:latin typeface="Comic Sans MS" pitchFamily="66" charset="0"/>
              </a:defRPr>
            </a:lvl6pPr>
            <a:lvl7pPr marL="2971800" indent="-228600" algn="ctr" fontAlgn="base">
              <a:spcBef>
                <a:spcPct val="0"/>
              </a:spcBef>
              <a:spcAft>
                <a:spcPct val="0"/>
              </a:spcAft>
              <a:defRPr sz="2400" b="1">
                <a:solidFill>
                  <a:schemeClr val="tx1"/>
                </a:solidFill>
                <a:latin typeface="Comic Sans MS" pitchFamily="66" charset="0"/>
              </a:defRPr>
            </a:lvl7pPr>
            <a:lvl8pPr marL="3429000" indent="-228600" algn="ctr" fontAlgn="base">
              <a:spcBef>
                <a:spcPct val="0"/>
              </a:spcBef>
              <a:spcAft>
                <a:spcPct val="0"/>
              </a:spcAft>
              <a:defRPr sz="2400" b="1">
                <a:solidFill>
                  <a:schemeClr val="tx1"/>
                </a:solidFill>
                <a:latin typeface="Comic Sans MS" pitchFamily="66" charset="0"/>
              </a:defRPr>
            </a:lvl8pPr>
            <a:lvl9pPr marL="3886200" indent="-228600" algn="ctr" fontAlgn="base">
              <a:spcBef>
                <a:spcPct val="0"/>
              </a:spcBef>
              <a:spcAft>
                <a:spcPct val="0"/>
              </a:spcAft>
              <a:defRPr sz="2400" b="1">
                <a:solidFill>
                  <a:schemeClr val="tx1"/>
                </a:solidFill>
                <a:latin typeface="Comic Sans MS" pitchFamily="66" charset="0"/>
              </a:defRPr>
            </a:lvl9pPr>
          </a:lstStyle>
          <a:p>
            <a:r>
              <a:rPr lang="el-GR" altLang="el-GR" sz="2000" dirty="0">
                <a:solidFill>
                  <a:srgbClr val="800000"/>
                </a:solidFill>
                <a:effectLst>
                  <a:outerShdw blurRad="38100" dist="38100" dir="2700000" algn="tl">
                    <a:srgbClr val="000000"/>
                  </a:outerShdw>
                </a:effectLst>
              </a:rPr>
              <a:t>Παρακάτω δίνονται μερικές διευθύνσεις όπου μπορείτε να βρείτε αναρτήσεις </a:t>
            </a:r>
            <a:r>
              <a:rPr lang="el-GR" altLang="el-GR" sz="2000" dirty="0" smtClean="0">
                <a:solidFill>
                  <a:srgbClr val="800000"/>
                </a:solidFill>
                <a:effectLst>
                  <a:outerShdw blurRad="38100" dist="38100" dir="2700000" algn="tl">
                    <a:srgbClr val="000000"/>
                  </a:outerShdw>
                </a:effectLst>
              </a:rPr>
              <a:t>για </a:t>
            </a:r>
            <a:r>
              <a:rPr lang="el-GR" altLang="el-GR" sz="2000" dirty="0">
                <a:solidFill>
                  <a:srgbClr val="800000"/>
                </a:solidFill>
                <a:effectLst>
                  <a:outerShdw blurRad="38100" dist="38100" dir="2700000" algn="tl">
                    <a:srgbClr val="000000"/>
                  </a:outerShdw>
                </a:effectLst>
              </a:rPr>
              <a:t>το θέμα </a:t>
            </a:r>
            <a:r>
              <a:rPr lang="el-GR" altLang="el-GR" sz="2000" dirty="0" smtClean="0">
                <a:solidFill>
                  <a:srgbClr val="FF0000"/>
                </a:solidFill>
                <a:effectLst>
                  <a:outerShdw blurRad="38100" dist="38100" dir="2700000" algn="tl">
                    <a:srgbClr val="000000"/>
                  </a:outerShdw>
                </a:effectLst>
              </a:rPr>
              <a:t>« Ισορροπία στα Ρευστά ».</a:t>
            </a:r>
            <a:endParaRPr lang="el-GR" altLang="el-GR" sz="2000" dirty="0">
              <a:solidFill>
                <a:srgbClr val="FF0000"/>
              </a:solidFill>
              <a:effectLst>
                <a:outerShdw blurRad="38100" dist="38100" dir="2700000" algn="tl">
                  <a:srgbClr val="000000"/>
                </a:outerShdw>
              </a:effectLst>
            </a:endParaRPr>
          </a:p>
        </p:txBody>
      </p:sp>
      <p:sp>
        <p:nvSpPr>
          <p:cNvPr id="6" name="TextBox 5"/>
          <p:cNvSpPr txBox="1"/>
          <p:nvPr/>
        </p:nvSpPr>
        <p:spPr>
          <a:xfrm>
            <a:off x="481066" y="923298"/>
            <a:ext cx="8064896" cy="5016758"/>
          </a:xfrm>
          <a:prstGeom prst="rect">
            <a:avLst/>
          </a:prstGeom>
          <a:noFill/>
        </p:spPr>
        <p:txBody>
          <a:bodyPr wrap="square" rtlCol="0">
            <a:spAutoFit/>
          </a:bodyPr>
          <a:lstStyle/>
          <a:p>
            <a:pPr algn="just"/>
            <a:endParaRPr lang="el-GR" sz="1000" b="1" dirty="0" smtClean="0">
              <a:latin typeface="Comic Sans MS" panose="030F0702030302020204" pitchFamily="66" charset="0"/>
            </a:endParaRPr>
          </a:p>
          <a:p>
            <a:pPr marL="285750" indent="-285750" algn="just">
              <a:buFont typeface="Arial" panose="020B0604020202020204" pitchFamily="34" charset="0"/>
              <a:buChar char="•"/>
            </a:pPr>
            <a:r>
              <a:rPr lang="el-GR" sz="2000" b="1" dirty="0" smtClean="0">
                <a:latin typeface="Comic Sans MS" panose="030F0702030302020204" pitchFamily="66" charset="0"/>
              </a:rPr>
              <a:t>Παρατηρήσεις και προτάσεις του Ανδρέα Ι. </a:t>
            </a:r>
            <a:r>
              <a:rPr lang="el-GR" sz="2000" b="1" dirty="0" err="1" smtClean="0">
                <a:latin typeface="Comic Sans MS" panose="030F0702030302020204" pitchFamily="66" charset="0"/>
              </a:rPr>
              <a:t>Κασσέτα</a:t>
            </a:r>
            <a:r>
              <a:rPr lang="el-GR" sz="2000" b="1" dirty="0" smtClean="0">
                <a:latin typeface="Comic Sans MS" panose="030F0702030302020204" pitchFamily="66" charset="0"/>
              </a:rPr>
              <a:t> στο «Υλικό Φυσικής – Χημείας» </a:t>
            </a:r>
            <a:r>
              <a:rPr lang="el-GR" sz="2000" b="1" dirty="0">
                <a:latin typeface="Comic Sans MS" panose="030F0702030302020204" pitchFamily="66" charset="0"/>
                <a:hlinkClick r:id="rId2"/>
              </a:rPr>
              <a:t>εδώ</a:t>
            </a:r>
            <a:r>
              <a:rPr lang="el-GR" sz="2000" b="1" dirty="0" smtClean="0">
                <a:latin typeface="Comic Sans MS" panose="030F0702030302020204" pitchFamily="66" charset="0"/>
              </a:rPr>
              <a:t>.</a:t>
            </a:r>
          </a:p>
          <a:p>
            <a:pPr algn="just"/>
            <a:endParaRPr lang="el-GR" sz="1400" b="1" dirty="0" smtClean="0">
              <a:latin typeface="Comic Sans MS" panose="030F0702030302020204" pitchFamily="66" charset="0"/>
            </a:endParaRPr>
          </a:p>
          <a:p>
            <a:pPr marL="285750" indent="-285750" algn="just">
              <a:buFont typeface="Arial" panose="020B0604020202020204" pitchFamily="34" charset="0"/>
              <a:buChar char="•"/>
            </a:pPr>
            <a:r>
              <a:rPr lang="el-GR" sz="2000" b="1" dirty="0">
                <a:latin typeface="Comic Sans MS" panose="030F0702030302020204" pitchFamily="66" charset="0"/>
              </a:rPr>
              <a:t>Από το </a:t>
            </a:r>
            <a:r>
              <a:rPr lang="en-US" sz="2000" b="1" dirty="0">
                <a:latin typeface="Comic Sans MS" panose="030F0702030302020204" pitchFamily="66" charset="0"/>
              </a:rPr>
              <a:t>blog </a:t>
            </a:r>
            <a:r>
              <a:rPr lang="el-GR" sz="2000" b="1" dirty="0">
                <a:latin typeface="Comic Sans MS" panose="030F0702030302020204" pitchFamily="66" charset="0"/>
              </a:rPr>
              <a:t>«Φυσικής ζητήματα» του </a:t>
            </a:r>
            <a:r>
              <a:rPr lang="el-GR" sz="2000" b="1" dirty="0" smtClean="0">
                <a:latin typeface="Comic Sans MS" panose="030F0702030302020204" pitchFamily="66" charset="0"/>
              </a:rPr>
              <a:t>Βαγγέλη </a:t>
            </a:r>
            <a:r>
              <a:rPr lang="el-GR" sz="2000" b="1" dirty="0" err="1" smtClean="0">
                <a:latin typeface="Comic Sans MS" panose="030F0702030302020204" pitchFamily="66" charset="0"/>
              </a:rPr>
              <a:t>Μαρούση</a:t>
            </a:r>
            <a:r>
              <a:rPr lang="el-GR" sz="2000" b="1" dirty="0" smtClean="0">
                <a:latin typeface="Comic Sans MS" panose="030F0702030302020204" pitchFamily="66" charset="0"/>
              </a:rPr>
              <a:t>, </a:t>
            </a:r>
            <a:r>
              <a:rPr lang="el-GR" sz="2000" b="1" dirty="0">
                <a:latin typeface="Comic Sans MS" panose="030F0702030302020204" pitchFamily="66" charset="0"/>
              </a:rPr>
              <a:t>προσφορά του βιβλίου «Ρευστά» του </a:t>
            </a:r>
            <a:r>
              <a:rPr lang="el-GR" sz="2000" b="1" dirty="0" smtClean="0">
                <a:latin typeface="Comic Sans MS" panose="030F0702030302020204" pitchFamily="66" charset="0"/>
              </a:rPr>
              <a:t>Θοδωρή </a:t>
            </a:r>
            <a:r>
              <a:rPr lang="el-GR" sz="2000" b="1" dirty="0">
                <a:latin typeface="Comic Sans MS" panose="030F0702030302020204" pitchFamily="66" charset="0"/>
              </a:rPr>
              <a:t>Γαρμπή </a:t>
            </a:r>
            <a:r>
              <a:rPr lang="el-GR" sz="2000" b="1" dirty="0">
                <a:latin typeface="Comic Sans MS" panose="030F0702030302020204" pitchFamily="66" charset="0"/>
                <a:hlinkClick r:id="rId3"/>
              </a:rPr>
              <a:t>εδώ</a:t>
            </a:r>
            <a:r>
              <a:rPr lang="el-GR" sz="2000" b="1" dirty="0" smtClean="0">
                <a:latin typeface="Comic Sans MS" panose="030F0702030302020204" pitchFamily="66" charset="0"/>
              </a:rPr>
              <a:t>.</a:t>
            </a:r>
            <a:endParaRPr lang="el-GR" sz="1000" b="1" dirty="0" smtClean="0">
              <a:latin typeface="Comic Sans MS" panose="030F0702030302020204" pitchFamily="66" charset="0"/>
            </a:endParaRPr>
          </a:p>
          <a:p>
            <a:pPr algn="just"/>
            <a:endParaRPr lang="el-GR" sz="1400" b="1" dirty="0">
              <a:latin typeface="Comic Sans MS" panose="030F0702030302020204" pitchFamily="66" charset="0"/>
            </a:endParaRPr>
          </a:p>
          <a:p>
            <a:pPr marL="285750" indent="-285750" algn="just">
              <a:buFont typeface="Arial" panose="020B0604020202020204" pitchFamily="34" charset="0"/>
              <a:buChar char="•"/>
            </a:pPr>
            <a:r>
              <a:rPr lang="el-GR" sz="2000" b="1" dirty="0" smtClean="0">
                <a:latin typeface="Comic Sans MS" panose="030F0702030302020204" pitchFamily="66" charset="0"/>
              </a:rPr>
              <a:t>Από τον Γιάννη Κυριακόπουλο μια άλλη παρουσίαση </a:t>
            </a:r>
            <a:r>
              <a:rPr lang="en-US" sz="2000" b="1" dirty="0" err="1" smtClean="0">
                <a:latin typeface="Comic Sans MS" panose="030F0702030302020204" pitchFamily="66" charset="0"/>
              </a:rPr>
              <a:t>pps</a:t>
            </a:r>
            <a:r>
              <a:rPr lang="el-GR" sz="2000" b="1" dirty="0" smtClean="0">
                <a:latin typeface="Comic Sans MS" panose="030F0702030302020204" pitchFamily="66" charset="0"/>
              </a:rPr>
              <a:t> του ΕΚΦΕ Ρεθύμνου </a:t>
            </a:r>
            <a:r>
              <a:rPr lang="el-GR" sz="2000" b="1" dirty="0" smtClean="0">
                <a:latin typeface="Comic Sans MS" panose="030F0702030302020204" pitchFamily="66" charset="0"/>
                <a:hlinkClick r:id="rId4"/>
              </a:rPr>
              <a:t>εδώ</a:t>
            </a:r>
            <a:r>
              <a:rPr lang="el-GR" sz="2000" b="1" dirty="0" smtClean="0">
                <a:latin typeface="Comic Sans MS" panose="030F0702030302020204" pitchFamily="66" charset="0"/>
              </a:rPr>
              <a:t>. </a:t>
            </a:r>
            <a:endParaRPr lang="el-GR" sz="1000" b="1" dirty="0">
              <a:latin typeface="Comic Sans MS" panose="030F0702030302020204" pitchFamily="66" charset="0"/>
            </a:endParaRPr>
          </a:p>
          <a:p>
            <a:pPr algn="just"/>
            <a:endParaRPr lang="en-US" sz="1400" b="1" dirty="0">
              <a:latin typeface="Comic Sans MS" panose="030F0702030302020204" pitchFamily="66" charset="0"/>
            </a:endParaRPr>
          </a:p>
          <a:p>
            <a:pPr marL="285750" indent="-285750" algn="just">
              <a:buFont typeface="Arial" panose="020B0604020202020204" pitchFamily="34" charset="0"/>
              <a:buChar char="•"/>
            </a:pPr>
            <a:r>
              <a:rPr lang="el-GR" sz="2000" b="1" dirty="0" smtClean="0">
                <a:latin typeface="Comic Sans MS" panose="030F0702030302020204" pitchFamily="66" charset="0"/>
              </a:rPr>
              <a:t>Από τον Ηλία </a:t>
            </a:r>
            <a:r>
              <a:rPr lang="el-GR" sz="2000" b="1" dirty="0" err="1" smtClean="0">
                <a:latin typeface="Comic Sans MS" panose="030F0702030302020204" pitchFamily="66" charset="0"/>
              </a:rPr>
              <a:t>Σιτσανλή</a:t>
            </a:r>
            <a:r>
              <a:rPr lang="el-GR" sz="2000" b="1" dirty="0" smtClean="0">
                <a:latin typeface="Comic Sans MS" panose="030F0702030302020204" pitchFamily="66" charset="0"/>
              </a:rPr>
              <a:t> παρουσίαση προσομοίωσης για την Υδροστατική πίεση </a:t>
            </a:r>
            <a:r>
              <a:rPr lang="el-GR" sz="2000" b="1" dirty="0" smtClean="0">
                <a:latin typeface="Comic Sans MS" panose="030F0702030302020204" pitchFamily="66" charset="0"/>
                <a:hlinkClick r:id="rId5"/>
              </a:rPr>
              <a:t>εδώ</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marL="285750" indent="-285750" algn="just">
              <a:buFont typeface="Arial" panose="020B0604020202020204" pitchFamily="34" charset="0"/>
              <a:buChar char="•"/>
            </a:pPr>
            <a:endParaRPr lang="el-GR" sz="1400" b="1" dirty="0" smtClean="0">
              <a:latin typeface="Comic Sans MS" panose="030F0702030302020204" pitchFamily="66" charset="0"/>
            </a:endParaRPr>
          </a:p>
          <a:p>
            <a:pPr marL="285750" indent="-285750" algn="just">
              <a:buFont typeface="Arial" panose="020B0604020202020204" pitchFamily="34" charset="0"/>
              <a:buChar char="•"/>
            </a:pPr>
            <a:r>
              <a:rPr lang="el-GR" sz="2000" b="1" dirty="0" smtClean="0">
                <a:latin typeface="Comic Sans MS" panose="030F0702030302020204" pitchFamily="66" charset="0"/>
              </a:rPr>
              <a:t>Θεωρία και Εφαρμογές από τα Ψηφιακά Εκπαιδευτικά</a:t>
            </a:r>
            <a:r>
              <a:rPr lang="en-US" sz="2000" b="1" dirty="0" smtClean="0">
                <a:latin typeface="Comic Sans MS" panose="030F0702030302020204" pitchFamily="66" charset="0"/>
              </a:rPr>
              <a:t> </a:t>
            </a:r>
            <a:r>
              <a:rPr lang="el-GR" sz="2000" b="1" dirty="0" smtClean="0">
                <a:latin typeface="Comic Sans MS" panose="030F0702030302020204" pitchFamily="66" charset="0"/>
              </a:rPr>
              <a:t>Βοηθήματα του Υπουργείου Παιδείας </a:t>
            </a:r>
            <a:r>
              <a:rPr lang="el-GR" sz="2000" b="1" dirty="0" smtClean="0">
                <a:latin typeface="Comic Sans MS" panose="030F0702030302020204" pitchFamily="66" charset="0"/>
                <a:hlinkClick r:id="rId6"/>
              </a:rPr>
              <a:t>εδώ</a:t>
            </a:r>
            <a:r>
              <a:rPr lang="el-GR" sz="2000" b="1" dirty="0" smtClean="0">
                <a:latin typeface="Comic Sans MS" panose="030F0702030302020204" pitchFamily="66" charset="0"/>
              </a:rPr>
              <a:t>.</a:t>
            </a:r>
          </a:p>
          <a:p>
            <a:pPr marL="285750" indent="-285750" algn="just">
              <a:buFont typeface="Arial" panose="020B0604020202020204" pitchFamily="34" charset="0"/>
              <a:buChar char="•"/>
            </a:pPr>
            <a:endParaRPr lang="el-GR" sz="1400" b="1" dirty="0" smtClean="0">
              <a:latin typeface="Comic Sans MS" panose="030F0702030302020204" pitchFamily="66" charset="0"/>
            </a:endParaRPr>
          </a:p>
          <a:p>
            <a:pPr marL="285750" indent="-285750" algn="just">
              <a:buFont typeface="Arial" panose="020B0604020202020204" pitchFamily="34" charset="0"/>
              <a:buChar char="•"/>
            </a:pPr>
            <a:r>
              <a:rPr lang="el-GR" sz="2000" b="1" dirty="0" smtClean="0">
                <a:latin typeface="Comic Sans MS" panose="030F0702030302020204" pitchFamily="66" charset="0"/>
              </a:rPr>
              <a:t>Πολλές ερωτήσεις και ασκήσεις από το «Υλικό Φυσικής-Χημείας» </a:t>
            </a:r>
            <a:r>
              <a:rPr lang="el-GR" sz="2000" b="1" dirty="0" smtClean="0">
                <a:latin typeface="Comic Sans MS" panose="030F0702030302020204" pitchFamily="66" charset="0"/>
                <a:hlinkClick r:id="rId7"/>
              </a:rPr>
              <a:t>εδώ</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p:txBody>
      </p:sp>
    </p:spTree>
    <p:extLst>
      <p:ext uri="{BB962C8B-B14F-4D97-AF65-F5344CB8AC3E}">
        <p14:creationId xmlns:p14="http://schemas.microsoft.com/office/powerpoint/2010/main" val="265934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fade">
                                      <p:cBhvr>
                                        <p:cTn id="33" dur="500"/>
                                        <p:tgtEl>
                                          <p:spTgt spid="6">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11" end="11"/>
                                            </p:txEl>
                                          </p:spTgt>
                                        </p:tgtEl>
                                        <p:attrNameLst>
                                          <p:attrName>style.visibility</p:attrName>
                                        </p:attrNameLst>
                                      </p:cBhvr>
                                      <p:to>
                                        <p:strVal val="visible"/>
                                      </p:to>
                                    </p:set>
                                    <p:animEffect transition="in" filter="fade">
                                      <p:cBhvr>
                                        <p:cTn id="38"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21</a:t>
            </a:fld>
            <a:endParaRPr lang="el-GR" dirty="0">
              <a:solidFill>
                <a:schemeClr val="tx1"/>
              </a:solidFill>
            </a:endParaRPr>
          </a:p>
        </p:txBody>
      </p:sp>
      <p:sp>
        <p:nvSpPr>
          <p:cNvPr id="4" name="Text Box 4"/>
          <p:cNvSpPr txBox="1">
            <a:spLocks noChangeArrowheads="1"/>
          </p:cNvSpPr>
          <p:nvPr/>
        </p:nvSpPr>
        <p:spPr bwMode="auto">
          <a:xfrm>
            <a:off x="1613670" y="662800"/>
            <a:ext cx="6132683" cy="10082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342900" indent="-342900" algn="ctr">
              <a:lnSpc>
                <a:spcPct val="150000"/>
              </a:lnSpc>
              <a:spcBef>
                <a:spcPct val="50000"/>
              </a:spcBef>
              <a:buFont typeface="Wingdings" panose="05000000000000000000" pitchFamily="2" charset="2"/>
              <a:buChar char="Ø"/>
              <a:defRPr/>
            </a:pPr>
            <a:r>
              <a:rPr lang="el-GR" altLang="el-GR" sz="2100" b="1" dirty="0" smtClean="0">
                <a:solidFill>
                  <a:srgbClr val="800000"/>
                </a:solidFill>
                <a:effectLst>
                  <a:outerShdw blurRad="38100" dist="38100" dir="2700000" algn="tl">
                    <a:srgbClr val="000000">
                      <a:alpha val="43137"/>
                    </a:srgbClr>
                  </a:outerShdw>
                </a:effectLst>
                <a:latin typeface="Comic Sans MS" pitchFamily="66" charset="0"/>
              </a:rPr>
              <a:t> Ερωτήσεις στη </a:t>
            </a:r>
            <a:r>
              <a:rPr lang="el-GR" altLang="el-GR" sz="21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altLang="el-GR" sz="21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altLang="el-GR" sz="21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Μηχανική των Ρευστών »</a:t>
            </a:r>
            <a:r>
              <a:rPr lang="el-GR" altLang="el-GR" sz="2100" b="1" dirty="0" smtClean="0">
                <a:solidFill>
                  <a:srgbClr val="FF0000"/>
                </a:solidFill>
                <a:effectLst>
                  <a:outerShdw blurRad="38100" dist="38100" dir="2700000" algn="tl">
                    <a:srgbClr val="000000">
                      <a:alpha val="43137"/>
                    </a:srgbClr>
                  </a:outerShdw>
                </a:effectLst>
              </a:rPr>
              <a:t>    </a:t>
            </a:r>
            <a:r>
              <a:rPr lang="el-GR" altLang="el-GR" sz="2100" b="1" dirty="0">
                <a:solidFill>
                  <a:srgbClr val="800000"/>
                </a:solidFill>
                <a:effectLst>
                  <a:outerShdw blurRad="38100" dist="38100" dir="2700000" algn="tl">
                    <a:srgbClr val="000000">
                      <a:alpha val="43137"/>
                    </a:srgbClr>
                  </a:outerShdw>
                </a:effectLst>
                <a:latin typeface="Comic Sans MS" pitchFamily="66" charset="0"/>
              </a:rPr>
              <a:t>με το πρόγραμμα </a:t>
            </a:r>
            <a:r>
              <a:rPr lang="en-US" altLang="el-GR" sz="2100" b="1" dirty="0">
                <a:solidFill>
                  <a:srgbClr val="800000"/>
                </a:solidFill>
                <a:effectLst>
                  <a:outerShdw blurRad="38100" dist="38100" dir="2700000" algn="tl">
                    <a:srgbClr val="000000">
                      <a:alpha val="43137"/>
                    </a:srgbClr>
                  </a:outerShdw>
                </a:effectLst>
                <a:latin typeface="Comic Sans MS" pitchFamily="66" charset="0"/>
              </a:rPr>
              <a:t>Hot Potatoes</a:t>
            </a:r>
            <a:endParaRPr lang="el-GR" altLang="el-GR" sz="21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5" name="Text Box 5"/>
          <p:cNvSpPr txBox="1">
            <a:spLocks noChangeArrowheads="1"/>
          </p:cNvSpPr>
          <p:nvPr/>
        </p:nvSpPr>
        <p:spPr bwMode="auto">
          <a:xfrm>
            <a:off x="2195736" y="2040151"/>
            <a:ext cx="496855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l-GR" altLang="el-GR" sz="2000" b="1" dirty="0" smtClean="0">
                <a:latin typeface="Comic Sans MS" pitchFamily="66" charset="0"/>
              </a:rPr>
              <a:t>Ερωτήσεις </a:t>
            </a:r>
            <a:r>
              <a:rPr lang="el-GR" altLang="el-GR" sz="2000" b="1" dirty="0">
                <a:latin typeface="Comic Sans MS" pitchFamily="66" charset="0"/>
              </a:rPr>
              <a:t>Πολλαπλής Επιλογής </a:t>
            </a:r>
            <a:endParaRPr lang="el-GR" altLang="el-GR" sz="2000" b="1" dirty="0" smtClean="0">
              <a:latin typeface="Comic Sans MS" pitchFamily="66" charset="0"/>
            </a:endParaRPr>
          </a:p>
          <a:p>
            <a:pPr algn="ctr">
              <a:spcBef>
                <a:spcPct val="50000"/>
              </a:spcBef>
              <a:defRPr/>
            </a:pPr>
            <a:r>
              <a:rPr lang="el-GR" altLang="el-GR" sz="1200" b="1" dirty="0" smtClean="0">
                <a:latin typeface="Comic Sans MS" pitchFamily="66" charset="0"/>
              </a:rPr>
              <a:t>(</a:t>
            </a:r>
            <a:r>
              <a:rPr lang="el-GR" altLang="el-GR" sz="1200" b="1" dirty="0">
                <a:latin typeface="Comic Sans MS" pitchFamily="66" charset="0"/>
              </a:rPr>
              <a:t>θα βρείτε </a:t>
            </a:r>
            <a:r>
              <a:rPr lang="el-GR" altLang="el-GR" sz="1200" b="1" dirty="0" smtClean="0">
                <a:latin typeface="Comic Sans MS" pitchFamily="66" charset="0"/>
              </a:rPr>
              <a:t>2 </a:t>
            </a:r>
            <a:r>
              <a:rPr lang="el-GR" altLang="el-GR" sz="1200" b="1" dirty="0">
                <a:latin typeface="Comic Sans MS" pitchFamily="66" charset="0"/>
              </a:rPr>
              <a:t>αρχεία μ’ ένα σύνολο </a:t>
            </a:r>
            <a:r>
              <a:rPr lang="el-GR" altLang="el-GR" sz="1200" b="1" dirty="0" smtClean="0">
                <a:latin typeface="Comic Sans MS" pitchFamily="66" charset="0"/>
              </a:rPr>
              <a:t>50 ερωτήσεων)</a:t>
            </a:r>
            <a:r>
              <a:rPr lang="el-GR" altLang="el-GR" sz="1200" b="1" dirty="0">
                <a:latin typeface="Comic Sans MS" pitchFamily="66" charset="0"/>
              </a:rPr>
              <a:t> </a:t>
            </a:r>
            <a:r>
              <a:rPr lang="el-GR" altLang="el-GR" sz="1200" b="1" dirty="0" smtClean="0">
                <a:latin typeface="Comic Sans MS" pitchFamily="66" charset="0"/>
              </a:rPr>
              <a:t>   </a:t>
            </a:r>
            <a:r>
              <a:rPr lang="el-GR" altLang="el-GR" sz="2000" b="1" dirty="0" smtClean="0">
                <a:latin typeface="Comic Sans MS" pitchFamily="66" charset="0"/>
                <a:hlinkClick r:id="rId2"/>
              </a:rPr>
              <a:t>εδώ</a:t>
            </a:r>
            <a:endParaRPr lang="el-GR" altLang="el-GR" sz="2000" b="1" dirty="0">
              <a:latin typeface="Comic Sans MS" pitchFamily="66" charset="0"/>
            </a:endParaRPr>
          </a:p>
        </p:txBody>
      </p:sp>
      <p:sp>
        <p:nvSpPr>
          <p:cNvPr id="6" name="TextBox 5"/>
          <p:cNvSpPr txBox="1"/>
          <p:nvPr/>
        </p:nvSpPr>
        <p:spPr>
          <a:xfrm>
            <a:off x="1202105" y="1652916"/>
            <a:ext cx="7072101" cy="300082"/>
          </a:xfrm>
          <a:prstGeom prst="rect">
            <a:avLst/>
          </a:prstGeom>
          <a:noFill/>
        </p:spPr>
        <p:txBody>
          <a:bodyPr wrap="square" rtlCol="0">
            <a:spAutoFit/>
          </a:bodyPr>
          <a:lstStyle/>
          <a:p>
            <a:pPr algn="ctr"/>
            <a:r>
              <a:rPr lang="el-GR" sz="1350" dirty="0">
                <a:latin typeface="Comic Sans MS" panose="030F0702030302020204" pitchFamily="66" charset="0"/>
              </a:rPr>
              <a:t>Η ανάρτηση περιέχει ερωτήσεις από το σύνολο του θέματος « </a:t>
            </a:r>
            <a:r>
              <a:rPr lang="el-GR" sz="1350" dirty="0" smtClean="0">
                <a:latin typeface="Comic Sans MS" panose="030F0702030302020204" pitchFamily="66" charset="0"/>
              </a:rPr>
              <a:t>Μηχανική των ρευστών ».</a:t>
            </a:r>
            <a:endParaRPr lang="el-GR" sz="1350" dirty="0">
              <a:latin typeface="Comic Sans MS" panose="030F0702030302020204" pitchFamily="66" charset="0"/>
            </a:endParaRPr>
          </a:p>
        </p:txBody>
      </p:sp>
      <p:sp>
        <p:nvSpPr>
          <p:cNvPr id="7" name="TextBox 6"/>
          <p:cNvSpPr txBox="1"/>
          <p:nvPr/>
        </p:nvSpPr>
        <p:spPr>
          <a:xfrm>
            <a:off x="1023174" y="3224052"/>
            <a:ext cx="7251032" cy="964623"/>
          </a:xfrm>
          <a:prstGeom prst="rect">
            <a:avLst/>
          </a:prstGeom>
          <a:noFill/>
        </p:spPr>
        <p:txBody>
          <a:bodyPr wrap="square" rtlCol="0">
            <a:spAutoFit/>
          </a:bodyPr>
          <a:lstStyle/>
          <a:p>
            <a:pPr marL="342900" indent="-342900" algn="ctr">
              <a:lnSpc>
                <a:spcPct val="150000"/>
              </a:lnSpc>
              <a:buFont typeface="Wingdings" panose="05000000000000000000" pitchFamily="2" charset="2"/>
              <a:buChar char="Ø"/>
            </a:pPr>
            <a:r>
              <a:rPr lang="el-GR" sz="2000" b="1" dirty="0" smtClean="0">
                <a:latin typeface="Comic Sans MS" panose="030F0702030302020204" pitchFamily="66" charset="0"/>
              </a:rPr>
              <a:t> Τα θέματα των Πανελλαδικών Εξετάσεων για τη </a:t>
            </a:r>
          </a:p>
          <a:p>
            <a:pPr algn="ctr">
              <a:lnSpc>
                <a:spcPct val="150000"/>
              </a:lnSpc>
            </a:pPr>
            <a:r>
              <a:rPr lang="el-GR" alt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alt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alt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Μηχανική των Ρευστών »</a:t>
            </a:r>
            <a:r>
              <a:rPr lang="el-GR" sz="2000" b="1" dirty="0" smtClean="0">
                <a:latin typeface="Comic Sans MS" panose="030F0702030302020204" pitchFamily="66" charset="0"/>
              </a:rPr>
              <a:t>  </a:t>
            </a:r>
            <a:r>
              <a:rPr lang="el-GR" sz="2000" b="1" dirty="0" smtClean="0">
                <a:latin typeface="Comic Sans MS" panose="030F0702030302020204" pitchFamily="66" charset="0"/>
                <a:hlinkClick r:id="rId3"/>
              </a:rPr>
              <a:t>εδώ</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
        <p:nvSpPr>
          <p:cNvPr id="8" name="TextBox 7"/>
          <p:cNvSpPr txBox="1"/>
          <p:nvPr/>
        </p:nvSpPr>
        <p:spPr>
          <a:xfrm>
            <a:off x="1851761" y="4470648"/>
            <a:ext cx="5760640" cy="964623"/>
          </a:xfrm>
          <a:prstGeom prst="rect">
            <a:avLst/>
          </a:prstGeom>
          <a:noFill/>
        </p:spPr>
        <p:txBody>
          <a:bodyPr wrap="square" rtlCol="0">
            <a:spAutoFit/>
          </a:bodyPr>
          <a:lstStyle/>
          <a:p>
            <a:pPr marL="342900" indent="-342900" algn="ctr">
              <a:lnSpc>
                <a:spcPct val="150000"/>
              </a:lnSpc>
              <a:buFont typeface="Wingdings" panose="05000000000000000000" pitchFamily="2" charset="2"/>
              <a:buChar char="Ø"/>
            </a:pPr>
            <a:r>
              <a:rPr lang="el-GR" sz="2000" b="1" dirty="0" smtClean="0">
                <a:latin typeface="Comic Sans MS" panose="030F0702030302020204" pitchFamily="66" charset="0"/>
              </a:rPr>
              <a:t> Θέματα </a:t>
            </a:r>
            <a:r>
              <a:rPr lang="el-GR" sz="2000" b="1" dirty="0">
                <a:latin typeface="Comic Sans MS" panose="030F0702030302020204" pitchFamily="66" charset="0"/>
              </a:rPr>
              <a:t>για τη </a:t>
            </a:r>
            <a:r>
              <a:rPr lang="el-GR" alt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alt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alt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Μηχανική των Ρευστών » </a:t>
            </a:r>
            <a:r>
              <a:rPr lang="el-GR" alt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p>
          <a:p>
            <a:pPr algn="ctr">
              <a:lnSpc>
                <a:spcPct val="150000"/>
              </a:lnSpc>
            </a:pPr>
            <a:r>
              <a:rPr lang="el-GR" sz="2000" b="1" dirty="0" smtClean="0">
                <a:latin typeface="Comic Sans MS" panose="030F0702030302020204" pitchFamily="66" charset="0"/>
              </a:rPr>
              <a:t>από τα Ψηφιακά Εκπαιδευτικά Βοηθήματα </a:t>
            </a:r>
            <a:r>
              <a:rPr lang="el-GR" sz="2000" b="1" dirty="0" smtClean="0">
                <a:latin typeface="Comic Sans MS" panose="030F0702030302020204" pitchFamily="66" charset="0"/>
                <a:hlinkClick r:id="rId4"/>
              </a:rPr>
              <a:t>εδώ</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104527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9562C4-339C-4F76-A138-07B1469EAE8C}" type="slidenum">
              <a:rPr lang="el-GR" sz="1200">
                <a:latin typeface="+mn-lt"/>
              </a:rPr>
              <a:pPr eaLnBrk="1" hangingPunct="1"/>
              <a:t>22</a:t>
            </a:fld>
            <a:endParaRPr lang="el-GR" sz="1200" dirty="0">
              <a:latin typeface="+mn-lt"/>
            </a:endParaRPr>
          </a:p>
        </p:txBody>
      </p:sp>
      <p:sp>
        <p:nvSpPr>
          <p:cNvPr id="68612" name="Text Box 4"/>
          <p:cNvSpPr txBox="1">
            <a:spLocks noChangeArrowheads="1"/>
          </p:cNvSpPr>
          <p:nvPr/>
        </p:nvSpPr>
        <p:spPr bwMode="auto">
          <a:xfrm>
            <a:off x="2627784" y="1989138"/>
            <a:ext cx="3671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sz="4000" b="1" dirty="0">
                <a:solidFill>
                  <a:srgbClr val="800000"/>
                </a:solidFill>
                <a:effectLst>
                  <a:outerShdw blurRad="38100" dist="38100" dir="2700000" algn="tl">
                    <a:srgbClr val="000000"/>
                  </a:outerShdw>
                </a:effectLst>
                <a:latin typeface="Comic Sans MS" pitchFamily="66" charset="0"/>
              </a:rPr>
              <a:t>Εφαρμογές</a:t>
            </a:r>
          </a:p>
        </p:txBody>
      </p:sp>
    </p:spTree>
    <p:extLst>
      <p:ext uri="{BB962C8B-B14F-4D97-AF65-F5344CB8AC3E}">
        <p14:creationId xmlns:p14="http://schemas.microsoft.com/office/powerpoint/2010/main" val="161252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additive="base">
                                        <p:cTn id="7" dur="2000" fill="hold"/>
                                        <p:tgtEl>
                                          <p:spTgt spid="68612"/>
                                        </p:tgtEl>
                                        <p:attrNameLst>
                                          <p:attrName>ppt_x</p:attrName>
                                        </p:attrNameLst>
                                      </p:cBhvr>
                                      <p:tavLst>
                                        <p:tav tm="0">
                                          <p:val>
                                            <p:strVal val="0-#ppt_w/2"/>
                                          </p:val>
                                        </p:tav>
                                        <p:tav tm="100000">
                                          <p:val>
                                            <p:strVal val="#ppt_x"/>
                                          </p:val>
                                        </p:tav>
                                      </p:tavLst>
                                    </p:anim>
                                    <p:anim calcmode="lin" valueType="num">
                                      <p:cBhvr additive="base">
                                        <p:cTn id="8" dur="2000" fill="hold"/>
                                        <p:tgtEl>
                                          <p:spTgt spid="68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B4F9902-5FF7-4E5D-8AC9-5C3460509B77}" type="slidenum">
              <a:rPr lang="el-GR" sz="1200">
                <a:solidFill>
                  <a:schemeClr val="tx1">
                    <a:tint val="75000"/>
                  </a:schemeClr>
                </a:solidFill>
                <a:latin typeface="+mn-lt"/>
              </a:rPr>
              <a:pPr algn="r" fontAlgn="auto">
                <a:spcBef>
                  <a:spcPts val="0"/>
                </a:spcBef>
                <a:spcAft>
                  <a:spcPts val="0"/>
                </a:spcAft>
                <a:defRPr/>
              </a:pPr>
              <a:t>23</a:t>
            </a:fld>
            <a:endParaRPr lang="el-GR" sz="1200">
              <a:solidFill>
                <a:schemeClr val="tx1">
                  <a:tint val="75000"/>
                </a:schemeClr>
              </a:solidFill>
              <a:latin typeface="+mn-lt"/>
            </a:endParaRP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solidFill>
                  <a:prstClr val="black">
                    <a:tint val="75000"/>
                  </a:prstClr>
                </a:solidFill>
              </a:rPr>
              <a:pPr/>
              <a:t>23</a:t>
            </a:fld>
            <a:endParaRPr lang="el-GR">
              <a:solidFill>
                <a:prstClr val="black">
                  <a:tint val="75000"/>
                </a:prstClr>
              </a:solidFill>
            </a:endParaRPr>
          </a:p>
        </p:txBody>
      </p:sp>
      <p:sp>
        <p:nvSpPr>
          <p:cNvPr id="7" name="Text Box 4"/>
          <p:cNvSpPr txBox="1">
            <a:spLocks noChangeArrowheads="1"/>
          </p:cNvSpPr>
          <p:nvPr/>
        </p:nvSpPr>
        <p:spPr bwMode="auto">
          <a:xfrm>
            <a:off x="1472410" y="1888022"/>
            <a:ext cx="61206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smtClean="0">
                <a:solidFill>
                  <a:srgbClr val="800000"/>
                </a:solidFill>
                <a:effectLst>
                  <a:outerShdw blurRad="38100" dist="38100" dir="2700000" algn="tl">
                    <a:srgbClr val="000000"/>
                  </a:outerShdw>
                </a:effectLst>
                <a:latin typeface="Comic Sans MS" pitchFamily="66" charset="0"/>
              </a:rPr>
              <a:t>Ερωτήσεις από το βιβλίο</a:t>
            </a:r>
          </a:p>
          <a:p>
            <a:pPr algn="ctr">
              <a:spcBef>
                <a:spcPct val="50000"/>
              </a:spcBef>
              <a:defRPr/>
            </a:pPr>
            <a:r>
              <a:rPr lang="el-GR" sz="2400" b="1" dirty="0" smtClean="0">
                <a:solidFill>
                  <a:srgbClr val="800000"/>
                </a:solidFill>
                <a:effectLst>
                  <a:outerShdw blurRad="38100" dist="38100" dir="2700000" algn="tl">
                    <a:srgbClr val="000000"/>
                  </a:outerShdw>
                </a:effectLst>
                <a:latin typeface="Comic Sans MS" pitchFamily="66" charset="0"/>
              </a:rPr>
              <a:t>(από σελ. 102)</a:t>
            </a:r>
            <a:endParaRPr lang="el-GR" sz="2400" b="1" dirty="0">
              <a:solidFill>
                <a:srgbClr val="80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41605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24</a:t>
            </a:fld>
            <a:endParaRPr lang="el-GR" dirty="0">
              <a:solidFill>
                <a:prstClr val="black"/>
              </a:solidFill>
            </a:endParaRPr>
          </a:p>
        </p:txBody>
      </p:sp>
      <p:sp>
        <p:nvSpPr>
          <p:cNvPr id="4" name="Ορθογώνιο 3"/>
          <p:cNvSpPr/>
          <p:nvPr/>
        </p:nvSpPr>
        <p:spPr>
          <a:xfrm>
            <a:off x="606557" y="289902"/>
            <a:ext cx="7920880" cy="1686487"/>
          </a:xfrm>
          <a:prstGeom prst="rect">
            <a:avLst/>
          </a:prstGeom>
        </p:spPr>
        <p:txBody>
          <a:bodyPr wrap="square">
            <a:spAutoFit/>
          </a:bodyPr>
          <a:lstStyle/>
          <a:p>
            <a:pPr algn="just">
              <a:lnSpc>
                <a:spcPct val="150000"/>
              </a:lnSpc>
            </a:pPr>
            <a:r>
              <a:rPr lang="el-GR" sz="2400" b="1" dirty="0" smtClean="0">
                <a:latin typeface="Trebuchet MS" panose="020B0603020202020204" pitchFamily="34" charset="0"/>
              </a:rPr>
              <a:t>3.2. </a:t>
            </a:r>
            <a:r>
              <a:rPr lang="el-GR" sz="2400" dirty="0">
                <a:latin typeface="Trebuchet MS" panose="020B0603020202020204" pitchFamily="34" charset="0"/>
              </a:rPr>
              <a:t>Για ποιο λόγο τα φράγματα στις τεχνητές λίμνες κατασκευάζονται σχετικά λεπτά στην κορυφή τους και πολύ φαρδιά στη βάση τους</a:t>
            </a:r>
            <a:r>
              <a:rPr lang="el-GR" sz="2400" dirty="0" smtClean="0">
                <a:latin typeface="Trebuchet MS" panose="020B0603020202020204" pitchFamily="34" charset="0"/>
              </a:rPr>
              <a:t>;</a:t>
            </a:r>
          </a:p>
        </p:txBody>
      </p:sp>
      <p:sp>
        <p:nvSpPr>
          <p:cNvPr id="10" name="TextBox 9"/>
          <p:cNvSpPr txBox="1"/>
          <p:nvPr/>
        </p:nvSpPr>
        <p:spPr>
          <a:xfrm>
            <a:off x="712067" y="2060848"/>
            <a:ext cx="7709859"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Η αύξηση του βάθους προκαλεί αύξηση της πίεσης.</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414366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0-#ppt_w/2"/>
                                          </p:val>
                                        </p:tav>
                                        <p:tav tm="100000">
                                          <p:val>
                                            <p:strVal val="#ppt_x"/>
                                          </p:val>
                                        </p:tav>
                                      </p:tavLst>
                                    </p:anim>
                                    <p:anim calcmode="lin" valueType="num">
                                      <p:cBhvr additive="base">
                                        <p:cTn id="1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25</a:t>
            </a:fld>
            <a:endParaRPr lang="el-GR" dirty="0">
              <a:solidFill>
                <a:prstClr val="black"/>
              </a:solidFill>
            </a:endParaRPr>
          </a:p>
        </p:txBody>
      </p:sp>
      <p:grpSp>
        <p:nvGrpSpPr>
          <p:cNvPr id="4" name="Ομάδα 3"/>
          <p:cNvGrpSpPr/>
          <p:nvPr/>
        </p:nvGrpSpPr>
        <p:grpSpPr>
          <a:xfrm>
            <a:off x="467543" y="250505"/>
            <a:ext cx="7956139" cy="3970318"/>
            <a:chOff x="467543" y="250505"/>
            <a:chExt cx="7956139" cy="3970318"/>
          </a:xfrm>
        </p:grpSpPr>
        <p:pic>
          <p:nvPicPr>
            <p:cNvPr id="7" name="Picture 2" descr="aa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1587592"/>
              <a:ext cx="7027973" cy="12961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543" y="250505"/>
              <a:ext cx="7956139" cy="3970318"/>
            </a:xfrm>
            <a:prstGeom prst="rect">
              <a:avLst/>
            </a:prstGeom>
            <a:noFill/>
          </p:spPr>
          <p:txBody>
            <a:bodyPr wrap="square" rtlCol="0">
              <a:spAutoFit/>
            </a:bodyPr>
            <a:lstStyle/>
            <a:p>
              <a:pPr algn="just">
                <a:lnSpc>
                  <a:spcPct val="150000"/>
                </a:lnSpc>
              </a:pPr>
              <a:r>
                <a:rPr lang="el-GR" sz="2400" b="1" dirty="0" smtClean="0">
                  <a:latin typeface="Trebuchet MS" panose="020B0603020202020204" pitchFamily="34" charset="0"/>
                </a:rPr>
                <a:t>3.3. </a:t>
              </a:r>
              <a:r>
                <a:rPr lang="el-GR" sz="2400" dirty="0" smtClean="0">
                  <a:latin typeface="Trebuchet MS" panose="020B0603020202020204" pitchFamily="34" charset="0"/>
                </a:rPr>
                <a:t>Στο </a:t>
              </a:r>
              <a:r>
                <a:rPr lang="el-GR" sz="2400" dirty="0">
                  <a:latin typeface="Trebuchet MS" panose="020B0603020202020204" pitchFamily="34" charset="0"/>
                </a:rPr>
                <a:t>σχήμα </a:t>
              </a:r>
              <a:r>
                <a:rPr lang="el-GR" sz="2400" dirty="0" smtClean="0">
                  <a:latin typeface="Trebuchet MS" panose="020B0603020202020204" pitchFamily="34" charset="0"/>
                </a:rPr>
                <a:t>φαίνονται </a:t>
              </a:r>
              <a:r>
                <a:rPr lang="el-GR" sz="2400" dirty="0">
                  <a:latin typeface="Trebuchet MS" panose="020B0603020202020204" pitchFamily="34" charset="0"/>
                </a:rPr>
                <a:t>τέσσερα δοχεία διαφορετικού σχήματος που οι βάσεις τους έχουν το ίδιο εμβαδόν</a:t>
              </a:r>
              <a:r>
                <a:rPr lang="el-GR" sz="2400" dirty="0" smtClean="0">
                  <a:latin typeface="Trebuchet MS" panose="020B0603020202020204" pitchFamily="34" charset="0"/>
                </a:rPr>
                <a:t>.</a:t>
              </a:r>
            </a:p>
            <a:p>
              <a:pPr algn="just">
                <a:lnSpc>
                  <a:spcPct val="150000"/>
                </a:lnSpc>
              </a:pPr>
              <a:endParaRPr lang="el-GR" sz="2400" dirty="0" smtClean="0">
                <a:latin typeface="Trebuchet MS" panose="020B0603020202020204" pitchFamily="34" charset="0"/>
              </a:endParaRPr>
            </a:p>
            <a:p>
              <a:pPr algn="just">
                <a:lnSpc>
                  <a:spcPct val="150000"/>
                </a:lnSpc>
              </a:pPr>
              <a:endParaRPr lang="el-GR" sz="2400" dirty="0">
                <a:latin typeface="Trebuchet MS" panose="020B0603020202020204" pitchFamily="34" charset="0"/>
              </a:endParaRPr>
            </a:p>
            <a:p>
              <a:pPr algn="just">
                <a:lnSpc>
                  <a:spcPct val="150000"/>
                </a:lnSpc>
              </a:pPr>
              <a:endParaRPr lang="el-GR" sz="2400" dirty="0">
                <a:latin typeface="Trebuchet MS" panose="020B0603020202020204" pitchFamily="34" charset="0"/>
              </a:endParaRPr>
            </a:p>
            <a:p>
              <a:pPr algn="just">
                <a:lnSpc>
                  <a:spcPct val="150000"/>
                </a:lnSpc>
              </a:pPr>
              <a:r>
                <a:rPr lang="el-GR" sz="2400" b="1" dirty="0" smtClean="0">
                  <a:latin typeface="Trebuchet MS" panose="020B0603020202020204" pitchFamily="34" charset="0"/>
                </a:rPr>
                <a:t>α.  </a:t>
              </a:r>
              <a:r>
                <a:rPr lang="el-GR" sz="2400" dirty="0">
                  <a:latin typeface="Trebuchet MS" panose="020B0603020202020204" pitchFamily="34" charset="0"/>
                </a:rPr>
                <a:t>Ποιο δοχείο περιέχει περισσότερο υγρό;</a:t>
              </a:r>
            </a:p>
            <a:p>
              <a:pPr algn="just">
                <a:lnSpc>
                  <a:spcPct val="150000"/>
                </a:lnSpc>
              </a:pPr>
              <a:r>
                <a:rPr lang="el-GR" sz="2400" b="1" dirty="0" smtClean="0">
                  <a:latin typeface="Trebuchet MS" panose="020B0603020202020204" pitchFamily="34" charset="0"/>
                </a:rPr>
                <a:t>β.  </a:t>
              </a:r>
              <a:r>
                <a:rPr lang="el-GR" sz="2400" dirty="0">
                  <a:latin typeface="Trebuchet MS" panose="020B0603020202020204" pitchFamily="34" charset="0"/>
                </a:rPr>
                <a:t>Συγκρίνατε τις πιέσεις στον πυθμένα των δοχείων.</a:t>
              </a:r>
            </a:p>
          </p:txBody>
        </p:sp>
      </p:grpSp>
      <p:sp>
        <p:nvSpPr>
          <p:cNvPr id="10" name="TextBox 9"/>
          <p:cNvSpPr txBox="1"/>
          <p:nvPr/>
        </p:nvSpPr>
        <p:spPr>
          <a:xfrm>
            <a:off x="6772198" y="3068960"/>
            <a:ext cx="936104"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το Γ.</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1" name="TextBox 10"/>
          <p:cNvSpPr txBox="1"/>
          <p:nvPr/>
        </p:nvSpPr>
        <p:spPr>
          <a:xfrm>
            <a:off x="6695491" y="4221088"/>
            <a:ext cx="1728192"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Όλες ίσες.</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73040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1+#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1+#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26</a:t>
            </a:fld>
            <a:endParaRPr lang="el-GR" dirty="0">
              <a:solidFill>
                <a:prstClr val="black"/>
              </a:solidFill>
            </a:endParaRPr>
          </a:p>
        </p:txBody>
      </p:sp>
      <p:sp>
        <p:nvSpPr>
          <p:cNvPr id="4" name="Ορθογώνιο 3"/>
          <p:cNvSpPr/>
          <p:nvPr/>
        </p:nvSpPr>
        <p:spPr>
          <a:xfrm>
            <a:off x="467544" y="332656"/>
            <a:ext cx="8280920" cy="6186309"/>
          </a:xfrm>
          <a:prstGeom prst="rect">
            <a:avLst/>
          </a:prstGeom>
        </p:spPr>
        <p:txBody>
          <a:bodyPr wrap="square">
            <a:spAutoFit/>
          </a:bodyPr>
          <a:lstStyle/>
          <a:p>
            <a:pPr algn="just"/>
            <a:r>
              <a:rPr lang="el-GR" sz="2000" b="1" dirty="0" smtClean="0">
                <a:latin typeface="Trebuchet MS" panose="020B0603020202020204" pitchFamily="34" charset="0"/>
              </a:rPr>
              <a:t>3.4.  </a:t>
            </a:r>
            <a:r>
              <a:rPr lang="el-GR" sz="2000" dirty="0" smtClean="0">
                <a:latin typeface="Trebuchet MS" panose="020B0603020202020204" pitchFamily="34" charset="0"/>
              </a:rPr>
              <a:t>Στο </a:t>
            </a:r>
            <a:r>
              <a:rPr lang="el-GR" sz="2000" dirty="0">
                <a:latin typeface="Trebuchet MS" panose="020B0603020202020204" pitchFamily="34" charset="0"/>
              </a:rPr>
              <a:t>σχήμα </a:t>
            </a:r>
            <a:r>
              <a:rPr lang="el-GR" sz="2000" dirty="0" smtClean="0">
                <a:latin typeface="Trebuchet MS" panose="020B0603020202020204" pitchFamily="34" charset="0"/>
              </a:rPr>
              <a:t>φαίνεται </a:t>
            </a:r>
            <a:r>
              <a:rPr lang="el-GR" sz="2000" dirty="0">
                <a:latin typeface="Trebuchet MS" panose="020B0603020202020204" pitchFamily="34" charset="0"/>
              </a:rPr>
              <a:t>ένα υδραυλικό </a:t>
            </a:r>
            <a:r>
              <a:rPr lang="el-GR" sz="2000" dirty="0" smtClean="0">
                <a:latin typeface="Trebuchet MS" panose="020B0603020202020204" pitchFamily="34" charset="0"/>
              </a:rPr>
              <a:t>πιεστήριο.</a:t>
            </a:r>
          </a:p>
          <a:p>
            <a:pPr algn="just"/>
            <a:r>
              <a:rPr lang="el-GR" sz="2000" dirty="0">
                <a:latin typeface="Trebuchet MS" panose="020B0603020202020204" pitchFamily="34" charset="0"/>
              </a:rPr>
              <a:t>Επιλέξτε τις σωστές προτάσεις.</a:t>
            </a:r>
          </a:p>
          <a:p>
            <a:pPr algn="just"/>
            <a:endParaRPr lang="el-GR" sz="2000" dirty="0" smtClean="0">
              <a:latin typeface="Trebuchet MS" panose="020B0603020202020204" pitchFamily="34" charset="0"/>
            </a:endParaRPr>
          </a:p>
          <a:p>
            <a:pPr algn="just"/>
            <a:endParaRPr lang="el-GR" sz="2400" dirty="0" smtClean="0">
              <a:latin typeface="Trebuchet MS" panose="020B0603020202020204" pitchFamily="34" charset="0"/>
            </a:endParaRPr>
          </a:p>
          <a:p>
            <a:pPr algn="ctr"/>
            <a:endParaRPr lang="el-GR" sz="2400" dirty="0">
              <a:latin typeface="Trebuchet MS" panose="020B0603020202020204" pitchFamily="34" charset="0"/>
            </a:endParaRPr>
          </a:p>
          <a:p>
            <a:pPr algn="just"/>
            <a:endParaRPr lang="el-GR" sz="2400" dirty="0" smtClean="0">
              <a:latin typeface="Trebuchet MS" panose="020B0603020202020204" pitchFamily="34" charset="0"/>
            </a:endParaRPr>
          </a:p>
          <a:p>
            <a:pPr algn="just"/>
            <a:endParaRPr lang="el-GR" sz="2400" dirty="0" smtClean="0">
              <a:latin typeface="Trebuchet MS" panose="020B0603020202020204" pitchFamily="34" charset="0"/>
            </a:endParaRPr>
          </a:p>
          <a:p>
            <a:pPr algn="just"/>
            <a:r>
              <a:rPr lang="el-GR" sz="2000" dirty="0" smtClean="0">
                <a:latin typeface="Trebuchet MS" panose="020B0603020202020204" pitchFamily="34" charset="0"/>
              </a:rPr>
              <a:t>Ασκούμε με μικρό </a:t>
            </a:r>
            <a:r>
              <a:rPr lang="el-GR" sz="2000" dirty="0">
                <a:latin typeface="Trebuchet MS" panose="020B0603020202020204" pitchFamily="34" charset="0"/>
              </a:rPr>
              <a:t>έμβολο δύναμη μέτρου </a:t>
            </a:r>
            <a:r>
              <a:rPr lang="el-GR" sz="2000" i="1" dirty="0">
                <a:latin typeface="Trebuchet MS" panose="020B0603020202020204" pitchFamily="34" charset="0"/>
              </a:rPr>
              <a:t>F</a:t>
            </a:r>
            <a:r>
              <a:rPr lang="el-GR" sz="2000" baseline="-25000" dirty="0">
                <a:latin typeface="Trebuchet MS" panose="020B0603020202020204" pitchFamily="34" charset="0"/>
              </a:rPr>
              <a:t>1</a:t>
            </a:r>
            <a:r>
              <a:rPr lang="el-GR" sz="2000" dirty="0">
                <a:latin typeface="Trebuchet MS" panose="020B0603020202020204" pitchFamily="34" charset="0"/>
              </a:rPr>
              <a:t>.</a:t>
            </a:r>
          </a:p>
          <a:p>
            <a:pPr algn="just"/>
            <a:r>
              <a:rPr lang="el-GR" sz="2000" b="1" dirty="0" smtClean="0">
                <a:latin typeface="Trebuchet MS" panose="020B0603020202020204" pitchFamily="34" charset="0"/>
              </a:rPr>
              <a:t>1. </a:t>
            </a:r>
            <a:r>
              <a:rPr lang="el-GR" sz="2000" dirty="0" smtClean="0">
                <a:latin typeface="Trebuchet MS" panose="020B0603020202020204" pitchFamily="34" charset="0"/>
              </a:rPr>
              <a:t>Η </a:t>
            </a:r>
            <a:r>
              <a:rPr lang="el-GR" sz="2000" dirty="0">
                <a:latin typeface="Trebuchet MS" panose="020B0603020202020204" pitchFamily="34" charset="0"/>
              </a:rPr>
              <a:t>πίεση στα σημεία Α και Β του υγρού θα αυξηθεί </a:t>
            </a:r>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α. </a:t>
            </a:r>
            <a:r>
              <a:rPr lang="el-GR" sz="2000" dirty="0">
                <a:latin typeface="Trebuchet MS" panose="020B0603020202020204" pitchFamily="34" charset="0"/>
              </a:rPr>
              <a:t>κατά το ίδιο </a:t>
            </a:r>
            <a:r>
              <a:rPr lang="el-GR" sz="2000" dirty="0" smtClean="0">
                <a:latin typeface="Trebuchet MS" panose="020B0603020202020204" pitchFamily="34" charset="0"/>
              </a:rPr>
              <a:t>ποσό.    </a:t>
            </a:r>
            <a:r>
              <a:rPr lang="el-GR" sz="2000" b="1" dirty="0" smtClean="0">
                <a:latin typeface="Trebuchet MS" panose="020B0603020202020204" pitchFamily="34" charset="0"/>
              </a:rPr>
              <a:t>β. </a:t>
            </a:r>
            <a:r>
              <a:rPr lang="el-GR" sz="2000" dirty="0">
                <a:latin typeface="Trebuchet MS" panose="020B0603020202020204" pitchFamily="34" charset="0"/>
              </a:rPr>
              <a:t>περισσότερο στο </a:t>
            </a:r>
            <a:r>
              <a:rPr lang="el-GR" sz="2000" dirty="0" smtClean="0">
                <a:latin typeface="Trebuchet MS" panose="020B0603020202020204" pitchFamily="34" charset="0"/>
              </a:rPr>
              <a:t>Α.   </a:t>
            </a:r>
            <a:r>
              <a:rPr lang="el-GR" sz="2000" b="1" dirty="0" smtClean="0">
                <a:latin typeface="Trebuchet MS" panose="020B0603020202020204" pitchFamily="34" charset="0"/>
              </a:rPr>
              <a:t>γ. </a:t>
            </a:r>
            <a:r>
              <a:rPr lang="el-GR" sz="2000" dirty="0">
                <a:latin typeface="Trebuchet MS" panose="020B0603020202020204" pitchFamily="34" charset="0"/>
              </a:rPr>
              <a:t>περισσότερο στο Β</a:t>
            </a:r>
            <a:r>
              <a:rPr lang="el-GR" sz="2000" dirty="0" smtClean="0">
                <a:latin typeface="Trebuchet MS" panose="020B0603020202020204" pitchFamily="34" charset="0"/>
              </a:rPr>
              <a:t>.</a:t>
            </a:r>
          </a:p>
          <a:p>
            <a:pPr algn="just"/>
            <a:endParaRPr lang="el-GR" sz="2000" dirty="0">
              <a:latin typeface="Trebuchet MS" panose="020B0603020202020204" pitchFamily="34" charset="0"/>
            </a:endParaRPr>
          </a:p>
          <a:p>
            <a:pPr algn="just"/>
            <a:r>
              <a:rPr lang="el-GR" sz="2000" b="1" dirty="0" smtClean="0">
                <a:latin typeface="Trebuchet MS" panose="020B0603020202020204" pitchFamily="34" charset="0"/>
              </a:rPr>
              <a:t>2. </a:t>
            </a:r>
            <a:r>
              <a:rPr lang="el-GR" sz="2000" dirty="0">
                <a:latin typeface="Trebuchet MS" panose="020B0603020202020204" pitchFamily="34" charset="0"/>
              </a:rPr>
              <a:t>Το μέτρο της δύναμης </a:t>
            </a:r>
            <a:r>
              <a:rPr lang="el-GR" sz="2000" i="1" dirty="0">
                <a:latin typeface="Trebuchet MS" panose="020B0603020202020204" pitchFamily="34" charset="0"/>
              </a:rPr>
              <a:t>F</a:t>
            </a:r>
            <a:r>
              <a:rPr lang="el-GR" sz="2000" baseline="-25000" dirty="0">
                <a:latin typeface="Trebuchet MS" panose="020B0603020202020204" pitchFamily="34" charset="0"/>
              </a:rPr>
              <a:t>2</a:t>
            </a:r>
            <a:r>
              <a:rPr lang="el-GR" sz="2000" dirty="0">
                <a:latin typeface="Trebuchet MS" panose="020B0603020202020204" pitchFamily="34" charset="0"/>
              </a:rPr>
              <a:t> που θα ασκήσει το υγρό στο μεγάλο  έμβολο θα είναι </a:t>
            </a:r>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α. </a:t>
            </a:r>
            <a:r>
              <a:rPr lang="el-GR" sz="2000" dirty="0">
                <a:latin typeface="Trebuchet MS" panose="020B0603020202020204" pitchFamily="34" charset="0"/>
              </a:rPr>
              <a:t>ίσο με </a:t>
            </a:r>
            <a:r>
              <a:rPr lang="el-GR" sz="2000" i="1" dirty="0" smtClean="0">
                <a:latin typeface="Trebuchet MS" panose="020B0603020202020204" pitchFamily="34" charset="0"/>
              </a:rPr>
              <a:t>F</a:t>
            </a:r>
            <a:r>
              <a:rPr lang="el-GR" sz="2000" baseline="-25000" dirty="0" smtClean="0">
                <a:latin typeface="Trebuchet MS" panose="020B0603020202020204" pitchFamily="34" charset="0"/>
              </a:rPr>
              <a:t>1</a:t>
            </a:r>
            <a:r>
              <a:rPr lang="el-GR" sz="2000" dirty="0" smtClean="0">
                <a:latin typeface="Trebuchet MS" panose="020B0603020202020204" pitchFamily="34" charset="0"/>
              </a:rPr>
              <a:t>.           </a:t>
            </a:r>
            <a:r>
              <a:rPr lang="el-GR" sz="2000" b="1" dirty="0" smtClean="0">
                <a:latin typeface="Trebuchet MS" panose="020B0603020202020204" pitchFamily="34" charset="0"/>
              </a:rPr>
              <a:t>β. </a:t>
            </a:r>
            <a:r>
              <a:rPr lang="el-GR" sz="2000" dirty="0">
                <a:latin typeface="Trebuchet MS" panose="020B0603020202020204" pitchFamily="34" charset="0"/>
              </a:rPr>
              <a:t>μεγαλύτερο από </a:t>
            </a:r>
            <a:r>
              <a:rPr lang="el-GR" sz="2000" i="1" dirty="0" smtClean="0">
                <a:latin typeface="Trebuchet MS" panose="020B0603020202020204" pitchFamily="34" charset="0"/>
              </a:rPr>
              <a:t>F</a:t>
            </a:r>
            <a:r>
              <a:rPr lang="el-GR" sz="2000" baseline="-25000" dirty="0" smtClean="0">
                <a:latin typeface="Trebuchet MS" panose="020B0603020202020204" pitchFamily="34" charset="0"/>
              </a:rPr>
              <a:t>1</a:t>
            </a:r>
            <a:r>
              <a:rPr lang="el-GR" sz="2000" dirty="0" smtClean="0">
                <a:latin typeface="Trebuchet MS" panose="020B0603020202020204" pitchFamily="34" charset="0"/>
              </a:rPr>
              <a:t>.         </a:t>
            </a:r>
            <a:r>
              <a:rPr lang="el-GR" sz="2000" b="1" dirty="0" smtClean="0">
                <a:latin typeface="Trebuchet MS" panose="020B0603020202020204" pitchFamily="34" charset="0"/>
              </a:rPr>
              <a:t>γ. </a:t>
            </a:r>
            <a:r>
              <a:rPr lang="el-GR" sz="2000" dirty="0">
                <a:latin typeface="Trebuchet MS" panose="020B0603020202020204" pitchFamily="34" charset="0"/>
              </a:rPr>
              <a:t>μικρότερο από </a:t>
            </a:r>
            <a:r>
              <a:rPr lang="el-GR" sz="2000" i="1" dirty="0">
                <a:latin typeface="Trebuchet MS" panose="020B0603020202020204" pitchFamily="34" charset="0"/>
              </a:rPr>
              <a:t>F</a:t>
            </a:r>
            <a:r>
              <a:rPr lang="el-GR" sz="2000" baseline="-25000" dirty="0">
                <a:latin typeface="Trebuchet MS" panose="020B0603020202020204" pitchFamily="34" charset="0"/>
              </a:rPr>
              <a:t>1</a:t>
            </a:r>
            <a:r>
              <a:rPr lang="el-GR" sz="2000" dirty="0" smtClean="0">
                <a:latin typeface="Trebuchet MS" panose="020B0603020202020204" pitchFamily="34" charset="0"/>
              </a:rPr>
              <a:t>.</a:t>
            </a:r>
          </a:p>
          <a:p>
            <a:pPr algn="just"/>
            <a:r>
              <a:rPr lang="el-GR" sz="2000" dirty="0" smtClean="0">
                <a:latin typeface="Trebuchet MS" panose="020B0603020202020204" pitchFamily="34" charset="0"/>
              </a:rPr>
              <a:t>     </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3. </a:t>
            </a:r>
            <a:r>
              <a:rPr lang="el-GR" sz="2000" dirty="0" smtClean="0">
                <a:latin typeface="Trebuchet MS" panose="020B0603020202020204" pitchFamily="34" charset="0"/>
              </a:rPr>
              <a:t>Το </a:t>
            </a:r>
            <a:r>
              <a:rPr lang="el-GR" sz="2000" dirty="0">
                <a:latin typeface="Trebuchet MS" panose="020B0603020202020204" pitchFamily="34" charset="0"/>
              </a:rPr>
              <a:t>έργο της </a:t>
            </a:r>
            <a:r>
              <a:rPr lang="el-GR" sz="2000" i="1" dirty="0">
                <a:latin typeface="Trebuchet MS" panose="020B0603020202020204" pitchFamily="34" charset="0"/>
              </a:rPr>
              <a:t>F</a:t>
            </a:r>
            <a:r>
              <a:rPr lang="el-GR" sz="2000" baseline="-25000" dirty="0">
                <a:latin typeface="Trebuchet MS" panose="020B0603020202020204" pitchFamily="34" charset="0"/>
              </a:rPr>
              <a:t>2</a:t>
            </a:r>
            <a:r>
              <a:rPr lang="el-GR" sz="2000" dirty="0">
                <a:latin typeface="Trebuchet MS" panose="020B0603020202020204" pitchFamily="34" charset="0"/>
              </a:rPr>
              <a:t> θα είναι </a:t>
            </a:r>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α. </a:t>
            </a:r>
            <a:r>
              <a:rPr lang="el-GR" sz="2000" dirty="0">
                <a:latin typeface="Trebuchet MS" panose="020B0603020202020204" pitchFamily="34" charset="0"/>
              </a:rPr>
              <a:t>ίσο με το έργο της </a:t>
            </a:r>
            <a:r>
              <a:rPr lang="el-GR" sz="2000" i="1" dirty="0" smtClean="0">
                <a:latin typeface="Trebuchet MS" panose="020B0603020202020204" pitchFamily="34" charset="0"/>
              </a:rPr>
              <a:t>F</a:t>
            </a:r>
            <a:r>
              <a:rPr lang="el-GR" sz="2000" baseline="-25000" dirty="0" smtClean="0">
                <a:latin typeface="Trebuchet MS" panose="020B0603020202020204" pitchFamily="34" charset="0"/>
              </a:rPr>
              <a:t>1</a:t>
            </a:r>
            <a:r>
              <a:rPr lang="el-GR" sz="2000" dirty="0" smtClean="0">
                <a:latin typeface="Trebuchet MS" panose="020B0603020202020204" pitchFamily="34" charset="0"/>
              </a:rPr>
              <a:t>. </a:t>
            </a:r>
          </a:p>
          <a:p>
            <a:pPr algn="just"/>
            <a:r>
              <a:rPr lang="el-GR" sz="2000" b="1" dirty="0" smtClean="0">
                <a:latin typeface="Trebuchet MS" panose="020B0603020202020204" pitchFamily="34" charset="0"/>
              </a:rPr>
              <a:t>β. </a:t>
            </a:r>
            <a:r>
              <a:rPr lang="el-GR" sz="2000" dirty="0">
                <a:latin typeface="Trebuchet MS" panose="020B0603020202020204" pitchFamily="34" charset="0"/>
              </a:rPr>
              <a:t>μεγαλύτερο από το έργο της </a:t>
            </a:r>
            <a:r>
              <a:rPr lang="el-GR" sz="2000" i="1" dirty="0" smtClean="0">
                <a:latin typeface="Trebuchet MS" panose="020B0603020202020204" pitchFamily="34" charset="0"/>
              </a:rPr>
              <a:t>F</a:t>
            </a:r>
            <a:r>
              <a:rPr lang="el-GR" sz="2000" baseline="-25000" dirty="0" smtClean="0">
                <a:latin typeface="Trebuchet MS" panose="020B0603020202020204" pitchFamily="34" charset="0"/>
              </a:rPr>
              <a:t>1</a:t>
            </a:r>
            <a:r>
              <a:rPr lang="el-GR" sz="2000" dirty="0" smtClean="0">
                <a:latin typeface="Trebuchet MS" panose="020B0603020202020204" pitchFamily="34" charset="0"/>
              </a:rPr>
              <a:t>. </a:t>
            </a:r>
          </a:p>
          <a:p>
            <a:pPr algn="just"/>
            <a:r>
              <a:rPr lang="el-GR" sz="2000" b="1" dirty="0" smtClean="0">
                <a:latin typeface="Trebuchet MS" panose="020B0603020202020204" pitchFamily="34" charset="0"/>
              </a:rPr>
              <a:t>γ. </a:t>
            </a:r>
            <a:r>
              <a:rPr lang="el-GR" sz="2000" dirty="0">
                <a:latin typeface="Trebuchet MS" panose="020B0603020202020204" pitchFamily="34" charset="0"/>
              </a:rPr>
              <a:t>μικρότερο από το έργο  της </a:t>
            </a:r>
            <a:r>
              <a:rPr lang="el-GR" sz="2000" i="1" dirty="0" smtClean="0">
                <a:latin typeface="Trebuchet MS" panose="020B0603020202020204" pitchFamily="34" charset="0"/>
              </a:rPr>
              <a:t>F</a:t>
            </a:r>
            <a:r>
              <a:rPr lang="el-GR" sz="2000" baseline="-25000" dirty="0" smtClean="0">
                <a:latin typeface="Trebuchet MS" panose="020B0603020202020204" pitchFamily="34" charset="0"/>
              </a:rPr>
              <a:t>1</a:t>
            </a:r>
            <a:r>
              <a:rPr lang="el-GR" sz="2000" dirty="0" smtClean="0">
                <a:latin typeface="Trebuchet MS" panose="020B0603020202020204" pitchFamily="34" charset="0"/>
              </a:rPr>
              <a:t>.</a:t>
            </a:r>
            <a:endParaRPr lang="el-GR" sz="2000" dirty="0">
              <a:latin typeface="Trebuchet MS" panose="020B0603020202020204" pitchFamily="34" charset="0"/>
            </a:endParaRPr>
          </a:p>
        </p:txBody>
      </p:sp>
      <p:pic>
        <p:nvPicPr>
          <p:cNvPr id="2050" name="Picture 2" descr="C:\Users\Merkouris\Desktop\img3_55.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98626" y="1052736"/>
            <a:ext cx="2521174" cy="1464816"/>
          </a:xfrm>
          <a:prstGeom prst="rect">
            <a:avLst/>
          </a:prstGeom>
          <a:noFill/>
          <a:extLst>
            <a:ext uri="{909E8E84-426E-40DD-AFC4-6F175D3DCCD1}">
              <a14:hiddenFill xmlns:a14="http://schemas.microsoft.com/office/drawing/2010/main">
                <a:solidFill>
                  <a:srgbClr val="FFFFFF"/>
                </a:solidFill>
              </a14:hiddenFill>
            </a:ext>
          </a:extLst>
        </p:spPr>
      </p:pic>
      <p:sp>
        <p:nvSpPr>
          <p:cNvPr id="5" name="Έλλειψη 4"/>
          <p:cNvSpPr/>
          <p:nvPr/>
        </p:nvSpPr>
        <p:spPr>
          <a:xfrm>
            <a:off x="467544" y="3356992"/>
            <a:ext cx="432048" cy="419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Έλλειψη 6"/>
          <p:cNvSpPr/>
          <p:nvPr/>
        </p:nvSpPr>
        <p:spPr>
          <a:xfrm>
            <a:off x="467544" y="5445224"/>
            <a:ext cx="432048" cy="419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Έλλειψη 7"/>
          <p:cNvSpPr/>
          <p:nvPr/>
        </p:nvSpPr>
        <p:spPr>
          <a:xfrm>
            <a:off x="2692152" y="4520148"/>
            <a:ext cx="432048" cy="419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6629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fade">
                                      <p:cBhvr>
                                        <p:cTn id="26" dur="500"/>
                                        <p:tgtEl>
                                          <p:spTgt spid="4">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2" end="12"/>
                                            </p:txEl>
                                          </p:spTgt>
                                        </p:tgtEl>
                                        <p:attrNameLst>
                                          <p:attrName>style.visibility</p:attrName>
                                        </p:attrNameLst>
                                      </p:cBhvr>
                                      <p:to>
                                        <p:strVal val="visible"/>
                                      </p:to>
                                    </p:set>
                                    <p:animEffect transition="in" filter="fade">
                                      <p:cBhvr>
                                        <p:cTn id="40" dur="500"/>
                                        <p:tgtEl>
                                          <p:spTgt spid="4">
                                            <p:txEl>
                                              <p:pRg st="12" end="1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1500" fill="hold"/>
                                        <p:tgtEl>
                                          <p:spTgt spid="8"/>
                                        </p:tgtEl>
                                        <p:attrNameLst>
                                          <p:attrName>ppt_x</p:attrName>
                                        </p:attrNameLst>
                                      </p:cBhvr>
                                      <p:tavLst>
                                        <p:tav tm="0">
                                          <p:val>
                                            <p:strVal val="0-#ppt_w/2"/>
                                          </p:val>
                                        </p:tav>
                                        <p:tav tm="100000">
                                          <p:val>
                                            <p:strVal val="#ppt_x"/>
                                          </p:val>
                                        </p:tav>
                                      </p:tavLst>
                                    </p:anim>
                                    <p:anim calcmode="lin" valueType="num">
                                      <p:cBhvr additive="base">
                                        <p:cTn id="46"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animEffect transition="in" filter="fade">
                                      <p:cBhvr>
                                        <p:cTn id="51" dur="500"/>
                                        <p:tgtEl>
                                          <p:spTgt spid="4">
                                            <p:txEl>
                                              <p:pRg st="14" end="1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4">
                                            <p:txEl>
                                              <p:pRg st="15" end="15"/>
                                            </p:txEl>
                                          </p:spTgt>
                                        </p:tgtEl>
                                        <p:attrNameLst>
                                          <p:attrName>style.visibility</p:attrName>
                                        </p:attrNameLst>
                                      </p:cBhvr>
                                      <p:to>
                                        <p:strVal val="visible"/>
                                      </p:to>
                                    </p:set>
                                    <p:animEffect transition="in" filter="fade">
                                      <p:cBhvr>
                                        <p:cTn id="54" dur="500"/>
                                        <p:tgtEl>
                                          <p:spTgt spid="4">
                                            <p:txEl>
                                              <p:pRg st="15" end="15"/>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
                                            <p:txEl>
                                              <p:pRg st="16" end="16"/>
                                            </p:txEl>
                                          </p:spTgt>
                                        </p:tgtEl>
                                        <p:attrNameLst>
                                          <p:attrName>style.visibility</p:attrName>
                                        </p:attrNameLst>
                                      </p:cBhvr>
                                      <p:to>
                                        <p:strVal val="visible"/>
                                      </p:to>
                                    </p:set>
                                    <p:animEffect transition="in" filter="fade">
                                      <p:cBhvr>
                                        <p:cTn id="57" dur="500"/>
                                        <p:tgtEl>
                                          <p:spTgt spid="4">
                                            <p:txEl>
                                              <p:pRg st="16" end="16"/>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
                                            <p:txEl>
                                              <p:pRg st="17" end="17"/>
                                            </p:txEl>
                                          </p:spTgt>
                                        </p:tgtEl>
                                        <p:attrNameLst>
                                          <p:attrName>style.visibility</p:attrName>
                                        </p:attrNameLst>
                                      </p:cBhvr>
                                      <p:to>
                                        <p:strVal val="visible"/>
                                      </p:to>
                                    </p:set>
                                    <p:animEffect transition="in" filter="fade">
                                      <p:cBhvr>
                                        <p:cTn id="60" dur="500"/>
                                        <p:tgtEl>
                                          <p:spTgt spid="4">
                                            <p:txEl>
                                              <p:pRg st="17" end="1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1000" fill="hold"/>
                                        <p:tgtEl>
                                          <p:spTgt spid="7"/>
                                        </p:tgtEl>
                                        <p:attrNameLst>
                                          <p:attrName>ppt_x</p:attrName>
                                        </p:attrNameLst>
                                      </p:cBhvr>
                                      <p:tavLst>
                                        <p:tav tm="0">
                                          <p:val>
                                            <p:strVal val="0-#ppt_w/2"/>
                                          </p:val>
                                        </p:tav>
                                        <p:tav tm="100000">
                                          <p:val>
                                            <p:strVal val="#ppt_x"/>
                                          </p:val>
                                        </p:tav>
                                      </p:tavLst>
                                    </p:anim>
                                    <p:anim calcmode="lin" valueType="num">
                                      <p:cBhvr additive="base">
                                        <p:cTn id="6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27</a:t>
            </a:fld>
            <a:endParaRPr lang="el-GR" dirty="0">
              <a:solidFill>
                <a:schemeClr val="tx1"/>
              </a:solidFill>
            </a:endParaRPr>
          </a:p>
        </p:txBody>
      </p:sp>
      <p:sp>
        <p:nvSpPr>
          <p:cNvPr id="5" name="Text Box 4"/>
          <p:cNvSpPr txBox="1">
            <a:spLocks noChangeArrowheads="1"/>
          </p:cNvSpPr>
          <p:nvPr/>
        </p:nvSpPr>
        <p:spPr bwMode="auto">
          <a:xfrm>
            <a:off x="1547664" y="1916832"/>
            <a:ext cx="61206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smtClean="0">
                <a:solidFill>
                  <a:srgbClr val="800000"/>
                </a:solidFill>
                <a:effectLst>
                  <a:outerShdw blurRad="38100" dist="38100" dir="2700000" algn="tl">
                    <a:srgbClr val="000000"/>
                  </a:outerShdw>
                </a:effectLst>
                <a:latin typeface="Comic Sans MS" pitchFamily="66" charset="0"/>
              </a:rPr>
              <a:t>Ασκήσεις από το βιβλίο</a:t>
            </a:r>
          </a:p>
          <a:p>
            <a:pPr algn="ctr">
              <a:spcBef>
                <a:spcPct val="50000"/>
              </a:spcBef>
              <a:defRPr/>
            </a:pPr>
            <a:r>
              <a:rPr lang="el-GR" sz="2400" b="1" dirty="0" smtClean="0">
                <a:solidFill>
                  <a:srgbClr val="800000"/>
                </a:solidFill>
                <a:effectLst>
                  <a:outerShdw blurRad="38100" dist="38100" dir="2700000" algn="tl">
                    <a:srgbClr val="000000"/>
                  </a:outerShdw>
                </a:effectLst>
                <a:latin typeface="Comic Sans MS" pitchFamily="66" charset="0"/>
              </a:rPr>
              <a:t>(από σελ. 104)</a:t>
            </a:r>
            <a:endParaRPr lang="el-GR" sz="2400" b="1" dirty="0">
              <a:solidFill>
                <a:srgbClr val="80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384900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28</a:t>
            </a:fld>
            <a:endParaRPr lang="el-GR" dirty="0">
              <a:solidFill>
                <a:prstClr val="black"/>
              </a:solidFill>
            </a:endParaRPr>
          </a:p>
        </p:txBody>
      </p:sp>
      <p:sp>
        <p:nvSpPr>
          <p:cNvPr id="4" name="Ορθογώνιο 3"/>
          <p:cNvSpPr/>
          <p:nvPr/>
        </p:nvSpPr>
        <p:spPr>
          <a:xfrm>
            <a:off x="539552" y="476672"/>
            <a:ext cx="7992888" cy="2308324"/>
          </a:xfrm>
          <a:prstGeom prst="rect">
            <a:avLst/>
          </a:prstGeom>
        </p:spPr>
        <p:txBody>
          <a:bodyPr wrap="square">
            <a:spAutoFit/>
          </a:bodyPr>
          <a:lstStyle/>
          <a:p>
            <a:pPr algn="just"/>
            <a:r>
              <a:rPr lang="el-GR" sz="2400" b="1" dirty="0">
                <a:latin typeface="Trebuchet MS" panose="020B0603020202020204" pitchFamily="34" charset="0"/>
              </a:rPr>
              <a:t>3.18</a:t>
            </a:r>
            <a:r>
              <a:rPr lang="el-GR" sz="2400" dirty="0">
                <a:latin typeface="Trebuchet MS" panose="020B0603020202020204" pitchFamily="34" charset="0"/>
              </a:rPr>
              <a:t> </a:t>
            </a:r>
            <a:r>
              <a:rPr lang="el-GR" sz="2400" dirty="0" smtClean="0">
                <a:latin typeface="Trebuchet MS" panose="020B0603020202020204" pitchFamily="34" charset="0"/>
              </a:rPr>
              <a:t> Το </a:t>
            </a:r>
            <a:r>
              <a:rPr lang="el-GR" sz="2400" dirty="0">
                <a:latin typeface="Trebuchet MS" panose="020B0603020202020204" pitchFamily="34" charset="0"/>
              </a:rPr>
              <a:t>μικρό έμβολο υδραυλικού ανυψωτήρα που χρησιμοποιείται για την ανύψωση αυτοκινήτων έχει διατομή εμβαδού </a:t>
            </a:r>
            <a:r>
              <a:rPr lang="el-GR" sz="2400" dirty="0" smtClean="0">
                <a:latin typeface="Trebuchet MS" panose="020B0603020202020204" pitchFamily="34" charset="0"/>
              </a:rPr>
              <a:t>3cm</a:t>
            </a:r>
            <a:r>
              <a:rPr lang="el-GR" sz="2400" baseline="30000" dirty="0" smtClean="0">
                <a:latin typeface="Trebuchet MS" panose="020B0603020202020204" pitchFamily="34" charset="0"/>
              </a:rPr>
              <a:t>2</a:t>
            </a:r>
            <a:r>
              <a:rPr lang="el-GR" sz="2400" dirty="0" smtClean="0">
                <a:latin typeface="Trebuchet MS" panose="020B0603020202020204" pitchFamily="34" charset="0"/>
              </a:rPr>
              <a:t> </a:t>
            </a:r>
            <a:r>
              <a:rPr lang="el-GR" sz="2400" dirty="0">
                <a:latin typeface="Trebuchet MS" panose="020B0603020202020204" pitchFamily="34" charset="0"/>
              </a:rPr>
              <a:t>ενώ το μεγάλο έχει διατομή εμβαδού </a:t>
            </a:r>
            <a:r>
              <a:rPr lang="el-GR" sz="2400" dirty="0" smtClean="0">
                <a:latin typeface="Trebuchet MS" panose="020B0603020202020204" pitchFamily="34" charset="0"/>
              </a:rPr>
              <a:t>200cm</a:t>
            </a:r>
            <a:r>
              <a:rPr lang="el-GR" sz="2400" baseline="30000" dirty="0" smtClean="0">
                <a:latin typeface="Trebuchet MS" panose="020B0603020202020204" pitchFamily="34" charset="0"/>
              </a:rPr>
              <a:t>2</a:t>
            </a:r>
            <a:r>
              <a:rPr lang="el-GR" sz="2400" dirty="0">
                <a:latin typeface="Trebuchet MS" panose="020B0603020202020204" pitchFamily="34" charset="0"/>
              </a:rPr>
              <a:t>. Πόση δύναμη πρέπει να ασκηθεί στο μικρό έμβολο ώστε το μεγάλο να ανυψώσει ένα αυτοκίνητο βάρους </a:t>
            </a:r>
            <a:r>
              <a:rPr lang="el-GR" sz="2400" dirty="0" smtClean="0">
                <a:latin typeface="Trebuchet MS" panose="020B0603020202020204" pitchFamily="34" charset="0"/>
              </a:rPr>
              <a:t>10000Ν</a:t>
            </a:r>
            <a:r>
              <a:rPr lang="el-GR" sz="2400" dirty="0">
                <a:latin typeface="Trebuchet MS" panose="020B0603020202020204" pitchFamily="34" charset="0"/>
              </a:rPr>
              <a:t>; </a:t>
            </a:r>
          </a:p>
        </p:txBody>
      </p:sp>
      <p:sp>
        <p:nvSpPr>
          <p:cNvPr id="5" name="TextBox 4"/>
          <p:cNvSpPr txBox="1"/>
          <p:nvPr/>
        </p:nvSpPr>
        <p:spPr>
          <a:xfrm>
            <a:off x="4860032" y="2314409"/>
            <a:ext cx="1224136" cy="461665"/>
          </a:xfrm>
          <a:prstGeom prst="rect">
            <a:avLst/>
          </a:prstGeom>
          <a:noFill/>
        </p:spPr>
        <p:txBody>
          <a:bodyPr wrap="square" rtlCol="0">
            <a:spAutoFit/>
          </a:bodyPr>
          <a:lstStyle/>
          <a:p>
            <a:r>
              <a:rPr lang="el-GR" sz="2400" b="1" dirty="0" smtClean="0">
                <a:solidFill>
                  <a:srgbClr val="FF0000"/>
                </a:solidFill>
                <a:latin typeface="Trebuchet MS" panose="020B0603020202020204" pitchFamily="34" charset="0"/>
              </a:rPr>
              <a:t>150Ν</a:t>
            </a:r>
            <a:endParaRPr lang="el-GR" sz="24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24244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1+#ppt_w/2"/>
                                          </p:val>
                                        </p:tav>
                                        <p:tav tm="100000">
                                          <p:val>
                                            <p:strVal val="#ppt_x"/>
                                          </p:val>
                                        </p:tav>
                                      </p:tavLst>
                                    </p:anim>
                                    <p:anim calcmode="lin" valueType="num">
                                      <p:cBhvr additive="base">
                                        <p:cTn id="13"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29</a:t>
            </a:fld>
            <a:endParaRPr lang="el-GR" dirty="0">
              <a:solidFill>
                <a:prstClr val="black"/>
              </a:solidFill>
            </a:endParaRPr>
          </a:p>
        </p:txBody>
      </p:sp>
      <p:sp>
        <p:nvSpPr>
          <p:cNvPr id="4" name="Text Box 4"/>
          <p:cNvSpPr txBox="1">
            <a:spLocks noChangeArrowheads="1"/>
          </p:cNvSpPr>
          <p:nvPr/>
        </p:nvSpPr>
        <p:spPr bwMode="auto">
          <a:xfrm>
            <a:off x="1472410" y="1888022"/>
            <a:ext cx="64839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smtClean="0">
                <a:solidFill>
                  <a:srgbClr val="800000"/>
                </a:solidFill>
                <a:effectLst>
                  <a:outerShdw blurRad="38100" dist="38100" dir="2700000" algn="tl">
                    <a:srgbClr val="000000"/>
                  </a:outerShdw>
                </a:effectLst>
                <a:latin typeface="Comic Sans MS" pitchFamily="66" charset="0"/>
              </a:rPr>
              <a:t>Ερωτήσεις εκτός του βιβλίου</a:t>
            </a:r>
          </a:p>
        </p:txBody>
      </p:sp>
    </p:spTree>
    <p:extLst>
      <p:ext uri="{BB962C8B-B14F-4D97-AF65-F5344CB8AC3E}">
        <p14:creationId xmlns:p14="http://schemas.microsoft.com/office/powerpoint/2010/main" val="40361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a:t>
            </a:fld>
            <a:endParaRPr lang="el-GR" dirty="0">
              <a:solidFill>
                <a:prstClr val="black"/>
              </a:solidFill>
            </a:endParaRPr>
          </a:p>
        </p:txBody>
      </p:sp>
      <p:sp>
        <p:nvSpPr>
          <p:cNvPr id="4" name="TextBox 3"/>
          <p:cNvSpPr txBox="1"/>
          <p:nvPr/>
        </p:nvSpPr>
        <p:spPr>
          <a:xfrm>
            <a:off x="1475656" y="404664"/>
            <a:ext cx="6408712"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Χαρακτηριστικά των ρευστών</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5" name="Πίνακας 4"/>
          <p:cNvGraphicFramePr>
            <a:graphicFrameLocks noGrp="1"/>
          </p:cNvGraphicFramePr>
          <p:nvPr>
            <p:extLst>
              <p:ext uri="{D42A27DB-BD31-4B8C-83A1-F6EECF244321}">
                <p14:modId xmlns:p14="http://schemas.microsoft.com/office/powerpoint/2010/main" val="1754628614"/>
              </p:ext>
            </p:extLst>
          </p:nvPr>
        </p:nvGraphicFramePr>
        <p:xfrm>
          <a:off x="683568" y="1120482"/>
          <a:ext cx="7632848" cy="3144188"/>
        </p:xfrm>
        <a:graphic>
          <a:graphicData uri="http://schemas.openxmlformats.org/drawingml/2006/table">
            <a:tbl>
              <a:tblPr firstRow="1" bandRow="1">
                <a:tableStyleId>{22838BEF-8BB2-4498-84A7-C5851F593DF1}</a:tableStyleId>
              </a:tblPr>
              <a:tblGrid>
                <a:gridCol w="3960440">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766748">
                <a:tc>
                  <a:txBody>
                    <a:bodyPr/>
                    <a:lstStyle/>
                    <a:p>
                      <a:pPr algn="ctr"/>
                      <a:r>
                        <a:rPr lang="el-GR" sz="2400" dirty="0" smtClean="0">
                          <a:latin typeface="Comic Sans MS" panose="030F0702030302020204" pitchFamily="66" charset="0"/>
                        </a:rPr>
                        <a:t>Υγρά</a:t>
                      </a:r>
                      <a:endParaRPr lang="el-GR" sz="2400" dirty="0">
                        <a:latin typeface="Comic Sans MS" panose="030F0702030302020204" pitchFamily="66" charset="0"/>
                      </a:endParaRPr>
                    </a:p>
                  </a:txBody>
                  <a:tcPr/>
                </a:tc>
                <a:tc>
                  <a:txBody>
                    <a:bodyPr/>
                    <a:lstStyle/>
                    <a:p>
                      <a:pPr algn="ctr"/>
                      <a:r>
                        <a:rPr lang="el-GR" sz="2400" dirty="0" smtClean="0">
                          <a:latin typeface="Comic Sans MS" panose="030F0702030302020204" pitchFamily="66" charset="0"/>
                        </a:rPr>
                        <a:t>Αέρια</a:t>
                      </a:r>
                      <a:endParaRPr lang="el-GR" sz="2400" dirty="0">
                        <a:latin typeface="Comic Sans MS" panose="030F0702030302020204" pitchFamily="66" charset="0"/>
                      </a:endParaRPr>
                    </a:p>
                  </a:txBody>
                  <a:tcPr/>
                </a:tc>
                <a:extLst>
                  <a:ext uri="{0D108BD9-81ED-4DB2-BD59-A6C34878D82A}">
                    <a16:rowId xmlns:a16="http://schemas.microsoft.com/office/drawing/2014/main" val="10000"/>
                  </a:ext>
                </a:extLst>
              </a:tr>
              <a:tr h="1121236">
                <a:tc>
                  <a:txBody>
                    <a:bodyPr/>
                    <a:lstStyle/>
                    <a:p>
                      <a:pPr marL="342900" marR="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2000" b="1" dirty="0" smtClean="0">
                          <a:latin typeface="Comic Sans MS" panose="030F0702030302020204" pitchFamily="66" charset="0"/>
                        </a:rPr>
                        <a:t>Διατηρούν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σταθερό όγκο</a:t>
                      </a:r>
                      <a:r>
                        <a:rPr lang="el-GR" sz="2000" b="1" dirty="0" smtClean="0">
                          <a:latin typeface="Comic Sans MS" panose="030F0702030302020204" pitchFamily="66" charset="0"/>
                        </a:rPr>
                        <a:t>, όπου μετακινηθούν (για ορισμένη θερμοκρασία). Αποκτούν το σχήμα του χώρου που καταλαμβάνουν. </a:t>
                      </a:r>
                      <a:endParaRPr lang="el-GR" sz="2000" dirty="0" smtClean="0">
                        <a:latin typeface="Comic Sans MS" panose="030F0702030302020204" pitchFamily="66" charset="0"/>
                      </a:endParaRPr>
                    </a:p>
                  </a:txBody>
                  <a:tcPr/>
                </a:tc>
                <a:tc>
                  <a:txBody>
                    <a:bodyPr/>
                    <a:lstStyle/>
                    <a:p>
                      <a:pPr marL="342900" indent="-342900" algn="just">
                        <a:lnSpc>
                          <a:spcPct val="150000"/>
                        </a:lnSpc>
                        <a:buFont typeface="Arial" panose="020B0604020202020204" pitchFamily="34" charset="0"/>
                        <a:buChar char="•"/>
                      </a:pPr>
                      <a:r>
                        <a:rPr lang="en-US" sz="2000" b="1" baseline="0" dirty="0" smtClean="0">
                          <a:solidFill>
                            <a:schemeClr val="tx1"/>
                          </a:solidFill>
                          <a:effectLst/>
                          <a:latin typeface="Comic Sans MS" panose="030F0702030302020204" pitchFamily="66" charset="0"/>
                        </a:rPr>
                        <a:t>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Δεν διατηρούν σταθερό</a:t>
                      </a:r>
                      <a:r>
                        <a:rPr lang="el-GR" sz="2000" b="1" baseline="0"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όγκο</a:t>
                      </a:r>
                      <a:r>
                        <a:rPr lang="el-GR" sz="2000" b="1" dirty="0" smtClean="0">
                          <a:latin typeface="Comic Sans MS" panose="030F0702030302020204" pitchFamily="66" charset="0"/>
                        </a:rPr>
                        <a:t>. Καταλαμβάνουν όλο τον χώρο, όπου μετακινηθούν. </a:t>
                      </a:r>
                    </a:p>
                  </a:txBody>
                  <a:tcPr/>
                </a:tc>
                <a:extLst>
                  <a:ext uri="{0D108BD9-81ED-4DB2-BD59-A6C34878D82A}">
                    <a16:rowId xmlns:a16="http://schemas.microsoft.com/office/drawing/2014/main" val="10001"/>
                  </a:ext>
                </a:extLst>
              </a:tr>
            </a:tbl>
          </a:graphicData>
        </a:graphic>
      </p:graphicFrame>
      <p:graphicFrame>
        <p:nvGraphicFramePr>
          <p:cNvPr id="6" name="Πίνακας 5"/>
          <p:cNvGraphicFramePr>
            <a:graphicFrameLocks noGrp="1"/>
          </p:cNvGraphicFramePr>
          <p:nvPr>
            <p:extLst>
              <p:ext uri="{D42A27DB-BD31-4B8C-83A1-F6EECF244321}">
                <p14:modId xmlns:p14="http://schemas.microsoft.com/office/powerpoint/2010/main" val="582040377"/>
              </p:ext>
            </p:extLst>
          </p:nvPr>
        </p:nvGraphicFramePr>
        <p:xfrm>
          <a:off x="683568" y="4264670"/>
          <a:ext cx="7632848" cy="1463040"/>
        </p:xfrm>
        <a:graphic>
          <a:graphicData uri="http://schemas.openxmlformats.org/drawingml/2006/table">
            <a:tbl>
              <a:tblPr firstRow="1" bandRow="1">
                <a:tableStyleId>{22838BEF-8BB2-4498-84A7-C5851F593DF1}</a:tableStyleId>
              </a:tblPr>
              <a:tblGrid>
                <a:gridCol w="3960440">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1149856">
                <a:tc>
                  <a:txBody>
                    <a:bodyPr/>
                    <a:lstStyle/>
                    <a:p>
                      <a:pPr marL="342900" marR="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2000" b="1" dirty="0" smtClean="0">
                          <a:latin typeface="Comic Sans MS" panose="030F0702030302020204" pitchFamily="66" charset="0"/>
                        </a:rPr>
                        <a:t>Είναι πρακτικά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ασυμπίεστα</a:t>
                      </a:r>
                      <a:r>
                        <a:rPr lang="el-GR" sz="2000" b="1" dirty="0" smtClean="0">
                          <a:latin typeface="Comic Sans MS" panose="030F0702030302020204" pitchFamily="66" charset="0"/>
                        </a:rPr>
                        <a:t> (ο όγκος σταθερός, ανεξάρτητος</a:t>
                      </a:r>
                      <a:r>
                        <a:rPr lang="el-GR" sz="2000" b="1" baseline="0" dirty="0" smtClean="0">
                          <a:latin typeface="Comic Sans MS" panose="030F0702030302020204" pitchFamily="66" charset="0"/>
                        </a:rPr>
                        <a:t> από την πίεση)</a:t>
                      </a:r>
                      <a:r>
                        <a:rPr lang="el-GR" sz="2000" b="1" dirty="0" smtClean="0">
                          <a:latin typeface="Comic Sans MS" panose="030F0702030302020204" pitchFamily="66" charset="0"/>
                        </a:rPr>
                        <a:t>. </a:t>
                      </a:r>
                    </a:p>
                  </a:txBody>
                  <a:tcPr/>
                </a:tc>
                <a:tc>
                  <a:txBody>
                    <a:bodyPr/>
                    <a:lstStyle/>
                    <a:p>
                      <a:pPr marL="342900" marR="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2000" b="1" dirty="0" smtClean="0">
                          <a:latin typeface="Comic Sans MS" panose="030F0702030302020204" pitchFamily="66" charset="0"/>
                        </a:rPr>
                        <a:t>Είναι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συμπιεστά </a:t>
                      </a:r>
                      <a:r>
                        <a:rPr lang="el-GR" sz="2000" b="1" dirty="0" smtClean="0">
                          <a:solidFill>
                            <a:schemeClr val="tx1"/>
                          </a:solidFill>
                          <a:effectLst/>
                          <a:latin typeface="Comic Sans MS" panose="030F0702030302020204" pitchFamily="66" charset="0"/>
                        </a:rPr>
                        <a:t>(ο</a:t>
                      </a:r>
                      <a:r>
                        <a:rPr lang="el-GR" sz="2000" b="1" baseline="0" dirty="0" smtClean="0">
                          <a:solidFill>
                            <a:schemeClr val="tx1"/>
                          </a:solidFill>
                          <a:effectLst/>
                          <a:latin typeface="Comic Sans MS" panose="030F0702030302020204" pitchFamily="66" charset="0"/>
                        </a:rPr>
                        <a:t> όγκος εξαρτάται από την πίεση)</a:t>
                      </a:r>
                      <a:r>
                        <a:rPr lang="el-GR" sz="2000" b="1" dirty="0" smtClean="0">
                          <a:latin typeface="Comic Sans MS" panose="030F0702030302020204" pitchFamily="66" charset="0"/>
                        </a:rPr>
                        <a:t>.</a:t>
                      </a:r>
                    </a:p>
                    <a:p>
                      <a:pPr marL="342900" indent="-342900">
                        <a:lnSpc>
                          <a:spcPct val="150000"/>
                        </a:lnSpc>
                        <a:buFont typeface="Arial" panose="020B0604020202020204" pitchFamily="34" charset="0"/>
                        <a:buChar char="•"/>
                      </a:pPr>
                      <a:endParaRPr lang="el-GR" sz="2000" b="1" dirty="0">
                        <a:latin typeface="Comic Sans MS" panose="030F0702030302020204" pitchFamily="66"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5103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30</a:t>
            </a:fld>
            <a:endParaRPr lang="el-GR" dirty="0">
              <a:solidFill>
                <a:prstClr val="black"/>
              </a:solidFill>
            </a:endParaRPr>
          </a:p>
        </p:txBody>
      </p:sp>
      <p:sp>
        <p:nvSpPr>
          <p:cNvPr id="4" name="Ορθογώνιο 3"/>
          <p:cNvSpPr/>
          <p:nvPr/>
        </p:nvSpPr>
        <p:spPr>
          <a:xfrm>
            <a:off x="395536" y="188640"/>
            <a:ext cx="8280920" cy="5632311"/>
          </a:xfrm>
          <a:prstGeom prst="rect">
            <a:avLst/>
          </a:prstGeom>
        </p:spPr>
        <p:txBody>
          <a:bodyPr wrap="square">
            <a:spAutoFit/>
          </a:bodyPr>
          <a:lstStyle/>
          <a:p>
            <a:pPr marR="114300" algn="just">
              <a:spcAft>
                <a:spcPts val="0"/>
              </a:spcAft>
            </a:pPr>
            <a:r>
              <a:rPr lang="el-GR" sz="2400" b="1" dirty="0">
                <a:solidFill>
                  <a:srgbClr val="000000"/>
                </a:solidFill>
                <a:latin typeface="Trebuchet MS"/>
                <a:ea typeface="Times New Roman"/>
                <a:cs typeface="Trebuchet MS"/>
              </a:rPr>
              <a:t>1.  </a:t>
            </a:r>
            <a:r>
              <a:rPr lang="el-GR" sz="2400" dirty="0">
                <a:solidFill>
                  <a:srgbClr val="000000"/>
                </a:solidFill>
                <a:latin typeface="Trebuchet MS"/>
                <a:ea typeface="Times New Roman"/>
                <a:cs typeface="Trebuchet MS"/>
              </a:rPr>
              <a:t>Ένας άνθρωπος στέκεται όρθιος πάνω σε οριζόντιο έδαφος. Αν ο άνθρωπος σταθεί όρθιος μόνο στο ένα πόδι του θα</a:t>
            </a:r>
            <a:endParaRPr lang="el-GR" sz="2800" dirty="0">
              <a:solidFill>
                <a:srgbClr val="000000"/>
              </a:solidFill>
              <a:latin typeface="Trebuchet MS"/>
              <a:ea typeface="Times New Roman"/>
              <a:cs typeface="Trebuchet MS"/>
            </a:endParaRPr>
          </a:p>
          <a:p>
            <a:pPr marR="114300" algn="just">
              <a:spcAft>
                <a:spcPts val="0"/>
              </a:spcAft>
            </a:pPr>
            <a:r>
              <a:rPr lang="el-GR" sz="2400" b="1" dirty="0">
                <a:solidFill>
                  <a:srgbClr val="000000"/>
                </a:solidFill>
                <a:latin typeface="Trebuchet MS"/>
                <a:ea typeface="Times New Roman"/>
                <a:cs typeface="Trebuchet MS"/>
              </a:rPr>
              <a:t>α.</a:t>
            </a:r>
            <a:r>
              <a:rPr lang="el-GR" sz="2400" dirty="0">
                <a:solidFill>
                  <a:srgbClr val="000000"/>
                </a:solidFill>
                <a:latin typeface="Trebuchet MS"/>
                <a:ea typeface="Times New Roman"/>
                <a:cs typeface="Trebuchet MS"/>
              </a:rPr>
              <a:t>  διπλασιαστεί η δύναμη που ασκείται στο έδαφος και θα παραμείνει σταθερή η πίεση.	</a:t>
            </a:r>
            <a:endParaRPr lang="el-GR" sz="2800" dirty="0">
              <a:solidFill>
                <a:srgbClr val="000000"/>
              </a:solidFill>
              <a:latin typeface="Trebuchet MS"/>
              <a:ea typeface="Times New Roman"/>
              <a:cs typeface="Trebuchet MS"/>
            </a:endParaRPr>
          </a:p>
          <a:p>
            <a:pPr marR="114300" algn="just">
              <a:spcAft>
                <a:spcPts val="0"/>
              </a:spcAft>
            </a:pPr>
            <a:r>
              <a:rPr lang="el-GR" sz="2400" b="1" dirty="0">
                <a:solidFill>
                  <a:srgbClr val="000000"/>
                </a:solidFill>
                <a:latin typeface="Trebuchet MS"/>
                <a:ea typeface="Times New Roman"/>
                <a:cs typeface="Trebuchet MS"/>
              </a:rPr>
              <a:t>β.</a:t>
            </a:r>
            <a:r>
              <a:rPr lang="el-GR" sz="2400" dirty="0">
                <a:solidFill>
                  <a:srgbClr val="000000"/>
                </a:solidFill>
                <a:latin typeface="Trebuchet MS"/>
                <a:ea typeface="Times New Roman"/>
                <a:cs typeface="Trebuchet MS"/>
              </a:rPr>
              <a:t>  διπλασιαστούν και η δύναμη που ασκείται στο έδαφος και η πίεση.	</a:t>
            </a:r>
            <a:endParaRPr lang="el-GR" sz="2800" dirty="0">
              <a:solidFill>
                <a:srgbClr val="000000"/>
              </a:solidFill>
              <a:latin typeface="Trebuchet MS"/>
              <a:ea typeface="Times New Roman"/>
              <a:cs typeface="Trebuchet MS"/>
            </a:endParaRPr>
          </a:p>
          <a:p>
            <a:pPr marR="114300" algn="just">
              <a:spcAft>
                <a:spcPts val="0"/>
              </a:spcAft>
            </a:pPr>
            <a:r>
              <a:rPr lang="el-GR" sz="2400" b="1" dirty="0">
                <a:solidFill>
                  <a:srgbClr val="000000"/>
                </a:solidFill>
                <a:latin typeface="Trebuchet MS"/>
                <a:ea typeface="Times New Roman"/>
                <a:cs typeface="Trebuchet MS"/>
              </a:rPr>
              <a:t>γ.</a:t>
            </a:r>
            <a:r>
              <a:rPr lang="el-GR" sz="2400" dirty="0">
                <a:solidFill>
                  <a:srgbClr val="000000"/>
                </a:solidFill>
                <a:latin typeface="Trebuchet MS"/>
                <a:ea typeface="Times New Roman"/>
                <a:cs typeface="Trebuchet MS"/>
              </a:rPr>
              <a:t> </a:t>
            </a:r>
            <a:r>
              <a:rPr lang="el-GR" sz="2400" dirty="0" smtClean="0">
                <a:solidFill>
                  <a:srgbClr val="000000"/>
                </a:solidFill>
                <a:latin typeface="Trebuchet MS"/>
                <a:ea typeface="Times New Roman"/>
                <a:cs typeface="Trebuchet MS"/>
              </a:rPr>
              <a:t>διπλασιαστεί </a:t>
            </a:r>
            <a:r>
              <a:rPr lang="el-GR" sz="2400" dirty="0">
                <a:solidFill>
                  <a:srgbClr val="000000"/>
                </a:solidFill>
                <a:latin typeface="Trebuchet MS"/>
                <a:ea typeface="Times New Roman"/>
                <a:cs typeface="Trebuchet MS"/>
              </a:rPr>
              <a:t>η πίεση στο έδαφος και θα παραμείνει σταθερή η δύναμη.	</a:t>
            </a:r>
            <a:endParaRPr lang="el-GR" sz="2800" dirty="0">
              <a:solidFill>
                <a:srgbClr val="000000"/>
              </a:solidFill>
              <a:latin typeface="Trebuchet MS"/>
              <a:ea typeface="Times New Roman"/>
              <a:cs typeface="Trebuchet MS"/>
            </a:endParaRPr>
          </a:p>
          <a:p>
            <a:pPr marR="114300" algn="just">
              <a:spcAft>
                <a:spcPts val="0"/>
              </a:spcAft>
            </a:pPr>
            <a:r>
              <a:rPr lang="el-GR" sz="2400" b="1" dirty="0">
                <a:solidFill>
                  <a:srgbClr val="000000"/>
                </a:solidFill>
                <a:latin typeface="Trebuchet MS"/>
                <a:ea typeface="Times New Roman"/>
                <a:cs typeface="Trebuchet MS"/>
              </a:rPr>
              <a:t>δ.</a:t>
            </a:r>
            <a:r>
              <a:rPr lang="el-GR" sz="2400" dirty="0">
                <a:solidFill>
                  <a:srgbClr val="000000"/>
                </a:solidFill>
                <a:latin typeface="Trebuchet MS"/>
                <a:ea typeface="Times New Roman"/>
                <a:cs typeface="Trebuchet MS"/>
              </a:rPr>
              <a:t>  παραμείνουν σταθερές και η δύναμη και η πίεση στο έδαφος.  </a:t>
            </a:r>
            <a:endParaRPr lang="el-GR" sz="2800" dirty="0">
              <a:solidFill>
                <a:srgbClr val="000000"/>
              </a:solidFill>
              <a:latin typeface="Trebuchet MS"/>
              <a:ea typeface="Times New Roman"/>
              <a:cs typeface="Trebuchet MS"/>
            </a:endParaRPr>
          </a:p>
          <a:p>
            <a:endParaRPr lang="el-GR" sz="2400" b="1" dirty="0" smtClean="0">
              <a:latin typeface="Trebuchet MS" panose="020B0603020202020204" pitchFamily="34" charset="0"/>
            </a:endParaRPr>
          </a:p>
          <a:p>
            <a:r>
              <a:rPr lang="el-GR" sz="2400" b="1" dirty="0" smtClean="0">
                <a:latin typeface="Trebuchet MS" panose="020B0603020202020204" pitchFamily="34" charset="0"/>
              </a:rPr>
              <a:t>2.  </a:t>
            </a:r>
            <a:r>
              <a:rPr lang="el-GR" sz="2400" dirty="0">
                <a:latin typeface="Trebuchet MS" panose="020B0603020202020204" pitchFamily="34" charset="0"/>
              </a:rPr>
              <a:t>Επειδή τα υγρά είναι ασυμπίεστα δεν μεταβάλλουν</a:t>
            </a:r>
          </a:p>
          <a:p>
            <a:r>
              <a:rPr lang="el-GR" sz="2400" b="1" dirty="0">
                <a:latin typeface="Trebuchet MS" panose="020B0603020202020204" pitchFamily="34" charset="0"/>
              </a:rPr>
              <a:t>α.  </a:t>
            </a:r>
            <a:r>
              <a:rPr lang="el-GR" sz="2400" dirty="0">
                <a:latin typeface="Trebuchet MS" panose="020B0603020202020204" pitchFamily="34" charset="0"/>
              </a:rPr>
              <a:t>τον όγκο τους.	         </a:t>
            </a:r>
            <a:r>
              <a:rPr lang="el-GR" sz="2400" b="1" dirty="0">
                <a:latin typeface="Trebuchet MS" panose="020B0603020202020204" pitchFamily="34" charset="0"/>
              </a:rPr>
              <a:t>β.  </a:t>
            </a:r>
            <a:r>
              <a:rPr lang="el-GR" sz="2400" dirty="0">
                <a:latin typeface="Trebuchet MS" panose="020B0603020202020204" pitchFamily="34" charset="0"/>
              </a:rPr>
              <a:t>το σχήμα τους.	</a:t>
            </a:r>
          </a:p>
          <a:p>
            <a:r>
              <a:rPr lang="el-GR" sz="2400" b="1" dirty="0" smtClean="0">
                <a:latin typeface="Trebuchet MS" panose="020B0603020202020204" pitchFamily="34" charset="0"/>
              </a:rPr>
              <a:t>γ</a:t>
            </a:r>
            <a:r>
              <a:rPr lang="el-GR" sz="2400" b="1" dirty="0">
                <a:latin typeface="Trebuchet MS" panose="020B0603020202020204" pitchFamily="34" charset="0"/>
              </a:rPr>
              <a:t>.</a:t>
            </a:r>
            <a:r>
              <a:rPr lang="el-GR" sz="2400" dirty="0">
                <a:latin typeface="Trebuchet MS" panose="020B0603020202020204" pitchFamily="34" charset="0"/>
              </a:rPr>
              <a:t>  την πίεσή τους.	</a:t>
            </a:r>
            <a:r>
              <a:rPr lang="el-GR" sz="2400" dirty="0" smtClean="0">
                <a:latin typeface="Trebuchet MS" panose="020B0603020202020204" pitchFamily="34" charset="0"/>
              </a:rPr>
              <a:t>         </a:t>
            </a:r>
            <a:r>
              <a:rPr lang="el-GR" sz="2400" b="1" dirty="0" smtClean="0">
                <a:latin typeface="Trebuchet MS" panose="020B0603020202020204" pitchFamily="34" charset="0"/>
              </a:rPr>
              <a:t>δ</a:t>
            </a:r>
            <a:r>
              <a:rPr lang="el-GR" sz="2400" b="1" dirty="0">
                <a:latin typeface="Trebuchet MS" panose="020B0603020202020204" pitchFamily="34" charset="0"/>
              </a:rPr>
              <a:t>.</a:t>
            </a:r>
            <a:r>
              <a:rPr lang="el-GR" sz="2400" dirty="0">
                <a:latin typeface="Trebuchet MS" panose="020B0603020202020204" pitchFamily="34" charset="0"/>
              </a:rPr>
              <a:t>  τη μάζα τους</a:t>
            </a:r>
            <a:r>
              <a:rPr lang="el-GR" sz="2400" dirty="0" smtClean="0">
                <a:latin typeface="Trebuchet MS" panose="020B0603020202020204" pitchFamily="34" charset="0"/>
              </a:rPr>
              <a:t>.</a:t>
            </a:r>
          </a:p>
        </p:txBody>
      </p:sp>
      <p:sp>
        <p:nvSpPr>
          <p:cNvPr id="5" name="Έλλειψη 4"/>
          <p:cNvSpPr/>
          <p:nvPr/>
        </p:nvSpPr>
        <p:spPr>
          <a:xfrm>
            <a:off x="395536" y="2794935"/>
            <a:ext cx="432048" cy="419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Έλλειψη 5"/>
          <p:cNvSpPr/>
          <p:nvPr/>
        </p:nvSpPr>
        <p:spPr>
          <a:xfrm>
            <a:off x="381539" y="5011599"/>
            <a:ext cx="432048" cy="419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7665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0-#ppt_w/2"/>
                                          </p:val>
                                        </p:tav>
                                        <p:tav tm="100000">
                                          <p:val>
                                            <p:strVal val="#ppt_x"/>
                                          </p:val>
                                        </p:tav>
                                      </p:tavLst>
                                    </p:anim>
                                    <p:anim calcmode="lin" valueType="num">
                                      <p:cBhvr additive="base">
                                        <p:cTn id="25"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dissolve">
                                      <p:cBhvr>
                                        <p:cTn id="30" dur="500"/>
                                        <p:tgtEl>
                                          <p:spTgt spid="4">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dissolve">
                                      <p:cBhvr>
                                        <p:cTn id="33" dur="500"/>
                                        <p:tgtEl>
                                          <p:spTgt spid="4">
                                            <p:txEl>
                                              <p:pRg st="7" end="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dissolve">
                                      <p:cBhvr>
                                        <p:cTn id="36" dur="500"/>
                                        <p:tgtEl>
                                          <p:spTgt spid="4">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1000" fill="hold"/>
                                        <p:tgtEl>
                                          <p:spTgt spid="6"/>
                                        </p:tgtEl>
                                        <p:attrNameLst>
                                          <p:attrName>ppt_x</p:attrName>
                                        </p:attrNameLst>
                                      </p:cBhvr>
                                      <p:tavLst>
                                        <p:tav tm="0">
                                          <p:val>
                                            <p:strVal val="0-#ppt_w/2"/>
                                          </p:val>
                                        </p:tav>
                                        <p:tav tm="100000">
                                          <p:val>
                                            <p:strVal val="#ppt_x"/>
                                          </p:val>
                                        </p:tav>
                                      </p:tavLst>
                                    </p:anim>
                                    <p:anim calcmode="lin" valueType="num">
                                      <p:cBhvr additive="base">
                                        <p:cTn id="4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31</a:t>
            </a:fld>
            <a:endParaRPr lang="el-GR" dirty="0">
              <a:solidFill>
                <a:prstClr val="black"/>
              </a:solidFill>
            </a:endParaRPr>
          </a:p>
        </p:txBody>
      </p:sp>
      <p:grpSp>
        <p:nvGrpSpPr>
          <p:cNvPr id="6" name="Ομάδα 5"/>
          <p:cNvGrpSpPr/>
          <p:nvPr/>
        </p:nvGrpSpPr>
        <p:grpSpPr>
          <a:xfrm>
            <a:off x="395536" y="28600"/>
            <a:ext cx="8424936" cy="6268531"/>
            <a:chOff x="395536" y="28600"/>
            <a:chExt cx="8424936" cy="6268531"/>
          </a:xfrm>
        </p:grpSpPr>
        <p:pic>
          <p:nvPicPr>
            <p:cNvPr id="4" name="Εικόνα 3" descr="Sxhma"/>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351176" y="28600"/>
              <a:ext cx="2588975" cy="1816224"/>
            </a:xfrm>
            <a:prstGeom prst="rect">
              <a:avLst/>
            </a:prstGeom>
            <a:noFill/>
            <a:ln>
              <a:noFill/>
            </a:ln>
          </p:spPr>
        </p:pic>
        <p:sp>
          <p:nvSpPr>
            <p:cNvPr id="5" name="Ορθογώνιο 4"/>
            <p:cNvSpPr/>
            <p:nvPr/>
          </p:nvSpPr>
          <p:spPr>
            <a:xfrm>
              <a:off x="395536" y="1772816"/>
              <a:ext cx="8424936" cy="4524315"/>
            </a:xfrm>
            <a:prstGeom prst="rect">
              <a:avLst/>
            </a:prstGeom>
          </p:spPr>
          <p:txBody>
            <a:bodyPr wrap="square">
              <a:spAutoFit/>
            </a:bodyPr>
            <a:lstStyle/>
            <a:p>
              <a:pPr algn="just"/>
              <a:r>
                <a:rPr lang="el-GR" sz="2400" b="1" dirty="0" smtClean="0">
                  <a:latin typeface="Trebuchet MS" panose="020B0603020202020204" pitchFamily="34" charset="0"/>
                </a:rPr>
                <a:t>3.  </a:t>
              </a:r>
              <a:r>
                <a:rPr lang="el-GR" sz="2400" dirty="0">
                  <a:latin typeface="Trebuchet MS" panose="020B0603020202020204" pitchFamily="34" charset="0"/>
                </a:rPr>
                <a:t>Στο </a:t>
              </a:r>
              <a:r>
                <a:rPr lang="el-GR" sz="2400" dirty="0" smtClean="0">
                  <a:latin typeface="Trebuchet MS" panose="020B0603020202020204" pitchFamily="34" charset="0"/>
                </a:rPr>
                <a:t>σχήμα </a:t>
              </a:r>
              <a:r>
                <a:rPr lang="el-GR" sz="2400" dirty="0">
                  <a:latin typeface="Trebuchet MS" panose="020B0603020202020204" pitchFamily="34" charset="0"/>
                </a:rPr>
                <a:t>φαίνεται ένα υδραυλικό πιεστήριο. Στο αριστερό έμβολο μικρής διατομής </a:t>
              </a:r>
              <a:r>
                <a:rPr lang="el-GR" sz="2400" i="1" dirty="0">
                  <a:latin typeface="Trebuchet MS" panose="020B0603020202020204" pitchFamily="34" charset="0"/>
                </a:rPr>
                <a:t>Α</a:t>
              </a:r>
              <a:r>
                <a:rPr lang="el-GR" sz="2400" baseline="-25000" dirty="0">
                  <a:latin typeface="Trebuchet MS" panose="020B0603020202020204" pitchFamily="34" charset="0"/>
                </a:rPr>
                <a:t>1</a:t>
              </a:r>
              <a:r>
                <a:rPr lang="el-GR" sz="2400" dirty="0">
                  <a:latin typeface="Trebuchet MS" panose="020B0603020202020204" pitchFamily="34" charset="0"/>
                </a:rPr>
                <a:t> ασκούμε μια δύναμη </a:t>
              </a:r>
              <a:r>
                <a:rPr lang="el-GR" sz="2400" i="1" dirty="0">
                  <a:latin typeface="Trebuchet MS" panose="020B0603020202020204" pitchFamily="34" charset="0"/>
                </a:rPr>
                <a:t>F</a:t>
              </a:r>
              <a:r>
                <a:rPr lang="el-GR" sz="2400" baseline="-25000" dirty="0">
                  <a:latin typeface="Trebuchet MS" panose="020B0603020202020204" pitchFamily="34" charset="0"/>
                </a:rPr>
                <a:t>1</a:t>
              </a:r>
              <a:r>
                <a:rPr lang="el-GR" sz="2400" dirty="0">
                  <a:latin typeface="Trebuchet MS" panose="020B0603020202020204" pitchFamily="34" charset="0"/>
                </a:rPr>
                <a:t>, οπότε το δεξιό έμβολο μεγάλης διατομής </a:t>
              </a:r>
              <a:r>
                <a:rPr lang="el-GR" sz="2400" i="1" dirty="0">
                  <a:latin typeface="Trebuchet MS" panose="020B0603020202020204" pitchFamily="34" charset="0"/>
                </a:rPr>
                <a:t>Α</a:t>
              </a:r>
              <a:r>
                <a:rPr lang="el-GR" sz="2400" baseline="-25000" dirty="0">
                  <a:latin typeface="Trebuchet MS" panose="020B0603020202020204" pitchFamily="34" charset="0"/>
                </a:rPr>
                <a:t>2</a:t>
              </a:r>
              <a:r>
                <a:rPr lang="el-GR" sz="2400" dirty="0">
                  <a:latin typeface="Trebuchet MS" panose="020B0603020202020204" pitchFamily="34" charset="0"/>
                </a:rPr>
                <a:t> δέχεται δύναμη </a:t>
              </a:r>
              <a:r>
                <a:rPr lang="el-GR" sz="2400" i="1" dirty="0">
                  <a:latin typeface="Trebuchet MS" panose="020B0603020202020204" pitchFamily="34" charset="0"/>
                </a:rPr>
                <a:t>F</a:t>
              </a:r>
              <a:r>
                <a:rPr lang="el-GR" sz="2400" baseline="-25000" dirty="0">
                  <a:latin typeface="Trebuchet MS" panose="020B0603020202020204" pitchFamily="34" charset="0"/>
                </a:rPr>
                <a:t>2</a:t>
              </a:r>
              <a:r>
                <a:rPr lang="el-GR" sz="2400" dirty="0">
                  <a:latin typeface="Trebuchet MS" panose="020B0603020202020204" pitchFamily="34" charset="0"/>
                </a:rPr>
                <a:t> και ανυψώνεται. Ποια από τις παρακάτω προτάσεις είναι σωστή;</a:t>
              </a:r>
            </a:p>
            <a:p>
              <a:pPr algn="just"/>
              <a:r>
                <a:rPr lang="el-GR" sz="2400" b="1" dirty="0">
                  <a:latin typeface="Trebuchet MS" panose="020B0603020202020204" pitchFamily="34" charset="0"/>
                </a:rPr>
                <a:t>α. </a:t>
              </a:r>
              <a:r>
                <a:rPr lang="el-GR" sz="2400" b="1" dirty="0" smtClean="0">
                  <a:latin typeface="Trebuchet MS" panose="020B0603020202020204" pitchFamily="34" charset="0"/>
                </a:rPr>
                <a:t> </a:t>
              </a:r>
              <a:r>
                <a:rPr lang="el-GR" sz="2400" dirty="0" smtClean="0">
                  <a:latin typeface="Trebuchet MS" panose="020B0603020202020204" pitchFamily="34" charset="0"/>
                </a:rPr>
                <a:t>Οι </a:t>
              </a:r>
              <a:r>
                <a:rPr lang="el-GR" sz="2400" dirty="0">
                  <a:latin typeface="Trebuchet MS" panose="020B0603020202020204" pitchFamily="34" charset="0"/>
                </a:rPr>
                <a:t>δυνάμεις </a:t>
              </a:r>
              <a:r>
                <a:rPr lang="el-GR" sz="2400" i="1" dirty="0">
                  <a:latin typeface="Trebuchet MS" panose="020B0603020202020204" pitchFamily="34" charset="0"/>
                </a:rPr>
                <a:t>F</a:t>
              </a:r>
              <a:r>
                <a:rPr lang="el-GR" sz="2400" baseline="-25000" dirty="0">
                  <a:latin typeface="Trebuchet MS" panose="020B0603020202020204" pitchFamily="34" charset="0"/>
                </a:rPr>
                <a:t>1</a:t>
              </a:r>
              <a:r>
                <a:rPr lang="el-GR" sz="2400" dirty="0">
                  <a:latin typeface="Trebuchet MS" panose="020B0603020202020204" pitchFamily="34" charset="0"/>
                </a:rPr>
                <a:t> και </a:t>
              </a:r>
              <a:r>
                <a:rPr lang="el-GR" sz="2400" i="1" dirty="0">
                  <a:latin typeface="Trebuchet MS" panose="020B0603020202020204" pitchFamily="34" charset="0"/>
                </a:rPr>
                <a:t>F</a:t>
              </a:r>
              <a:r>
                <a:rPr lang="el-GR" sz="2400" baseline="-25000" dirty="0">
                  <a:latin typeface="Trebuchet MS" panose="020B0603020202020204" pitchFamily="34" charset="0"/>
                </a:rPr>
                <a:t>2</a:t>
              </a:r>
              <a:r>
                <a:rPr lang="el-GR" sz="2400" dirty="0">
                  <a:latin typeface="Trebuchet MS" panose="020B0603020202020204" pitchFamily="34" charset="0"/>
                </a:rPr>
                <a:t> έχουν ίσα μέτρα</a:t>
              </a:r>
              <a:r>
                <a:rPr lang="el-GR" sz="2400" dirty="0" smtClean="0">
                  <a:latin typeface="Trebuchet MS" panose="020B0603020202020204" pitchFamily="34" charset="0"/>
                </a:rPr>
                <a:t>.</a:t>
              </a:r>
            </a:p>
            <a:p>
              <a:pPr algn="just"/>
              <a:r>
                <a:rPr lang="el-GR" sz="2400" b="1" dirty="0"/>
                <a:t>β.</a:t>
              </a:r>
              <a:r>
                <a:rPr lang="el-GR" sz="2400" dirty="0"/>
                <a:t> </a:t>
              </a:r>
              <a:r>
                <a:rPr lang="el-GR" sz="2400" dirty="0" smtClean="0"/>
                <a:t> Η </a:t>
              </a:r>
              <a:r>
                <a:rPr lang="el-GR" sz="2400" dirty="0"/>
                <a:t>δύναμη </a:t>
              </a:r>
              <a:r>
                <a:rPr lang="el-GR" sz="2400" i="1" dirty="0"/>
                <a:t>F</a:t>
              </a:r>
              <a:r>
                <a:rPr lang="el-GR" sz="2400" baseline="-25000" dirty="0"/>
                <a:t>1</a:t>
              </a:r>
              <a:r>
                <a:rPr lang="el-GR" sz="2400" dirty="0"/>
                <a:t> μεταφέρεται αναλλοίωτη σε όλα τα σημεία του ρευστού, άρα και στο έμβολο μεγάλης διατομής.</a:t>
              </a:r>
            </a:p>
            <a:p>
              <a:pPr algn="just"/>
              <a:r>
                <a:rPr lang="el-GR" sz="2400" b="1" dirty="0"/>
                <a:t>γ.</a:t>
              </a:r>
              <a:r>
                <a:rPr lang="el-GR" sz="2400" dirty="0"/>
                <a:t>  </a:t>
              </a:r>
              <a:r>
                <a:rPr lang="el-GR" sz="2400" dirty="0" smtClean="0"/>
                <a:t>Η δύναμη </a:t>
              </a:r>
              <a:r>
                <a:rPr lang="el-GR" sz="2400" i="1" dirty="0" smtClean="0">
                  <a:latin typeface="Trebuchet MS" panose="020B0603020202020204" pitchFamily="34" charset="0"/>
                </a:rPr>
                <a:t>F</a:t>
              </a:r>
              <a:r>
                <a:rPr lang="el-GR" sz="2400" baseline="-25000" dirty="0" smtClean="0">
                  <a:latin typeface="Trebuchet MS" panose="020B0603020202020204" pitchFamily="34" charset="0"/>
                </a:rPr>
                <a:t>1 </a:t>
              </a:r>
              <a:r>
                <a:rPr lang="el-GR" sz="2400" dirty="0" smtClean="0">
                  <a:latin typeface="Trebuchet MS" panose="020B0603020202020204" pitchFamily="34" charset="0"/>
                </a:rPr>
                <a:t>και το βάρος του ανυψούμενου αυτοκινήτου </a:t>
              </a:r>
              <a:r>
                <a:rPr lang="el-GR" sz="2400" dirty="0">
                  <a:latin typeface="Trebuchet MS" panose="020B0603020202020204" pitchFamily="34" charset="0"/>
                </a:rPr>
                <a:t>έχουν ίσα μέτρα</a:t>
              </a:r>
              <a:r>
                <a:rPr lang="el-GR" sz="2400" dirty="0" smtClean="0"/>
                <a:t>.</a:t>
              </a:r>
              <a:endParaRPr lang="el-GR" sz="2400" dirty="0"/>
            </a:p>
            <a:p>
              <a:pPr algn="just"/>
              <a:r>
                <a:rPr lang="el-GR" sz="2400" b="1" dirty="0"/>
                <a:t>δ.</a:t>
              </a:r>
              <a:r>
                <a:rPr lang="el-GR" sz="2400" dirty="0"/>
                <a:t> </a:t>
              </a:r>
              <a:r>
                <a:rPr lang="el-GR" sz="2400" dirty="0" smtClean="0"/>
                <a:t>Η πίεση </a:t>
              </a:r>
              <a:r>
                <a:rPr lang="el-GR" sz="2400" dirty="0"/>
                <a:t>που δημιουργεί η δύναμη </a:t>
              </a:r>
              <a:r>
                <a:rPr lang="el-GR" sz="2400" i="1" dirty="0"/>
                <a:t>F</a:t>
              </a:r>
              <a:r>
                <a:rPr lang="el-GR" sz="2400" baseline="-25000" dirty="0"/>
                <a:t>1</a:t>
              </a:r>
              <a:r>
                <a:rPr lang="el-GR" sz="2400" dirty="0"/>
                <a:t> μεταδίδεται </a:t>
              </a:r>
              <a:r>
                <a:rPr lang="el-GR" sz="2400" dirty="0" smtClean="0"/>
                <a:t>αναλλοίωτη και </a:t>
              </a:r>
              <a:r>
                <a:rPr lang="el-GR" sz="2400" dirty="0"/>
                <a:t>στο έμβολο διατομής </a:t>
              </a:r>
              <a:r>
                <a:rPr lang="el-GR" sz="2400" i="1" dirty="0"/>
                <a:t>Α</a:t>
              </a:r>
              <a:r>
                <a:rPr lang="el-GR" sz="2400" baseline="-25000" dirty="0"/>
                <a:t>2</a:t>
              </a:r>
              <a:r>
                <a:rPr lang="el-GR" sz="2400" dirty="0"/>
                <a:t>.  </a:t>
              </a:r>
            </a:p>
          </p:txBody>
        </p:sp>
      </p:grpSp>
      <p:sp>
        <p:nvSpPr>
          <p:cNvPr id="7" name="Έλλειψη 6"/>
          <p:cNvSpPr/>
          <p:nvPr/>
        </p:nvSpPr>
        <p:spPr>
          <a:xfrm>
            <a:off x="395536" y="5445224"/>
            <a:ext cx="432048" cy="419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642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32</a:t>
            </a:fld>
            <a:endParaRPr lang="el-GR" dirty="0">
              <a:solidFill>
                <a:prstClr val="black"/>
              </a:solidFill>
            </a:endParaRPr>
          </a:p>
        </p:txBody>
      </p:sp>
      <p:grpSp>
        <p:nvGrpSpPr>
          <p:cNvPr id="8" name="Ομάδα 7"/>
          <p:cNvGrpSpPr/>
          <p:nvPr/>
        </p:nvGrpSpPr>
        <p:grpSpPr>
          <a:xfrm>
            <a:off x="312389" y="332656"/>
            <a:ext cx="8436073" cy="5747392"/>
            <a:chOff x="312389" y="188640"/>
            <a:chExt cx="8436073" cy="5747392"/>
          </a:xfrm>
        </p:grpSpPr>
        <p:pic>
          <p:nvPicPr>
            <p:cNvPr id="4" name="Εικόνα 3" descr="Sxhma"/>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059832" y="188640"/>
              <a:ext cx="2664296" cy="1295085"/>
            </a:xfrm>
            <a:prstGeom prst="rect">
              <a:avLst/>
            </a:prstGeom>
            <a:noFill/>
            <a:ln>
              <a:noFill/>
            </a:ln>
          </p:spPr>
        </p:pic>
        <p:sp>
          <p:nvSpPr>
            <p:cNvPr id="5" name="Ορθογώνιο 4"/>
            <p:cNvSpPr/>
            <p:nvPr/>
          </p:nvSpPr>
          <p:spPr>
            <a:xfrm>
              <a:off x="312389" y="1411717"/>
              <a:ext cx="8436073" cy="4524315"/>
            </a:xfrm>
            <a:prstGeom prst="rect">
              <a:avLst/>
            </a:prstGeom>
          </p:spPr>
          <p:txBody>
            <a:bodyPr wrap="square">
              <a:spAutoFit/>
            </a:bodyPr>
            <a:lstStyle/>
            <a:p>
              <a:pPr algn="just"/>
              <a:r>
                <a:rPr lang="el-GR" sz="2400" b="1" dirty="0" smtClean="0"/>
                <a:t>4.  </a:t>
              </a:r>
              <a:r>
                <a:rPr lang="el-GR" sz="2400" dirty="0" smtClean="0"/>
                <a:t>Στο </a:t>
              </a:r>
              <a:r>
                <a:rPr lang="el-GR" sz="2400" dirty="0"/>
                <a:t>σχήμα φαίνονται τρία δοχεία με πυθμένες της ίδιας επιφάνειας που περιέχουν το ίδιο υγρό. Το υγρό και στα τρία δοχεία έχει το ίδιο ύψος </a:t>
              </a:r>
              <a:r>
                <a:rPr lang="el-GR" sz="2400" i="1" dirty="0"/>
                <a:t>h</a:t>
              </a:r>
              <a:r>
                <a:rPr lang="el-GR" sz="2400" dirty="0"/>
                <a:t>. Ποιες από τις παρακάτω προτάσεις είναι σωστές</a:t>
              </a:r>
              <a:r>
                <a:rPr lang="el-GR" sz="2400" dirty="0" smtClean="0"/>
                <a:t>;</a:t>
              </a:r>
            </a:p>
            <a:p>
              <a:pPr algn="just"/>
              <a:r>
                <a:rPr lang="el-GR" sz="2400" b="1" dirty="0"/>
                <a:t>α.</a:t>
              </a:r>
              <a:r>
                <a:rPr lang="el-GR" sz="2400" dirty="0"/>
                <a:t> Η πίεση στην επιφάνεια του υγρού στο δοχείο (α) είναι μεγαλύτερη, λόγω μεγαλύτερης επιφάνειας.	</a:t>
              </a:r>
            </a:p>
            <a:p>
              <a:pPr algn="just"/>
              <a:r>
                <a:rPr lang="el-GR" sz="2400" b="1" dirty="0"/>
                <a:t>β.</a:t>
              </a:r>
              <a:r>
                <a:rPr lang="el-GR" sz="2400" dirty="0"/>
                <a:t> Η πίεση </a:t>
              </a:r>
              <a:r>
                <a:rPr lang="el-GR" sz="2400" dirty="0" smtClean="0"/>
                <a:t>στον </a:t>
              </a:r>
              <a:r>
                <a:rPr lang="el-GR" sz="2400" dirty="0"/>
                <a:t>πυθμένα του δοχείου (α) είναι μεγαλύτερη, γιατί το βάρος του υπερκείμενου υγρού είναι μεγαλύτερο.</a:t>
              </a:r>
            </a:p>
            <a:p>
              <a:pPr algn="just"/>
              <a:r>
                <a:rPr lang="el-GR" sz="2400" b="1" dirty="0"/>
                <a:t>γ.</a:t>
              </a:r>
              <a:r>
                <a:rPr lang="el-GR" sz="2400" dirty="0"/>
                <a:t> </a:t>
              </a:r>
              <a:r>
                <a:rPr lang="el-GR" sz="2400" dirty="0" smtClean="0"/>
                <a:t>Η </a:t>
              </a:r>
              <a:r>
                <a:rPr lang="el-GR" sz="2400" dirty="0"/>
                <a:t>δύναμη </a:t>
              </a:r>
              <a:r>
                <a:rPr lang="el-GR" sz="2400" dirty="0" smtClean="0"/>
                <a:t>στον </a:t>
              </a:r>
              <a:r>
                <a:rPr lang="el-GR" sz="2400" dirty="0"/>
                <a:t>πυθμένα του δοχείου (α) είναι μεγαλύτερη, γιατί το βάρος του υπερκείμενου υγρού είναι μεγαλύτερο.	</a:t>
              </a:r>
            </a:p>
            <a:p>
              <a:pPr algn="just"/>
              <a:r>
                <a:rPr lang="el-GR" sz="2400" b="1" dirty="0"/>
                <a:t>δ.</a:t>
              </a:r>
              <a:r>
                <a:rPr lang="el-GR" sz="2400" dirty="0"/>
                <a:t> Η πίεση </a:t>
              </a:r>
              <a:r>
                <a:rPr lang="el-GR" sz="2400" dirty="0" smtClean="0"/>
                <a:t>στον </a:t>
              </a:r>
              <a:r>
                <a:rPr lang="el-GR" sz="2400" dirty="0"/>
                <a:t>πυθμένα και των τριών δοχείων είναι ίδια.	</a:t>
              </a:r>
            </a:p>
            <a:p>
              <a:pPr algn="just"/>
              <a:r>
                <a:rPr lang="el-GR" sz="2400" b="1" dirty="0"/>
                <a:t>ε.</a:t>
              </a:r>
              <a:r>
                <a:rPr lang="el-GR" sz="2400" dirty="0"/>
                <a:t> Το βάρος του υγρού στο δοχείο (β) είναι το μικρότερο.	</a:t>
              </a:r>
            </a:p>
          </p:txBody>
        </p:sp>
      </p:grpSp>
      <p:sp>
        <p:nvSpPr>
          <p:cNvPr id="10" name="Έλλειψη 9"/>
          <p:cNvSpPr/>
          <p:nvPr/>
        </p:nvSpPr>
        <p:spPr>
          <a:xfrm>
            <a:off x="298325" y="5229200"/>
            <a:ext cx="432048" cy="419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Έλλειψη 10"/>
          <p:cNvSpPr/>
          <p:nvPr/>
        </p:nvSpPr>
        <p:spPr>
          <a:xfrm>
            <a:off x="298325" y="5647343"/>
            <a:ext cx="432048" cy="419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7261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0-#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0-#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33</a:t>
            </a:fld>
            <a:endParaRPr lang="el-GR" dirty="0">
              <a:solidFill>
                <a:prstClr val="black"/>
              </a:solidFill>
            </a:endParaRPr>
          </a:p>
        </p:txBody>
      </p:sp>
      <p:grpSp>
        <p:nvGrpSpPr>
          <p:cNvPr id="7" name="Ομάδα 6"/>
          <p:cNvGrpSpPr/>
          <p:nvPr/>
        </p:nvGrpSpPr>
        <p:grpSpPr>
          <a:xfrm>
            <a:off x="611560" y="260648"/>
            <a:ext cx="8064896" cy="5135220"/>
            <a:chOff x="611560" y="260648"/>
            <a:chExt cx="8064896" cy="5135220"/>
          </a:xfrm>
        </p:grpSpPr>
        <p:pic>
          <p:nvPicPr>
            <p:cNvPr id="4" name="Εικόνα 3" descr="Sxhma"/>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275856" y="260648"/>
              <a:ext cx="2646784" cy="1872208"/>
            </a:xfrm>
            <a:prstGeom prst="rect">
              <a:avLst/>
            </a:prstGeom>
            <a:noFill/>
            <a:ln>
              <a:noFill/>
            </a:ln>
          </p:spPr>
        </p:pic>
        <p:sp>
          <p:nvSpPr>
            <p:cNvPr id="5" name="Ορθογώνιο 4"/>
            <p:cNvSpPr/>
            <p:nvPr/>
          </p:nvSpPr>
          <p:spPr>
            <a:xfrm>
              <a:off x="611560" y="2348880"/>
              <a:ext cx="8064896" cy="3046988"/>
            </a:xfrm>
            <a:prstGeom prst="rect">
              <a:avLst/>
            </a:prstGeom>
          </p:spPr>
          <p:txBody>
            <a:bodyPr wrap="square">
              <a:spAutoFit/>
            </a:bodyPr>
            <a:lstStyle/>
            <a:p>
              <a:pPr algn="just"/>
              <a:r>
                <a:rPr lang="el-GR" sz="2400" b="1" dirty="0" smtClean="0">
                  <a:latin typeface="Trebuchet MS" panose="020B0603020202020204" pitchFamily="34" charset="0"/>
                </a:rPr>
                <a:t>5. </a:t>
              </a:r>
              <a:r>
                <a:rPr lang="el-GR" sz="2400" dirty="0" smtClean="0">
                  <a:latin typeface="Trebuchet MS" panose="020B0603020202020204" pitchFamily="34" charset="0"/>
                </a:rPr>
                <a:t>Στο παραπάνω σχήμα </a:t>
              </a:r>
              <a:r>
                <a:rPr lang="el-GR" sz="2400" dirty="0">
                  <a:latin typeface="Trebuchet MS" panose="020B0603020202020204" pitchFamily="34" charset="0"/>
                </a:rPr>
                <a:t>το έμβολο έχει βάρος </a:t>
              </a:r>
              <a:r>
                <a:rPr lang="el-GR" sz="2400" i="1" dirty="0">
                  <a:latin typeface="Trebuchet MS" panose="020B0603020202020204" pitchFamily="34" charset="0"/>
                </a:rPr>
                <a:t>Β</a:t>
              </a:r>
              <a:r>
                <a:rPr lang="el-GR" sz="2400" dirty="0">
                  <a:latin typeface="Trebuchet MS" panose="020B0603020202020204" pitchFamily="34" charset="0"/>
                </a:rPr>
                <a:t>, διατομή </a:t>
              </a:r>
              <a:r>
                <a:rPr lang="el-GR" sz="2400" i="1" dirty="0">
                  <a:latin typeface="Trebuchet MS" panose="020B0603020202020204" pitchFamily="34" charset="0"/>
                </a:rPr>
                <a:t>Α</a:t>
              </a:r>
              <a:r>
                <a:rPr lang="el-GR" sz="2400" dirty="0">
                  <a:latin typeface="Trebuchet MS" panose="020B0603020202020204" pitchFamily="34" charset="0"/>
                </a:rPr>
                <a:t> και ισορροπεί. Η δύναμη που ασκείται από το υγρό στο έμβολο είναι</a:t>
              </a:r>
            </a:p>
            <a:p>
              <a:pPr algn="just"/>
              <a:r>
                <a:rPr lang="el-GR" sz="2400" b="1" dirty="0">
                  <a:latin typeface="Trebuchet MS" panose="020B0603020202020204" pitchFamily="34" charset="0"/>
                </a:rPr>
                <a:t>α.  </a:t>
              </a:r>
              <a:r>
                <a:rPr lang="en-US" sz="2400" i="1" dirty="0">
                  <a:latin typeface="Trebuchet MS" panose="020B0603020202020204" pitchFamily="34" charset="0"/>
                </a:rPr>
                <a:t>F </a:t>
              </a:r>
              <a:r>
                <a:rPr lang="el-GR" sz="2400" dirty="0">
                  <a:latin typeface="Trebuchet MS" panose="020B0603020202020204" pitchFamily="34" charset="0"/>
                </a:rPr>
                <a:t>= </a:t>
              </a:r>
              <a:r>
                <a:rPr lang="el-GR" sz="2400" i="1" dirty="0" smtClean="0">
                  <a:latin typeface="Trebuchet MS" panose="020B0603020202020204" pitchFamily="34" charset="0"/>
                </a:rPr>
                <a:t>ρ</a:t>
              </a:r>
              <a:r>
                <a:rPr lang="en-US" sz="2400" i="1" dirty="0" err="1" smtClean="0">
                  <a:latin typeface="Trebuchet MS" panose="020B0603020202020204" pitchFamily="34" charset="0"/>
                </a:rPr>
                <a:t>ghA</a:t>
              </a:r>
              <a:r>
                <a:rPr lang="el-GR" sz="2400" dirty="0">
                  <a:latin typeface="Trebuchet MS" panose="020B0603020202020204" pitchFamily="34" charset="0"/>
                </a:rPr>
                <a:t>.</a:t>
              </a:r>
            </a:p>
            <a:p>
              <a:pPr algn="just"/>
              <a:r>
                <a:rPr lang="el-GR" sz="2400" b="1" dirty="0">
                  <a:latin typeface="Trebuchet MS" panose="020B0603020202020204" pitchFamily="34" charset="0"/>
                </a:rPr>
                <a:t>β.  </a:t>
              </a:r>
              <a:r>
                <a:rPr lang="en-US" sz="2400" i="1" dirty="0">
                  <a:latin typeface="Trebuchet MS" panose="020B0603020202020204" pitchFamily="34" charset="0"/>
                </a:rPr>
                <a:t>F </a:t>
              </a:r>
              <a:r>
                <a:rPr lang="el-GR" sz="2400" dirty="0">
                  <a:latin typeface="Trebuchet MS" panose="020B0603020202020204" pitchFamily="34" charset="0"/>
                </a:rPr>
                <a:t>= </a:t>
              </a:r>
              <a:r>
                <a:rPr lang="en-US" sz="2400" i="1" dirty="0">
                  <a:latin typeface="Trebuchet MS" panose="020B0603020202020204" pitchFamily="34" charset="0"/>
                </a:rPr>
                <a:t>B </a:t>
              </a:r>
              <a:r>
                <a:rPr lang="el-GR" sz="2400" dirty="0">
                  <a:latin typeface="Trebuchet MS" panose="020B0603020202020204" pitchFamily="34" charset="0"/>
                </a:rPr>
                <a:t>+ </a:t>
              </a:r>
              <a:r>
                <a:rPr lang="el-GR" sz="2400" i="1" dirty="0" smtClean="0">
                  <a:latin typeface="Trebuchet MS" panose="020B0603020202020204" pitchFamily="34" charset="0"/>
                </a:rPr>
                <a:t>ρ</a:t>
              </a:r>
              <a:r>
                <a:rPr lang="en-US" sz="2400" i="1" dirty="0" err="1" smtClean="0">
                  <a:latin typeface="Trebuchet MS" panose="020B0603020202020204" pitchFamily="34" charset="0"/>
                </a:rPr>
                <a:t>ghA</a:t>
              </a:r>
              <a:r>
                <a:rPr lang="el-GR" sz="2400" dirty="0">
                  <a:latin typeface="Trebuchet MS" panose="020B0603020202020204" pitchFamily="34" charset="0"/>
                </a:rPr>
                <a:t>.</a:t>
              </a:r>
            </a:p>
            <a:p>
              <a:pPr algn="just"/>
              <a:r>
                <a:rPr lang="el-GR" sz="2400" b="1" dirty="0">
                  <a:latin typeface="Trebuchet MS" panose="020B0603020202020204" pitchFamily="34" charset="0"/>
                </a:rPr>
                <a:t>γ.  </a:t>
              </a:r>
              <a:r>
                <a:rPr lang="en-US" sz="2400" i="1" dirty="0">
                  <a:latin typeface="Trebuchet MS" panose="020B0603020202020204" pitchFamily="34" charset="0"/>
                </a:rPr>
                <a:t>F </a:t>
              </a:r>
              <a:r>
                <a:rPr lang="el-GR" sz="2400" dirty="0">
                  <a:latin typeface="Trebuchet MS" panose="020B0603020202020204" pitchFamily="34" charset="0"/>
                </a:rPr>
                <a:t>= </a:t>
              </a:r>
              <a:r>
                <a:rPr lang="en-US" sz="2400" i="1" dirty="0">
                  <a:latin typeface="Trebuchet MS" panose="020B0603020202020204" pitchFamily="34" charset="0"/>
                </a:rPr>
                <a:t>p</a:t>
              </a:r>
              <a:r>
                <a:rPr lang="el-GR" sz="2400" baseline="-25000" dirty="0" err="1">
                  <a:latin typeface="Trebuchet MS" panose="020B0603020202020204" pitchFamily="34" charset="0"/>
                </a:rPr>
                <a:t>ατμ</a:t>
              </a:r>
              <a:r>
                <a:rPr lang="el-GR" sz="2400" i="1" dirty="0" err="1">
                  <a:latin typeface="Trebuchet MS" panose="020B0603020202020204" pitchFamily="34" charset="0"/>
                </a:rPr>
                <a:t>Α</a:t>
              </a:r>
              <a:r>
                <a:rPr lang="el-GR" sz="2400" baseline="-25000" dirty="0">
                  <a:latin typeface="Trebuchet MS" panose="020B0603020202020204" pitchFamily="34" charset="0"/>
                </a:rPr>
                <a:t> </a:t>
              </a:r>
              <a:r>
                <a:rPr lang="el-GR" sz="2400" dirty="0">
                  <a:latin typeface="Trebuchet MS" panose="020B0603020202020204" pitchFamily="34" charset="0"/>
                </a:rPr>
                <a:t>+</a:t>
              </a:r>
              <a:r>
                <a:rPr lang="el-GR" sz="2400" i="1" dirty="0">
                  <a:latin typeface="Trebuchet MS" panose="020B0603020202020204" pitchFamily="34" charset="0"/>
                </a:rPr>
                <a:t> </a:t>
              </a:r>
              <a:r>
                <a:rPr lang="el-GR" sz="2400" i="1" dirty="0" smtClean="0">
                  <a:latin typeface="Trebuchet MS" panose="020B0603020202020204" pitchFamily="34" charset="0"/>
                </a:rPr>
                <a:t>ρ</a:t>
              </a:r>
              <a:r>
                <a:rPr lang="en-US" sz="2400" i="1" dirty="0" err="1" smtClean="0">
                  <a:latin typeface="Trebuchet MS" panose="020B0603020202020204" pitchFamily="34" charset="0"/>
                </a:rPr>
                <a:t>ghA</a:t>
              </a:r>
              <a:r>
                <a:rPr lang="el-GR" sz="2400" dirty="0">
                  <a:latin typeface="Trebuchet MS" panose="020B0603020202020204" pitchFamily="34" charset="0"/>
                </a:rPr>
                <a:t>.     </a:t>
              </a:r>
              <a:endParaRPr lang="el-GR" sz="2400" dirty="0" smtClean="0">
                <a:latin typeface="Trebuchet MS" panose="020B0603020202020204" pitchFamily="34" charset="0"/>
              </a:endParaRPr>
            </a:p>
            <a:p>
              <a:pPr algn="just"/>
              <a:r>
                <a:rPr lang="el-GR" sz="2400" dirty="0">
                  <a:latin typeface="Trebuchet MS" panose="020B0603020202020204" pitchFamily="34" charset="0"/>
                </a:rPr>
                <a:t>Να επιλέξετε τη σωστή </a:t>
              </a:r>
              <a:r>
                <a:rPr lang="el-GR" sz="2400" dirty="0" smtClean="0">
                  <a:latin typeface="Trebuchet MS" panose="020B0603020202020204" pitchFamily="34" charset="0"/>
                </a:rPr>
                <a:t>απάντηση </a:t>
              </a:r>
              <a:r>
                <a:rPr lang="el-GR" sz="2400" dirty="0">
                  <a:latin typeface="Trebuchet MS" panose="020B0603020202020204" pitchFamily="34" charset="0"/>
                </a:rPr>
                <a:t>και να δικαιολογήσετε την επιλογή σας</a:t>
              </a:r>
              <a:r>
                <a:rPr lang="el-GR" sz="2400" dirty="0" smtClean="0">
                  <a:latin typeface="Trebuchet MS" panose="020B0603020202020204" pitchFamily="34" charset="0"/>
                </a:rPr>
                <a:t>.</a:t>
              </a:r>
              <a:endParaRPr lang="el-GR" sz="2400" dirty="0">
                <a:latin typeface="Trebuchet MS" panose="020B0603020202020204" pitchFamily="34" charset="0"/>
              </a:endParaRPr>
            </a:p>
          </p:txBody>
        </p:sp>
      </p:grpSp>
      <p:sp>
        <p:nvSpPr>
          <p:cNvPr id="8" name="Έλλειψη 7"/>
          <p:cNvSpPr/>
          <p:nvPr/>
        </p:nvSpPr>
        <p:spPr>
          <a:xfrm>
            <a:off x="602634" y="4221088"/>
            <a:ext cx="432048" cy="419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0665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0-#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34</a:t>
            </a:fld>
            <a:endParaRPr lang="el-GR" dirty="0">
              <a:solidFill>
                <a:prstClr val="black"/>
              </a:solidFill>
            </a:endParaRPr>
          </a:p>
        </p:txBody>
      </p:sp>
      <p:grpSp>
        <p:nvGrpSpPr>
          <p:cNvPr id="7" name="Ομάδα 6"/>
          <p:cNvGrpSpPr/>
          <p:nvPr/>
        </p:nvGrpSpPr>
        <p:grpSpPr>
          <a:xfrm>
            <a:off x="417166" y="188640"/>
            <a:ext cx="8331298" cy="5432544"/>
            <a:chOff x="417166" y="188640"/>
            <a:chExt cx="8331298" cy="5432544"/>
          </a:xfrm>
        </p:grpSpPr>
        <p:pic>
          <p:nvPicPr>
            <p:cNvPr id="4" name="Εικόνα 3" descr="Sxhma"/>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131840" y="188640"/>
              <a:ext cx="2779565" cy="2016224"/>
            </a:xfrm>
            <a:prstGeom prst="rect">
              <a:avLst/>
            </a:prstGeom>
            <a:noFill/>
            <a:ln>
              <a:noFill/>
            </a:ln>
          </p:spPr>
        </p:pic>
        <p:sp>
          <p:nvSpPr>
            <p:cNvPr id="5" name="Ορθογώνιο 4"/>
            <p:cNvSpPr/>
            <p:nvPr/>
          </p:nvSpPr>
          <p:spPr>
            <a:xfrm>
              <a:off x="417166" y="2204864"/>
              <a:ext cx="8331298" cy="3416320"/>
            </a:xfrm>
            <a:prstGeom prst="rect">
              <a:avLst/>
            </a:prstGeom>
          </p:spPr>
          <p:txBody>
            <a:bodyPr wrap="square">
              <a:spAutoFit/>
            </a:bodyPr>
            <a:lstStyle/>
            <a:p>
              <a:pPr algn="just"/>
              <a:r>
                <a:rPr lang="el-GR" sz="2400" b="1" dirty="0" smtClean="0">
                  <a:latin typeface="Trebuchet MS" panose="020B0603020202020204" pitchFamily="34" charset="0"/>
                </a:rPr>
                <a:t>6. </a:t>
              </a:r>
              <a:r>
                <a:rPr lang="el-GR" sz="2400" dirty="0" smtClean="0">
                  <a:latin typeface="Trebuchet MS" panose="020B0603020202020204" pitchFamily="34" charset="0"/>
                </a:rPr>
                <a:t>Στο παραπάνω </a:t>
              </a:r>
              <a:r>
                <a:rPr lang="el-GR" sz="2400" dirty="0">
                  <a:latin typeface="Trebuchet MS" panose="020B0603020202020204" pitchFamily="34" charset="0"/>
                </a:rPr>
                <a:t>υδραυλικό πιεστήριο τα δύο έμβολα αρχικά βρίσκονται στο ίδιο οριζόντιο επίπεδο. Πιέζουμε το αριστερό έμβολο με μία δύναμη </a:t>
              </a:r>
              <a:r>
                <a:rPr lang="el-GR" sz="2400" i="1" dirty="0">
                  <a:latin typeface="Trebuchet MS" panose="020B0603020202020204" pitchFamily="34" charset="0"/>
                </a:rPr>
                <a:t>F</a:t>
              </a:r>
              <a:r>
                <a:rPr lang="el-GR" sz="2400" baseline="-25000" dirty="0">
                  <a:latin typeface="Trebuchet MS" panose="020B0603020202020204" pitchFamily="34" charset="0"/>
                </a:rPr>
                <a:t>1</a:t>
              </a:r>
              <a:r>
                <a:rPr lang="el-GR" sz="2400" dirty="0">
                  <a:latin typeface="Trebuchet MS" panose="020B0603020202020204" pitchFamily="34" charset="0"/>
                </a:rPr>
                <a:t> προκαλώντας μία μικρή </a:t>
              </a:r>
              <a:r>
                <a:rPr lang="el-GR" sz="2400" dirty="0" smtClean="0">
                  <a:latin typeface="Trebuchet MS" panose="020B0603020202020204" pitchFamily="34" charset="0"/>
                </a:rPr>
                <a:t>μετατόπιση Δ</a:t>
              </a:r>
              <a:r>
                <a:rPr lang="el-GR" sz="2400" i="1" dirty="0" smtClean="0">
                  <a:latin typeface="Trebuchet MS" panose="020B0603020202020204" pitchFamily="34" charset="0"/>
                </a:rPr>
                <a:t>x</a:t>
              </a:r>
              <a:r>
                <a:rPr lang="el-GR" sz="2400" baseline="-25000" dirty="0" smtClean="0">
                  <a:latin typeface="Trebuchet MS" panose="020B0603020202020204" pitchFamily="34" charset="0"/>
                </a:rPr>
                <a:t>1</a:t>
              </a:r>
              <a:r>
                <a:rPr lang="el-GR" sz="2400" dirty="0">
                  <a:latin typeface="Trebuchet MS" panose="020B0603020202020204" pitchFamily="34" charset="0"/>
                </a:rPr>
                <a:t>, οπότε το δεξιό έμβολο δέχεται μία δύναμη F</a:t>
              </a:r>
              <a:r>
                <a:rPr lang="el-GR" sz="2400" baseline="-25000" dirty="0">
                  <a:latin typeface="Trebuchet MS" panose="020B0603020202020204" pitchFamily="34" charset="0"/>
                </a:rPr>
                <a:t>2</a:t>
              </a:r>
              <a:r>
                <a:rPr lang="el-GR" sz="2400" dirty="0">
                  <a:latin typeface="Trebuchet MS" panose="020B0603020202020204" pitchFamily="34" charset="0"/>
                </a:rPr>
                <a:t> και μετακινείται κατά Δ</a:t>
              </a:r>
              <a:r>
                <a:rPr lang="el-GR" sz="2400" i="1" dirty="0">
                  <a:latin typeface="Trebuchet MS" panose="020B0603020202020204" pitchFamily="34" charset="0"/>
                </a:rPr>
                <a:t>x</a:t>
              </a:r>
              <a:r>
                <a:rPr lang="el-GR" sz="2400" baseline="-25000" dirty="0">
                  <a:latin typeface="Trebuchet MS" panose="020B0603020202020204" pitchFamily="34" charset="0"/>
                </a:rPr>
                <a:t>2</a:t>
              </a:r>
              <a:r>
                <a:rPr lang="el-GR" sz="2400" dirty="0">
                  <a:latin typeface="Trebuchet MS" panose="020B0603020202020204" pitchFamily="34" charset="0"/>
                </a:rPr>
                <a:t>. Για τα έργα των δύο δυνάμεων ισχύει </a:t>
              </a:r>
            </a:p>
            <a:p>
              <a:pPr algn="just"/>
              <a:r>
                <a:rPr lang="el-GR" sz="2400" b="1" dirty="0">
                  <a:latin typeface="Trebuchet MS" panose="020B0603020202020204" pitchFamily="34" charset="0"/>
                </a:rPr>
                <a:t>α.</a:t>
              </a:r>
              <a:r>
                <a:rPr lang="el-GR" sz="2400" dirty="0">
                  <a:latin typeface="Trebuchet MS" panose="020B0603020202020204" pitchFamily="34" charset="0"/>
                </a:rPr>
                <a:t>  </a:t>
              </a:r>
              <a:r>
                <a:rPr lang="el-GR" sz="2400" i="1" dirty="0">
                  <a:latin typeface="Trebuchet MS" panose="020B0603020202020204" pitchFamily="34" charset="0"/>
                </a:rPr>
                <a:t>W</a:t>
              </a:r>
              <a:r>
                <a:rPr lang="el-GR" sz="2400" baseline="-25000" dirty="0">
                  <a:latin typeface="Trebuchet MS" panose="020B0603020202020204" pitchFamily="34" charset="0"/>
                </a:rPr>
                <a:t>1</a:t>
              </a:r>
              <a:r>
                <a:rPr lang="el-GR" sz="2400" dirty="0">
                  <a:latin typeface="Trebuchet MS" panose="020B0603020202020204" pitchFamily="34" charset="0"/>
                </a:rPr>
                <a:t> = </a:t>
              </a:r>
              <a:r>
                <a:rPr lang="el-GR" sz="2400" i="1" dirty="0">
                  <a:latin typeface="Trebuchet MS" panose="020B0603020202020204" pitchFamily="34" charset="0"/>
                </a:rPr>
                <a:t>W</a:t>
              </a:r>
              <a:r>
                <a:rPr lang="el-GR" sz="2400" baseline="-25000" dirty="0">
                  <a:latin typeface="Trebuchet MS" panose="020B0603020202020204" pitchFamily="34" charset="0"/>
                </a:rPr>
                <a:t>2</a:t>
              </a:r>
              <a:r>
                <a:rPr lang="el-GR" sz="2400" dirty="0" smtClean="0">
                  <a:latin typeface="Trebuchet MS" panose="020B0603020202020204" pitchFamily="34" charset="0"/>
                </a:rPr>
                <a:t>.               </a:t>
              </a:r>
              <a:r>
                <a:rPr lang="el-GR" sz="2400" b="1" dirty="0" smtClean="0">
                  <a:latin typeface="Trebuchet MS" panose="020B0603020202020204" pitchFamily="34" charset="0"/>
                </a:rPr>
                <a:t>β</a:t>
              </a:r>
              <a:r>
                <a:rPr lang="el-GR" sz="2400" b="1" dirty="0">
                  <a:latin typeface="Trebuchet MS" panose="020B0603020202020204" pitchFamily="34" charset="0"/>
                </a:rPr>
                <a:t>.</a:t>
              </a:r>
              <a:r>
                <a:rPr lang="el-GR" sz="2400" dirty="0">
                  <a:latin typeface="Trebuchet MS" panose="020B0603020202020204" pitchFamily="34" charset="0"/>
                </a:rPr>
                <a:t>  </a:t>
              </a:r>
              <a:r>
                <a:rPr lang="el-GR" sz="2400" i="1" dirty="0">
                  <a:latin typeface="Trebuchet MS" panose="020B0603020202020204" pitchFamily="34" charset="0"/>
                </a:rPr>
                <a:t>W</a:t>
              </a:r>
              <a:r>
                <a:rPr lang="el-GR" sz="2400" baseline="-25000" dirty="0">
                  <a:latin typeface="Trebuchet MS" panose="020B0603020202020204" pitchFamily="34" charset="0"/>
                </a:rPr>
                <a:t>1</a:t>
              </a:r>
              <a:r>
                <a:rPr lang="el-GR" sz="2400" dirty="0">
                  <a:latin typeface="Trebuchet MS" panose="020B0603020202020204" pitchFamily="34" charset="0"/>
                </a:rPr>
                <a:t> &lt; </a:t>
              </a:r>
              <a:r>
                <a:rPr lang="el-GR" sz="2400" i="1" dirty="0">
                  <a:latin typeface="Trebuchet MS" panose="020B0603020202020204" pitchFamily="34" charset="0"/>
                </a:rPr>
                <a:t>W</a:t>
              </a:r>
              <a:r>
                <a:rPr lang="el-GR" sz="2400" baseline="-25000" dirty="0">
                  <a:latin typeface="Trebuchet MS" panose="020B0603020202020204" pitchFamily="34" charset="0"/>
                </a:rPr>
                <a:t>2</a:t>
              </a:r>
              <a:r>
                <a:rPr lang="el-GR" sz="2400" dirty="0">
                  <a:latin typeface="Trebuchet MS" panose="020B0603020202020204" pitchFamily="34" charset="0"/>
                </a:rPr>
                <a:t>.    </a:t>
              </a:r>
              <a:r>
                <a:rPr lang="el-GR" sz="2400" dirty="0" smtClean="0">
                  <a:latin typeface="Trebuchet MS" panose="020B0603020202020204" pitchFamily="34" charset="0"/>
                </a:rPr>
                <a:t>           </a:t>
              </a:r>
              <a:r>
                <a:rPr lang="en-US" sz="2400" dirty="0" smtClean="0">
                  <a:latin typeface="Trebuchet MS" panose="020B0603020202020204" pitchFamily="34" charset="0"/>
                </a:rPr>
                <a:t> </a:t>
              </a:r>
              <a:r>
                <a:rPr lang="el-GR" sz="2400" b="1" dirty="0" smtClean="0">
                  <a:latin typeface="Trebuchet MS" panose="020B0603020202020204" pitchFamily="34" charset="0"/>
                </a:rPr>
                <a:t>γ</a:t>
              </a:r>
              <a:r>
                <a:rPr lang="el-GR" sz="2400" b="1" dirty="0">
                  <a:latin typeface="Trebuchet MS" panose="020B0603020202020204" pitchFamily="34" charset="0"/>
                </a:rPr>
                <a:t>.</a:t>
              </a:r>
              <a:r>
                <a:rPr lang="el-GR" sz="2400" dirty="0">
                  <a:latin typeface="Trebuchet MS" panose="020B0603020202020204" pitchFamily="34" charset="0"/>
                </a:rPr>
                <a:t>  </a:t>
              </a:r>
              <a:r>
                <a:rPr lang="el-GR" sz="2400" i="1" dirty="0">
                  <a:latin typeface="Trebuchet MS" panose="020B0603020202020204" pitchFamily="34" charset="0"/>
                </a:rPr>
                <a:t>W</a:t>
              </a:r>
              <a:r>
                <a:rPr lang="el-GR" sz="2400" baseline="-25000" dirty="0">
                  <a:latin typeface="Trebuchet MS" panose="020B0603020202020204" pitchFamily="34" charset="0"/>
                </a:rPr>
                <a:t>1</a:t>
              </a:r>
              <a:r>
                <a:rPr lang="el-GR" sz="2400" dirty="0">
                  <a:latin typeface="Trebuchet MS" panose="020B0603020202020204" pitchFamily="34" charset="0"/>
                </a:rPr>
                <a:t> &gt; </a:t>
              </a:r>
              <a:r>
                <a:rPr lang="el-GR" sz="2400" i="1" dirty="0">
                  <a:latin typeface="Trebuchet MS" panose="020B0603020202020204" pitchFamily="34" charset="0"/>
                </a:rPr>
                <a:t>W</a:t>
              </a:r>
              <a:r>
                <a:rPr lang="el-GR" sz="2400" baseline="-25000" dirty="0">
                  <a:latin typeface="Trebuchet MS" panose="020B0603020202020204" pitchFamily="34" charset="0"/>
                </a:rPr>
                <a:t>2</a:t>
              </a:r>
              <a:r>
                <a:rPr lang="el-GR" sz="2400" dirty="0">
                  <a:latin typeface="Trebuchet MS" panose="020B0603020202020204" pitchFamily="34" charset="0"/>
                </a:rPr>
                <a:t>.</a:t>
              </a:r>
            </a:p>
            <a:p>
              <a:pPr algn="just"/>
              <a:r>
                <a:rPr lang="el-GR" sz="2400" dirty="0">
                  <a:latin typeface="Trebuchet MS" panose="020B0603020202020204" pitchFamily="34" charset="0"/>
                </a:rPr>
                <a:t>Επιλέξτε τη σωστή απάντηση δικαιολογώντας την επιλογή σας.</a:t>
              </a:r>
            </a:p>
          </p:txBody>
        </p:sp>
      </p:grpSp>
      <p:sp>
        <p:nvSpPr>
          <p:cNvPr id="6" name="Έλλειψη 5"/>
          <p:cNvSpPr/>
          <p:nvPr/>
        </p:nvSpPr>
        <p:spPr>
          <a:xfrm>
            <a:off x="386610" y="4430948"/>
            <a:ext cx="432048" cy="419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2482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35</a:t>
            </a:fld>
            <a:endParaRPr lang="el-GR" dirty="0">
              <a:solidFill>
                <a:prstClr val="black"/>
              </a:solidFill>
            </a:endParaRPr>
          </a:p>
        </p:txBody>
      </p:sp>
      <p:sp>
        <p:nvSpPr>
          <p:cNvPr id="4" name="Ορθογώνιο 3"/>
          <p:cNvSpPr/>
          <p:nvPr/>
        </p:nvSpPr>
        <p:spPr>
          <a:xfrm>
            <a:off x="539552" y="443530"/>
            <a:ext cx="7920880" cy="4524315"/>
          </a:xfrm>
          <a:prstGeom prst="rect">
            <a:avLst/>
          </a:prstGeom>
        </p:spPr>
        <p:txBody>
          <a:bodyPr wrap="square">
            <a:spAutoFit/>
          </a:bodyPr>
          <a:lstStyle/>
          <a:p>
            <a:pPr algn="just"/>
            <a:r>
              <a:rPr lang="el-GR" sz="2400" b="1" dirty="0" smtClean="0">
                <a:latin typeface="Trebuchet MS" panose="020B0603020202020204" pitchFamily="34" charset="0"/>
              </a:rPr>
              <a:t>7. </a:t>
            </a:r>
            <a:r>
              <a:rPr lang="el-GR" sz="2400" dirty="0" smtClean="0">
                <a:latin typeface="Trebuchet MS" panose="020B0603020202020204" pitchFamily="34" charset="0"/>
              </a:rPr>
              <a:t>Κατά </a:t>
            </a:r>
            <a:r>
              <a:rPr lang="el-GR" sz="2400" dirty="0">
                <a:latin typeface="Trebuchet MS" panose="020B0603020202020204" pitchFamily="34" charset="0"/>
              </a:rPr>
              <a:t>την διεξαγωγή ενός πειράματος, ο </a:t>
            </a:r>
            <a:r>
              <a:rPr lang="el-GR" sz="2400" dirty="0" err="1">
                <a:latin typeface="Trebuchet MS" panose="020B0603020202020204" pitchFamily="34" charset="0"/>
              </a:rPr>
              <a:t>Pascal</a:t>
            </a:r>
            <a:r>
              <a:rPr lang="el-GR" sz="2400" dirty="0">
                <a:latin typeface="Trebuchet MS" panose="020B0603020202020204" pitchFamily="34" charset="0"/>
              </a:rPr>
              <a:t> τοποθέτησε ένα στενό κατακόρυφο σωλήνα μεγάλου μήκους μέσα σε ένα ξύλινο βαρέλι κρασιού. Όταν γέμισε το βαρέλι και το σωλήνα με νερό, το βαρέλι εξερράγη. Αυτό συνέβη διότι το νερό του κατακόρυφου σωλήνα αύξησε πολύ</a:t>
            </a:r>
          </a:p>
          <a:p>
            <a:pPr algn="just"/>
            <a:r>
              <a:rPr lang="el-GR" sz="2400" b="1" dirty="0">
                <a:latin typeface="Trebuchet MS" panose="020B0603020202020204" pitchFamily="34" charset="0"/>
              </a:rPr>
              <a:t>α.</a:t>
            </a:r>
            <a:r>
              <a:rPr lang="el-GR" sz="2400" dirty="0">
                <a:latin typeface="Trebuchet MS" panose="020B0603020202020204" pitchFamily="34" charset="0"/>
              </a:rPr>
              <a:t>  τον όγκο του νερού του βαρελιού.</a:t>
            </a:r>
          </a:p>
          <a:p>
            <a:pPr algn="just"/>
            <a:r>
              <a:rPr lang="el-GR" sz="2400" b="1" dirty="0">
                <a:latin typeface="Trebuchet MS" panose="020B0603020202020204" pitchFamily="34" charset="0"/>
              </a:rPr>
              <a:t>β.</a:t>
            </a:r>
            <a:r>
              <a:rPr lang="el-GR" sz="2400" dirty="0">
                <a:latin typeface="Trebuchet MS" panose="020B0603020202020204" pitchFamily="34" charset="0"/>
              </a:rPr>
              <a:t>  την πίεση στα τοιχώματα του βαρελιού.   </a:t>
            </a:r>
          </a:p>
          <a:p>
            <a:pPr algn="just"/>
            <a:r>
              <a:rPr lang="el-GR" sz="2400" b="1" dirty="0">
                <a:latin typeface="Trebuchet MS" panose="020B0603020202020204" pitchFamily="34" charset="0"/>
              </a:rPr>
              <a:t>γ.</a:t>
            </a:r>
            <a:r>
              <a:rPr lang="el-GR" sz="2400" dirty="0">
                <a:latin typeface="Trebuchet MS" panose="020B0603020202020204" pitchFamily="34" charset="0"/>
              </a:rPr>
              <a:t> </a:t>
            </a:r>
            <a:r>
              <a:rPr lang="el-GR" sz="2400" dirty="0" smtClean="0">
                <a:latin typeface="Trebuchet MS" panose="020B0603020202020204" pitchFamily="34" charset="0"/>
              </a:rPr>
              <a:t>μόνο </a:t>
            </a:r>
            <a:r>
              <a:rPr lang="el-GR" sz="2400" dirty="0">
                <a:latin typeface="Trebuchet MS" panose="020B0603020202020204" pitchFamily="34" charset="0"/>
              </a:rPr>
              <a:t>την κατακόρυφη δύναμη που ασκείται στον πυθμένα του βαρελιού.</a:t>
            </a:r>
          </a:p>
          <a:p>
            <a:pPr algn="just"/>
            <a:r>
              <a:rPr lang="el-GR" sz="2400" dirty="0">
                <a:latin typeface="Trebuchet MS" panose="020B0603020202020204" pitchFamily="34" charset="0"/>
              </a:rPr>
              <a:t>Να επιλέξετε τη σωστή απάντηση και να δικαιολογήσετε την επιλογή σας.</a:t>
            </a:r>
          </a:p>
        </p:txBody>
      </p:sp>
      <p:sp>
        <p:nvSpPr>
          <p:cNvPr id="5" name="Έλλειψη 4"/>
          <p:cNvSpPr/>
          <p:nvPr/>
        </p:nvSpPr>
        <p:spPr>
          <a:xfrm>
            <a:off x="539552" y="3006395"/>
            <a:ext cx="432048" cy="419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3441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36</a:t>
            </a:fld>
            <a:endParaRPr lang="el-GR" dirty="0">
              <a:solidFill>
                <a:schemeClr val="tx1"/>
              </a:solidFill>
            </a:endParaRPr>
          </a:p>
        </p:txBody>
      </p:sp>
      <p:sp>
        <p:nvSpPr>
          <p:cNvPr id="5" name="Text Box 4"/>
          <p:cNvSpPr txBox="1">
            <a:spLocks noChangeArrowheads="1"/>
          </p:cNvSpPr>
          <p:nvPr/>
        </p:nvSpPr>
        <p:spPr bwMode="auto">
          <a:xfrm>
            <a:off x="1547664" y="1916832"/>
            <a:ext cx="61206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smtClean="0">
                <a:solidFill>
                  <a:srgbClr val="800000"/>
                </a:solidFill>
                <a:effectLst>
                  <a:outerShdw blurRad="38100" dist="38100" dir="2700000" algn="tl">
                    <a:srgbClr val="000000"/>
                  </a:outerShdw>
                </a:effectLst>
                <a:latin typeface="Comic Sans MS" pitchFamily="66" charset="0"/>
              </a:rPr>
              <a:t>Ασκήσεις εκτός του βιβλίου</a:t>
            </a:r>
          </a:p>
        </p:txBody>
      </p:sp>
    </p:spTree>
    <p:extLst>
      <p:ext uri="{BB962C8B-B14F-4D97-AF65-F5344CB8AC3E}">
        <p14:creationId xmlns:p14="http://schemas.microsoft.com/office/powerpoint/2010/main" val="186495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37</a:t>
            </a:fld>
            <a:endParaRPr lang="el-GR" dirty="0">
              <a:solidFill>
                <a:prstClr val="black"/>
              </a:solidFill>
            </a:endParaRPr>
          </a:p>
        </p:txBody>
      </p:sp>
      <p:grpSp>
        <p:nvGrpSpPr>
          <p:cNvPr id="6" name="Ομάδα 5"/>
          <p:cNvGrpSpPr/>
          <p:nvPr/>
        </p:nvGrpSpPr>
        <p:grpSpPr>
          <a:xfrm>
            <a:off x="323528" y="710714"/>
            <a:ext cx="8345998" cy="3046988"/>
            <a:chOff x="323528" y="710714"/>
            <a:chExt cx="8345998" cy="3046988"/>
          </a:xfrm>
        </p:grpSpPr>
        <p:pic>
          <p:nvPicPr>
            <p:cNvPr id="4" name="Εικόνα 3" descr="Sxhma"/>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869326" y="731878"/>
              <a:ext cx="1800200" cy="3025824"/>
            </a:xfrm>
            <a:prstGeom prst="rect">
              <a:avLst/>
            </a:prstGeom>
            <a:noFill/>
            <a:ln>
              <a:noFill/>
            </a:ln>
          </p:spPr>
        </p:pic>
        <p:sp>
          <p:nvSpPr>
            <p:cNvPr id="5" name="Ορθογώνιο 4"/>
            <p:cNvSpPr/>
            <p:nvPr/>
          </p:nvSpPr>
          <p:spPr>
            <a:xfrm>
              <a:off x="323528" y="710714"/>
              <a:ext cx="6480720" cy="3046988"/>
            </a:xfrm>
            <a:prstGeom prst="rect">
              <a:avLst/>
            </a:prstGeom>
          </p:spPr>
          <p:txBody>
            <a:bodyPr wrap="square">
              <a:spAutoFit/>
            </a:bodyPr>
            <a:lstStyle/>
            <a:p>
              <a:pPr algn="just"/>
              <a:r>
                <a:rPr lang="el-GR" sz="2400" b="1" dirty="0" smtClean="0">
                  <a:latin typeface="Trebuchet MS" panose="020B0603020202020204" pitchFamily="34" charset="0"/>
                </a:rPr>
                <a:t>1. </a:t>
              </a:r>
              <a:r>
                <a:rPr lang="el-GR" sz="2400" dirty="0" smtClean="0">
                  <a:latin typeface="Trebuchet MS" panose="020B0603020202020204" pitchFamily="34" charset="0"/>
                </a:rPr>
                <a:t>Στον </a:t>
              </a:r>
              <a:r>
                <a:rPr lang="el-GR" sz="2400" dirty="0">
                  <a:latin typeface="Trebuchet MS" panose="020B0603020202020204" pitchFamily="34" charset="0"/>
                </a:rPr>
                <a:t>κατακόρυφο σωλήνα </a:t>
              </a:r>
              <a:r>
                <a:rPr lang="el-GR" sz="2400" dirty="0" smtClean="0">
                  <a:latin typeface="Trebuchet MS" panose="020B0603020202020204" pitchFamily="34" charset="0"/>
                </a:rPr>
                <a:t>του διπλανού </a:t>
              </a:r>
              <a:r>
                <a:rPr lang="el-GR" sz="2400" dirty="0">
                  <a:latin typeface="Trebuchet MS" panose="020B0603020202020204" pitchFamily="34" charset="0"/>
                </a:rPr>
                <a:t>σχήματος έχει αφαιρεθεί όλος ο αέρας και το δοχείο περιέχει νερό </a:t>
              </a:r>
              <a:r>
                <a:rPr lang="el-GR" sz="2400" dirty="0" smtClean="0">
                  <a:latin typeface="Trebuchet MS" panose="020B0603020202020204" pitchFamily="34" charset="0"/>
                </a:rPr>
                <a:t>πυκνότητας </a:t>
              </a:r>
              <a:r>
                <a:rPr lang="el-GR" sz="2400" i="1" dirty="0" smtClean="0">
                  <a:latin typeface="Trebuchet MS" panose="020B0603020202020204" pitchFamily="34" charset="0"/>
                </a:rPr>
                <a:t>ρ </a:t>
              </a:r>
              <a:r>
                <a:rPr lang="el-GR" sz="2400" dirty="0" smtClean="0">
                  <a:latin typeface="Trebuchet MS" panose="020B0603020202020204" pitchFamily="34" charset="0"/>
                </a:rPr>
                <a:t>= 1g/cm</a:t>
              </a:r>
              <a:r>
                <a:rPr lang="el-GR" sz="2400" baseline="30000" dirty="0" smtClean="0">
                  <a:latin typeface="Trebuchet MS" panose="020B0603020202020204" pitchFamily="34" charset="0"/>
                </a:rPr>
                <a:t>3</a:t>
              </a:r>
              <a:r>
                <a:rPr lang="el-GR" sz="2400" dirty="0">
                  <a:latin typeface="Trebuchet MS" panose="020B0603020202020204" pitchFamily="34" charset="0"/>
                </a:rPr>
                <a:t>. Να βρεθεί το ύψος της στήλης νερού που μπορεί να «σηκώσει» η ατμοσφαιρική πίεση, </a:t>
              </a:r>
              <a:r>
                <a:rPr lang="el-GR" sz="2400" dirty="0" smtClean="0">
                  <a:latin typeface="Trebuchet MS" panose="020B0603020202020204" pitchFamily="34" charset="0"/>
                </a:rPr>
                <a:t>           </a:t>
              </a:r>
              <a:r>
                <a:rPr lang="el-GR" sz="2400" i="1" dirty="0" smtClean="0">
                  <a:latin typeface="Trebuchet MS" panose="020B0603020202020204" pitchFamily="34" charset="0"/>
                </a:rPr>
                <a:t>p</a:t>
              </a:r>
              <a:r>
                <a:rPr lang="el-GR" sz="2400" baseline="-25000" dirty="0" smtClean="0">
                  <a:latin typeface="Trebuchet MS" panose="020B0603020202020204" pitchFamily="34" charset="0"/>
                </a:rPr>
                <a:t>0  </a:t>
              </a:r>
              <a:r>
                <a:rPr lang="el-GR" sz="2400" dirty="0" smtClean="0">
                  <a:latin typeface="Trebuchet MS" panose="020B0603020202020204" pitchFamily="34" charset="0"/>
                </a:rPr>
                <a:t>= 1,013.10</a:t>
              </a:r>
              <a:r>
                <a:rPr lang="el-GR" sz="2400" baseline="30000" dirty="0" smtClean="0">
                  <a:latin typeface="Trebuchet MS" panose="020B0603020202020204" pitchFamily="34" charset="0"/>
                </a:rPr>
                <a:t>5</a:t>
              </a:r>
              <a:r>
                <a:rPr lang="el-GR" sz="2400" dirty="0" smtClean="0">
                  <a:latin typeface="Trebuchet MS" panose="020B0603020202020204" pitchFamily="34" charset="0"/>
                </a:rPr>
                <a:t>N/m</a:t>
              </a:r>
              <a:r>
                <a:rPr lang="el-GR" sz="2400" baseline="30000" dirty="0" smtClean="0">
                  <a:latin typeface="Trebuchet MS" panose="020B0603020202020204" pitchFamily="34" charset="0"/>
                </a:rPr>
                <a:t>2</a:t>
              </a:r>
              <a:r>
                <a:rPr lang="el-GR" sz="2400" dirty="0">
                  <a:latin typeface="Trebuchet MS" panose="020B0603020202020204" pitchFamily="34" charset="0"/>
                </a:rPr>
                <a:t>. </a:t>
              </a:r>
            </a:p>
            <a:p>
              <a:pPr algn="just"/>
              <a:r>
                <a:rPr lang="el-GR" sz="2400" dirty="0">
                  <a:latin typeface="Trebuchet MS" panose="020B0603020202020204" pitchFamily="34" charset="0"/>
                </a:rPr>
                <a:t>Δίνεται η επιτάχυνση της βαρύτητας </a:t>
              </a:r>
              <a:r>
                <a:rPr lang="el-GR" sz="2400" dirty="0" smtClean="0">
                  <a:latin typeface="Trebuchet MS" panose="020B0603020202020204" pitchFamily="34" charset="0"/>
                </a:rPr>
                <a:t>             </a:t>
              </a:r>
              <a:r>
                <a:rPr lang="el-GR" sz="2400" i="1" dirty="0" smtClean="0">
                  <a:latin typeface="Trebuchet MS" panose="020B0603020202020204" pitchFamily="34" charset="0"/>
                </a:rPr>
                <a:t>g </a:t>
              </a:r>
              <a:r>
                <a:rPr lang="el-GR" sz="2400" dirty="0">
                  <a:latin typeface="Trebuchet MS" panose="020B0603020202020204" pitchFamily="34" charset="0"/>
                </a:rPr>
                <a:t>= </a:t>
              </a:r>
              <a:r>
                <a:rPr lang="el-GR" sz="2400" dirty="0" smtClean="0">
                  <a:latin typeface="Trebuchet MS" panose="020B0603020202020204" pitchFamily="34" charset="0"/>
                </a:rPr>
                <a:t>9,81m/sec</a:t>
              </a:r>
              <a:r>
                <a:rPr lang="el-GR" sz="2400" baseline="30000" dirty="0" smtClean="0">
                  <a:latin typeface="Trebuchet MS" panose="020B0603020202020204" pitchFamily="34" charset="0"/>
                </a:rPr>
                <a:t>2</a:t>
              </a:r>
              <a:r>
                <a:rPr lang="el-GR" sz="2400" dirty="0">
                  <a:latin typeface="Trebuchet MS" panose="020B0603020202020204" pitchFamily="34" charset="0"/>
                </a:rPr>
                <a:t>.</a:t>
              </a:r>
            </a:p>
          </p:txBody>
        </p:sp>
      </p:grpSp>
      <p:sp>
        <p:nvSpPr>
          <p:cNvPr id="7" name="TextBox 6"/>
          <p:cNvSpPr txBox="1"/>
          <p:nvPr/>
        </p:nvSpPr>
        <p:spPr>
          <a:xfrm>
            <a:off x="2987824" y="3400871"/>
            <a:ext cx="1512168"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10,32</a:t>
            </a:r>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m</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415074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38</a:t>
            </a:fld>
            <a:endParaRPr lang="el-GR" dirty="0">
              <a:solidFill>
                <a:prstClr val="black"/>
              </a:solidFill>
            </a:endParaRPr>
          </a:p>
        </p:txBody>
      </p:sp>
      <p:grpSp>
        <p:nvGrpSpPr>
          <p:cNvPr id="6" name="Ομάδα 5"/>
          <p:cNvGrpSpPr/>
          <p:nvPr/>
        </p:nvGrpSpPr>
        <p:grpSpPr>
          <a:xfrm>
            <a:off x="467544" y="188640"/>
            <a:ext cx="8280920" cy="5546363"/>
            <a:chOff x="467544" y="188640"/>
            <a:chExt cx="8280920" cy="5546363"/>
          </a:xfrm>
        </p:grpSpPr>
        <p:pic>
          <p:nvPicPr>
            <p:cNvPr id="4" name="Εικόνα 3" descr="Sxhma"/>
            <p:cNvPicPr/>
            <p:nvPr/>
          </p:nvPicPr>
          <p:blipFill>
            <a:blip r:embed="rId2">
              <a:clrChange>
                <a:clrFrom>
                  <a:srgbClr val="FFFFFE"/>
                </a:clrFrom>
                <a:clrTo>
                  <a:srgbClr val="FFFFFE">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059832" y="188640"/>
              <a:ext cx="3240360" cy="2376264"/>
            </a:xfrm>
            <a:prstGeom prst="rect">
              <a:avLst/>
            </a:prstGeom>
            <a:noFill/>
            <a:ln>
              <a:noFill/>
            </a:ln>
          </p:spPr>
        </p:pic>
        <p:sp>
          <p:nvSpPr>
            <p:cNvPr id="5" name="Ορθογώνιο 4"/>
            <p:cNvSpPr/>
            <p:nvPr/>
          </p:nvSpPr>
          <p:spPr>
            <a:xfrm>
              <a:off x="467544" y="2564904"/>
              <a:ext cx="8280920" cy="3170099"/>
            </a:xfrm>
            <a:prstGeom prst="rect">
              <a:avLst/>
            </a:prstGeom>
          </p:spPr>
          <p:txBody>
            <a:bodyPr wrap="square">
              <a:spAutoFit/>
            </a:bodyPr>
            <a:lstStyle/>
            <a:p>
              <a:pPr algn="just"/>
              <a:r>
                <a:rPr lang="el-GR" sz="2000" b="1" dirty="0">
                  <a:latin typeface="Trebuchet MS" panose="020B0603020202020204" pitchFamily="34" charset="0"/>
                </a:rPr>
                <a:t>2.</a:t>
              </a:r>
              <a:r>
                <a:rPr lang="el-GR" sz="2000" dirty="0">
                  <a:latin typeface="Trebuchet MS" panose="020B0603020202020204" pitchFamily="34" charset="0"/>
                </a:rPr>
                <a:t> Στο </a:t>
              </a:r>
              <a:r>
                <a:rPr lang="el-GR" sz="2000" dirty="0" smtClean="0">
                  <a:latin typeface="Trebuchet MS" panose="020B0603020202020204" pitchFamily="34" charset="0"/>
                </a:rPr>
                <a:t>παραπάνω </a:t>
              </a:r>
              <a:r>
                <a:rPr lang="el-GR" sz="2000" dirty="0">
                  <a:latin typeface="Trebuchet MS" panose="020B0603020202020204" pitchFamily="34" charset="0"/>
                </a:rPr>
                <a:t>δοχείο σχήματος U ρίχνουμε υδράργυρο όπως φαίνεται στο σχήμα (α). Οι διατομές των δύο σκελών του δοχείου έχουν εμβαδά </a:t>
              </a:r>
              <a:r>
                <a:rPr lang="el-GR" sz="2000" i="1" dirty="0" smtClean="0">
                  <a:latin typeface="Trebuchet MS" panose="020B0603020202020204" pitchFamily="34" charset="0"/>
                </a:rPr>
                <a:t>Α</a:t>
              </a:r>
              <a:r>
                <a:rPr lang="el-GR" sz="2000" baseline="-25000" dirty="0" smtClean="0">
                  <a:latin typeface="Trebuchet MS" panose="020B0603020202020204" pitchFamily="34" charset="0"/>
                </a:rPr>
                <a:t>1 </a:t>
              </a:r>
              <a:r>
                <a:rPr lang="el-GR" sz="2000" dirty="0" smtClean="0">
                  <a:latin typeface="Trebuchet MS" panose="020B0603020202020204" pitchFamily="34" charset="0"/>
                </a:rPr>
                <a:t>= 10cm</a:t>
              </a:r>
              <a:r>
                <a:rPr lang="el-GR" sz="2000" baseline="30000" dirty="0" smtClean="0">
                  <a:latin typeface="Trebuchet MS" panose="020B0603020202020204" pitchFamily="34" charset="0"/>
                </a:rPr>
                <a:t>2</a:t>
              </a:r>
              <a:r>
                <a:rPr lang="el-GR" sz="2000" dirty="0">
                  <a:latin typeface="Trebuchet MS" panose="020B0603020202020204" pitchFamily="34" charset="0"/>
                </a:rPr>
                <a:t> και </a:t>
              </a:r>
              <a:r>
                <a:rPr lang="el-GR" sz="2000" i="1" dirty="0" smtClean="0">
                  <a:latin typeface="Trebuchet MS" panose="020B0603020202020204" pitchFamily="34" charset="0"/>
                </a:rPr>
                <a:t>Α</a:t>
              </a:r>
              <a:r>
                <a:rPr lang="el-GR" sz="2000" baseline="-25000" dirty="0" smtClean="0">
                  <a:latin typeface="Trebuchet MS" panose="020B0603020202020204" pitchFamily="34" charset="0"/>
                </a:rPr>
                <a:t>2 </a:t>
              </a:r>
              <a:r>
                <a:rPr lang="el-GR" sz="2000" dirty="0" smtClean="0">
                  <a:latin typeface="Trebuchet MS" panose="020B0603020202020204" pitchFamily="34" charset="0"/>
                </a:rPr>
                <a:t>= 5cm</a:t>
              </a:r>
              <a:r>
                <a:rPr lang="el-GR" sz="2000" baseline="30000" dirty="0" smtClean="0">
                  <a:latin typeface="Trebuchet MS" panose="020B0603020202020204" pitchFamily="34" charset="0"/>
                </a:rPr>
                <a:t>2 </a:t>
              </a:r>
              <a:r>
                <a:rPr lang="el-GR" sz="2000" dirty="0">
                  <a:latin typeface="Trebuchet MS" panose="020B0603020202020204" pitchFamily="34" charset="0"/>
                </a:rPr>
                <a:t>(αριστερό και δεξιό αντίστοιχα). Στη συνέχεια ρίχνουμε </a:t>
              </a:r>
              <a:r>
                <a:rPr lang="el-GR" sz="2000" dirty="0" smtClean="0">
                  <a:latin typeface="Trebuchet MS" panose="020B0603020202020204" pitchFamily="34" charset="0"/>
                </a:rPr>
                <a:t>100g </a:t>
              </a:r>
              <a:r>
                <a:rPr lang="el-GR" sz="2000" dirty="0">
                  <a:latin typeface="Trebuchet MS" panose="020B0603020202020204" pitchFamily="34" charset="0"/>
                </a:rPr>
                <a:t>νερού στο δεξιό σκέλος του σωλήνα όπως φαίνεται στο σχήμα. Τα δύο υγρά δεν αναμειγνύονται</a:t>
              </a:r>
              <a:r>
                <a:rPr lang="el-GR" sz="2000" dirty="0" smtClean="0">
                  <a:latin typeface="Trebuchet MS" panose="020B0603020202020204" pitchFamily="34" charset="0"/>
                </a:rPr>
                <a:t>.</a:t>
              </a:r>
            </a:p>
            <a:p>
              <a:pPr algn="just"/>
              <a:r>
                <a:rPr lang="el-GR" sz="2000" b="1" dirty="0">
                  <a:latin typeface="Trebuchet MS" panose="020B0603020202020204" pitchFamily="34" charset="0"/>
                </a:rPr>
                <a:t>Α.</a:t>
              </a:r>
              <a:r>
                <a:rPr lang="el-GR" sz="2000" dirty="0">
                  <a:latin typeface="Trebuchet MS" panose="020B0603020202020204" pitchFamily="34" charset="0"/>
                </a:rPr>
                <a:t>  Να υπολογιστεί το ύψος της στήλης του νερού που δημιουργήθηκε.</a:t>
              </a:r>
            </a:p>
            <a:p>
              <a:pPr algn="just"/>
              <a:r>
                <a:rPr lang="el-GR" sz="2000" b="1" dirty="0">
                  <a:latin typeface="Trebuchet MS" panose="020B0603020202020204" pitchFamily="34" charset="0"/>
                </a:rPr>
                <a:t>Β.</a:t>
              </a:r>
              <a:r>
                <a:rPr lang="el-GR" sz="2000" dirty="0">
                  <a:latin typeface="Trebuchet MS" panose="020B0603020202020204" pitchFamily="34" charset="0"/>
                </a:rPr>
                <a:t> </a:t>
              </a:r>
              <a:r>
                <a:rPr lang="el-GR" sz="2000" dirty="0" smtClean="0">
                  <a:latin typeface="Trebuchet MS" panose="020B0603020202020204" pitchFamily="34" charset="0"/>
                </a:rPr>
                <a:t>Να </a:t>
              </a:r>
              <a:r>
                <a:rPr lang="el-GR" sz="2000" dirty="0">
                  <a:latin typeface="Trebuchet MS" panose="020B0603020202020204" pitchFamily="34" charset="0"/>
                </a:rPr>
                <a:t>υπολογιστεί η ανύψωση </a:t>
              </a:r>
              <a:r>
                <a:rPr lang="el-GR" sz="2000" i="1" dirty="0">
                  <a:latin typeface="Trebuchet MS" panose="020B0603020202020204" pitchFamily="34" charset="0"/>
                </a:rPr>
                <a:t>h</a:t>
              </a:r>
              <a:r>
                <a:rPr lang="el-GR" sz="2000" dirty="0">
                  <a:latin typeface="Trebuchet MS" panose="020B0603020202020204" pitchFamily="34" charset="0"/>
                </a:rPr>
                <a:t>, της ελεύθερης επιφάνειας </a:t>
              </a:r>
              <a:r>
                <a:rPr lang="el-GR" sz="2000" dirty="0" smtClean="0">
                  <a:latin typeface="Trebuchet MS" panose="020B0603020202020204" pitchFamily="34" charset="0"/>
                </a:rPr>
                <a:t>του</a:t>
              </a:r>
              <a:r>
                <a:rPr lang="en-US" sz="2000" dirty="0" smtClean="0">
                  <a:latin typeface="Trebuchet MS" panose="020B0603020202020204" pitchFamily="34" charset="0"/>
                </a:rPr>
                <a:t>  </a:t>
              </a:r>
              <a:r>
                <a:rPr lang="el-GR" sz="2000" dirty="0" smtClean="0">
                  <a:latin typeface="Trebuchet MS" panose="020B0603020202020204" pitchFamily="34" charset="0"/>
                </a:rPr>
                <a:t>υδραργύρου </a:t>
              </a:r>
              <a:r>
                <a:rPr lang="el-GR" sz="2000" dirty="0">
                  <a:latin typeface="Trebuchet MS" panose="020B0603020202020204" pitchFamily="34" charset="0"/>
                </a:rPr>
                <a:t>στο αριστερό σκέλος του σωλήνα.</a:t>
              </a:r>
            </a:p>
            <a:p>
              <a:pPr algn="just"/>
              <a:r>
                <a:rPr lang="el-GR" sz="2000" dirty="0">
                  <a:latin typeface="Trebuchet MS" panose="020B0603020202020204" pitchFamily="34" charset="0"/>
                </a:rPr>
                <a:t>Δίνονται: </a:t>
              </a:r>
              <a:r>
                <a:rPr lang="el-GR" sz="2000" dirty="0" smtClean="0">
                  <a:latin typeface="Trebuchet MS" panose="020B0603020202020204" pitchFamily="34" charset="0"/>
                </a:rPr>
                <a:t>η </a:t>
              </a:r>
              <a:r>
                <a:rPr lang="el-GR" sz="2000" dirty="0">
                  <a:latin typeface="Trebuchet MS" panose="020B0603020202020204" pitchFamily="34" charset="0"/>
                </a:rPr>
                <a:t>πυκνότητα του υδραργύρου </a:t>
              </a:r>
              <a:r>
                <a:rPr lang="el-GR" sz="2000" i="1" dirty="0" smtClean="0">
                  <a:latin typeface="Trebuchet MS" panose="020B0603020202020204" pitchFamily="34" charset="0"/>
                </a:rPr>
                <a:t>ρ</a:t>
              </a:r>
              <a:r>
                <a:rPr lang="el-GR" sz="2000" baseline="-25000" dirty="0" smtClean="0">
                  <a:latin typeface="Trebuchet MS" panose="020B0603020202020204" pitchFamily="34" charset="0"/>
                </a:rPr>
                <a:t>1 </a:t>
              </a:r>
              <a:r>
                <a:rPr lang="el-GR" sz="2000" dirty="0" smtClean="0">
                  <a:latin typeface="Trebuchet MS" panose="020B0603020202020204" pitchFamily="34" charset="0"/>
                </a:rPr>
                <a:t>= 13,6g/cm</a:t>
              </a:r>
              <a:r>
                <a:rPr lang="el-GR" sz="2000" baseline="30000" dirty="0" smtClean="0">
                  <a:latin typeface="Trebuchet MS" panose="020B0603020202020204" pitchFamily="34" charset="0"/>
                </a:rPr>
                <a:t>3</a:t>
              </a:r>
              <a:r>
                <a:rPr lang="el-GR" sz="2000" dirty="0">
                  <a:latin typeface="Trebuchet MS" panose="020B0603020202020204" pitchFamily="34" charset="0"/>
                </a:rPr>
                <a:t> </a:t>
              </a:r>
              <a:r>
                <a:rPr lang="el-GR" sz="2000" dirty="0" smtClean="0">
                  <a:latin typeface="Trebuchet MS" panose="020B0603020202020204" pitchFamily="34" charset="0"/>
                </a:rPr>
                <a:t>και </a:t>
              </a:r>
              <a:r>
                <a:rPr lang="el-GR" sz="2000" dirty="0">
                  <a:latin typeface="Trebuchet MS" panose="020B0603020202020204" pitchFamily="34" charset="0"/>
                </a:rPr>
                <a:t>η πυκνότητα του νερού  </a:t>
              </a:r>
              <a:r>
                <a:rPr lang="el-GR" sz="2000" i="1" dirty="0" smtClean="0">
                  <a:latin typeface="Trebuchet MS" panose="020B0603020202020204" pitchFamily="34" charset="0"/>
                </a:rPr>
                <a:t>ρ</a:t>
              </a:r>
              <a:r>
                <a:rPr lang="el-GR" sz="2000" baseline="-25000" dirty="0" smtClean="0">
                  <a:latin typeface="Trebuchet MS" panose="020B0603020202020204" pitchFamily="34" charset="0"/>
                </a:rPr>
                <a:t>2 </a:t>
              </a:r>
              <a:r>
                <a:rPr lang="el-GR" sz="2000" dirty="0" smtClean="0">
                  <a:latin typeface="Trebuchet MS" panose="020B0603020202020204" pitchFamily="34" charset="0"/>
                </a:rPr>
                <a:t>= 1g/cm</a:t>
              </a:r>
              <a:r>
                <a:rPr lang="el-GR" sz="2000" baseline="30000" dirty="0" smtClean="0">
                  <a:latin typeface="Trebuchet MS" panose="020B0603020202020204" pitchFamily="34" charset="0"/>
                </a:rPr>
                <a:t>3</a:t>
              </a:r>
              <a:r>
                <a:rPr lang="el-GR" sz="2000" dirty="0" smtClean="0">
                  <a:latin typeface="Trebuchet MS" panose="020B0603020202020204" pitchFamily="34" charset="0"/>
                </a:rPr>
                <a:t>.</a:t>
              </a:r>
              <a:endParaRPr lang="el-GR" sz="2000" dirty="0">
                <a:latin typeface="Trebuchet MS" panose="020B0603020202020204" pitchFamily="34" charset="0"/>
              </a:endParaRPr>
            </a:p>
          </p:txBody>
        </p:sp>
      </p:grpSp>
      <p:sp>
        <p:nvSpPr>
          <p:cNvPr id="7" name="TextBox 6"/>
          <p:cNvSpPr txBox="1"/>
          <p:nvPr/>
        </p:nvSpPr>
        <p:spPr>
          <a:xfrm>
            <a:off x="611560" y="5742646"/>
            <a:ext cx="2664296"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20cm,   0,49cm</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82483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39</a:t>
            </a:fld>
            <a:endParaRPr lang="el-GR" dirty="0">
              <a:solidFill>
                <a:prstClr val="black"/>
              </a:solidFill>
            </a:endParaRPr>
          </a:p>
        </p:txBody>
      </p:sp>
      <p:sp>
        <p:nvSpPr>
          <p:cNvPr id="4" name="Ορθογώνιο 3"/>
          <p:cNvSpPr/>
          <p:nvPr/>
        </p:nvSpPr>
        <p:spPr>
          <a:xfrm>
            <a:off x="539552" y="476672"/>
            <a:ext cx="8136904" cy="2677656"/>
          </a:xfrm>
          <a:prstGeom prst="rect">
            <a:avLst/>
          </a:prstGeom>
        </p:spPr>
        <p:txBody>
          <a:bodyPr wrap="square">
            <a:spAutoFit/>
          </a:bodyPr>
          <a:lstStyle/>
          <a:p>
            <a:pPr algn="just"/>
            <a:r>
              <a:rPr lang="el-GR" sz="2400" b="1" dirty="0" smtClean="0">
                <a:latin typeface="Trebuchet MS" panose="020B0603020202020204" pitchFamily="34" charset="0"/>
              </a:rPr>
              <a:t>3.  </a:t>
            </a:r>
            <a:r>
              <a:rPr lang="el-GR" sz="2400" dirty="0">
                <a:latin typeface="Trebuchet MS" panose="020B0603020202020204" pitchFamily="34" charset="0"/>
              </a:rPr>
              <a:t>Ένα δωμάτιο έχει διαστάσεις 4 m x 5 m x 3 m </a:t>
            </a:r>
            <a:r>
              <a:rPr lang="el-GR" sz="2400" dirty="0" smtClean="0">
                <a:latin typeface="Trebuchet MS" panose="020B0603020202020204" pitchFamily="34" charset="0"/>
              </a:rPr>
              <a:t>    (</a:t>
            </a:r>
            <a:r>
              <a:rPr lang="el-GR" sz="2400" dirty="0">
                <a:latin typeface="Trebuchet MS" panose="020B0603020202020204" pitchFamily="34" charset="0"/>
              </a:rPr>
              <a:t>μήκος x πλάτος x ύψος) και περιέχει αέρα πυκνότητας </a:t>
            </a:r>
            <a:r>
              <a:rPr lang="el-GR" sz="2400" dirty="0" smtClean="0">
                <a:latin typeface="Trebuchet MS" panose="020B0603020202020204" pitchFamily="34" charset="0"/>
              </a:rPr>
              <a:t>   </a:t>
            </a:r>
            <a:r>
              <a:rPr lang="el-GR" sz="2400" i="1" dirty="0" smtClean="0">
                <a:latin typeface="Trebuchet MS" panose="020B0603020202020204" pitchFamily="34" charset="0"/>
              </a:rPr>
              <a:t>ρ </a:t>
            </a:r>
            <a:r>
              <a:rPr lang="el-GR" sz="2400" dirty="0" smtClean="0">
                <a:latin typeface="Trebuchet MS" panose="020B0603020202020204" pitchFamily="34" charset="0"/>
              </a:rPr>
              <a:t>= 1,2Kg/m</a:t>
            </a:r>
            <a:r>
              <a:rPr lang="el-GR" sz="2400" baseline="30000" dirty="0" smtClean="0">
                <a:latin typeface="Trebuchet MS" panose="020B0603020202020204" pitchFamily="34" charset="0"/>
              </a:rPr>
              <a:t>3</a:t>
            </a:r>
            <a:r>
              <a:rPr lang="el-GR" sz="2400" dirty="0">
                <a:latin typeface="Trebuchet MS" panose="020B0603020202020204" pitchFamily="34" charset="0"/>
              </a:rPr>
              <a:t>. Αν η επιτάχυνση της βαρύτητας είναι</a:t>
            </a:r>
            <a:r>
              <a:rPr lang="el-GR" sz="2400" i="1" dirty="0">
                <a:latin typeface="Trebuchet MS" panose="020B0603020202020204" pitchFamily="34" charset="0"/>
              </a:rPr>
              <a:t> </a:t>
            </a:r>
            <a:r>
              <a:rPr lang="el-GR" sz="2400" i="1" dirty="0" smtClean="0">
                <a:latin typeface="Trebuchet MS" panose="020B0603020202020204" pitchFamily="34" charset="0"/>
              </a:rPr>
              <a:t>         g </a:t>
            </a:r>
            <a:r>
              <a:rPr lang="el-GR" sz="2400" dirty="0" smtClean="0">
                <a:latin typeface="Trebuchet MS" panose="020B0603020202020204" pitchFamily="34" charset="0"/>
              </a:rPr>
              <a:t>= 9,81m/sec</a:t>
            </a:r>
            <a:r>
              <a:rPr lang="el-GR" sz="2400" baseline="30000" dirty="0" smtClean="0">
                <a:latin typeface="Trebuchet MS" panose="020B0603020202020204" pitchFamily="34" charset="0"/>
              </a:rPr>
              <a:t>2</a:t>
            </a:r>
            <a:r>
              <a:rPr lang="el-GR" sz="2400" dirty="0">
                <a:latin typeface="Trebuchet MS" panose="020B0603020202020204" pitchFamily="34" charset="0"/>
              </a:rPr>
              <a:t> να βρεθούν:</a:t>
            </a:r>
          </a:p>
          <a:p>
            <a:pPr algn="just"/>
            <a:r>
              <a:rPr lang="el-GR" sz="2400" b="1" dirty="0">
                <a:latin typeface="Trebuchet MS" panose="020B0603020202020204" pitchFamily="34" charset="0"/>
              </a:rPr>
              <a:t>α.</a:t>
            </a:r>
            <a:r>
              <a:rPr lang="el-GR" sz="2400" dirty="0">
                <a:latin typeface="Trebuchet MS" panose="020B0603020202020204" pitchFamily="34" charset="0"/>
              </a:rPr>
              <a:t>  </a:t>
            </a:r>
            <a:r>
              <a:rPr lang="el-GR" sz="2400" dirty="0" smtClean="0">
                <a:latin typeface="Trebuchet MS" panose="020B0603020202020204" pitchFamily="34" charset="0"/>
              </a:rPr>
              <a:t>Η </a:t>
            </a:r>
            <a:r>
              <a:rPr lang="el-GR" sz="2400" dirty="0">
                <a:latin typeface="Trebuchet MS" panose="020B0603020202020204" pitchFamily="34" charset="0"/>
              </a:rPr>
              <a:t>μάζα και το βάρος του αέρα του δωματίου και</a:t>
            </a:r>
          </a:p>
          <a:p>
            <a:pPr algn="just"/>
            <a:r>
              <a:rPr lang="el-GR" sz="2400" b="1" dirty="0">
                <a:latin typeface="Trebuchet MS" panose="020B0603020202020204" pitchFamily="34" charset="0"/>
              </a:rPr>
              <a:t>β</a:t>
            </a:r>
            <a:r>
              <a:rPr lang="el-GR" sz="2400" b="1" dirty="0" smtClean="0">
                <a:latin typeface="Trebuchet MS" panose="020B0603020202020204" pitchFamily="34" charset="0"/>
              </a:rPr>
              <a:t>. </a:t>
            </a:r>
            <a:r>
              <a:rPr lang="el-GR" sz="2400" dirty="0" smtClean="0">
                <a:latin typeface="Trebuchet MS" panose="020B0603020202020204" pitchFamily="34" charset="0"/>
              </a:rPr>
              <a:t> Η </a:t>
            </a:r>
            <a:r>
              <a:rPr lang="el-GR" sz="2400" dirty="0">
                <a:latin typeface="Trebuchet MS" panose="020B0603020202020204" pitchFamily="34" charset="0"/>
              </a:rPr>
              <a:t>δύναμη που ασκεί η ατμόσφαιρα πάνω στο δάπεδο.</a:t>
            </a:r>
          </a:p>
          <a:p>
            <a:pPr algn="just"/>
            <a:r>
              <a:rPr lang="el-GR" sz="2400" b="1" dirty="0">
                <a:latin typeface="Trebuchet MS" panose="020B0603020202020204" pitchFamily="34" charset="0"/>
              </a:rPr>
              <a:t>γ.</a:t>
            </a:r>
            <a:r>
              <a:rPr lang="el-GR" sz="2400" dirty="0">
                <a:latin typeface="Trebuchet MS" panose="020B0603020202020204" pitchFamily="34" charset="0"/>
              </a:rPr>
              <a:t>  Γιατί το δάπεδο δεν καταρρέει;</a:t>
            </a:r>
          </a:p>
        </p:txBody>
      </p:sp>
      <p:sp>
        <p:nvSpPr>
          <p:cNvPr id="5" name="TextBox 4"/>
          <p:cNvSpPr txBox="1"/>
          <p:nvPr/>
        </p:nvSpPr>
        <p:spPr>
          <a:xfrm>
            <a:off x="755576" y="3284984"/>
            <a:ext cx="4392488"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72kg </a:t>
            </a:r>
            <a:r>
              <a:rPr lang="el-GR"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και 706,32Ν,  2.10</a:t>
            </a:r>
            <a:r>
              <a:rPr lang="el-GR" sz="2400" b="1" baseline="30000" dirty="0" smtClean="0">
                <a:solidFill>
                  <a:srgbClr val="FF0000"/>
                </a:solidFill>
                <a:effectLst>
                  <a:outerShdw blurRad="38100" dist="38100" dir="2700000" algn="tl">
                    <a:srgbClr val="000000">
                      <a:alpha val="43137"/>
                    </a:srgbClr>
                  </a:outerShdw>
                </a:effectLst>
                <a:latin typeface="Trebuchet MS" panose="020B0603020202020204" pitchFamily="34" charset="0"/>
              </a:rPr>
              <a:t>6</a:t>
            </a:r>
            <a:r>
              <a:rPr lang="el-GR"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Ν</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80576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0-#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a:t>
            </a:fld>
            <a:endParaRPr lang="el-GR" dirty="0">
              <a:solidFill>
                <a:prstClr val="black"/>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64" y="1429459"/>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47664" y="498114"/>
            <a:ext cx="6624736" cy="1139094"/>
          </a:xfrm>
          <a:prstGeom prst="rect">
            <a:avLst/>
          </a:prstGeom>
          <a:noFill/>
        </p:spPr>
        <p:txBody>
          <a:bodyPr wrap="square" rtlCol="0">
            <a:spAutoFit/>
          </a:bodyPr>
          <a:lstStyle/>
          <a:p>
            <a:pPr algn="just">
              <a:lnSpc>
                <a:spcPct val="150000"/>
              </a:lnSpc>
            </a:pP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Ομογενές</a:t>
            </a:r>
            <a:r>
              <a:rPr lang="el-GR" sz="2400" b="1" dirty="0" smtClean="0">
                <a:latin typeface="Comic Sans MS" panose="030F0702030302020204" pitchFamily="66" charset="0"/>
              </a:rPr>
              <a:t> λέγεται το ρευστό που 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πυκνότητά</a:t>
            </a:r>
            <a:r>
              <a:rPr lang="el-GR" sz="2400" b="1" dirty="0" smtClean="0">
                <a:latin typeface="Comic Sans MS" panose="030F0702030302020204" pitchFamily="66" charset="0"/>
              </a:rPr>
              <a:t> του είναι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ίδια</a:t>
            </a:r>
            <a:r>
              <a:rPr lang="el-GR" sz="2400" b="1" dirty="0" smtClean="0">
                <a:latin typeface="Comic Sans MS" panose="030F0702030302020204" pitchFamily="66" charset="0"/>
              </a:rPr>
              <a:t> σε κάθε σημείο του.</a:t>
            </a:r>
            <a:endParaRPr lang="en-US" sz="2400" b="1" dirty="0" smtClean="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3808851" y="3481726"/>
                <a:ext cx="1442190" cy="8348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FF0000"/>
                          </a:solidFill>
                          <a:effectLst>
                            <a:outerShdw blurRad="38100" dist="38100" dir="2700000" algn="tl">
                              <a:srgbClr val="000000">
                                <a:alpha val="43137"/>
                              </a:srgbClr>
                            </a:outerShdw>
                          </a:effectLst>
                          <a:latin typeface="Cambria Math"/>
                        </a:rPr>
                        <m:t>𝝆</m:t>
                      </m:r>
                      <m:r>
                        <a:rPr lang="el-GR" sz="2800" b="1" i="1" smtClean="0">
                          <a:solidFill>
                            <a:srgbClr val="FF0000"/>
                          </a:solidFill>
                          <a:effectLst>
                            <a:outerShdw blurRad="38100" dist="38100" dir="2700000" algn="tl">
                              <a:srgbClr val="000000">
                                <a:alpha val="43137"/>
                              </a:srgbClr>
                            </a:outerShdw>
                          </a:effectLst>
                          <a:latin typeface="Cambria Math"/>
                        </a:rPr>
                        <m:t>= </m:t>
                      </m:r>
                      <m:f>
                        <m:fPr>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800" b="1" i="1" smtClean="0">
                              <a:solidFill>
                                <a:srgbClr val="FF0000"/>
                              </a:solidFill>
                              <a:effectLst>
                                <a:outerShdw blurRad="38100" dist="38100" dir="2700000" algn="tl">
                                  <a:srgbClr val="000000">
                                    <a:alpha val="43137"/>
                                  </a:srgbClr>
                                </a:outerShdw>
                              </a:effectLst>
                              <a:latin typeface="Cambria Math"/>
                            </a:rPr>
                            <m:t>𝒎</m:t>
                          </m:r>
                        </m:num>
                        <m:den>
                          <m:r>
                            <a:rPr lang="en-US" sz="2800" b="1" i="1" smtClean="0">
                              <a:solidFill>
                                <a:srgbClr val="FF0000"/>
                              </a:solidFill>
                              <a:effectLst>
                                <a:outerShdw blurRad="38100" dist="38100" dir="2700000" algn="tl">
                                  <a:srgbClr val="000000">
                                    <a:alpha val="43137"/>
                                  </a:srgbClr>
                                </a:outerShdw>
                              </a:effectLst>
                              <a:latin typeface="Cambria Math"/>
                            </a:rPr>
                            <m:t>𝑽</m:t>
                          </m:r>
                        </m:den>
                      </m:f>
                    </m:oMath>
                  </m:oMathPara>
                </a14:m>
                <a:endParaRPr lang="el-GR" sz="2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808851" y="3481726"/>
                <a:ext cx="1442190" cy="834844"/>
              </a:xfrm>
              <a:prstGeom prst="rect">
                <a:avLst/>
              </a:prstGeom>
              <a:blipFill>
                <a:blip r:embed="rId3"/>
                <a:stretch>
                  <a:fillRect b="-730"/>
                </a:stretch>
              </a:blipFill>
            </p:spPr>
            <p:txBody>
              <a:bodyPr/>
              <a:lstStyle/>
              <a:p>
                <a:r>
                  <a:rPr lang="el-GR">
                    <a:noFill/>
                  </a:rPr>
                  <a:t> </a:t>
                </a:r>
              </a:p>
            </p:txBody>
          </p:sp>
        </mc:Fallback>
      </mc:AlternateContent>
      <p:sp>
        <p:nvSpPr>
          <p:cNvPr id="8" name="TextBox 7"/>
          <p:cNvSpPr txBox="1"/>
          <p:nvPr/>
        </p:nvSpPr>
        <p:spPr>
          <a:xfrm>
            <a:off x="1042934" y="4515789"/>
            <a:ext cx="2502465" cy="707886"/>
          </a:xfrm>
          <a:prstGeom prst="rect">
            <a:avLst/>
          </a:prstGeom>
          <a:noFill/>
        </p:spPr>
        <p:txBody>
          <a:bodyPr wrap="square" rtlCol="0">
            <a:spAutoFit/>
          </a:bodyPr>
          <a:lstStyle/>
          <a:p>
            <a:r>
              <a:rPr lang="el-GR" sz="2000" b="1" dirty="0" smtClean="0">
                <a:latin typeface="Comic Sans MS" panose="030F0702030302020204" pitchFamily="66" charset="0"/>
              </a:rPr>
              <a:t>Μονάδα μέτρησης </a:t>
            </a:r>
            <a:endParaRPr lang="en-US" sz="2000" b="1" dirty="0" smtClean="0">
              <a:latin typeface="Comic Sans MS" panose="030F0702030302020204" pitchFamily="66" charset="0"/>
            </a:endParaRPr>
          </a:p>
          <a:p>
            <a:r>
              <a:rPr lang="el-GR" sz="2000" b="1" dirty="0" smtClean="0">
                <a:latin typeface="Comic Sans MS" panose="030F0702030302020204" pitchFamily="66" charset="0"/>
              </a:rPr>
              <a:t>πυκνότητας στο </a:t>
            </a:r>
            <a:r>
              <a:rPr lang="en-US" sz="2000" b="1" dirty="0" smtClean="0">
                <a:latin typeface="Comic Sans MS" panose="030F0702030302020204" pitchFamily="66" charset="0"/>
              </a:rPr>
              <a:t>SI</a:t>
            </a:r>
            <a:endParaRPr lang="el-GR" sz="2000" b="1" dirty="0">
              <a:latin typeface="Comic Sans MS" panose="030F0702030302020204" pitchFamily="66" charset="0"/>
            </a:endParaRPr>
          </a:p>
        </p:txBody>
      </p:sp>
      <p:grpSp>
        <p:nvGrpSpPr>
          <p:cNvPr id="34" name="Ομάδα 33"/>
          <p:cNvGrpSpPr/>
          <p:nvPr/>
        </p:nvGrpSpPr>
        <p:grpSpPr>
          <a:xfrm>
            <a:off x="3623980" y="3706996"/>
            <a:ext cx="2098592" cy="1573280"/>
            <a:chOff x="3769552" y="3717032"/>
            <a:chExt cx="2098592" cy="1573280"/>
          </a:xfrm>
        </p:grpSpPr>
        <p:grpSp>
          <p:nvGrpSpPr>
            <p:cNvPr id="17" name="Ομάδα 16"/>
            <p:cNvGrpSpPr/>
            <p:nvPr/>
          </p:nvGrpSpPr>
          <p:grpSpPr>
            <a:xfrm>
              <a:off x="3769552" y="4382371"/>
              <a:ext cx="2027629" cy="907941"/>
              <a:chOff x="4247961" y="4635568"/>
              <a:chExt cx="2027629" cy="907941"/>
            </a:xfrm>
          </p:grpSpPr>
          <p:grpSp>
            <p:nvGrpSpPr>
              <p:cNvPr id="15" name="Ομάδα 14"/>
              <p:cNvGrpSpPr/>
              <p:nvPr/>
            </p:nvGrpSpPr>
            <p:grpSpPr>
              <a:xfrm>
                <a:off x="4247961" y="4797152"/>
                <a:ext cx="1962798" cy="584775"/>
                <a:chOff x="3059832" y="4941168"/>
                <a:chExt cx="1962798" cy="584775"/>
              </a:xfrm>
            </p:grpSpPr>
            <p:sp>
              <p:nvSpPr>
                <p:cNvPr id="9" name="TextBox 8"/>
                <p:cNvSpPr txBox="1"/>
                <p:nvPr/>
              </p:nvSpPr>
              <p:spPr>
                <a:xfrm>
                  <a:off x="3059832" y="4941168"/>
                  <a:ext cx="1962798" cy="584775"/>
                </a:xfrm>
                <a:prstGeom prst="rect">
                  <a:avLst/>
                </a:prstGeom>
                <a:noFill/>
              </p:spPr>
              <p:txBody>
                <a:bodyPr wrap="square" rtlCol="0">
                  <a:spAutoFit/>
                </a:bodyPr>
                <a:lstStyle/>
                <a:p>
                  <a:r>
                    <a:rPr lang="el-GR" sz="3200" b="1" i="1" dirty="0" smtClean="0">
                      <a:latin typeface="Comic Sans MS" panose="030F0702030302020204" pitchFamily="66" charset="0"/>
                    </a:rPr>
                    <a:t>ρ</a:t>
                  </a:r>
                  <a:r>
                    <a:rPr lang="el-GR" sz="2400" b="1" dirty="0" smtClean="0">
                      <a:latin typeface="Comic Sans MS" panose="030F0702030302020204" pitchFamily="66" charset="0"/>
                    </a:rPr>
                    <a:t> </a:t>
                  </a:r>
                  <a:endParaRPr lang="el-GR" sz="2400" b="1" dirty="0">
                    <a:latin typeface="Comic Sans MS" panose="030F0702030302020204" pitchFamily="66" charset="0"/>
                  </a:endParaRPr>
                </a:p>
              </p:txBody>
            </p:sp>
            <p:cxnSp>
              <p:nvCxnSpPr>
                <p:cNvPr id="14" name="Ευθύγραμμο βέλος σύνδεσης 13"/>
                <p:cNvCxnSpPr/>
                <p:nvPr/>
              </p:nvCxnSpPr>
              <p:spPr>
                <a:xfrm>
                  <a:off x="3499684" y="5301208"/>
                  <a:ext cx="54935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TextBox 15"/>
                  <p:cNvSpPr txBox="1"/>
                  <p:nvPr/>
                </p:nvSpPr>
                <p:spPr>
                  <a:xfrm>
                    <a:off x="5237164" y="4635568"/>
                    <a:ext cx="1038426" cy="9079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latin typeface="Cambria Math"/>
                            </a:rPr>
                            <m:t>𝟏</m:t>
                          </m:r>
                          <m:f>
                            <m:fPr>
                              <m:ctrlPr>
                                <a:rPr lang="el-GR" sz="2800" b="1" i="1" smtClean="0">
                                  <a:latin typeface="Cambria Math" panose="02040503050406030204" pitchFamily="18" charset="0"/>
                                </a:rPr>
                              </m:ctrlPr>
                            </m:fPr>
                            <m:num>
                              <m:r>
                                <a:rPr lang="en-US" sz="2800" b="1" i="0" smtClean="0">
                                  <a:latin typeface="Cambria Math"/>
                                </a:rPr>
                                <m:t>𝐤𝐠</m:t>
                              </m:r>
                            </m:num>
                            <m:den>
                              <m:sSup>
                                <m:sSupPr>
                                  <m:ctrlPr>
                                    <a:rPr lang="el-GR" sz="2800" b="1" i="1" smtClean="0">
                                      <a:latin typeface="Cambria Math" panose="02040503050406030204" pitchFamily="18" charset="0"/>
                                    </a:rPr>
                                  </m:ctrlPr>
                                </m:sSupPr>
                                <m:e>
                                  <m:r>
                                    <a:rPr lang="en-US" sz="2800" b="1" i="0" smtClean="0">
                                      <a:latin typeface="Cambria Math"/>
                                    </a:rPr>
                                    <m:t>𝐦</m:t>
                                  </m:r>
                                </m:e>
                                <m:sup>
                                  <m:r>
                                    <a:rPr lang="en-US" sz="2800" b="1" i="0" smtClean="0">
                                      <a:latin typeface="Cambria Math"/>
                                    </a:rPr>
                                    <m:t>𝟑</m:t>
                                  </m:r>
                                </m:sup>
                              </m:sSup>
                            </m:den>
                          </m:f>
                        </m:oMath>
                      </m:oMathPara>
                    </a14:m>
                    <a:endParaRPr lang="el-GR" sz="28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5237164" y="4635568"/>
                    <a:ext cx="1038426" cy="907941"/>
                  </a:xfrm>
                  <a:prstGeom prst="rect">
                    <a:avLst/>
                  </a:prstGeom>
                  <a:blipFill rotWithShape="1">
                    <a:blip r:embed="rId4"/>
                    <a:stretch>
                      <a:fillRect/>
                    </a:stretch>
                  </a:blipFill>
                </p:spPr>
                <p:txBody>
                  <a:bodyPr/>
                  <a:lstStyle/>
                  <a:p>
                    <a:r>
                      <a:rPr lang="el-GR">
                        <a:noFill/>
                      </a:rPr>
                      <a:t> </a:t>
                    </a:r>
                  </a:p>
                </p:txBody>
              </p:sp>
            </mc:Fallback>
          </mc:AlternateContent>
        </p:grpSp>
        <p:grpSp>
          <p:nvGrpSpPr>
            <p:cNvPr id="33" name="Ομάδα 32"/>
            <p:cNvGrpSpPr/>
            <p:nvPr/>
          </p:nvGrpSpPr>
          <p:grpSpPr>
            <a:xfrm>
              <a:off x="5200589" y="3717032"/>
              <a:ext cx="667555" cy="1473253"/>
              <a:chOff x="5200589" y="3717032"/>
              <a:chExt cx="667555" cy="1473253"/>
            </a:xfrm>
          </p:grpSpPr>
          <p:sp>
            <p:nvSpPr>
              <p:cNvPr id="18" name="Ελεύθερη σχεδίαση 17"/>
              <p:cNvSpPr/>
              <p:nvPr/>
            </p:nvSpPr>
            <p:spPr>
              <a:xfrm>
                <a:off x="5364088" y="3717032"/>
                <a:ext cx="504056" cy="936104"/>
              </a:xfrm>
              <a:custGeom>
                <a:avLst/>
                <a:gdLst>
                  <a:gd name="connsiteX0" fmla="*/ 0 w 838200"/>
                  <a:gd name="connsiteY0" fmla="*/ 0 h 1404257"/>
                  <a:gd name="connsiteX1" fmla="*/ 87085 w 838200"/>
                  <a:gd name="connsiteY1" fmla="*/ 10886 h 1404257"/>
                  <a:gd name="connsiteX2" fmla="*/ 185057 w 838200"/>
                  <a:gd name="connsiteY2" fmla="*/ 21771 h 1404257"/>
                  <a:gd name="connsiteX3" fmla="*/ 217714 w 838200"/>
                  <a:gd name="connsiteY3" fmla="*/ 32657 h 1404257"/>
                  <a:gd name="connsiteX4" fmla="*/ 261257 w 838200"/>
                  <a:gd name="connsiteY4" fmla="*/ 43543 h 1404257"/>
                  <a:gd name="connsiteX5" fmla="*/ 359228 w 838200"/>
                  <a:gd name="connsiteY5" fmla="*/ 76200 h 1404257"/>
                  <a:gd name="connsiteX6" fmla="*/ 391885 w 838200"/>
                  <a:gd name="connsiteY6" fmla="*/ 87086 h 1404257"/>
                  <a:gd name="connsiteX7" fmla="*/ 424542 w 838200"/>
                  <a:gd name="connsiteY7" fmla="*/ 97971 h 1404257"/>
                  <a:gd name="connsiteX8" fmla="*/ 489857 w 838200"/>
                  <a:gd name="connsiteY8" fmla="*/ 141514 h 1404257"/>
                  <a:gd name="connsiteX9" fmla="*/ 511628 w 838200"/>
                  <a:gd name="connsiteY9" fmla="*/ 163286 h 1404257"/>
                  <a:gd name="connsiteX10" fmla="*/ 566057 w 838200"/>
                  <a:gd name="connsiteY10" fmla="*/ 206828 h 1404257"/>
                  <a:gd name="connsiteX11" fmla="*/ 609600 w 838200"/>
                  <a:gd name="connsiteY11" fmla="*/ 272143 h 1404257"/>
                  <a:gd name="connsiteX12" fmla="*/ 642257 w 838200"/>
                  <a:gd name="connsiteY12" fmla="*/ 315686 h 1404257"/>
                  <a:gd name="connsiteX13" fmla="*/ 664028 w 838200"/>
                  <a:gd name="connsiteY13" fmla="*/ 348343 h 1404257"/>
                  <a:gd name="connsiteX14" fmla="*/ 707571 w 838200"/>
                  <a:gd name="connsiteY14" fmla="*/ 391886 h 1404257"/>
                  <a:gd name="connsiteX15" fmla="*/ 751114 w 838200"/>
                  <a:gd name="connsiteY15" fmla="*/ 489857 h 1404257"/>
                  <a:gd name="connsiteX16" fmla="*/ 783771 w 838200"/>
                  <a:gd name="connsiteY16" fmla="*/ 566057 h 1404257"/>
                  <a:gd name="connsiteX17" fmla="*/ 794657 w 838200"/>
                  <a:gd name="connsiteY17" fmla="*/ 609600 h 1404257"/>
                  <a:gd name="connsiteX18" fmla="*/ 816428 w 838200"/>
                  <a:gd name="connsiteY18" fmla="*/ 674914 h 1404257"/>
                  <a:gd name="connsiteX19" fmla="*/ 827314 w 838200"/>
                  <a:gd name="connsiteY19" fmla="*/ 762000 h 1404257"/>
                  <a:gd name="connsiteX20" fmla="*/ 838200 w 838200"/>
                  <a:gd name="connsiteY20" fmla="*/ 805543 h 1404257"/>
                  <a:gd name="connsiteX21" fmla="*/ 827314 w 838200"/>
                  <a:gd name="connsiteY21" fmla="*/ 968828 h 1404257"/>
                  <a:gd name="connsiteX22" fmla="*/ 805542 w 838200"/>
                  <a:gd name="connsiteY22" fmla="*/ 1034143 h 1404257"/>
                  <a:gd name="connsiteX23" fmla="*/ 751114 w 838200"/>
                  <a:gd name="connsiteY23" fmla="*/ 1132114 h 1404257"/>
                  <a:gd name="connsiteX24" fmla="*/ 729342 w 838200"/>
                  <a:gd name="connsiteY24" fmla="*/ 1164771 h 1404257"/>
                  <a:gd name="connsiteX25" fmla="*/ 696685 w 838200"/>
                  <a:gd name="connsiteY25" fmla="*/ 1219200 h 1404257"/>
                  <a:gd name="connsiteX26" fmla="*/ 685800 w 838200"/>
                  <a:gd name="connsiteY26" fmla="*/ 1251857 h 1404257"/>
                  <a:gd name="connsiteX27" fmla="*/ 664028 w 838200"/>
                  <a:gd name="connsiteY27" fmla="*/ 1273628 h 1404257"/>
                  <a:gd name="connsiteX28" fmla="*/ 642257 w 838200"/>
                  <a:gd name="connsiteY28" fmla="*/ 1306286 h 1404257"/>
                  <a:gd name="connsiteX29" fmla="*/ 620485 w 838200"/>
                  <a:gd name="connsiteY29" fmla="*/ 1328057 h 1404257"/>
                  <a:gd name="connsiteX30" fmla="*/ 598714 w 838200"/>
                  <a:gd name="connsiteY30" fmla="*/ 1360714 h 1404257"/>
                  <a:gd name="connsiteX31" fmla="*/ 555171 w 838200"/>
                  <a:gd name="connsiteY31" fmla="*/ 1404257 h 140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8200" h="1404257">
                    <a:moveTo>
                      <a:pt x="0" y="0"/>
                    </a:moveTo>
                    <a:lnTo>
                      <a:pt x="87085" y="10886"/>
                    </a:lnTo>
                    <a:cubicBezTo>
                      <a:pt x="119718" y="14725"/>
                      <a:pt x="152646" y="16369"/>
                      <a:pt x="185057" y="21771"/>
                    </a:cubicBezTo>
                    <a:cubicBezTo>
                      <a:pt x="196375" y="23657"/>
                      <a:pt x="206681" y="29505"/>
                      <a:pt x="217714" y="32657"/>
                    </a:cubicBezTo>
                    <a:cubicBezTo>
                      <a:pt x="232099" y="36767"/>
                      <a:pt x="246927" y="39244"/>
                      <a:pt x="261257" y="43543"/>
                    </a:cubicBezTo>
                    <a:cubicBezTo>
                      <a:pt x="261292" y="43553"/>
                      <a:pt x="342882" y="70751"/>
                      <a:pt x="359228" y="76200"/>
                    </a:cubicBezTo>
                    <a:lnTo>
                      <a:pt x="391885" y="87086"/>
                    </a:lnTo>
                    <a:lnTo>
                      <a:pt x="424542" y="97971"/>
                    </a:lnTo>
                    <a:cubicBezTo>
                      <a:pt x="446314" y="112485"/>
                      <a:pt x="471355" y="123011"/>
                      <a:pt x="489857" y="141514"/>
                    </a:cubicBezTo>
                    <a:cubicBezTo>
                      <a:pt x="497114" y="148771"/>
                      <a:pt x="503614" y="156875"/>
                      <a:pt x="511628" y="163286"/>
                    </a:cubicBezTo>
                    <a:cubicBezTo>
                      <a:pt x="538406" y="184708"/>
                      <a:pt x="546345" y="180546"/>
                      <a:pt x="566057" y="206828"/>
                    </a:cubicBezTo>
                    <a:cubicBezTo>
                      <a:pt x="581757" y="227761"/>
                      <a:pt x="593900" y="251210"/>
                      <a:pt x="609600" y="272143"/>
                    </a:cubicBezTo>
                    <a:cubicBezTo>
                      <a:pt x="620486" y="286657"/>
                      <a:pt x="631712" y="300922"/>
                      <a:pt x="642257" y="315686"/>
                    </a:cubicBezTo>
                    <a:cubicBezTo>
                      <a:pt x="649861" y="326332"/>
                      <a:pt x="655514" y="338410"/>
                      <a:pt x="664028" y="348343"/>
                    </a:cubicBezTo>
                    <a:cubicBezTo>
                      <a:pt x="677386" y="363928"/>
                      <a:pt x="707571" y="391886"/>
                      <a:pt x="707571" y="391886"/>
                    </a:cubicBezTo>
                    <a:cubicBezTo>
                      <a:pt x="733479" y="469612"/>
                      <a:pt x="716612" y="438105"/>
                      <a:pt x="751114" y="489857"/>
                    </a:cubicBezTo>
                    <a:cubicBezTo>
                      <a:pt x="782367" y="614867"/>
                      <a:pt x="738666" y="460811"/>
                      <a:pt x="783771" y="566057"/>
                    </a:cubicBezTo>
                    <a:cubicBezTo>
                      <a:pt x="789664" y="579808"/>
                      <a:pt x="790358" y="595270"/>
                      <a:pt x="794657" y="609600"/>
                    </a:cubicBezTo>
                    <a:cubicBezTo>
                      <a:pt x="801251" y="631581"/>
                      <a:pt x="816428" y="674914"/>
                      <a:pt x="816428" y="674914"/>
                    </a:cubicBezTo>
                    <a:cubicBezTo>
                      <a:pt x="820057" y="703943"/>
                      <a:pt x="822504" y="733143"/>
                      <a:pt x="827314" y="762000"/>
                    </a:cubicBezTo>
                    <a:cubicBezTo>
                      <a:pt x="829774" y="776757"/>
                      <a:pt x="838200" y="790582"/>
                      <a:pt x="838200" y="805543"/>
                    </a:cubicBezTo>
                    <a:cubicBezTo>
                      <a:pt x="838200" y="860092"/>
                      <a:pt x="835029" y="914827"/>
                      <a:pt x="827314" y="968828"/>
                    </a:cubicBezTo>
                    <a:cubicBezTo>
                      <a:pt x="824068" y="991547"/>
                      <a:pt x="812799" y="1012371"/>
                      <a:pt x="805542" y="1034143"/>
                    </a:cubicBezTo>
                    <a:cubicBezTo>
                      <a:pt x="786381" y="1091626"/>
                      <a:pt x="801026" y="1057247"/>
                      <a:pt x="751114" y="1132114"/>
                    </a:cubicBezTo>
                    <a:lnTo>
                      <a:pt x="729342" y="1164771"/>
                    </a:lnTo>
                    <a:cubicBezTo>
                      <a:pt x="698507" y="1257281"/>
                      <a:pt x="741512" y="1144487"/>
                      <a:pt x="696685" y="1219200"/>
                    </a:cubicBezTo>
                    <a:cubicBezTo>
                      <a:pt x="690782" y="1229039"/>
                      <a:pt x="691704" y="1242018"/>
                      <a:pt x="685800" y="1251857"/>
                    </a:cubicBezTo>
                    <a:cubicBezTo>
                      <a:pt x="680520" y="1260658"/>
                      <a:pt x="670439" y="1265614"/>
                      <a:pt x="664028" y="1273628"/>
                    </a:cubicBezTo>
                    <a:cubicBezTo>
                      <a:pt x="655855" y="1283844"/>
                      <a:pt x="650430" y="1296070"/>
                      <a:pt x="642257" y="1306286"/>
                    </a:cubicBezTo>
                    <a:cubicBezTo>
                      <a:pt x="635846" y="1314300"/>
                      <a:pt x="626896" y="1320043"/>
                      <a:pt x="620485" y="1328057"/>
                    </a:cubicBezTo>
                    <a:cubicBezTo>
                      <a:pt x="612312" y="1338273"/>
                      <a:pt x="606887" y="1350498"/>
                      <a:pt x="598714" y="1360714"/>
                    </a:cubicBezTo>
                    <a:lnTo>
                      <a:pt x="555171" y="1404257"/>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Ελεύθερη σχεδίαση 19"/>
              <p:cNvSpPr/>
              <p:nvPr/>
            </p:nvSpPr>
            <p:spPr>
              <a:xfrm>
                <a:off x="5200589" y="4133407"/>
                <a:ext cx="667555" cy="1056878"/>
              </a:xfrm>
              <a:custGeom>
                <a:avLst/>
                <a:gdLst>
                  <a:gd name="connsiteX0" fmla="*/ 0 w 1063521"/>
                  <a:gd name="connsiteY0" fmla="*/ 0 h 1328058"/>
                  <a:gd name="connsiteX1" fmla="*/ 228600 w 1063521"/>
                  <a:gd name="connsiteY1" fmla="*/ 10886 h 1328058"/>
                  <a:gd name="connsiteX2" fmla="*/ 304800 w 1063521"/>
                  <a:gd name="connsiteY2" fmla="*/ 21772 h 1328058"/>
                  <a:gd name="connsiteX3" fmla="*/ 413657 w 1063521"/>
                  <a:gd name="connsiteY3" fmla="*/ 43543 h 1328058"/>
                  <a:gd name="connsiteX4" fmla="*/ 511629 w 1063521"/>
                  <a:gd name="connsiteY4" fmla="*/ 65315 h 1328058"/>
                  <a:gd name="connsiteX5" fmla="*/ 544286 w 1063521"/>
                  <a:gd name="connsiteY5" fmla="*/ 76200 h 1328058"/>
                  <a:gd name="connsiteX6" fmla="*/ 587829 w 1063521"/>
                  <a:gd name="connsiteY6" fmla="*/ 87086 h 1328058"/>
                  <a:gd name="connsiteX7" fmla="*/ 620486 w 1063521"/>
                  <a:gd name="connsiteY7" fmla="*/ 97972 h 1328058"/>
                  <a:gd name="connsiteX8" fmla="*/ 664029 w 1063521"/>
                  <a:gd name="connsiteY8" fmla="*/ 108858 h 1328058"/>
                  <a:gd name="connsiteX9" fmla="*/ 783772 w 1063521"/>
                  <a:gd name="connsiteY9" fmla="*/ 163286 h 1328058"/>
                  <a:gd name="connsiteX10" fmla="*/ 849086 w 1063521"/>
                  <a:gd name="connsiteY10" fmla="*/ 217715 h 1328058"/>
                  <a:gd name="connsiteX11" fmla="*/ 870857 w 1063521"/>
                  <a:gd name="connsiteY11" fmla="*/ 250372 h 1328058"/>
                  <a:gd name="connsiteX12" fmla="*/ 892629 w 1063521"/>
                  <a:gd name="connsiteY12" fmla="*/ 272143 h 1328058"/>
                  <a:gd name="connsiteX13" fmla="*/ 936172 w 1063521"/>
                  <a:gd name="connsiteY13" fmla="*/ 337458 h 1328058"/>
                  <a:gd name="connsiteX14" fmla="*/ 990600 w 1063521"/>
                  <a:gd name="connsiteY14" fmla="*/ 413658 h 1328058"/>
                  <a:gd name="connsiteX15" fmla="*/ 1012372 w 1063521"/>
                  <a:gd name="connsiteY15" fmla="*/ 489858 h 1328058"/>
                  <a:gd name="connsiteX16" fmla="*/ 1023257 w 1063521"/>
                  <a:gd name="connsiteY16" fmla="*/ 522515 h 1328058"/>
                  <a:gd name="connsiteX17" fmla="*/ 1045029 w 1063521"/>
                  <a:gd name="connsiteY17" fmla="*/ 555172 h 1328058"/>
                  <a:gd name="connsiteX18" fmla="*/ 1045029 w 1063521"/>
                  <a:gd name="connsiteY18" fmla="*/ 925286 h 1328058"/>
                  <a:gd name="connsiteX19" fmla="*/ 1023257 w 1063521"/>
                  <a:gd name="connsiteY19" fmla="*/ 1001486 h 1328058"/>
                  <a:gd name="connsiteX20" fmla="*/ 1001486 w 1063521"/>
                  <a:gd name="connsiteY20" fmla="*/ 1023258 h 1328058"/>
                  <a:gd name="connsiteX21" fmla="*/ 947057 w 1063521"/>
                  <a:gd name="connsiteY21" fmla="*/ 1088572 h 1328058"/>
                  <a:gd name="connsiteX22" fmla="*/ 936172 w 1063521"/>
                  <a:gd name="connsiteY22" fmla="*/ 1121229 h 1328058"/>
                  <a:gd name="connsiteX23" fmla="*/ 892629 w 1063521"/>
                  <a:gd name="connsiteY23" fmla="*/ 1164772 h 1328058"/>
                  <a:gd name="connsiteX24" fmla="*/ 881743 w 1063521"/>
                  <a:gd name="connsiteY24" fmla="*/ 1197429 h 1328058"/>
                  <a:gd name="connsiteX25" fmla="*/ 849086 w 1063521"/>
                  <a:gd name="connsiteY25" fmla="*/ 1219200 h 1328058"/>
                  <a:gd name="connsiteX26" fmla="*/ 794657 w 1063521"/>
                  <a:gd name="connsiteY26" fmla="*/ 1251858 h 1328058"/>
                  <a:gd name="connsiteX27" fmla="*/ 740229 w 1063521"/>
                  <a:gd name="connsiteY27" fmla="*/ 1306286 h 1328058"/>
                  <a:gd name="connsiteX28" fmla="*/ 718457 w 1063521"/>
                  <a:gd name="connsiteY28" fmla="*/ 1328058 h 132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3521" h="1328058">
                    <a:moveTo>
                      <a:pt x="0" y="0"/>
                    </a:moveTo>
                    <a:cubicBezTo>
                      <a:pt x="76200" y="3629"/>
                      <a:pt x="152508" y="5451"/>
                      <a:pt x="228600" y="10886"/>
                    </a:cubicBezTo>
                    <a:cubicBezTo>
                      <a:pt x="254193" y="12714"/>
                      <a:pt x="279533" y="17313"/>
                      <a:pt x="304800" y="21772"/>
                    </a:cubicBezTo>
                    <a:cubicBezTo>
                      <a:pt x="341241" y="28203"/>
                      <a:pt x="377371" y="36286"/>
                      <a:pt x="413657" y="43543"/>
                    </a:cubicBezTo>
                    <a:cubicBezTo>
                      <a:pt x="451074" y="51026"/>
                      <a:pt x="475755" y="55065"/>
                      <a:pt x="511629" y="65315"/>
                    </a:cubicBezTo>
                    <a:cubicBezTo>
                      <a:pt x="522662" y="68467"/>
                      <a:pt x="533253" y="73048"/>
                      <a:pt x="544286" y="76200"/>
                    </a:cubicBezTo>
                    <a:cubicBezTo>
                      <a:pt x="558671" y="80310"/>
                      <a:pt x="573444" y="82976"/>
                      <a:pt x="587829" y="87086"/>
                    </a:cubicBezTo>
                    <a:cubicBezTo>
                      <a:pt x="598862" y="90238"/>
                      <a:pt x="609453" y="94820"/>
                      <a:pt x="620486" y="97972"/>
                    </a:cubicBezTo>
                    <a:cubicBezTo>
                      <a:pt x="634871" y="102082"/>
                      <a:pt x="650219" y="103104"/>
                      <a:pt x="664029" y="108858"/>
                    </a:cubicBezTo>
                    <a:cubicBezTo>
                      <a:pt x="858725" y="189981"/>
                      <a:pt x="685906" y="130664"/>
                      <a:pt x="783772" y="163286"/>
                    </a:cubicBezTo>
                    <a:cubicBezTo>
                      <a:pt x="815881" y="184693"/>
                      <a:pt x="822894" y="186285"/>
                      <a:pt x="849086" y="217715"/>
                    </a:cubicBezTo>
                    <a:cubicBezTo>
                      <a:pt x="857461" y="227766"/>
                      <a:pt x="862684" y="240156"/>
                      <a:pt x="870857" y="250372"/>
                    </a:cubicBezTo>
                    <a:cubicBezTo>
                      <a:pt x="877268" y="258386"/>
                      <a:pt x="886471" y="263932"/>
                      <a:pt x="892629" y="272143"/>
                    </a:cubicBezTo>
                    <a:cubicBezTo>
                      <a:pt x="908329" y="293076"/>
                      <a:pt x="920472" y="316525"/>
                      <a:pt x="936172" y="337458"/>
                    </a:cubicBezTo>
                    <a:cubicBezTo>
                      <a:pt x="943575" y="347329"/>
                      <a:pt x="982638" y="397733"/>
                      <a:pt x="990600" y="413658"/>
                    </a:cubicBezTo>
                    <a:cubicBezTo>
                      <a:pt x="999301" y="431059"/>
                      <a:pt x="1007721" y="473580"/>
                      <a:pt x="1012372" y="489858"/>
                    </a:cubicBezTo>
                    <a:cubicBezTo>
                      <a:pt x="1015524" y="500891"/>
                      <a:pt x="1018125" y="512252"/>
                      <a:pt x="1023257" y="522515"/>
                    </a:cubicBezTo>
                    <a:cubicBezTo>
                      <a:pt x="1029108" y="534217"/>
                      <a:pt x="1037772" y="544286"/>
                      <a:pt x="1045029" y="555172"/>
                    </a:cubicBezTo>
                    <a:cubicBezTo>
                      <a:pt x="1075385" y="706960"/>
                      <a:pt x="1063251" y="624610"/>
                      <a:pt x="1045029" y="925286"/>
                    </a:cubicBezTo>
                    <a:cubicBezTo>
                      <a:pt x="1044709" y="930564"/>
                      <a:pt x="1028636" y="992521"/>
                      <a:pt x="1023257" y="1001486"/>
                    </a:cubicBezTo>
                    <a:cubicBezTo>
                      <a:pt x="1017977" y="1010287"/>
                      <a:pt x="1007897" y="1015244"/>
                      <a:pt x="1001486" y="1023258"/>
                    </a:cubicBezTo>
                    <a:cubicBezTo>
                      <a:pt x="940870" y="1099029"/>
                      <a:pt x="1024624" y="1011005"/>
                      <a:pt x="947057" y="1088572"/>
                    </a:cubicBezTo>
                    <a:cubicBezTo>
                      <a:pt x="943429" y="1099458"/>
                      <a:pt x="942841" y="1111892"/>
                      <a:pt x="936172" y="1121229"/>
                    </a:cubicBezTo>
                    <a:cubicBezTo>
                      <a:pt x="924241" y="1137932"/>
                      <a:pt x="892629" y="1164772"/>
                      <a:pt x="892629" y="1164772"/>
                    </a:cubicBezTo>
                    <a:cubicBezTo>
                      <a:pt x="889000" y="1175658"/>
                      <a:pt x="888911" y="1188469"/>
                      <a:pt x="881743" y="1197429"/>
                    </a:cubicBezTo>
                    <a:cubicBezTo>
                      <a:pt x="873570" y="1207645"/>
                      <a:pt x="859302" y="1211027"/>
                      <a:pt x="849086" y="1219200"/>
                    </a:cubicBezTo>
                    <a:cubicBezTo>
                      <a:pt x="806391" y="1253355"/>
                      <a:pt x="851371" y="1232953"/>
                      <a:pt x="794657" y="1251858"/>
                    </a:cubicBezTo>
                    <a:cubicBezTo>
                      <a:pt x="757335" y="1307842"/>
                      <a:pt x="792066" y="1264817"/>
                      <a:pt x="740229" y="1306286"/>
                    </a:cubicBezTo>
                    <a:cubicBezTo>
                      <a:pt x="732215" y="1312697"/>
                      <a:pt x="718457" y="1328058"/>
                      <a:pt x="718457" y="132805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sp>
        <p:nvSpPr>
          <p:cNvPr id="21" name="Ορθογώνιο 20"/>
          <p:cNvSpPr/>
          <p:nvPr/>
        </p:nvSpPr>
        <p:spPr>
          <a:xfrm>
            <a:off x="1547664" y="1895879"/>
            <a:ext cx="6251225" cy="2308324"/>
          </a:xfrm>
          <a:prstGeom prst="rect">
            <a:avLst/>
          </a:prstGeom>
        </p:spPr>
        <p:txBody>
          <a:bodyPr wrap="square">
            <a:spAutoFit/>
          </a:bodyPr>
          <a:lstStyle/>
          <a:p>
            <a:pPr lvl="0" algn="just">
              <a:lnSpc>
                <a:spcPct val="150000"/>
              </a:lnSpc>
            </a:pPr>
            <a:r>
              <a:rPr lang="el-GR" sz="2400" b="1" dirty="0">
                <a:solidFill>
                  <a:prstClr val="black"/>
                </a:solidFill>
                <a:latin typeface="Comic Sans MS" panose="030F0702030302020204" pitchFamily="66" charset="0"/>
              </a:rPr>
              <a:t>Η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πυκνότητα</a:t>
            </a:r>
            <a:r>
              <a:rPr lang="el-GR" sz="2400" b="1" dirty="0">
                <a:solidFill>
                  <a:prstClr val="black"/>
                </a:solidFill>
                <a:latin typeface="Comic Sans MS" panose="030F0702030302020204" pitchFamily="66" charset="0"/>
              </a:rPr>
              <a:t> </a:t>
            </a:r>
            <a:r>
              <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rPr>
              <a:t>ρ</a:t>
            </a:r>
            <a:r>
              <a:rPr lang="el-GR" sz="2400" b="1" dirty="0">
                <a:solidFill>
                  <a:prstClr val="black"/>
                </a:solidFill>
                <a:latin typeface="Comic Sans MS" panose="030F0702030302020204" pitchFamily="66" charset="0"/>
              </a:rPr>
              <a:t> ομογενούς ρευστού </a:t>
            </a:r>
            <a:r>
              <a:rPr lang="en-US" sz="2400" b="1" dirty="0">
                <a:solidFill>
                  <a:prstClr val="black"/>
                </a:solidFill>
                <a:latin typeface="Comic Sans MS" panose="030F0702030302020204" pitchFamily="66" charset="0"/>
              </a:rPr>
              <a:t>(</a:t>
            </a:r>
            <a:r>
              <a:rPr lang="el-GR" sz="2400" b="1" dirty="0">
                <a:solidFill>
                  <a:prstClr val="black"/>
                </a:solidFill>
                <a:latin typeface="Comic Sans MS" panose="030F0702030302020204" pitchFamily="66" charset="0"/>
              </a:rPr>
              <a:t>που έχει μάζα </a:t>
            </a:r>
            <a:r>
              <a:rPr lang="en-US" sz="2400" b="1" i="1" dirty="0">
                <a:solidFill>
                  <a:prstClr val="black"/>
                </a:solidFill>
                <a:latin typeface="Comic Sans MS" panose="030F0702030302020204" pitchFamily="66" charset="0"/>
              </a:rPr>
              <a:t>m</a:t>
            </a:r>
            <a:r>
              <a:rPr lang="en-US" sz="2400" b="1" dirty="0">
                <a:solidFill>
                  <a:prstClr val="black"/>
                </a:solidFill>
                <a:latin typeface="Comic Sans MS" panose="030F0702030302020204" pitchFamily="66" charset="0"/>
              </a:rPr>
              <a:t> </a:t>
            </a:r>
            <a:r>
              <a:rPr lang="el-GR" sz="2400" b="1" dirty="0">
                <a:solidFill>
                  <a:prstClr val="black"/>
                </a:solidFill>
                <a:latin typeface="Comic Sans MS" panose="030F0702030302020204" pitchFamily="66" charset="0"/>
              </a:rPr>
              <a:t>και καταλαμβάνει όγκο </a:t>
            </a:r>
            <a:r>
              <a:rPr lang="en-US" sz="2400" b="1" i="1" dirty="0">
                <a:solidFill>
                  <a:prstClr val="black"/>
                </a:solidFill>
                <a:latin typeface="Comic Sans MS" panose="030F0702030302020204" pitchFamily="66" charset="0"/>
              </a:rPr>
              <a:t>V </a:t>
            </a:r>
            <a:r>
              <a:rPr lang="en-US" sz="2400" b="1" dirty="0">
                <a:solidFill>
                  <a:prstClr val="black"/>
                </a:solidFill>
                <a:latin typeface="Comic Sans MS" panose="030F0702030302020204" pitchFamily="66" charset="0"/>
              </a:rPr>
              <a:t>) </a:t>
            </a:r>
            <a:r>
              <a:rPr lang="el-GR" sz="2400" b="1" dirty="0">
                <a:solidFill>
                  <a:prstClr val="black"/>
                </a:solidFill>
                <a:latin typeface="Comic Sans MS" panose="030F0702030302020204" pitchFamily="66" charset="0"/>
              </a:rPr>
              <a:t>είναι μονόμετρο μέγεθος που υπολογίζεται από τη σχέση</a:t>
            </a:r>
          </a:p>
        </p:txBody>
      </p:sp>
    </p:spTree>
    <p:extLst>
      <p:ext uri="{BB962C8B-B14F-4D97-AF65-F5344CB8AC3E}">
        <p14:creationId xmlns:p14="http://schemas.microsoft.com/office/powerpoint/2010/main" val="202031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par>
                          <p:cTn id="17" fill="hold">
                            <p:stCondLst>
                              <p:cond delay="500"/>
                            </p:stCondLst>
                            <p:childTnLst>
                              <p:par>
                                <p:cTn id="18" presetID="2" presetClass="entr" presetSubtype="2"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1+#ppt_w/2"/>
                                          </p:val>
                                        </p:tav>
                                        <p:tav tm="100000">
                                          <p:val>
                                            <p:strVal val="#ppt_x"/>
                                          </p:val>
                                        </p:tav>
                                      </p:tavLst>
                                    </p:anim>
                                    <p:anim calcmode="lin" valueType="num">
                                      <p:cBhvr additive="base">
                                        <p:cTn id="21"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par>
                          <p:cTn id="27" fill="hold">
                            <p:stCondLst>
                              <p:cond delay="500"/>
                            </p:stCondLst>
                            <p:childTnLst>
                              <p:par>
                                <p:cTn id="28" presetID="22" presetClass="entr" presetSubtype="1" fill="hold" nodeType="afterEffect">
                                  <p:stCondLst>
                                    <p:cond delay="250"/>
                                  </p:stCondLst>
                                  <p:childTnLst>
                                    <p:set>
                                      <p:cBhvr>
                                        <p:cTn id="29" dur="1" fill="hold">
                                          <p:stCondLst>
                                            <p:cond delay="0"/>
                                          </p:stCondLst>
                                        </p:cTn>
                                        <p:tgtEl>
                                          <p:spTgt spid="34"/>
                                        </p:tgtEl>
                                        <p:attrNameLst>
                                          <p:attrName>style.visibility</p:attrName>
                                        </p:attrNameLst>
                                      </p:cBhvr>
                                      <p:to>
                                        <p:strVal val="visible"/>
                                      </p:to>
                                    </p:set>
                                    <p:animEffect transition="in" filter="wipe(up)">
                                      <p:cBhvr>
                                        <p:cTn id="3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5</a:t>
            </a:fld>
            <a:endParaRPr lang="el-GR" dirty="0">
              <a:solidFill>
                <a:prstClr val="black"/>
              </a:solidFill>
            </a:endParaRPr>
          </a:p>
        </p:txBody>
      </p:sp>
      <p:sp>
        <p:nvSpPr>
          <p:cNvPr id="5" name="Επεξήγηση με σύννεφο 4"/>
          <p:cNvSpPr/>
          <p:nvPr/>
        </p:nvSpPr>
        <p:spPr>
          <a:xfrm>
            <a:off x="5715915" y="123911"/>
            <a:ext cx="1794200" cy="1188352"/>
          </a:xfrm>
          <a:prstGeom prst="cloudCallout">
            <a:avLst>
              <a:gd name="adj1" fmla="val 89664"/>
              <a:gd name="adj2" fmla="val 1073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latin typeface="Comic Sans MS" panose="030F0702030302020204" pitchFamily="66" charset="0"/>
              </a:rPr>
              <a:t>Τι είναι η πίεση</a:t>
            </a:r>
            <a:r>
              <a:rPr lang="en-US" sz="2000" b="1" dirty="0" smtClean="0">
                <a:solidFill>
                  <a:schemeClr val="tx1"/>
                </a:solidFill>
                <a:latin typeface="Comic Sans MS" panose="030F0702030302020204" pitchFamily="66" charset="0"/>
              </a:rPr>
              <a:t>;</a:t>
            </a:r>
            <a:r>
              <a:rPr lang="el-GR" sz="2000" b="1" dirty="0" smtClean="0">
                <a:solidFill>
                  <a:schemeClr val="tx1"/>
                </a:solidFill>
                <a:latin typeface="Comic Sans MS" panose="030F0702030302020204" pitchFamily="66" charset="0"/>
              </a:rPr>
              <a:t> </a:t>
            </a:r>
            <a:endParaRPr lang="el-GR" sz="2000" b="1" dirty="0">
              <a:solidFill>
                <a:schemeClr val="tx1"/>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249981" y="1296172"/>
                <a:ext cx="6748049" cy="2929456"/>
              </a:xfrm>
              <a:prstGeom prst="rect">
                <a:avLst/>
              </a:prstGeom>
              <a:noFill/>
            </p:spPr>
            <p:txBody>
              <a:bodyPr wrap="square" rtlCol="0">
                <a:spAutoFit/>
              </a:bodyPr>
              <a:lstStyle/>
              <a:p>
                <a:pPr algn="just">
                  <a:lnSpc>
                    <a:spcPct val="150000"/>
                  </a:lnSpc>
                </a:pPr>
                <a:r>
                  <a:rPr lang="el-GR" sz="2400" b="1" dirty="0" smtClean="0">
                    <a:latin typeface="Comic Sans MS" panose="030F0702030302020204" pitchFamily="66" charset="0"/>
                  </a:rPr>
                  <a:t>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πίεση</a:t>
                </a:r>
                <a:r>
                  <a:rPr lang="el-GR" sz="2400" b="1" dirty="0" smtClean="0">
                    <a:latin typeface="Comic Sans MS" panose="030F0702030302020204" pitchFamily="66" charset="0"/>
                  </a:rPr>
                  <a:t> (</a:t>
                </a:r>
                <a:r>
                  <a:rPr lang="en-US" sz="2400" b="1" i="1" dirty="0" smtClean="0">
                    <a:latin typeface="Comic Sans MS" panose="030F0702030302020204" pitchFamily="66" charset="0"/>
                  </a:rPr>
                  <a:t>p</a:t>
                </a:r>
                <a:r>
                  <a:rPr lang="el-GR" sz="2400" b="1" dirty="0" smtClean="0">
                    <a:latin typeface="Comic Sans MS" panose="030F0702030302020204" pitchFamily="66" charset="0"/>
                  </a:rPr>
                  <a:t>) εμφανίζεται όταν σε μια στοιχειώδη επιφάνεια </a:t>
                </a:r>
                <a:r>
                  <a:rPr lang="en-US" sz="2400" b="1" i="1" dirty="0" err="1" smtClean="0">
                    <a:latin typeface="Cambria Math" panose="02040503050406030204" pitchFamily="18" charset="0"/>
                    <a:ea typeface="Cambria Math" panose="02040503050406030204" pitchFamily="18" charset="0"/>
                  </a:rPr>
                  <a:t>dA</a:t>
                </a:r>
                <a:r>
                  <a:rPr lang="en-US" sz="2400" b="1" dirty="0" smtClean="0">
                    <a:latin typeface="Comic Sans MS" panose="030F0702030302020204" pitchFamily="66" charset="0"/>
                  </a:rPr>
                  <a:t> </a:t>
                </a:r>
                <a:r>
                  <a:rPr lang="el-GR" sz="2400" b="1" dirty="0" smtClean="0">
                    <a:latin typeface="Comic Sans MS" panose="030F0702030302020204" pitchFamily="66" charset="0"/>
                  </a:rPr>
                  <a:t>ασκηθεί </a:t>
                </a:r>
                <a:r>
                  <a:rPr lang="el-GR" sz="2400" b="1" dirty="0">
                    <a:latin typeface="Comic Sans MS" panose="030F0702030302020204" pitchFamily="66" charset="0"/>
                  </a:rPr>
                  <a:t>δύναμη </a:t>
                </a:r>
                <a14:m>
                  <m:oMath xmlns:m="http://schemas.openxmlformats.org/officeDocument/2006/math">
                    <m:r>
                      <a:rPr lang="en-US" sz="2400" b="1" i="1" smtClean="0">
                        <a:latin typeface="Cambria Math"/>
                      </a:rPr>
                      <m:t>𝒅</m:t>
                    </m:r>
                    <m:acc>
                      <m:accPr>
                        <m:chr m:val="⃗"/>
                        <m:ctrlPr>
                          <a:rPr lang="en-US" sz="2400" b="1" i="1">
                            <a:latin typeface="Cambria Math" panose="02040503050406030204" pitchFamily="18" charset="0"/>
                          </a:rPr>
                        </m:ctrlPr>
                      </m:accPr>
                      <m:e>
                        <m:r>
                          <a:rPr lang="en-US" sz="2400" b="1" i="1">
                            <a:latin typeface="Cambria Math"/>
                          </a:rPr>
                          <m:t>𝑭</m:t>
                        </m:r>
                      </m:e>
                    </m:acc>
                  </m:oMath>
                </a14:m>
                <a:r>
                  <a:rPr lang="en-US" sz="2400" b="1" dirty="0" smtClean="0">
                    <a:latin typeface="Comic Sans MS" panose="030F0702030302020204" pitchFamily="66" charset="0"/>
                  </a:rPr>
                  <a:t>, </a:t>
                </a:r>
                <a:r>
                  <a:rPr lang="el-GR" sz="2400" b="1" dirty="0" smtClean="0">
                    <a:latin typeface="Comic Sans MS" panose="030F0702030302020204" pitchFamily="66" charset="0"/>
                  </a:rPr>
                  <a:t>κάθετα στην επιφάνεια</a:t>
                </a:r>
                <a:r>
                  <a:rPr lang="en-US" sz="2400" b="1" dirty="0" smtClean="0">
                    <a:latin typeface="Comic Sans MS" panose="030F0702030302020204" pitchFamily="66" charset="0"/>
                  </a:rPr>
                  <a:t>.</a:t>
                </a:r>
                <a:r>
                  <a:rPr lang="el-GR" sz="2400" b="1" dirty="0" smtClean="0">
                    <a:latin typeface="Comic Sans MS" panose="030F0702030302020204" pitchFamily="66" charset="0"/>
                  </a:rPr>
                  <a:t>  </a:t>
                </a:r>
                <a:endParaRPr lang="en-US" sz="2400" b="1" dirty="0" smtClean="0">
                  <a:latin typeface="Comic Sans MS" panose="030F0702030302020204" pitchFamily="66" charset="0"/>
                </a:endParaRPr>
              </a:p>
              <a:p>
                <a:pPr algn="just">
                  <a:lnSpc>
                    <a:spcPct val="150000"/>
                  </a:lnSpc>
                </a:pPr>
                <a:r>
                  <a:rPr lang="el-GR" sz="2400" b="1" dirty="0" smtClean="0">
                    <a:latin typeface="Comic Sans MS" panose="030F0702030302020204" pitchFamily="66" charset="0"/>
                  </a:rPr>
                  <a:t>Η πίεση είναι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μονόμετρο</a:t>
                </a:r>
                <a:r>
                  <a:rPr lang="el-GR" sz="2400" b="1" dirty="0" smtClean="0">
                    <a:latin typeface="Comic Sans MS" panose="030F0702030302020204" pitchFamily="66" charset="0"/>
                  </a:rPr>
                  <a:t> μέγεθος και υπολογίζεται από τη σχέση</a:t>
                </a:r>
                <a:r>
                  <a:rPr lang="en-US" sz="2400" b="1" dirty="0" smtClean="0">
                    <a:latin typeface="Comic Sans MS" panose="030F0702030302020204" pitchFamily="66" charset="0"/>
                  </a:rPr>
                  <a:t>           </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sz="2400" b="1" dirty="0" smtClean="0">
                    <a:latin typeface="Comic Sans MS" panose="030F0702030302020204" pitchFamily="66" charset="0"/>
                  </a:rPr>
                  <a:t> </a:t>
                </a:r>
                <a:endParaRPr lang="el-GR" sz="2400" b="1"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249981" y="1296172"/>
                <a:ext cx="6748049" cy="2929456"/>
              </a:xfrm>
              <a:prstGeom prst="rect">
                <a:avLst/>
              </a:prstGeom>
              <a:blipFill>
                <a:blip r:embed="rId2"/>
                <a:stretch>
                  <a:fillRect l="-1355" r="-1445" b="-2917"/>
                </a:stretch>
              </a:blipFill>
            </p:spPr>
            <p:txBody>
              <a:bodyPr/>
              <a:lstStyle/>
              <a:p>
                <a:r>
                  <a:rPr lang="el-GR">
                    <a:noFill/>
                  </a:rPr>
                  <a:t> </a:t>
                </a:r>
              </a:p>
            </p:txBody>
          </p:sp>
        </mc:Fallback>
      </mc:AlternateContent>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49" y="1871751"/>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5354911" y="3528420"/>
                <a:ext cx="1314206" cy="793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effectLst>
                            <a:outerShdw blurRad="38100" dist="38100" dir="2700000" algn="tl">
                              <a:srgbClr val="000000">
                                <a:alpha val="43137"/>
                              </a:srgbClr>
                            </a:outerShdw>
                          </a:effectLst>
                          <a:latin typeface="Cambria Math"/>
                        </a:rPr>
                        <m:t>𝒑</m:t>
                      </m:r>
                      <m:r>
                        <a:rPr lang="en-US" sz="2400" b="1" i="1" smtClean="0">
                          <a:solidFill>
                            <a:srgbClr val="FF0000"/>
                          </a:solidFill>
                          <a:effectLst>
                            <a:outerShdw blurRad="38100" dist="38100" dir="2700000" algn="tl">
                              <a:srgbClr val="000000">
                                <a:alpha val="43137"/>
                              </a:srgbClr>
                            </a:outerShdw>
                          </a:effectLst>
                          <a:latin typeface="Cambria Math"/>
                        </a:rPr>
                        <m:t>= </m:t>
                      </m:r>
                      <m:f>
                        <m:fPr>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FF0000"/>
                              </a:solidFill>
                              <a:effectLst>
                                <a:outerShdw blurRad="38100" dist="38100" dir="2700000" algn="tl">
                                  <a:srgbClr val="000000">
                                    <a:alpha val="43137"/>
                                  </a:srgbClr>
                                </a:outerShdw>
                              </a:effectLst>
                              <a:latin typeface="Cambria Math"/>
                            </a:rPr>
                            <m:t>𝒅𝑭</m:t>
                          </m:r>
                        </m:num>
                        <m:den>
                          <m:r>
                            <a:rPr lang="en-US" sz="2400" b="1" i="1" smtClean="0">
                              <a:solidFill>
                                <a:srgbClr val="FF0000"/>
                              </a:solidFill>
                              <a:effectLst>
                                <a:outerShdw blurRad="38100" dist="38100" dir="2700000" algn="tl">
                                  <a:srgbClr val="000000">
                                    <a:alpha val="43137"/>
                                  </a:srgbClr>
                                </a:outerShdw>
                              </a:effectLst>
                              <a:latin typeface="Cambria Math"/>
                            </a:rPr>
                            <m:t>𝒅𝑨</m:t>
                          </m:r>
                        </m:den>
                      </m:f>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354911" y="3528420"/>
                <a:ext cx="1314206" cy="793872"/>
              </a:xfrm>
              <a:prstGeom prst="rect">
                <a:avLst/>
              </a:prstGeom>
              <a:blipFill rotWithShape="1">
                <a:blip r:embed="rId5"/>
                <a:stretch>
                  <a:fillRect/>
                </a:stretch>
              </a:blipFill>
            </p:spPr>
            <p:txBody>
              <a:bodyPr/>
              <a:lstStyle/>
              <a:p>
                <a:r>
                  <a:rPr lang="el-GR">
                    <a:noFill/>
                  </a:rPr>
                  <a:t> </a:t>
                </a:r>
              </a:p>
            </p:txBody>
          </p:sp>
        </mc:Fallback>
      </mc:AlternateContent>
      <p:sp>
        <p:nvSpPr>
          <p:cNvPr id="9" name="TextBox 8"/>
          <p:cNvSpPr txBox="1"/>
          <p:nvPr/>
        </p:nvSpPr>
        <p:spPr>
          <a:xfrm>
            <a:off x="2091628" y="4417724"/>
            <a:ext cx="2502465" cy="707886"/>
          </a:xfrm>
          <a:prstGeom prst="rect">
            <a:avLst/>
          </a:prstGeom>
          <a:noFill/>
        </p:spPr>
        <p:txBody>
          <a:bodyPr wrap="square" rtlCol="0">
            <a:spAutoFit/>
          </a:bodyPr>
          <a:lstStyle/>
          <a:p>
            <a:r>
              <a:rPr lang="el-GR" sz="2000" b="1" dirty="0" smtClean="0">
                <a:latin typeface="Comic Sans MS" panose="030F0702030302020204" pitchFamily="66" charset="0"/>
              </a:rPr>
              <a:t>Μονάδα μέτρησης </a:t>
            </a:r>
            <a:endParaRPr lang="en-US" sz="2000" b="1" dirty="0" smtClean="0">
              <a:latin typeface="Comic Sans MS" panose="030F0702030302020204" pitchFamily="66" charset="0"/>
            </a:endParaRPr>
          </a:p>
          <a:p>
            <a:r>
              <a:rPr lang="el-GR" sz="2000" b="1" dirty="0" smtClean="0">
                <a:latin typeface="Comic Sans MS" panose="030F0702030302020204" pitchFamily="66" charset="0"/>
              </a:rPr>
              <a:t>πίεσης στο </a:t>
            </a:r>
            <a:r>
              <a:rPr lang="en-US" sz="2000" b="1" dirty="0" smtClean="0">
                <a:latin typeface="Comic Sans MS" panose="030F0702030302020204" pitchFamily="66" charset="0"/>
              </a:rPr>
              <a:t>SI</a:t>
            </a:r>
            <a:endParaRPr lang="el-GR" sz="2000" b="1" dirty="0">
              <a:latin typeface="Comic Sans MS" panose="030F0702030302020204" pitchFamily="66" charset="0"/>
            </a:endParaRPr>
          </a:p>
        </p:txBody>
      </p:sp>
      <p:grpSp>
        <p:nvGrpSpPr>
          <p:cNvPr id="22" name="Ομάδα 21"/>
          <p:cNvGrpSpPr/>
          <p:nvPr/>
        </p:nvGrpSpPr>
        <p:grpSpPr>
          <a:xfrm>
            <a:off x="4734516" y="3717031"/>
            <a:ext cx="2290507" cy="1544177"/>
            <a:chOff x="4970264" y="4211156"/>
            <a:chExt cx="2290507" cy="1544177"/>
          </a:xfrm>
        </p:grpSpPr>
        <p:grpSp>
          <p:nvGrpSpPr>
            <p:cNvPr id="11" name="Ομάδα 10"/>
            <p:cNvGrpSpPr/>
            <p:nvPr/>
          </p:nvGrpSpPr>
          <p:grpSpPr>
            <a:xfrm>
              <a:off x="4970264" y="4847392"/>
              <a:ext cx="2027629" cy="907941"/>
              <a:chOff x="4247961" y="4635568"/>
              <a:chExt cx="2027629" cy="907941"/>
            </a:xfrm>
          </p:grpSpPr>
          <p:grpSp>
            <p:nvGrpSpPr>
              <p:cNvPr id="15" name="Ομάδα 14"/>
              <p:cNvGrpSpPr/>
              <p:nvPr/>
            </p:nvGrpSpPr>
            <p:grpSpPr>
              <a:xfrm>
                <a:off x="4247961" y="4797152"/>
                <a:ext cx="1962798" cy="584775"/>
                <a:chOff x="3059832" y="4941168"/>
                <a:chExt cx="1962798" cy="584775"/>
              </a:xfrm>
            </p:grpSpPr>
            <p:sp>
              <p:nvSpPr>
                <p:cNvPr id="17" name="TextBox 16"/>
                <p:cNvSpPr txBox="1"/>
                <p:nvPr/>
              </p:nvSpPr>
              <p:spPr>
                <a:xfrm>
                  <a:off x="3059832" y="4941168"/>
                  <a:ext cx="1962798" cy="584775"/>
                </a:xfrm>
                <a:prstGeom prst="rect">
                  <a:avLst/>
                </a:prstGeom>
                <a:noFill/>
              </p:spPr>
              <p:txBody>
                <a:bodyPr wrap="square" rtlCol="0">
                  <a:spAutoFit/>
                </a:bodyPr>
                <a:lstStyle/>
                <a:p>
                  <a:r>
                    <a:rPr lang="en-US" sz="3200" b="1" i="1" dirty="0" smtClean="0">
                      <a:latin typeface="Cambria Math" panose="02040503050406030204" pitchFamily="18" charset="0"/>
                      <a:ea typeface="Cambria Math" panose="02040503050406030204" pitchFamily="18" charset="0"/>
                    </a:rPr>
                    <a:t>p</a:t>
                  </a:r>
                  <a:r>
                    <a:rPr lang="el-GR" sz="2400" b="1" dirty="0" smtClean="0">
                      <a:latin typeface="Comic Sans MS" panose="030F0702030302020204" pitchFamily="66" charset="0"/>
                    </a:rPr>
                    <a:t> </a:t>
                  </a:r>
                  <a:endParaRPr lang="el-GR" sz="2400" b="1" dirty="0">
                    <a:latin typeface="Comic Sans MS" panose="030F0702030302020204" pitchFamily="66" charset="0"/>
                  </a:endParaRPr>
                </a:p>
              </p:txBody>
            </p:sp>
            <p:cxnSp>
              <p:nvCxnSpPr>
                <p:cNvPr id="18" name="Ευθύγραμμο βέλος σύνδεσης 17"/>
                <p:cNvCxnSpPr/>
                <p:nvPr/>
              </p:nvCxnSpPr>
              <p:spPr>
                <a:xfrm>
                  <a:off x="3499684" y="5301208"/>
                  <a:ext cx="54935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TextBox 15"/>
                  <p:cNvSpPr txBox="1"/>
                  <p:nvPr/>
                </p:nvSpPr>
                <p:spPr>
                  <a:xfrm>
                    <a:off x="5237164" y="4635568"/>
                    <a:ext cx="1038426" cy="9079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latin typeface="Cambria Math"/>
                            </a:rPr>
                            <m:t>𝟏</m:t>
                          </m:r>
                          <m:f>
                            <m:fPr>
                              <m:ctrlPr>
                                <a:rPr lang="el-GR" sz="2800" b="1" i="1" smtClean="0">
                                  <a:latin typeface="Cambria Math" panose="02040503050406030204" pitchFamily="18" charset="0"/>
                                </a:rPr>
                              </m:ctrlPr>
                            </m:fPr>
                            <m:num>
                              <m:r>
                                <a:rPr lang="en-US" sz="2800" b="1" i="0" smtClean="0">
                                  <a:latin typeface="Cambria Math"/>
                                </a:rPr>
                                <m:t>𝐍</m:t>
                              </m:r>
                            </m:num>
                            <m:den>
                              <m:sSup>
                                <m:sSupPr>
                                  <m:ctrlPr>
                                    <a:rPr lang="el-GR" sz="2800" b="1" i="1" smtClean="0">
                                      <a:latin typeface="Cambria Math" panose="02040503050406030204" pitchFamily="18" charset="0"/>
                                    </a:rPr>
                                  </m:ctrlPr>
                                </m:sSupPr>
                                <m:e>
                                  <m:r>
                                    <a:rPr lang="en-US" sz="2800" b="1" i="0" smtClean="0">
                                      <a:latin typeface="Cambria Math"/>
                                    </a:rPr>
                                    <m:t>𝐦</m:t>
                                  </m:r>
                                </m:e>
                                <m:sup>
                                  <m:r>
                                    <a:rPr lang="en-US" sz="2800" b="1" i="0" smtClean="0">
                                      <a:latin typeface="Cambria Math"/>
                                    </a:rPr>
                                    <m:t>𝟐</m:t>
                                  </m:r>
                                </m:sup>
                              </m:sSup>
                            </m:den>
                          </m:f>
                        </m:oMath>
                      </m:oMathPara>
                    </a14:m>
                    <a:endParaRPr lang="el-GR" sz="28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5237164" y="4635568"/>
                    <a:ext cx="1038426" cy="907941"/>
                  </a:xfrm>
                  <a:prstGeom prst="rect">
                    <a:avLst/>
                  </a:prstGeom>
                  <a:blipFill rotWithShape="1">
                    <a:blip r:embed="rId6"/>
                    <a:stretch>
                      <a:fillRect/>
                    </a:stretch>
                  </a:blipFill>
                </p:spPr>
                <p:txBody>
                  <a:bodyPr/>
                  <a:lstStyle/>
                  <a:p>
                    <a:r>
                      <a:rPr lang="el-GR">
                        <a:noFill/>
                      </a:rPr>
                      <a:t> </a:t>
                    </a:r>
                  </a:p>
                </p:txBody>
              </p:sp>
            </mc:Fallback>
          </mc:AlternateContent>
        </p:grpSp>
        <p:grpSp>
          <p:nvGrpSpPr>
            <p:cNvPr id="21" name="Ομάδα 20"/>
            <p:cNvGrpSpPr/>
            <p:nvPr/>
          </p:nvGrpSpPr>
          <p:grpSpPr>
            <a:xfrm>
              <a:off x="6760029" y="4211156"/>
              <a:ext cx="500742" cy="1373214"/>
              <a:chOff x="6760029" y="4211156"/>
              <a:chExt cx="500742" cy="1373214"/>
            </a:xfrm>
          </p:grpSpPr>
          <p:sp>
            <p:nvSpPr>
              <p:cNvPr id="19" name="Ελεύθερη σχεδίαση 18"/>
              <p:cNvSpPr/>
              <p:nvPr/>
            </p:nvSpPr>
            <p:spPr>
              <a:xfrm>
                <a:off x="6760029" y="4211156"/>
                <a:ext cx="457200" cy="883673"/>
              </a:xfrm>
              <a:custGeom>
                <a:avLst/>
                <a:gdLst>
                  <a:gd name="connsiteX0" fmla="*/ 0 w 457200"/>
                  <a:gd name="connsiteY0" fmla="*/ 0 h 990916"/>
                  <a:gd name="connsiteX1" fmla="*/ 130628 w 457200"/>
                  <a:gd name="connsiteY1" fmla="*/ 10886 h 990916"/>
                  <a:gd name="connsiteX2" fmla="*/ 195942 w 457200"/>
                  <a:gd name="connsiteY2" fmla="*/ 32657 h 990916"/>
                  <a:gd name="connsiteX3" fmla="*/ 250371 w 457200"/>
                  <a:gd name="connsiteY3" fmla="*/ 65315 h 990916"/>
                  <a:gd name="connsiteX4" fmla="*/ 337457 w 457200"/>
                  <a:gd name="connsiteY4" fmla="*/ 130629 h 990916"/>
                  <a:gd name="connsiteX5" fmla="*/ 391885 w 457200"/>
                  <a:gd name="connsiteY5" fmla="*/ 174172 h 990916"/>
                  <a:gd name="connsiteX6" fmla="*/ 424542 w 457200"/>
                  <a:gd name="connsiteY6" fmla="*/ 272143 h 990916"/>
                  <a:gd name="connsiteX7" fmla="*/ 435428 w 457200"/>
                  <a:gd name="connsiteY7" fmla="*/ 304800 h 990916"/>
                  <a:gd name="connsiteX8" fmla="*/ 457200 w 457200"/>
                  <a:gd name="connsiteY8" fmla="*/ 381000 h 990916"/>
                  <a:gd name="connsiteX9" fmla="*/ 446314 w 457200"/>
                  <a:gd name="connsiteY9" fmla="*/ 664029 h 990916"/>
                  <a:gd name="connsiteX10" fmla="*/ 424542 w 457200"/>
                  <a:gd name="connsiteY10" fmla="*/ 729343 h 990916"/>
                  <a:gd name="connsiteX11" fmla="*/ 413657 w 457200"/>
                  <a:gd name="connsiteY11" fmla="*/ 762000 h 990916"/>
                  <a:gd name="connsiteX12" fmla="*/ 391885 w 457200"/>
                  <a:gd name="connsiteY12" fmla="*/ 783772 h 990916"/>
                  <a:gd name="connsiteX13" fmla="*/ 370114 w 457200"/>
                  <a:gd name="connsiteY13" fmla="*/ 816429 h 990916"/>
                  <a:gd name="connsiteX14" fmla="*/ 337457 w 457200"/>
                  <a:gd name="connsiteY14" fmla="*/ 838200 h 990916"/>
                  <a:gd name="connsiteX15" fmla="*/ 315685 w 457200"/>
                  <a:gd name="connsiteY15" fmla="*/ 859972 h 990916"/>
                  <a:gd name="connsiteX16" fmla="*/ 283028 w 457200"/>
                  <a:gd name="connsiteY16" fmla="*/ 881743 h 990916"/>
                  <a:gd name="connsiteX17" fmla="*/ 239485 w 457200"/>
                  <a:gd name="connsiteY17" fmla="*/ 925286 h 990916"/>
                  <a:gd name="connsiteX18" fmla="*/ 206828 w 457200"/>
                  <a:gd name="connsiteY18" fmla="*/ 936172 h 990916"/>
                  <a:gd name="connsiteX19" fmla="*/ 119742 w 457200"/>
                  <a:gd name="connsiteY19" fmla="*/ 957943 h 990916"/>
                  <a:gd name="connsiteX20" fmla="*/ 10885 w 457200"/>
                  <a:gd name="connsiteY20" fmla="*/ 990600 h 990916"/>
                  <a:gd name="connsiteX21" fmla="*/ 0 w 457200"/>
                  <a:gd name="connsiteY21" fmla="*/ 990600 h 99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7200" h="990916">
                    <a:moveTo>
                      <a:pt x="0" y="0"/>
                    </a:moveTo>
                    <a:cubicBezTo>
                      <a:pt x="43543" y="3629"/>
                      <a:pt x="87529" y="3703"/>
                      <a:pt x="130628" y="10886"/>
                    </a:cubicBezTo>
                    <a:cubicBezTo>
                      <a:pt x="153265" y="14659"/>
                      <a:pt x="195942" y="32657"/>
                      <a:pt x="195942" y="32657"/>
                    </a:cubicBezTo>
                    <a:cubicBezTo>
                      <a:pt x="244786" y="81501"/>
                      <a:pt x="186782" y="29988"/>
                      <a:pt x="250371" y="65315"/>
                    </a:cubicBezTo>
                    <a:cubicBezTo>
                      <a:pt x="374666" y="134367"/>
                      <a:pt x="277398" y="82582"/>
                      <a:pt x="337457" y="130629"/>
                    </a:cubicBezTo>
                    <a:cubicBezTo>
                      <a:pt x="406112" y="185553"/>
                      <a:pt x="339322" y="121607"/>
                      <a:pt x="391885" y="174172"/>
                    </a:cubicBezTo>
                    <a:lnTo>
                      <a:pt x="424542" y="272143"/>
                    </a:lnTo>
                    <a:cubicBezTo>
                      <a:pt x="428171" y="283029"/>
                      <a:pt x="432645" y="293668"/>
                      <a:pt x="435428" y="304800"/>
                    </a:cubicBezTo>
                    <a:cubicBezTo>
                      <a:pt x="449097" y="359475"/>
                      <a:pt x="441583" y="334150"/>
                      <a:pt x="457200" y="381000"/>
                    </a:cubicBezTo>
                    <a:cubicBezTo>
                      <a:pt x="453571" y="475343"/>
                      <a:pt x="455127" y="570028"/>
                      <a:pt x="446314" y="664029"/>
                    </a:cubicBezTo>
                    <a:cubicBezTo>
                      <a:pt x="444172" y="686878"/>
                      <a:pt x="431799" y="707572"/>
                      <a:pt x="424542" y="729343"/>
                    </a:cubicBezTo>
                    <a:cubicBezTo>
                      <a:pt x="420913" y="740229"/>
                      <a:pt x="421771" y="753886"/>
                      <a:pt x="413657" y="762000"/>
                    </a:cubicBezTo>
                    <a:cubicBezTo>
                      <a:pt x="406400" y="769257"/>
                      <a:pt x="398296" y="775758"/>
                      <a:pt x="391885" y="783772"/>
                    </a:cubicBezTo>
                    <a:cubicBezTo>
                      <a:pt x="383712" y="793988"/>
                      <a:pt x="379365" y="807178"/>
                      <a:pt x="370114" y="816429"/>
                    </a:cubicBezTo>
                    <a:cubicBezTo>
                      <a:pt x="360863" y="825680"/>
                      <a:pt x="347673" y="830027"/>
                      <a:pt x="337457" y="838200"/>
                    </a:cubicBezTo>
                    <a:cubicBezTo>
                      <a:pt x="329443" y="844611"/>
                      <a:pt x="323699" y="853561"/>
                      <a:pt x="315685" y="859972"/>
                    </a:cubicBezTo>
                    <a:cubicBezTo>
                      <a:pt x="305469" y="868145"/>
                      <a:pt x="292961" y="873229"/>
                      <a:pt x="283028" y="881743"/>
                    </a:cubicBezTo>
                    <a:cubicBezTo>
                      <a:pt x="267443" y="895101"/>
                      <a:pt x="258958" y="918795"/>
                      <a:pt x="239485" y="925286"/>
                    </a:cubicBezTo>
                    <a:cubicBezTo>
                      <a:pt x="228599" y="928915"/>
                      <a:pt x="217898" y="933153"/>
                      <a:pt x="206828" y="936172"/>
                    </a:cubicBezTo>
                    <a:cubicBezTo>
                      <a:pt x="177960" y="944045"/>
                      <a:pt x="148128" y="948481"/>
                      <a:pt x="119742" y="957943"/>
                    </a:cubicBezTo>
                    <a:cubicBezTo>
                      <a:pt x="78078" y="971831"/>
                      <a:pt x="52021" y="982373"/>
                      <a:pt x="10885" y="990600"/>
                    </a:cubicBezTo>
                    <a:cubicBezTo>
                      <a:pt x="7327" y="991312"/>
                      <a:pt x="3628" y="990600"/>
                      <a:pt x="0" y="99060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Ελεύθερη σχεδίαση 19"/>
              <p:cNvSpPr/>
              <p:nvPr/>
            </p:nvSpPr>
            <p:spPr>
              <a:xfrm>
                <a:off x="6760029" y="4652991"/>
                <a:ext cx="500742" cy="931379"/>
              </a:xfrm>
              <a:custGeom>
                <a:avLst/>
                <a:gdLst>
                  <a:gd name="connsiteX0" fmla="*/ 0 w 500742"/>
                  <a:gd name="connsiteY0" fmla="*/ 0 h 1034142"/>
                  <a:gd name="connsiteX1" fmla="*/ 108857 w 500742"/>
                  <a:gd name="connsiteY1" fmla="*/ 21771 h 1034142"/>
                  <a:gd name="connsiteX2" fmla="*/ 163285 w 500742"/>
                  <a:gd name="connsiteY2" fmla="*/ 43542 h 1034142"/>
                  <a:gd name="connsiteX3" fmla="*/ 206828 w 500742"/>
                  <a:gd name="connsiteY3" fmla="*/ 54428 h 1034142"/>
                  <a:gd name="connsiteX4" fmla="*/ 261257 w 500742"/>
                  <a:gd name="connsiteY4" fmla="*/ 97971 h 1034142"/>
                  <a:gd name="connsiteX5" fmla="*/ 283028 w 500742"/>
                  <a:gd name="connsiteY5" fmla="*/ 130628 h 1034142"/>
                  <a:gd name="connsiteX6" fmla="*/ 337457 w 500742"/>
                  <a:gd name="connsiteY6" fmla="*/ 185057 h 1034142"/>
                  <a:gd name="connsiteX7" fmla="*/ 359228 w 500742"/>
                  <a:gd name="connsiteY7" fmla="*/ 217714 h 1034142"/>
                  <a:gd name="connsiteX8" fmla="*/ 381000 w 500742"/>
                  <a:gd name="connsiteY8" fmla="*/ 239485 h 1034142"/>
                  <a:gd name="connsiteX9" fmla="*/ 424542 w 500742"/>
                  <a:gd name="connsiteY9" fmla="*/ 304800 h 1034142"/>
                  <a:gd name="connsiteX10" fmla="*/ 457200 w 500742"/>
                  <a:gd name="connsiteY10" fmla="*/ 370114 h 1034142"/>
                  <a:gd name="connsiteX11" fmla="*/ 489857 w 500742"/>
                  <a:gd name="connsiteY11" fmla="*/ 468085 h 1034142"/>
                  <a:gd name="connsiteX12" fmla="*/ 500742 w 500742"/>
                  <a:gd name="connsiteY12" fmla="*/ 500742 h 1034142"/>
                  <a:gd name="connsiteX13" fmla="*/ 478971 w 500742"/>
                  <a:gd name="connsiteY13" fmla="*/ 685800 h 1034142"/>
                  <a:gd name="connsiteX14" fmla="*/ 413657 w 500742"/>
                  <a:gd name="connsiteY14" fmla="*/ 762000 h 1034142"/>
                  <a:gd name="connsiteX15" fmla="*/ 391885 w 500742"/>
                  <a:gd name="connsiteY15" fmla="*/ 783771 h 1034142"/>
                  <a:gd name="connsiteX16" fmla="*/ 348342 w 500742"/>
                  <a:gd name="connsiteY16" fmla="*/ 838200 h 1034142"/>
                  <a:gd name="connsiteX17" fmla="*/ 283028 w 500742"/>
                  <a:gd name="connsiteY17" fmla="*/ 881742 h 1034142"/>
                  <a:gd name="connsiteX18" fmla="*/ 228600 w 500742"/>
                  <a:gd name="connsiteY18" fmla="*/ 925285 h 1034142"/>
                  <a:gd name="connsiteX19" fmla="*/ 206828 w 500742"/>
                  <a:gd name="connsiteY19" fmla="*/ 947057 h 1034142"/>
                  <a:gd name="connsiteX20" fmla="*/ 174171 w 500742"/>
                  <a:gd name="connsiteY20" fmla="*/ 957942 h 1034142"/>
                  <a:gd name="connsiteX21" fmla="*/ 152400 w 500742"/>
                  <a:gd name="connsiteY21" fmla="*/ 990600 h 1034142"/>
                  <a:gd name="connsiteX22" fmla="*/ 97971 w 500742"/>
                  <a:gd name="connsiteY22" fmla="*/ 1023257 h 1034142"/>
                  <a:gd name="connsiteX23" fmla="*/ 97971 w 500742"/>
                  <a:gd name="connsiteY23" fmla="*/ 1034142 h 10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742" h="1034142">
                    <a:moveTo>
                      <a:pt x="0" y="0"/>
                    </a:moveTo>
                    <a:cubicBezTo>
                      <a:pt x="36286" y="7257"/>
                      <a:pt x="73102" y="12237"/>
                      <a:pt x="108857" y="21771"/>
                    </a:cubicBezTo>
                    <a:cubicBezTo>
                      <a:pt x="127737" y="26806"/>
                      <a:pt x="144748" y="37363"/>
                      <a:pt x="163285" y="43542"/>
                    </a:cubicBezTo>
                    <a:cubicBezTo>
                      <a:pt x="177478" y="48273"/>
                      <a:pt x="192314" y="50799"/>
                      <a:pt x="206828" y="54428"/>
                    </a:cubicBezTo>
                    <a:cubicBezTo>
                      <a:pt x="231073" y="70592"/>
                      <a:pt x="243532" y="75815"/>
                      <a:pt x="261257" y="97971"/>
                    </a:cubicBezTo>
                    <a:cubicBezTo>
                      <a:pt x="269430" y="108187"/>
                      <a:pt x="274413" y="120782"/>
                      <a:pt x="283028" y="130628"/>
                    </a:cubicBezTo>
                    <a:cubicBezTo>
                      <a:pt x="299924" y="149938"/>
                      <a:pt x="323225" y="163708"/>
                      <a:pt x="337457" y="185057"/>
                    </a:cubicBezTo>
                    <a:cubicBezTo>
                      <a:pt x="344714" y="195943"/>
                      <a:pt x="351055" y="207498"/>
                      <a:pt x="359228" y="217714"/>
                    </a:cubicBezTo>
                    <a:cubicBezTo>
                      <a:pt x="365639" y="225728"/>
                      <a:pt x="374842" y="231274"/>
                      <a:pt x="381000" y="239485"/>
                    </a:cubicBezTo>
                    <a:cubicBezTo>
                      <a:pt x="396700" y="260418"/>
                      <a:pt x="416267" y="279977"/>
                      <a:pt x="424542" y="304800"/>
                    </a:cubicBezTo>
                    <a:cubicBezTo>
                      <a:pt x="439565" y="349869"/>
                      <a:pt x="429063" y="327910"/>
                      <a:pt x="457200" y="370114"/>
                    </a:cubicBezTo>
                    <a:lnTo>
                      <a:pt x="489857" y="468085"/>
                    </a:lnTo>
                    <a:lnTo>
                      <a:pt x="500742" y="500742"/>
                    </a:lnTo>
                    <a:cubicBezTo>
                      <a:pt x="499022" y="524830"/>
                      <a:pt x="503713" y="636315"/>
                      <a:pt x="478971" y="685800"/>
                    </a:cubicBezTo>
                    <a:cubicBezTo>
                      <a:pt x="462393" y="718957"/>
                      <a:pt x="440440" y="735217"/>
                      <a:pt x="413657" y="762000"/>
                    </a:cubicBezTo>
                    <a:cubicBezTo>
                      <a:pt x="406400" y="769257"/>
                      <a:pt x="397578" y="775231"/>
                      <a:pt x="391885" y="783771"/>
                    </a:cubicBezTo>
                    <a:cubicBezTo>
                      <a:pt x="377603" y="805195"/>
                      <a:pt x="369024" y="822689"/>
                      <a:pt x="348342" y="838200"/>
                    </a:cubicBezTo>
                    <a:cubicBezTo>
                      <a:pt x="327409" y="853899"/>
                      <a:pt x="301530" y="863240"/>
                      <a:pt x="283028" y="881742"/>
                    </a:cubicBezTo>
                    <a:cubicBezTo>
                      <a:pt x="230465" y="934307"/>
                      <a:pt x="297255" y="870361"/>
                      <a:pt x="228600" y="925285"/>
                    </a:cubicBezTo>
                    <a:cubicBezTo>
                      <a:pt x="220586" y="931696"/>
                      <a:pt x="215629" y="941777"/>
                      <a:pt x="206828" y="947057"/>
                    </a:cubicBezTo>
                    <a:cubicBezTo>
                      <a:pt x="196989" y="952960"/>
                      <a:pt x="185057" y="954314"/>
                      <a:pt x="174171" y="957942"/>
                    </a:cubicBezTo>
                    <a:cubicBezTo>
                      <a:pt x="166914" y="968828"/>
                      <a:pt x="162616" y="982427"/>
                      <a:pt x="152400" y="990600"/>
                    </a:cubicBezTo>
                    <a:cubicBezTo>
                      <a:pt x="105606" y="1028035"/>
                      <a:pt x="131791" y="972527"/>
                      <a:pt x="97971" y="1023257"/>
                    </a:cubicBezTo>
                    <a:cubicBezTo>
                      <a:pt x="95958" y="1026276"/>
                      <a:pt x="97971" y="1030514"/>
                      <a:pt x="97971" y="1034142"/>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sp>
        <p:nvSpPr>
          <p:cNvPr id="23" name="TextBox 22"/>
          <p:cNvSpPr txBox="1"/>
          <p:nvPr/>
        </p:nvSpPr>
        <p:spPr>
          <a:xfrm>
            <a:off x="6625574" y="4576404"/>
            <a:ext cx="2338914" cy="523220"/>
          </a:xfrm>
          <a:prstGeom prst="rect">
            <a:avLst/>
          </a:prstGeom>
          <a:noFill/>
        </p:spPr>
        <p:txBody>
          <a:bodyPr wrap="square" rtlCol="0">
            <a:spAutoFit/>
          </a:bodyPr>
          <a:lstStyle/>
          <a:p>
            <a:r>
              <a:rPr lang="en-US" sz="2800" b="1" dirty="0" smtClean="0">
                <a:latin typeface="Cambria Math" panose="02040503050406030204" pitchFamily="18" charset="0"/>
                <a:ea typeface="Cambria Math" panose="02040503050406030204" pitchFamily="18" charset="0"/>
              </a:rPr>
              <a:t>= </a:t>
            </a:r>
            <a:r>
              <a:rPr lang="el-GR" sz="28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1</a:t>
            </a:r>
            <a:r>
              <a:rPr lang="en-US" sz="28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Pa</a:t>
            </a:r>
            <a:r>
              <a:rPr lang="el-GR" sz="28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rPr>
              <a:t>(Πασκάλ)</a:t>
            </a:r>
            <a:endParaRPr lang="el-GR" sz="2800" b="1" dirty="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endParaRPr>
          </a:p>
        </p:txBody>
      </p:sp>
      <p:sp>
        <p:nvSpPr>
          <p:cNvPr id="24" name="TextBox 23"/>
          <p:cNvSpPr txBox="1"/>
          <p:nvPr/>
        </p:nvSpPr>
        <p:spPr>
          <a:xfrm>
            <a:off x="369233" y="5586058"/>
            <a:ext cx="1978339" cy="707886"/>
          </a:xfrm>
          <a:prstGeom prst="rect">
            <a:avLst/>
          </a:prstGeom>
          <a:noFill/>
        </p:spPr>
        <p:txBody>
          <a:bodyPr wrap="square" rtlCol="0">
            <a:spAutoFit/>
          </a:bodyPr>
          <a:lstStyle/>
          <a:p>
            <a:pPr algn="ctr"/>
            <a:r>
              <a:rPr lang="el-GR" sz="2000" b="1" dirty="0" smtClean="0">
                <a:latin typeface="Comic Sans MS" panose="030F0702030302020204" pitchFamily="66" charset="0"/>
              </a:rPr>
              <a:t>Άλλες μονάδες πίεσης</a:t>
            </a:r>
            <a:r>
              <a:rPr lang="en-US" sz="2000" b="1" dirty="0" smtClean="0">
                <a:latin typeface="Comic Sans MS" panose="030F0702030302020204" pitchFamily="66" charset="0"/>
              </a:rPr>
              <a:t>:</a:t>
            </a:r>
            <a:endParaRPr lang="el-GR" sz="2000" b="1" dirty="0">
              <a:latin typeface="Comic Sans MS" panose="030F0702030302020204" pitchFamily="66" charset="0"/>
            </a:endParaRPr>
          </a:p>
        </p:txBody>
      </p:sp>
      <p:sp>
        <p:nvSpPr>
          <p:cNvPr id="25" name="TextBox 24"/>
          <p:cNvSpPr txBox="1"/>
          <p:nvPr/>
        </p:nvSpPr>
        <p:spPr>
          <a:xfrm>
            <a:off x="2347572" y="5432170"/>
            <a:ext cx="6263332" cy="400110"/>
          </a:xfrm>
          <a:prstGeom prst="rect">
            <a:avLst/>
          </a:prstGeom>
          <a:noFill/>
        </p:spPr>
        <p:txBody>
          <a:bodyPr wrap="square" rtlCol="0">
            <a:spAutoFit/>
          </a:bodyPr>
          <a:lstStyle/>
          <a:p>
            <a:r>
              <a:rPr lang="en-US" sz="2000" b="1" dirty="0" smtClean="0">
                <a:latin typeface="Comic Sans MS" panose="030F0702030302020204" pitchFamily="66" charset="0"/>
                <a:ea typeface="Cambria Math" panose="02040503050406030204" pitchFamily="18" charset="0"/>
              </a:rPr>
              <a:t>1</a:t>
            </a:r>
            <a:r>
              <a:rPr lang="en-US" sz="2000" b="1" dirty="0" smtClean="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rPr>
              <a:t>atm </a:t>
            </a:r>
            <a:r>
              <a:rPr lang="en-US" sz="2000" b="1" dirty="0" smtClean="0">
                <a:latin typeface="Comic Sans MS" panose="030F0702030302020204" pitchFamily="66" charset="0"/>
                <a:ea typeface="Cambria Math" panose="02040503050406030204" pitchFamily="18" charset="0"/>
              </a:rPr>
              <a:t>= 1,013.10</a:t>
            </a:r>
            <a:r>
              <a:rPr lang="en-US" sz="2000" b="1" baseline="30000" dirty="0" smtClean="0">
                <a:latin typeface="Comic Sans MS" panose="030F0702030302020204" pitchFamily="66" charset="0"/>
                <a:ea typeface="Cambria Math" panose="02040503050406030204" pitchFamily="18" charset="0"/>
              </a:rPr>
              <a:t>5</a:t>
            </a:r>
            <a:r>
              <a:rPr lang="en-US" sz="2000" b="1" dirty="0" smtClean="0">
                <a:latin typeface="Comic Sans MS" panose="030F0702030302020204" pitchFamily="66" charset="0"/>
                <a:ea typeface="Cambria Math" panose="02040503050406030204" pitchFamily="18" charset="0"/>
              </a:rPr>
              <a:t>Pa = 760</a:t>
            </a:r>
            <a:r>
              <a:rPr lang="en-US" sz="2000" b="1" dirty="0" smtClean="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rPr>
              <a:t>mmHg</a:t>
            </a:r>
            <a:r>
              <a:rPr lang="en-US" sz="2000" b="1" dirty="0" smtClean="0">
                <a:latin typeface="Comic Sans MS" panose="030F0702030302020204" pitchFamily="66" charset="0"/>
                <a:ea typeface="Cambria Math" panose="02040503050406030204" pitchFamily="18" charset="0"/>
              </a:rPr>
              <a:t> = 760</a:t>
            </a:r>
            <a:r>
              <a:rPr lang="en-US" sz="2000" b="1" dirty="0" smtClean="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rPr>
              <a:t>Torr</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endParaRPr>
          </a:p>
        </p:txBody>
      </p:sp>
      <p:sp>
        <p:nvSpPr>
          <p:cNvPr id="26" name="TextBox 25"/>
          <p:cNvSpPr txBox="1"/>
          <p:nvPr/>
        </p:nvSpPr>
        <p:spPr>
          <a:xfrm>
            <a:off x="2347572" y="5940001"/>
            <a:ext cx="5162543" cy="400110"/>
          </a:xfrm>
          <a:prstGeom prst="rect">
            <a:avLst/>
          </a:prstGeom>
          <a:noFill/>
        </p:spPr>
        <p:txBody>
          <a:bodyPr wrap="square" rtlCol="0">
            <a:spAutoFit/>
          </a:bodyPr>
          <a:lstStyle/>
          <a:p>
            <a:r>
              <a:rPr lang="en-US" sz="2000" b="1" dirty="0" smtClean="0">
                <a:latin typeface="Comic Sans MS" panose="030F0702030302020204" pitchFamily="66" charset="0"/>
              </a:rPr>
              <a:t>1</a:t>
            </a:r>
            <a:r>
              <a:rPr lang="en-US"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bar</a:t>
            </a:r>
            <a:r>
              <a:rPr lang="en-US" sz="2000" b="1" dirty="0" smtClean="0">
                <a:latin typeface="Comic Sans MS" panose="030F0702030302020204" pitchFamily="66" charset="0"/>
              </a:rPr>
              <a:t> = </a:t>
            </a:r>
            <a:r>
              <a:rPr lang="en-US" sz="2000" b="1" dirty="0" smtClean="0">
                <a:latin typeface="Comic Sans MS" panose="030F0702030302020204" pitchFamily="66" charset="0"/>
              </a:rPr>
              <a:t>1atm=10</a:t>
            </a:r>
            <a:r>
              <a:rPr lang="en-US" sz="2000" b="1" baseline="30000" dirty="0" smtClean="0">
                <a:latin typeface="Comic Sans MS" panose="030F0702030302020204" pitchFamily="66" charset="0"/>
              </a:rPr>
              <a:t>5</a:t>
            </a:r>
            <a:r>
              <a:rPr lang="en-US" sz="2000" b="1" dirty="0" smtClean="0">
                <a:latin typeface="Comic Sans MS" panose="030F0702030302020204" pitchFamily="66" charset="0"/>
              </a:rPr>
              <a:t>Pa </a:t>
            </a:r>
            <a:r>
              <a:rPr lang="en-US" sz="2000" b="1" dirty="0" smtClean="0">
                <a:latin typeface="Comic Sans MS" panose="030F0702030302020204" pitchFamily="66" charset="0"/>
              </a:rPr>
              <a:t>= 750mmHg </a:t>
            </a:r>
            <a:endParaRPr lang="el-GR" sz="2000" b="1" dirty="0">
              <a:latin typeface="Comic Sans MS" panose="030F0702030302020204" pitchFamily="66" charset="0"/>
            </a:endParaRPr>
          </a:p>
        </p:txBody>
      </p:sp>
      <p:pic>
        <p:nvPicPr>
          <p:cNvPr id="2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0392" y="710808"/>
            <a:ext cx="750434" cy="112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6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16" presetClass="entr" presetSubtype="37" fill="hold" nodeType="afterEffect">
                                  <p:stCondLst>
                                    <p:cond delay="25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outVertical)">
                                      <p:cBhvr>
                                        <p:cTn id="20" dur="1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arn(outVertical)">
                                      <p:cBhvr>
                                        <p:cTn id="25" dur="500"/>
                                        <p:tgtEl>
                                          <p:spTgt spid="6">
                                            <p:txEl>
                                              <p:pRg st="1" end="1"/>
                                            </p:txEl>
                                          </p:spTgt>
                                        </p:tgtEl>
                                      </p:cBhvr>
                                    </p:animEffect>
                                  </p:childTnLst>
                                </p:cTn>
                              </p:par>
                            </p:childTnLst>
                          </p:cTn>
                        </p:par>
                        <p:par>
                          <p:cTn id="26" fill="hold">
                            <p:stCondLst>
                              <p:cond delay="500"/>
                            </p:stCondLst>
                            <p:childTnLst>
                              <p:par>
                                <p:cTn id="27" presetID="22" presetClass="entr" presetSubtype="8" fill="hold" grpId="0" nodeType="after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par>
                          <p:cTn id="35" fill="hold">
                            <p:stCondLst>
                              <p:cond delay="500"/>
                            </p:stCondLst>
                            <p:childTnLst>
                              <p:par>
                                <p:cTn id="36" presetID="22" presetClass="entr" presetSubtype="1" fill="hold" nodeType="afterEffect">
                                  <p:stCondLst>
                                    <p:cond delay="250"/>
                                  </p:stCondLst>
                                  <p:childTnLst>
                                    <p:set>
                                      <p:cBhvr>
                                        <p:cTn id="37" dur="1" fill="hold">
                                          <p:stCondLst>
                                            <p:cond delay="0"/>
                                          </p:stCondLst>
                                        </p:cTn>
                                        <p:tgtEl>
                                          <p:spTgt spid="22"/>
                                        </p:tgtEl>
                                        <p:attrNameLst>
                                          <p:attrName>style.visibility</p:attrName>
                                        </p:attrNameLst>
                                      </p:cBhvr>
                                      <p:to>
                                        <p:strVal val="visible"/>
                                      </p:to>
                                    </p:set>
                                    <p:animEffect transition="in" filter="wipe(up)">
                                      <p:cBhvr>
                                        <p:cTn id="38" dur="1000"/>
                                        <p:tgtEl>
                                          <p:spTgt spid="22"/>
                                        </p:tgtEl>
                                      </p:cBhvr>
                                    </p:animEffect>
                                  </p:childTnLst>
                                </p:cTn>
                              </p:par>
                            </p:childTnLst>
                          </p:cTn>
                        </p:par>
                        <p:par>
                          <p:cTn id="39" fill="hold">
                            <p:stCondLst>
                              <p:cond delay="1750"/>
                            </p:stCondLst>
                            <p:childTnLst>
                              <p:par>
                                <p:cTn id="40" presetID="9" presetClass="entr" presetSubtype="0" fill="hold" grpId="0" nodeType="afterEffect">
                                  <p:stCondLst>
                                    <p:cond delay="25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par>
                          <p:cTn id="48" fill="hold">
                            <p:stCondLst>
                              <p:cond delay="500"/>
                            </p:stCondLst>
                            <p:childTnLst>
                              <p:par>
                                <p:cTn id="49" presetID="9" presetClass="entr" presetSubtype="0" fill="hold" grpId="0" nodeType="afterEffect">
                                  <p:stCondLst>
                                    <p:cond delay="250"/>
                                  </p:stCondLst>
                                  <p:childTnLst>
                                    <p:set>
                                      <p:cBhvr>
                                        <p:cTn id="50" dur="1" fill="hold">
                                          <p:stCondLst>
                                            <p:cond delay="0"/>
                                          </p:stCondLst>
                                        </p:cTn>
                                        <p:tgtEl>
                                          <p:spTgt spid="25"/>
                                        </p:tgtEl>
                                        <p:attrNameLst>
                                          <p:attrName>style.visibility</p:attrName>
                                        </p:attrNameLst>
                                      </p:cBhvr>
                                      <p:to>
                                        <p:strVal val="visible"/>
                                      </p:to>
                                    </p:set>
                                    <p:animEffect transition="in" filter="dissolv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dissolve">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6</a:t>
            </a:fld>
            <a:endParaRPr lang="el-GR" dirty="0">
              <a:solidFill>
                <a:prstClr val="black"/>
              </a:solidFill>
            </a:endParaRPr>
          </a:p>
        </p:txBody>
      </p:sp>
      <p:sp>
        <p:nvSpPr>
          <p:cNvPr id="4" name="TextBox 3"/>
          <p:cNvSpPr txBox="1"/>
          <p:nvPr/>
        </p:nvSpPr>
        <p:spPr>
          <a:xfrm>
            <a:off x="1715344" y="238623"/>
            <a:ext cx="5904656"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Πίεση σε σημείο ενός ρευστού </a:t>
            </a:r>
            <a:r>
              <a:rPr lang="el-GR" sz="2800" b="1" dirty="0" smtClean="0">
                <a:solidFill>
                  <a:srgbClr val="800000"/>
                </a:solidFill>
                <a:effectLst>
                  <a:outerShdw blurRad="38100" dist="38100" dir="2700000" algn="tl">
                    <a:srgbClr val="000000">
                      <a:alpha val="43137"/>
                    </a:srgbClr>
                  </a:outerShdw>
                </a:effectLst>
              </a:rPr>
              <a:t> </a:t>
            </a:r>
            <a:endParaRPr lang="el-GR" sz="2800" b="1" dirty="0">
              <a:solidFill>
                <a:srgbClr val="800000"/>
              </a:solidFill>
              <a:effectLst>
                <a:outerShdw blurRad="38100" dist="38100" dir="2700000" algn="tl">
                  <a:srgbClr val="000000">
                    <a:alpha val="43137"/>
                  </a:srgbClr>
                </a:outerShdw>
              </a:effectLst>
            </a:endParaRPr>
          </a:p>
        </p:txBody>
      </p:sp>
      <p:grpSp>
        <p:nvGrpSpPr>
          <p:cNvPr id="12" name="Ομάδα 11"/>
          <p:cNvGrpSpPr/>
          <p:nvPr/>
        </p:nvGrpSpPr>
        <p:grpSpPr>
          <a:xfrm>
            <a:off x="3095600" y="599795"/>
            <a:ext cx="3168352" cy="1965109"/>
            <a:chOff x="5148064" y="1679914"/>
            <a:chExt cx="3168352" cy="1965109"/>
          </a:xfrm>
        </p:grpSpPr>
        <p:sp>
          <p:nvSpPr>
            <p:cNvPr id="5" name="Διάγραμμα ροής: Είσοδος/έξοδος 4"/>
            <p:cNvSpPr/>
            <p:nvPr/>
          </p:nvSpPr>
          <p:spPr>
            <a:xfrm>
              <a:off x="5148064" y="1679914"/>
              <a:ext cx="3168352" cy="1965109"/>
            </a:xfrm>
            <a:prstGeom prst="flowChartInputOutput">
              <a:avLst/>
            </a:prstGeom>
            <a:solidFill>
              <a:schemeClr val="accent1">
                <a:lumMod val="20000"/>
                <a:lumOff val="80000"/>
              </a:schemeClr>
            </a:solidFill>
            <a:ln>
              <a:solidFill>
                <a:schemeClr val="tx1"/>
              </a:solidFill>
            </a:ln>
            <a:effectLst>
              <a:softEdge rad="12700"/>
            </a:effectLst>
            <a:scene3d>
              <a:camera prst="isometricOffAxis1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0" name="TextBox 9"/>
                <p:cNvSpPr txBox="1"/>
                <p:nvPr/>
              </p:nvSpPr>
              <p:spPr>
                <a:xfrm>
                  <a:off x="5652120" y="2780928"/>
                  <a:ext cx="5389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𝒅𝑨</m:t>
                        </m:r>
                      </m:oMath>
                    </m:oMathPara>
                  </a14:m>
                  <a:endParaRPr lang="el-GR" b="1" dirty="0"/>
                </a:p>
              </p:txBody>
            </p:sp>
          </mc:Choice>
          <mc:Fallback xmlns="">
            <p:sp>
              <p:nvSpPr>
                <p:cNvPr id="10" name="TextBox 9"/>
                <p:cNvSpPr txBox="1">
                  <a:spLocks noRot="1" noChangeAspect="1" noMove="1" noResize="1" noEditPoints="1" noAdjustHandles="1" noChangeArrowheads="1" noChangeShapeType="1" noTextEdit="1"/>
                </p:cNvSpPr>
                <p:nvPr/>
              </p:nvSpPr>
              <p:spPr>
                <a:xfrm>
                  <a:off x="5652120" y="2780928"/>
                  <a:ext cx="538929" cy="369332"/>
                </a:xfrm>
                <a:prstGeom prst="rect">
                  <a:avLst/>
                </a:prstGeom>
                <a:blipFill rotWithShape="1">
                  <a:blip r:embed="rId2"/>
                  <a:stretch>
                    <a:fillRect/>
                  </a:stretch>
                </a:blipFill>
              </p:spPr>
              <p:txBody>
                <a:bodyPr/>
                <a:lstStyle/>
                <a:p>
                  <a:r>
                    <a:rPr lang="el-GR">
                      <a:noFill/>
                    </a:rPr>
                    <a:t> </a:t>
                  </a:r>
                </a:p>
              </p:txBody>
            </p:sp>
          </mc:Fallback>
        </mc:AlternateContent>
      </p:grpSp>
      <p:cxnSp>
        <p:nvCxnSpPr>
          <p:cNvPr id="7" name="Ευθύγραμμο βέλος σύνδεσης 6"/>
          <p:cNvCxnSpPr/>
          <p:nvPr/>
        </p:nvCxnSpPr>
        <p:spPr>
          <a:xfrm>
            <a:off x="4650815" y="879095"/>
            <a:ext cx="0" cy="7232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641416" y="1111092"/>
                <a:ext cx="534121"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𝒅</m:t>
                      </m:r>
                      <m:acc>
                        <m:accPr>
                          <m:chr m:val="⃗"/>
                          <m:ctrlPr>
                            <a:rPr lang="el-GR" b="1" i="1" smtClean="0">
                              <a:latin typeface="Cambria Math" panose="02040503050406030204" pitchFamily="18" charset="0"/>
                            </a:rPr>
                          </m:ctrlPr>
                        </m:accPr>
                        <m:e>
                          <m:r>
                            <a:rPr lang="en-US" b="1" i="1" smtClean="0">
                              <a:latin typeface="Cambria Math"/>
                            </a:rPr>
                            <m:t>𝑭</m:t>
                          </m:r>
                        </m:e>
                      </m:acc>
                    </m:oMath>
                  </m:oMathPara>
                </a14:m>
                <a:endParaRPr lang="el-GR" b="1" dirty="0"/>
              </a:p>
            </p:txBody>
          </p:sp>
        </mc:Choice>
        <mc:Fallback xmlns="">
          <p:sp>
            <p:nvSpPr>
              <p:cNvPr id="9" name="TextBox 8"/>
              <p:cNvSpPr txBox="1">
                <a:spLocks noRot="1" noChangeAspect="1" noMove="1" noResize="1" noEditPoints="1" noAdjustHandles="1" noChangeArrowheads="1" noChangeShapeType="1" noTextEdit="1"/>
              </p:cNvSpPr>
              <p:nvPr/>
            </p:nvSpPr>
            <p:spPr>
              <a:xfrm>
                <a:off x="4641416" y="1111092"/>
                <a:ext cx="534121" cy="402931"/>
              </a:xfrm>
              <a:prstGeom prst="rect">
                <a:avLst/>
              </a:prstGeom>
              <a:blipFill>
                <a:blip r:embed="rId3"/>
                <a:stretch>
                  <a:fillRect/>
                </a:stretch>
              </a:blipFill>
            </p:spPr>
            <p:txBody>
              <a:bodyPr/>
              <a:lstStyle/>
              <a:p>
                <a:r>
                  <a:rPr lang="el-GR">
                    <a:noFill/>
                  </a:rPr>
                  <a:t> </a:t>
                </a:r>
              </a:p>
            </p:txBody>
          </p:sp>
        </mc:Fallback>
      </mc:AlternateContent>
      <p:sp>
        <p:nvSpPr>
          <p:cNvPr id="13" name="TextBox 12"/>
          <p:cNvSpPr txBox="1"/>
          <p:nvPr/>
        </p:nvSpPr>
        <p:spPr>
          <a:xfrm>
            <a:off x="543677" y="2128522"/>
            <a:ext cx="7992888" cy="2247090"/>
          </a:xfrm>
          <a:prstGeom prst="rect">
            <a:avLst/>
          </a:prstGeom>
          <a:noFill/>
        </p:spPr>
        <p:txBody>
          <a:bodyPr wrap="square" rtlCol="0">
            <a:spAutoFit/>
          </a:bodyPr>
          <a:lstStyle/>
          <a:p>
            <a:pPr algn="just">
              <a:lnSpc>
                <a:spcPct val="150000"/>
              </a:lnSpc>
            </a:pPr>
            <a:r>
              <a:rPr lang="el-GR" sz="2400" b="1" dirty="0" smtClean="0">
                <a:latin typeface="Comic Sans MS" panose="030F0702030302020204" pitchFamily="66" charset="0"/>
              </a:rPr>
              <a:t>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πίεση</a:t>
            </a:r>
            <a:r>
              <a:rPr lang="el-GR" sz="2400" b="1" dirty="0" smtClean="0">
                <a:latin typeface="Comic Sans MS" panose="030F0702030302020204" pitchFamily="66" charset="0"/>
              </a:rPr>
              <a:t> του ρευστού στη στοιχειώδη επιφάνεια εμβαδού </a:t>
            </a:r>
            <a:r>
              <a:rPr lang="en-US" sz="2400" b="1" i="1" dirty="0" err="1" smtClean="0">
                <a:latin typeface="Comic Sans MS" panose="030F0702030302020204" pitchFamily="66" charset="0"/>
              </a:rPr>
              <a:t>dA</a:t>
            </a:r>
            <a:r>
              <a:rPr lang="en-US" sz="2400" b="1" dirty="0" smtClean="0">
                <a:latin typeface="Comic Sans MS" panose="030F0702030302020204" pitchFamily="66" charset="0"/>
              </a:rPr>
              <a:t> </a:t>
            </a:r>
            <a:r>
              <a:rPr lang="el-GR" sz="2400" b="1" dirty="0" smtClean="0">
                <a:latin typeface="Comic Sans MS" panose="030F0702030302020204" pitchFamily="66" charset="0"/>
              </a:rPr>
              <a:t>είναι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ίση με το πηλίκο </a:t>
            </a:r>
            <a:r>
              <a:rPr lang="el-GR" sz="2400" b="1" dirty="0" smtClean="0">
                <a:latin typeface="Comic Sans MS" panose="030F0702030302020204" pitchFamily="66" charset="0"/>
              </a:rPr>
              <a:t>του μέτρου </a:t>
            </a:r>
            <a:r>
              <a:rPr lang="en-US" sz="24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dF</a:t>
            </a:r>
            <a:r>
              <a:rPr lang="el-GR" sz="2400" b="1" dirty="0" smtClean="0">
                <a:latin typeface="Comic Sans MS" panose="030F0702030302020204" pitchFamily="66" charset="0"/>
              </a:rPr>
              <a:t> της δύναμης που δέχεται η στοιχειώδης επιφάνεια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προς</a:t>
            </a:r>
            <a:r>
              <a:rPr lang="el-GR" sz="2400" b="1" dirty="0" smtClean="0">
                <a:latin typeface="Comic Sans MS" panose="030F0702030302020204" pitchFamily="66" charset="0"/>
              </a:rPr>
              <a:t>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το</a:t>
            </a:r>
            <a:r>
              <a:rPr lang="el-GR" sz="2400" b="1" dirty="0" smtClean="0">
                <a:latin typeface="Comic Sans MS" panose="030F0702030302020204" pitchFamily="66" charset="0"/>
              </a:rPr>
              <a:t>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εμβαδόν </a:t>
            </a:r>
            <a:r>
              <a:rPr lang="el-GR" sz="2400" b="1" dirty="0" smtClean="0">
                <a:latin typeface="Comic Sans MS" panose="030F0702030302020204" pitchFamily="66" charset="0"/>
              </a:rPr>
              <a:t>αυτής</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400" b="1" dirty="0" smtClean="0">
                <a:latin typeface="Comic Sans MS" panose="030F0702030302020204" pitchFamily="66" charset="0"/>
              </a:rPr>
              <a:t>(η δύναμη δρα κάθετα στην επιφάνεια). </a:t>
            </a:r>
            <a:endParaRPr lang="el-GR" sz="24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TextBox 16"/>
              <p:cNvSpPr txBox="1"/>
              <p:nvPr/>
            </p:nvSpPr>
            <p:spPr>
              <a:xfrm>
                <a:off x="3788569" y="4264620"/>
                <a:ext cx="1503104"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effectLst>
                            <a:outerShdw blurRad="38100" dist="38100" dir="2700000" algn="tl">
                              <a:srgbClr val="000000">
                                <a:alpha val="43137"/>
                              </a:srgbClr>
                            </a:outerShdw>
                          </a:effectLst>
                          <a:latin typeface="Cambria Math"/>
                        </a:rPr>
                        <m:t>𝒑</m:t>
                      </m:r>
                      <m:r>
                        <a:rPr lang="en-US" sz="2800" b="1" i="1" smtClean="0">
                          <a:solidFill>
                            <a:srgbClr val="FF0000"/>
                          </a:solidFill>
                          <a:effectLst>
                            <a:outerShdw blurRad="38100" dist="38100" dir="2700000" algn="tl">
                              <a:srgbClr val="000000">
                                <a:alpha val="43137"/>
                              </a:srgbClr>
                            </a:outerShdw>
                          </a:effectLst>
                          <a:latin typeface="Cambria Math"/>
                        </a:rPr>
                        <m:t>= </m:t>
                      </m:r>
                      <m:f>
                        <m:f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800" b="1" i="1" smtClean="0">
                              <a:solidFill>
                                <a:srgbClr val="FF0000"/>
                              </a:solidFill>
                              <a:effectLst>
                                <a:outerShdw blurRad="38100" dist="38100" dir="2700000" algn="tl">
                                  <a:srgbClr val="000000">
                                    <a:alpha val="43137"/>
                                  </a:srgbClr>
                                </a:outerShdw>
                              </a:effectLst>
                              <a:latin typeface="Cambria Math"/>
                            </a:rPr>
                            <m:t>𝒅𝑭</m:t>
                          </m:r>
                        </m:num>
                        <m:den>
                          <m:r>
                            <a:rPr lang="en-US" sz="2800" b="1" i="1" smtClean="0">
                              <a:solidFill>
                                <a:srgbClr val="FF0000"/>
                              </a:solidFill>
                              <a:effectLst>
                                <a:outerShdw blurRad="38100" dist="38100" dir="2700000" algn="tl">
                                  <a:srgbClr val="000000">
                                    <a:alpha val="43137"/>
                                  </a:srgbClr>
                                </a:outerShdw>
                              </a:effectLst>
                              <a:latin typeface="Cambria Math"/>
                            </a:rPr>
                            <m:t>𝒅𝑨</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88569" y="4264620"/>
                <a:ext cx="1503104" cy="910699"/>
              </a:xfrm>
              <a:prstGeom prst="rect">
                <a:avLst/>
              </a:prstGeom>
              <a:blipFill>
                <a:blip r:embed="rId4"/>
                <a:stretch>
                  <a:fillRect b="-67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3677" y="5053669"/>
                <a:ext cx="8054990" cy="1071768"/>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Αν η δύναμη </a:t>
                </a:r>
                <a14:m>
                  <m:oMath xmlns:m="http://schemas.openxmlformats.org/officeDocument/2006/math">
                    <m:acc>
                      <m:accPr>
                        <m:chr m:val="⃗"/>
                        <m:ctrlPr>
                          <a:rPr lang="el-GR" sz="2000" b="1" i="1" smtClean="0">
                            <a:latin typeface="Cambria Math" panose="02040503050406030204" pitchFamily="18" charset="0"/>
                          </a:rPr>
                        </m:ctrlPr>
                      </m:accPr>
                      <m:e>
                        <m:r>
                          <a:rPr lang="en-US" sz="2000" b="1" i="1" smtClean="0">
                            <a:latin typeface="Cambria Math"/>
                          </a:rPr>
                          <m:t>𝑭</m:t>
                        </m:r>
                      </m:e>
                    </m:acc>
                    <m:r>
                      <a:rPr lang="en-US" sz="2000" b="1" i="1" smtClean="0">
                        <a:latin typeface="Cambria Math"/>
                      </a:rPr>
                      <m:t> </m:t>
                    </m:r>
                  </m:oMath>
                </a14:m>
                <a:r>
                  <a:rPr lang="el-GR" sz="2000" b="1" dirty="0" smtClean="0">
                    <a:latin typeface="Comic Sans MS" panose="030F0702030302020204" pitchFamily="66" charset="0"/>
                  </a:rPr>
                  <a:t>είναι σταθερή σε όλη την έκταση της επιφάνειας Α του ρευστού, τότε η πίεση υπολογίζεται από τη σχέση</a:t>
                </a:r>
                <a:r>
                  <a:rPr lang="en-US" sz="2000" b="1" dirty="0" smtClean="0">
                    <a:latin typeface="Comic Sans MS" panose="030F0702030302020204" pitchFamily="66" charset="0"/>
                  </a:rPr>
                  <a:t> </a:t>
                </a:r>
                <a:endParaRPr lang="el-GR" sz="2000" b="1" dirty="0">
                  <a:latin typeface="Comic Sans MS" panose="030F0702030302020204" pitchFamily="66"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43677" y="5053669"/>
                <a:ext cx="8054990" cy="1071768"/>
              </a:xfrm>
              <a:prstGeom prst="rect">
                <a:avLst/>
              </a:prstGeom>
              <a:blipFill>
                <a:blip r:embed="rId5"/>
                <a:stretch>
                  <a:fillRect l="-756" r="-756" b="-397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164288" y="5503151"/>
                <a:ext cx="1129861" cy="622286"/>
              </a:xfrm>
              <a:prstGeom prst="rect">
                <a:avLst/>
              </a:prstGeom>
              <a:noFill/>
            </p:spPr>
            <p:txBody>
              <a:bodyPr wrap="none" rtlCol="0">
                <a:spAutoFit/>
              </a:bodyPr>
              <a:lstStyle/>
              <a:p>
                <a14:m>
                  <m:oMath xmlns:m="http://schemas.openxmlformats.org/officeDocument/2006/math">
                    <m:r>
                      <a:rPr lang="en-US" sz="2400" b="1" i="1" smtClean="0">
                        <a:solidFill>
                          <a:srgbClr val="FF0000"/>
                        </a:solidFill>
                        <a:effectLst>
                          <a:outerShdw blurRad="38100" dist="38100" dir="2700000" algn="tl">
                            <a:srgbClr val="000000">
                              <a:alpha val="43137"/>
                            </a:srgbClr>
                          </a:outerShdw>
                        </a:effectLst>
                        <a:latin typeface="Cambria Math"/>
                      </a:rPr>
                      <m:t>𝒑</m:t>
                    </m:r>
                    <m:r>
                      <a:rPr lang="en-US" sz="2400" b="1" i="1" smtClean="0">
                        <a:solidFill>
                          <a:srgbClr val="FF0000"/>
                        </a:solidFill>
                        <a:effectLst>
                          <a:outerShdw blurRad="38100" dist="38100" dir="2700000" algn="tl">
                            <a:srgbClr val="000000">
                              <a:alpha val="43137"/>
                            </a:srgbClr>
                          </a:outerShdw>
                        </a:effectLst>
                        <a:latin typeface="Cambria Math"/>
                      </a:rPr>
                      <m:t>= </m:t>
                    </m:r>
                    <m:f>
                      <m:fPr>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FF0000"/>
                            </a:solidFill>
                            <a:effectLst>
                              <a:outerShdw blurRad="38100" dist="38100" dir="2700000" algn="tl">
                                <a:srgbClr val="000000">
                                  <a:alpha val="43137"/>
                                </a:srgbClr>
                              </a:outerShdw>
                            </a:effectLst>
                            <a:latin typeface="Cambria Math"/>
                          </a:rPr>
                          <m:t>𝑭</m:t>
                        </m:r>
                      </m:num>
                      <m:den>
                        <m:r>
                          <a:rPr lang="en-US" sz="2400" b="1" i="1" smtClean="0">
                            <a:solidFill>
                              <a:srgbClr val="FF0000"/>
                            </a:solidFill>
                            <a:effectLst>
                              <a:outerShdw blurRad="38100" dist="38100" dir="2700000" algn="tl">
                                <a:srgbClr val="000000">
                                  <a:alpha val="43137"/>
                                </a:srgbClr>
                              </a:outerShdw>
                            </a:effectLst>
                            <a:latin typeface="Cambria Math"/>
                          </a:rPr>
                          <m:t>𝑨</m:t>
                        </m:r>
                      </m:den>
                    </m:f>
                  </m:oMath>
                </a14:m>
                <a:r>
                  <a:rPr lang="el-GR" sz="2400" b="1" dirty="0" smtClean="0">
                    <a:solidFill>
                      <a:srgbClr val="FF0000"/>
                    </a:solidFill>
                    <a:effectLst>
                      <a:outerShdw blurRad="38100" dist="38100" dir="2700000" algn="tl">
                        <a:srgbClr val="000000">
                          <a:alpha val="43137"/>
                        </a:srgbClr>
                      </a:outerShdw>
                    </a:effectLst>
                  </a:rPr>
                  <a:t> </a:t>
                </a:r>
                <a:r>
                  <a:rPr lang="el-GR" sz="2000" b="1" dirty="0" smtClean="0"/>
                  <a:t>.</a:t>
                </a:r>
                <a:endParaRPr lang="el-GR" sz="20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7164288" y="5503151"/>
                <a:ext cx="1129861" cy="622286"/>
              </a:xfrm>
              <a:prstGeom prst="rect">
                <a:avLst/>
              </a:prstGeom>
              <a:blipFill>
                <a:blip r:embed="rId6"/>
                <a:stretch>
                  <a:fillRect r="-4301" b="-2941"/>
                </a:stretch>
              </a:blipFill>
            </p:spPr>
            <p:txBody>
              <a:bodyPr/>
              <a:lstStyle/>
              <a:p>
                <a:r>
                  <a:rPr lang="el-GR">
                    <a:noFill/>
                  </a:rPr>
                  <a:t> </a:t>
                </a:r>
              </a:p>
            </p:txBody>
          </p:sp>
        </mc:Fallback>
      </mc:AlternateContent>
    </p:spTree>
    <p:extLst>
      <p:ext uri="{BB962C8B-B14F-4D97-AF65-F5344CB8AC3E}">
        <p14:creationId xmlns:p14="http://schemas.microsoft.com/office/powerpoint/2010/main" val="101500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22" presetClass="entr" presetSubtype="1" fill="hold" nodeType="after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outVertical)">
                                      <p:cBhvr>
                                        <p:cTn id="26" dur="1000"/>
                                        <p:tgtEl>
                                          <p:spTgt spid="13"/>
                                        </p:tgtEl>
                                      </p:cBhvr>
                                    </p:animEffect>
                                  </p:childTnLst>
                                </p:cTn>
                              </p:par>
                            </p:childTnLst>
                          </p:cTn>
                        </p:par>
                        <p:par>
                          <p:cTn id="27" fill="hold">
                            <p:stCondLst>
                              <p:cond delay="1000"/>
                            </p:stCondLst>
                            <p:childTnLst>
                              <p:par>
                                <p:cTn id="28" presetID="22" presetClass="entr" presetSubtype="8" fill="hold" grpId="0" nodeType="afterEffect">
                                  <p:stCondLst>
                                    <p:cond delay="50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outVertical)">
                                      <p:cBhvr>
                                        <p:cTn id="35" dur="1000"/>
                                        <p:tgtEl>
                                          <p:spTgt spid="18"/>
                                        </p:tgtEl>
                                      </p:cBhvr>
                                    </p:animEffect>
                                  </p:childTnLst>
                                </p:cTn>
                              </p:par>
                            </p:childTnLst>
                          </p:cTn>
                        </p:par>
                        <p:par>
                          <p:cTn id="36" fill="hold">
                            <p:stCondLst>
                              <p:cond delay="1000"/>
                            </p:stCondLst>
                            <p:childTnLst>
                              <p:par>
                                <p:cTn id="37" presetID="22" presetClass="entr" presetSubtype="8" fill="hold" grpId="0" nodeType="afterEffect">
                                  <p:stCondLst>
                                    <p:cond delay="25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3"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7</a:t>
            </a:fld>
            <a:endParaRPr lang="el-GR" dirty="0">
              <a:solidFill>
                <a:schemeClr val="tx1"/>
              </a:solidFill>
            </a:endParaRPr>
          </a:p>
        </p:txBody>
      </p:sp>
      <p:sp>
        <p:nvSpPr>
          <p:cNvPr id="4" name="Επεξήγηση με σύννεφο 3"/>
          <p:cNvSpPr/>
          <p:nvPr/>
        </p:nvSpPr>
        <p:spPr>
          <a:xfrm>
            <a:off x="4680844" y="404664"/>
            <a:ext cx="2506067" cy="1188352"/>
          </a:xfrm>
          <a:prstGeom prst="cloudCallout">
            <a:avLst>
              <a:gd name="adj1" fmla="val 77936"/>
              <a:gd name="adj2" fmla="val 253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latin typeface="Comic Sans MS" panose="030F0702030302020204" pitchFamily="66" charset="0"/>
              </a:rPr>
              <a:t>Πώς μετράμε την  πίεση</a:t>
            </a:r>
            <a:r>
              <a:rPr lang="en-US" sz="2000" b="1" dirty="0" smtClean="0">
                <a:solidFill>
                  <a:schemeClr val="tx1"/>
                </a:solidFill>
                <a:latin typeface="Comic Sans MS" panose="030F0702030302020204" pitchFamily="66" charset="0"/>
              </a:rPr>
              <a:t>;</a:t>
            </a:r>
            <a:r>
              <a:rPr lang="el-GR" sz="2000" b="1" dirty="0" smtClean="0">
                <a:solidFill>
                  <a:schemeClr val="tx1"/>
                </a:solidFill>
                <a:latin typeface="Comic Sans MS" panose="030F0702030302020204" pitchFamily="66" charset="0"/>
              </a:rPr>
              <a:t> </a:t>
            </a:r>
            <a:endParaRPr lang="el-GR" sz="2000" b="1" dirty="0">
              <a:solidFill>
                <a:schemeClr val="tx1"/>
              </a:solidFill>
              <a:latin typeface="Comic Sans MS" panose="030F0702030302020204" pitchFamily="66"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229374"/>
            <a:ext cx="750434" cy="112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2366370"/>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99625" y="1988840"/>
            <a:ext cx="5400600" cy="461665"/>
          </a:xfrm>
          <a:prstGeom prst="rect">
            <a:avLst/>
          </a:prstGeom>
          <a:noFill/>
        </p:spPr>
        <p:txBody>
          <a:bodyPr wrap="square" rtlCol="0">
            <a:spAutoFit/>
          </a:bodyPr>
          <a:lstStyle/>
          <a:p>
            <a:pPr algn="just"/>
            <a:r>
              <a:rPr lang="el-GR" sz="2400" b="1" dirty="0" smtClean="0">
                <a:latin typeface="Comic Sans MS" panose="030F0702030302020204" pitchFamily="66" charset="0"/>
              </a:rPr>
              <a:t>Η πίεση μετριέται με τα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μανόμετρα</a:t>
            </a:r>
            <a:r>
              <a:rPr lang="el-GR" sz="2400" b="1" dirty="0" smtClean="0">
                <a:latin typeface="Comic Sans MS" panose="030F0702030302020204" pitchFamily="66" charset="0"/>
              </a:rPr>
              <a:t>.</a:t>
            </a:r>
            <a:endParaRPr lang="el-GR" sz="2400" b="1" dirty="0">
              <a:latin typeface="Comic Sans MS" panose="030F0702030302020204" pitchFamily="66" charset="0"/>
            </a:endParaRPr>
          </a:p>
        </p:txBody>
      </p:sp>
      <p:sp>
        <p:nvSpPr>
          <p:cNvPr id="8" name="AutoShape 2" descr="Αποτέλεσμα εικόνας για μανόμετρ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896" y="3150907"/>
            <a:ext cx="1800200" cy="222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Μανόμετρο"/>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5880" y="2715055"/>
            <a:ext cx="1581556" cy="30083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2697" y="323480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7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9" presetClass="entr" presetSubtype="0"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par>
                          <p:cTn id="21" fill="hold">
                            <p:stCondLst>
                              <p:cond delay="1250"/>
                            </p:stCondLst>
                            <p:childTnLst>
                              <p:par>
                                <p:cTn id="22" presetID="10" presetClass="entr" presetSubtype="0" fill="hold" nodeType="afterEffect">
                                  <p:stCondLst>
                                    <p:cond delay="25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500"/>
                                        <p:tgtEl>
                                          <p:spTgt spid="1030"/>
                                        </p:tgtEl>
                                      </p:cBhvr>
                                    </p:animEffect>
                                  </p:childTnLst>
                                </p:cTn>
                              </p:par>
                            </p:childTnLst>
                          </p:cTn>
                        </p:par>
                        <p:par>
                          <p:cTn id="25" fill="hold">
                            <p:stCondLst>
                              <p:cond delay="2000"/>
                            </p:stCondLst>
                            <p:childTnLst>
                              <p:par>
                                <p:cTn id="26" presetID="10" presetClass="entr" presetSubtype="0" fill="hold" nodeType="afterEffect">
                                  <p:stCondLst>
                                    <p:cond delay="25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500"/>
                                        <p:tgtEl>
                                          <p:spTgt spid="1027"/>
                                        </p:tgtEl>
                                      </p:cBhvr>
                                    </p:animEffect>
                                  </p:childTnLst>
                                </p:cTn>
                              </p:par>
                            </p:childTnLst>
                          </p:cTn>
                        </p:par>
                        <p:par>
                          <p:cTn id="29" fill="hold">
                            <p:stCondLst>
                              <p:cond delay="2750"/>
                            </p:stCondLst>
                            <p:childTnLst>
                              <p:par>
                                <p:cTn id="30" presetID="10" presetClass="entr" presetSubtype="0" fill="hold" nodeType="afterEffect">
                                  <p:stCondLst>
                                    <p:cond delay="25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8</a:t>
            </a:fld>
            <a:endParaRPr lang="el-GR" dirty="0">
              <a:solidFill>
                <a:prstClr val="black"/>
              </a:solidFill>
            </a:endParaRPr>
          </a:p>
        </p:txBody>
      </p:sp>
      <p:sp>
        <p:nvSpPr>
          <p:cNvPr id="4" name="TextBox 3"/>
          <p:cNvSpPr txBox="1"/>
          <p:nvPr/>
        </p:nvSpPr>
        <p:spPr>
          <a:xfrm>
            <a:off x="1691680" y="1052736"/>
            <a:ext cx="5688632" cy="646331"/>
          </a:xfrm>
          <a:prstGeom prst="rect">
            <a:avLst/>
          </a:prstGeom>
          <a:noFill/>
        </p:spPr>
        <p:txBody>
          <a:bodyPr wrap="square" rtlCol="0">
            <a:spAutoFit/>
          </a:bodyPr>
          <a:lstStyle/>
          <a:p>
            <a:pPr algn="ct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Ρευστά σε ισορροπία</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pic>
        <p:nvPicPr>
          <p:cNvPr id="5" name="Εικόνα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11760" y="2060848"/>
            <a:ext cx="4320480" cy="2880320"/>
          </a:xfrm>
          <a:prstGeom prst="rect">
            <a:avLst/>
          </a:prstGeom>
        </p:spPr>
      </p:pic>
    </p:spTree>
    <p:extLst>
      <p:ext uri="{BB962C8B-B14F-4D97-AF65-F5344CB8AC3E}">
        <p14:creationId xmlns:p14="http://schemas.microsoft.com/office/powerpoint/2010/main" val="19306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9</a:t>
            </a:fld>
            <a:endParaRPr lang="el-GR" dirty="0">
              <a:solidFill>
                <a:prstClr val="black"/>
              </a:solidFill>
            </a:endParaRPr>
          </a:p>
        </p:txBody>
      </p:sp>
      <p:sp>
        <p:nvSpPr>
          <p:cNvPr id="4" name="Επεξήγηση με σύννεφο 3"/>
          <p:cNvSpPr/>
          <p:nvPr/>
        </p:nvSpPr>
        <p:spPr>
          <a:xfrm>
            <a:off x="4499992" y="116632"/>
            <a:ext cx="2773446" cy="1296144"/>
          </a:xfrm>
          <a:prstGeom prst="cloudCallout">
            <a:avLst>
              <a:gd name="adj1" fmla="val 81623"/>
              <a:gd name="adj2" fmla="val 1933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latin typeface="Comic Sans MS" panose="030F0702030302020204" pitchFamily="66" charset="0"/>
              </a:rPr>
              <a:t>Πότε ένα ρευστό είναι σε ισορροπία</a:t>
            </a:r>
            <a:r>
              <a:rPr lang="en-US" sz="2000" b="1" dirty="0" smtClean="0">
                <a:solidFill>
                  <a:schemeClr val="tx1"/>
                </a:solidFill>
                <a:latin typeface="Comic Sans MS" panose="030F0702030302020204" pitchFamily="66" charset="0"/>
              </a:rPr>
              <a:t>;</a:t>
            </a:r>
            <a:endParaRPr lang="el-GR" sz="2000" b="1" dirty="0">
              <a:solidFill>
                <a:schemeClr val="tx1"/>
              </a:solidFill>
              <a:latin typeface="Comic Sans MS" panose="030F0702030302020204" pitchFamily="66"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710808"/>
            <a:ext cx="750434" cy="112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64" y="2420888"/>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87775" y="2022515"/>
            <a:ext cx="6507022" cy="3724096"/>
          </a:xfrm>
          <a:prstGeom prst="rect">
            <a:avLst/>
          </a:prstGeom>
          <a:noFill/>
        </p:spPr>
        <p:txBody>
          <a:bodyPr wrap="square" rtlCol="0">
            <a:spAutoFit/>
          </a:bodyPr>
          <a:lstStyle/>
          <a:p>
            <a:pPr algn="just">
              <a:lnSpc>
                <a:spcPct val="150000"/>
              </a:lnSpc>
            </a:pPr>
            <a:r>
              <a:rPr lang="el-GR" sz="2400" b="1" dirty="0" smtClean="0">
                <a:latin typeface="Comic Sans MS" panose="030F0702030302020204" pitchFamily="66" charset="0"/>
              </a:rPr>
              <a:t>Ένα ρευστό είναι σε ισορροπία, όταν κάθε στοιχειώδες τμήμα του παραμένει στο ίδιο σημείο και δεν μετακινείται.</a:t>
            </a:r>
          </a:p>
          <a:p>
            <a:pPr algn="just"/>
            <a:endParaRPr lang="el-GR" sz="2000" b="1" dirty="0">
              <a:latin typeface="Comic Sans MS" panose="030F0702030302020204" pitchFamily="66" charset="0"/>
            </a:endParaRPr>
          </a:p>
          <a:p>
            <a:pPr algn="just">
              <a:lnSpc>
                <a:spcPct val="150000"/>
              </a:lnSpc>
            </a:pP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400" b="1" dirty="0" smtClean="0">
                <a:latin typeface="Comic Sans MS" panose="030F0702030302020204" pitchFamily="66" charset="0"/>
              </a:rPr>
              <a:t> Τα μόρια που αποτελούν το τμήμα του ρευστού μπορεί να κινούνται, αλλά ως ενιαίο σύνολο παραμένει στη θέση του.  </a:t>
            </a:r>
            <a:endParaRPr lang="el-GR" sz="2400" b="1" dirty="0">
              <a:latin typeface="Comic Sans MS" panose="030F0702030302020204" pitchFamily="66" charset="0"/>
            </a:endParaRPr>
          </a:p>
        </p:txBody>
      </p:sp>
    </p:spTree>
    <p:extLst>
      <p:ext uri="{BB962C8B-B14F-4D97-AF65-F5344CB8AC3E}">
        <p14:creationId xmlns:p14="http://schemas.microsoft.com/office/powerpoint/2010/main" val="242397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9" presetClass="entr" presetSubtype="0" fill="hold" nodeType="afterEffect">
                                  <p:stCondLst>
                                    <p:cond delay="25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dissolv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dissolve">
                                      <p:cBhvr>
                                        <p:cTn id="2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2652</Words>
  <Application>Microsoft Office PowerPoint</Application>
  <PresentationFormat>Προβολή στην οθόνη (4:3)</PresentationFormat>
  <Paragraphs>308</Paragraphs>
  <Slides>39</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39</vt:i4>
      </vt:variant>
    </vt:vector>
  </HeadingPairs>
  <TitlesOfParts>
    <vt:vector size="47" baseType="lpstr">
      <vt:lpstr>Arial</vt:lpstr>
      <vt:lpstr>Calibri</vt:lpstr>
      <vt:lpstr>Cambria Math</vt:lpstr>
      <vt:lpstr>Comic Sans MS</vt:lpstr>
      <vt:lpstr>Times New Roman</vt:lpstr>
      <vt:lpstr>Trebuchet MS</vt:lpstr>
      <vt:lpstr>Wingdings</vt:lpstr>
      <vt:lpstr>2_Θέμα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Merkouris</dc:creator>
  <cp:lastModifiedBy>petros xirodimas</cp:lastModifiedBy>
  <cp:revision>258</cp:revision>
  <dcterms:created xsi:type="dcterms:W3CDTF">2016-01-27T13:52:33Z</dcterms:created>
  <dcterms:modified xsi:type="dcterms:W3CDTF">2021-01-12T11:02:30Z</dcterms:modified>
</cp:coreProperties>
</file>