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90" r:id="rId9"/>
    <p:sldId id="291" r:id="rId10"/>
    <p:sldId id="292" r:id="rId11"/>
    <p:sldId id="293" r:id="rId12"/>
    <p:sldId id="295" r:id="rId13"/>
    <p:sldId id="294" r:id="rId14"/>
    <p:sldId id="296" r:id="rId15"/>
    <p:sldId id="299" r:id="rId16"/>
    <p:sldId id="298" r:id="rId17"/>
    <p:sldId id="300" r:id="rId18"/>
    <p:sldId id="302" r:id="rId19"/>
    <p:sldId id="301" r:id="rId20"/>
    <p:sldId id="276" r:id="rId21"/>
    <p:sldId id="277" r:id="rId22"/>
    <p:sldId id="278" r:id="rId23"/>
    <p:sldId id="279" r:id="rId24"/>
    <p:sldId id="268" r:id="rId25"/>
    <p:sldId id="269" r:id="rId26"/>
    <p:sldId id="283" r:id="rId27"/>
    <p:sldId id="288" r:id="rId28"/>
    <p:sldId id="289" r:id="rId29"/>
    <p:sldId id="270" r:id="rId30"/>
    <p:sldId id="271" r:id="rId31"/>
    <p:sldId id="272" r:id="rId32"/>
    <p:sldId id="280" r:id="rId33"/>
    <p:sldId id="285" r:id="rId34"/>
    <p:sldId id="281" r:id="rId35"/>
    <p:sldId id="303" r:id="rId36"/>
    <p:sldId id="284" r:id="rId37"/>
    <p:sldId id="282" r:id="rId38"/>
    <p:sldId id="286" r:id="rId39"/>
    <p:sldId id="287" r:id="rId40"/>
    <p:sldId id="273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5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3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6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8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9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0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1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4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6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3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0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4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3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gers_Bridge" TargetMode="External"/><Relationship Id="rId7" Type="http://schemas.openxmlformats.org/officeDocument/2006/relationships/hyperlink" Target="https://www.youtube.com/watch?v=6ai2QFxStx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sdot.wa.gov/TNBhistory/Machine/machine3.htm" TargetMode="External"/><Relationship Id="rId5" Type="http://schemas.openxmlformats.org/officeDocument/2006/relationships/hyperlink" Target="http://www.mixanitouxronou.gr/dite-pos-katerrefse-i-3i-megaliteri-gefira-tou-kosmou-o-dinatos-anemos-ton-67-chiliometron-ti-dielise-an-ke-iche-kataskevasti-na-antechi-190-chiliometra-i-dinami-tis-fisis-omos/" TargetMode="External"/><Relationship Id="rId4" Type="http://schemas.openxmlformats.org/officeDocument/2006/relationships/hyperlink" Target="https://en.wikipedia.org/wiki/Broughton_Suspension_Brid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VvnG__23s" TargetMode="External"/><Relationship Id="rId2" Type="http://schemas.openxmlformats.org/officeDocument/2006/relationships/hyperlink" Target="https://www.youtube.com/watch?v=JiM6AtNLXX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t9kR9T9wZs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ZNnwQ8HJHU" TargetMode="External"/><Relationship Id="rId13" Type="http://schemas.openxmlformats.org/officeDocument/2006/relationships/hyperlink" Target="http://ylikonet100.blogspot.com/2011/07/blog-post_2941.html" TargetMode="External"/><Relationship Id="rId3" Type="http://schemas.openxmlformats.org/officeDocument/2006/relationships/hyperlink" Target="http://bdoukatzis.ucoz.net/talantvseis/a040_ejanagkasmenes_tal.pdf" TargetMode="External"/><Relationship Id="rId7" Type="http://schemas.openxmlformats.org/officeDocument/2006/relationships/hyperlink" Target="http://www.seilias.gr/index.php?option=com_content&amp;task=view&amp;id=395&amp;Itemid=32&amp;catid=24" TargetMode="External"/><Relationship Id="rId12" Type="http://schemas.openxmlformats.org/officeDocument/2006/relationships/hyperlink" Target="http://merkopanas.blogspot.gr/2012/01/blog-post.html" TargetMode="External"/><Relationship Id="rId2" Type="http://schemas.openxmlformats.org/officeDocument/2006/relationships/hyperlink" Target="https://www.btsounis.gr/wp-content/uploads/2017/03/9.-%CE%95%CE%BE%CE%B1%CE%BD%CE%B1%CE%B3%CE%BA%CE%B1%CF%83%CE%BC%CE%AD%CE%BD%CE%B5%CF%82-%CF%84%CE%B1%CE%BB%CE%B1%CE%BD%CF%84%CF%8E%CF%83%CE%B5%CE%B9%CF%82-....%CE%BC%CE%B9%CE%B1-%CE%B1%CE%BD%CE%B1%CE%BB%CF%85%CF%84%CE%B9%CE%BA%CE%AE-%CE%BC%CE%B5%CE%BB%CE%AD%CF%84%CE%B7.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ilias.gr/index.php?option=com_content&amp;task=view&amp;id=92&amp;Itemid=32&amp;catid=24" TargetMode="External"/><Relationship Id="rId11" Type="http://schemas.openxmlformats.org/officeDocument/2006/relationships/hyperlink" Target="http://merkopanas.blogspot.gr/2011/08/blog-post_20.html" TargetMode="External"/><Relationship Id="rId5" Type="http://schemas.openxmlformats.org/officeDocument/2006/relationships/hyperlink" Target="https://docs.google.com/viewer?a=v&amp;pid=sites&amp;srcid=ZGVmYXVsdGRvbWFpbnx5bGlrb25ldG5pa29zfGd4OmIwOThjYjNlODE2YTQ3OA" TargetMode="External"/><Relationship Id="rId10" Type="http://schemas.openxmlformats.org/officeDocument/2006/relationships/hyperlink" Target="http://merkopanas.blogspot.com/2020/09/2020.html" TargetMode="External"/><Relationship Id="rId4" Type="http://schemas.openxmlformats.org/officeDocument/2006/relationships/hyperlink" Target="https://www.youtube.com/watch?time_continue=17&amp;v=eiqfzpR3Z9c" TargetMode="External"/><Relationship Id="rId9" Type="http://schemas.openxmlformats.org/officeDocument/2006/relationships/hyperlink" Target="https://www.youtube.com/watch?v=jewSVEBkI_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5/11/25-hot-potatoes.html" TargetMode="External"/><Relationship Id="rId2" Type="http://schemas.openxmlformats.org/officeDocument/2006/relationships/hyperlink" Target="http://merkopanas.blogspot.com/2015/11/35-hot-potato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rkopanas.blogspot.com/2020/07/2006-2020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E99-4ABA-47CE-BFAF-1572BDFA62FD}" type="slidenum">
              <a:rPr lang="el-GR" altLang="el-GR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l-GR" alt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2058" y="636283"/>
            <a:ext cx="89878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Εξαναγκασμένες Μηχανικές Ταλαντώσεις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64" y="1649665"/>
            <a:ext cx="4932031" cy="36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0261" y="351692"/>
            <a:ext cx="273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Συντονισμός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84030" y="936467"/>
            <a:ext cx="9577756" cy="17751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Είναι το φαινόμενο κατά το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οποίο όταν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συχνότητα του διεγέρτη (</a:t>
            </a:r>
            <a:r>
              <a:rPr lang="en-US" altLang="el-GR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alt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γίνει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ίση με την </a:t>
            </a:r>
            <a:r>
              <a:rPr lang="el-GR" altLang="el-GR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ιδιοσυχνότητα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 ταλαντωτή 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l-GR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4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τότε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ταλαντούμενο σύστημα έχει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μέγιστο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πλάτος ταλάντωσης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184030" y="2783126"/>
            <a:ext cx="7760677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(</a:t>
            </a:r>
            <a:r>
              <a:rPr lang="el-GR" altLang="el-GR" b="1" dirty="0">
                <a:latin typeface="Comic Sans MS" panose="030F0702030302020204" pitchFamily="66" charset="0"/>
              </a:rPr>
              <a:t>Για τις περιπτώσεις που η σταθερά απόσβεσης </a:t>
            </a:r>
            <a:r>
              <a:rPr lang="en-US" altLang="el-GR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b="1" dirty="0" smtClean="0">
                <a:latin typeface="Comic Sans MS" panose="030F0702030302020204" pitchFamily="66" charset="0"/>
              </a:rPr>
              <a:t>έχει </a:t>
            </a:r>
            <a:r>
              <a:rPr lang="el-GR" altLang="el-GR" b="1" dirty="0">
                <a:latin typeface="Comic Sans MS" panose="030F0702030302020204" pitchFamily="66" charset="0"/>
              </a:rPr>
              <a:t>μικρή τιμή</a:t>
            </a:r>
            <a:r>
              <a:rPr lang="el-GR" altLang="el-GR" sz="2000" b="1" dirty="0"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50" y="3269185"/>
            <a:ext cx="3951097" cy="30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325973" y="163495"/>
            <a:ext cx="7980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Στην ιδανική περίπτωση που η ταλάντωση δεν έχει απώλειες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ενέργειας 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= 0,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πρακτικά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αυτό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συμβαίνει όταν </a:t>
            </a:r>
            <a:r>
              <a:rPr lang="el-GR" sz="2000" b="1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δ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=</a:t>
            </a:r>
            <a:r>
              <a:rPr lang="el-GR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0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r>
              <a:rPr lang="el-GR" sz="2000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το πλάτος της εξαναγκασμένης ταλάντωσης γίνεται άπειρο.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7" y="78885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46" y="1830658"/>
            <a:ext cx="6223852" cy="3639303"/>
          </a:xfrm>
          <a:prstGeom prst="rect">
            <a:avLst/>
          </a:prstGeom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6197087" y="1614045"/>
            <a:ext cx="703385" cy="375138"/>
          </a:xfrm>
          <a:prstGeom prst="wedgeRoundRectCallout">
            <a:avLst>
              <a:gd name="adj1" fmla="val -67622"/>
              <a:gd name="adj2" fmla="val 781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 </a:t>
            </a:r>
            <a:r>
              <a:rPr lang="en-US" dirty="0" smtClean="0">
                <a:solidFill>
                  <a:schemeClr val="tx1"/>
                </a:solidFill>
              </a:rPr>
              <a:t>= 0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6345580" y="2869280"/>
            <a:ext cx="711200" cy="375138"/>
          </a:xfrm>
          <a:prstGeom prst="wedgeRoundRectCallout">
            <a:avLst>
              <a:gd name="adj1" fmla="val -76483"/>
              <a:gd name="adj2" fmla="val 9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1" name="Επεξήγηση με στρογγυλεμένο παραλληλόγραμμο 10"/>
          <p:cNvSpPr/>
          <p:nvPr/>
        </p:nvSpPr>
        <p:spPr>
          <a:xfrm>
            <a:off x="6548778" y="3366382"/>
            <a:ext cx="773725" cy="386862"/>
          </a:xfrm>
          <a:prstGeom prst="wedgeRoundRectCallout">
            <a:avLst>
              <a:gd name="adj1" fmla="val -76483"/>
              <a:gd name="adj2" fmla="val 9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2" name="Επεξήγηση με στρογγυλεμένο παραλληλόγραμμο 11"/>
          <p:cNvSpPr/>
          <p:nvPr/>
        </p:nvSpPr>
        <p:spPr>
          <a:xfrm>
            <a:off x="7056780" y="3892304"/>
            <a:ext cx="711200" cy="375138"/>
          </a:xfrm>
          <a:prstGeom prst="wedgeRoundRectCallout">
            <a:avLst>
              <a:gd name="adj1" fmla="val -134175"/>
              <a:gd name="adj2" fmla="val 1375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l-GR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2380" y="2099200"/>
            <a:ext cx="188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dirty="0" smtClean="0"/>
              <a:t> &lt;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&lt; </a:t>
            </a:r>
            <a:r>
              <a:rPr lang="en-US" i="1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&lt; </a:t>
            </a:r>
            <a:r>
              <a:rPr lang="en-US" i="1" dirty="0" smtClean="0"/>
              <a:t>b</a:t>
            </a:r>
            <a:r>
              <a:rPr lang="en-US" baseline="-25000" dirty="0" smtClean="0"/>
              <a:t>3</a:t>
            </a:r>
            <a:endParaRPr lang="el-GR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25973" y="5332578"/>
            <a:ext cx="7540054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Όσο η απόσβεση μεγαλώνει (</a:t>
            </a:r>
            <a:r>
              <a:rPr lang="en-US" sz="20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αυξάνεται), το μέγιστο πλάτος ταλάντωσης (στη φάση του συντονισμού) μειώνεται. </a:t>
            </a:r>
            <a:endParaRPr lang="el-GR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6" y="88574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344015" y="332454"/>
            <a:ext cx="5263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Στις ταλαντώσεις με απόσβεση η συχνότητα συντονισμού είναι λίγο μικρότερη από την </a:t>
            </a:r>
            <a:r>
              <a:rPr lang="el-GR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0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(όπου </a:t>
            </a:r>
            <a:r>
              <a:rPr lang="en-US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= 0)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en-US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16" y="1237309"/>
            <a:ext cx="5334744" cy="3820058"/>
          </a:xfrm>
          <a:prstGeom prst="rect">
            <a:avLst/>
          </a:prstGeom>
        </p:spPr>
      </p:pic>
      <p:sp>
        <p:nvSpPr>
          <p:cNvPr id="11" name="Επεξήγηση με παραλληλόγραμμο 10"/>
          <p:cNvSpPr/>
          <p:nvPr/>
        </p:nvSpPr>
        <p:spPr>
          <a:xfrm>
            <a:off x="9383142" y="4964858"/>
            <a:ext cx="544137" cy="405126"/>
          </a:xfrm>
          <a:prstGeom prst="wedgeRectCallout">
            <a:avLst>
              <a:gd name="adj1" fmla="val -56907"/>
              <a:gd name="adj2" fmla="val -120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f</a:t>
            </a:r>
            <a:r>
              <a:rPr lang="en-US" b="1" baseline="-25000" dirty="0" smtClean="0">
                <a:solidFill>
                  <a:srgbClr val="0000FF"/>
                </a:solidFill>
              </a:rPr>
              <a:t>0</a:t>
            </a:r>
            <a:endParaRPr lang="el-GR" b="1" i="1" dirty="0">
              <a:solidFill>
                <a:srgbClr val="0000FF"/>
              </a:solidFill>
            </a:endParaRPr>
          </a:p>
        </p:txBody>
      </p:sp>
      <p:sp>
        <p:nvSpPr>
          <p:cNvPr id="12" name="Επεξήγηση με παραλληλόγραμμο 11"/>
          <p:cNvSpPr/>
          <p:nvPr/>
        </p:nvSpPr>
        <p:spPr>
          <a:xfrm>
            <a:off x="8697435" y="5438335"/>
            <a:ext cx="685707" cy="405126"/>
          </a:xfrm>
          <a:prstGeom prst="wedgeRectCallout">
            <a:avLst>
              <a:gd name="adj1" fmla="val 26195"/>
              <a:gd name="adj2" fmla="val -2201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01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13" name="Επεξήγηση με παραλληλόγραμμο 12"/>
          <p:cNvSpPr/>
          <p:nvPr/>
        </p:nvSpPr>
        <p:spPr>
          <a:xfrm>
            <a:off x="8050891" y="4851942"/>
            <a:ext cx="646544" cy="476339"/>
          </a:xfrm>
          <a:prstGeom prst="wedgeRectCallout">
            <a:avLst>
              <a:gd name="adj1" fmla="val 101123"/>
              <a:gd name="adj2" fmla="val -762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02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922519" y="2317613"/>
            <a:ext cx="54264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Όσο αυξάνεται η απόσβεση η μείωση της συχνότητας συντονισμού γίνεται μεγαλύτερη. Αυτή η μετατόπιση της συχνότητας συντονισμού είναι πολύ μικρή και στα διαγράμματα του βιβλίου δεν φαίνεται.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Ευθεία γραμμή σύνδεσης 15"/>
          <p:cNvCxnSpPr>
            <a:stCxn id="11" idx="4"/>
          </p:cNvCxnSpPr>
          <p:nvPr/>
        </p:nvCxnSpPr>
        <p:spPr>
          <a:xfrm flipH="1" flipV="1">
            <a:off x="9275088" y="1071118"/>
            <a:ext cx="70470" cy="3609103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37510" y="564629"/>
            <a:ext cx="10316980" cy="7245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Πώς μεταφέρεται η ενέργεια κατά το συντονισμό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988696" y="2589625"/>
            <a:ext cx="8861060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Κατά το συντονισμό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ενέργεια μεταφέρεται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στο ταλαντούμενο σύστημα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κατά το βέλτιστο τρόπο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γι’ αυτό το πλάτος της ταλάντωσης γίνεται μέγιστο. 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9" y="167873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663909" y="1289154"/>
            <a:ext cx="9793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ενέργεια που προσφέρεται στο σύστημα αντισταθμίζει τις απώλειες και έτσι το πλάτος της ταλάντωσης διατηρείται σταθερό.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7914" y="1174230"/>
            <a:ext cx="5559686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Εφαρμογές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του συντονισμού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5" descr="forc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43" y="1562374"/>
            <a:ext cx="3931227" cy="39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19" y="1800160"/>
            <a:ext cx="3191486" cy="244411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7" y="1800160"/>
            <a:ext cx="2932807" cy="261320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617164" y="4413367"/>
            <a:ext cx="42709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Το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άκρο Α του ελάσματος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μπορεί να εκτελέσει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ταλάντωση, με συχνότητα ίση με την </a:t>
            </a:r>
            <a:r>
              <a:rPr lang="el-GR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ιδιοσυχνότητά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του.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030224" y="350550"/>
            <a:ext cx="3398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Σεισμοί - Κτίρια</a:t>
            </a:r>
            <a:endParaRPr lang="el-GR" sz="3200" dirty="0">
              <a:solidFill>
                <a:srgbClr val="8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93597" y="966337"/>
            <a:ext cx="5921115" cy="4909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Σεισμικά κύματα - Ταλάντωση κτιρίων</a:t>
            </a:r>
            <a:endParaRPr lang="el-GR" alt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281179" y="4244273"/>
            <a:ext cx="4166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Ένα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κτίριο </a:t>
            </a:r>
            <a:r>
              <a:rPr lang="el-G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διεγερθεί, έχει τη δυνατότητα να εκτελέσει ελεύθερη ταλάντωση, παρόμοια με αυτή του ελάσματος με </a:t>
            </a:r>
            <a:r>
              <a:rPr lang="el-GR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b="1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l-GR" b="1" dirty="0">
                <a:solidFill>
                  <a:srgbClr val="000000"/>
                </a:solidFill>
                <a:latin typeface="Comic Sans MS" panose="030F0702030302020204" pitchFamily="66" charset="0"/>
              </a:rPr>
              <a:t>. 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50" y="540964"/>
            <a:ext cx="2949554" cy="2629725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1431559" y="3360698"/>
            <a:ext cx="91614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Στη διάρκεια ενός σεισμού, το έδαφος πάλλεται με συχνότητα </a:t>
            </a:r>
            <a:r>
              <a:rPr lang="el-GR" sz="20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και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τα κτίρια εξαναγκάζονται να εκτελέσουν ταλάντωση. </a:t>
            </a:r>
            <a:endParaRPr lang="en-US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συχνότητα </a:t>
            </a:r>
            <a:r>
              <a:rPr lang="el-GR" sz="20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με την οποία πάλλεται το έδαφος (διεγέρτης) είναι ίση με την </a:t>
            </a:r>
            <a:r>
              <a:rPr lang="el-GR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</a:t>
            </a:r>
            <a:r>
              <a:rPr lang="el-GR" sz="2000" b="1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 του κτιρίου, το πλάτος της ταλάντωσης του κτιρίου θα γίνει μεγάλο, γεγονός που μπορεί να οδηγήσει στην κατάρρευσή του.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6743908" y="540964"/>
            <a:ext cx="2564984" cy="2561740"/>
            <a:chOff x="2411750" y="373171"/>
            <a:chExt cx="2564984" cy="2561740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50" y="563180"/>
              <a:ext cx="2564984" cy="2371731"/>
            </a:xfrm>
            <a:prstGeom prst="rect">
              <a:avLst/>
            </a:prstGeom>
          </p:spPr>
        </p:pic>
        <p:sp useBgFill="1">
          <p:nvSpPr>
            <p:cNvPr id="16" name="TextBox 15"/>
            <p:cNvSpPr txBox="1"/>
            <p:nvPr/>
          </p:nvSpPr>
          <p:spPr>
            <a:xfrm>
              <a:off x="3499370" y="373171"/>
              <a:ext cx="389744" cy="3800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800000"/>
                  </a:solidFill>
                </a:rPr>
                <a:t>f</a:t>
              </a:r>
              <a:r>
                <a:rPr lang="en-US" b="1" baseline="-25000" dirty="0" smtClean="0">
                  <a:solidFill>
                    <a:srgbClr val="800000"/>
                  </a:solidFill>
                </a:rPr>
                <a:t>0</a:t>
              </a:r>
              <a:endParaRPr lang="el-GR" b="1" baseline="-25000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0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886663" y="408965"/>
            <a:ext cx="4448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Βηματισμός – Γέφυρες</a:t>
            </a:r>
            <a:endParaRPr lang="el-GR" sz="3200" dirty="0">
              <a:solidFill>
                <a:srgbClr val="80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54" y="1250812"/>
            <a:ext cx="3584145" cy="207084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99" y="1250812"/>
            <a:ext cx="2918001" cy="207084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94478" y="3321652"/>
            <a:ext cx="106330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χορδή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μπορεί να εκτελέσει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ταλάντωση με τη φυσική της συχνότητα (</a:t>
            </a:r>
            <a:r>
              <a:rPr lang="el-GR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Παρόμοια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κίνηση μπορεί να εκτελέσει και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μία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γέφυρα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διεγερθεί.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Αν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η συχνότητα βηματισμού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μιας ομάδας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ανθρώπων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που διέρχεται από μία γέφυρα γίνει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ίση με την </a:t>
            </a:r>
            <a:r>
              <a:rPr lang="el-GR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ιδιοσυχνότητα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της γέφυρας,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τότε έχουμε </a:t>
            </a:r>
            <a:r>
              <a:rPr lang="el-GR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συντονισμό, η γέφυρα ταλαντώνεται με μεγάλο πλάτος και υπάρχει κίνδυνος </a:t>
            </a:r>
            <a:r>
              <a:rPr lang="el-GR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κατάρρευσής της.</a:t>
            </a:r>
            <a:endParaRPr lang="el-GR" sz="2000" b="1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0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446" y="501649"/>
            <a:ext cx="791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Ιστορικά παραδείγματα κατάρρευσης γεφυρών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7" y="87540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3712" y="1256379"/>
            <a:ext cx="872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γέφυρα της </a:t>
            </a:r>
            <a:r>
              <a:rPr lang="en-US" sz="2000" b="1" dirty="0" smtClean="0">
                <a:latin typeface="Comic Sans MS" panose="030F0702030302020204" pitchFamily="66" charset="0"/>
                <a:hlinkClick r:id="rId3"/>
              </a:rPr>
              <a:t>Angers 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Ανζέρ</a:t>
            </a:r>
            <a:r>
              <a:rPr lang="el-GR" sz="2000" b="1" dirty="0" smtClean="0">
                <a:latin typeface="Comic Sans MS" panose="030F0702030302020204" pitchFamily="66" charset="0"/>
              </a:rPr>
              <a:t>) στον ποταμό </a:t>
            </a:r>
            <a:r>
              <a:rPr lang="en-US" sz="2000" b="1" dirty="0" smtClean="0">
                <a:latin typeface="Comic Sans MS" panose="030F0702030302020204" pitchFamily="66" charset="0"/>
              </a:rPr>
              <a:t>Maines</a:t>
            </a:r>
            <a:r>
              <a:rPr lang="el-GR" sz="2000" b="1" dirty="0" smtClean="0">
                <a:latin typeface="Comic Sans MS" panose="030F0702030302020204" pitchFamily="66" charset="0"/>
              </a:rPr>
              <a:t> στη Γαλλία, από βάδισμα στρατιωτών (16 Απριλίου 1850).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3711" y="2273054"/>
            <a:ext cx="8724275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γέφυρα του </a:t>
            </a:r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  <a:hlinkClick r:id="rId4"/>
              </a:rPr>
              <a:t>Broughton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Μπράουτον</a:t>
            </a:r>
            <a:r>
              <a:rPr lang="el-GR" sz="2000" b="1" dirty="0" smtClean="0">
                <a:latin typeface="Comic Sans MS" panose="030F0702030302020204" pitchFamily="66" charset="0"/>
              </a:rPr>
              <a:t>) έξω από το Μάντσεστερ στην Αγγλία, από βάδισμα στρατιωτών (12 Απριλίου 1831).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3712" y="3400684"/>
            <a:ext cx="88918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κρεμαστή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γέφυρα </a:t>
            </a:r>
            <a:r>
              <a:rPr lang="en-US" sz="2000" b="1" dirty="0" smtClean="0">
                <a:latin typeface="Comic Sans MS" panose="030F0702030302020204" pitchFamily="66" charset="0"/>
                <a:hlinkClick r:id="rId5"/>
              </a:rPr>
              <a:t>Tacoma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Τακόμα</a:t>
            </a:r>
            <a:r>
              <a:rPr lang="el-GR" sz="2000" b="1" dirty="0" smtClean="0">
                <a:latin typeface="Comic Sans MS" panose="030F0702030302020204" pitchFamily="66" charset="0"/>
              </a:rPr>
              <a:t>) στην πολιτεία της Ουάσιγκτον στις ΗΠΑ, από έντονους ανέμους (7 Νοεμβρίου 1940).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Μαθήματα</a:t>
            </a:r>
            <a:r>
              <a:rPr lang="el-GR" sz="2000" b="1" dirty="0" smtClean="0">
                <a:latin typeface="Comic Sans MS" panose="030F0702030302020204" pitchFamily="66" charset="0"/>
              </a:rPr>
              <a:t> από την κατάρρευση της γέφυρας </a:t>
            </a:r>
            <a:r>
              <a:rPr lang="en-US" sz="2000" b="1" dirty="0" smtClean="0">
                <a:latin typeface="Comic Sans MS" panose="030F0702030302020204" pitchFamily="66" charset="0"/>
              </a:rPr>
              <a:t>Tacoma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endParaRPr lang="el-GR" sz="20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Μια άλλη </a:t>
            </a:r>
            <a:r>
              <a:rPr lang="el-GR" sz="2000" b="1" dirty="0" smtClean="0">
                <a:latin typeface="Comic Sans MS" panose="030F0702030302020204" pitchFamily="66" charset="0"/>
                <a:hlinkClick r:id="rId7"/>
              </a:rPr>
              <a:t>άποψη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(</a:t>
            </a:r>
            <a:r>
              <a:rPr lang="el-GR" sz="2000" b="1" dirty="0">
                <a:latin typeface="Comic Sans MS" panose="030F0702030302020204" pitchFamily="66" charset="0"/>
              </a:rPr>
              <a:t>υπήρξε αποτέλεσμα </a:t>
            </a:r>
            <a:r>
              <a:rPr lang="el-GR" sz="2000" b="1" dirty="0" smtClean="0">
                <a:latin typeface="Comic Sans MS" panose="030F0702030302020204" pitchFamily="66" charset="0"/>
              </a:rPr>
              <a:t>καταστροφικής </a:t>
            </a:r>
            <a:r>
              <a:rPr lang="el-GR" sz="2000" b="1" dirty="0">
                <a:latin typeface="Comic Sans MS" panose="030F0702030302020204" pitchFamily="66" charset="0"/>
              </a:rPr>
              <a:t>αυτοσυντηρούμενης ταλάντωσης</a:t>
            </a:r>
            <a:r>
              <a:rPr lang="el-GR" sz="2000" b="1" dirty="0" smtClean="0">
                <a:latin typeface="Comic Sans MS" panose="030F0702030302020204" pitchFamily="66" charset="0"/>
              </a:rPr>
              <a:t>) για την κατάρρευση της γέφυρας </a:t>
            </a:r>
            <a:r>
              <a:rPr lang="en-US" sz="2000" b="1" dirty="0" smtClean="0">
                <a:latin typeface="Comic Sans MS" panose="030F0702030302020204" pitchFamily="66" charset="0"/>
              </a:rPr>
              <a:t>Tacoma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5869" y="486508"/>
            <a:ext cx="8952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Μερικές περιπτώσεις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εξαναγκασμένων ταλαντώσεων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57399" y="2138698"/>
            <a:ext cx="8739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latin typeface="Comic Sans MS" panose="030F0702030302020204" pitchFamily="66" charset="0"/>
                <a:hlinkClick r:id="rId2"/>
              </a:rPr>
              <a:t>Σπάσιμο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γυαλιού με ήχο παραγόμενο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από </a:t>
            </a:r>
            <a:r>
              <a:rPr lang="el-GR" altLang="el-GR" sz="2400" b="1" dirty="0">
                <a:latin typeface="Comic Sans MS" panose="030F0702030302020204" pitchFamily="66" charset="0"/>
              </a:rPr>
              <a:t>ηλεκτρονικά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μέσα.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10786" y="1389431"/>
            <a:ext cx="4995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latin typeface="Comic Sans MS" panose="030F0702030302020204" pitchFamily="66" charset="0"/>
                <a:hlinkClick r:id="rId3"/>
              </a:rPr>
              <a:t>Σπάσιμο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ποτηριού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με τη φωνή.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10786" y="3036592"/>
            <a:ext cx="63970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 smtClean="0">
                <a:latin typeface="Comic Sans MS" panose="030F0702030302020204" pitchFamily="66" charset="0"/>
                <a:hlinkClick r:id="rId4"/>
              </a:rPr>
              <a:t>Ταλάντωση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γέφυρας στη Χιλή από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σεισμό.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7" y="69275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099734" y="203497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507" y="1015587"/>
            <a:ext cx="752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Στην ΑΑΤ η ενέργεια της ταλάντωσης διατηρείται ……………….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6999" y="926688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5507" y="1630019"/>
            <a:ext cx="752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Στην ΑΑΤ το πλάτος της ταλάντωσης διατηρείται ……………….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2545" y="1541120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σταθερό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805507" y="3574558"/>
            <a:ext cx="7145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Σε </a:t>
            </a:r>
            <a:r>
              <a:rPr lang="el-GR" sz="2000" b="1" dirty="0">
                <a:latin typeface="Comic Sans MS" panose="030F0702030302020204" pitchFamily="66" charset="0"/>
              </a:rPr>
              <a:t>κάθε ελεύθερη ταλάντωση έχουμε </a:t>
            </a:r>
            <a:r>
              <a:rPr lang="el-GR" sz="2000" b="1" dirty="0" smtClean="0">
                <a:latin typeface="Comic Sans MS" panose="030F0702030302020204" pitchFamily="66" charset="0"/>
              </a:rPr>
              <a:t>απώλεια ………………….</a:t>
            </a:r>
            <a:endParaRPr lang="el-GR" sz="2000" b="1" dirty="0"/>
          </a:p>
        </p:txBody>
      </p:sp>
      <p:sp>
        <p:nvSpPr>
          <p:cNvPr id="15" name="Ορθογώνιο 14"/>
          <p:cNvSpPr/>
          <p:nvPr/>
        </p:nvSpPr>
        <p:spPr>
          <a:xfrm>
            <a:off x="7423297" y="3485256"/>
            <a:ext cx="1305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ενέργειας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805507" y="4107009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Σε 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κάθε </a:t>
            </a:r>
            <a:r>
              <a:rPr lang="el-G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φθίνουσα ταλάντωση 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το </a:t>
            </a:r>
            <a:r>
              <a:rPr lang="el-GR" sz="2000" b="1" dirty="0">
                <a:latin typeface="Comic Sans MS" panose="030F0702030302020204" pitchFamily="66" charset="0"/>
              </a:rPr>
              <a:t>πλάτος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της …………………, μέχρι </a:t>
            </a:r>
            <a:r>
              <a:rPr lang="el-G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που τελικά μηδενίζεται.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7377023" y="4130039"/>
            <a:ext cx="1298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μειώνεται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5507" y="5138226"/>
            <a:ext cx="9313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ορισμένη τιμή της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σταθεράς</a:t>
            </a:r>
            <a:r>
              <a:rPr lang="el-GR" sz="2000" b="1" dirty="0" smtClean="0">
                <a:latin typeface="Comic Sans MS" panose="030F0702030302020204" pitchFamily="66" charset="0"/>
              </a:rPr>
              <a:t> απόσβεσης </a:t>
            </a:r>
            <a:r>
              <a:rPr lang="en-US" sz="2000" b="1" i="1" dirty="0" smtClean="0"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000" b="1" dirty="0" smtClean="0">
                <a:latin typeface="Comic Sans MS" panose="030F0702030302020204" pitchFamily="66" charset="0"/>
              </a:rPr>
              <a:t>η περίοδος της φθίνουσας ταλάντωσης παραμένει ……………….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2251" y="5641164"/>
            <a:ext cx="116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74" y="1854808"/>
            <a:ext cx="1504463" cy="19812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5507" y="2314222"/>
            <a:ext cx="8674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διπλανό σχήμα το σφαιρίδιο εκτελεί ΑΑΤ. Η συχνότητα ταλάντωσης του σφαιριδίου υπολογίζεται από τη σχέση </a:t>
            </a:r>
            <a:r>
              <a:rPr lang="en-US" sz="2000" b="1" i="1" dirty="0" smtClean="0">
                <a:latin typeface="Comic Sans MS" panose="030F0702030302020204" pitchFamily="66" charset="0"/>
              </a:rPr>
              <a:t>f</a:t>
            </a:r>
            <a:r>
              <a:rPr lang="en-US" sz="2000" b="1" dirty="0" smtClean="0">
                <a:latin typeface="Comic Sans MS" panose="030F0702030302020204" pitchFamily="66" charset="0"/>
              </a:rPr>
              <a:t> = …………….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8836951" y="2506704"/>
                <a:ext cx="1040734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0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951" y="2506704"/>
                <a:ext cx="1040734" cy="1001684"/>
              </a:xfrm>
              <a:prstGeom prst="rect">
                <a:avLst/>
              </a:prstGeom>
              <a:blipFill>
                <a:blip r:embed="rId4"/>
                <a:stretch>
                  <a:fillRect b="-12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6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20" grpId="0"/>
      <p:bldP spid="21" grpId="0"/>
      <p:bldP spid="1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0839" y="0"/>
            <a:ext cx="8430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διευθύνσεις όπου μπορείτε να βρείτε αναρτήσεις για το θέμα «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Εξαναγκασμένες </a:t>
            </a:r>
            <a:r>
              <a:rPr lang="el-GR" altLang="el-GR" sz="20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ΜηχανικέςΤαλαντώσεις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9601" y="585540"/>
            <a:ext cx="901279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Αναλυτική παρουσίαση θεωρίας σε </a:t>
            </a:r>
            <a:r>
              <a:rPr lang="en-US" b="1" dirty="0">
                <a:latin typeface="Comic Sans MS" panose="030F0702030302020204" pitchFamily="66" charset="0"/>
              </a:rPr>
              <a:t>pdf </a:t>
            </a:r>
            <a:r>
              <a:rPr lang="el-GR" b="1" dirty="0">
                <a:latin typeface="Comic Sans MS" panose="030F0702030302020204" pitchFamily="66" charset="0"/>
              </a:rPr>
              <a:t>από τον Βασίλη Τσούνη </a:t>
            </a:r>
            <a:r>
              <a:rPr lang="el-GR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Παρουσίαση </a:t>
            </a:r>
            <a:r>
              <a:rPr lang="el-GR" b="1" dirty="0">
                <a:latin typeface="Comic Sans MS" panose="030F0702030302020204" pitchFamily="66" charset="0"/>
              </a:rPr>
              <a:t>θεωρίας σε </a:t>
            </a:r>
            <a:r>
              <a:rPr lang="en-US" b="1" dirty="0">
                <a:latin typeface="Comic Sans MS" panose="030F0702030302020204" pitchFamily="66" charset="0"/>
              </a:rPr>
              <a:t>pdf </a:t>
            </a:r>
            <a:r>
              <a:rPr lang="el-GR" b="1" dirty="0">
                <a:latin typeface="Comic Sans MS" panose="030F0702030302020204" pitchFamily="66" charset="0"/>
              </a:rPr>
              <a:t>από τον </a:t>
            </a:r>
            <a:r>
              <a:rPr lang="el-GR" b="1" dirty="0" smtClean="0">
                <a:latin typeface="Comic Sans MS" panose="030F0702030302020204" pitchFamily="66" charset="0"/>
              </a:rPr>
              <a:t>Βασίλη </a:t>
            </a:r>
            <a:r>
              <a:rPr lang="el-GR" b="1" dirty="0" err="1" smtClean="0">
                <a:latin typeface="Comic Sans MS" panose="030F0702030302020204" pitchFamily="66" charset="0"/>
              </a:rPr>
              <a:t>Δουκατζή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Ηλεκτρονική παρουσίαση θεωρίας από τον Σωκράτη </a:t>
            </a:r>
            <a:r>
              <a:rPr lang="el-GR" b="1" dirty="0" err="1">
                <a:latin typeface="Comic Sans MS" panose="030F0702030302020204" pitchFamily="66" charset="0"/>
              </a:rPr>
              <a:t>Καλελή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«Τι </a:t>
            </a:r>
            <a:r>
              <a:rPr lang="el-GR" b="1" dirty="0">
                <a:latin typeface="Comic Sans MS" panose="030F0702030302020204" pitchFamily="66" charset="0"/>
              </a:rPr>
              <a:t>δεν ισχύει στις φθίνουσες και στις εξαναγκασμένες </a:t>
            </a:r>
            <a:r>
              <a:rPr lang="el-GR" b="1" dirty="0" smtClean="0">
                <a:latin typeface="Comic Sans MS" panose="030F0702030302020204" pitchFamily="66" charset="0"/>
              </a:rPr>
              <a:t>ταλαντώσεις» </a:t>
            </a:r>
            <a:r>
              <a:rPr lang="el-GR" b="1" dirty="0">
                <a:latin typeface="Comic Sans MS" panose="030F0702030302020204" pitchFamily="66" charset="0"/>
              </a:rPr>
              <a:t>από </a:t>
            </a:r>
            <a:r>
              <a:rPr lang="el-GR" b="1" dirty="0" smtClean="0">
                <a:latin typeface="Comic Sans MS" panose="030F0702030302020204" pitchFamily="66" charset="0"/>
              </a:rPr>
              <a:t>το Νίκο Σταματόπουλο </a:t>
            </a:r>
            <a:r>
              <a:rPr lang="el-GR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Προσομοίωση </a:t>
            </a:r>
            <a:r>
              <a:rPr lang="el-GR" b="1" dirty="0" smtClean="0">
                <a:latin typeface="Comic Sans MS" panose="030F0702030302020204" pitchFamily="66" charset="0"/>
              </a:rPr>
              <a:t>συντονισμού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και συντονισμός ελατηρίων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από τον Ηλία </a:t>
            </a:r>
            <a:r>
              <a:rPr lang="el-GR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l-GR" b="1" dirty="0" smtClean="0">
                <a:latin typeface="Comic Sans MS" panose="030F0702030302020204" pitchFamily="66" charset="0"/>
              </a:rPr>
              <a:t> (</a:t>
            </a:r>
            <a:r>
              <a:rPr lang="en-US" b="1" dirty="0" smtClean="0">
                <a:latin typeface="Comic Sans MS" panose="030F0702030302020204" pitchFamily="66" charset="0"/>
              </a:rPr>
              <a:t>www.seilias.gr)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Πειραματική </a:t>
            </a:r>
            <a:r>
              <a:rPr lang="el-GR" b="1" dirty="0" smtClean="0">
                <a:latin typeface="Comic Sans MS" panose="030F0702030302020204" pitchFamily="66" charset="0"/>
              </a:rPr>
              <a:t>παρουσίαση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εξαναγκασμένης ταλάντωσης και εμφάνιση φαινομένου </a:t>
            </a:r>
            <a:r>
              <a:rPr lang="el-GR" b="1" dirty="0">
                <a:latin typeface="Comic Sans MS" panose="030F0702030302020204" pitchFamily="66" charset="0"/>
              </a:rPr>
              <a:t>συντονισμού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n-US" b="1" dirty="0" smtClean="0">
                <a:latin typeface="Comic Sans MS" panose="030F0702030302020204" pitchFamily="66" charset="0"/>
              </a:rPr>
              <a:t> (</a:t>
            </a:r>
            <a:r>
              <a:rPr lang="el-GR" b="1" dirty="0" smtClean="0">
                <a:latin typeface="Comic Sans MS" panose="030F0702030302020204" pitchFamily="66" charset="0"/>
              </a:rPr>
              <a:t>από ΜΙΤ</a:t>
            </a:r>
            <a:r>
              <a:rPr lang="en-US" b="1" dirty="0" smtClean="0">
                <a:latin typeface="Comic Sans MS" panose="030F0702030302020204" pitchFamily="66" charset="0"/>
              </a:rPr>
              <a:t>) </a:t>
            </a:r>
            <a:r>
              <a:rPr lang="el-GR" b="1" dirty="0" smtClean="0">
                <a:latin typeface="Comic Sans MS" panose="030F0702030302020204" pitchFamily="66" charset="0"/>
              </a:rPr>
              <a:t>κι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(από </a:t>
            </a:r>
            <a:r>
              <a:rPr lang="en-US" b="1" dirty="0">
                <a:latin typeface="Comic Sans MS" panose="030F0702030302020204" pitchFamily="66" charset="0"/>
              </a:rPr>
              <a:t>Daniel </a:t>
            </a:r>
            <a:r>
              <a:rPr lang="en-US" b="1" dirty="0" smtClean="0">
                <a:latin typeface="Comic Sans MS" panose="030F0702030302020204" pitchFamily="66" charset="0"/>
              </a:rPr>
              <a:t>Powell</a:t>
            </a:r>
            <a:r>
              <a:rPr lang="el-GR" b="1" dirty="0" smtClean="0">
                <a:latin typeface="Comic Sans MS" panose="030F0702030302020204" pitchFamily="66" charset="0"/>
              </a:rPr>
              <a:t>). 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Δείτε όλα τα θέματα που έχουν δοθεί στις Πανελλαδικές Εξετάσεις για τις Μηχανικές Ταλαντώσεις </a:t>
            </a:r>
            <a:r>
              <a:rPr lang="el-GR" b="1" dirty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Θέματα από τα Ψηφιακά Εκπαιδευτικά Βοηθήματα (ΨΕΒ) του Υπουργείου Παιδείας </a:t>
            </a:r>
            <a:r>
              <a:rPr lang="el-GR" b="1" dirty="0">
                <a:latin typeface="Comic Sans MS" panose="030F0702030302020204" pitchFamily="66" charset="0"/>
                <a:hlinkClick r:id="rId11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 και </a:t>
            </a:r>
            <a:r>
              <a:rPr lang="el-GR" b="1" dirty="0">
                <a:latin typeface="Comic Sans MS" panose="030F0702030302020204" pitchFamily="66" charset="0"/>
                <a:hlinkClick r:id="rId1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Πολλές ερωτήσεις και ασκήσεις από το «Υλικό Φυσικής-Χημείας» </a:t>
            </a:r>
            <a:r>
              <a:rPr lang="el-GR" b="1" dirty="0">
                <a:latin typeface="Comic Sans MS" panose="030F0702030302020204" pitchFamily="66" charset="0"/>
                <a:hlinkClick r:id="rId13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3339" y="394240"/>
            <a:ext cx="9327903" cy="18158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στις </a:t>
            </a:r>
            <a:endParaRPr lang="en-US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Φθίνουσες και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ΕξαναγκασμένεςΤαλαντώσεις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en-US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43930" y="2475312"/>
            <a:ext cx="810413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(35 ερωτήσεις)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Σωστού – Λάθους  </a:t>
            </a:r>
            <a:r>
              <a:rPr lang="el-GR" altLang="el-GR" sz="24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(25 ερωτήσεις)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810780" y="4212160"/>
            <a:ext cx="8133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Δείτε όλα τα θέματα που έχουν δοθεί στις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Παγκύπριες</a:t>
            </a:r>
            <a:r>
              <a:rPr lang="el-GR" sz="2400" b="1" dirty="0" smtClean="0">
                <a:latin typeface="Comic Sans MS" panose="030F0702030302020204" pitchFamily="66" charset="0"/>
              </a:rPr>
              <a:t> Εξετάσεις </a:t>
            </a:r>
            <a:r>
              <a:rPr lang="el-GR" sz="2400" b="1" dirty="0">
                <a:latin typeface="Comic Sans MS" panose="030F0702030302020204" pitchFamily="66" charset="0"/>
              </a:rPr>
              <a:t>για τις Μηχανικές Ταλαντώσεις </a:t>
            </a:r>
            <a:r>
              <a:rPr lang="el-GR" sz="24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19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562C4-339C-4F76-A138-07B1469EAE8C}" type="slidenum">
              <a:rPr lang="el-GR" sz="1200">
                <a:latin typeface="+mn-lt"/>
              </a:rPr>
              <a:pPr eaLnBrk="1" hangingPunct="1"/>
              <a:t>22</a:t>
            </a:fld>
            <a:endParaRPr lang="el-GR" sz="1200" dirty="0">
              <a:latin typeface="+mn-lt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151784" y="1989138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808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23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96410" y="1888023"/>
            <a:ext cx="6120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34)</a:t>
            </a:r>
          </a:p>
        </p:txBody>
      </p:sp>
    </p:spTree>
    <p:extLst>
      <p:ext uri="{BB962C8B-B14F-4D97-AF65-F5344CB8AC3E}">
        <p14:creationId xmlns:p14="http://schemas.microsoft.com/office/powerpoint/2010/main" val="25838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82805" y="266673"/>
            <a:ext cx="1042639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Trebuchet MS" panose="020B0603020202020204" pitchFamily="34" charset="0"/>
              </a:rPr>
              <a:t>1.21</a:t>
            </a:r>
            <a:r>
              <a:rPr lang="en-US" dirty="0" smtClean="0">
                <a:latin typeface="Trebuchet MS" panose="020B0603020202020204" pitchFamily="34" charset="0"/>
              </a:rPr>
              <a:t>  </a:t>
            </a:r>
            <a:r>
              <a:rPr lang="el-GR" dirty="0" smtClean="0">
                <a:latin typeface="Trebuchet MS" panose="020B0603020202020204" pitchFamily="34" charset="0"/>
              </a:rPr>
              <a:t> </a:t>
            </a:r>
            <a:r>
              <a:rPr lang="el-GR" dirty="0">
                <a:latin typeface="Trebuchet MS" panose="020B0603020202020204" pitchFamily="34" charset="0"/>
              </a:rPr>
              <a:t>Ένα σώμα </a:t>
            </a:r>
            <a:r>
              <a:rPr lang="el-GR" sz="2000" dirty="0">
                <a:latin typeface="Trebuchet MS" panose="020B0603020202020204" pitchFamily="34" charset="0"/>
              </a:rPr>
              <a:t>εκτελεί εξαναγκασμένη ταλάντωση. Ποιες από τις επόμενες προτάσεις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 της ταλάντωσης μειώνεται με το χρόνο.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συχνότητα ταλάντωσης είναι ίση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συστήματος.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 της ταλάντωσης εξαρτάται από τη συχνότητα του διεγέρτη.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n-US" sz="2000" b="1" dirty="0" smtClean="0">
                <a:latin typeface="Trebuchet MS" panose="020B0603020202020204" pitchFamily="34" charset="0"/>
              </a:rPr>
              <a:t>.</a:t>
            </a:r>
            <a:r>
              <a:rPr lang="el-GR" sz="2000" b="1" dirty="0" smtClean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ενέργεια που χάνεται λόγω των αποσβέσεων αναπληρώνεται από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διεγέρτη.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1.22 </a:t>
            </a:r>
            <a:r>
              <a:rPr lang="en-US" sz="2000" dirty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Σε μια εξαναγκασμένη ταλάντωση κατά το συντονισμό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ταλαντωτή είναι μέγιστη.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ενέργεια της ταλάντωσης είναι μέγιστη.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πλάτος της ταλάντωσης είναι μέγιστο.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</a:t>
            </a:r>
            <a:r>
              <a:rPr lang="en-US" sz="2000" b="1" dirty="0">
                <a:latin typeface="Trebuchet MS" panose="020B0603020202020204" pitchFamily="34" charset="0"/>
              </a:rPr>
              <a:t>.</a:t>
            </a:r>
            <a:r>
              <a:rPr lang="el-GR" sz="2000" b="1" dirty="0">
                <a:latin typeface="Trebuchet MS" panose="020B0603020202020204" pitchFamily="34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ταλαντούμενο σύστημα δε χάνει ενέργεια.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τα σωστά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Έλλειψη 7"/>
          <p:cNvSpPr/>
          <p:nvPr/>
        </p:nvSpPr>
        <p:spPr>
          <a:xfrm>
            <a:off x="882805" y="2232700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7"/>
          <p:cNvSpPr/>
          <p:nvPr/>
        </p:nvSpPr>
        <p:spPr>
          <a:xfrm>
            <a:off x="882805" y="2649747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882805" y="4378747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7"/>
          <p:cNvSpPr/>
          <p:nvPr/>
        </p:nvSpPr>
        <p:spPr>
          <a:xfrm>
            <a:off x="882805" y="4837848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7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575733" y="536349"/>
            <a:ext cx="11345334" cy="3888244"/>
            <a:chOff x="575733" y="536349"/>
            <a:chExt cx="11345334" cy="3888244"/>
          </a:xfrm>
        </p:grpSpPr>
        <p:sp>
          <p:nvSpPr>
            <p:cNvPr id="5" name="Ορθογώνιο 4"/>
            <p:cNvSpPr/>
            <p:nvPr/>
          </p:nvSpPr>
          <p:spPr>
            <a:xfrm>
              <a:off x="575733" y="536349"/>
              <a:ext cx="7597423" cy="3888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>
                  <a:latin typeface="Trebuchet MS" panose="020B0603020202020204" pitchFamily="34" charset="0"/>
                </a:rPr>
                <a:t>1.23 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σώμα του σχήματος 1.43 κάνει εξαναγκασμένη ταλάντωση. Διαπιστώθηκε ότι όταν η συχνότητα του διεγέρτη παίρνει τις τιμές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2Hz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6Hz </a:t>
              </a:r>
              <a:r>
                <a:rPr lang="el-GR" sz="2000" dirty="0">
                  <a:latin typeface="Trebuchet MS" panose="020B0603020202020204" pitchFamily="34" charset="0"/>
                </a:rPr>
                <a:t>το πλάτος της ταλάντωσης είναι το ίδιο. Για την </a:t>
              </a:r>
              <a:r>
                <a:rPr lang="el-GR" sz="2000" dirty="0" err="1">
                  <a:latin typeface="Trebuchet MS" panose="020B0603020202020204" pitchFamily="34" charset="0"/>
                </a:rPr>
                <a:t>ιδιοσυχνότητα</a:t>
              </a:r>
              <a:r>
                <a:rPr lang="el-GR" sz="2000" dirty="0">
                  <a:latin typeface="Trebuchet MS" panose="020B0603020202020204" pitchFamily="34" charset="0"/>
                </a:rPr>
                <a:t>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0</a:t>
              </a:r>
              <a:r>
                <a:rPr lang="el-GR" sz="2000" dirty="0">
                  <a:latin typeface="Trebuchet MS" panose="020B0603020202020204" pitchFamily="34" charset="0"/>
                </a:rPr>
                <a:t> του συστήματος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ισχύει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o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&lt;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000" dirty="0" smtClean="0">
                  <a:latin typeface="Trebuchet MS" panose="020B0603020202020204" pitchFamily="34" charset="0"/>
                </a:rPr>
                <a:t>.</a:t>
              </a:r>
            </a:p>
            <a:p>
              <a:pPr algn="just"/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</a:rPr>
                <a:t>&lt;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o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&lt;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dirty="0">
                  <a:latin typeface="Trebuchet MS" panose="020B0603020202020204" pitchFamily="34" charset="0"/>
                </a:rPr>
                <a:t>.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endParaRPr lang="el-GR" sz="2000" baseline="-25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.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o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&gt;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dirty="0">
                  <a:latin typeface="Trebuchet MS" panose="020B0603020202020204" pitchFamily="34" charset="0"/>
                </a:rPr>
                <a:t>.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/>
              <a:endParaRPr lang="el-GR" sz="2000" baseline="-25000" dirty="0">
                <a:latin typeface="Trebuchet MS" panose="020B0603020202020204" pitchFamily="34" charset="0"/>
              </a:endParaRPr>
            </a:p>
            <a:p>
              <a:pPr algn="just"/>
              <a:r>
                <a:rPr lang="el-GR" sz="2000" dirty="0">
                  <a:latin typeface="Trebuchet MS" panose="020B0603020202020204" pitchFamily="34" charset="0"/>
                </a:rPr>
                <a:t>Επιλέξτε </a:t>
              </a:r>
              <a:r>
                <a:rPr lang="el-GR" sz="2000" dirty="0" err="1">
                  <a:latin typeface="Trebuchet MS" panose="020B0603020202020204" pitchFamily="34" charset="0"/>
                </a:rPr>
                <a:t>τo</a:t>
              </a:r>
              <a:r>
                <a:rPr lang="el-GR" sz="2000" dirty="0">
                  <a:latin typeface="Trebuchet MS" panose="020B0603020202020204" pitchFamily="34" charset="0"/>
                </a:rPr>
                <a:t> σωστό</a:t>
              </a:r>
              <a:r>
                <a:rPr lang="el-GR" sz="2000" dirty="0" smtClean="0">
                  <a:latin typeface="Trebuchet MS" panose="020B0603020202020204" pitchFamily="34" charset="0"/>
                </a:rPr>
                <a:t>.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p:grpSp>
          <p:nvGrpSpPr>
            <p:cNvPr id="7" name="Ομάδα 6"/>
            <p:cNvGrpSpPr/>
            <p:nvPr/>
          </p:nvGrpSpPr>
          <p:grpSpPr>
            <a:xfrm>
              <a:off x="8173156" y="536349"/>
              <a:ext cx="3747911" cy="3747911"/>
              <a:chOff x="8331201" y="389593"/>
              <a:chExt cx="3747911" cy="3747911"/>
            </a:xfrm>
          </p:grpSpPr>
          <p:pic>
            <p:nvPicPr>
              <p:cNvPr id="4" name="Εικόνα 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201" y="389593"/>
                <a:ext cx="3747911" cy="3747911"/>
              </a:xfrm>
              <a:prstGeom prst="rect">
                <a:avLst/>
              </a:prstGeom>
            </p:spPr>
          </p:pic>
          <p:sp>
            <p:nvSpPr>
              <p:cNvPr id="6" name="Ορθογώνιο 5"/>
              <p:cNvSpPr/>
              <p:nvPr/>
            </p:nvSpPr>
            <p:spPr>
              <a:xfrm>
                <a:off x="10160000" y="3532253"/>
                <a:ext cx="635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latin typeface="Trebuchet MS" panose="020B0603020202020204" pitchFamily="34" charset="0"/>
                  </a:rPr>
                  <a:t>1.43</a:t>
                </a:r>
              </a:p>
            </p:txBody>
          </p:sp>
        </p:grpSp>
      </p:grpSp>
      <p:sp>
        <p:nvSpPr>
          <p:cNvPr id="9" name="Έλλειψη 7"/>
          <p:cNvSpPr/>
          <p:nvPr/>
        </p:nvSpPr>
        <p:spPr>
          <a:xfrm>
            <a:off x="575733" y="3020337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6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633" y="2205039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7207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03971" y="283536"/>
            <a:ext cx="9991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χαρακτηρίσετε </a:t>
            </a:r>
            <a:r>
              <a:rPr lang="el-GR" sz="2000" dirty="0" smtClean="0">
                <a:latin typeface="Trebuchet MS" panose="020B0603020202020204" pitchFamily="34" charset="0"/>
              </a:rPr>
              <a:t>τις </a:t>
            </a:r>
            <a:r>
              <a:rPr lang="el-GR" sz="2000" dirty="0">
                <a:latin typeface="Trebuchet MS" panose="020B0603020202020204" pitchFamily="34" charset="0"/>
              </a:rPr>
              <a:t>προτάσεις που ακολουθούν µε το γράμμα </a:t>
            </a:r>
            <a:r>
              <a:rPr lang="el-GR" sz="2400" b="1" dirty="0">
                <a:latin typeface="Trebuchet MS" panose="020B0603020202020204" pitchFamily="34" charset="0"/>
              </a:rPr>
              <a:t>Σ</a:t>
            </a:r>
            <a:r>
              <a:rPr lang="el-GR" sz="2000" dirty="0">
                <a:latin typeface="Trebuchet MS" panose="020B0603020202020204" pitchFamily="34" charset="0"/>
              </a:rPr>
              <a:t>, αν είναι σωστές ή µε το γράμμα </a:t>
            </a:r>
            <a:r>
              <a:rPr lang="el-GR" sz="2400" b="1" dirty="0">
                <a:latin typeface="Trebuchet MS" panose="020B0603020202020204" pitchFamily="34" charset="0"/>
              </a:rPr>
              <a:t>Λ</a:t>
            </a:r>
            <a:r>
              <a:rPr lang="el-GR" sz="2000" dirty="0">
                <a:latin typeface="Trebuchet MS" panose="020B0603020202020204" pitchFamily="34" charset="0"/>
              </a:rPr>
              <a:t>, αν είναι λανθασμένες.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0354" y="1614311"/>
            <a:ext cx="101712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Σε μια εξαναγκασμένη ταλάντωση, κατά το συντονισμό, η ενέργεια της ταλάντωσης είναι μέγιστη.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µ</a:t>
            </a:r>
            <a:r>
              <a:rPr lang="el-GR" sz="2000" dirty="0" err="1">
                <a:latin typeface="Trebuchet MS" panose="020B0603020202020204" pitchFamily="34" charset="0"/>
              </a:rPr>
              <a:t>ια</a:t>
            </a:r>
            <a:r>
              <a:rPr lang="el-GR" sz="2000" dirty="0">
                <a:latin typeface="Trebuchet MS" panose="020B0603020202020204" pitchFamily="34" charset="0"/>
              </a:rPr>
              <a:t> εξαναγκασμένη ταλάντωση το πλάτος παραμένει σταθερό µε το χρόνο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 </a:t>
            </a:r>
            <a:r>
              <a:rPr lang="el-GR" sz="2000" dirty="0" smtClean="0">
                <a:latin typeface="Trebuchet MS" panose="020B0603020202020204" pitchFamily="34" charset="0"/>
              </a:rPr>
              <a:t>Κατά </a:t>
            </a:r>
            <a:r>
              <a:rPr lang="el-GR" sz="2000" dirty="0">
                <a:latin typeface="Trebuchet MS" panose="020B0603020202020204" pitchFamily="34" charset="0"/>
              </a:rPr>
              <a:t>το συντονισμό η ενέργεια μεταφέρεται στο σύστημα κατά το βέλτιστο τρόπο, γι’ αυτό και το πλάτος της ταλάντωσης γίνεται μέγιστο.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Το πλάτος μιας εξαναγκασμένης ταλάντωσης δεν εξαρτάται από τη συχνότητα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του διεγέρτη.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ε.   </a:t>
            </a:r>
            <a:r>
              <a:rPr lang="el-GR" sz="2000" dirty="0" smtClean="0">
                <a:latin typeface="Trebuchet MS" panose="020B0603020202020204" pitchFamily="34" charset="0"/>
              </a:rPr>
              <a:t>Τα </a:t>
            </a:r>
            <a:r>
              <a:rPr lang="el-GR" sz="2000" dirty="0">
                <a:latin typeface="Trebuchet MS" panose="020B0603020202020204" pitchFamily="34" charset="0"/>
              </a:rPr>
              <a:t>κτήρια κατά τη διάρκεια ενός σεισμού εκτελούν εξαναγκασμένη ταλάντωση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1218" y="4887002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968" y="4425337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6400" y="3507137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26973" y="2571635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213" y="2109970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489" y="711200"/>
            <a:ext cx="97197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err="1" smtClean="0">
                <a:latin typeface="Trebuchet MS" panose="020B0603020202020204" pitchFamily="34" charset="0"/>
              </a:rPr>
              <a:t>στ</a:t>
            </a:r>
            <a:r>
              <a:rPr lang="el-GR" sz="2000" b="1" dirty="0" smtClean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φαινόμενο του συντονισμού παρατηρείται μόνο σε εξαναγκασμένες ταλαντώσεις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b="1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ζ. </a:t>
            </a:r>
            <a:r>
              <a:rPr lang="el-GR" sz="2000">
                <a:latin typeface="Trebuchet MS" panose="020B0603020202020204" pitchFamily="34" charset="0"/>
              </a:rPr>
              <a:t>Σε </a:t>
            </a:r>
            <a:r>
              <a:rPr lang="el-GR" sz="2000" smtClean="0">
                <a:latin typeface="Trebuchet MS" panose="020B0603020202020204" pitchFamily="34" charset="0"/>
              </a:rPr>
              <a:t>μια </a:t>
            </a:r>
            <a:r>
              <a:rPr lang="el-GR" sz="2000" dirty="0">
                <a:latin typeface="Trebuchet MS" panose="020B0603020202020204" pitchFamily="34" charset="0"/>
              </a:rPr>
              <a:t>εξαναγκασμένη ταλάντωση ο διεγέρτης επιβάλλει στην ταλάντωση τη συχνότητά του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η. 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μια εξαναγκασμένη ταλάντωση η συχνότητα της ταλάντωσης είναι πάντα ίδια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ταλαντωτή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θ.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εξαναγκασμένη ταλάντωση που βρίσκεται σε συντονισμό, το πλάτος της ταλάντωσης αυξάνεται, όταν διπλασιαστεί η συχνότητα του </a:t>
            </a:r>
            <a:r>
              <a:rPr lang="el-GR" sz="2000" dirty="0" smtClean="0">
                <a:latin typeface="Trebuchet MS" panose="020B0603020202020204" pitchFamily="34" charset="0"/>
              </a:rPr>
              <a:t>διεγέρτη.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ι.  </a:t>
            </a:r>
            <a:r>
              <a:rPr lang="el-GR" sz="2000" dirty="0" smtClean="0">
                <a:latin typeface="Trebuchet MS" panose="020B0603020202020204" pitchFamily="34" charset="0"/>
              </a:rPr>
              <a:t>Κατά </a:t>
            </a:r>
            <a:r>
              <a:rPr lang="el-GR" sz="2000" dirty="0">
                <a:latin typeface="Trebuchet MS" panose="020B0603020202020204" pitchFamily="34" charset="0"/>
              </a:rPr>
              <a:t>την εκδήλωση σεισμικής δόνησης το έδαφος λειτουργεί ως διεγέρτης για τα κτίρια. Όταν η συχνότητα του σεισμικού κύματος γίνει ίση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ενός κτιρίου, το πλάτος της ταλάντωσης του κτιρίου μεγιστοποιείται.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6114" y="2128918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0029" y="3065690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1510" y="3929700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8182" y="5272895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2865" y="1192748"/>
            <a:ext cx="46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70466" y="423460"/>
            <a:ext cx="106510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μια εξαναγκασμένη ταλάντωση η συχνότητα του διεγέρτη είναι μεγαλύτερη της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ιδιοσυχνότητας</a:t>
            </a:r>
            <a:r>
              <a:rPr lang="el-GR" sz="2000" dirty="0">
                <a:latin typeface="Trebuchet MS" panose="020B0603020202020204" pitchFamily="34" charset="0"/>
              </a:rPr>
              <a:t> του ταλαντωτή. Αν αυξάνουμε συνεχώς τη συχνότητα του διεγέρτη, το πλάτος της εξαναγκασμένης ταλάντωσης θα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μένει </a:t>
            </a:r>
            <a:r>
              <a:rPr lang="el-GR" sz="2000" dirty="0">
                <a:latin typeface="Trebuchet MS" panose="020B0603020202020204" pitchFamily="34" charset="0"/>
              </a:rPr>
              <a:t>σταθερό.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αυξάνεται </a:t>
            </a:r>
            <a:r>
              <a:rPr lang="el-GR" sz="2000" dirty="0">
                <a:latin typeface="Trebuchet MS" panose="020B0603020202020204" pitchFamily="34" charset="0"/>
              </a:rPr>
              <a:t>συνεχώς.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μειώνεται </a:t>
            </a:r>
            <a:r>
              <a:rPr lang="el-GR" sz="2000" dirty="0">
                <a:latin typeface="Trebuchet MS" panose="020B0603020202020204" pitchFamily="34" charset="0"/>
              </a:rPr>
              <a:t>συνεχώς.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αυξάνεται </a:t>
            </a:r>
            <a:r>
              <a:rPr lang="el-GR" sz="2000" dirty="0">
                <a:latin typeface="Trebuchet MS" panose="020B0603020202020204" pitchFamily="34" charset="0"/>
              </a:rPr>
              <a:t>αρχικά και μετά θα μειώνεται.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el-GR" sz="2000" dirty="0">
                <a:latin typeface="Trebuchet MS" panose="020B0603020202020204" pitchFamily="34" charset="0"/>
              </a:rPr>
              <a:t>Επαν. </a:t>
            </a:r>
            <a:r>
              <a:rPr lang="en-US" altLang="el-GR" sz="2000" dirty="0" err="1">
                <a:latin typeface="Trebuchet MS" panose="020B0603020202020204" pitchFamily="34" charset="0"/>
              </a:rPr>
              <a:t>Ημερ</a:t>
            </a:r>
            <a:r>
              <a:rPr lang="en-US" altLang="el-GR" sz="2000" dirty="0">
                <a:latin typeface="Trebuchet MS" panose="020B0603020202020204" pitchFamily="34" charset="0"/>
              </a:rPr>
              <a:t>. 2003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770466" y="2862293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0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06222" y="762000"/>
            <a:ext cx="9076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Εξαναγκασμένες Μηχανικές</a:t>
            </a:r>
            <a:r>
              <a:rPr lang="el-GR" alt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Ταλαντώσεις</a:t>
            </a:r>
            <a:r>
              <a:rPr lang="el-GR" alt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θεωρούνται αυτές που διατηρούν το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πλάτος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τους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σταθερό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με την επίδραση εξωτερικών περιοδικών δυνάμεων, οι οποίες με το έργο τους καλύπτουν τις ενεργειακές απώλειες που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προκαλούνται από οποιοδήποτε λόγο. 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5" y="118946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04711" y="423460"/>
            <a:ext cx="99455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μια εξαναγκασμένη ταλάντωση η συχνότητα του διεγέρτη είναι μικρότερη από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του ταλαντωτή. Αυξάνουμε συνεχώς τη συχνότητα του διεγέρτη. Το πλάτος της εξαναγκασμένης ταλάντωσης θα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αυξάνεται </a:t>
            </a:r>
            <a:r>
              <a:rPr lang="el-GR" sz="2000" dirty="0">
                <a:latin typeface="Trebuchet MS" panose="020B0603020202020204" pitchFamily="34" charset="0"/>
              </a:rPr>
              <a:t>συνεχώς.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μειώνεται </a:t>
            </a:r>
            <a:r>
              <a:rPr lang="el-GR" sz="2000" dirty="0">
                <a:latin typeface="Trebuchet MS" panose="020B0603020202020204" pitchFamily="34" charset="0"/>
              </a:rPr>
              <a:t>συνεχώς.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μένει </a:t>
            </a:r>
            <a:r>
              <a:rPr lang="el-GR" sz="2000" dirty="0">
                <a:latin typeface="Trebuchet MS" panose="020B0603020202020204" pitchFamily="34" charset="0"/>
              </a:rPr>
              <a:t>σταθερό.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αυξάνεται αρχικά και μετά θα μειώνεται.        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2004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1004711" y="325740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06105" y="449209"/>
            <a:ext cx="99797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4.   </a:t>
            </a:r>
            <a:r>
              <a:rPr lang="el-GR" sz="2000" dirty="0">
                <a:latin typeface="Trebuchet MS" panose="020B0603020202020204" pitchFamily="34" charset="0"/>
              </a:rPr>
              <a:t>Η συχνότητα της εξαναγκασμένης ταλάντωσης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πάντα ίση με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της ταλάντωσης.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πάντα μεγαλύτερη από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της ταλάντωσης.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ίση με τη συχνότητα του διεγέρτη.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πάντα μικρότερη από την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της ταλάντωσης.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Εσπερ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2004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5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Έν</a:t>
            </a:r>
            <a:r>
              <a:rPr lang="en-US" altLang="el-GR" sz="2000" dirty="0">
                <a:latin typeface="Trebuchet MS" panose="020B0603020202020204" pitchFamily="34" charset="0"/>
              </a:rPr>
              <a:t>ας αρμονικός ταλαντωτής εκτελεί εξαναγκασμένη ταλάντωση. </a:t>
            </a:r>
            <a:r>
              <a:rPr lang="en-US" altLang="el-GR" sz="2000" dirty="0" err="1">
                <a:latin typeface="Trebuchet MS" panose="020B0603020202020204" pitchFamily="34" charset="0"/>
              </a:rPr>
              <a:t>Ότ</a:t>
            </a:r>
            <a:r>
              <a:rPr lang="en-US" altLang="el-GR" sz="2000" dirty="0">
                <a:latin typeface="Trebuchet MS" panose="020B0603020202020204" pitchFamily="34" charset="0"/>
              </a:rPr>
              <a:t>αν η συχνότητα του διεγέρτη παίρνει τις τιμές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f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 5Hz </a:t>
            </a:r>
            <a:r>
              <a:rPr lang="en-US" altLang="el-GR" sz="2000" dirty="0">
                <a:latin typeface="Trebuchet MS" panose="020B0603020202020204" pitchFamily="34" charset="0"/>
              </a:rPr>
              <a:t>και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f</a:t>
            </a:r>
            <a:r>
              <a:rPr lang="en-US" alt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= 10Hz</a:t>
            </a:r>
            <a:r>
              <a:rPr lang="en-US" altLang="el-GR" sz="2000" dirty="0">
                <a:latin typeface="Trebuchet MS" panose="020B0603020202020204" pitchFamily="34" charset="0"/>
              </a:rPr>
              <a:t>, το πλάτος της ταλάντωσης είναι το ίδιο. Θα </a:t>
            </a:r>
            <a:r>
              <a:rPr lang="en-US" altLang="el-GR" sz="2000" dirty="0" err="1">
                <a:latin typeface="Trebuchet MS" panose="020B0603020202020204" pitchFamily="34" charset="0"/>
              </a:rPr>
              <a:t>έχουμε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μεγ</a:t>
            </a:r>
            <a:r>
              <a:rPr lang="en-US" altLang="el-GR" sz="2000" dirty="0">
                <a:latin typeface="Trebuchet MS" panose="020B0603020202020204" pitchFamily="34" charset="0"/>
              </a:rPr>
              <a:t>αλύτερο πλάτος ταλάντωσης, όταν η συχνότητα του διεγέρτη πάρει την τιμή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</a:t>
            </a:r>
            <a:r>
              <a:rPr lang="de-DE" altLang="el-GR" sz="2000" b="1" dirty="0">
                <a:latin typeface="Trebuchet MS" panose="020B0603020202020204" pitchFamily="34" charset="0"/>
              </a:rPr>
              <a:t>.  </a:t>
            </a:r>
            <a:r>
              <a:rPr lang="de-DE" altLang="el-GR" sz="2000" dirty="0">
                <a:latin typeface="Trebuchet MS" panose="020B0603020202020204" pitchFamily="34" charset="0"/>
              </a:rPr>
              <a:t>2Hz.        </a:t>
            </a:r>
            <a:r>
              <a:rPr lang="el-GR" altLang="el-GR" sz="2000" dirty="0">
                <a:latin typeface="Trebuchet MS" panose="020B0603020202020204" pitchFamily="34" charset="0"/>
              </a:rPr>
              <a:t>  </a:t>
            </a:r>
            <a:r>
              <a:rPr lang="de-DE" altLang="el-GR" sz="2000" dirty="0">
                <a:latin typeface="Trebuchet MS" panose="020B0603020202020204" pitchFamily="34" charset="0"/>
              </a:rPr>
              <a:t>  </a:t>
            </a:r>
            <a:r>
              <a:rPr lang="de-DE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altLang="el-GR" sz="2000" b="1" dirty="0"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latin typeface="Trebuchet MS" panose="020B0603020202020204" pitchFamily="34" charset="0"/>
              </a:rPr>
              <a:t>4</a:t>
            </a:r>
            <a:r>
              <a:rPr lang="de-DE" altLang="el-GR" sz="2000" dirty="0">
                <a:latin typeface="Trebuchet MS" panose="020B0603020202020204" pitchFamily="34" charset="0"/>
              </a:rPr>
              <a:t>Hz</a:t>
            </a:r>
            <a:r>
              <a:rPr lang="en-US" altLang="el-GR" sz="2000" dirty="0">
                <a:latin typeface="Trebuchet MS" panose="020B0603020202020204" pitchFamily="34" charset="0"/>
              </a:rPr>
              <a:t>.</a:t>
            </a:r>
            <a:r>
              <a:rPr lang="el-GR" altLang="el-GR" sz="2000" dirty="0">
                <a:latin typeface="Trebuchet MS" panose="020B0603020202020204" pitchFamily="34" charset="0"/>
              </a:rPr>
              <a:t>     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γ</a:t>
            </a:r>
            <a:r>
              <a:rPr lang="en-US" altLang="el-GR" sz="2000" b="1" dirty="0"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latin typeface="Trebuchet MS" panose="020B0603020202020204" pitchFamily="34" charset="0"/>
              </a:rPr>
              <a:t>8</a:t>
            </a:r>
            <a:r>
              <a:rPr lang="de-DE" altLang="el-GR" sz="2000" dirty="0">
                <a:latin typeface="Trebuchet MS" panose="020B0603020202020204" pitchFamily="34" charset="0"/>
              </a:rPr>
              <a:t>Hz</a:t>
            </a:r>
            <a:r>
              <a:rPr lang="en-US" altLang="el-GR" sz="2000" dirty="0">
                <a:latin typeface="Trebuchet MS" panose="020B0603020202020204" pitchFamily="34" charset="0"/>
              </a:rPr>
              <a:t>.    </a:t>
            </a:r>
            <a:r>
              <a:rPr lang="el-GR" altLang="el-GR" sz="2000" dirty="0">
                <a:latin typeface="Trebuchet MS" panose="020B0603020202020204" pitchFamily="34" charset="0"/>
              </a:rPr>
              <a:t> 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δ</a:t>
            </a:r>
            <a:r>
              <a:rPr lang="en-US" altLang="el-GR" sz="2000" b="1" dirty="0">
                <a:latin typeface="Trebuchet MS" panose="020B0603020202020204" pitchFamily="34" charset="0"/>
              </a:rPr>
              <a:t>.  </a:t>
            </a:r>
            <a:r>
              <a:rPr lang="en-US" altLang="el-GR" sz="2000" dirty="0">
                <a:latin typeface="Trebuchet MS" panose="020B0603020202020204" pitchFamily="34" charset="0"/>
              </a:rPr>
              <a:t>12</a:t>
            </a:r>
            <a:r>
              <a:rPr lang="de-DE" altLang="el-GR" sz="2000" dirty="0">
                <a:latin typeface="Trebuchet MS" panose="020B0603020202020204" pitchFamily="34" charset="0"/>
              </a:rPr>
              <a:t>Hz</a:t>
            </a:r>
            <a:r>
              <a:rPr lang="en-US" altLang="el-GR" sz="2000" dirty="0">
                <a:latin typeface="Trebuchet MS" panose="020B0603020202020204" pitchFamily="34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altLang="el-GR" sz="2000" dirty="0">
                <a:latin typeface="Trebuchet MS" panose="020B0603020202020204" pitchFamily="34" charset="0"/>
              </a:rPr>
              <a:t>Ημερ. 2008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1128889" y="1981759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7"/>
          <p:cNvSpPr/>
          <p:nvPr/>
        </p:nvSpPr>
        <p:spPr>
          <a:xfrm>
            <a:off x="5848246" y="5193448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85333" y="553704"/>
            <a:ext cx="98213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6.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Μηχανικό </a:t>
            </a:r>
            <a:r>
              <a:rPr lang="el-GR" sz="2000" dirty="0">
                <a:latin typeface="Trebuchet MS" panose="020B0603020202020204" pitchFamily="34" charset="0"/>
              </a:rPr>
              <a:t>σύστημα έχει </a:t>
            </a:r>
            <a:r>
              <a:rPr lang="el-GR" sz="2000" dirty="0" err="1">
                <a:latin typeface="Trebuchet MS" panose="020B0603020202020204" pitchFamily="34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</a:rPr>
              <a:t> ίση με 10Hz και εκτελεί εξαναγκασμένη ταλάντωση. Το σύστημα απορροφά ενέργεια κατά το βέλτιστο τρόπο, όταν η συχνότητα του διεγέρτη είναι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1Hz.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10Hz.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100Hz.      </a:t>
            </a:r>
            <a:r>
              <a:rPr lang="en-US" sz="2000" dirty="0" smtClean="0">
                <a:latin typeface="Trebuchet MS" panose="020B0603020202020204" pitchFamily="34" charset="0"/>
              </a:rPr>
              <a:t>      </a:t>
            </a:r>
            <a:r>
              <a:rPr lang="el-GR" sz="2000" dirty="0" smtClean="0">
                <a:latin typeface="Trebuchet MS" panose="020B0603020202020204" pitchFamily="34" charset="0"/>
              </a:rPr>
              <a:t>    </a:t>
            </a: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1000Hz.</a:t>
            </a: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Ομογ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2009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7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μί</a:t>
            </a:r>
            <a:r>
              <a:rPr lang="en-US" altLang="el-GR" sz="2000" dirty="0">
                <a:latin typeface="Trebuchet MS" panose="020B0603020202020204" pitchFamily="34" charset="0"/>
              </a:rPr>
              <a:t>α εξαναγκασμένη μηχανική ταλάντωση, για ορισμένη τιμή της συχνότητας του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διεγέρτη</a:t>
            </a:r>
            <a:r>
              <a:rPr lang="en-US" altLang="el-GR" sz="2000" dirty="0">
                <a:latin typeface="Trebuchet MS" panose="020B0603020202020204" pitchFamily="34" charset="0"/>
              </a:rPr>
              <a:t>,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το</a:t>
            </a:r>
            <a:r>
              <a:rPr lang="en-US" altLang="el-GR" sz="2000" dirty="0">
                <a:latin typeface="Trebuchet MS" panose="020B0603020202020204" pitchFamily="34" charset="0"/>
              </a:rPr>
              <a:t> π</a:t>
            </a:r>
            <a:r>
              <a:rPr lang="en-US" altLang="el-GR" sz="2000" dirty="0" err="1">
                <a:latin typeface="Trebuchet MS" panose="020B0603020202020204" pitchFamily="34" charset="0"/>
              </a:rPr>
              <a:t>λάτος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λάντωσης</a:t>
            </a:r>
            <a:r>
              <a:rPr lang="en-US" altLang="el-GR" sz="2000" dirty="0">
                <a:latin typeface="Trebuchet MS" panose="020B0603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παρα</a:t>
            </a:r>
            <a:r>
              <a:rPr lang="en-US" altLang="el-GR" sz="2000" dirty="0" err="1">
                <a:latin typeface="Trebuchet MS" panose="020B0603020202020204" pitchFamily="34" charset="0"/>
              </a:rPr>
              <a:t>μένει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στ</a:t>
            </a:r>
            <a:r>
              <a:rPr lang="en-US" altLang="el-GR" sz="2000" dirty="0">
                <a:latin typeface="Trebuchet MS" panose="020B0603020202020204" pitchFamily="34" charset="0"/>
              </a:rPr>
              <a:t>αθερό. </a:t>
            </a:r>
            <a:r>
              <a:rPr lang="el-GR" altLang="el-GR" sz="2000" dirty="0">
                <a:latin typeface="Trebuchet MS" panose="020B0603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β.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μειώνετ</a:t>
            </a:r>
            <a:r>
              <a:rPr lang="en-US" altLang="el-GR" sz="2000" dirty="0">
                <a:latin typeface="Trebuchet MS" panose="020B0603020202020204" pitchFamily="34" charset="0"/>
              </a:rPr>
              <a:t>αι εκθετικά με το χρόνο.</a:t>
            </a:r>
            <a:r>
              <a:rPr lang="en-US" altLang="el-GR" sz="2000" dirty="0"/>
              <a:t> </a:t>
            </a:r>
            <a:endParaRPr lang="el-GR" altLang="el-GR" sz="20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α</a:t>
            </a:r>
            <a:r>
              <a:rPr lang="en-US" altLang="el-GR" sz="2000" dirty="0" err="1">
                <a:latin typeface="Trebuchet MS" panose="020B0603020202020204" pitchFamily="34" charset="0"/>
              </a:rPr>
              <a:t>υξάνετ</a:t>
            </a:r>
            <a:r>
              <a:rPr lang="en-US" altLang="el-GR" sz="2000" dirty="0">
                <a:latin typeface="Trebuchet MS" panose="020B0603020202020204" pitchFamily="34" charset="0"/>
              </a:rPr>
              <a:t>αι εκθετικά με το χρόνο.                                        </a:t>
            </a:r>
            <a:endParaRPr lang="el-GR" alt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δ.</a:t>
            </a:r>
            <a:r>
              <a:rPr lang="el-GR" altLang="el-GR" sz="2000" b="1" dirty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μειώνετ</a:t>
            </a:r>
            <a:r>
              <a:rPr lang="en-US" altLang="el-GR" sz="2000" dirty="0">
                <a:latin typeface="Trebuchet MS" panose="020B0603020202020204" pitchFamily="34" charset="0"/>
              </a:rPr>
              <a:t>αι γραμμικά με το χρόνο.</a:t>
            </a:r>
            <a:r>
              <a:rPr lang="el-GR" altLang="el-GR" sz="2000" dirty="0">
                <a:latin typeface="Trebuchet MS" panose="020B0603020202020204" pitchFamily="34" charset="0"/>
              </a:rPr>
              <a:t>                   </a:t>
            </a:r>
            <a:endParaRPr lang="en-US" altLang="el-GR" sz="2000" dirty="0" smtClean="0">
              <a:latin typeface="Trebuchet MS" panose="020B06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altLang="el-GR" sz="2000" dirty="0" err="1" smtClean="0">
                <a:latin typeface="Trebuchet MS" panose="020B0603020202020204" pitchFamily="34" charset="0"/>
              </a:rPr>
              <a:t>Ομογ</a:t>
            </a:r>
            <a:r>
              <a:rPr lang="el-GR" altLang="el-GR" sz="2000" dirty="0">
                <a:latin typeface="Trebuchet MS" panose="020B0603020202020204" pitchFamily="34" charset="0"/>
              </a:rPr>
              <a:t>. 201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2 </a:t>
            </a:r>
            <a:endParaRPr lang="en-US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3465689" y="2060781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7"/>
          <p:cNvSpPr/>
          <p:nvPr/>
        </p:nvSpPr>
        <p:spPr>
          <a:xfrm>
            <a:off x="1185333" y="390651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04711" y="348606"/>
            <a:ext cx="103067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8.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 συχνότητα μιας εξαναγκασμένης ταλάντωσης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είναι ίση με τη συχνότητα του διεγέρτη.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είναι πάντα ίση με την </a:t>
            </a:r>
            <a:r>
              <a:rPr lang="el-GR" sz="2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ιδιοσυχνότητα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του ταλαντωτή.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γ.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εξαρτάται από την αρχική ενέργεια της ταλάντωσης. 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είναι ίση με το άθροισμα της συχνότητας του διεγέρτη και της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ιδιοσυχνότητας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του ταλαντωτή.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2015</a:t>
            </a:r>
            <a:endParaRPr lang="en-US" sz="2000" dirty="0" smtClean="0"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9. 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Σώμα εκτελεί εξαναγκασμένη ταλάντωση. Παρατηρείται ότι για δύο διαφορετικές  συχνότητες 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και 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του  διεγέρτη με 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&lt;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το πλάτος της ταλάντωσης είναι ίδιο. Για την </a:t>
            </a:r>
            <a:r>
              <a:rPr lang="el-GR" sz="2000" dirty="0" err="1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ιδιοσυχνότητα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του συστήματος ισχύει:</a:t>
            </a:r>
            <a:endParaRPr lang="el-GR" sz="20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α</a:t>
            </a:r>
            <a:r>
              <a:rPr lang="en-US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US" sz="2000" i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US" sz="2000" baseline="-25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&lt; </a:t>
            </a:r>
            <a:r>
              <a:rPr lang="en-US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US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             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</a:t>
            </a: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β</a:t>
            </a:r>
            <a:r>
              <a:rPr lang="en-GB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&gt;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      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      </a:t>
            </a: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γ</a:t>
            </a:r>
            <a:r>
              <a:rPr lang="en-GB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GB" sz="2000" i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&lt;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&lt;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n-GB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             </a:t>
            </a:r>
            <a:r>
              <a:rPr lang="en-GB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 </a:t>
            </a:r>
            <a:r>
              <a:rPr 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δ</a:t>
            </a:r>
            <a:r>
              <a:rPr lang="el-GR" sz="20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1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= </a:t>
            </a:r>
            <a:r>
              <a:rPr lang="en-GB" sz="2000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f</a:t>
            </a:r>
            <a:r>
              <a:rPr 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0</a:t>
            </a:r>
            <a:r>
              <a:rPr lang="el-GR" sz="2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2017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Έλλειψη 7"/>
          <p:cNvSpPr/>
          <p:nvPr/>
        </p:nvSpPr>
        <p:spPr>
          <a:xfrm>
            <a:off x="1004711" y="968650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7"/>
          <p:cNvSpPr/>
          <p:nvPr/>
        </p:nvSpPr>
        <p:spPr>
          <a:xfrm>
            <a:off x="5978069" y="507720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9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28888" y="378824"/>
            <a:ext cx="9810045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 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Ταλαντωτής εκτελεί εξαναγκασμένη ταλάντωση με τη συχνότητα </a:t>
            </a:r>
            <a:r>
              <a:rPr lang="en-GB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 διεγέρτη να είναι λίγο μεγαλύτερη από την </a:t>
            </a: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ιδιοσυχνότητα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 ταλαντωτή. Αν ελαττώσουμε την περίοδο του διεγέρτη, το πλάτος της ταλάντωσης του ταλαντωτή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παραμένει σταθερό.                              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αυξάνεται αρχικά και μετά ελαττώνεται.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ελαττώνεται αρχικά και μετά αυξάνεται.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ελαττώνεται.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l-GR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2018</a:t>
            </a:r>
          </a:p>
        </p:txBody>
      </p:sp>
      <p:sp>
        <p:nvSpPr>
          <p:cNvPr id="5" name="Έλλειψη 7"/>
          <p:cNvSpPr/>
          <p:nvPr/>
        </p:nvSpPr>
        <p:spPr>
          <a:xfrm>
            <a:off x="1128888" y="3650149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3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67897" y="375014"/>
            <a:ext cx="9596673" cy="3543992"/>
            <a:chOff x="1167897" y="375014"/>
            <a:chExt cx="9596673" cy="3543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1167897" y="375014"/>
                  <a:ext cx="9596673" cy="23916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l-GR" sz="2000" b="1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11.  </a:t>
                  </a:r>
                  <a:r>
                    <a:rPr lang="el-GR" sz="2000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Ταλαντωτής 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εκτελεί φθίνουσα ταλάντωση. Η αντιτιθέμενη δύναμη είναι ανάλογη της ταχύτητας (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-</a:t>
                  </a:r>
                  <a:r>
                    <a:rPr lang="el-GR" sz="2000" i="1" dirty="0" err="1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l-GR" sz="2000" dirty="0" err="1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l-GR" sz="2000" i="1" dirty="0" err="1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υ</a:t>
                  </a:r>
                  <a:r>
                    <a:rPr lang="el-GR" sz="2000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 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Η ενέργεια της ταλάντωσης τη χρονική στιγμή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l-GR" sz="2000" baseline="-25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είναι ίση με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Ε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και το πλάτος της ίσο με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Αν μετά από χρόνο </a:t>
                  </a:r>
                  <a:r>
                    <a:rPr lang="el-GR" sz="2000" i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η ενέργεια της ταλάντωσης είναι ίση με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𝛦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l-GR" sz="2000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2000" dirty="0" smtClean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τότε </a:t>
                  </a:r>
                  <a:r>
                    <a:rPr lang="el-GR" sz="2000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το νέο πλάτος της ταλάντωσης θα είναι ίσο με</a:t>
                  </a: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897" y="375014"/>
                  <a:ext cx="9596673" cy="2391617"/>
                </a:xfrm>
                <a:prstGeom prst="rect">
                  <a:avLst/>
                </a:prstGeom>
                <a:blipFill>
                  <a:blip r:embed="rId2"/>
                  <a:stretch>
                    <a:fillRect l="-699" r="-6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1167897" y="2487973"/>
                  <a:ext cx="9460871" cy="14310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α. </a:t>
                  </a:r>
                  <a14:m>
                    <m:oMath xmlns:m="http://schemas.openxmlformats.org/officeDocument/2006/math">
                      <m:r>
                        <a:rPr lang="el-GR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𝛢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l-GR" sz="2400" dirty="0">
                      <a:effectLst/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                          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β.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𝛢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                         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γ.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𝛢</m:t>
                          </m:r>
                        </m:num>
                        <m:den>
                          <m:r>
                            <a:rPr lang="el-GR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                       </a:t>
                  </a:r>
                  <a:r>
                    <a:rPr lang="el-GR" b="1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δ.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l-G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𝛢</m:t>
                      </m:r>
                    </m:oMath>
                  </a14:m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 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l-GR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Επαν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</a:t>
                  </a:r>
                  <a:r>
                    <a:rPr lang="el-GR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Ημερ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– </a:t>
                  </a:r>
                  <a:r>
                    <a:rPr lang="el-GR" dirty="0" err="1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Ομογ</a:t>
                  </a:r>
                  <a:r>
                    <a:rPr lang="el-GR" dirty="0">
                      <a:latin typeface="Trebuchet MS" panose="020B0603020202020204" pitchFamily="34" charset="0"/>
                      <a:ea typeface="Times New Roman" panose="02020603050405020304" pitchFamily="18" charset="0"/>
                      <a:cs typeface="Trebuchet MS" panose="020B0603020202020204" pitchFamily="34" charset="0"/>
                    </a:rPr>
                    <a:t>. 2018</a:t>
                  </a:r>
                  <a:endParaRPr lang="el-G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897" y="2487973"/>
                  <a:ext cx="9460871" cy="1431033"/>
                </a:xfrm>
                <a:prstGeom prst="rect">
                  <a:avLst/>
                </a:prstGeom>
                <a:blipFill>
                  <a:blip r:embed="rId3"/>
                  <a:stretch>
                    <a:fillRect l="-580" r="-515" b="-38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Έλλειψη 7"/>
          <p:cNvSpPr/>
          <p:nvPr/>
        </p:nvSpPr>
        <p:spPr>
          <a:xfrm>
            <a:off x="3805560" y="2907765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4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633" y="2205039"/>
            <a:ext cx="6360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με αιτιολόγηση εκτός </a:t>
            </a: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5700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739140" y="296109"/>
                <a:ext cx="10843260" cy="5558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Ένα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σώµα</a:t>
                </a:r>
                <a:r>
                  <a:rPr lang="el-GR" sz="2000" dirty="0">
                    <a:latin typeface="Trebuchet MS" panose="020B0603020202020204" pitchFamily="34" charset="0"/>
                  </a:rPr>
                  <a:t> µ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άζας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είναι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προσδεµένο</a:t>
                </a:r>
                <a:r>
                  <a:rPr lang="el-GR" sz="2000" dirty="0">
                    <a:latin typeface="Trebuchet MS" panose="020B0603020202020204" pitchFamily="34" charset="0"/>
                  </a:rPr>
                  <a:t> σε ελατήριο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σταθεράς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k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εκτελεί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εξαναγκασµένη</a:t>
                </a:r>
                <a:r>
                  <a:rPr lang="el-GR" sz="2000" dirty="0">
                    <a:latin typeface="Trebuchet MS" panose="020B0603020202020204" pitchFamily="34" charset="0"/>
                  </a:rPr>
                  <a:t> ταλάντωση. Η συχνότητα του διεγέρτη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>
                    <a:latin typeface="Trebuchet MS" panose="020B0603020202020204" pitchFamily="34" charset="0"/>
                  </a:rPr>
                  <a:t>, όπου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>
                    <a:latin typeface="Trebuchet MS" panose="020B0603020202020204" pitchFamily="34" charset="0"/>
                  </a:rPr>
                  <a:t> 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ιδιοσυχνότητα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συστήµατος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Αν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τετραπλασιάσουµε</a:t>
                </a:r>
                <a:r>
                  <a:rPr lang="el-GR" sz="2000" dirty="0">
                    <a:latin typeface="Trebuchet MS" panose="020B0603020202020204" pitchFamily="34" charset="0"/>
                  </a:rPr>
                  <a:t> τη µ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άζα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σώµατος</a:t>
                </a:r>
                <a:r>
                  <a:rPr lang="el-GR" sz="2000" dirty="0">
                    <a:latin typeface="Trebuchet MS" panose="020B0603020202020204" pitchFamily="34" charset="0"/>
                  </a:rPr>
                  <a:t>, ενώ η συχνότητα του διεγέρτη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παραµένει</a:t>
                </a:r>
                <a:r>
                  <a:rPr lang="el-GR" sz="2000" dirty="0">
                    <a:latin typeface="Trebuchet MS" panose="020B0603020202020204" pitchFamily="34" charset="0"/>
                  </a:rPr>
                  <a:t> σταθερή, τότε: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 </a:t>
                </a:r>
                <a:r>
                  <a:rPr lang="el-GR" sz="2000" dirty="0">
                    <a:latin typeface="Trebuchet MS" panose="020B0603020202020204" pitchFamily="34" charset="0"/>
                  </a:rPr>
                  <a:t>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ιδιοσυχνότητα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συστήματος </a:t>
                </a:r>
              </a:p>
              <a:p>
                <a:pPr algn="just"/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>
                    <a:latin typeface="Trebuchet MS" panose="020B0603020202020204" pitchFamily="34" charset="0"/>
                  </a:rPr>
                  <a:t>γίνεται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>
                    <a:latin typeface="Trebuchet MS" panose="020B0603020202020204" pitchFamily="34" charset="0"/>
                  </a:rPr>
                  <a:t>γίνεται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παραμένει σταθερή.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.   Να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δικ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αιολογήσετε την απάντησή σας στο 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Α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endParaRPr lang="en-US" alt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Γ.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 </a:t>
                </a: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Το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π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λάτος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της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τα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λάντωσης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του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συστήμ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ατος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α.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α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υξάνετ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αι.   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                 </a:t>
                </a:r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ελ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αττώνεται.         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                  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γ.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παρα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μένει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στ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αθερό.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000" b="1" dirty="0">
                    <a:latin typeface="Trebuchet MS" panose="020B0603020202020204" pitchFamily="34" charset="0"/>
                  </a:rPr>
                  <a:t>Δ.   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Να </a:t>
                </a:r>
                <a:r>
                  <a:rPr lang="en-US" altLang="el-GR" sz="2000" dirty="0" err="1">
                    <a:latin typeface="Trebuchet MS" panose="020B0603020202020204" pitchFamily="34" charset="0"/>
                  </a:rPr>
                  <a:t>δικ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αιολογήσετε την απάντησή σας στο </a:t>
                </a:r>
                <a:r>
                  <a:rPr lang="en-US" altLang="el-GR" sz="2000" b="1" dirty="0">
                    <a:latin typeface="Trebuchet MS" panose="020B0603020202020204" pitchFamily="34" charset="0"/>
                  </a:rPr>
                  <a:t>Γ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 . </a:t>
                </a:r>
                <a:r>
                  <a:rPr lang="el-GR" altLang="el-GR" sz="2000" dirty="0">
                    <a:latin typeface="Trebuchet MS" panose="020B0603020202020204" pitchFamily="34" charset="0"/>
                  </a:rPr>
                  <a:t>          </a:t>
                </a:r>
                <a:endParaRPr lang="en-US" altLang="el-GR" sz="2000" dirty="0" smtClean="0">
                  <a:latin typeface="Trebuchet MS" panose="020B0603020202020204" pitchFamily="34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US" altLang="el-GR" sz="2000" dirty="0" err="1" smtClean="0">
                    <a:latin typeface="Trebuchet MS" panose="020B0603020202020204" pitchFamily="34" charset="0"/>
                  </a:rPr>
                  <a:t>Εσ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περ</a:t>
                </a:r>
                <a:r>
                  <a:rPr lang="en-US" altLang="el-GR" sz="2000" dirty="0">
                    <a:latin typeface="Trebuchet MS" panose="020B0603020202020204" pitchFamily="34" charset="0"/>
                  </a:rPr>
                  <a:t>. </a:t>
                </a:r>
                <a:r>
                  <a:rPr lang="en-US" altLang="el-GR" sz="2000" dirty="0" smtClean="0">
                    <a:latin typeface="Trebuchet MS" panose="020B0603020202020204" pitchFamily="34" charset="0"/>
                  </a:rPr>
                  <a:t>2003</a:t>
                </a:r>
                <a:endParaRPr lang="en-US" alt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" y="296109"/>
                <a:ext cx="10843260" cy="5558829"/>
              </a:xfrm>
              <a:prstGeom prst="rect">
                <a:avLst/>
              </a:prstGeom>
              <a:blipFill>
                <a:blip r:embed="rId2"/>
                <a:stretch>
                  <a:fillRect l="-562" r="-618" b="-9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Έλλειψη 7"/>
          <p:cNvSpPr/>
          <p:nvPr/>
        </p:nvSpPr>
        <p:spPr>
          <a:xfrm>
            <a:off x="739140" y="2715483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7"/>
          <p:cNvSpPr/>
          <p:nvPr/>
        </p:nvSpPr>
        <p:spPr>
          <a:xfrm>
            <a:off x="3985580" y="4531164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7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83920" y="444488"/>
            <a:ext cx="10424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</a:t>
            </a:r>
            <a:r>
              <a:rPr lang="el-GR" sz="2000" b="1" dirty="0">
                <a:latin typeface="Trebuchet MS" panose="020B0603020202020204" pitchFamily="34" charset="0"/>
              </a:rPr>
              <a:t>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Σώμα </a:t>
            </a:r>
            <a:r>
              <a:rPr lang="el-GR" sz="2000" dirty="0">
                <a:latin typeface="Trebuchet MS" panose="020B0603020202020204" pitchFamily="34" charset="0"/>
              </a:rPr>
              <a:t>μάζας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είναι κρεμασμένο από ελατήριο </a:t>
            </a:r>
            <a:r>
              <a:rPr lang="el-GR" sz="2000" dirty="0" err="1">
                <a:latin typeface="Trebuchet MS" panose="020B0603020202020204" pitchFamily="34" charset="0"/>
              </a:rPr>
              <a:t>σταθεράς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k</a:t>
            </a:r>
            <a:r>
              <a:rPr lang="el-GR" sz="2000" dirty="0">
                <a:latin typeface="Trebuchet MS" panose="020B0603020202020204" pitchFamily="34" charset="0"/>
              </a:rPr>
              <a:t> και εκτελεί εξαναγκασμένη ταλάντωση πλάτους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και συχνότητας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Παρατηρούμε ότι, αν η συχνότητα του διεγέρτη αυξηθεί και γίνει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, το πλάτος της εξαναγκασμένης ταλάντωσης είναι πάλι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Για να γίνει το πλάτος της εξαναγκασμένης ταλάντωσης μεγαλύτερο του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, πρέπει η συχνότητα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του διεγέρτη να είναι: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&gt;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           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&lt;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                 </a:t>
            </a:r>
            <a:r>
              <a:rPr lang="en-US" sz="2000" dirty="0" smtClean="0">
                <a:latin typeface="Trebuchet MS" panose="020B0603020202020204" pitchFamily="34" charset="0"/>
              </a:rPr>
              <a:t>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&lt;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dirty="0">
                <a:latin typeface="Trebuchet MS" panose="020B0603020202020204" pitchFamily="34" charset="0"/>
              </a:rPr>
              <a:t> &lt;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αιτιολογήσετε την απάντησή σας.</a:t>
            </a:r>
          </a:p>
          <a:p>
            <a:pPr algn="r">
              <a:lnSpc>
                <a:spcPct val="150000"/>
              </a:lnSpc>
            </a:pPr>
            <a:r>
              <a:rPr lang="el-GR" sz="2000" dirty="0" err="1" smtClean="0">
                <a:latin typeface="Trebuchet MS" panose="020B0603020202020204" pitchFamily="34" charset="0"/>
              </a:rPr>
              <a:t>Επαν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err="1">
                <a:latin typeface="Trebuchet MS" panose="020B0603020202020204" pitchFamily="34" charset="0"/>
              </a:rPr>
              <a:t>Ημερ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r>
              <a:rPr lang="el-GR" sz="2000" dirty="0" smtClean="0">
                <a:latin typeface="Trebuchet MS" panose="020B0603020202020204" pitchFamily="34" charset="0"/>
              </a:rPr>
              <a:t>2004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7"/>
          <p:cNvSpPr/>
          <p:nvPr/>
        </p:nvSpPr>
        <p:spPr>
          <a:xfrm>
            <a:off x="8884356" y="2882986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9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140176" y="528935"/>
                <a:ext cx="9945513" cy="4295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 smtClean="0">
                    <a:latin typeface="Trebuchet MS" panose="020B0603020202020204" pitchFamily="34" charset="0"/>
                  </a:rPr>
                  <a:t>3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Σύστημα </a:t>
                </a:r>
                <a:r>
                  <a:rPr lang="el-GR" sz="2000" dirty="0">
                    <a:latin typeface="Trebuchet MS" panose="020B0603020202020204" pitchFamily="34" charset="0"/>
                  </a:rPr>
                  <a:t>εκτελεί εξαναγκασμένη ταλάντωση σταθερού πλάτους. Η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ιδιοσυχνότητα</a:t>
                </a:r>
                <a:r>
                  <a:rPr lang="el-GR" sz="2000" dirty="0">
                    <a:latin typeface="Trebuchet MS" panose="020B0603020202020204" pitchFamily="34" charset="0"/>
                  </a:rPr>
                  <a:t> του  συστήματος 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f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o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η περίοδος του διεγέρτη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Τ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, όπου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Τ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Αν η περίοδος του  διεγέρτη αυξηθεί, τότε το πλάτος της ταλάντωσης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μικραίνει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β.  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παραμένει το ίδιο.                    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γ. 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μεγαλώνει.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επιλέξετε το γράμμα που αντιστοιχεί στη σωστή φράση.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δικαιολογήσετε την επιλογή σας 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sz="2000" dirty="0" err="1" smtClean="0">
                    <a:latin typeface="Trebuchet MS" panose="020B0603020202020204" pitchFamily="34" charset="0"/>
                  </a:rPr>
                  <a:t>Ομογ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2011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76" y="528935"/>
                <a:ext cx="9945513" cy="4295984"/>
              </a:xfrm>
              <a:prstGeom prst="rect">
                <a:avLst/>
              </a:prstGeom>
              <a:blipFill>
                <a:blip r:embed="rId2"/>
                <a:stretch>
                  <a:fillRect l="-613" t="-994" r="-613" b="-2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7"/>
          <p:cNvSpPr/>
          <p:nvPr/>
        </p:nvSpPr>
        <p:spPr>
          <a:xfrm>
            <a:off x="1140176" y="2103571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8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5" y="118946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1334" y="485422"/>
            <a:ext cx="642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Να γνωρίσουμε κάποιους χρήσιμους όρους.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4127" y="978331"/>
            <a:ext cx="834410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Ελεύθερη ταλάντωση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400" b="1" dirty="0">
                <a:latin typeface="Comic Sans MS" panose="030F0702030302020204" pitchFamily="66" charset="0"/>
              </a:rPr>
              <a:t>ταλάντωση που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γίνεται όταν αφήσουμε ελεύθερο </a:t>
            </a:r>
            <a:r>
              <a:rPr lang="el-GR" altLang="el-GR" sz="2400" b="1" dirty="0">
                <a:latin typeface="Comic Sans MS" panose="030F0702030302020204" pitchFamily="66" charset="0"/>
              </a:rPr>
              <a:t>ένα ταλαντούμενο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σύστημα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,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αφού </a:t>
            </a:r>
            <a:r>
              <a:rPr lang="el-GR" altLang="el-GR" sz="2400" b="1" dirty="0">
                <a:latin typeface="Comic Sans MS" panose="030F0702030302020204" pitchFamily="66" charset="0"/>
              </a:rPr>
              <a:t>αρχικά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του έχουμε προσφέρει ένα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ποσό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ενέργειας.</a:t>
            </a:r>
            <a:endParaRPr lang="el-GR" altLang="el-GR" sz="24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2074127" y="2800533"/>
            <a:ext cx="8920975" cy="1329439"/>
            <a:chOff x="2074127" y="2800533"/>
            <a:chExt cx="8920975" cy="1329439"/>
          </a:xfrm>
        </p:grpSpPr>
        <p:sp>
          <p:nvSpPr>
            <p:cNvPr id="4" name="Ορθογώνιο 3"/>
            <p:cNvSpPr/>
            <p:nvPr/>
          </p:nvSpPr>
          <p:spPr>
            <a:xfrm>
              <a:off x="2074127" y="2800533"/>
              <a:ext cx="892097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Ιδιοσυχνότητα</a:t>
              </a:r>
              <a:r>
                <a:rPr lang="en-US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:</a:t>
              </a:r>
              <a:r>
                <a:rPr lang="en-US" altLang="el-GR" sz="24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Η συχνότητα με την οποία γίνεται η</a:t>
              </a:r>
              <a:r>
                <a:rPr lang="el-GR" altLang="el-GR" sz="24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ελεύθερη </a:t>
              </a:r>
              <a:r>
                <a:rPr lang="el-GR" altLang="el-GR" sz="2400" b="1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ταλάντωση </a:t>
              </a:r>
              <a:r>
                <a:rPr lang="el-GR" altLang="el-GR" sz="2400" b="1" dirty="0" smtClean="0">
                  <a:latin typeface="Comic Sans MS" panose="030F0702030302020204" pitchFamily="66" charset="0"/>
                </a:rPr>
                <a:t>δίχως αποσβέσεις (</a:t>
              </a:r>
              <a:r>
                <a:rPr lang="en-US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l-GR" sz="24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= </a:t>
              </a:r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    </a:t>
              </a:r>
              <a:r>
                <a:rPr lang="el-GR" sz="2400" b="1" dirty="0" smtClean="0">
                  <a:latin typeface="Comic Sans MS" panose="030F0702030302020204" pitchFamily="66" charset="0"/>
                </a:rPr>
                <a:t>)</a:t>
              </a:r>
              <a:r>
                <a:rPr lang="el-GR" altLang="el-GR" sz="2400" b="1" dirty="0" smtClean="0">
                  <a:latin typeface="Comic Sans MS" panose="030F0702030302020204" pitchFamily="66" charset="0"/>
                </a:rPr>
                <a:t>.</a:t>
              </a:r>
              <a:r>
                <a:rPr lang="el-GR" altLang="el-GR" sz="2400" dirty="0" smtClean="0">
                  <a:latin typeface="Comic Sans MS" panose="030F0702030302020204" pitchFamily="66" charset="0"/>
                </a:rPr>
                <a:t> </a:t>
              </a:r>
              <a:endParaRPr lang="el-GR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Ορθογώνιο 7"/>
                <p:cNvSpPr/>
                <p:nvPr/>
              </p:nvSpPr>
              <p:spPr>
                <a:xfrm>
                  <a:off x="7095940" y="3128288"/>
                  <a:ext cx="1040734" cy="10016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𝛑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8" name="Ορθογώνιο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5940" y="3128288"/>
                  <a:ext cx="1040734" cy="1001684"/>
                </a:xfrm>
                <a:prstGeom prst="rect">
                  <a:avLst/>
                </a:prstGeom>
                <a:blipFill>
                  <a:blip r:embed="rId3"/>
                  <a:stretch>
                    <a:fillRect b="-18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Ορθογώνιο 9"/>
          <p:cNvSpPr/>
          <p:nvPr/>
        </p:nvSpPr>
        <p:spPr>
          <a:xfrm>
            <a:off x="2081666" y="4236888"/>
            <a:ext cx="8598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Διεγείρουσα δύναμη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l-GR" altLang="el-G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εξωτερική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περιοδική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             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alt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π.χ. </a:t>
            </a:r>
            <a:r>
              <a:rPr lang="en-US" altLang="el-GR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altLang="el-GR" sz="24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εξ</a:t>
            </a:r>
            <a:r>
              <a:rPr lang="en-US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altLang="el-GR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400" b="1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max</a:t>
            </a:r>
            <a:r>
              <a:rPr lang="el-GR" altLang="el-GR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altLang="el-GR" sz="24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ω</a:t>
            </a:r>
            <a:r>
              <a:rPr lang="en-US" altLang="el-GR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που πρέπει να ασκήσουμε στο σύστημα για να διατηρηθεί το πλάτος της ταλάντωσης σταθερό.</a:t>
            </a:r>
            <a:endParaRPr lang="el-GR" altLang="el-GR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790222" y="522530"/>
                <a:ext cx="10611555" cy="3261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atin typeface="Trebuchet MS" panose="020B0603020202020204" pitchFamily="34" charset="0"/>
                  </a:rPr>
                  <a:t>4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Απλός  </a:t>
                </a:r>
                <a:r>
                  <a:rPr lang="el-GR" sz="2000" dirty="0">
                    <a:latin typeface="Trebuchet MS" panose="020B0603020202020204" pitchFamily="34" charset="0"/>
                  </a:rPr>
                  <a:t>αρμονικός  ταλαντωτής,  ελατήριο-μάζα,  με  σταθερά ελατηρίου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k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100N/m </a:t>
                </a:r>
                <a:r>
                  <a:rPr lang="el-GR" sz="2000" dirty="0">
                    <a:latin typeface="Trebuchet MS" panose="020B0603020202020204" pitchFamily="34" charset="0"/>
                  </a:rPr>
                  <a:t>και μάζα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1kg </a:t>
                </a:r>
                <a:r>
                  <a:rPr lang="el-GR" sz="2000" dirty="0">
                    <a:latin typeface="Trebuchet MS" panose="020B0603020202020204" pitchFamily="34" charset="0"/>
                  </a:rPr>
                  <a:t>εκτελεί  εξαναγκασμένη ταλάντωση  με  συχνότητα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διεγέρτη 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f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Hz</a:t>
                </a:r>
                <a:r>
                  <a:rPr lang="el-GR" sz="2000" dirty="0">
                    <a:latin typeface="Trebuchet MS" panose="020B0603020202020204" pitchFamily="34" charset="0"/>
                  </a:rPr>
                  <a:t>. Αν  η  συχνότητα  του διεγέρτη αυξηθεί, τότε το πλάτος της ταλάντωσης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μειώνεται.                              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>
                    <a:latin typeface="Trebuchet MS" panose="020B0603020202020204" pitchFamily="34" charset="0"/>
                  </a:rPr>
                  <a:t>αυξάνεται.   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μένει σταθερό.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επιλέξετε τη σωστή απάντηση.                             Να δικαιολογήσετε την επιλογή σας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sz="2000" dirty="0" err="1">
                    <a:latin typeface="Trebuchet MS" panose="020B0603020202020204" pitchFamily="34" charset="0"/>
                  </a:rPr>
                  <a:t>Επαν</a:t>
                </a:r>
                <a:r>
                  <a:rPr lang="el-GR" sz="2000" dirty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Ημερ</a:t>
                </a:r>
                <a:r>
                  <a:rPr lang="el-GR" sz="2000" dirty="0">
                    <a:latin typeface="Trebuchet MS" panose="020B0603020202020204" pitchFamily="34" charset="0"/>
                  </a:rPr>
                  <a:t>. 2013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22" y="522530"/>
                <a:ext cx="10611555" cy="3261534"/>
              </a:xfrm>
              <a:prstGeom prst="rect">
                <a:avLst/>
              </a:prstGeom>
              <a:blipFill>
                <a:blip r:embed="rId2"/>
                <a:stretch>
                  <a:fillRect l="-632" r="-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Έλλειψη 7"/>
          <p:cNvSpPr/>
          <p:nvPr/>
        </p:nvSpPr>
        <p:spPr>
          <a:xfrm>
            <a:off x="790222" y="2363216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5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4578" y="584200"/>
            <a:ext cx="88843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Εξαναγκασμένη ταλάντωση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Η ταλάντωση που γίνεται με την επίδραση της</a:t>
            </a:r>
            <a:r>
              <a:rPr lang="el-GR" altLang="el-GR" sz="2400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διεγείρουσας δύναμης</a:t>
            </a:r>
            <a:r>
              <a:rPr lang="el-GR" altLang="el-GR" sz="2400" dirty="0">
                <a:latin typeface="Comic Sans MS" panose="030F0702030302020204" pitchFamily="66" charset="0"/>
              </a:rPr>
              <a:t>.</a:t>
            </a:r>
            <a:endParaRPr lang="el-GR" altLang="el-GR" sz="24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3" y="10427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54578" y="2371245"/>
            <a:ext cx="8207022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Διεγέρτης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σώμα που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ασκεί την διεγείρουσα </a:t>
            </a:r>
            <a:r>
              <a:rPr lang="el-GR" altLang="el-G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δύναμη.</a:t>
            </a:r>
            <a:endParaRPr lang="el-GR" altLang="el-GR" sz="2400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4578" y="3500085"/>
            <a:ext cx="8760178" cy="122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Ταλαντωτής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altLang="el-GR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σώμα που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εκτελεί</a:t>
            </a:r>
            <a:r>
              <a:rPr lang="el-GR" alt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την</a:t>
            </a:r>
            <a:r>
              <a:rPr lang="el-GR" alt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εξαναγκασμένη ταλάντωση</a:t>
            </a:r>
            <a:r>
              <a:rPr lang="el-GR" altLang="el-GR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dirty="0">
                <a:latin typeface="Comic Sans MS" panose="030F0702030302020204" pitchFamily="66" charset="0"/>
              </a:rPr>
              <a:t> </a:t>
            </a:r>
            <a:endParaRPr lang="el-GR" altLang="el-GR" sz="28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3" y="8395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6844" y="338667"/>
            <a:ext cx="837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Ας γνωρίσουμε ένα σύστημα που εκτελεί εξαναγκασμένη ταλάντωση.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09" y="1052865"/>
            <a:ext cx="3348835" cy="3575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443" y="1079940"/>
            <a:ext cx="6397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τροχός</a:t>
            </a:r>
            <a:r>
              <a:rPr lang="el-GR" sz="2000" b="1" dirty="0" smtClean="0">
                <a:latin typeface="Comic Sans MS" panose="030F0702030302020204" pitchFamily="66" charset="0"/>
              </a:rPr>
              <a:t> λειτουργεί ως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διεγέρτης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σφαιρίδιο</a:t>
            </a:r>
            <a:r>
              <a:rPr lang="el-GR" sz="2000" b="1" dirty="0" smtClean="0">
                <a:latin typeface="Comic Sans MS" panose="030F0702030302020204" pitchFamily="66" charset="0"/>
              </a:rPr>
              <a:t> (που είναι στηριγμένο στο ελατήριο) εκτελεί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εξαναγκασμένη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ταλάντωση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707442" y="3291303"/>
            <a:ext cx="6397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τροχός</a:t>
            </a:r>
            <a:r>
              <a:rPr lang="el-GR" sz="2000" b="1" dirty="0" smtClean="0">
                <a:latin typeface="Comic Sans MS" panose="030F0702030302020204" pitchFamily="66" charset="0"/>
              </a:rPr>
              <a:t>-διεγέρτης </a:t>
            </a:r>
            <a:r>
              <a:rPr lang="el-GR" sz="2000" b="1" dirty="0">
                <a:latin typeface="Comic Sans MS" panose="030F0702030302020204" pitchFamily="66" charset="0"/>
              </a:rPr>
              <a:t>στρέφεται με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συχνότητα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07442" y="3815644"/>
            <a:ext cx="6239936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σφαιρίδιο</a:t>
            </a:r>
            <a:r>
              <a:rPr lang="el-GR" sz="2000" b="1" dirty="0" smtClean="0">
                <a:latin typeface="Comic Sans MS" panose="030F0702030302020204" pitchFamily="66" charset="0"/>
              </a:rPr>
              <a:t> (αν κάνει ελεύθερη ταλάντωση) έχει 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ιδιοσυχνότητα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56" y="67733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8527" y="293739"/>
            <a:ext cx="6558845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θεωρητική μελέτη μιας τέτοιας εξαναγκασμένης ταλάντωσης μάς οδηγεί στις παρακάτω διαπιστώσεις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689" y="1545199"/>
            <a:ext cx="89633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συχνότητα της εξαναγκασμένης ταλάντωσης είναι πάντοτε ίση με την συχνότητα της περιοδικά μεταβαλλόμενης διεγείρουσας δύναμης.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διεγέρτης επιβάλλει στην ταλάντωση τη συχνότητά του.</a:t>
            </a:r>
          </a:p>
          <a:p>
            <a:pPr algn="just">
              <a:lnSpc>
                <a:spcPct val="150000"/>
              </a:lnSpc>
            </a:pPr>
            <a:endParaRPr lang="el-GR" sz="24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Το πλάτος της εξαναγκασμένης ταλάντωσης εξαρτάται από τη συχνότητα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διεγέρτη για 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τις διάφορες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τιμές της </a:t>
            </a:r>
            <a:r>
              <a:rPr lang="el-G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σταθεράς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απόσβεσης.</a:t>
            </a:r>
          </a:p>
        </p:txBody>
      </p:sp>
    </p:spTree>
    <p:extLst>
      <p:ext uri="{BB962C8B-B14F-4D97-AF65-F5344CB8AC3E}">
        <p14:creationId xmlns:p14="http://schemas.microsoft.com/office/powerpoint/2010/main" val="40331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308" y="213705"/>
            <a:ext cx="9980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Γραφική παράσταση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πλάτους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(εξαναγκασμένης ταλάντωσης)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συχνότητας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(διεγέρτη)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για ορισμένη τιμή της </a:t>
            </a:r>
            <a:r>
              <a:rPr 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σταθεράς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απόσβεσης </a:t>
            </a:r>
            <a:r>
              <a:rPr lang="en-US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1906859" y="1437168"/>
            <a:ext cx="6278136" cy="3638071"/>
            <a:chOff x="2421760" y="2650953"/>
            <a:chExt cx="6767674" cy="3438444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flipH="1">
              <a:off x="3104444" y="3214471"/>
              <a:ext cx="229164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Ομάδα 13"/>
            <p:cNvGrpSpPr/>
            <p:nvPr/>
          </p:nvGrpSpPr>
          <p:grpSpPr>
            <a:xfrm>
              <a:off x="2421760" y="2650953"/>
              <a:ext cx="6767674" cy="3438444"/>
              <a:chOff x="2591094" y="1802225"/>
              <a:chExt cx="6767674" cy="3438444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3232" y="1802225"/>
                <a:ext cx="6525536" cy="333027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844800" y="1849399"/>
                <a:ext cx="428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Comic Sans MS" panose="030F0702030302020204" pitchFamily="66" charset="0"/>
                  </a:rPr>
                  <a:t>A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91094" y="2140329"/>
                <a:ext cx="823516" cy="43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A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max</a:t>
                </a:r>
                <a:endParaRPr lang="el-GR" sz="20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74733" y="4840559"/>
                <a:ext cx="5813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f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0</a:t>
                </a:r>
                <a:endParaRPr lang="el-GR" sz="20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48232" y="4795138"/>
                <a:ext cx="5813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Comic Sans MS" panose="030F0702030302020204" pitchFamily="66" charset="0"/>
                  </a:rPr>
                  <a:t>f</a:t>
                </a:r>
                <a:r>
                  <a:rPr lang="el-GR" sz="2000" b="1" baseline="-25000" dirty="0" smtClean="0">
                    <a:latin typeface="Comic Sans MS" panose="030F0702030302020204" pitchFamily="66" charset="0"/>
                  </a:rPr>
                  <a:t>δ</a:t>
                </a:r>
                <a:endParaRPr lang="el-GR" sz="2000" b="1" baseline="-25000" dirty="0"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77" y="1565978"/>
            <a:ext cx="2885991" cy="30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7" y="78885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2717" y="412595"/>
            <a:ext cx="847561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Όταν η συχνότητα του διεγέρτη είναι πολύ μικρή, τότε το πλάτος της εξαναγκασμένης ταλάντωσης έχει τιμή περίπου ίση με την ακτίνα του τροχού. 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Καθώς η συχνότητα του διεγέρτη αυξάνεται, μεγαλώνει το πλάτος μέχρι την μέγιστη τιμή </a:t>
            </a:r>
            <a:r>
              <a:rPr lang="el-GR" b="1" i="1" dirty="0" smtClean="0">
                <a:latin typeface="Comic Sans MS" panose="030F0702030302020204" pitchFamily="66" charset="0"/>
              </a:rPr>
              <a:t>Α</a:t>
            </a:r>
            <a:r>
              <a:rPr lang="en-US" b="1" baseline="-25000" dirty="0" smtClean="0">
                <a:latin typeface="Comic Sans MS" panose="030F0702030302020204" pitchFamily="66" charset="0"/>
              </a:rPr>
              <a:t>max</a:t>
            </a:r>
            <a:r>
              <a:rPr lang="el-GR" b="1" dirty="0" smtClean="0">
                <a:latin typeface="Comic Sans MS" panose="030F0702030302020204" pitchFamily="66" charset="0"/>
              </a:rPr>
              <a:t>, τη στιγμή που η συχνότητα του διεγέρτη γίνει (σχεδόν) ίση με την </a:t>
            </a:r>
            <a:r>
              <a:rPr lang="el-GR" b="1" dirty="0" err="1" smtClean="0">
                <a:latin typeface="Comic Sans MS" panose="030F0702030302020204" pitchFamily="66" charset="0"/>
              </a:rPr>
              <a:t>ιδιοσυχνότητα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latin typeface="Comic Sans MS" panose="030F0702030302020204" pitchFamily="66" charset="0"/>
              </a:rPr>
              <a:t>f</a:t>
            </a:r>
            <a:r>
              <a:rPr lang="en-US" b="1" baseline="-25000" dirty="0" smtClean="0">
                <a:latin typeface="Comic Sans MS" panose="030F0702030302020204" pitchFamily="66" charset="0"/>
              </a:rPr>
              <a:t>0 </a:t>
            </a:r>
            <a:r>
              <a:rPr lang="el-GR" b="1" dirty="0" smtClean="0">
                <a:latin typeface="Comic Sans MS" panose="030F0702030302020204" pitchFamily="66" charset="0"/>
              </a:rPr>
              <a:t>του ταλαντωτή.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3746950" y="2568507"/>
            <a:ext cx="5174025" cy="2524435"/>
            <a:chOff x="3746950" y="2568507"/>
            <a:chExt cx="5174025" cy="2524435"/>
          </a:xfrm>
        </p:grpSpPr>
        <p:grpSp>
          <p:nvGrpSpPr>
            <p:cNvPr id="6" name="Ομάδα 5"/>
            <p:cNvGrpSpPr/>
            <p:nvPr/>
          </p:nvGrpSpPr>
          <p:grpSpPr>
            <a:xfrm>
              <a:off x="3746950" y="2568507"/>
              <a:ext cx="5174025" cy="2524435"/>
              <a:chOff x="2465417" y="2631762"/>
              <a:chExt cx="6724017" cy="3482053"/>
            </a:xfrm>
          </p:grpSpPr>
          <p:cxnSp>
            <p:nvCxnSpPr>
              <p:cNvPr id="7" name="Ευθεία γραμμή σύνδεσης 6"/>
              <p:cNvCxnSpPr/>
              <p:nvPr/>
            </p:nvCxnSpPr>
            <p:spPr>
              <a:xfrm flipH="1">
                <a:off x="3104444" y="3214471"/>
                <a:ext cx="229164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Ομάδα 7"/>
              <p:cNvGrpSpPr/>
              <p:nvPr/>
            </p:nvGrpSpPr>
            <p:grpSpPr>
              <a:xfrm>
                <a:off x="2465417" y="2631762"/>
                <a:ext cx="6724017" cy="3482053"/>
                <a:chOff x="2634751" y="1783034"/>
                <a:chExt cx="6724017" cy="3482053"/>
              </a:xfrm>
            </p:grpSpPr>
            <p:pic>
              <p:nvPicPr>
                <p:cNvPr id="9" name="Εικόνα 8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3232" y="1802225"/>
                  <a:ext cx="6525536" cy="3330277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2909432" y="1783034"/>
                  <a:ext cx="42897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Comic Sans MS" panose="030F0702030302020204" pitchFamily="66" charset="0"/>
                    </a:rPr>
                    <a:t>A</a:t>
                  </a:r>
                  <a:endParaRPr lang="el-GR" sz="1400" b="1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34751" y="2103059"/>
                  <a:ext cx="70365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mic Sans MS" panose="030F0702030302020204" pitchFamily="66" charset="0"/>
                    </a:rPr>
                    <a:t>A</a:t>
                  </a:r>
                  <a:r>
                    <a:rPr lang="en-US" sz="1400" b="1" baseline="-25000" dirty="0" smtClean="0">
                      <a:latin typeface="Comic Sans MS" panose="030F0702030302020204" pitchFamily="66" charset="0"/>
                    </a:rPr>
                    <a:t>max</a:t>
                  </a:r>
                  <a:endParaRPr lang="el-GR" sz="1400" b="1" baseline="-250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274733" y="4840558"/>
                  <a:ext cx="58137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mic Sans MS" panose="030F0702030302020204" pitchFamily="66" charset="0"/>
                    </a:rPr>
                    <a:t>f</a:t>
                  </a:r>
                  <a:r>
                    <a:rPr lang="en-US" sz="1400" b="1" baseline="-25000" dirty="0" smtClean="0">
                      <a:latin typeface="Comic Sans MS" panose="030F0702030302020204" pitchFamily="66" charset="0"/>
                    </a:rPr>
                    <a:t>0</a:t>
                  </a:r>
                  <a:endParaRPr lang="el-GR" sz="1400" b="1" baseline="-25000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548232" y="4795138"/>
                  <a:ext cx="581378" cy="424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>
                      <a:latin typeface="Comic Sans MS" panose="030F0702030302020204" pitchFamily="66" charset="0"/>
                    </a:rPr>
                    <a:t>f</a:t>
                  </a:r>
                  <a:r>
                    <a:rPr lang="el-GR" sz="1400" b="1" baseline="-25000" dirty="0" smtClean="0">
                      <a:latin typeface="Comic Sans MS" panose="030F0702030302020204" pitchFamily="66" charset="0"/>
                    </a:rPr>
                    <a:t>δ</a:t>
                  </a:r>
                  <a:endParaRPr lang="el-GR" sz="1400" b="1" baseline="-25000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6634974" y="3328774"/>
              <a:ext cx="1048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b</a:t>
              </a:r>
              <a:r>
                <a:rPr lang="en-US" sz="1600" b="1" dirty="0" smtClean="0">
                  <a:latin typeface="Comic Sans MS" panose="030F0702030302020204" pitchFamily="66" charset="0"/>
                </a:rPr>
                <a:t>=</a:t>
              </a:r>
              <a:r>
                <a:rPr lang="el-GR" sz="1600" b="1" dirty="0" err="1" smtClean="0">
                  <a:latin typeface="Comic Sans MS" panose="030F0702030302020204" pitchFamily="66" charset="0"/>
                </a:rPr>
                <a:t>σταθ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Αριστερό άγκιστρο 19"/>
          <p:cNvSpPr/>
          <p:nvPr/>
        </p:nvSpPr>
        <p:spPr>
          <a:xfrm>
            <a:off x="4036741" y="4047893"/>
            <a:ext cx="128859" cy="70434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" name="Ευθύγραμμο βέλος σύνδεσης 21"/>
          <p:cNvCxnSpPr/>
          <p:nvPr/>
        </p:nvCxnSpPr>
        <p:spPr>
          <a:xfrm flipH="1">
            <a:off x="4288404" y="2646194"/>
            <a:ext cx="372533" cy="337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H="1" flipV="1">
            <a:off x="6002054" y="4834113"/>
            <a:ext cx="237504" cy="4427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6891" y="5359990"/>
            <a:ext cx="1005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Αν συνεχίσει ν’ αυξάνεται η συχνότητα του διεγέρτη, το πλάτος της ταλάντωσης μειώνεται.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35" name="Ομάδα 34"/>
          <p:cNvGrpSpPr/>
          <p:nvPr/>
        </p:nvGrpSpPr>
        <p:grpSpPr>
          <a:xfrm>
            <a:off x="6225734" y="3328774"/>
            <a:ext cx="447361" cy="1743804"/>
            <a:chOff x="6225734" y="3328774"/>
            <a:chExt cx="447361" cy="1743804"/>
          </a:xfrm>
        </p:grpSpPr>
        <p:cxnSp>
          <p:nvCxnSpPr>
            <p:cNvPr id="28" name="Ευθεία γραμμή σύνδεσης 27"/>
            <p:cNvCxnSpPr/>
            <p:nvPr/>
          </p:nvCxnSpPr>
          <p:spPr>
            <a:xfrm flipH="1" flipV="1">
              <a:off x="6378463" y="3328774"/>
              <a:ext cx="1" cy="145639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25734" y="4764801"/>
              <a:ext cx="4473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Comic Sans MS" panose="030F0702030302020204" pitchFamily="66" charset="0"/>
                </a:rPr>
                <a:t>f</a:t>
              </a:r>
              <a:r>
                <a:rPr lang="el-GR" sz="1400" b="1" baseline="-25000" dirty="0" smtClean="0">
                  <a:latin typeface="Comic Sans MS" panose="030F0702030302020204" pitchFamily="66" charset="0"/>
                </a:rPr>
                <a:t>δ1</a:t>
              </a:r>
              <a:endParaRPr lang="el-GR" sz="14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Ομάδα 35"/>
          <p:cNvGrpSpPr/>
          <p:nvPr/>
        </p:nvGrpSpPr>
        <p:grpSpPr>
          <a:xfrm>
            <a:off x="3899677" y="3135993"/>
            <a:ext cx="2478786" cy="307777"/>
            <a:chOff x="3899677" y="3135993"/>
            <a:chExt cx="2478786" cy="307777"/>
          </a:xfrm>
        </p:grpSpPr>
        <p:cxnSp>
          <p:nvCxnSpPr>
            <p:cNvPr id="31" name="Ευθεία γραμμή σύνδεσης 30"/>
            <p:cNvCxnSpPr/>
            <p:nvPr/>
          </p:nvCxnSpPr>
          <p:spPr>
            <a:xfrm flipH="1">
              <a:off x="4288404" y="3328774"/>
              <a:ext cx="209005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899677" y="3135993"/>
              <a:ext cx="428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Comic Sans MS" panose="030F0702030302020204" pitchFamily="66" charset="0"/>
                </a:rPr>
                <a:t>A</a:t>
              </a:r>
              <a:r>
                <a:rPr lang="el-GR" sz="1400" b="1" baseline="-25000" dirty="0">
                  <a:latin typeface="Comic Sans MS" panose="030F0702030302020204" pitchFamily="66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2671</Words>
  <Application>Microsoft Office PowerPoint</Application>
  <PresentationFormat>Ευρεία οθόνη</PresentationFormat>
  <Paragraphs>267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petros xirodimas</cp:lastModifiedBy>
  <cp:revision>254</cp:revision>
  <dcterms:created xsi:type="dcterms:W3CDTF">2018-10-04T09:52:14Z</dcterms:created>
  <dcterms:modified xsi:type="dcterms:W3CDTF">2020-10-24T20:44:29Z</dcterms:modified>
</cp:coreProperties>
</file>