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8" r:id="rId2"/>
    <p:sldId id="288" r:id="rId3"/>
    <p:sldId id="259" r:id="rId4"/>
    <p:sldId id="260" r:id="rId5"/>
    <p:sldId id="262" r:id="rId6"/>
    <p:sldId id="284" r:id="rId7"/>
    <p:sldId id="261" r:id="rId8"/>
    <p:sldId id="285" r:id="rId9"/>
    <p:sldId id="286" r:id="rId10"/>
    <p:sldId id="287" r:id="rId11"/>
    <p:sldId id="268" r:id="rId12"/>
    <p:sldId id="269" r:id="rId13"/>
    <p:sldId id="270" r:id="rId14"/>
    <p:sldId id="289" r:id="rId15"/>
    <p:sldId id="271" r:id="rId16"/>
    <p:sldId id="272" r:id="rId17"/>
    <p:sldId id="277" r:id="rId18"/>
    <p:sldId id="274" r:id="rId19"/>
    <p:sldId id="273" r:id="rId20"/>
    <p:sldId id="276" r:id="rId21"/>
    <p:sldId id="275" r:id="rId22"/>
    <p:sldId id="309" r:id="rId23"/>
    <p:sldId id="290" r:id="rId24"/>
    <p:sldId id="310" r:id="rId25"/>
    <p:sldId id="291" r:id="rId26"/>
    <p:sldId id="292" r:id="rId27"/>
    <p:sldId id="281" r:id="rId28"/>
    <p:sldId id="282" r:id="rId29"/>
    <p:sldId id="295" r:id="rId30"/>
    <p:sldId id="297" r:id="rId31"/>
    <p:sldId id="298" r:id="rId32"/>
    <p:sldId id="294" r:id="rId33"/>
    <p:sldId id="264" r:id="rId34"/>
    <p:sldId id="265" r:id="rId35"/>
    <p:sldId id="266" r:id="rId36"/>
    <p:sldId id="308" r:id="rId37"/>
    <p:sldId id="311" r:id="rId38"/>
    <p:sldId id="312" r:id="rId39"/>
    <p:sldId id="313" r:id="rId40"/>
    <p:sldId id="316" r:id="rId41"/>
    <p:sldId id="314" r:id="rId42"/>
    <p:sldId id="315" r:id="rId43"/>
    <p:sldId id="293" r:id="rId44"/>
    <p:sldId id="300" r:id="rId45"/>
    <p:sldId id="280" r:id="rId46"/>
    <p:sldId id="302" r:id="rId47"/>
    <p:sldId id="303" r:id="rId48"/>
    <p:sldId id="304" r:id="rId49"/>
    <p:sldId id="301" r:id="rId50"/>
    <p:sldId id="296" r:id="rId51"/>
    <p:sldId id="299" r:id="rId52"/>
    <p:sldId id="263" r:id="rId53"/>
    <p:sldId id="305" r:id="rId54"/>
    <p:sldId id="306" r:id="rId55"/>
    <p:sldId id="307" r:id="rId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800000"/>
    <a:srgbClr val="5F5F5F"/>
    <a:srgbClr val="A4FAD7"/>
    <a:srgbClr val="75F7C2"/>
    <a:srgbClr val="74F897"/>
    <a:srgbClr val="70FCD1"/>
    <a:srgbClr val="6D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79FE0-7739-4767-80F1-ECDFDC719494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17D9A-40EC-42F4-818A-16C1B57775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06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7D9A-40EC-42F4-818A-16C1B577755D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70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9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5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6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0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7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5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9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3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6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6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9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4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3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Giovanni_Battista_Ventur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hyperlink" Target="http://www.beyond.fr/people/pitot-henri.html" TargetMode="External"/><Relationship Id="rId7" Type="http://schemas.microsoft.com/office/2007/relationships/hdphoto" Target="../media/hdphoto3.wdp"/><Relationship Id="rId12" Type="http://schemas.openxmlformats.org/officeDocument/2006/relationships/image" Target="../media/image5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58.png"/><Relationship Id="rId5" Type="http://schemas.openxmlformats.org/officeDocument/2006/relationships/image" Target="../media/image430.png"/><Relationship Id="rId10" Type="http://schemas.microsoft.com/office/2007/relationships/hdphoto" Target="../media/hdphoto4.wdp"/><Relationship Id="rId9" Type="http://schemas.openxmlformats.org/officeDocument/2006/relationships/image" Target="../media/image30.png"/><Relationship Id="rId14" Type="http://schemas.openxmlformats.org/officeDocument/2006/relationships/hyperlink" Target="http://merkopanas.blogspot.gr/2017/11/1732-henri-pitot-pitot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0.png"/><Relationship Id="rId7" Type="http://schemas.openxmlformats.org/officeDocument/2006/relationships/image" Target="../media/image3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11" Type="http://schemas.openxmlformats.org/officeDocument/2006/relationships/image" Target="../media/image72.png"/><Relationship Id="rId5" Type="http://schemas.openxmlformats.org/officeDocument/2006/relationships/image" Target="../media/image52.png"/><Relationship Id="rId10" Type="http://schemas.openxmlformats.org/officeDocument/2006/relationships/image" Target="../media/image71.png"/><Relationship Id="rId4" Type="http://schemas.openxmlformats.org/officeDocument/2006/relationships/image" Target="../media/image51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4.jpeg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55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Ot_wgJeaz8" TargetMode="External"/><Relationship Id="rId3" Type="http://schemas.openxmlformats.org/officeDocument/2006/relationships/hyperlink" Target="https://www.youtube.com/watch?v=Flieg60vOuU" TargetMode="External"/><Relationship Id="rId7" Type="http://schemas.openxmlformats.org/officeDocument/2006/relationships/hyperlink" Target="https://www.youtube.com/watch?v=7hcWCpg8MzQ" TargetMode="External"/><Relationship Id="rId2" Type="http://schemas.openxmlformats.org/officeDocument/2006/relationships/hyperlink" Target="http://users.sch.gr/kassetas/zzzzzzzphBERNOULLI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et.colorado.edu/sims/fluid-pressure-and-flow/fluid-pressure-and-flow_el.jnlp" TargetMode="External"/><Relationship Id="rId11" Type="http://schemas.openxmlformats.org/officeDocument/2006/relationships/hyperlink" Target="http://ylikonet.blogspot.com/search/label/4.5.%20%CE%A1%CE%B5%CF%85%CF%83%CF%84%CE%AC" TargetMode="External"/><Relationship Id="rId5" Type="http://schemas.openxmlformats.org/officeDocument/2006/relationships/hyperlink" Target="http://www.physics.ntua.gr/~dris/FYS_G_LYK.PDF/E_FYGL93-284.pdf" TargetMode="External"/><Relationship Id="rId10" Type="http://schemas.openxmlformats.org/officeDocument/2006/relationships/hyperlink" Target="https://www.youtube.com/watch?v=UJ3-Zm1wbIQ&amp;ab_channel=creativeLearning" TargetMode="External"/><Relationship Id="rId4" Type="http://schemas.openxmlformats.org/officeDocument/2006/relationships/hyperlink" Target="https://www.youtube.com/watch?v=_m5sq00dfx0" TargetMode="External"/><Relationship Id="rId9" Type="http://schemas.openxmlformats.org/officeDocument/2006/relationships/hyperlink" Target="https://www.dropbox.com/s/ru2xglqmwvysuu4/%CE%A0%CE%B1%CF%80%CE%B1%CF%83%CE%B3%CE%BF%CF%85%CF%81%CE%AF%CE%B4%CE%B7%CF%82-%CE%A1%CE%B5%CF%85%CF%83%CF%84%CE%BF%CE%BC%CE%B7%CF%87%CE%B1%CE%BD%CE%B9%CE%BA%CE%AE.pdf?dl=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com/2020/09/2020.html" TargetMode="External"/><Relationship Id="rId2" Type="http://schemas.openxmlformats.org/officeDocument/2006/relationships/hyperlink" Target="http://merkopanas.blogspot.gr/2017/12/50-hot-potato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erkopanas.blogspot.gr/2016/01/blog-post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com/2019/02/1700-daniel-bernoulli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el.wikipedia.org/wiki/%CE%9D%CF%84%CE%AC%CE%BD%CE%B9%CE%B5%CE%BB_%CE%9C%CF%80%CE%B5%CF%81%CE%BD%CE%BF%CF%8D%CE%BB%CE%B9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14" Type="http://schemas.openxmlformats.org/officeDocument/2006/relationships/image" Target="../media/image2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hyperlink" Target="http://www.science-animations.com/support-files/bernoulli07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907704" y="1988840"/>
            <a:ext cx="5832648" cy="3089068"/>
            <a:chOff x="1799692" y="2348880"/>
            <a:chExt cx="5832648" cy="3089068"/>
          </a:xfrm>
        </p:grpSpPr>
        <p:pic>
          <p:nvPicPr>
            <p:cNvPr id="1026" name="Picture 2" descr="C:\Users\Merkouris\Desktop\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BBB"/>
                </a:clrFrom>
                <a:clrTo>
                  <a:srgbClr val="FFFBB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692" y="2348880"/>
              <a:ext cx="5832648" cy="3089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Merkouris\Desktop\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BB4"/>
                </a:clrFrom>
                <a:clrTo>
                  <a:srgbClr val="FFFBB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6" y="4725144"/>
              <a:ext cx="633670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49742" y="905711"/>
            <a:ext cx="4644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 του </a:t>
            </a:r>
            <a:r>
              <a:rPr 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Bernoulli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415988" y="1988840"/>
            <a:ext cx="6096000" cy="3434898"/>
            <a:chOff x="1415988" y="1988840"/>
            <a:chExt cx="6096000" cy="3434898"/>
          </a:xfrm>
        </p:grpSpPr>
        <p:pic>
          <p:nvPicPr>
            <p:cNvPr id="1026" name="Picture 2" descr="Westfall Model 2300 Venturi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88" y="1988840"/>
              <a:ext cx="6096000" cy="30003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99792" y="5085184"/>
              <a:ext cx="4104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l-GR" sz="1600" b="1" dirty="0" err="1" smtClean="0">
                  <a:latin typeface="Comic Sans MS" panose="030F0702030302020204" pitchFamily="66" charset="0"/>
                </a:rPr>
                <a:t>Βεντουρίμετρο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6” Westfall Model 2300</a:t>
              </a: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5576" y="644517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Πρακτικές εφαρμογές του νόμου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Bernoulli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AutoShape 2" descr="Αποτέλεσμα εικόνας για Bernoulli roof gr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5" name="Picture 3" descr="C:\Users\Merkouris\Desktop\Χωρίς τίτλο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0" y="1051367"/>
            <a:ext cx="3474119" cy="206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Ομάδα 18"/>
          <p:cNvGrpSpPr/>
          <p:nvPr/>
        </p:nvGrpSpPr>
        <p:grpSpPr>
          <a:xfrm>
            <a:off x="388196" y="2504511"/>
            <a:ext cx="782976" cy="442851"/>
            <a:chOff x="2843808" y="2433872"/>
            <a:chExt cx="782976" cy="442851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2843808" y="2496938"/>
              <a:ext cx="504056" cy="379785"/>
              <a:chOff x="2843808" y="2496938"/>
              <a:chExt cx="504056" cy="379785"/>
            </a:xfrm>
          </p:grpSpPr>
          <p:sp>
            <p:nvSpPr>
              <p:cNvPr id="6" name="Έλλειψη 5"/>
              <p:cNvSpPr/>
              <p:nvPr/>
            </p:nvSpPr>
            <p:spPr>
              <a:xfrm>
                <a:off x="3014111" y="2538611"/>
                <a:ext cx="45719" cy="491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16" name="Ομάδα 15"/>
              <p:cNvGrpSpPr/>
              <p:nvPr/>
            </p:nvGrpSpPr>
            <p:grpSpPr>
              <a:xfrm>
                <a:off x="2843808" y="2496938"/>
                <a:ext cx="504056" cy="379785"/>
                <a:chOff x="2843808" y="2496938"/>
                <a:chExt cx="504056" cy="379785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2843808" y="2568946"/>
                  <a:ext cx="3600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b="1" dirty="0" smtClean="0"/>
                    <a:t>Α</a:t>
                  </a:r>
                  <a:endParaRPr lang="el-GR" sz="1400" b="1" dirty="0"/>
                </a:p>
              </p:txBody>
            </p:sp>
            <p:cxnSp>
              <p:nvCxnSpPr>
                <p:cNvPr id="15" name="Ευθύγραμμο βέλος σύνδεσης 14"/>
                <p:cNvCxnSpPr/>
                <p:nvPr/>
              </p:nvCxnSpPr>
              <p:spPr>
                <a:xfrm flipV="1">
                  <a:off x="3059832" y="2496938"/>
                  <a:ext cx="288032" cy="7200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203848" y="2433872"/>
                  <a:ext cx="422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sz="1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𝚨</m:t>
                            </m:r>
                          </m:sub>
                        </m:sSub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2433872"/>
                  <a:ext cx="422936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Ομάδα 20"/>
          <p:cNvGrpSpPr/>
          <p:nvPr/>
        </p:nvGrpSpPr>
        <p:grpSpPr>
          <a:xfrm>
            <a:off x="1829985" y="1555423"/>
            <a:ext cx="888754" cy="336733"/>
            <a:chOff x="2792290" y="2511035"/>
            <a:chExt cx="888754" cy="336733"/>
          </a:xfrm>
        </p:grpSpPr>
        <p:grpSp>
          <p:nvGrpSpPr>
            <p:cNvPr id="22" name="Ομάδα 21"/>
            <p:cNvGrpSpPr/>
            <p:nvPr/>
          </p:nvGrpSpPr>
          <p:grpSpPr>
            <a:xfrm>
              <a:off x="2792290" y="2511035"/>
              <a:ext cx="627582" cy="307777"/>
              <a:chOff x="2792290" y="2511035"/>
              <a:chExt cx="627582" cy="307777"/>
            </a:xfrm>
          </p:grpSpPr>
          <p:sp>
            <p:nvSpPr>
              <p:cNvPr id="24" name="Έλλειψη 23"/>
              <p:cNvSpPr/>
              <p:nvPr/>
            </p:nvSpPr>
            <p:spPr>
              <a:xfrm>
                <a:off x="3014111" y="2538611"/>
                <a:ext cx="45719" cy="491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25" name="Ομάδα 24"/>
              <p:cNvGrpSpPr/>
              <p:nvPr/>
            </p:nvGrpSpPr>
            <p:grpSpPr>
              <a:xfrm>
                <a:off x="2792290" y="2511035"/>
                <a:ext cx="627582" cy="307777"/>
                <a:chOff x="2792290" y="2511035"/>
                <a:chExt cx="627582" cy="307777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2792290" y="2511035"/>
                  <a:ext cx="3600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b="1" dirty="0" smtClean="0"/>
                    <a:t>Β</a:t>
                  </a:r>
                  <a:endParaRPr lang="el-GR" sz="1400" b="1" dirty="0"/>
                </a:p>
              </p:txBody>
            </p:sp>
            <p:cxnSp>
              <p:nvCxnSpPr>
                <p:cNvPr id="27" name="Ευθύγραμμο βέλος σύνδεσης 26"/>
                <p:cNvCxnSpPr/>
                <p:nvPr/>
              </p:nvCxnSpPr>
              <p:spPr>
                <a:xfrm flipV="1">
                  <a:off x="3059832" y="2511035"/>
                  <a:ext cx="360040" cy="5791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258108" y="2539991"/>
                  <a:ext cx="422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sz="1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𝚩</m:t>
                            </m:r>
                          </m:sub>
                        </m:sSub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108" y="2539991"/>
                  <a:ext cx="422936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Ομάδα 29"/>
          <p:cNvGrpSpPr/>
          <p:nvPr/>
        </p:nvGrpSpPr>
        <p:grpSpPr>
          <a:xfrm>
            <a:off x="3011497" y="1607574"/>
            <a:ext cx="769399" cy="382497"/>
            <a:chOff x="2843808" y="2508275"/>
            <a:chExt cx="769399" cy="382497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2843808" y="2508275"/>
              <a:ext cx="504056" cy="307777"/>
              <a:chOff x="2843808" y="2508275"/>
              <a:chExt cx="504056" cy="307777"/>
            </a:xfrm>
          </p:grpSpPr>
          <p:sp>
            <p:nvSpPr>
              <p:cNvPr id="33" name="Έλλειψη 32"/>
              <p:cNvSpPr/>
              <p:nvPr/>
            </p:nvSpPr>
            <p:spPr>
              <a:xfrm>
                <a:off x="3014111" y="2538611"/>
                <a:ext cx="45719" cy="491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34" name="Ομάδα 33"/>
              <p:cNvGrpSpPr/>
              <p:nvPr/>
            </p:nvGrpSpPr>
            <p:grpSpPr>
              <a:xfrm>
                <a:off x="2843808" y="2508275"/>
                <a:ext cx="504056" cy="307777"/>
                <a:chOff x="2843808" y="2508275"/>
                <a:chExt cx="504056" cy="307777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2843808" y="2508275"/>
                  <a:ext cx="3600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b="1" dirty="0" smtClean="0"/>
                    <a:t>Γ</a:t>
                  </a:r>
                  <a:endParaRPr lang="el-GR" sz="1400" b="1" dirty="0"/>
                </a:p>
              </p:txBody>
            </p:sp>
            <p:cxnSp>
              <p:nvCxnSpPr>
                <p:cNvPr id="36" name="Ευθύγραμμο βέλος σύνδεσης 35"/>
                <p:cNvCxnSpPr/>
                <p:nvPr/>
              </p:nvCxnSpPr>
              <p:spPr>
                <a:xfrm>
                  <a:off x="3059832" y="2568946"/>
                  <a:ext cx="288032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190271" y="2582995"/>
                  <a:ext cx="422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sz="1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𝚪</m:t>
                            </m:r>
                          </m:sub>
                        </m:sSub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271" y="2582995"/>
                  <a:ext cx="422936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extBox 36"/>
          <p:cNvSpPr txBox="1"/>
          <p:nvPr/>
        </p:nvSpPr>
        <p:spPr>
          <a:xfrm>
            <a:off x="4057973" y="669769"/>
            <a:ext cx="44644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Στην περιοχή Β (πάνω από τη στέγη) οι ρευματικές γραμμές είναι πιο πυκνές.</a:t>
            </a:r>
          </a:p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Γι’ αυτό εκεί, η</a:t>
            </a:r>
          </a:p>
          <a:p>
            <a:pPr algn="just">
              <a:lnSpc>
                <a:spcPct val="150000"/>
              </a:lnSpc>
            </a:pPr>
            <a:endParaRPr lang="el-GR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απ’ ότι στα πιο απομακρυσμένα σημεία Α ή Γ, που θεωρούμε ότι η πίεση είναι </a:t>
            </a:r>
            <a:r>
              <a:rPr lang="en-US" b="1" i="1" dirty="0" smtClean="0">
                <a:latin typeface="Comic Sans MS" panose="030F0702030302020204" pitchFamily="66" charset="0"/>
              </a:rPr>
              <a:t>p</a:t>
            </a:r>
            <a:r>
              <a:rPr lang="el-GR" b="1" baseline="-25000" dirty="0" smtClean="0">
                <a:latin typeface="Comic Sans MS" panose="030F0702030302020204" pitchFamily="66" charset="0"/>
              </a:rPr>
              <a:t>Α</a:t>
            </a:r>
            <a:r>
              <a:rPr lang="el-GR" b="1" dirty="0" smtClean="0">
                <a:latin typeface="Comic Sans MS" panose="030F0702030302020204" pitchFamily="66" charset="0"/>
              </a:rPr>
              <a:t> = </a:t>
            </a:r>
            <a:r>
              <a:rPr lang="en-US" b="1" i="1" dirty="0" smtClean="0">
                <a:latin typeface="Comic Sans MS" panose="030F0702030302020204" pitchFamily="66" charset="0"/>
              </a:rPr>
              <a:t>p</a:t>
            </a:r>
            <a:r>
              <a:rPr lang="el-GR" b="1" baseline="-25000" dirty="0" smtClean="0">
                <a:latin typeface="Comic Sans MS" panose="030F0702030302020204" pitchFamily="66" charset="0"/>
              </a:rPr>
              <a:t>Γ </a:t>
            </a:r>
            <a:r>
              <a:rPr lang="el-GR" b="1" dirty="0" smtClean="0">
                <a:latin typeface="Comic Sans MS" panose="030F0702030302020204" pitchFamily="66" charset="0"/>
              </a:rPr>
              <a:t>=</a:t>
            </a:r>
            <a:r>
              <a:rPr lang="el-GR" b="1" baseline="-25000" dirty="0" smtClean="0">
                <a:latin typeface="Comic Sans MS" panose="030F0702030302020204" pitchFamily="66" charset="0"/>
              </a:rPr>
              <a:t> </a:t>
            </a:r>
            <a:r>
              <a:rPr lang="en-US" b="1" i="1" dirty="0" smtClean="0">
                <a:latin typeface="Comic Sans MS" panose="030F0702030302020204" pitchFamily="66" charset="0"/>
              </a:rPr>
              <a:t>p</a:t>
            </a:r>
            <a:r>
              <a:rPr lang="en-US" b="1" baseline="-25000" dirty="0" smtClean="0">
                <a:latin typeface="Comic Sans MS" panose="030F0702030302020204" pitchFamily="66" charset="0"/>
              </a:rPr>
              <a:t>at</a:t>
            </a:r>
            <a:r>
              <a:rPr lang="el-GR" b="1" baseline="-25000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=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1atm)</a:t>
            </a:r>
            <a:r>
              <a:rPr lang="el-GR" b="1" dirty="0" smtClean="0">
                <a:latin typeface="Comic Sans MS" panose="030F0702030302020204" pitchFamily="66" charset="0"/>
              </a:rPr>
              <a:t>. 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8236" y="3631482"/>
                <a:ext cx="7827671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Στο εσωτερικό του σπιτιού που είναι κλειστό, η πίεση είναι επίσης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ίση με την ατμοσφαιρική (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p</a:t>
                </a:r>
                <a:r>
                  <a:rPr lang="en-US" sz="2000" b="1" baseline="-25000" dirty="0" smtClean="0">
                    <a:latin typeface="Comic Sans MS" panose="030F0702030302020204" pitchFamily="66" charset="0"/>
                  </a:rPr>
                  <a:t>at</a:t>
                </a:r>
                <a:r>
                  <a:rPr lang="el-GR" sz="2000" b="1" baseline="-250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=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1atm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)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. </a:t>
                </a:r>
                <a:endParaRPr lang="el-GR" sz="2000" b="1" dirty="0" smtClean="0"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Έτσι, ανάμεσα στο πάνω και το κάτω μέρος της στέγης υπάρχει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διαφορά πίεσης Δ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p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,</a:t>
                </a:r>
                <a:r>
                  <a:rPr lang="el-GR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με αποτέλεσμα την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πρόκληση 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που τείνει ν’ ανυψώσει τη στέγη 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(η στέγη θα κινηθεί αντίθετα από την ταχύτητα του ανέμου)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36" y="3631482"/>
                <a:ext cx="7827671" cy="2954655"/>
              </a:xfrm>
              <a:prstGeom prst="rect">
                <a:avLst/>
              </a:prstGeom>
              <a:blipFill>
                <a:blip r:embed="rId7"/>
                <a:stretch>
                  <a:fillRect l="-935" r="-779" b="-10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Ορθογώνιο 39"/>
          <p:cNvSpPr/>
          <p:nvPr/>
        </p:nvSpPr>
        <p:spPr>
          <a:xfrm>
            <a:off x="5806540" y="159309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ταχύτητα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ανέμου</a:t>
            </a:r>
            <a:endParaRPr lang="el-GR" dirty="0"/>
          </a:p>
        </p:txBody>
      </p:sp>
      <p:sp>
        <p:nvSpPr>
          <p:cNvPr id="41" name="Ορθογώνιο 40"/>
          <p:cNvSpPr/>
          <p:nvPr/>
        </p:nvSpPr>
        <p:spPr>
          <a:xfrm>
            <a:off x="4057430" y="1985513"/>
            <a:ext cx="198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είναι μεγαλύτερη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endParaRPr lang="el-GR" dirty="0"/>
          </a:p>
        </p:txBody>
      </p:sp>
      <p:sp>
        <p:nvSpPr>
          <p:cNvPr id="43" name="Ορθογώνιο 42"/>
          <p:cNvSpPr/>
          <p:nvPr/>
        </p:nvSpPr>
        <p:spPr>
          <a:xfrm>
            <a:off x="6341512" y="1977369"/>
            <a:ext cx="2234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πίεση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μικρότερη, 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5902306" y="1977369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και</a:t>
            </a:r>
            <a:endParaRPr lang="el-GR" dirty="0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160627" y="177985"/>
            <a:ext cx="2880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Αρπαγή στέγης</a:t>
            </a:r>
          </a:p>
        </p:txBody>
      </p:sp>
    </p:spTree>
    <p:extLst>
      <p:ext uri="{BB962C8B-B14F-4D97-AF65-F5344CB8AC3E}">
        <p14:creationId xmlns:p14="http://schemas.microsoft.com/office/powerpoint/2010/main" val="22295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2" name="Picture 6" descr="Venturi Flowme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89" y="2597244"/>
            <a:ext cx="374441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5339" y="980728"/>
            <a:ext cx="5076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βεντουρίμετρο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ή σωλήνας του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Venturi</a:t>
            </a:r>
            <a:r>
              <a:rPr lang="el-GR" sz="2000" b="1" dirty="0" smtClean="0">
                <a:latin typeface="Comic Sans MS" panose="030F0702030302020204" pitchFamily="66" charset="0"/>
              </a:rPr>
              <a:t> είναι μια συσκευή με την οποία μπορούμε να μετρήσουμε την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ταχύτητα ροής ρευστού </a:t>
            </a:r>
            <a:r>
              <a:rPr lang="el-GR" sz="2000" b="1" dirty="0" smtClean="0">
                <a:latin typeface="Comic Sans MS" panose="030F0702030302020204" pitchFamily="66" charset="0"/>
              </a:rPr>
              <a:t>σε κάποιο σημείο ενός σωλήνα.  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dirty="0" smtClean="0">
                <a:latin typeface="Comic Sans MS" panose="030F0702030302020204" pitchFamily="66" charset="0"/>
              </a:rPr>
              <a:t> </a:t>
            </a:r>
            <a:endParaRPr lang="el-GR" sz="2000" dirty="0">
              <a:latin typeface="Comic Sans MS" panose="030F0702030302020204" pitchFamily="66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6660232" y="116632"/>
            <a:ext cx="2342051" cy="3382441"/>
            <a:chOff x="2445973" y="1340768"/>
            <a:chExt cx="2342051" cy="3382441"/>
          </a:xfrm>
        </p:grpSpPr>
        <p:pic>
          <p:nvPicPr>
            <p:cNvPr id="10" name="Picture 2" descr="https://upload.wikimedia.org/wikipedia/commons/2/20/Giovanni_Battista_Venturi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340768"/>
              <a:ext cx="2088232" cy="27112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445973" y="3933056"/>
              <a:ext cx="2342051" cy="79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latin typeface="Comic Sans MS" panose="030F0702030302020204" pitchFamily="66" charset="0"/>
                  <a:hlinkClick r:id="rId4"/>
                </a:rPr>
                <a:t>Giovanni Battista </a:t>
              </a:r>
              <a:r>
                <a:rPr lang="en-US" sz="1600" b="1" dirty="0" err="1" smtClean="0">
                  <a:latin typeface="Comic Sans MS" panose="030F0702030302020204" pitchFamily="66" charset="0"/>
                  <a:hlinkClick r:id="rId4"/>
                </a:rPr>
                <a:t>Venturi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(1746-1822)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5536" y="392763"/>
            <a:ext cx="6590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Ροόμετρο του </a:t>
            </a:r>
            <a:r>
              <a:rPr lang="en-US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Venturi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Βεντουρίμετρο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29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537" y="-45390"/>
            <a:ext cx="7640220" cy="142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Εφαρμόζουμε την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εξίσωση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Bernoulli</a:t>
            </a:r>
            <a:r>
              <a:rPr lang="el-GR" sz="2000" b="1" dirty="0" smtClean="0">
                <a:latin typeface="Comic Sans MS" panose="030F0702030302020204" pitchFamily="66" charset="0"/>
              </a:rPr>
              <a:t> και την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εξίσωση συνέχειας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στα σημεία 1 και 2 που βρίσκονται στο ίδιο ύψος, στην ίδια ρευματική γραμμή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του ρευστού που βρίσκεται στον σωλήνα.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7837" y="4307275"/>
                <a:ext cx="3756437" cy="637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l-GR" sz="2400" b="1" i="0" baseline="-250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latin typeface="Cambria Math"/>
                      </a:rPr>
                      <m:t>𝝆</m:t>
                    </m:r>
                    <m:sSubSup>
                      <m:sSubSup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b="1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l-GR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l-GR" sz="2400" b="1" i="0" baseline="-25000" smtClean="0"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 </m:t>
                    </m:r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latin typeface="Cambria Math"/>
                      </a:rPr>
                      <m:t>𝝆</m:t>
                    </m:r>
                    <m:sSubSup>
                      <m:sSubSup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l-GR" sz="2400" b="1" baseline="-250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37" y="4307275"/>
                <a:ext cx="3756437" cy="637290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27779" y="4425493"/>
            <a:ext cx="48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(1)</a:t>
            </a:r>
            <a:endParaRPr lang="el-GR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3537819" y="4933983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l-GR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l-GR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l-G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l-G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l-GR" sz="2400" dirty="0"/>
          </a:p>
        </p:txBody>
      </p:sp>
      <p:sp>
        <p:nvSpPr>
          <p:cNvPr id="10" name="Δεξιό βέλος 9"/>
          <p:cNvSpPr/>
          <p:nvPr/>
        </p:nvSpPr>
        <p:spPr>
          <a:xfrm>
            <a:off x="5436096" y="5101742"/>
            <a:ext cx="366847" cy="1268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46216" y="4682409"/>
                <a:ext cx="1849032" cy="845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400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216" y="4682409"/>
                <a:ext cx="1849032" cy="845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95248" y="486707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l-GR" b="1" dirty="0" smtClean="0"/>
              <a:t>2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66970" y="57123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(1)</a:t>
            </a:r>
            <a:endParaRPr lang="el-GR" b="1" dirty="0"/>
          </a:p>
        </p:txBody>
      </p:sp>
      <p:grpSp>
        <p:nvGrpSpPr>
          <p:cNvPr id="21" name="Ομάδα 20"/>
          <p:cNvGrpSpPr/>
          <p:nvPr/>
        </p:nvGrpSpPr>
        <p:grpSpPr>
          <a:xfrm>
            <a:off x="1691442" y="5527705"/>
            <a:ext cx="576064" cy="369332"/>
            <a:chOff x="675992" y="4180438"/>
            <a:chExt cx="576064" cy="369332"/>
          </a:xfrm>
        </p:grpSpPr>
        <p:cxnSp>
          <p:nvCxnSpPr>
            <p:cNvPr id="15" name="Ευθύγραμμο βέλος σύνδεσης 14"/>
            <p:cNvCxnSpPr/>
            <p:nvPr/>
          </p:nvCxnSpPr>
          <p:spPr>
            <a:xfrm>
              <a:off x="675992" y="4549770"/>
              <a:ext cx="5760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75992" y="418043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(</a:t>
              </a:r>
              <a:r>
                <a:rPr lang="el-GR" b="1" dirty="0" smtClean="0"/>
                <a:t>2</a:t>
              </a:r>
              <a:r>
                <a:rPr lang="en-US" b="1" dirty="0" smtClean="0"/>
                <a:t>)</a:t>
              </a:r>
              <a:endParaRPr lang="el-GR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45101" y="5547017"/>
                <a:ext cx="4453798" cy="669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l-GR" sz="2400" b="1" i="0" baseline="-250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latin typeface="Cambria Math"/>
                      </a:rPr>
                      <m:t>𝝆</m:t>
                    </m:r>
                    <m:sSubSup>
                      <m:sSubSup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l-GR" sz="2400" b="1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l-GR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l-GR" sz="2400" b="1" i="0" baseline="-25000" smtClean="0"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 </m:t>
                    </m:r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latin typeface="Cambria Math"/>
                      </a:rPr>
                      <m:t>𝝆</m:t>
                    </m:r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latin typeface="Cambria Math"/>
                              </a:rPr>
                              <m:t>𝜜</m:t>
                            </m:r>
                            <m:r>
                              <a:rPr lang="el-GR" sz="2400" b="1" i="1" baseline="30000">
                                <a:latin typeface="Cambria Math"/>
                              </a:rPr>
                              <m:t>𝟐</m:t>
                            </m:r>
                          </m:e>
                          <m:sub>
                            <m:r>
                              <a:rPr lang="el-GR" sz="2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latin typeface="Cambria Math"/>
                              </a:rPr>
                              <m:t>𝜜</m:t>
                            </m:r>
                            <m:r>
                              <a:rPr lang="el-GR" sz="2400" b="1" i="1" baseline="30000">
                                <a:latin typeface="Cambria Math"/>
                              </a:rPr>
                              <m:t>𝟐</m:t>
                            </m:r>
                          </m:e>
                          <m:sub>
                            <m:r>
                              <a:rPr lang="el-GR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l-GR" sz="2400" b="1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  <m:r>
                          <a:rPr lang="el-GR" sz="2400" b="1" i="1" baseline="30000">
                            <a:latin typeface="Cambria Math"/>
                          </a:rPr>
                          <m:t>𝟐</m:t>
                        </m:r>
                      </m:e>
                      <m:sub>
                        <m:r>
                          <a:rPr lang="el-GR" sz="24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l-GR" sz="2400" b="1" baseline="-250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101" y="5547017"/>
                <a:ext cx="4453798" cy="6698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Δεξιό βέλος 29"/>
          <p:cNvSpPr/>
          <p:nvPr/>
        </p:nvSpPr>
        <p:spPr>
          <a:xfrm>
            <a:off x="6819057" y="5815424"/>
            <a:ext cx="366847" cy="1268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2" name="Ορθογώνιο 31"/>
          <p:cNvSpPr/>
          <p:nvPr/>
        </p:nvSpPr>
        <p:spPr>
          <a:xfrm>
            <a:off x="5406108" y="4409673"/>
            <a:ext cx="2145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εξίσωση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Bernoulli</a:t>
            </a:r>
            <a:endParaRPr lang="el-GR" dirty="0"/>
          </a:p>
        </p:txBody>
      </p:sp>
      <p:sp>
        <p:nvSpPr>
          <p:cNvPr id="33" name="Ορθογώνιο 32"/>
          <p:cNvSpPr/>
          <p:nvPr/>
        </p:nvSpPr>
        <p:spPr>
          <a:xfrm>
            <a:off x="1219673" y="5014417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εξίσωση συνέχειας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dirty="0"/>
          </a:p>
        </p:txBody>
      </p:sp>
      <p:grpSp>
        <p:nvGrpSpPr>
          <p:cNvPr id="24" name="Ομάδα 23"/>
          <p:cNvGrpSpPr/>
          <p:nvPr/>
        </p:nvGrpSpPr>
        <p:grpSpPr>
          <a:xfrm>
            <a:off x="1567791" y="1392098"/>
            <a:ext cx="5838331" cy="2845325"/>
            <a:chOff x="1567791" y="1336575"/>
            <a:chExt cx="5838331" cy="2845325"/>
          </a:xfrm>
        </p:grpSpPr>
        <p:pic>
          <p:nvPicPr>
            <p:cNvPr id="1027" name="Picture 3" descr="C:\Users\Merkouris\Desktop\Χωρίς τίτλο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791" y="1336575"/>
              <a:ext cx="5838331" cy="2845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Έλλειψη 5"/>
            <p:cNvSpPr/>
            <p:nvPr/>
          </p:nvSpPr>
          <p:spPr>
            <a:xfrm>
              <a:off x="4414949" y="338328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3" name="Ευθεία γραμμή σύνδεσης 22"/>
            <p:cNvCxnSpPr/>
            <p:nvPr/>
          </p:nvCxnSpPr>
          <p:spPr>
            <a:xfrm>
              <a:off x="4383995" y="3304254"/>
              <a:ext cx="208652" cy="0"/>
            </a:xfrm>
            <a:prstGeom prst="line">
              <a:avLst/>
            </a:prstGeom>
            <a:ln w="19050">
              <a:solidFill>
                <a:srgbClr val="5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7" grpId="0"/>
      <p:bldP spid="30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3681932" y="2745786"/>
                <a:ext cx="3095650" cy="668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g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 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latin typeface="Cambria Math"/>
                      </a:rPr>
                      <m:t>𝝆</m:t>
                    </m:r>
                    <m:sSubSup>
                      <m:sSubSup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latin typeface="Cambria Math"/>
                              </a:rPr>
                              <m:t>𝜜</m:t>
                            </m:r>
                            <m:r>
                              <a:rPr lang="el-GR" sz="2400" b="1" i="1" baseline="30000">
                                <a:latin typeface="Cambria Math"/>
                              </a:rPr>
                              <m:t>𝟐</m:t>
                            </m:r>
                          </m:e>
                          <m:sub>
                            <m:r>
                              <a:rPr lang="el-GR" sz="2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latin typeface="Cambria Math"/>
                              </a:rPr>
                              <m:t>𝜜</m:t>
                            </m:r>
                            <m:r>
                              <a:rPr lang="el-GR" sz="2400" b="1" i="1" baseline="30000">
                                <a:latin typeface="Cambria Math"/>
                              </a:rPr>
                              <m:t>𝟐</m:t>
                            </m:r>
                          </m:e>
                          <m:sub>
                            <m:r>
                              <a:rPr lang="el-GR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- 1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l-GR" sz="2400" baseline="-250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932" y="2745786"/>
                <a:ext cx="3095650" cy="668837"/>
              </a:xfrm>
              <a:prstGeom prst="rect">
                <a:avLst/>
              </a:prstGeom>
              <a:blipFill>
                <a:blip r:embed="rId2"/>
                <a:stretch>
                  <a:fillRect l="-3150" r="-17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427649" y="3585858"/>
                <a:ext cx="2492477" cy="1156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𝒈𝒉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b="1" i="1" baseline="80000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649" y="3585858"/>
                <a:ext cx="2492477" cy="1156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5304185" y="3452360"/>
                <a:ext cx="2306914" cy="12897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𝒈𝒉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sz="2000" b="1" i="1" baseline="800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85" y="3452360"/>
                <a:ext cx="2306914" cy="1289712"/>
              </a:xfrm>
              <a:prstGeom prst="rect">
                <a:avLst/>
              </a:prstGeom>
              <a:blipFill>
                <a:blip r:embed="rId4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478972" y="128908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(4)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1498" y="1242919"/>
                <a:ext cx="6437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Comic Sans MS" panose="030F0702030302020204" pitchFamily="66" charset="0"/>
                  </a:rPr>
                  <a:t>Όμως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l-GR" sz="2400" b="1" baseline="-25000"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l-GR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baseline="-25000">
                        <a:latin typeface="Cambria Math"/>
                        <a:ea typeface="Cambria Math" panose="02040503050406030204" pitchFamily="18" charset="0"/>
                      </a:rPr>
                      <m:t>𝐚𝐭</m:t>
                    </m:r>
                  </m:oMath>
                </a14:m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el-GR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g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l-GR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baseline="-25000"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baseline="-25000">
                        <a:latin typeface="Cambria Math"/>
                        <a:ea typeface="Cambria Math" panose="02040503050406030204" pitchFamily="18" charset="0"/>
                      </a:rPr>
                      <m:t>𝐚𝐭</m:t>
                    </m:r>
                  </m:oMath>
                </a14:m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el-GR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g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l-GR" sz="2400" baseline="-25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98" y="1242919"/>
                <a:ext cx="643747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42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2766564" y="2141604"/>
                <a:ext cx="31061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l-GR" sz="2400" b="1" baseline="-25000"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l-GR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l-GR" sz="2400" b="1" baseline="-25000"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l-GR" sz="2400" b="1" baseline="-2500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400" baseline="-25000" dirty="0" smtClean="0"/>
                  <a:t> </a:t>
                </a:r>
                <a:r>
                  <a:rPr lang="en-US" sz="2400" dirty="0" smtClean="0"/>
                  <a:t> -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l-GR" sz="2400" baseline="-25000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564" y="2141604"/>
                <a:ext cx="3106121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786" t="-13158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789269" y="218777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(5)</a:t>
            </a:r>
            <a:endParaRPr lang="el-G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7440" y="218777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(4)</a:t>
            </a:r>
            <a:endParaRPr lang="el-GR" b="1" dirty="0"/>
          </a:p>
        </p:txBody>
      </p:sp>
      <p:sp>
        <p:nvSpPr>
          <p:cNvPr id="17" name="Ορθογώνιο 16"/>
          <p:cNvSpPr/>
          <p:nvPr/>
        </p:nvSpPr>
        <p:spPr>
          <a:xfrm>
            <a:off x="5637141" y="2135574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l-GR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g h</a:t>
            </a:r>
            <a:endParaRPr lang="el-GR" sz="24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4304" y="2906610"/>
            <a:ext cx="145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l-GR" b="1" dirty="0" smtClean="0"/>
              <a:t>3</a:t>
            </a:r>
            <a:r>
              <a:rPr lang="en-US" b="1" dirty="0" smtClean="0"/>
              <a:t>)</a:t>
            </a:r>
            <a:r>
              <a:rPr lang="el-GR" b="1" dirty="0" smtClean="0"/>
              <a:t>  και  (5)</a:t>
            </a:r>
            <a:endParaRPr lang="el-GR" b="1" dirty="0"/>
          </a:p>
        </p:txBody>
      </p:sp>
      <p:sp>
        <p:nvSpPr>
          <p:cNvPr id="19" name="Δεξιό βέλος 18"/>
          <p:cNvSpPr/>
          <p:nvPr/>
        </p:nvSpPr>
        <p:spPr>
          <a:xfrm>
            <a:off x="3241821" y="3056498"/>
            <a:ext cx="366847" cy="1268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Δεξιό βέλος 19"/>
          <p:cNvSpPr/>
          <p:nvPr/>
        </p:nvSpPr>
        <p:spPr>
          <a:xfrm>
            <a:off x="1032072" y="3992017"/>
            <a:ext cx="366847" cy="1268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Ορθογώνιο 20"/>
          <p:cNvSpPr/>
          <p:nvPr/>
        </p:nvSpPr>
        <p:spPr>
          <a:xfrm>
            <a:off x="4166906" y="3855409"/>
            <a:ext cx="1067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Τελικά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Ορθογώνιο 21"/>
              <p:cNvSpPr/>
              <p:nvPr/>
            </p:nvSpPr>
            <p:spPr>
              <a:xfrm>
                <a:off x="2977845" y="312851"/>
                <a:ext cx="3255635" cy="668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l-GR" sz="2400" b="1" baseline="-25000"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l-GR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l-GR" sz="2400" b="1" i="0" baseline="-25000" smtClean="0"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l-GR" sz="2400" b="1" i="0" baseline="-25000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latin typeface="Cambria Math"/>
                      </a:rPr>
                      <m:t>𝝆</m:t>
                    </m:r>
                    <m:sSubSup>
                      <m:sSubSup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latin typeface="Cambria Math"/>
                              </a:rPr>
                              <m:t>𝜜</m:t>
                            </m:r>
                            <m:r>
                              <a:rPr lang="el-GR" sz="2400" b="1" i="1" baseline="30000">
                                <a:latin typeface="Cambria Math"/>
                              </a:rPr>
                              <m:t>𝟐</m:t>
                            </m:r>
                          </m:e>
                          <m:sub>
                            <m:r>
                              <a:rPr lang="el-GR" sz="2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latin typeface="Cambria Math"/>
                              </a:rPr>
                              <m:t>𝜜</m:t>
                            </m:r>
                            <m:r>
                              <a:rPr lang="el-GR" sz="2400" b="1" i="1" baseline="30000">
                                <a:latin typeface="Cambria Math"/>
                              </a:rPr>
                              <m:t>𝟐</m:t>
                            </m:r>
                          </m:e>
                          <m:sub>
                            <m:r>
                              <a:rPr lang="el-GR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- 1)</a:t>
                </a:r>
                <a:endParaRPr lang="el-GR" sz="2400" dirty="0"/>
              </a:p>
            </p:txBody>
          </p:sp>
        </mc:Choice>
        <mc:Fallback xmlns="">
          <p:sp>
            <p:nvSpPr>
              <p:cNvPr id="22" name="Ορθογώνιο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45" y="312851"/>
                <a:ext cx="3255635" cy="668837"/>
              </a:xfrm>
              <a:prstGeom prst="rect">
                <a:avLst/>
              </a:prstGeom>
              <a:blipFill>
                <a:blip r:embed="rId7"/>
                <a:stretch>
                  <a:fillRect r="-24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182075" y="4720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l-GR" b="1" dirty="0" smtClean="0"/>
              <a:t>3</a:t>
            </a:r>
            <a:r>
              <a:rPr lang="en-US" b="1" dirty="0" smtClean="0"/>
              <a:t>)</a:t>
            </a:r>
            <a:endParaRPr lang="el-GR" b="1" dirty="0"/>
          </a:p>
        </p:txBody>
      </p:sp>
      <p:grpSp>
        <p:nvGrpSpPr>
          <p:cNvPr id="10" name="Ομάδα 9"/>
          <p:cNvGrpSpPr/>
          <p:nvPr/>
        </p:nvGrpSpPr>
        <p:grpSpPr>
          <a:xfrm>
            <a:off x="1523034" y="2024554"/>
            <a:ext cx="1056408" cy="695764"/>
            <a:chOff x="2236475" y="1865911"/>
            <a:chExt cx="1056408" cy="695764"/>
          </a:xfrm>
        </p:grpSpPr>
        <p:sp>
          <p:nvSpPr>
            <p:cNvPr id="16" name="Δεξιό βέλος 15"/>
            <p:cNvSpPr/>
            <p:nvPr/>
          </p:nvSpPr>
          <p:spPr>
            <a:xfrm>
              <a:off x="2339752" y="2159270"/>
              <a:ext cx="938922" cy="12689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9210" y="1865911"/>
              <a:ext cx="1003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αφαίρεση</a:t>
              </a:r>
              <a:endParaRPr lang="el-GR" sz="1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36475" y="2253898"/>
              <a:ext cx="1056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κατά  μέλη</a:t>
              </a:r>
              <a:endParaRPr lang="el-GR" sz="1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5" name="Ορθογώνιο 24"/>
          <p:cNvSpPr/>
          <p:nvPr/>
        </p:nvSpPr>
        <p:spPr>
          <a:xfrm>
            <a:off x="2565233" y="5112443"/>
            <a:ext cx="1067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Όμοια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Ορθογώνιο 25"/>
              <p:cNvSpPr/>
              <p:nvPr/>
            </p:nvSpPr>
            <p:spPr>
              <a:xfrm>
                <a:off x="3608668" y="4742072"/>
                <a:ext cx="2363019" cy="12897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𝒈𝒉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−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l-GR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l-GR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sz="2000" b="1" i="1" baseline="800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6" name="Ορθογώνιο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668" y="4742072"/>
                <a:ext cx="2363019" cy="1289712"/>
              </a:xfrm>
              <a:prstGeom prst="rect">
                <a:avLst/>
              </a:prstGeom>
              <a:blipFill>
                <a:blip r:embed="rId8"/>
                <a:stretch>
                  <a:fillRect b="-18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Δεξιό βέλος 26"/>
          <p:cNvSpPr/>
          <p:nvPr/>
        </p:nvSpPr>
        <p:spPr>
          <a:xfrm>
            <a:off x="2397292" y="593290"/>
            <a:ext cx="366847" cy="1268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30" name="Ομάδα 29"/>
          <p:cNvGrpSpPr/>
          <p:nvPr/>
        </p:nvGrpSpPr>
        <p:grpSpPr>
          <a:xfrm>
            <a:off x="3681932" y="2891112"/>
            <a:ext cx="1547825" cy="465880"/>
            <a:chOff x="3681932" y="2891112"/>
            <a:chExt cx="1547825" cy="465880"/>
          </a:xfrm>
        </p:grpSpPr>
        <p:cxnSp>
          <p:nvCxnSpPr>
            <p:cNvPr id="8" name="Ευθεία γραμμή σύνδεσης 7"/>
            <p:cNvCxnSpPr/>
            <p:nvPr/>
          </p:nvCxnSpPr>
          <p:spPr>
            <a:xfrm flipH="1">
              <a:off x="3681932" y="2906610"/>
              <a:ext cx="314004" cy="450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/>
            <p:nvPr/>
          </p:nvCxnSpPr>
          <p:spPr>
            <a:xfrm flipH="1">
              <a:off x="4915753" y="2891112"/>
              <a:ext cx="314004" cy="450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39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5" grpId="0"/>
      <p:bldP spid="26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33" name="Picture 9" descr="http://cdn.utools.gr/image/cache/data/Frezes%20Einhell/3425151-250x25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" y="225375"/>
            <a:ext cx="1972799" cy="19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2947984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Πιέζοντας γρήγορα το έμβολο δημιουργούμε εκροή αέρα από το στόμιο του σωλήνα.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Η φλέβα αέρα που βγαίνει από το στόμιο ανοίγει, καθώς απομακρύνεται από αυτό.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Στη θέση (1) (στένωση) η ταχύτητα είναι μεγαλύτερη και η πίεση μικρότερη.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Λόγω της </a:t>
            </a:r>
            <a:r>
              <a:rPr lang="el-GR" b="1" dirty="0" err="1" smtClean="0">
                <a:latin typeface="Comic Sans MS" panose="030F0702030302020204" pitchFamily="66" charset="0"/>
              </a:rPr>
              <a:t>υποπίεσης</a:t>
            </a:r>
            <a:r>
              <a:rPr lang="el-GR" b="1" dirty="0" smtClean="0">
                <a:latin typeface="Comic Sans MS" panose="030F0702030302020204" pitchFamily="66" charset="0"/>
              </a:rPr>
              <a:t> στην (1), το υγρό στο σωλήνα ανυψώνεται, παρασύρεται από το ρεύμα αέρα, </a:t>
            </a:r>
            <a:r>
              <a:rPr lang="el-GR" b="1" dirty="0" err="1" smtClean="0">
                <a:latin typeface="Comic Sans MS" panose="030F0702030302020204" pitchFamily="66" charset="0"/>
              </a:rPr>
              <a:t>σταγονοποιείται</a:t>
            </a:r>
            <a:r>
              <a:rPr lang="el-GR" b="1" dirty="0" smtClean="0">
                <a:latin typeface="Comic Sans MS" panose="030F0702030302020204" pitchFamily="66" charset="0"/>
              </a:rPr>
              <a:t> κι εκτοξεύεται.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2483768" y="511327"/>
            <a:ext cx="4865798" cy="2536283"/>
            <a:chOff x="2560762" y="842400"/>
            <a:chExt cx="4865798" cy="2536283"/>
          </a:xfrm>
        </p:grpSpPr>
        <p:grpSp>
          <p:nvGrpSpPr>
            <p:cNvPr id="6" name="Ομάδα 5"/>
            <p:cNvGrpSpPr/>
            <p:nvPr/>
          </p:nvGrpSpPr>
          <p:grpSpPr>
            <a:xfrm>
              <a:off x="2560762" y="842400"/>
              <a:ext cx="4865798" cy="2536283"/>
              <a:chOff x="4067944" y="706583"/>
              <a:chExt cx="4865798" cy="2536283"/>
            </a:xfrm>
          </p:grpSpPr>
          <p:pic>
            <p:nvPicPr>
              <p:cNvPr id="1031" name="Picture 7" descr="C:\Users\Merkouris\Desktop\Χωρίς τίτλο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764704"/>
                <a:ext cx="4865798" cy="2478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081434" y="706583"/>
                <a:ext cx="864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latin typeface="+mj-lt"/>
                  </a:rPr>
                  <a:t>έμβολο</a:t>
                </a:r>
                <a:endParaRPr lang="el-GR" sz="1400" b="1" dirty="0">
                  <a:latin typeface="+mj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88224" y="768181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latin typeface="+mj-lt"/>
                  </a:rPr>
                  <a:t>στόμιο</a:t>
                </a:r>
                <a:endParaRPr lang="el-GR" sz="1400" b="1" dirty="0">
                  <a:latin typeface="+mj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863206" y="1600363"/>
                <a:ext cx="864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latin typeface="+mj-lt"/>
                  </a:rPr>
                  <a:t>χαμηλή πίεση</a:t>
                </a:r>
                <a:endParaRPr lang="el-GR" sz="1400" b="1" dirty="0">
                  <a:latin typeface="+mj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42164" y="1751130"/>
                <a:ext cx="12766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latin typeface="+mj-lt"/>
                  </a:rPr>
                  <a:t>ατμοσφαιρική πίεση</a:t>
                </a:r>
                <a:endParaRPr lang="el-GR" sz="1400" b="1" dirty="0">
                  <a:latin typeface="+mj-l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499785" y="2428238"/>
                <a:ext cx="864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latin typeface="+mj-lt"/>
                  </a:rPr>
                  <a:t>σωλήνας</a:t>
                </a:r>
                <a:endParaRPr lang="el-GR" sz="1400" b="1" dirty="0">
                  <a:latin typeface="+mj-lt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485485" y="1211775"/>
              <a:ext cx="5071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(1)</a:t>
              </a:r>
              <a:endParaRPr lang="el-GR" sz="1400" b="1" dirty="0"/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62089" y="44490"/>
            <a:ext cx="26577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Ψεκαστήρας</a:t>
            </a:r>
          </a:p>
        </p:txBody>
      </p:sp>
    </p:spTree>
    <p:extLst>
      <p:ext uri="{BB962C8B-B14F-4D97-AF65-F5344CB8AC3E}">
        <p14:creationId xmlns:p14="http://schemas.microsoft.com/office/powerpoint/2010/main" val="27599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6" descr="Αποτέλεσμα εικόνας για sprayer Bernoull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pSp>
        <p:nvGrpSpPr>
          <p:cNvPr id="8" name="Ομάδα 7"/>
          <p:cNvGrpSpPr/>
          <p:nvPr/>
        </p:nvGrpSpPr>
        <p:grpSpPr>
          <a:xfrm>
            <a:off x="7392005" y="146950"/>
            <a:ext cx="1640193" cy="2870774"/>
            <a:chOff x="6673835" y="322136"/>
            <a:chExt cx="1640193" cy="2870774"/>
          </a:xfrm>
        </p:grpSpPr>
        <p:pic>
          <p:nvPicPr>
            <p:cNvPr id="1028" name="Picture 4" descr="Henry Pito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22136"/>
              <a:ext cx="1419225" cy="22860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Ορθογώνιο 6"/>
            <p:cNvSpPr/>
            <p:nvPr/>
          </p:nvSpPr>
          <p:spPr>
            <a:xfrm>
              <a:off x="6673835" y="2608135"/>
              <a:ext cx="16401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Comic Sans MS" panose="030F0702030302020204" pitchFamily="66" charset="0"/>
                  <a:hlinkClick r:id="rId3"/>
                </a:rPr>
                <a:t>Henri </a:t>
              </a:r>
              <a:r>
                <a:rPr lang="en-US" sz="1600" b="1" dirty="0" smtClean="0">
                  <a:latin typeface="Comic Sans MS" panose="030F0702030302020204" pitchFamily="66" charset="0"/>
                  <a:hlinkClick r:id="rId3"/>
                </a:rPr>
                <a:t>Pitot</a:t>
              </a:r>
              <a:endParaRPr lang="en-US" sz="16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(1695 - 1771)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3110" y="614323"/>
                <a:ext cx="6156966" cy="2349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Είναι μια συσκευή που χρησιμοποιείται για τη μέτρηση της ταχύτητας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ενός αερίου με πυκνότητα </a:t>
                </a:r>
                <a:r>
                  <a:rPr lang="el-GR" sz="2000" b="1" i="1" dirty="0" smtClean="0">
                    <a:latin typeface="Comic Sans MS" panose="030F0702030302020204" pitchFamily="66" charset="0"/>
                  </a:rPr>
                  <a:t>ρ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Χρησιμοποιείται μανόμετρο με υγρό (κόκκινο) πυκνότητας </a:t>
                </a:r>
                <a:r>
                  <a:rPr lang="el-GR" sz="2000" b="1" i="1" dirty="0" smtClean="0">
                    <a:latin typeface="Comic Sans MS" panose="030F0702030302020204" pitchFamily="66" charset="0"/>
                  </a:rPr>
                  <a:t>ρ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’.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10" y="614323"/>
                <a:ext cx="6156966" cy="2349618"/>
              </a:xfrm>
              <a:prstGeom prst="rect">
                <a:avLst/>
              </a:prstGeom>
              <a:blipFill>
                <a:blip r:embed="rId5"/>
                <a:stretch>
                  <a:fillRect l="-990" r="-1089" b="-3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Ομάδα 39"/>
          <p:cNvGrpSpPr/>
          <p:nvPr/>
        </p:nvGrpSpPr>
        <p:grpSpPr>
          <a:xfrm>
            <a:off x="15139" y="3053174"/>
            <a:ext cx="5829463" cy="3016450"/>
            <a:chOff x="3013390" y="546037"/>
            <a:chExt cx="5829463" cy="3016450"/>
          </a:xfrm>
        </p:grpSpPr>
        <p:grpSp>
          <p:nvGrpSpPr>
            <p:cNvPr id="41" name="Ομάδα 40"/>
            <p:cNvGrpSpPr/>
            <p:nvPr/>
          </p:nvGrpSpPr>
          <p:grpSpPr>
            <a:xfrm>
              <a:off x="3013390" y="546037"/>
              <a:ext cx="5829463" cy="3016450"/>
              <a:chOff x="3314537" y="1426479"/>
              <a:chExt cx="5829463" cy="3016450"/>
            </a:xfrm>
          </p:grpSpPr>
          <p:pic>
            <p:nvPicPr>
              <p:cNvPr id="45" name="Picture 2" descr="C:\Users\Merkouris\Desktop\1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843" y="1482138"/>
                <a:ext cx="5161558" cy="296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3779843" y="1734256"/>
                <a:ext cx="3672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/>
                  <a:t>Κ</a:t>
                </a:r>
                <a:endParaRPr lang="el-GR" sz="1400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077209" y="1426479"/>
                <a:ext cx="3672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/>
                  <a:t>Λ</a:t>
                </a:r>
                <a:endParaRPr lang="el-GR" sz="1400" b="1" dirty="0"/>
              </a:p>
            </p:txBody>
          </p:sp>
          <p:grpSp>
            <p:nvGrpSpPr>
              <p:cNvPr id="48" name="Ομάδα 47"/>
              <p:cNvGrpSpPr/>
              <p:nvPr/>
            </p:nvGrpSpPr>
            <p:grpSpPr>
              <a:xfrm>
                <a:off x="3314537" y="1580367"/>
                <a:ext cx="518536" cy="338554"/>
                <a:chOff x="3314537" y="1580367"/>
                <a:chExt cx="518536" cy="33855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3314537" y="1580367"/>
                      <a:ext cx="50405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600" b="1" i="1" smtClean="0"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600" b="1" dirty="0"/>
                    </a:p>
                  </p:txBody>
                </p:sp>
              </mc:Choice>
              <mc:Fallback xmlns="">
                <p:sp>
                  <p:nvSpPr>
                    <p:cNvPr id="60" name="TextBox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14537" y="1580367"/>
                      <a:ext cx="504056" cy="338554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1" name="Ευθύγραμμο βέλος σύνδεσης 60"/>
                <p:cNvCxnSpPr/>
                <p:nvPr/>
              </p:nvCxnSpPr>
              <p:spPr>
                <a:xfrm>
                  <a:off x="3429000" y="1903533"/>
                  <a:ext cx="40407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/>
              <p:cNvSpPr txBox="1"/>
              <p:nvPr/>
            </p:nvSpPr>
            <p:spPr>
              <a:xfrm>
                <a:off x="6456006" y="2868383"/>
                <a:ext cx="3672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/>
                  <a:t>Μ</a:t>
                </a:r>
                <a:endParaRPr lang="el-GR" sz="1400" b="1" dirty="0"/>
              </a:p>
            </p:txBody>
          </p:sp>
          <p:grpSp>
            <p:nvGrpSpPr>
              <p:cNvPr id="50" name="Ομάδα 49"/>
              <p:cNvGrpSpPr/>
              <p:nvPr/>
            </p:nvGrpSpPr>
            <p:grpSpPr>
              <a:xfrm>
                <a:off x="8001698" y="3034320"/>
                <a:ext cx="1142302" cy="772677"/>
                <a:chOff x="8001698" y="3034320"/>
                <a:chExt cx="1142302" cy="772677"/>
              </a:xfrm>
            </p:grpSpPr>
            <p:cxnSp>
              <p:nvCxnSpPr>
                <p:cNvPr id="51" name="Ευθεία γραμμή σύνδεσης 50"/>
                <p:cNvCxnSpPr/>
                <p:nvPr/>
              </p:nvCxnSpPr>
              <p:spPr>
                <a:xfrm>
                  <a:off x="8244408" y="3562487"/>
                  <a:ext cx="57606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Ομάδα 51"/>
                <p:cNvGrpSpPr/>
                <p:nvPr/>
              </p:nvGrpSpPr>
              <p:grpSpPr>
                <a:xfrm>
                  <a:off x="8001698" y="3280152"/>
                  <a:ext cx="368724" cy="523610"/>
                  <a:chOff x="8001698" y="3280152"/>
                  <a:chExt cx="368724" cy="523610"/>
                </a:xfrm>
              </p:grpSpPr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8118394" y="3280152"/>
                    <a:ext cx="25202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/>
                      <a:t>B</a:t>
                    </a:r>
                    <a:endParaRPr lang="el-GR" sz="1400" b="1" baseline="-25000" dirty="0"/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8001698" y="3495985"/>
                    <a:ext cx="36872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i="1" dirty="0" err="1" smtClean="0"/>
                      <a:t>p</a:t>
                    </a:r>
                    <a:r>
                      <a:rPr lang="en-US" sz="1400" b="1" baseline="-25000" dirty="0" err="1" smtClean="0"/>
                      <a:t>B</a:t>
                    </a:r>
                    <a:endParaRPr lang="el-GR" sz="1400" b="1" baseline="-25000" dirty="0"/>
                  </a:p>
                </p:txBody>
              </p:sp>
            </p:grpSp>
            <p:grpSp>
              <p:nvGrpSpPr>
                <p:cNvPr id="53" name="Ομάδα 52"/>
                <p:cNvGrpSpPr/>
                <p:nvPr/>
              </p:nvGrpSpPr>
              <p:grpSpPr>
                <a:xfrm>
                  <a:off x="8707309" y="3283010"/>
                  <a:ext cx="377108" cy="523987"/>
                  <a:chOff x="8707309" y="3283010"/>
                  <a:chExt cx="377108" cy="523987"/>
                </a:xfrm>
              </p:grpSpPr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8707309" y="3283010"/>
                    <a:ext cx="25202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/>
                      <a:t>A</a:t>
                    </a:r>
                    <a:endParaRPr lang="el-GR" sz="1400" b="1" baseline="-25000" dirty="0"/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8707309" y="3499220"/>
                    <a:ext cx="3771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i="1" dirty="0" err="1" smtClean="0"/>
                      <a:t>p</a:t>
                    </a:r>
                    <a:r>
                      <a:rPr lang="en-US" sz="1400" b="1" baseline="-25000" dirty="0" err="1" smtClean="0"/>
                      <a:t>A</a:t>
                    </a:r>
                    <a:endParaRPr lang="el-GR" sz="1400" b="1" baseline="-25000" dirty="0"/>
                  </a:p>
                </p:txBody>
              </p: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8639944" y="3034320"/>
                  <a:ext cx="5040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/>
                    <a:t>p</a:t>
                  </a:r>
                  <a:r>
                    <a:rPr lang="el-GR" sz="1400" b="1" baseline="-25000" dirty="0" smtClean="0"/>
                    <a:t>Λ</a:t>
                  </a:r>
                  <a:endParaRPr lang="el-GR" sz="1400" b="1" baseline="-25000" dirty="0"/>
                </a:p>
              </p:txBody>
            </p:sp>
            <p:cxnSp>
              <p:nvCxnSpPr>
                <p:cNvPr id="55" name="Ευθεία γραμμή σύνδεσης 54"/>
                <p:cNvCxnSpPr/>
                <p:nvPr/>
              </p:nvCxnSpPr>
              <p:spPr>
                <a:xfrm>
                  <a:off x="8257259" y="3280152"/>
                  <a:ext cx="57606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Ομάδα 41"/>
            <p:cNvGrpSpPr/>
            <p:nvPr/>
          </p:nvGrpSpPr>
          <p:grpSpPr>
            <a:xfrm>
              <a:off x="8172136" y="2374267"/>
              <a:ext cx="360040" cy="307777"/>
              <a:chOff x="8172136" y="2374267"/>
              <a:chExt cx="360040" cy="307777"/>
            </a:xfrm>
          </p:grpSpPr>
          <p:cxnSp>
            <p:nvCxnSpPr>
              <p:cNvPr id="43" name="Ευθύγραμμο βέλος σύνδεσης 42"/>
              <p:cNvCxnSpPr/>
              <p:nvPr/>
            </p:nvCxnSpPr>
            <p:spPr>
              <a:xfrm flipV="1">
                <a:off x="8218532" y="2399709"/>
                <a:ext cx="0" cy="2823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8172136" y="2374267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/>
                  <a:t>h</a:t>
                </a:r>
                <a:endParaRPr lang="el-GR" sz="1400" b="1" i="1" dirty="0"/>
              </a:p>
            </p:txBody>
          </p:sp>
        </p:grpSp>
      </p:grpSp>
      <p:grpSp>
        <p:nvGrpSpPr>
          <p:cNvPr id="39" name="Ομάδα 38"/>
          <p:cNvGrpSpPr/>
          <p:nvPr/>
        </p:nvGrpSpPr>
        <p:grpSpPr>
          <a:xfrm>
            <a:off x="6020249" y="3676829"/>
            <a:ext cx="2734072" cy="2170769"/>
            <a:chOff x="6020249" y="3676829"/>
            <a:chExt cx="2734072" cy="2170769"/>
          </a:xfrm>
        </p:grpSpPr>
        <p:grpSp>
          <p:nvGrpSpPr>
            <p:cNvPr id="62" name="Ομάδα 61"/>
            <p:cNvGrpSpPr/>
            <p:nvPr/>
          </p:nvGrpSpPr>
          <p:grpSpPr>
            <a:xfrm>
              <a:off x="6020249" y="3676829"/>
              <a:ext cx="2734072" cy="2170769"/>
              <a:chOff x="75580" y="-16214"/>
              <a:chExt cx="3429000" cy="2741550"/>
            </a:xfrm>
          </p:grpSpPr>
          <p:grpSp>
            <p:nvGrpSpPr>
              <p:cNvPr id="63" name="Ομάδα 62"/>
              <p:cNvGrpSpPr/>
              <p:nvPr/>
            </p:nvGrpSpPr>
            <p:grpSpPr>
              <a:xfrm>
                <a:off x="75580" y="29760"/>
                <a:ext cx="3429000" cy="2695576"/>
                <a:chOff x="10886" y="105355"/>
                <a:chExt cx="3429000" cy="2695576"/>
              </a:xfrm>
            </p:grpSpPr>
            <p:grpSp>
              <p:nvGrpSpPr>
                <p:cNvPr id="65" name="Ομάδα 64"/>
                <p:cNvGrpSpPr/>
                <p:nvPr/>
              </p:nvGrpSpPr>
              <p:grpSpPr>
                <a:xfrm>
                  <a:off x="10886" y="105355"/>
                  <a:ext cx="3429000" cy="2695576"/>
                  <a:chOff x="10886" y="105355"/>
                  <a:chExt cx="3429000" cy="2695576"/>
                </a:xfrm>
              </p:grpSpPr>
              <p:grpSp>
                <p:nvGrpSpPr>
                  <p:cNvPr id="67" name="Ομάδα 66"/>
                  <p:cNvGrpSpPr/>
                  <p:nvPr/>
                </p:nvGrpSpPr>
                <p:grpSpPr>
                  <a:xfrm>
                    <a:off x="10886" y="105355"/>
                    <a:ext cx="3429000" cy="2695576"/>
                    <a:chOff x="3445903" y="693288"/>
                    <a:chExt cx="3429000" cy="2695576"/>
                  </a:xfrm>
                </p:grpSpPr>
                <p:grpSp>
                  <p:nvGrpSpPr>
                    <p:cNvPr id="69" name="Ομάδα 68"/>
                    <p:cNvGrpSpPr/>
                    <p:nvPr/>
                  </p:nvGrpSpPr>
                  <p:grpSpPr>
                    <a:xfrm>
                      <a:off x="3445903" y="693288"/>
                      <a:ext cx="3429000" cy="2695576"/>
                      <a:chOff x="16903" y="305560"/>
                      <a:chExt cx="3429000" cy="2695576"/>
                    </a:xfrm>
                  </p:grpSpPr>
                  <p:pic>
                    <p:nvPicPr>
                      <p:cNvPr id="71" name="Picture 2" descr="http://ishtar.df.unibo.it/mflu/bild/pitot.gi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0">
                                <a14:imgEffect>
                                  <a14:colorTemperature colorTemp="112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3" y="305560"/>
                        <a:ext cx="3429000" cy="2695576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292100" dist="139700" dir="2700000" algn="tl" rotWithShape="0">
                          <a:srgbClr val="333333">
                            <a:alpha val="65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72" name="TextBox 71"/>
                      <p:cNvSpPr txBox="1"/>
                      <p:nvPr/>
                    </p:nvSpPr>
                    <p:spPr>
                      <a:xfrm>
                        <a:off x="839784" y="557480"/>
                        <a:ext cx="36720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sz="1400" b="1" dirty="0" smtClean="0"/>
                          <a:t>Κ</a:t>
                        </a:r>
                        <a:endParaRPr lang="el-GR" sz="1400" b="1" dirty="0"/>
                      </a:p>
                    </p:txBody>
                  </p:sp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1821830" y="310914"/>
                        <a:ext cx="36720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sz="1400" b="1" dirty="0" smtClean="0"/>
                          <a:t>Λ</a:t>
                        </a:r>
                        <a:endParaRPr lang="el-GR" sz="1400" b="1" dirty="0"/>
                      </a:p>
                    </p:txBody>
                  </p:sp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1979272" y="723417"/>
                        <a:ext cx="36720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sz="1400" b="1" dirty="0" smtClean="0"/>
                          <a:t>Μ</a:t>
                        </a:r>
                        <a:endParaRPr lang="el-GR" sz="1400" b="1" dirty="0"/>
                      </a:p>
                    </p:txBody>
                  </p:sp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1868115" y="1120307"/>
                        <a:ext cx="36720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sz="1400" b="1" dirty="0" smtClean="0"/>
                          <a:t>Λ</a:t>
                        </a:r>
                        <a:endParaRPr lang="el-GR" sz="1400" b="1" dirty="0"/>
                      </a:p>
                    </p:txBody>
                  </p:sp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1868115" y="1287112"/>
                        <a:ext cx="50405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i="1" dirty="0" smtClean="0"/>
                          <a:t>p</a:t>
                        </a:r>
                        <a:r>
                          <a:rPr lang="el-GR" sz="1400" b="1" baseline="-25000" dirty="0" smtClean="0"/>
                          <a:t>Λ</a:t>
                        </a:r>
                        <a:endParaRPr lang="el-GR" sz="1400" b="1" baseline="-25000" dirty="0"/>
                      </a:p>
                    </p:txBody>
                  </p:sp>
                  <p:grpSp>
                    <p:nvGrpSpPr>
                      <p:cNvPr id="77" name="Ομάδα 76"/>
                      <p:cNvGrpSpPr/>
                      <p:nvPr/>
                    </p:nvGrpSpPr>
                    <p:grpSpPr>
                      <a:xfrm>
                        <a:off x="1818208" y="1741882"/>
                        <a:ext cx="603868" cy="520854"/>
                        <a:chOff x="1818208" y="1741882"/>
                        <a:chExt cx="603868" cy="520854"/>
                      </a:xfrm>
                    </p:grpSpPr>
                    <p:sp>
                      <p:nvSpPr>
                        <p:cNvPr id="81" name="TextBox 80"/>
                        <p:cNvSpPr txBox="1"/>
                        <p:nvPr/>
                      </p:nvSpPr>
                      <p:spPr>
                        <a:xfrm>
                          <a:off x="1818208" y="1874032"/>
                          <a:ext cx="603868" cy="38870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b="1" i="1" dirty="0" err="1" smtClean="0"/>
                            <a:t>p</a:t>
                          </a:r>
                          <a:r>
                            <a:rPr lang="en-US" sz="1400" b="1" baseline="-25000" dirty="0" err="1" smtClean="0"/>
                            <a:t>A</a:t>
                          </a:r>
                          <a:endParaRPr lang="el-GR" sz="1400" b="1" baseline="-25000" dirty="0"/>
                        </a:p>
                      </p:txBody>
                    </p:sp>
                    <p:sp>
                      <p:nvSpPr>
                        <p:cNvPr id="82" name="TextBox 81"/>
                        <p:cNvSpPr txBox="1"/>
                        <p:nvPr/>
                      </p:nvSpPr>
                      <p:spPr>
                        <a:xfrm>
                          <a:off x="1956857" y="1741882"/>
                          <a:ext cx="25202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b="1" dirty="0" smtClean="0"/>
                            <a:t>A</a:t>
                          </a:r>
                          <a:endParaRPr lang="el-GR" sz="1400" b="1" baseline="-25000" dirty="0"/>
                        </a:p>
                      </p:txBody>
                    </p:sp>
                  </p:grpSp>
                  <p:grpSp>
                    <p:nvGrpSpPr>
                      <p:cNvPr id="78" name="Ομάδα 77"/>
                      <p:cNvGrpSpPr/>
                      <p:nvPr/>
                    </p:nvGrpSpPr>
                    <p:grpSpPr>
                      <a:xfrm>
                        <a:off x="2750974" y="1709834"/>
                        <a:ext cx="607417" cy="574639"/>
                        <a:chOff x="2750974" y="1709834"/>
                        <a:chExt cx="607417" cy="574639"/>
                      </a:xfrm>
                    </p:grpSpPr>
                    <p:sp>
                      <p:nvSpPr>
                        <p:cNvPr id="79" name="TextBox 78"/>
                        <p:cNvSpPr txBox="1"/>
                        <p:nvPr/>
                      </p:nvSpPr>
                      <p:spPr>
                        <a:xfrm>
                          <a:off x="2789802" y="1709834"/>
                          <a:ext cx="25202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b="1" dirty="0" smtClean="0"/>
                            <a:t>B</a:t>
                          </a:r>
                          <a:endParaRPr lang="el-GR" sz="1400" b="1" baseline="-25000" dirty="0"/>
                        </a:p>
                      </p:txBody>
                    </p:sp>
                    <p:sp>
                      <p:nvSpPr>
                        <p:cNvPr id="80" name="TextBox 79"/>
                        <p:cNvSpPr txBox="1"/>
                        <p:nvPr/>
                      </p:nvSpPr>
                      <p:spPr>
                        <a:xfrm>
                          <a:off x="2750974" y="1895770"/>
                          <a:ext cx="607417" cy="38870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b="1" i="1" dirty="0" err="1" smtClean="0"/>
                            <a:t>p</a:t>
                          </a:r>
                          <a:r>
                            <a:rPr lang="en-US" sz="1400" b="1" baseline="-25000" dirty="0" err="1" smtClean="0"/>
                            <a:t>B</a:t>
                          </a:r>
                          <a:endParaRPr lang="el-GR" sz="1400" b="1" baseline="-25000" dirty="0"/>
                        </a:p>
                      </p:txBody>
                    </p:sp>
                  </p:grpSp>
                </p:grpSp>
                <p:cxnSp>
                  <p:nvCxnSpPr>
                    <p:cNvPr id="70" name="Ευθεία γραμμή σύνδεσης 69"/>
                    <p:cNvCxnSpPr/>
                    <p:nvPr/>
                  </p:nvCxnSpPr>
                  <p:spPr>
                    <a:xfrm>
                      <a:off x="5511871" y="2367356"/>
                      <a:ext cx="86409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307975" y="492044"/>
                        <a:ext cx="504056" cy="338554"/>
                      </a:xfrm>
                      <a:prstGeom prst="rect">
                        <a:avLst/>
                      </a:prstGeom>
                      <a:solidFill>
                        <a:srgbClr val="A4FAD7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1600" b="1" i="1" smtClean="0"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sz="1600" b="1" dirty="0"/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7975" y="492044"/>
                        <a:ext cx="504056" cy="338554"/>
                      </a:xfrm>
                      <a:prstGeom prst="rect">
                        <a:avLst/>
                      </a:prstGeom>
                      <a:blipFill rotWithShape="1">
                        <a:blip r:embed="rId11"/>
                        <a:stretch>
                          <a:fillRect b="-681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1421516" y="920102"/>
                      <a:ext cx="50405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600" b="1" i="1" smtClean="0"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600" b="1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21516" y="920102"/>
                      <a:ext cx="504056" cy="338554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b="-6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533893" y="-16214"/>
                    <a:ext cx="50405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1600" b="1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3893" y="-16214"/>
                    <a:ext cx="504056" cy="338554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681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3" name="Ευθεία γραμμή σύνδεσης 82"/>
            <p:cNvCxnSpPr/>
            <p:nvPr/>
          </p:nvCxnSpPr>
          <p:spPr>
            <a:xfrm>
              <a:off x="7753409" y="4626419"/>
              <a:ext cx="47777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2811976" y="108204"/>
            <a:ext cx="28489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4"/>
              </a:rPr>
              <a:t>Σωλήνας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4"/>
              </a:rPr>
              <a:t>Pitot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2849" y="3140968"/>
                <a:ext cx="7880314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Η συσκευή τοποθετείται έτσι, ώστε το άνοιγμα (Κ) της συσκευής να είναι παράλληλο στο ρεύμα του αερίου. </a:t>
                </a:r>
              </a:p>
              <a:p>
                <a:pPr algn="just"/>
                <a:endParaRPr lang="el-GR" sz="10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Τα σημεία (Λ) στα οποία υπάρχουν ανοίγματα και το σημείο (Μ) είναι αρκετά μακριά από το σημείο εισόδου (Κ). Έτσι, στο (Λ) αποκαθίσταται η κανονική ροή του αερίου, που διαταράχτηκε από το πύκνωμα στο (Κ)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το αέριο έχει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. </a:t>
                </a:r>
              </a:p>
              <a:p>
                <a:pPr algn="just"/>
                <a:endParaRPr lang="el-GR" sz="10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Στο (Μ), η τυχόν ταχύτητα που είχαν τα σωμάτια στο (Κ), έχει σχεδόν μηδενιστεί.  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49" y="3140968"/>
                <a:ext cx="7880314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619" t="-962" r="-851" b="-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Ομάδα 27"/>
          <p:cNvGrpSpPr/>
          <p:nvPr/>
        </p:nvGrpSpPr>
        <p:grpSpPr>
          <a:xfrm>
            <a:off x="2848506" y="268228"/>
            <a:ext cx="3429000" cy="2696496"/>
            <a:chOff x="2848506" y="268228"/>
            <a:chExt cx="3429000" cy="2696496"/>
          </a:xfrm>
        </p:grpSpPr>
        <p:grpSp>
          <p:nvGrpSpPr>
            <p:cNvPr id="5" name="Ομάδα 4"/>
            <p:cNvGrpSpPr/>
            <p:nvPr/>
          </p:nvGrpSpPr>
          <p:grpSpPr>
            <a:xfrm>
              <a:off x="2848506" y="268228"/>
              <a:ext cx="3429000" cy="2696496"/>
              <a:chOff x="0" y="2923320"/>
              <a:chExt cx="3429000" cy="2696496"/>
            </a:xfrm>
          </p:grpSpPr>
          <p:grpSp>
            <p:nvGrpSpPr>
              <p:cNvPr id="6" name="Ομάδα 5"/>
              <p:cNvGrpSpPr/>
              <p:nvPr/>
            </p:nvGrpSpPr>
            <p:grpSpPr>
              <a:xfrm>
                <a:off x="0" y="2924240"/>
                <a:ext cx="3429000" cy="2695576"/>
                <a:chOff x="10886" y="105355"/>
                <a:chExt cx="3429000" cy="2695576"/>
              </a:xfrm>
            </p:grpSpPr>
            <p:grpSp>
              <p:nvGrpSpPr>
                <p:cNvPr id="8" name="Ομάδα 7"/>
                <p:cNvGrpSpPr/>
                <p:nvPr/>
              </p:nvGrpSpPr>
              <p:grpSpPr>
                <a:xfrm>
                  <a:off x="10886" y="105355"/>
                  <a:ext cx="3429000" cy="2695576"/>
                  <a:chOff x="10886" y="105355"/>
                  <a:chExt cx="3429000" cy="2695576"/>
                </a:xfrm>
              </p:grpSpPr>
              <p:grpSp>
                <p:nvGrpSpPr>
                  <p:cNvPr id="10" name="Ομάδα 9"/>
                  <p:cNvGrpSpPr/>
                  <p:nvPr/>
                </p:nvGrpSpPr>
                <p:grpSpPr>
                  <a:xfrm>
                    <a:off x="10886" y="105355"/>
                    <a:ext cx="3429000" cy="2695576"/>
                    <a:chOff x="3445903" y="693288"/>
                    <a:chExt cx="3429000" cy="2695576"/>
                  </a:xfrm>
                </p:grpSpPr>
                <p:grpSp>
                  <p:nvGrpSpPr>
                    <p:cNvPr id="12" name="Ομάδα 11"/>
                    <p:cNvGrpSpPr/>
                    <p:nvPr/>
                  </p:nvGrpSpPr>
                  <p:grpSpPr>
                    <a:xfrm>
                      <a:off x="3445903" y="693288"/>
                      <a:ext cx="3429000" cy="2695576"/>
                      <a:chOff x="16903" y="305560"/>
                      <a:chExt cx="3429000" cy="2695576"/>
                    </a:xfrm>
                  </p:grpSpPr>
                  <p:pic>
                    <p:nvPicPr>
                      <p:cNvPr id="14" name="Picture 2" descr="http://ishtar.df.unibo.it/mflu/bild/pitot.gi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colorTemperature colorTemp="112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3" y="305560"/>
                        <a:ext cx="3429000" cy="2695576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292100" dist="139700" dir="2700000" algn="tl" rotWithShape="0">
                          <a:srgbClr val="333333">
                            <a:alpha val="65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15" name="TextBox 14"/>
                      <p:cNvSpPr txBox="1"/>
                      <p:nvPr/>
                    </p:nvSpPr>
                    <p:spPr>
                      <a:xfrm>
                        <a:off x="839784" y="557480"/>
                        <a:ext cx="36720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sz="1400" b="1" dirty="0" smtClean="0"/>
                          <a:t>Κ</a:t>
                        </a:r>
                        <a:endParaRPr lang="el-GR" sz="1400" b="1" dirty="0"/>
                      </a:p>
                    </p:txBody>
                  </p:sp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1868115" y="353695"/>
                        <a:ext cx="36720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sz="1400" b="1" dirty="0" smtClean="0"/>
                          <a:t>Λ</a:t>
                        </a:r>
                        <a:endParaRPr lang="el-GR" sz="1400" b="1" dirty="0"/>
                      </a:p>
                    </p:txBody>
                  </p:sp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1979272" y="723417"/>
                        <a:ext cx="36720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sz="1400" b="1" dirty="0" smtClean="0"/>
                          <a:t>Μ</a:t>
                        </a:r>
                        <a:endParaRPr lang="el-GR" sz="1400" b="1" dirty="0"/>
                      </a:p>
                    </p:txBody>
                  </p:sp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1868115" y="1120307"/>
                        <a:ext cx="36720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sz="1400" b="1" dirty="0" smtClean="0"/>
                          <a:t>Λ</a:t>
                        </a:r>
                        <a:endParaRPr lang="el-GR" sz="1400" b="1" dirty="0"/>
                      </a:p>
                    </p:txBody>
                  </p:sp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1868115" y="1287112"/>
                        <a:ext cx="50405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i="1" dirty="0" smtClean="0"/>
                          <a:t>p</a:t>
                        </a:r>
                        <a:r>
                          <a:rPr lang="el-GR" sz="1400" b="1" baseline="-25000" dirty="0" smtClean="0"/>
                          <a:t>Λ</a:t>
                        </a:r>
                        <a:endParaRPr lang="el-GR" sz="1400" b="1" baseline="-25000" dirty="0"/>
                      </a:p>
                    </p:txBody>
                  </p:sp>
                  <p:grpSp>
                    <p:nvGrpSpPr>
                      <p:cNvPr id="20" name="Ομάδα 19"/>
                      <p:cNvGrpSpPr/>
                      <p:nvPr/>
                    </p:nvGrpSpPr>
                    <p:grpSpPr>
                      <a:xfrm>
                        <a:off x="1931589" y="1741882"/>
                        <a:ext cx="377108" cy="432387"/>
                        <a:chOff x="1931589" y="1741882"/>
                        <a:chExt cx="377108" cy="432387"/>
                      </a:xfrm>
                    </p:grpSpPr>
                    <p:sp>
                      <p:nvSpPr>
                        <p:cNvPr id="24" name="TextBox 23"/>
                        <p:cNvSpPr txBox="1"/>
                        <p:nvPr/>
                      </p:nvSpPr>
                      <p:spPr>
                        <a:xfrm>
                          <a:off x="1931589" y="1866492"/>
                          <a:ext cx="37710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b="1" i="1" dirty="0" err="1" smtClean="0"/>
                            <a:t>p</a:t>
                          </a:r>
                          <a:r>
                            <a:rPr lang="en-US" sz="1400" b="1" baseline="-25000" dirty="0" err="1" smtClean="0"/>
                            <a:t>A</a:t>
                          </a:r>
                          <a:endParaRPr lang="el-GR" sz="1400" b="1" baseline="-25000" dirty="0"/>
                        </a:p>
                      </p:txBody>
                    </p:sp>
                    <p:sp>
                      <p:nvSpPr>
                        <p:cNvPr id="25" name="TextBox 24"/>
                        <p:cNvSpPr txBox="1"/>
                        <p:nvPr/>
                      </p:nvSpPr>
                      <p:spPr>
                        <a:xfrm>
                          <a:off x="1956857" y="1741882"/>
                          <a:ext cx="25202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b="1" dirty="0" smtClean="0"/>
                            <a:t>A</a:t>
                          </a:r>
                          <a:endParaRPr lang="el-GR" sz="1400" b="1" baseline="-25000" dirty="0"/>
                        </a:p>
                      </p:txBody>
                    </p:sp>
                  </p:grpSp>
                  <p:grpSp>
                    <p:nvGrpSpPr>
                      <p:cNvPr id="21" name="Ομάδα 20"/>
                      <p:cNvGrpSpPr/>
                      <p:nvPr/>
                    </p:nvGrpSpPr>
                    <p:grpSpPr>
                      <a:xfrm>
                        <a:off x="2750975" y="1709834"/>
                        <a:ext cx="368724" cy="493713"/>
                        <a:chOff x="2750975" y="1709834"/>
                        <a:chExt cx="368724" cy="493713"/>
                      </a:xfrm>
                    </p:grpSpPr>
                    <p:sp>
                      <p:nvSpPr>
                        <p:cNvPr id="22" name="TextBox 21"/>
                        <p:cNvSpPr txBox="1"/>
                        <p:nvPr/>
                      </p:nvSpPr>
                      <p:spPr>
                        <a:xfrm>
                          <a:off x="2789802" y="1709834"/>
                          <a:ext cx="25202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b="1" dirty="0" smtClean="0"/>
                            <a:t>B</a:t>
                          </a:r>
                          <a:endParaRPr lang="el-GR" sz="1400" b="1" baseline="-25000" dirty="0"/>
                        </a:p>
                      </p:txBody>
                    </p:sp>
                    <p:sp>
                      <p:nvSpPr>
                        <p:cNvPr id="23" name="TextBox 22"/>
                        <p:cNvSpPr txBox="1"/>
                        <p:nvPr/>
                      </p:nvSpPr>
                      <p:spPr>
                        <a:xfrm>
                          <a:off x="2750975" y="1895770"/>
                          <a:ext cx="368724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b="1" i="1" dirty="0" err="1" smtClean="0"/>
                            <a:t>p</a:t>
                          </a:r>
                          <a:r>
                            <a:rPr lang="en-US" sz="1400" b="1" baseline="-25000" dirty="0" err="1" smtClean="0"/>
                            <a:t>B</a:t>
                          </a:r>
                          <a:endParaRPr lang="el-GR" sz="1400" b="1" baseline="-25000" dirty="0"/>
                        </a:p>
                      </p:txBody>
                    </p:sp>
                  </p:grpSp>
                </p:grpSp>
                <p:cxnSp>
                  <p:nvCxnSpPr>
                    <p:cNvPr id="13" name="Ευθεία γραμμή σύνδεσης 12"/>
                    <p:cNvCxnSpPr/>
                    <p:nvPr/>
                  </p:nvCxnSpPr>
                  <p:spPr>
                    <a:xfrm>
                      <a:off x="5511871" y="2367356"/>
                      <a:ext cx="86409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307975" y="492044"/>
                        <a:ext cx="504056" cy="338554"/>
                      </a:xfrm>
                      <a:prstGeom prst="rect">
                        <a:avLst/>
                      </a:prstGeom>
                      <a:solidFill>
                        <a:srgbClr val="A4FAD7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1600" b="1" i="1" smtClean="0"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sz="1600" b="1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7975" y="492044"/>
                        <a:ext cx="504056" cy="338554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1421516" y="920102"/>
                      <a:ext cx="50405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600" b="1" i="1" smtClean="0"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600" b="1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21516" y="920102"/>
                      <a:ext cx="504056" cy="338554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313942" y="2923320"/>
                    <a:ext cx="50405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1600" b="1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3942" y="2923320"/>
                    <a:ext cx="504056" cy="33855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6" name="Ευθεία γραμμή σύνδεσης 25"/>
            <p:cNvCxnSpPr/>
            <p:nvPr/>
          </p:nvCxnSpPr>
          <p:spPr>
            <a:xfrm flipV="1">
              <a:off x="5024967" y="1388143"/>
              <a:ext cx="596438" cy="164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7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024" y="80398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Εφαρμόζω το νόμο του </a:t>
            </a:r>
            <a:r>
              <a:rPr lang="en-US" sz="2000" b="1" dirty="0" smtClean="0">
                <a:latin typeface="Comic Sans MS" panose="030F0702030302020204" pitchFamily="66" charset="0"/>
              </a:rPr>
              <a:t>Bernoulli </a:t>
            </a:r>
            <a:r>
              <a:rPr lang="el-GR" sz="2000" b="1" dirty="0" smtClean="0">
                <a:latin typeface="Comic Sans MS" panose="030F0702030302020204" pitchFamily="66" charset="0"/>
              </a:rPr>
              <a:t>για τα σημεία Λ και Μ.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70942" y="3024500"/>
                <a:ext cx="328686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l-GR" sz="2400" b="1" i="1" smtClean="0">
                          <a:latin typeface="Cambria Math"/>
                        </a:rPr>
                        <m:t>𝝆</m:t>
                      </m:r>
                      <m:sSup>
                        <m:s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  <m:sup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l-GR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l-GR" sz="2400" b="1" i="0" smtClean="0">
                              <a:latin typeface="Cambria Math"/>
                            </a:rPr>
                            <m:t>𝚲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𝒑</m:t>
                          </m:r>
                          <m:r>
                            <a:rPr lang="el-GR" sz="2400" b="1" i="0" baseline="-25000" smtClean="0">
                              <a:latin typeface="Cambria Math"/>
                            </a:rPr>
                            <m:t>𝚳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42" y="3024500"/>
                <a:ext cx="3286861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31122" y="3785091"/>
                <a:ext cx="567710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2000" b="1" dirty="0" smtClean="0">
                    <a:latin typeface="Comic Sans MS" panose="030F0702030302020204" pitchFamily="66" charset="0"/>
                  </a:rPr>
                  <a:t>Για το υγρό του μανομέτρου ισχύει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l-GR" sz="2400" b="1" i="0" smtClean="0">
                            <a:latin typeface="Cambria Math"/>
                          </a:rPr>
                          <m:t>𝚨</m:t>
                        </m:r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l-GR" sz="2400" b="1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l-GR" sz="2400" b="1" i="0" smtClean="0">
                            <a:latin typeface="Cambria Math"/>
                          </a:rPr>
                          <m:t>𝚩</m:t>
                        </m:r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122" y="3785091"/>
                <a:ext cx="5677108" cy="453137"/>
              </a:xfrm>
              <a:prstGeom prst="rect">
                <a:avLst/>
              </a:prstGeom>
              <a:blipFill>
                <a:blip r:embed="rId3"/>
                <a:stretch>
                  <a:fillRect l="-1182" b="-229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68059" y="4485737"/>
                <a:ext cx="41618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l-GR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l-GR" sz="2400" b="1" i="0" smtClean="0">
                            <a:latin typeface="Cambria Math"/>
                            <a:ea typeface="Cambria Math" panose="02040503050406030204" pitchFamily="18" charset="0"/>
                          </a:rPr>
                          <m:t>𝚳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l-GR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l-GR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l-GR" sz="2400" b="1" i="0" smtClean="0">
                            <a:latin typeface="Cambria Math"/>
                            <a:ea typeface="Cambria Math" panose="02040503050406030204" pitchFamily="18" charset="0"/>
                          </a:rPr>
                          <m:t>𝚲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el-GR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ρ'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gh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l-GR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059" y="4485737"/>
                <a:ext cx="4161851" cy="461665"/>
              </a:xfrm>
              <a:prstGeom prst="rect">
                <a:avLst/>
              </a:prstGeom>
              <a:blipFill>
                <a:blip r:embed="rId4"/>
                <a:stretch>
                  <a:fillRect t="-10526" r="-293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057803" y="32693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l-GR" b="1" dirty="0" smtClean="0"/>
              <a:t>1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178652" y="3868896"/>
            <a:ext cx="48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l-GR" b="1" dirty="0" smtClean="0"/>
              <a:t>2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81226" y="543147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l-GR" b="1" dirty="0" smtClean="0"/>
              <a:t>1</a:t>
            </a:r>
            <a:r>
              <a:rPr lang="en-US" b="1" dirty="0" smtClean="0"/>
              <a:t>)</a:t>
            </a:r>
            <a:endParaRPr lang="el-GR" b="1" dirty="0"/>
          </a:p>
        </p:txBody>
      </p:sp>
      <p:grpSp>
        <p:nvGrpSpPr>
          <p:cNvPr id="32" name="Ομάδα 31"/>
          <p:cNvGrpSpPr/>
          <p:nvPr/>
        </p:nvGrpSpPr>
        <p:grpSpPr>
          <a:xfrm>
            <a:off x="1224914" y="5183361"/>
            <a:ext cx="918336" cy="496226"/>
            <a:chOff x="4007576" y="3396911"/>
            <a:chExt cx="918336" cy="496226"/>
          </a:xfrm>
        </p:grpSpPr>
        <p:sp>
          <p:nvSpPr>
            <p:cNvPr id="30" name="Δεξιό βέλος 29"/>
            <p:cNvSpPr/>
            <p:nvPr/>
          </p:nvSpPr>
          <p:spPr>
            <a:xfrm>
              <a:off x="4100544" y="3766243"/>
              <a:ext cx="759488" cy="12689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07576" y="3396911"/>
              <a:ext cx="918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(</a:t>
              </a:r>
              <a:r>
                <a:rPr lang="el-GR" b="1" dirty="0" smtClean="0"/>
                <a:t>2</a:t>
              </a:r>
              <a:r>
                <a:rPr lang="en-US" b="1" dirty="0" smtClean="0"/>
                <a:t>)</a:t>
              </a:r>
              <a:r>
                <a:rPr lang="el-GR" b="1" dirty="0" smtClean="0"/>
                <a:t>, </a:t>
              </a:r>
              <a:r>
                <a:rPr lang="en-US" b="1" dirty="0" smtClean="0"/>
                <a:t>(</a:t>
              </a:r>
              <a:r>
                <a:rPr lang="el-GR" b="1" dirty="0" smtClean="0"/>
                <a:t>3</a:t>
              </a:r>
              <a:r>
                <a:rPr lang="en-US" b="1" dirty="0" smtClean="0"/>
                <a:t>)</a:t>
              </a:r>
              <a:endParaRPr lang="el-GR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89897" y="5210658"/>
                <a:ext cx="366566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l-GR" sz="2400" b="1" i="1" smtClean="0">
                          <a:latin typeface="Cambria Math"/>
                        </a:rPr>
                        <m:t>𝝆</m:t>
                      </m:r>
                      <m:sSup>
                        <m:s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  <m:sup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l-GR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l-GR" sz="2400" b="1" i="0" smtClean="0">
                              <a:latin typeface="Cambria Math"/>
                            </a:rPr>
                            <m:t>𝚲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l-GR" sz="2400" b="1">
                              <a:latin typeface="Cambria Math"/>
                              <a:ea typeface="Cambria Math" panose="02040503050406030204" pitchFamily="18" charset="0"/>
                            </a:rPr>
                            <m:t>𝚲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2400" b="1" i="1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gh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897" y="5210658"/>
                <a:ext cx="3665666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673602" y="4531903"/>
            <a:ext cx="48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l-GR" b="1" dirty="0" smtClean="0"/>
              <a:t>3</a:t>
            </a:r>
            <a:r>
              <a:rPr lang="en-US" b="1" dirty="0" smtClean="0"/>
              <a:t>)</a:t>
            </a:r>
            <a:endParaRPr lang="el-GR" b="1" dirty="0"/>
          </a:p>
        </p:txBody>
      </p:sp>
      <p:grpSp>
        <p:nvGrpSpPr>
          <p:cNvPr id="39" name="Ομάδα 38"/>
          <p:cNvGrpSpPr/>
          <p:nvPr/>
        </p:nvGrpSpPr>
        <p:grpSpPr>
          <a:xfrm>
            <a:off x="3492249" y="5417894"/>
            <a:ext cx="1107045" cy="516783"/>
            <a:chOff x="4665221" y="4829623"/>
            <a:chExt cx="1107045" cy="516783"/>
          </a:xfrm>
        </p:grpSpPr>
        <p:cxnSp>
          <p:nvCxnSpPr>
            <p:cNvPr id="36" name="Ευθεία γραμμή σύνδεσης 35"/>
            <p:cNvCxnSpPr/>
            <p:nvPr/>
          </p:nvCxnSpPr>
          <p:spPr>
            <a:xfrm flipH="1">
              <a:off x="4665221" y="4850634"/>
              <a:ext cx="288032" cy="4957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εία γραμμή σύνδεσης 37"/>
            <p:cNvCxnSpPr/>
            <p:nvPr/>
          </p:nvCxnSpPr>
          <p:spPr>
            <a:xfrm flipH="1">
              <a:off x="5484234" y="4829623"/>
              <a:ext cx="288032" cy="4957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84836" y="5011177"/>
                <a:ext cx="2003112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𝝊</m:t>
                      </m:r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l-GR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𝝆</m:t>
                                  </m:r>
                                </m:e>
                                <m:sup>
                                  <m:r>
                                    <a:rPr lang="el-GR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𝒈𝒉</m:t>
                              </m:r>
                            </m:num>
                            <m:den>
                              <m: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𝝆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836" y="5011177"/>
                <a:ext cx="2003112" cy="1183529"/>
              </a:xfrm>
              <a:prstGeom prst="rect">
                <a:avLst/>
              </a:prstGeom>
              <a:blipFill>
                <a:blip r:embed="rId6"/>
                <a:stretch>
                  <a:fillRect b="-20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Δεξιό βέλος 40"/>
          <p:cNvSpPr/>
          <p:nvPr/>
        </p:nvSpPr>
        <p:spPr>
          <a:xfrm>
            <a:off x="5738376" y="5602560"/>
            <a:ext cx="418795" cy="1268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44" name="Ομάδα 43"/>
          <p:cNvGrpSpPr/>
          <p:nvPr/>
        </p:nvGrpSpPr>
        <p:grpSpPr>
          <a:xfrm>
            <a:off x="3738719" y="107684"/>
            <a:ext cx="4225950" cy="2851701"/>
            <a:chOff x="32841" y="1249783"/>
            <a:chExt cx="3315023" cy="2467248"/>
          </a:xfrm>
        </p:grpSpPr>
        <p:grpSp>
          <p:nvGrpSpPr>
            <p:cNvPr id="8" name="Ομάδα 7"/>
            <p:cNvGrpSpPr/>
            <p:nvPr/>
          </p:nvGrpSpPr>
          <p:grpSpPr>
            <a:xfrm>
              <a:off x="32841" y="1265556"/>
              <a:ext cx="3315023" cy="2451475"/>
              <a:chOff x="10886" y="105355"/>
              <a:chExt cx="3429000" cy="2695576"/>
            </a:xfrm>
          </p:grpSpPr>
          <p:grpSp>
            <p:nvGrpSpPr>
              <p:cNvPr id="9" name="Ομάδα 8"/>
              <p:cNvGrpSpPr/>
              <p:nvPr/>
            </p:nvGrpSpPr>
            <p:grpSpPr>
              <a:xfrm>
                <a:off x="10886" y="105355"/>
                <a:ext cx="3429000" cy="2695576"/>
                <a:chOff x="3445903" y="693288"/>
                <a:chExt cx="3429000" cy="2695576"/>
              </a:xfrm>
            </p:grpSpPr>
            <p:grpSp>
              <p:nvGrpSpPr>
                <p:cNvPr id="11" name="Ομάδα 10"/>
                <p:cNvGrpSpPr/>
                <p:nvPr/>
              </p:nvGrpSpPr>
              <p:grpSpPr>
                <a:xfrm>
                  <a:off x="3445903" y="693288"/>
                  <a:ext cx="3429000" cy="2695576"/>
                  <a:chOff x="16903" y="305560"/>
                  <a:chExt cx="3429000" cy="2695576"/>
                </a:xfrm>
              </p:grpSpPr>
              <p:pic>
                <p:nvPicPr>
                  <p:cNvPr id="13" name="Picture 2" descr="http://ishtar.df.unibo.it/mflu/bild/pitot.gif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colorTemperature colorTemp="112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903" y="305560"/>
                    <a:ext cx="3429000" cy="2695576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839784" y="557480"/>
                    <a:ext cx="367209" cy="3384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400" b="1" dirty="0" smtClean="0"/>
                      <a:t>Κ</a:t>
                    </a:r>
                    <a:endParaRPr lang="el-GR" sz="1400" b="1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868115" y="353695"/>
                    <a:ext cx="367209" cy="3384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400" b="1" dirty="0" smtClean="0"/>
                      <a:t>Λ</a:t>
                    </a:r>
                    <a:endParaRPr lang="el-GR" sz="1400" b="1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979272" y="723416"/>
                    <a:ext cx="367209" cy="3384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400" b="1" dirty="0" smtClean="0"/>
                      <a:t>Μ</a:t>
                    </a:r>
                    <a:endParaRPr lang="el-GR" sz="1400" b="1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868115" y="1120307"/>
                    <a:ext cx="36720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400" b="1" dirty="0" smtClean="0"/>
                      <a:t>Λ</a:t>
                    </a:r>
                    <a:endParaRPr lang="el-GR" sz="1400" b="1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916682" y="1287112"/>
                    <a:ext cx="399341" cy="3384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i="1" dirty="0" smtClean="0"/>
                      <a:t>p</a:t>
                    </a:r>
                    <a:r>
                      <a:rPr lang="el-GR" sz="1400" b="1" baseline="-25000" dirty="0" smtClean="0"/>
                      <a:t>Λ</a:t>
                    </a:r>
                    <a:endParaRPr lang="el-GR" sz="1400" b="1" baseline="-25000" dirty="0"/>
                  </a:p>
                </p:txBody>
              </p:sp>
              <p:grpSp>
                <p:nvGrpSpPr>
                  <p:cNvPr id="19" name="Ομάδα 18"/>
                  <p:cNvGrpSpPr/>
                  <p:nvPr/>
                </p:nvGrpSpPr>
                <p:grpSpPr>
                  <a:xfrm>
                    <a:off x="1835981" y="1741882"/>
                    <a:ext cx="431475" cy="516374"/>
                    <a:chOff x="1835981" y="1741882"/>
                    <a:chExt cx="431475" cy="516374"/>
                  </a:xfrm>
                </p:grpSpPr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1835981" y="1875996"/>
                      <a:ext cx="431475" cy="3822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i="1" dirty="0" err="1" smtClean="0"/>
                        <a:t>p</a:t>
                      </a:r>
                      <a:r>
                        <a:rPr lang="en-US" sz="1400" b="1" baseline="-25000" dirty="0" err="1" smtClean="0"/>
                        <a:t>A</a:t>
                      </a:r>
                      <a:endParaRPr lang="el-GR" sz="1400" b="1" baseline="-25000" dirty="0"/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1956857" y="1741882"/>
                      <a:ext cx="25202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 smtClean="0"/>
                        <a:t>A</a:t>
                      </a:r>
                      <a:endParaRPr lang="el-GR" sz="1400" b="1" baseline="-25000" dirty="0"/>
                    </a:p>
                  </p:txBody>
                </p:sp>
              </p:grpSp>
              <p:grpSp>
                <p:nvGrpSpPr>
                  <p:cNvPr id="20" name="Ομάδα 19"/>
                  <p:cNvGrpSpPr/>
                  <p:nvPr/>
                </p:nvGrpSpPr>
                <p:grpSpPr>
                  <a:xfrm>
                    <a:off x="2750975" y="1709834"/>
                    <a:ext cx="583781" cy="568196"/>
                    <a:chOff x="2750975" y="1709834"/>
                    <a:chExt cx="583781" cy="568196"/>
                  </a:xfrm>
                </p:grpSpPr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789802" y="1709834"/>
                      <a:ext cx="25202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 smtClean="0"/>
                        <a:t>B</a:t>
                      </a:r>
                      <a:endParaRPr lang="el-GR" sz="1400" b="1" baseline="-25000" dirty="0"/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2750975" y="1895770"/>
                      <a:ext cx="583781" cy="3822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i="1" dirty="0" err="1" smtClean="0"/>
                        <a:t>p</a:t>
                      </a:r>
                      <a:r>
                        <a:rPr lang="en-US" sz="1400" b="1" baseline="-25000" dirty="0" err="1" smtClean="0"/>
                        <a:t>B</a:t>
                      </a:r>
                      <a:endParaRPr lang="el-GR" sz="1400" b="1" baseline="-25000" dirty="0"/>
                    </a:p>
                  </p:txBody>
                </p:sp>
              </p:grpSp>
            </p:grpSp>
            <p:cxnSp>
              <p:nvCxnSpPr>
                <p:cNvPr id="12" name="Ευθεία γραμμή σύνδεσης 11"/>
                <p:cNvCxnSpPr/>
                <p:nvPr/>
              </p:nvCxnSpPr>
              <p:spPr>
                <a:xfrm>
                  <a:off x="5511871" y="2367356"/>
                  <a:ext cx="86409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23582" y="492044"/>
                    <a:ext cx="388448" cy="322078"/>
                  </a:xfrm>
                  <a:prstGeom prst="rect">
                    <a:avLst/>
                  </a:prstGeom>
                  <a:solidFill>
                    <a:srgbClr val="A4FAD7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1600" b="1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582" y="492044"/>
                    <a:ext cx="388448" cy="322078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389409" y="1249783"/>
                  <a:ext cx="487302" cy="307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600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sz="16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9409" y="1249783"/>
                  <a:ext cx="487302" cy="3078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446701" y="2004214"/>
                  <a:ext cx="487302" cy="307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600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sz="1600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6701" y="2004214"/>
                  <a:ext cx="487302" cy="3078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Ορθογώνιο 44"/>
          <p:cNvSpPr/>
          <p:nvPr/>
        </p:nvSpPr>
        <p:spPr>
          <a:xfrm>
            <a:off x="1392486" y="4531903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Όμως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667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/>
      <p:bldP spid="26" grpId="0"/>
      <p:bldP spid="27" grpId="0"/>
      <p:bldP spid="28" grpId="0"/>
      <p:bldP spid="33" grpId="0"/>
      <p:bldP spid="34" grpId="0"/>
      <p:bldP spid="40" grpId="0"/>
      <p:bldP spid="41" grpId="0" animBg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4" name="Picture 6" descr="vent fro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7" y="1065046"/>
            <a:ext cx="2939617" cy="19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Ομάδα 23"/>
          <p:cNvGrpSpPr/>
          <p:nvPr/>
        </p:nvGrpSpPr>
        <p:grpSpPr>
          <a:xfrm>
            <a:off x="3230621" y="1124744"/>
            <a:ext cx="5623832" cy="1976238"/>
            <a:chOff x="3230621" y="1124744"/>
            <a:chExt cx="5623832" cy="1976238"/>
          </a:xfrm>
        </p:grpSpPr>
        <p:pic>
          <p:nvPicPr>
            <p:cNvPr id="2055" name="Picture 7" descr="C:\Users\Merkouris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124744"/>
              <a:ext cx="5002533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Ομάδα 14"/>
            <p:cNvGrpSpPr/>
            <p:nvPr/>
          </p:nvGrpSpPr>
          <p:grpSpPr>
            <a:xfrm>
              <a:off x="3230621" y="2250479"/>
              <a:ext cx="1901859" cy="338554"/>
              <a:chOff x="1760812" y="3978671"/>
              <a:chExt cx="1901859" cy="33855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760812" y="3978671"/>
                <a:ext cx="19018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/>
                  <a:t>κίνηση λεωφορείου</a:t>
                </a:r>
                <a:endParaRPr lang="el-GR" sz="1600" b="1" dirty="0"/>
              </a:p>
            </p:txBody>
          </p:sp>
          <p:cxnSp>
            <p:nvCxnSpPr>
              <p:cNvPr id="14" name="Ευθύγραμμο βέλος σύνδεσης 13"/>
              <p:cNvCxnSpPr/>
              <p:nvPr/>
            </p:nvCxnSpPr>
            <p:spPr>
              <a:xfrm flipH="1">
                <a:off x="2339752" y="4293096"/>
                <a:ext cx="7200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5402256" y="2762428"/>
              <a:ext cx="1901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οροφή λεωφορείου</a:t>
              </a:r>
              <a:endParaRPr lang="el-GR" sz="1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80112" y="1133673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εξαεριστήρας</a:t>
              </a:r>
              <a:endParaRPr lang="el-GR" sz="1600" b="1" dirty="0"/>
            </a:p>
          </p:txBody>
        </p:sp>
        <p:grpSp>
          <p:nvGrpSpPr>
            <p:cNvPr id="23" name="Ομάδα 22"/>
            <p:cNvGrpSpPr/>
            <p:nvPr/>
          </p:nvGrpSpPr>
          <p:grpSpPr>
            <a:xfrm>
              <a:off x="4484408" y="1758820"/>
              <a:ext cx="3694754" cy="338032"/>
              <a:chOff x="4484408" y="1758820"/>
              <a:chExt cx="3694754" cy="338032"/>
            </a:xfrm>
          </p:grpSpPr>
          <p:cxnSp>
            <p:nvCxnSpPr>
              <p:cNvPr id="17" name="Ευθύγραμμο βέλος σύνδεσης 16"/>
              <p:cNvCxnSpPr/>
              <p:nvPr/>
            </p:nvCxnSpPr>
            <p:spPr>
              <a:xfrm>
                <a:off x="4529641" y="1772816"/>
                <a:ext cx="64807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Ευθύγραμμο βέλος σύνδεσης 27"/>
              <p:cNvCxnSpPr/>
              <p:nvPr/>
            </p:nvCxnSpPr>
            <p:spPr>
              <a:xfrm>
                <a:off x="4484408" y="1923661"/>
                <a:ext cx="64807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ύγραμμο βέλος σύνδεσης 28"/>
              <p:cNvCxnSpPr/>
              <p:nvPr/>
            </p:nvCxnSpPr>
            <p:spPr>
              <a:xfrm>
                <a:off x="4484408" y="2096852"/>
                <a:ext cx="64807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ύγραμμο βέλος σύνδεσης 29"/>
              <p:cNvCxnSpPr/>
              <p:nvPr/>
            </p:nvCxnSpPr>
            <p:spPr>
              <a:xfrm>
                <a:off x="7524328" y="1912775"/>
                <a:ext cx="64807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ύγραμμο βέλος σύνδεσης 30"/>
              <p:cNvCxnSpPr/>
              <p:nvPr/>
            </p:nvCxnSpPr>
            <p:spPr>
              <a:xfrm>
                <a:off x="7531090" y="1758820"/>
                <a:ext cx="64807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ύγραμμο βέλος σύνδεσης 31"/>
              <p:cNvCxnSpPr/>
              <p:nvPr/>
            </p:nvCxnSpPr>
            <p:spPr>
              <a:xfrm>
                <a:off x="7531090" y="2096852"/>
                <a:ext cx="64807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/>
          <p:cNvSpPr txBox="1"/>
          <p:nvPr/>
        </p:nvSpPr>
        <p:spPr>
          <a:xfrm>
            <a:off x="1403648" y="3488754"/>
            <a:ext cx="66247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Καθώς το λεωφορείο κινείται προς τ' αριστερά, οι ρευματικές γραμμές πυκνώνουν στον εξαεριστήρα, με αποτέλεσμα να δημιουργείται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υποπίεση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Λόγω της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υποπίεσης</a:t>
            </a:r>
            <a:r>
              <a:rPr lang="el-GR" sz="2000" b="1" dirty="0" smtClean="0">
                <a:latin typeface="Comic Sans MS" panose="030F0702030302020204" pitchFamily="66" charset="0"/>
              </a:rPr>
              <a:t>, μάζες αέρα μετακινούνται από το εσωτερικό του λεωφορείου προς τα έξω.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445078" y="116224"/>
            <a:ext cx="4544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Εξαεριστήρας λεωφορείου</a:t>
            </a:r>
          </a:p>
        </p:txBody>
      </p:sp>
    </p:spTree>
    <p:extLst>
      <p:ext uri="{BB962C8B-B14F-4D97-AF65-F5344CB8AC3E}">
        <p14:creationId xmlns:p14="http://schemas.microsoft.com/office/powerpoint/2010/main" val="7530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445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1686744" y="188640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3392" y="986593"/>
            <a:ext cx="1115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στρωτή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1458" y="1073427"/>
            <a:ext cx="560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Η ροή ενός ιδανικού ρευστού είναι …………….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1913738" y="1516252"/>
            <a:ext cx="5992640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Η γραμμή που ενώνει </a:t>
            </a:r>
            <a:r>
              <a:rPr lang="el-GR" sz="2000" b="1" dirty="0" smtClean="0">
                <a:latin typeface="Comic Sans MS" panose="030F0702030302020204" pitchFamily="66" charset="0"/>
              </a:rPr>
              <a:t>τις διαδοχικές θέσεις ενός στοιχείου ρευστού λέγεται ………………… …………….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5161801" y="2015335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ρευματική γραμμή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93897" y="3711556"/>
                <a:ext cx="652743" cy="785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num>
                        <m:den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897" y="3711556"/>
                <a:ext cx="652743" cy="7850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Ομάδα 22"/>
          <p:cNvGrpSpPr/>
          <p:nvPr/>
        </p:nvGrpSpPr>
        <p:grpSpPr>
          <a:xfrm>
            <a:off x="1314824" y="3845807"/>
            <a:ext cx="4337296" cy="461665"/>
            <a:chOff x="2024586" y="2614853"/>
            <a:chExt cx="2940228" cy="461665"/>
          </a:xfrm>
        </p:grpSpPr>
        <p:sp>
          <p:nvSpPr>
            <p:cNvPr id="20" name="Ορθογώνιο 19"/>
            <p:cNvSpPr/>
            <p:nvPr/>
          </p:nvSpPr>
          <p:spPr>
            <a:xfrm>
              <a:off x="2024586" y="2636912"/>
              <a:ext cx="29402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latin typeface="Comic Sans MS" panose="030F0702030302020204" pitchFamily="66" charset="0"/>
                </a:rPr>
                <a:t>Παροχή </a:t>
              </a:r>
              <a:r>
                <a:rPr lang="el-GR" sz="2000" b="1" dirty="0" smtClean="0">
                  <a:latin typeface="Comic Sans MS" panose="030F0702030302020204" pitchFamily="66" charset="0"/>
                </a:rPr>
                <a:t>φλέβας </a:t>
              </a:r>
              <a:r>
                <a:rPr lang="el-GR" sz="2000" b="1" dirty="0">
                  <a:latin typeface="Comic Sans MS" panose="030F0702030302020204" pitchFamily="66" charset="0"/>
                </a:rPr>
                <a:t>υγρού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Ορθογώνιο 21"/>
                <p:cNvSpPr/>
                <p:nvPr/>
              </p:nvSpPr>
              <p:spPr>
                <a:xfrm>
                  <a:off x="3909335" y="2614853"/>
                  <a:ext cx="94739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𝜫</m:t>
                      </m:r>
                      <m:r>
                        <a:rPr lang="el-GR" sz="2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a14:m>
                  <a:r>
                    <a:rPr lang="en-US" sz="2400" dirty="0" smtClean="0"/>
                    <a:t> ……… </a:t>
                  </a:r>
                  <a:endParaRPr lang="el-GR" sz="2400" dirty="0"/>
                </a:p>
              </p:txBody>
            </p:sp>
          </mc:Choice>
          <mc:Fallback xmlns="">
            <p:sp>
              <p:nvSpPr>
                <p:cNvPr id="22" name="Ορθογώνιο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9335" y="2614853"/>
                  <a:ext cx="94739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747" t="-10526" r="-13974" b="-28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827168" y="3769502"/>
            <a:ext cx="57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Αυ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7" name="Ομάδα 26"/>
          <p:cNvGrpSpPr/>
          <p:nvPr/>
        </p:nvGrpSpPr>
        <p:grpSpPr>
          <a:xfrm>
            <a:off x="5542512" y="3888032"/>
            <a:ext cx="1980831" cy="461665"/>
            <a:chOff x="6123713" y="2634741"/>
            <a:chExt cx="1092315" cy="461665"/>
          </a:xfrm>
        </p:grpSpPr>
        <p:sp>
          <p:nvSpPr>
            <p:cNvPr id="25" name="Δεξιό βέλος 24"/>
            <p:cNvSpPr/>
            <p:nvPr/>
          </p:nvSpPr>
          <p:spPr>
            <a:xfrm>
              <a:off x="6123713" y="2836966"/>
              <a:ext cx="221346" cy="12689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6443266" y="2634741"/>
              <a:ext cx="7727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Π</a:t>
              </a:r>
              <a:r>
                <a: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 = </a:t>
              </a:r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…… </a:t>
              </a:r>
              <a:r>
                <a:rPr lang="en-US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.</a:t>
              </a:r>
              <a:endParaRPr lang="el-GR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9" name="Ορθογώνιο 28"/>
          <p:cNvSpPr/>
          <p:nvPr/>
        </p:nvSpPr>
        <p:spPr>
          <a:xfrm>
            <a:off x="671864" y="4797152"/>
            <a:ext cx="3033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 της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συνέχειας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4932956" y="4797152"/>
            <a:ext cx="29258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 του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Bernoulli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3" name="Ομάδα 32"/>
          <p:cNvGrpSpPr/>
          <p:nvPr/>
        </p:nvGrpSpPr>
        <p:grpSpPr>
          <a:xfrm>
            <a:off x="718586" y="5586114"/>
            <a:ext cx="7237789" cy="553998"/>
            <a:chOff x="484245" y="4917277"/>
            <a:chExt cx="7237789" cy="553998"/>
          </a:xfrm>
        </p:grpSpPr>
        <p:sp>
          <p:nvSpPr>
            <p:cNvPr id="31" name="Ορθογώνιο 30"/>
            <p:cNvSpPr/>
            <p:nvPr/>
          </p:nvSpPr>
          <p:spPr>
            <a:xfrm>
              <a:off x="484245" y="4917277"/>
              <a:ext cx="513866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Comic Sans MS" panose="030F0702030302020204" pitchFamily="66" charset="0"/>
                </a:rPr>
                <a:t>Σύμφωνα με την εξίσωση της </a:t>
              </a:r>
              <a:r>
                <a:rPr lang="el-GR" sz="2000" b="1" dirty="0" smtClean="0">
                  <a:latin typeface="Comic Sans MS" panose="030F0702030302020204" pitchFamily="66" charset="0"/>
                </a:rPr>
                <a:t>συνέχειας         </a:t>
              </a:r>
              <a:endParaRPr lang="el-GR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71693" y="4956580"/>
              <a:ext cx="2350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Π </a:t>
              </a:r>
              <a:r>
                <a:rPr 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= </a:t>
              </a:r>
              <a:r>
                <a:rPr lang="el-GR" sz="2400" b="1" i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Αυ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0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…………</a:t>
              </a:r>
              <a:endPara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958591" y="5585849"/>
            <a:ext cx="127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σταθ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Ορθογώνιο 34"/>
          <p:cNvSpPr/>
          <p:nvPr/>
        </p:nvSpPr>
        <p:spPr>
          <a:xfrm>
            <a:off x="695192" y="2621099"/>
            <a:ext cx="7909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Ένα τμήμα ρευστού με </a:t>
            </a:r>
            <a:r>
              <a:rPr lang="el-GR" sz="2000" b="1" dirty="0">
                <a:latin typeface="Comic Sans MS" panose="030F0702030302020204" pitchFamily="66" charset="0"/>
              </a:rPr>
              <a:t>μορφή </a:t>
            </a:r>
            <a:r>
              <a:rPr lang="el-GR" sz="2000" b="1" dirty="0" smtClean="0">
                <a:latin typeface="Comic Sans MS" panose="030F0702030302020204" pitchFamily="66" charset="0"/>
              </a:rPr>
              <a:t>σωλήνα, </a:t>
            </a:r>
            <a:r>
              <a:rPr lang="el-GR" sz="2000" b="1" dirty="0">
                <a:latin typeface="Comic Sans MS" panose="030F0702030302020204" pitchFamily="66" charset="0"/>
              </a:rPr>
              <a:t>που η εξωτερική του επιφάνεια </a:t>
            </a:r>
            <a:r>
              <a:rPr lang="el-GR" sz="2000" b="1" dirty="0" smtClean="0">
                <a:latin typeface="Comic Sans MS" panose="030F0702030302020204" pitchFamily="66" charset="0"/>
              </a:rPr>
              <a:t>ορίζεται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ρευματικές γραμμές, ονομάζεται ……………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93320" y="312893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φλέβα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692557" y="4363907"/>
            <a:ext cx="7704634" cy="1043546"/>
            <a:chOff x="779762" y="3611721"/>
            <a:chExt cx="7704634" cy="1043546"/>
          </a:xfrm>
        </p:grpSpPr>
        <p:sp>
          <p:nvSpPr>
            <p:cNvPr id="28" name="Ορθογώνιο 27"/>
            <p:cNvSpPr/>
            <p:nvPr/>
          </p:nvSpPr>
          <p:spPr>
            <a:xfrm>
              <a:off x="779762" y="3611721"/>
              <a:ext cx="770463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Comic Sans MS" panose="030F0702030302020204" pitchFamily="66" charset="0"/>
                </a:rPr>
                <a:t>Για τη ροή μιας φλέβας ιδανικού ρευστού ισχύουν οι δύο </a:t>
              </a:r>
              <a:r>
                <a:rPr lang="el-GR" sz="2000" b="1" dirty="0" smtClean="0">
                  <a:latin typeface="Comic Sans MS" panose="030F0702030302020204" pitchFamily="66" charset="0"/>
                </a:rPr>
                <a:t>νόμοι</a:t>
              </a:r>
              <a:r>
                <a:rPr lang="en-US" sz="2000" b="1" dirty="0">
                  <a:latin typeface="Comic Sans MS" panose="030F0702030302020204" pitchFamily="66" charset="0"/>
                </a:rPr>
                <a:t>: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8020" y="4193602"/>
              <a:ext cx="2971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…………………………………</a:t>
              </a:r>
              <a:endParaRPr lang="el-GR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32714" y="4175688"/>
              <a:ext cx="2971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…………………………………</a:t>
              </a:r>
              <a:endParaRPr lang="el-G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45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  <p:bldP spid="19" grpId="0"/>
      <p:bldP spid="21" grpId="0"/>
      <p:bldP spid="24" grpId="0"/>
      <p:bldP spid="29" grpId="0"/>
      <p:bldP spid="30" grpId="0"/>
      <p:bldP spid="34" grpId="0"/>
      <p:bldP spid="35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Ομάδα 18"/>
          <p:cNvGrpSpPr/>
          <p:nvPr/>
        </p:nvGrpSpPr>
        <p:grpSpPr>
          <a:xfrm>
            <a:off x="5076056" y="2323168"/>
            <a:ext cx="3456384" cy="2300199"/>
            <a:chOff x="179512" y="2060848"/>
            <a:chExt cx="3456384" cy="2300199"/>
          </a:xfrm>
        </p:grpSpPr>
        <p:pic>
          <p:nvPicPr>
            <p:cNvPr id="1026" name="Picture 2" descr="C:\Users\Merkouris\Desktop\Χωρίς τίτλο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060848"/>
              <a:ext cx="3024336" cy="2300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Ομάδα 17"/>
            <p:cNvGrpSpPr/>
            <p:nvPr/>
          </p:nvGrpSpPr>
          <p:grpSpPr>
            <a:xfrm>
              <a:off x="179512" y="3047322"/>
              <a:ext cx="1116124" cy="307777"/>
              <a:chOff x="179512" y="3047322"/>
              <a:chExt cx="1116124" cy="30777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9512" y="3047322"/>
                <a:ext cx="864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/>
                  <a:t>πτερύγιο</a:t>
                </a:r>
                <a:endParaRPr lang="el-GR" sz="1400" b="1" dirty="0"/>
              </a:p>
            </p:txBody>
          </p:sp>
          <p:cxnSp>
            <p:nvCxnSpPr>
              <p:cNvPr id="15" name="Ευθύγραμμο βέλος σύνδεσης 14"/>
              <p:cNvCxnSpPr/>
              <p:nvPr/>
            </p:nvCxnSpPr>
            <p:spPr>
              <a:xfrm flipV="1">
                <a:off x="935596" y="3119073"/>
                <a:ext cx="360040" cy="9187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6233763" y="1336010"/>
            <a:ext cx="1944216" cy="1080120"/>
            <a:chOff x="647564" y="1151456"/>
            <a:chExt cx="1944216" cy="1080120"/>
          </a:xfrm>
        </p:grpSpPr>
        <p:sp>
          <p:nvSpPr>
            <p:cNvPr id="7" name="TextBox 6"/>
            <p:cNvSpPr txBox="1"/>
            <p:nvPr/>
          </p:nvSpPr>
          <p:spPr>
            <a:xfrm>
              <a:off x="647564" y="1151456"/>
              <a:ext cx="19442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/>
                <a:t>πύκνωση γραμμών, μεγαλύτερη ταχύτητα, μικρότερη πίεση</a:t>
              </a:r>
              <a:endParaRPr lang="el-GR" sz="1400" b="1" dirty="0"/>
            </a:p>
          </p:txBody>
        </p:sp>
        <p:cxnSp>
          <p:nvCxnSpPr>
            <p:cNvPr id="8" name="Ευθύγραμμο βέλος σύνδεσης 7"/>
            <p:cNvCxnSpPr/>
            <p:nvPr/>
          </p:nvCxnSpPr>
          <p:spPr>
            <a:xfrm>
              <a:off x="1619672" y="1890120"/>
              <a:ext cx="0" cy="3414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Ομάδα 11"/>
          <p:cNvGrpSpPr/>
          <p:nvPr/>
        </p:nvGrpSpPr>
        <p:grpSpPr>
          <a:xfrm>
            <a:off x="6012160" y="4164689"/>
            <a:ext cx="1800200" cy="1028976"/>
            <a:chOff x="1115616" y="3902369"/>
            <a:chExt cx="1800200" cy="1028976"/>
          </a:xfrm>
        </p:grpSpPr>
        <p:sp>
          <p:nvSpPr>
            <p:cNvPr id="5" name="TextBox 4"/>
            <p:cNvSpPr txBox="1"/>
            <p:nvPr/>
          </p:nvSpPr>
          <p:spPr>
            <a:xfrm>
              <a:off x="1115616" y="4192681"/>
              <a:ext cx="18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/>
                <a:t>αραίωση γραμμών, μικρότερη ταχύτητα, μεγαλύτερη πίεση</a:t>
              </a:r>
              <a:endParaRPr lang="el-GR" sz="1400" b="1" dirty="0"/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 flipV="1">
              <a:off x="1907704" y="3902369"/>
              <a:ext cx="0" cy="3806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C:\Users\Merkouris\Desktop\Χωρίς τίτλο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9" y="3889475"/>
            <a:ext cx="2952328" cy="23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43808" y="3880300"/>
            <a:ext cx="2350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b="1" dirty="0" smtClean="0"/>
              <a:t>Ανάμεσα στο </a:t>
            </a:r>
            <a:r>
              <a:rPr lang="el-GR" sz="1400" b="1" dirty="0" smtClean="0">
                <a:solidFill>
                  <a:srgbClr val="FF0000"/>
                </a:solidFill>
              </a:rPr>
              <a:t>πάνω</a:t>
            </a:r>
            <a:r>
              <a:rPr lang="el-GR" sz="1400" b="1" dirty="0" smtClean="0"/>
              <a:t> και το </a:t>
            </a:r>
            <a:r>
              <a:rPr lang="el-GR" sz="1400" b="1" dirty="0" smtClean="0">
                <a:solidFill>
                  <a:srgbClr val="FF0000"/>
                </a:solidFill>
              </a:rPr>
              <a:t>κάτω μέρος</a:t>
            </a:r>
            <a:r>
              <a:rPr lang="el-GR" sz="1400" b="1" dirty="0" smtClean="0"/>
              <a:t> της πτέρυγας υπάρχει </a:t>
            </a:r>
            <a:r>
              <a:rPr lang="el-GR" sz="1400" b="1" dirty="0" smtClean="0">
                <a:solidFill>
                  <a:srgbClr val="FF0000"/>
                </a:solidFill>
              </a:rPr>
              <a:t>διαφορά πίεσης Δ</a:t>
            </a:r>
            <a:r>
              <a:rPr lang="en-US" sz="1400" b="1" i="1" dirty="0" smtClean="0">
                <a:solidFill>
                  <a:srgbClr val="FF0000"/>
                </a:solidFill>
              </a:rPr>
              <a:t>p</a:t>
            </a:r>
            <a:endParaRPr lang="el-GR" sz="1400" b="1" dirty="0">
              <a:solidFill>
                <a:srgbClr val="FF0000"/>
              </a:solidFill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614399" y="1096688"/>
            <a:ext cx="3953859" cy="2520731"/>
            <a:chOff x="4775313" y="3210947"/>
            <a:chExt cx="3953859" cy="2520731"/>
          </a:xfrm>
        </p:grpSpPr>
        <p:pic>
          <p:nvPicPr>
            <p:cNvPr id="1027" name="Picture 3" descr="C:\Users\Merkouris\Desktop\Χωρίς τίτλο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313" y="3210947"/>
              <a:ext cx="3953859" cy="247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730190" y="5208458"/>
              <a:ext cx="1836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/>
                <a:t>πεδίο ροής γύρω από πτέρυγα</a:t>
              </a:r>
              <a:endParaRPr lang="el-GR" sz="1400" b="1" dirty="0"/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03648" y="241378"/>
            <a:ext cx="6480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Ποια δύναμη ανυψώνει τα αεροπλάνα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" name="Picture 2" descr="C:\Users\Merkouris\Desktop\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066">
            <a:off x="4679435" y="1095561"/>
            <a:ext cx="4155664" cy="219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Ευθύγραμμο βέλος σύνδεσης 37"/>
          <p:cNvCxnSpPr/>
          <p:nvPr/>
        </p:nvCxnSpPr>
        <p:spPr>
          <a:xfrm flipV="1">
            <a:off x="6326870" y="1619208"/>
            <a:ext cx="215198" cy="875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/>
          <p:cNvCxnSpPr/>
          <p:nvPr/>
        </p:nvCxnSpPr>
        <p:spPr>
          <a:xfrm flipH="1" flipV="1">
            <a:off x="6311672" y="916048"/>
            <a:ext cx="209632" cy="7223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Ομάδα 54"/>
          <p:cNvGrpSpPr/>
          <p:nvPr/>
        </p:nvGrpSpPr>
        <p:grpSpPr>
          <a:xfrm>
            <a:off x="6003326" y="1706770"/>
            <a:ext cx="288536" cy="824518"/>
            <a:chOff x="6003326" y="1706770"/>
            <a:chExt cx="288536" cy="824518"/>
          </a:xfrm>
        </p:grpSpPr>
        <p:cxnSp>
          <p:nvCxnSpPr>
            <p:cNvPr id="40" name="Ευθύγραμμο βέλος σύνδεσης 39"/>
            <p:cNvCxnSpPr/>
            <p:nvPr/>
          </p:nvCxnSpPr>
          <p:spPr>
            <a:xfrm flipH="1">
              <a:off x="6291860" y="1706770"/>
              <a:ext cx="2" cy="51969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003326" y="2192734"/>
                  <a:ext cx="2880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sz="1600" b="1" i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3326" y="2192734"/>
                  <a:ext cx="288032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42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Ομάδα 52"/>
          <p:cNvGrpSpPr/>
          <p:nvPr/>
        </p:nvGrpSpPr>
        <p:grpSpPr>
          <a:xfrm>
            <a:off x="6291860" y="690959"/>
            <a:ext cx="987884" cy="1037112"/>
            <a:chOff x="6291860" y="690959"/>
            <a:chExt cx="987884" cy="1037112"/>
          </a:xfrm>
        </p:grpSpPr>
        <p:cxnSp>
          <p:nvCxnSpPr>
            <p:cNvPr id="42" name="Ευθύγραμμο βέλος σύνδεσης 41"/>
            <p:cNvCxnSpPr/>
            <p:nvPr/>
          </p:nvCxnSpPr>
          <p:spPr>
            <a:xfrm flipH="1" flipV="1">
              <a:off x="6291860" y="897015"/>
              <a:ext cx="16845" cy="831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rot="21443593">
                  <a:off x="6320827" y="690959"/>
                  <a:ext cx="958917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l-GR" sz="1400" b="1" baseline="-25000" dirty="0" smtClean="0"/>
                    <a:t>αεροδύναμη</a:t>
                  </a:r>
                  <a:endParaRPr lang="el-GR" sz="1400" b="1" baseline="-25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43593">
                  <a:off x="6320827" y="690959"/>
                  <a:ext cx="958917" cy="3684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24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Ομάδα 53"/>
          <p:cNvGrpSpPr/>
          <p:nvPr/>
        </p:nvGrpSpPr>
        <p:grpSpPr>
          <a:xfrm>
            <a:off x="5716217" y="262384"/>
            <a:ext cx="580723" cy="1460385"/>
            <a:chOff x="5716217" y="262384"/>
            <a:chExt cx="580723" cy="1460385"/>
          </a:xfrm>
        </p:grpSpPr>
        <p:cxnSp>
          <p:nvCxnSpPr>
            <p:cNvPr id="44" name="Ευθύγραμμο βέλος σύνδεσης 43"/>
            <p:cNvCxnSpPr/>
            <p:nvPr/>
          </p:nvCxnSpPr>
          <p:spPr>
            <a:xfrm flipH="1" flipV="1">
              <a:off x="6086702" y="985650"/>
              <a:ext cx="210238" cy="7371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 rot="16200000">
                  <a:off x="5560148" y="418453"/>
                  <a:ext cx="824265" cy="5121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l-GR" sz="1400" b="1" baseline="-25000" dirty="0" smtClean="0"/>
                    <a:t>δυναμική </a:t>
                  </a:r>
                </a:p>
                <a:p>
                  <a:pPr algn="ctr"/>
                  <a:r>
                    <a:rPr lang="el-GR" sz="1400" b="1" baseline="-25000" dirty="0"/>
                    <a:t> </a:t>
                  </a:r>
                  <a:r>
                    <a:rPr lang="el-GR" sz="1400" b="1" baseline="-25000" dirty="0" smtClean="0"/>
                    <a:t>     άνωση</a:t>
                  </a:r>
                  <a:endParaRPr lang="el-GR" sz="1400" b="1" baseline="-250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560148" y="418453"/>
                  <a:ext cx="824265" cy="51212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0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Ευθεία γραμμή σύνδεσης 45"/>
          <p:cNvCxnSpPr/>
          <p:nvPr/>
        </p:nvCxnSpPr>
        <p:spPr>
          <a:xfrm flipV="1">
            <a:off x="6072793" y="916048"/>
            <a:ext cx="228925" cy="8662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9926" y="99715"/>
            <a:ext cx="41764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πάνω μέρος της πτέρυγας εμφανίζεται πύκνωση ρευματικών γραμμών, ενώ στο κάτω μέρος αραίωση. Έτσι, στο πάνω μέρος η πίεση είναι μικρότερη από ότι στο κάτω, με αποτέλεσμα να δημιουργείται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διαφορά πίεσης.</a:t>
            </a:r>
            <a:r>
              <a:rPr lang="el-GR" sz="2000" b="1" dirty="0" smtClean="0">
                <a:latin typeface="Comic Sans MS" panose="030F0702030302020204" pitchFamily="66" charset="0"/>
              </a:rPr>
              <a:t> 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5572" y="3196364"/>
            <a:ext cx="7181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Λόγω της διαφοράς πίεσης η πτέρυγα δέχεται (συνισταμένη) δύναμη που ονομάζεται 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αεροδύναμη</a:t>
            </a:r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κατακόρυφη συνιστώσα αυτής λέγεται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δυναμική άνωση.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0362" y="4525375"/>
            <a:ext cx="7839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πιέσεις στο πάνω και κάτω μέρος της πτέρυγας είναι συνάρτηση της ταχύτητας του αεροπλάνου ως προς τον αέρα. </a:t>
            </a: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αεροπλάνο θα καταφέρει ν’ ανυψωθεί όταν η δυναμική άνωση επί της πτέρυγας θα γίνει μεγαλύτερη από το βάρος του.</a:t>
            </a:r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9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124744"/>
            <a:ext cx="72728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Στην πραγματικότητα, το φαινόμενο της ανύψωσης ενός αεροπλάνου είναι πιο πολύπλοκο, απ’ ότι παρουσιάστηκε.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Οι ρευματικές γραμμές γύρω από την πτέρυγα είναι αποτέλεσμα επαλληλίας ιδανικής ροής και περιφοράς.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Η δημιουργία της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αεροδύναμης</a:t>
            </a:r>
            <a:r>
              <a:rPr lang="el-GR" sz="2000" b="1" dirty="0" smtClean="0">
                <a:latin typeface="Comic Sans MS" panose="030F0702030302020204" pitchFamily="66" charset="0"/>
              </a:rPr>
              <a:t> εξαρτάται και από την τριβή ανάμεσα στο ρευστό και την πτέρυγα. (κλπ)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803470" y="3109912"/>
            <a:ext cx="5537059" cy="1193056"/>
            <a:chOff x="1803470" y="3109912"/>
            <a:chExt cx="5537059" cy="1193056"/>
          </a:xfrm>
        </p:grpSpPr>
        <p:pic>
          <p:nvPicPr>
            <p:cNvPr id="1026" name="Picture 2" descr="C:\Users\Merkouris\Documents\ΣΥΝΟΛΟ\ΦΥΣΙΚΗ  Γ' (ΚΑΤ.)\PowerPoint Γ(ΚΑΤ)\ΡΕΥΣΤΑ\Χωρίς τίτλο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470" y="3109912"/>
              <a:ext cx="5537059" cy="103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051720" y="3995191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ιδανική ροή</a:t>
              </a:r>
              <a:endParaRPr lang="el-GR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5935" y="3995191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κυκλική ροή</a:t>
              </a:r>
              <a:endParaRPr lang="el-GR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6136" y="3995190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τελική ροή</a:t>
              </a:r>
              <a:endParaRPr lang="el-GR" sz="1400" b="1" dirty="0"/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51620" y="324823"/>
            <a:ext cx="6984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Παρατηρήσεις στην ανύψωση αεροπλάνου </a:t>
            </a:r>
          </a:p>
        </p:txBody>
      </p:sp>
    </p:spTree>
    <p:extLst>
      <p:ext uri="{BB962C8B-B14F-4D97-AF65-F5344CB8AC3E}">
        <p14:creationId xmlns:p14="http://schemas.microsoft.com/office/powerpoint/2010/main" val="40898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1" y="994420"/>
            <a:ext cx="756084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10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Σχετικά με τον </a:t>
            </a:r>
            <a:r>
              <a:rPr lang="en-US" b="1" dirty="0" smtClean="0">
                <a:latin typeface="Comic Sans MS" panose="030F0702030302020204" pitchFamily="66" charset="0"/>
              </a:rPr>
              <a:t>Daniel Bernoulli </a:t>
            </a:r>
            <a:r>
              <a:rPr lang="el-GR" b="1" dirty="0" smtClean="0">
                <a:latin typeface="Comic Sans MS" panose="030F0702030302020204" pitchFamily="66" charset="0"/>
              </a:rPr>
              <a:t>από τον Ανδρέα Ι. </a:t>
            </a:r>
            <a:r>
              <a:rPr lang="el-GR" b="1" dirty="0" err="1" smtClean="0">
                <a:latin typeface="Comic Sans MS" panose="030F0702030302020204" pitchFamily="66" charset="0"/>
              </a:rPr>
              <a:t>Κασσέτα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err="1" smtClean="0">
                <a:latin typeface="Comic Sans MS" panose="030F0702030302020204" pitchFamily="66" charset="0"/>
              </a:rPr>
              <a:t>Βιντεομάθημα</a:t>
            </a:r>
            <a:r>
              <a:rPr lang="el-GR" b="1" dirty="0" smtClean="0">
                <a:latin typeface="Comic Sans MS" panose="030F0702030302020204" pitchFamily="66" charset="0"/>
              </a:rPr>
              <a:t> θεωρίας από τον Γιώργο Μαντά </a:t>
            </a:r>
            <a:r>
              <a:rPr lang="el-GR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err="1">
                <a:latin typeface="Comic Sans MS" panose="030F0702030302020204" pitchFamily="66" charset="0"/>
              </a:rPr>
              <a:t>Βιντεομάθημα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για μια εφαρμογή του νόμου </a:t>
            </a:r>
            <a:r>
              <a:rPr lang="en-US" b="1" dirty="0" smtClean="0">
                <a:latin typeface="Comic Sans MS" panose="030F0702030302020204" pitchFamily="66" charset="0"/>
              </a:rPr>
              <a:t>Bernoulli </a:t>
            </a:r>
            <a:r>
              <a:rPr lang="el-GR" b="1" dirty="0" smtClean="0">
                <a:latin typeface="Comic Sans MS" panose="030F0702030302020204" pitchFamily="66" charset="0"/>
              </a:rPr>
              <a:t>από τον Σταύρο </a:t>
            </a:r>
            <a:r>
              <a:rPr lang="el-GR" b="1" dirty="0" err="1" smtClean="0">
                <a:latin typeface="Comic Sans MS" panose="030F0702030302020204" pitchFamily="66" charset="0"/>
              </a:rPr>
              <a:t>Λουβερδή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Η θεωρία από ένα άλλο βιβλίο (</a:t>
            </a:r>
            <a:r>
              <a:rPr lang="el-GR" b="1" dirty="0" err="1" smtClean="0">
                <a:latin typeface="Comic Sans MS" panose="030F0702030302020204" pitchFamily="66" charset="0"/>
              </a:rPr>
              <a:t>Ανδρακάκος</a:t>
            </a:r>
            <a:r>
              <a:rPr lang="el-GR" b="1" dirty="0" smtClean="0">
                <a:latin typeface="Comic Sans MS" panose="030F0702030302020204" pitchFamily="66" charset="0"/>
              </a:rPr>
              <a:t>, </a:t>
            </a:r>
            <a:r>
              <a:rPr lang="el-GR" b="1" dirty="0" err="1" smtClean="0">
                <a:latin typeface="Comic Sans MS" panose="030F0702030302020204" pitchFamily="66" charset="0"/>
              </a:rPr>
              <a:t>Βελέτζας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err="1" smtClean="0">
                <a:latin typeface="Comic Sans MS" panose="030F0702030302020204" pitchFamily="66" charset="0"/>
              </a:rPr>
              <a:t>κλπ</a:t>
            </a:r>
            <a:r>
              <a:rPr lang="el-GR" b="1" dirty="0" smtClean="0">
                <a:latin typeface="Comic Sans MS" panose="030F0702030302020204" pitchFamily="66" charset="0"/>
              </a:rPr>
              <a:t>) </a:t>
            </a:r>
            <a:r>
              <a:rPr lang="el-GR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 </a:t>
            </a:r>
          </a:p>
          <a:p>
            <a:pPr algn="just"/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Κατεβάστε μια προσομοίωση από το </a:t>
            </a:r>
            <a:r>
              <a:rPr lang="en-US" b="1" dirty="0" err="1" smtClean="0">
                <a:latin typeface="Comic Sans MS" panose="030F0702030302020204" pitchFamily="66" charset="0"/>
              </a:rPr>
              <a:t>phet</a:t>
            </a:r>
            <a:r>
              <a:rPr lang="en-US" b="1" dirty="0" smtClean="0">
                <a:latin typeface="Comic Sans MS" panose="030F0702030302020204" pitchFamily="66" charset="0"/>
              </a:rPr>
              <a:t> Colorado </a:t>
            </a:r>
            <a:r>
              <a:rPr lang="el-GR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  <a:p>
            <a:pPr algn="just"/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Μια σειρά απλών πειραμάτων από μαθητές του 5</a:t>
            </a:r>
            <a:r>
              <a:rPr lang="el-GR" b="1" baseline="30000" dirty="0" smtClean="0">
                <a:latin typeface="Comic Sans MS" panose="030F0702030302020204" pitchFamily="66" charset="0"/>
              </a:rPr>
              <a:t>ου</a:t>
            </a:r>
            <a:r>
              <a:rPr lang="el-GR" b="1" dirty="0" smtClean="0">
                <a:latin typeface="Comic Sans MS" panose="030F0702030302020204" pitchFamily="66" charset="0"/>
              </a:rPr>
              <a:t> ΓΕΛ Αμαρουσίου με την επίβλεψη του </a:t>
            </a:r>
            <a:r>
              <a:rPr lang="el-GR" b="1" dirty="0" err="1" smtClean="0">
                <a:latin typeface="Comic Sans MS" panose="030F0702030302020204" pitchFamily="66" charset="0"/>
              </a:rPr>
              <a:t>Δημ</a:t>
            </a:r>
            <a:r>
              <a:rPr lang="el-GR" b="1" dirty="0" smtClean="0">
                <a:latin typeface="Comic Sans MS" panose="030F0702030302020204" pitchFamily="66" charset="0"/>
              </a:rPr>
              <a:t>. Ζερβάκη </a:t>
            </a:r>
            <a:r>
              <a:rPr lang="el-GR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κι </a:t>
            </a:r>
            <a:r>
              <a:rPr lang="el-GR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 </a:t>
            </a:r>
            <a:endParaRPr lang="el-GR" b="1" dirty="0">
              <a:latin typeface="Comic Sans MS" panose="030F0702030302020204" pitchFamily="66" charset="0"/>
            </a:endParaRPr>
          </a:p>
          <a:p>
            <a:pPr algn="just"/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Από τον Θοδωρή </a:t>
            </a:r>
            <a:r>
              <a:rPr lang="el-GR" b="1" dirty="0" err="1" smtClean="0">
                <a:latin typeface="Comic Sans MS" panose="030F0702030302020204" pitchFamily="66" charset="0"/>
              </a:rPr>
              <a:t>Παπασγουρίδη</a:t>
            </a:r>
            <a:r>
              <a:rPr lang="el-GR" b="1" dirty="0" smtClean="0">
                <a:latin typeface="Comic Sans MS" panose="030F0702030302020204" pitchFamily="66" charset="0"/>
              </a:rPr>
              <a:t> Θεωρία και Ασκήσεις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algn="just"/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Ένα βίντεο-</a:t>
            </a:r>
            <a:r>
              <a:rPr lang="en-US" b="1" dirty="0" smtClean="0">
                <a:latin typeface="Comic Sans MS" panose="030F0702030302020204" pitchFamily="66" charset="0"/>
              </a:rPr>
              <a:t>animation </a:t>
            </a:r>
            <a:r>
              <a:rPr lang="el-GR" b="1" dirty="0" smtClean="0">
                <a:latin typeface="Comic Sans MS" panose="030F0702030302020204" pitchFamily="66" charset="0"/>
              </a:rPr>
              <a:t>με περιγραφή (αγγλικά)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Μεγάλη ποικιλία ασκήσεων πολλών συναδέλφων από το «Υλικό Φυσικής-Χημείας» </a:t>
            </a:r>
            <a:r>
              <a:rPr lang="el-GR" b="1" dirty="0" smtClean="0">
                <a:latin typeface="Comic Sans MS" panose="030F0702030302020204" pitchFamily="66" charset="0"/>
                <a:hlinkClick r:id="rId11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15616" y="116632"/>
            <a:ext cx="69127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l-GR" altLang="el-GR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για το θέμα </a:t>
            </a: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Ρευστά</a:t>
            </a:r>
            <a:r>
              <a:rPr lang="en-US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κίνηση – Νόμος </a:t>
            </a:r>
            <a:r>
              <a:rPr lang="en-US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Bernoulli</a:t>
            </a: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».</a:t>
            </a:r>
          </a:p>
        </p:txBody>
      </p:sp>
    </p:spTree>
    <p:extLst>
      <p:ext uri="{BB962C8B-B14F-4D97-AF65-F5344CB8AC3E}">
        <p14:creationId xmlns:p14="http://schemas.microsoft.com/office/powerpoint/2010/main" val="42302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24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3670" y="662800"/>
            <a:ext cx="6132683" cy="1008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1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Ερωτήσεις στη </a:t>
            </a:r>
            <a:r>
              <a:rPr lang="el-GR" altLang="el-G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Μηχανική των Ρευστών »</a:t>
            </a:r>
            <a:r>
              <a:rPr lang="el-GR" altLang="el-G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1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1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1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95736" y="2040151"/>
            <a:ext cx="496855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Ερωτήσεις </a:t>
            </a:r>
            <a:r>
              <a:rPr lang="el-GR" altLang="el-GR" sz="2000" b="1" dirty="0">
                <a:latin typeface="Comic Sans MS" pitchFamily="66" charset="0"/>
              </a:rPr>
              <a:t>Πολλαπλής Επιλογής 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1200" b="1" dirty="0" smtClean="0">
                <a:latin typeface="Comic Sans MS" pitchFamily="66" charset="0"/>
              </a:rPr>
              <a:t>(</a:t>
            </a:r>
            <a:r>
              <a:rPr lang="el-GR" altLang="el-GR" sz="1200" b="1" dirty="0">
                <a:latin typeface="Comic Sans MS" pitchFamily="66" charset="0"/>
              </a:rPr>
              <a:t>θα βρείτε </a:t>
            </a:r>
            <a:r>
              <a:rPr lang="el-GR" altLang="el-GR" sz="1200" b="1" dirty="0" smtClean="0">
                <a:latin typeface="Comic Sans MS" pitchFamily="66" charset="0"/>
              </a:rPr>
              <a:t>2 </a:t>
            </a:r>
            <a:r>
              <a:rPr lang="el-GR" altLang="el-GR" sz="1200" b="1" dirty="0">
                <a:latin typeface="Comic Sans MS" pitchFamily="66" charset="0"/>
              </a:rPr>
              <a:t>αρχεία μ’ ένα σύνολο </a:t>
            </a:r>
            <a:r>
              <a:rPr lang="el-GR" altLang="el-GR" sz="1200" b="1" dirty="0" smtClean="0">
                <a:latin typeface="Comic Sans MS" pitchFamily="66" charset="0"/>
              </a:rPr>
              <a:t>50 ερωτήσεων)</a:t>
            </a:r>
            <a:r>
              <a:rPr lang="el-GR" altLang="el-GR" sz="1200" b="1" dirty="0">
                <a:latin typeface="Comic Sans MS" pitchFamily="66" charset="0"/>
              </a:rPr>
              <a:t> </a:t>
            </a:r>
            <a:r>
              <a:rPr lang="el-GR" altLang="el-GR" sz="1200" b="1" dirty="0" smtClean="0">
                <a:latin typeface="Comic Sans MS" pitchFamily="66" charset="0"/>
              </a:rPr>
              <a:t>  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105" y="1652916"/>
            <a:ext cx="70721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350" dirty="0">
                <a:latin typeface="Comic Sans MS" panose="030F0702030302020204" pitchFamily="66" charset="0"/>
              </a:rPr>
              <a:t>Η ανάρτηση περιέχει ερωτήσεις από το σύνολο του θέματος « </a:t>
            </a:r>
            <a:r>
              <a:rPr lang="el-GR" sz="1350" dirty="0" smtClean="0">
                <a:latin typeface="Comic Sans MS" panose="030F0702030302020204" pitchFamily="66" charset="0"/>
              </a:rPr>
              <a:t>Μηχανική των ρευστών ».</a:t>
            </a:r>
            <a:endParaRPr lang="el-GR" sz="135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3174" y="3224052"/>
            <a:ext cx="7251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 Τα θέματα των Πανελλαδικών Εξετάσεων για τη </a:t>
            </a:r>
          </a:p>
          <a:p>
            <a:pPr algn="ctr">
              <a:lnSpc>
                <a:spcPct val="150000"/>
              </a:lnSpc>
            </a:pP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Μηχανική των Ρευστών »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1761" y="4470648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 Θέματα </a:t>
            </a:r>
            <a:r>
              <a:rPr lang="el-GR" sz="2000" b="1" dirty="0">
                <a:latin typeface="Comic Sans MS" panose="030F0702030302020204" pitchFamily="66" charset="0"/>
              </a:rPr>
              <a:t>για τη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Μηχανική των Ρευστών »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από τα Ψηφιακά Εκπαιδευτικά Βοηθήματα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562C4-339C-4F76-A138-07B1469EAE8C}" type="slidenum">
              <a:rPr lang="el-GR" sz="1200">
                <a:latin typeface="+mn-lt"/>
              </a:rPr>
              <a:pPr eaLnBrk="1" hangingPunct="1"/>
              <a:t>25</a:t>
            </a:fld>
            <a:endParaRPr lang="el-GR" sz="1200" dirty="0"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89802" y="2132856"/>
            <a:ext cx="35643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33249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26061" y="2060848"/>
            <a:ext cx="56918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10</a:t>
            </a: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04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43608" y="332656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3.11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Τα </a:t>
            </a:r>
            <a:r>
              <a:rPr lang="el-GR" sz="2000" dirty="0">
                <a:latin typeface="Trebuchet MS" panose="020B0603020202020204" pitchFamily="34" charset="0"/>
              </a:rPr>
              <a:t>πλοία δεν επιτρέπεται να κινούνται παράλληλα, σε μικρή μεταξύ τους απόσταση, γιατί «το ρεύμα τα σπρώχνει να πλησιάσουν πιο πολύ και υπάρχει κίνδυνος να συγκρουστούν». Πώς δικαιολογείται αυτή η πρόταση;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1043608" y="2492896"/>
            <a:ext cx="6840760" cy="2664296"/>
            <a:chOff x="1043608" y="2492896"/>
            <a:chExt cx="6840760" cy="2664296"/>
          </a:xfrm>
        </p:grpSpPr>
        <p:sp>
          <p:nvSpPr>
            <p:cNvPr id="5" name="Ορθογώνιο 4"/>
            <p:cNvSpPr/>
            <p:nvPr/>
          </p:nvSpPr>
          <p:spPr>
            <a:xfrm>
              <a:off x="1043608" y="2492896"/>
              <a:ext cx="684076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3.12 </a:t>
              </a:r>
              <a:r>
                <a:rPr lang="el-GR" sz="2000" dirty="0" smtClean="0">
                  <a:latin typeface="Trebuchet MS" panose="020B0603020202020204" pitchFamily="34" charset="0"/>
                </a:rPr>
                <a:t> Εξηγήστε </a:t>
              </a:r>
              <a:r>
                <a:rPr lang="el-GR" sz="2000" dirty="0">
                  <a:latin typeface="Trebuchet MS" panose="020B0603020202020204" pitchFamily="34" charset="0"/>
                </a:rPr>
                <a:t>γιατί η στάθμη του νερού στο σωλήνα Β είναι πιο χαμηλά από </a:t>
              </a:r>
              <a:r>
                <a:rPr lang="el-GR" sz="2000" dirty="0" err="1">
                  <a:latin typeface="Trebuchet MS" panose="020B0603020202020204" pitchFamily="34" charset="0"/>
                </a:rPr>
                <a:t>ό,τι</a:t>
              </a:r>
              <a:r>
                <a:rPr lang="el-GR" sz="2000" dirty="0">
                  <a:latin typeface="Trebuchet MS" panose="020B0603020202020204" pitchFamily="34" charset="0"/>
                </a:rPr>
                <a:t> στους σωλήνες Α και Γ.</a:t>
              </a:r>
            </a:p>
          </p:txBody>
        </p:sp>
        <p:pic>
          <p:nvPicPr>
            <p:cNvPr id="5122" name="Picture 2" descr="aa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429000"/>
              <a:ext cx="5080284" cy="17281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94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1600" y="476672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3.13 </a:t>
            </a:r>
            <a:r>
              <a:rPr lang="el-GR" sz="2000" dirty="0" smtClean="0">
                <a:latin typeface="Trebuchet MS" panose="020B0603020202020204" pitchFamily="34" charset="0"/>
              </a:rPr>
              <a:t> Γιατί </a:t>
            </a:r>
            <a:r>
              <a:rPr lang="el-GR" sz="2000" dirty="0">
                <a:latin typeface="Trebuchet MS" panose="020B0603020202020204" pitchFamily="34" charset="0"/>
              </a:rPr>
              <a:t>οι πιλότοι προτιμούν να απογειώνουν τα αεροπλάνα αντίθετα στον άνεμο;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971600" y="1628800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3.14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 Ένα </a:t>
            </a:r>
            <a:r>
              <a:rPr lang="el-GR" sz="2000" dirty="0">
                <a:latin typeface="Trebuchet MS" panose="020B0603020202020204" pitchFamily="34" charset="0"/>
              </a:rPr>
              <a:t>αεροπλάνο που πετάει με σταθερή οριζόντια ταχύτητα σε ύψος </a:t>
            </a:r>
            <a:r>
              <a:rPr lang="el-GR" sz="2000" i="1" dirty="0">
                <a:latin typeface="Trebuchet MS" panose="020B0603020202020204" pitchFamily="34" charset="0"/>
              </a:rPr>
              <a:t>h</a:t>
            </a:r>
            <a:r>
              <a:rPr lang="el-GR" sz="2000" dirty="0">
                <a:latin typeface="Trebuchet MS" panose="020B0603020202020204" pitchFamily="34" charset="0"/>
              </a:rPr>
              <a:t> δέχεται δυναμική άνωση </a:t>
            </a:r>
            <a:r>
              <a:rPr lang="el-GR" sz="2000" i="1" dirty="0">
                <a:latin typeface="Trebuchet MS" panose="020B0603020202020204" pitchFamily="34" charset="0"/>
              </a:rPr>
              <a:t>A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Το ίδιο αεροπλάνο όταν πετάει με την ίδια ταχύτητα σε ύψος 2</a:t>
            </a:r>
            <a:r>
              <a:rPr lang="el-GR" sz="2000" i="1" dirty="0">
                <a:latin typeface="Trebuchet MS" panose="020B0603020202020204" pitchFamily="34" charset="0"/>
              </a:rPr>
              <a:t>h</a:t>
            </a:r>
            <a:r>
              <a:rPr lang="el-GR" sz="2000" dirty="0">
                <a:latin typeface="Trebuchet MS" panose="020B0603020202020204" pitchFamily="34" charset="0"/>
              </a:rPr>
              <a:t> δέχεται δυναμική άνωση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για την οποία ισχύει: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i="1" dirty="0" smtClean="0">
                <a:latin typeface="Trebuchet MS" panose="020B0603020202020204" pitchFamily="34" charset="0"/>
              </a:rPr>
              <a:t>Α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smtClean="0">
                <a:latin typeface="Trebuchet MS" panose="020B0603020202020204" pitchFamily="34" charset="0"/>
              </a:rPr>
              <a:t>&lt; </a:t>
            </a:r>
            <a:r>
              <a:rPr lang="el-GR" sz="2000" i="1" dirty="0" smtClean="0">
                <a:latin typeface="Trebuchet MS" panose="020B0603020202020204" pitchFamily="34" charset="0"/>
              </a:rPr>
              <a:t>Α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 β. 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i="1" dirty="0" smtClean="0">
                <a:latin typeface="Trebuchet MS" panose="020B0603020202020204" pitchFamily="34" charset="0"/>
              </a:rPr>
              <a:t>Α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γ.  </a:t>
            </a:r>
            <a:r>
              <a:rPr lang="el-GR" sz="2000" i="1" dirty="0" smtClean="0">
                <a:latin typeface="Trebuchet MS" panose="020B0603020202020204" pitchFamily="34" charset="0"/>
              </a:rPr>
              <a:t>Α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smtClean="0">
                <a:latin typeface="Trebuchet MS" panose="020B0603020202020204" pitchFamily="34" charset="0"/>
              </a:rPr>
              <a:t>&gt; </a:t>
            </a:r>
            <a:r>
              <a:rPr lang="el-GR" sz="2000" i="1" dirty="0" smtClean="0">
                <a:latin typeface="Trebuchet MS" panose="020B0603020202020204" pitchFamily="34" charset="0"/>
              </a:rPr>
              <a:t>Α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baseline="-25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τη σωστή απάντηση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(Το βάρος του αεροπλάνου θεωρείται ότι δεν αλλάζει στα δύο διαφορετικά ύψη).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3491880" y="3533561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475656" y="332656"/>
            <a:ext cx="6552728" cy="4905740"/>
            <a:chOff x="1475656" y="332656"/>
            <a:chExt cx="6552728" cy="4905740"/>
          </a:xfrm>
        </p:grpSpPr>
        <p:pic>
          <p:nvPicPr>
            <p:cNvPr id="8194" name="Picture 2" descr="αα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32656"/>
              <a:ext cx="3384376" cy="2481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1475656" y="2837739"/>
              <a:ext cx="6552728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3.15 </a:t>
              </a:r>
              <a:r>
                <a:rPr lang="el-GR" sz="2000" dirty="0" smtClean="0">
                  <a:latin typeface="Trebuchet MS" panose="020B0603020202020204" pitchFamily="34" charset="0"/>
                </a:rPr>
                <a:t> Το </a:t>
              </a:r>
              <a:r>
                <a:rPr lang="el-GR" sz="2000" dirty="0">
                  <a:latin typeface="Trebuchet MS" panose="020B0603020202020204" pitchFamily="34" charset="0"/>
                </a:rPr>
                <a:t>σχήμα παριστάνει ένα σωλήνα μέσα στον οποίο ρέει νερό. Ταξινομήστε τα σημεία Α, Β, Γ και Δ κατά τη σειρά με την οποία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α.  </a:t>
              </a:r>
              <a:r>
                <a:rPr lang="el-GR" sz="2000" dirty="0">
                  <a:latin typeface="Trebuchet MS" panose="020B0603020202020204" pitchFamily="34" charset="0"/>
                </a:rPr>
                <a:t>αυξάνεται η ταχύτητα ροής του νερού.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β.  </a:t>
              </a:r>
              <a:r>
                <a:rPr lang="el-GR" sz="2000" dirty="0">
                  <a:latin typeface="Trebuchet MS" panose="020B0603020202020204" pitchFamily="34" charset="0"/>
                </a:rPr>
                <a:t>αυξάνεται η πίεση.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75656" y="51728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Trebuchet MS" panose="020B0603020202020204" pitchFamily="34" charset="0"/>
              </a:rPr>
              <a:t>α.  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υ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&gt;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υ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Β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υ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Γ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υ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Δ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9391" y="523839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Trebuchet MS" panose="020B0603020202020204" pitchFamily="34" charset="0"/>
              </a:rPr>
              <a:t>β.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Δ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&gt;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Γ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&gt;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Β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&gt;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7247855" y="17852"/>
            <a:ext cx="1896145" cy="2875972"/>
            <a:chOff x="155575" y="83578"/>
            <a:chExt cx="1896145" cy="2875972"/>
          </a:xfrm>
        </p:grpSpPr>
        <p:pic>
          <p:nvPicPr>
            <p:cNvPr id="2050" name="Picture 2" descr="https://mrsvesseymathematicians.wikispaces.com/file/view/dbernoulli.jpg/122655503/dbernoulli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83578"/>
              <a:ext cx="1896145" cy="23151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9551" y="2374775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omic Sans MS" panose="030F0702030302020204" pitchFamily="66" charset="0"/>
                  <a:hlinkClick r:id="rId3"/>
                </a:rPr>
                <a:t>Daniel Bernoulli</a:t>
              </a:r>
              <a:r>
                <a:rPr lang="en-US" sz="1600" b="1" dirty="0" smtClean="0">
                  <a:latin typeface="Comic Sans MS" panose="030F0702030302020204" pitchFamily="66" charset="0"/>
                  <a:hlinkClick r:id="rId4"/>
                </a:rPr>
                <a:t> 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(1700 – 1782)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1" y="1521316"/>
            <a:ext cx="1133241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1922" y="1052736"/>
            <a:ext cx="58260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 νόμος του </a:t>
            </a:r>
            <a:r>
              <a:rPr lang="en-US" sz="2000" b="1" dirty="0" smtClean="0">
                <a:latin typeface="Comic Sans MS" panose="030F0702030302020204" pitchFamily="66" charset="0"/>
              </a:rPr>
              <a:t>Bernoulli</a:t>
            </a:r>
            <a:r>
              <a:rPr lang="el-GR" sz="2000" b="1" dirty="0" smtClean="0">
                <a:latin typeface="Comic Sans MS" panose="030F0702030302020204" pitchFamily="66" charset="0"/>
              </a:rPr>
              <a:t> αναφέρεται σε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δύο</a:t>
            </a:r>
            <a:r>
              <a:rPr lang="el-GR" sz="2000" b="1" dirty="0" smtClean="0">
                <a:latin typeface="Comic Sans MS" panose="030F0702030302020204" pitchFamily="66" charset="0"/>
              </a:rPr>
              <a:t> οποιαδήποτε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σημεία</a:t>
            </a:r>
            <a:r>
              <a:rPr lang="el-GR" sz="2000" b="1" dirty="0" smtClean="0">
                <a:latin typeface="Comic Sans MS" panose="030F0702030302020204" pitchFamily="66" charset="0"/>
              </a:rPr>
              <a:t> της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ίδιας ρευματικής γραμμής</a:t>
            </a:r>
            <a:r>
              <a:rPr lang="el-GR" sz="2000" b="1" dirty="0" smtClean="0">
                <a:latin typeface="Comic Sans MS" panose="030F0702030302020204" pitchFamily="66" charset="0"/>
              </a:rPr>
              <a:t> μιας φλέβας ρευστού.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Συσχετίζει</a:t>
            </a:r>
            <a:r>
              <a:rPr lang="el-GR" sz="2000" b="1" dirty="0" smtClean="0">
                <a:latin typeface="Comic Sans MS" panose="030F0702030302020204" pitchFamily="66" charset="0"/>
              </a:rPr>
              <a:t> την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πίεση του υγρού</a:t>
            </a:r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el-GR" sz="2000" b="1" dirty="0" smtClean="0">
                <a:latin typeface="Comic Sans MS" panose="030F0702030302020204" pitchFamily="66" charset="0"/>
              </a:rPr>
              <a:t> την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υψομετρική διαφορά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και την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ταχύτητα</a:t>
            </a:r>
            <a:r>
              <a:rPr lang="el-GR" sz="2000" b="1" dirty="0" smtClean="0">
                <a:latin typeface="Comic Sans MS" panose="030F0702030302020204" pitchFamily="66" charset="0"/>
              </a:rPr>
              <a:t> του ρευστού για τα δύο αυτά σημεία. </a:t>
            </a:r>
          </a:p>
          <a:p>
            <a:pPr algn="just"/>
            <a:endParaRPr lang="el-GR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νόμος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smtClean="0">
                <a:latin typeface="Comic Sans MS" panose="030F0702030302020204" pitchFamily="66" charset="0"/>
              </a:rPr>
              <a:t>αρχή ή εξίσωση) του </a:t>
            </a:r>
            <a:r>
              <a:rPr lang="en-US" sz="2000" b="1" dirty="0" smtClean="0">
                <a:latin typeface="Comic Sans MS" panose="030F0702030302020204" pitchFamily="66" charset="0"/>
              </a:rPr>
              <a:t>Bernoulli </a:t>
            </a:r>
            <a:r>
              <a:rPr lang="el-GR" sz="2000" b="1" dirty="0" smtClean="0">
                <a:latin typeface="Comic Sans MS" panose="030F0702030302020204" pitchFamily="66" charset="0"/>
              </a:rPr>
              <a:t>αποτελεί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έκφραση</a:t>
            </a:r>
            <a:r>
              <a:rPr lang="el-GR" sz="2000" b="1" dirty="0" smtClean="0">
                <a:latin typeface="Comic Sans MS" panose="030F0702030302020204" pitchFamily="66" charset="0"/>
              </a:rPr>
              <a:t> της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αρχής διατήρησης της ενέργειας</a:t>
            </a:r>
            <a:r>
              <a:rPr lang="el-GR" sz="2000" b="1" dirty="0" smtClean="0">
                <a:latin typeface="Comic Sans MS" panose="030F0702030302020204" pitchFamily="66" charset="0"/>
              </a:rPr>
              <a:t> στη ροή των ρευστών.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15616" y="247588"/>
            <a:ext cx="5284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Χαρακτηριστικά του νόμου 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Bernoulli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476672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3.16 </a:t>
            </a:r>
            <a:r>
              <a:rPr lang="el-GR" sz="2000" dirty="0" smtClean="0">
                <a:latin typeface="Trebuchet MS" panose="020B0603020202020204" pitchFamily="34" charset="0"/>
              </a:rPr>
              <a:t> Συμπληρώστε </a:t>
            </a:r>
            <a:r>
              <a:rPr lang="el-GR" sz="2000" dirty="0">
                <a:latin typeface="Trebuchet MS" panose="020B0603020202020204" pitchFamily="34" charset="0"/>
              </a:rPr>
              <a:t>τις </a:t>
            </a:r>
            <a:r>
              <a:rPr lang="el-GR" sz="2000" dirty="0" smtClean="0">
                <a:latin typeface="Trebuchet MS" panose="020B0603020202020204" pitchFamily="34" charset="0"/>
              </a:rPr>
              <a:t>προτάσεις: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Σύμφωνα με το νόμο του </a:t>
            </a:r>
            <a:r>
              <a:rPr lang="el-GR" sz="2000" dirty="0" err="1">
                <a:latin typeface="Trebuchet MS" panose="020B0603020202020204" pitchFamily="34" charset="0"/>
              </a:rPr>
              <a:t>Bernoulli</a:t>
            </a:r>
            <a:r>
              <a:rPr lang="el-GR" sz="2000" dirty="0">
                <a:latin typeface="Trebuchet MS" panose="020B0603020202020204" pitchFamily="34" charset="0"/>
              </a:rPr>
              <a:t> το άθροισμα της </a:t>
            </a:r>
            <a:r>
              <a:rPr lang="el-GR" sz="2000" dirty="0" smtClean="0">
                <a:latin typeface="Trebuchet MS" panose="020B0603020202020204" pitchFamily="34" charset="0"/>
              </a:rPr>
              <a:t>πίεσης, της ................ ενέργειας και της ................. </a:t>
            </a:r>
            <a:r>
              <a:rPr lang="el-GR" sz="2000" dirty="0">
                <a:latin typeface="Trebuchet MS" panose="020B0603020202020204" pitchFamily="34" charset="0"/>
              </a:rPr>
              <a:t>ενέργειας ανά μονάδα όγκου έχει την ίδια τιμή σε κάθε σημείο κατά μήκος μιας ρευματικής γραμμής. Ο νόμος του </a:t>
            </a:r>
            <a:r>
              <a:rPr lang="el-GR" sz="2000" dirty="0" err="1">
                <a:latin typeface="Trebuchet MS" panose="020B0603020202020204" pitchFamily="34" charset="0"/>
              </a:rPr>
              <a:t>Bernoulli</a:t>
            </a:r>
            <a:r>
              <a:rPr lang="el-GR" sz="2000" dirty="0">
                <a:latin typeface="Trebuchet MS" panose="020B0603020202020204" pitchFamily="34" charset="0"/>
              </a:rPr>
              <a:t> είναι </a:t>
            </a:r>
            <a:r>
              <a:rPr lang="el-GR" sz="2000" dirty="0" smtClean="0">
                <a:latin typeface="Trebuchet MS" panose="020B0603020202020204" pitchFamily="34" charset="0"/>
              </a:rPr>
              <a:t>έκφραση της </a:t>
            </a:r>
            <a:r>
              <a:rPr lang="el-GR" sz="2000" dirty="0">
                <a:latin typeface="Trebuchet MS" panose="020B0603020202020204" pitchFamily="34" charset="0"/>
              </a:rPr>
              <a:t>αρχής </a:t>
            </a:r>
            <a:r>
              <a:rPr lang="el-GR" sz="2000" dirty="0" smtClean="0">
                <a:latin typeface="Trebuchet MS" panose="020B0603020202020204" pitchFamily="34" charset="0"/>
              </a:rPr>
              <a:t>...................  ......  ................. στα </a:t>
            </a:r>
            <a:r>
              <a:rPr lang="el-GR" sz="2000" dirty="0">
                <a:latin typeface="Trebuchet MS" panose="020B0603020202020204" pitchFamily="34" charset="0"/>
              </a:rPr>
              <a:t>ρευστά.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35557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κινητικής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5008" y="135557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δυναμικής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403648" y="2734827"/>
            <a:ext cx="4427129" cy="463978"/>
            <a:chOff x="1403648" y="2734827"/>
            <a:chExt cx="4427129" cy="463978"/>
          </a:xfrm>
        </p:grpSpPr>
        <p:sp>
          <p:nvSpPr>
            <p:cNvPr id="7" name="TextBox 6"/>
            <p:cNvSpPr txBox="1"/>
            <p:nvPr/>
          </p:nvSpPr>
          <p:spPr>
            <a:xfrm>
              <a:off x="1403648" y="273714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διατήρησης</a:t>
              </a:r>
              <a:endPara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60373" y="2737139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της</a:t>
              </a:r>
              <a:endPara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2585" y="2734827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ενέργειας</a:t>
              </a:r>
              <a:endPara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0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331640" y="404663"/>
            <a:ext cx="6552728" cy="4531281"/>
            <a:chOff x="1331640" y="404663"/>
            <a:chExt cx="6552728" cy="4531281"/>
          </a:xfrm>
        </p:grpSpPr>
        <p:pic>
          <p:nvPicPr>
            <p:cNvPr id="9218" name="Picture 2" descr="αα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404663"/>
              <a:ext cx="2016224" cy="23288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1331640" y="2996952"/>
              <a:ext cx="655272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3.17</a:t>
              </a:r>
              <a:r>
                <a:rPr lang="el-GR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 Μέχρι </a:t>
              </a:r>
              <a:r>
                <a:rPr lang="el-GR" sz="2000" dirty="0">
                  <a:latin typeface="Trebuchet MS" panose="020B0603020202020204" pitchFamily="34" charset="0"/>
                </a:rPr>
                <a:t>ποιο ύψος θα φτάσει ο πίδακας του νερού; Θεωρήστε ότι η επιφάνεια του νερού στο δοχείο είναι πολύ μεγάλη και ότι η αντίσταση του αέρα είναι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αμελητέα. </a:t>
              </a:r>
              <a:r>
                <a:rPr lang="el-GR" sz="2000" dirty="0">
                  <a:latin typeface="Trebuchet MS" panose="020B0603020202020204" pitchFamily="34" charset="0"/>
                </a:rPr>
                <a:t>Αιτιολογήστε την απάντηση σας.</a:t>
              </a:r>
            </a:p>
          </p:txBody>
        </p:sp>
      </p:grpSp>
      <p:sp>
        <p:nvSpPr>
          <p:cNvPr id="6" name="Ορθογώνιο 5"/>
          <p:cNvSpPr/>
          <p:nvPr/>
        </p:nvSpPr>
        <p:spPr>
          <a:xfrm>
            <a:off x="1595304" y="4797152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Αφού δεν υπάρχουν απώλειες ενέργειας, μέχρι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ύψος της ελεύθερης επιφάνειας του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υγρού.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7624" y="2204864"/>
            <a:ext cx="6912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23095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116632"/>
            <a:ext cx="76328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1.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ιδανικό ρευστό ρέει σε σωλήνα μεταβλητής διατομής.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H παροχή του ρευστού μειώνεται όταν η διατομή του σωλήνα αυξάνεται.	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</a:rPr>
              <a:t>  Οι μάζες του ρευστού δεν έχουν την ίδια ταχύτητα σε όλα τα σημεία του σωλήνα.	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H πίεση του ρευστού είναι ίδια σε όλα τα σημεία του σωλήνα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</a:rPr>
              <a:t>  Η μηχανική ενέργεια του ρευστού μεταβάλλεται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n-US" sz="2400" dirty="0">
              <a:latin typeface="Trebuchet MS" panose="020B0603020202020204" pitchFamily="34" charset="0"/>
            </a:endParaRPr>
          </a:p>
          <a:p>
            <a:pPr algn="just"/>
            <a:endParaRPr lang="en-US" sz="2400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2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Η εξίσωση του </a:t>
            </a:r>
            <a:r>
              <a:rPr lang="el-GR" sz="2000" dirty="0" err="1">
                <a:latin typeface="Trebuchet MS" panose="020B0603020202020204" pitchFamily="34" charset="0"/>
              </a:rPr>
              <a:t>Bernoulli</a:t>
            </a:r>
            <a:r>
              <a:rPr lang="el-GR" sz="2000" dirty="0">
                <a:latin typeface="Trebuchet MS" panose="020B0603020202020204" pitchFamily="34" charset="0"/>
              </a:rPr>
              <a:t> για τα ρευστά είναι συνέπεια της αρχής διατήρησης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της ύλης.	                      </a:t>
            </a:r>
            <a:r>
              <a:rPr lang="en-US" sz="2000" dirty="0" smtClean="0">
                <a:latin typeface="Trebuchet MS" panose="020B0603020202020204" pitchFamily="34" charset="0"/>
              </a:rPr>
              <a:t>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της ενέργειας.	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της παροχής.	</a:t>
            </a:r>
            <a:r>
              <a:rPr lang="en-US" sz="2000" dirty="0" smtClean="0">
                <a:latin typeface="Trebuchet MS" panose="020B0603020202020204" pitchFamily="34" charset="0"/>
              </a:rPr>
              <a:t>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μηχανικής ενέργειας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793558" y="155679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4594132" y="465313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1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55576" y="404664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3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Σε έναν οριζόντιο σωλήνα που ρέει ιδανικό ρευστό, όταν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αυξάνεται το εμβαδόν διατομής μειώνεται η </a:t>
            </a:r>
            <a:r>
              <a:rPr lang="el-GR" sz="2000" dirty="0" smtClean="0">
                <a:latin typeface="Trebuchet MS" panose="020B0603020202020204" pitchFamily="34" charset="0"/>
              </a:rPr>
              <a:t>πίεση.</a:t>
            </a:r>
            <a:endParaRPr lang="en-US" sz="20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αυξάνεται η ταχύτητα ροής του ρευστού αυξάνεται η πίεση.	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μειώνεται το εμβαδόν διατομής αυξάνεται η ταχύτητα ροής.	    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</a:rPr>
              <a:t>  μειώνεται η ταχύτητα ροής μειώνεται και η παροχή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endParaRPr lang="en-US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rebuchet MS" panose="020B0603020202020204" pitchFamily="34" charset="0"/>
              </a:rPr>
              <a:t>4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Ένα αεροπλάνο βάρους </a:t>
            </a:r>
            <a:r>
              <a:rPr lang="en-US" sz="2000" i="1" dirty="0">
                <a:latin typeface="Trebuchet MS" panose="020B0603020202020204" pitchFamily="34" charset="0"/>
              </a:rPr>
              <a:t>w</a:t>
            </a:r>
            <a:r>
              <a:rPr lang="el-GR" sz="2000" dirty="0">
                <a:latin typeface="Trebuchet MS" panose="020B0603020202020204" pitchFamily="34" charset="0"/>
              </a:rPr>
              <a:t> που πετάει οριζόντια με σταθερή ταχύτητα μέτρου </a:t>
            </a:r>
            <a:r>
              <a:rPr lang="el-GR" sz="2000" i="1" dirty="0">
                <a:latin typeface="Trebuchet MS" panose="020B0603020202020204" pitchFamily="34" charset="0"/>
              </a:rPr>
              <a:t>υ</a:t>
            </a:r>
            <a:r>
              <a:rPr lang="el-GR" sz="2000" dirty="0">
                <a:latin typeface="Trebuchet MS" panose="020B0603020202020204" pitchFamily="34" charset="0"/>
              </a:rPr>
              <a:t> σε ύψος </a:t>
            </a:r>
            <a:r>
              <a:rPr lang="en-US" sz="2000" i="1" dirty="0">
                <a:latin typeface="Trebuchet MS" panose="020B0603020202020204" pitchFamily="34" charset="0"/>
              </a:rPr>
              <a:t>h</a:t>
            </a:r>
            <a:r>
              <a:rPr lang="el-GR" sz="2000" dirty="0">
                <a:latin typeface="Trebuchet MS" panose="020B0603020202020204" pitchFamily="34" charset="0"/>
              </a:rPr>
              <a:t> από το έδαφος δέχεται δυναμική άνωση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. Από το ίδιο σημείο πετάει οριζόντια ένα δεύτερο αεροπλάνο βάρους </a:t>
            </a:r>
            <a:r>
              <a:rPr lang="en-US" sz="2000" i="1" dirty="0">
                <a:latin typeface="Trebuchet MS" panose="020B0603020202020204" pitchFamily="34" charset="0"/>
              </a:rPr>
              <a:t>w</a:t>
            </a:r>
            <a:r>
              <a:rPr lang="el-GR" sz="2000" dirty="0">
                <a:latin typeface="Trebuchet MS" panose="020B0603020202020204" pitchFamily="34" charset="0"/>
              </a:rPr>
              <a:t>/2 με ταχύτητα 2</a:t>
            </a:r>
            <a:r>
              <a:rPr lang="el-GR" sz="2000" i="1" dirty="0">
                <a:latin typeface="Trebuchet MS" panose="020B0603020202020204" pitchFamily="34" charset="0"/>
              </a:rPr>
              <a:t>υ</a:t>
            </a:r>
            <a:r>
              <a:rPr lang="el-GR" sz="2000" dirty="0">
                <a:latin typeface="Trebuchet MS" panose="020B0603020202020204" pitchFamily="34" charset="0"/>
              </a:rPr>
              <a:t>. Αυτό δέχεται δυναμική άνωση μέτρου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.	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2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.	      </a:t>
            </a:r>
            <a:r>
              <a:rPr lang="el-GR" sz="2000" dirty="0" smtClean="0">
                <a:latin typeface="Trebuchet MS" panose="020B0603020202020204" pitchFamily="34" charset="0"/>
              </a:rPr>
              <a:t>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/2.	</a:t>
            </a:r>
            <a:r>
              <a:rPr lang="en-US" sz="2000" dirty="0" smtClean="0">
                <a:latin typeface="Trebuchet MS" panose="020B0603020202020204" pitchFamily="34" charset="0"/>
              </a:rPr>
              <a:t>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4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755576" y="191683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4572000" y="5548591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0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9612" y="188640"/>
            <a:ext cx="69847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5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Σύμφωνα με την εξίσωση του </a:t>
            </a:r>
            <a:r>
              <a:rPr lang="el-GR" sz="2000" dirty="0" err="1">
                <a:latin typeface="Trebuchet MS" panose="020B0603020202020204" pitchFamily="34" charset="0"/>
              </a:rPr>
              <a:t>Bernoulli</a:t>
            </a:r>
            <a:r>
              <a:rPr lang="el-GR" sz="2000" dirty="0">
                <a:latin typeface="Trebuchet MS" panose="020B0603020202020204" pitchFamily="34" charset="0"/>
              </a:rPr>
              <a:t>, για όλα τα σημεία που ανήκουν στην ίδια ρευματική φλέβα ισχύει: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i="1" dirty="0">
                <a:latin typeface="Trebuchet MS" panose="020B0603020202020204" pitchFamily="34" charset="0"/>
              </a:rPr>
              <a:t>ρυ</a:t>
            </a:r>
            <a:r>
              <a:rPr lang="el-GR" sz="2000" baseline="30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+ 2</a:t>
            </a:r>
            <a:r>
              <a:rPr lang="en-US" sz="2000" i="1" dirty="0">
                <a:latin typeface="Trebuchet MS" panose="020B0603020202020204" pitchFamily="34" charset="0"/>
              </a:rPr>
              <a:t>p</a:t>
            </a:r>
            <a:r>
              <a:rPr lang="el-GR" sz="2000" dirty="0">
                <a:latin typeface="Trebuchet MS" panose="020B0603020202020204" pitchFamily="34" charset="0"/>
              </a:rPr>
              <a:t> + 2</a:t>
            </a:r>
            <a:r>
              <a:rPr lang="el-GR" sz="2000" i="1" dirty="0">
                <a:latin typeface="Trebuchet MS" panose="020B0603020202020204" pitchFamily="34" charset="0"/>
              </a:rPr>
              <a:t>ρ</a:t>
            </a:r>
            <a:r>
              <a:rPr lang="en-US" sz="2000" i="1" dirty="0" err="1">
                <a:latin typeface="Trebuchet MS" panose="020B0603020202020204" pitchFamily="34" charset="0"/>
              </a:rPr>
              <a:t>gh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σταθερό.                                 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i="1" dirty="0">
                <a:latin typeface="Trebuchet MS" panose="020B0603020202020204" pitchFamily="34" charset="0"/>
              </a:rPr>
              <a:t>ρυ</a:t>
            </a:r>
            <a:r>
              <a:rPr lang="el-GR" sz="2000" baseline="30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+ 2</a:t>
            </a:r>
            <a:r>
              <a:rPr lang="en-US" sz="2000" i="1" dirty="0">
                <a:latin typeface="Trebuchet MS" panose="020B0603020202020204" pitchFamily="34" charset="0"/>
              </a:rPr>
              <a:t>p</a:t>
            </a:r>
            <a:r>
              <a:rPr lang="el-GR" sz="2000" dirty="0">
                <a:latin typeface="Trebuchet MS" panose="020B0603020202020204" pitchFamily="34" charset="0"/>
              </a:rPr>
              <a:t> + </a:t>
            </a:r>
            <a:r>
              <a:rPr lang="el-GR" sz="2000" i="1" dirty="0">
                <a:latin typeface="Trebuchet MS" panose="020B0603020202020204" pitchFamily="34" charset="0"/>
              </a:rPr>
              <a:t>ρ</a:t>
            </a:r>
            <a:r>
              <a:rPr lang="en-US" sz="2000" i="1" dirty="0" err="1">
                <a:latin typeface="Trebuchet MS" panose="020B0603020202020204" pitchFamily="34" charset="0"/>
              </a:rPr>
              <a:t>gh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σταθερό.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i="1" dirty="0">
                <a:latin typeface="Trebuchet MS" panose="020B0603020202020204" pitchFamily="34" charset="0"/>
              </a:rPr>
              <a:t>ρυ</a:t>
            </a:r>
            <a:r>
              <a:rPr lang="el-GR" sz="2000" baseline="30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+ </a:t>
            </a:r>
            <a:r>
              <a:rPr lang="en-US" sz="2000" i="1" dirty="0">
                <a:latin typeface="Trebuchet MS" panose="020B0603020202020204" pitchFamily="34" charset="0"/>
              </a:rPr>
              <a:t>p</a:t>
            </a:r>
            <a:r>
              <a:rPr lang="el-GR" sz="2000" dirty="0">
                <a:latin typeface="Trebuchet MS" panose="020B0603020202020204" pitchFamily="34" charset="0"/>
              </a:rPr>
              <a:t> + 2</a:t>
            </a:r>
            <a:r>
              <a:rPr lang="el-GR" sz="2000" i="1" dirty="0">
                <a:latin typeface="Trebuchet MS" panose="020B0603020202020204" pitchFamily="34" charset="0"/>
              </a:rPr>
              <a:t>ρ</a:t>
            </a:r>
            <a:r>
              <a:rPr lang="en-US" sz="2000" i="1" dirty="0" err="1">
                <a:latin typeface="Trebuchet MS" panose="020B0603020202020204" pitchFamily="34" charset="0"/>
              </a:rPr>
              <a:t>gh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σταθερό.                                   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i="1" dirty="0">
                <a:latin typeface="Trebuchet MS" panose="020B0603020202020204" pitchFamily="34" charset="0"/>
              </a:rPr>
              <a:t>ρυ</a:t>
            </a:r>
            <a:r>
              <a:rPr lang="el-GR" sz="2000" baseline="30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+ </a:t>
            </a:r>
            <a:r>
              <a:rPr lang="en-US" sz="2000" i="1" dirty="0">
                <a:latin typeface="Trebuchet MS" panose="020B0603020202020204" pitchFamily="34" charset="0"/>
              </a:rPr>
              <a:t>p</a:t>
            </a:r>
            <a:r>
              <a:rPr lang="el-GR" sz="2000" dirty="0">
                <a:latin typeface="Trebuchet MS" panose="020B0603020202020204" pitchFamily="34" charset="0"/>
              </a:rPr>
              <a:t> + </a:t>
            </a:r>
            <a:r>
              <a:rPr lang="el-GR" sz="2000" i="1" dirty="0">
                <a:latin typeface="Trebuchet MS" panose="020B0603020202020204" pitchFamily="34" charset="0"/>
              </a:rPr>
              <a:t>ρ</a:t>
            </a:r>
            <a:r>
              <a:rPr lang="en-US" sz="2000" i="1" dirty="0" err="1">
                <a:latin typeface="Trebuchet MS" panose="020B0603020202020204" pitchFamily="34" charset="0"/>
              </a:rPr>
              <a:t>gh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σταθερό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/>
            <a:endParaRPr lang="en-US" sz="2400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6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Η εξίσωση του </a:t>
            </a:r>
            <a:r>
              <a:rPr lang="el-GR" sz="2000" dirty="0" err="1">
                <a:latin typeface="Trebuchet MS" panose="020B0603020202020204" pitchFamily="34" charset="0"/>
              </a:rPr>
              <a:t>Bernoulli</a:t>
            </a:r>
            <a:r>
              <a:rPr lang="el-GR" sz="2000" dirty="0">
                <a:latin typeface="Trebuchet MS" panose="020B0603020202020204" pitchFamily="34" charset="0"/>
              </a:rPr>
              <a:t> μπορεί να εφαρμοστεί μόνο μεταξύ δύο θέσεων ενός ιδανικού ρευστού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που βρίσκονται στο ίδιο οριζόντιο επίπεδο.	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</a:rPr>
              <a:t>  που κινείται.	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που ανήκουν σε δύο τυχαίες ρευματικές φλέβες.	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</a:rPr>
              <a:t>  που ανήκουν στην ίδια ρευματική φλέβα.     </a:t>
            </a:r>
          </a:p>
        </p:txBody>
      </p:sp>
      <p:sp>
        <p:nvSpPr>
          <p:cNvPr id="7" name="Έλλειψη 6"/>
          <p:cNvSpPr/>
          <p:nvPr/>
        </p:nvSpPr>
        <p:spPr>
          <a:xfrm>
            <a:off x="1079612" y="119675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1043608" y="565327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513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1600" y="476672"/>
            <a:ext cx="68407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7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Σύμφωνα με το θεώρημα </a:t>
            </a:r>
            <a:r>
              <a:rPr lang="el-GR" sz="2000" dirty="0" err="1">
                <a:latin typeface="Trebuchet MS" panose="020B0603020202020204" pitchFamily="34" charset="0"/>
              </a:rPr>
              <a:t>Torricelli</a:t>
            </a:r>
            <a:r>
              <a:rPr lang="el-GR" sz="2000" dirty="0">
                <a:latin typeface="Trebuchet MS" panose="020B0603020202020204" pitchFamily="34" charset="0"/>
              </a:rPr>
              <a:t>, η ταχύτητα εκροής ενός υγρού από ένα σημείο που βρίσκεται σε πλευρικό τοίχωμα ενός δοχείου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εξαρτάται από την πυκνότητα του υγρού.	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</a:rPr>
              <a:t>  εξαρτάται από τη μάζα του υγρού.	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εξαρτάται από το εμβαδό βάσης του δοχείου στο οποίο βρίσκεται το υγρό.	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</a:rPr>
              <a:t>  είναι ίση με αυτήν που θα είχε αν αφηνόταν να πέσει ελεύθερα από το ίδιο ύψος.    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971600" y="378904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0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187624" y="260648"/>
            <a:ext cx="6768752" cy="5035401"/>
            <a:chOff x="1187624" y="260648"/>
            <a:chExt cx="6768752" cy="5035401"/>
          </a:xfrm>
        </p:grpSpPr>
        <p:pic>
          <p:nvPicPr>
            <p:cNvPr id="4" name="Εικόνα 3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57123" y="260648"/>
              <a:ext cx="3629754" cy="1726803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187624" y="1987451"/>
              <a:ext cx="6768752" cy="330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r>
                <a:rPr lang="el-GR" sz="2000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Το Σχήμα 2 παριστάνει έναν κυλινδρικό σωλήνα μικρής διατομής που βρίσκεται σε κατακόρυφο επίπεδο. Ο σωλήνας έχει σταθερή διατομή και στο εσωτερικό του ρέει ιδανικό ρευστό με σταθερή 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παροχή</a:t>
              </a:r>
              <a:r>
                <a:rPr lang="en-US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Για τις πιέσεις και τις ταχύτητες στα σημεία Α και Β του σωλήνα ισχύει: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000" i="1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2000" baseline="-25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000" i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l-GR" sz="2000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και  </a:t>
              </a:r>
              <a:r>
                <a:rPr lang="el-GR" sz="2000" i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</a:t>
              </a:r>
              <a:r>
                <a:rPr lang="en-US" sz="2000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l-GR" sz="2000" i="1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</a:t>
              </a:r>
              <a:r>
                <a:rPr lang="el-GR" sz="2000" baseline="-25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         </a:t>
              </a:r>
              <a:r>
                <a:rPr lang="el-GR" sz="2000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000" i="1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2000" baseline="-25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2000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&gt; </a:t>
              </a:r>
              <a:r>
                <a:rPr lang="en-US" sz="2000" i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l-GR" sz="2000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και  </a:t>
              </a:r>
              <a:r>
                <a:rPr lang="el-GR" sz="2000" i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</a:t>
              </a:r>
              <a:r>
                <a:rPr lang="en-US" sz="2000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&gt; </a:t>
              </a:r>
              <a:r>
                <a:rPr lang="el-GR" sz="2000" i="1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</a:t>
              </a:r>
              <a:r>
                <a:rPr lang="el-GR" sz="2000" baseline="-25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2000" i="1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2000" baseline="-25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2000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&lt; </a:t>
              </a:r>
              <a:r>
                <a:rPr lang="en-US" sz="2000" i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l-GR" sz="2000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και  </a:t>
              </a:r>
              <a:r>
                <a:rPr lang="el-GR" sz="2000" i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</a:t>
              </a:r>
              <a:r>
                <a:rPr lang="en-US" sz="2000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l-GR" sz="2000" i="1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</a:t>
              </a:r>
              <a:r>
                <a:rPr lang="el-GR" sz="2000" baseline="-25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  </a:t>
              </a:r>
              <a:r>
                <a:rPr lang="en-US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el-GR" sz="2000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2000" i="1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2000" baseline="-25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2000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&gt; </a:t>
              </a:r>
              <a:r>
                <a:rPr lang="en-US" sz="2000" i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l-GR" sz="2000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και  </a:t>
              </a:r>
              <a:r>
                <a:rPr lang="el-GR" sz="2000" i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</a:t>
              </a:r>
              <a:r>
                <a:rPr lang="en-US" sz="2000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l-GR" sz="2000" i="1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</a:t>
              </a:r>
              <a:r>
                <a:rPr lang="el-GR" sz="2000" baseline="-25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l-GR" sz="16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Επαν</a:t>
              </a:r>
              <a:r>
                <a:rPr lang="el-GR" sz="16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l-GR" sz="16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Ημερ</a:t>
              </a:r>
              <a:r>
                <a:rPr lang="el-GR" sz="16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– </a:t>
              </a:r>
              <a:r>
                <a:rPr lang="el-GR" sz="16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Ομογ</a:t>
              </a:r>
              <a:r>
                <a:rPr lang="el-GR" sz="16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l-GR" sz="16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2018</a:t>
              </a:r>
              <a:endPara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Έλλειψη 7"/>
          <p:cNvSpPr/>
          <p:nvPr/>
        </p:nvSpPr>
        <p:spPr>
          <a:xfrm>
            <a:off x="4716016" y="436510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43608" y="476672"/>
            <a:ext cx="7056784" cy="353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Φλέβα νερού εξέρχεται από το στόμιο βρύσης και κινείται  κατακόρυφα προς τα κάτω. Καθώς η φλέβα του νερού κατεβαίνει, το εμβαδόν διατομής της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μειώνεται γιατί αυξάνεται η ταχύτητα.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μειώνεται γιατί μειώνεται η ταχύτητα.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αυξάνεται γιατί αυξάνεται η ταχύτητα.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αυξάνεται γιατί μειώνεται η ταχύτητα.</a:t>
            </a:r>
          </a:p>
          <a:p>
            <a:pPr indent="-6985" algn="r">
              <a:lnSpc>
                <a:spcPct val="115000"/>
              </a:lnSpc>
              <a:spcAft>
                <a:spcPts val="0"/>
              </a:spcAft>
            </a:pPr>
            <a:r>
              <a:rPr lang="el-GR" sz="16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Ημερ</a:t>
            </a:r>
            <a:r>
              <a:rPr lang="el-GR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(παλαιό σύστημα) 2020</a:t>
            </a:r>
          </a:p>
        </p:txBody>
      </p:sp>
      <p:sp>
        <p:nvSpPr>
          <p:cNvPr id="5" name="Έλλειψη 7"/>
          <p:cNvSpPr/>
          <p:nvPr/>
        </p:nvSpPr>
        <p:spPr>
          <a:xfrm>
            <a:off x="1043608" y="170080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1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374397" y="98157"/>
            <a:ext cx="8568952" cy="6349842"/>
            <a:chOff x="374397" y="98157"/>
            <a:chExt cx="8568952" cy="6349842"/>
          </a:xfrm>
        </p:grpSpPr>
        <p:sp>
          <p:nvSpPr>
            <p:cNvPr id="4" name="Ορθογώνιο 3"/>
            <p:cNvSpPr/>
            <p:nvPr/>
          </p:nvSpPr>
          <p:spPr>
            <a:xfrm>
              <a:off x="374397" y="98157"/>
              <a:ext cx="8568952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Ο 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κυλινδρικός σωλήνας ΓΔ του σχήματος αποτελεί τμήμα ενός μεγάλου σωλήνα μεταβλητής διατομής και βρίσκεται σε κατακόρυφο επίπεδο. Στον σωλήνα ρέει με σταθερή παροχή ιδανικό υγρό πυκνότητας </a:t>
              </a:r>
              <a:r>
                <a:rPr lang="el-GR" i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ρ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με φορά από το Γ προς το Δ. Η σχέση των εμβαδών των εγκαρσίων διατομών του σωλήνα στα σημεία Γ και Δ είναι Α</a:t>
              </a:r>
              <a:r>
                <a:rPr lang="el-GR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2Α</a:t>
              </a:r>
              <a:r>
                <a:rPr lang="el-GR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Το μέτρο της ταχύτητας με την οποία κινείται το υγρό στο σημείο Γ είναι </a:t>
              </a:r>
              <a:r>
                <a:rPr lang="el-GR" i="1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υ</a:t>
              </a:r>
              <a:r>
                <a:rPr lang="el-GR" baseline="-25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Τα σημεία Γ και Δ απέχουν υψομετρικά κατά </a:t>
              </a:r>
              <a:r>
                <a:rPr lang="en-US" i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όπως φαίνεται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</a:t>
              </a:r>
              <a:r>
                <a: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σχήμα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Η φλέβα του υγρού που εξέρχεται από το στόμιο Δ πέφτει σε σημείο Κ στην προέκταση της οριζόντιας ευθείας που διέρχεται από το σημείο Γ.</a:t>
              </a:r>
              <a:endParaRPr lang="el-GR" dirty="0"/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1813" y="3463878"/>
              <a:ext cx="3754120" cy="10166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467544" y="4405196"/>
                  <a:ext cx="8164543" cy="20428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Η απόσταση ΖΚ (βεληνεκές) είναι ίση με 4</a:t>
                  </a:r>
                  <a:r>
                    <a:rPr lang="el-GR" i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l-G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Η διαφορά πίεσης ΔΡ μεταξύ των σημείων Γ και Δ ισούται με</a:t>
                  </a:r>
                  <a:endParaRPr lang="el-G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b="1" dirty="0" err="1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</a:t>
                  </a:r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 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2ρ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Γ</m:t>
                          </m:r>
                        </m:sub>
                        <m:sup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                      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  i</a:t>
                  </a:r>
                  <a:r>
                    <a:rPr lang="en-US" b="1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</a:t>
                  </a:r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 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ρ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Γ</m:t>
                          </m:r>
                        </m:sub>
                        <m:sup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                              </a:t>
                  </a:r>
                  <a:r>
                    <a:rPr lang="el-GR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en-US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</a:t>
                  </a:r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</m:sub>
                            <m:sup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l-G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Να επιλέξετε τη σωστή </a:t>
                  </a:r>
                  <a:r>
                    <a:rPr lang="el-GR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απάντηση.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Να 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δικαιολογήσετε την επιλογή σας</a:t>
                  </a:r>
                  <a:endParaRPr lang="el-G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sz="1600" dirty="0" err="1"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Ημερ</a:t>
                  </a:r>
                  <a:r>
                    <a:rPr lang="el-GR" sz="1600" dirty="0"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2018</a:t>
                  </a:r>
                  <a:endPara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405196"/>
                  <a:ext cx="8164543" cy="2042803"/>
                </a:xfrm>
                <a:prstGeom prst="rect">
                  <a:avLst/>
                </a:prstGeom>
                <a:blipFill>
                  <a:blip r:embed="rId4"/>
                  <a:stretch>
                    <a:fillRect l="-672" t="-1194" r="-37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Έλλειψη 7"/>
          <p:cNvSpPr/>
          <p:nvPr/>
        </p:nvSpPr>
        <p:spPr>
          <a:xfrm>
            <a:off x="374397" y="530120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6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3" name="Ομάδα 32"/>
          <p:cNvGrpSpPr/>
          <p:nvPr/>
        </p:nvGrpSpPr>
        <p:grpSpPr>
          <a:xfrm>
            <a:off x="179512" y="117384"/>
            <a:ext cx="5267325" cy="2556909"/>
            <a:chOff x="179512" y="117384"/>
            <a:chExt cx="5267325" cy="2556909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179512" y="117384"/>
              <a:ext cx="5267325" cy="2556909"/>
              <a:chOff x="395536" y="136806"/>
              <a:chExt cx="5267325" cy="2556909"/>
            </a:xfrm>
          </p:grpSpPr>
          <p:pic>
            <p:nvPicPr>
              <p:cNvPr id="3075" name="Picture 3" descr="C:\Users\Merkouris\Desktop\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88640"/>
                <a:ext cx="5267325" cy="2505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" name="Ομάδα 20"/>
              <p:cNvGrpSpPr/>
              <p:nvPr/>
            </p:nvGrpSpPr>
            <p:grpSpPr>
              <a:xfrm>
                <a:off x="899592" y="883459"/>
                <a:ext cx="1368152" cy="338554"/>
                <a:chOff x="899592" y="883459"/>
                <a:chExt cx="1368152" cy="338554"/>
              </a:xfrm>
            </p:grpSpPr>
            <p:grpSp>
              <p:nvGrpSpPr>
                <p:cNvPr id="10" name="Ομάδα 9"/>
                <p:cNvGrpSpPr/>
                <p:nvPr/>
              </p:nvGrpSpPr>
              <p:grpSpPr>
                <a:xfrm>
                  <a:off x="899592" y="1052736"/>
                  <a:ext cx="1368152" cy="0"/>
                  <a:chOff x="899592" y="1052736"/>
                  <a:chExt cx="1368152" cy="0"/>
                </a:xfrm>
              </p:grpSpPr>
              <p:cxnSp>
                <p:nvCxnSpPr>
                  <p:cNvPr id="6" name="Ευθύγραμμο βέλος σύνδεσης 5"/>
                  <p:cNvCxnSpPr/>
                  <p:nvPr/>
                </p:nvCxnSpPr>
                <p:spPr>
                  <a:xfrm flipH="1">
                    <a:off x="899592" y="1052736"/>
                    <a:ext cx="4320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Ευθύγραμμο βέλος σύνδεσης 7"/>
                  <p:cNvCxnSpPr/>
                  <p:nvPr/>
                </p:nvCxnSpPr>
                <p:spPr>
                  <a:xfrm>
                    <a:off x="1835696" y="1052736"/>
                    <a:ext cx="4320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1331640" y="883459"/>
                  <a:ext cx="5760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 smtClean="0"/>
                    <a:t> </a:t>
                  </a:r>
                  <a:r>
                    <a:rPr lang="el-GR" sz="1600" i="1" dirty="0" smtClean="0"/>
                    <a:t>Δ</a:t>
                  </a:r>
                  <a:r>
                    <a:rPr lang="en-US" sz="1600" i="1" dirty="0" smtClean="0"/>
                    <a:t>s</a:t>
                  </a:r>
                  <a:r>
                    <a:rPr lang="en-US" sz="1600" baseline="-25000" dirty="0" smtClean="0"/>
                    <a:t>1</a:t>
                  </a:r>
                  <a:endParaRPr lang="el-GR" sz="1600" baseline="-25000" dirty="0"/>
                </a:p>
              </p:txBody>
            </p:sp>
          </p:grpSp>
          <p:grpSp>
            <p:nvGrpSpPr>
              <p:cNvPr id="22" name="Ομάδα 21"/>
              <p:cNvGrpSpPr/>
              <p:nvPr/>
            </p:nvGrpSpPr>
            <p:grpSpPr>
              <a:xfrm>
                <a:off x="3635896" y="136806"/>
                <a:ext cx="1152128" cy="338554"/>
                <a:chOff x="3635896" y="136806"/>
                <a:chExt cx="1152128" cy="338554"/>
              </a:xfrm>
            </p:grpSpPr>
            <p:cxnSp>
              <p:nvCxnSpPr>
                <p:cNvPr id="12" name="Ευθύγραμμο βέλος σύνδεσης 11"/>
                <p:cNvCxnSpPr>
                  <a:stCxn id="23" idx="1"/>
                </p:cNvCxnSpPr>
                <p:nvPr/>
              </p:nvCxnSpPr>
              <p:spPr>
                <a:xfrm flipH="1">
                  <a:off x="3635896" y="306083"/>
                  <a:ext cx="3359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Ευθύγραμμο βέλος σύνδεσης 18"/>
                <p:cNvCxnSpPr>
                  <a:stCxn id="23" idx="3"/>
                </p:cNvCxnSpPr>
                <p:nvPr/>
              </p:nvCxnSpPr>
              <p:spPr>
                <a:xfrm>
                  <a:off x="4490053" y="306083"/>
                  <a:ext cx="29797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3971844" y="136806"/>
                  <a:ext cx="5182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 smtClean="0"/>
                    <a:t> </a:t>
                  </a:r>
                  <a:r>
                    <a:rPr lang="el-GR" sz="1600" i="1" dirty="0" smtClean="0"/>
                    <a:t>Δ</a:t>
                  </a:r>
                  <a:r>
                    <a:rPr lang="en-US" sz="1600" i="1" dirty="0" smtClean="0"/>
                    <a:t>s</a:t>
                  </a:r>
                  <a:r>
                    <a:rPr lang="en-US" sz="1600" baseline="-25000" dirty="0" smtClean="0"/>
                    <a:t>2</a:t>
                  </a:r>
                  <a:endParaRPr lang="el-GR" sz="1600" baseline="-25000" dirty="0"/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755576" y="1235466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Δ</a:t>
              </a:r>
              <a:r>
                <a:rPr lang="en-US" sz="1600" b="1" i="1" dirty="0" smtClean="0">
                  <a:latin typeface="Comic Sans MS" panose="030F0702030302020204" pitchFamily="66" charset="0"/>
                </a:rPr>
                <a:t>m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7965" y="524604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Δ</a:t>
              </a:r>
              <a:r>
                <a:rPr lang="en-US" sz="1600" b="1" i="1" dirty="0" smtClean="0">
                  <a:latin typeface="Comic Sans MS" panose="030F0702030302020204" pitchFamily="66" charset="0"/>
                </a:rPr>
                <a:t>m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9512" y="1202591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F</a:t>
              </a:r>
              <a:r>
                <a:rPr lang="en-US" sz="1600" b="1" baseline="-250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endParaRPr lang="el-GR" sz="1600" b="1" baseline="-25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31" name="Ομάδα 30"/>
            <p:cNvGrpSpPr/>
            <p:nvPr/>
          </p:nvGrpSpPr>
          <p:grpSpPr>
            <a:xfrm>
              <a:off x="4494783" y="525483"/>
              <a:ext cx="627385" cy="338554"/>
              <a:chOff x="2813174" y="3581509"/>
              <a:chExt cx="627385" cy="33855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008511" y="3581509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en-US" sz="1600" b="1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</a:t>
                </a:r>
                <a:endParaRPr lang="el-GR" sz="1600" b="1" baseline="-25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29" name="Ευθύγραμμο βέλος σύνδεσης 28"/>
              <p:cNvCxnSpPr/>
              <p:nvPr/>
            </p:nvCxnSpPr>
            <p:spPr>
              <a:xfrm flipH="1">
                <a:off x="2813174" y="3920063"/>
                <a:ext cx="39067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/>
          <p:cNvSpPr txBox="1"/>
          <p:nvPr/>
        </p:nvSpPr>
        <p:spPr>
          <a:xfrm>
            <a:off x="5667591" y="107342"/>
            <a:ext cx="3101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b="1" dirty="0" smtClean="0">
                <a:latin typeface="Comic Sans MS" panose="030F0702030302020204" pitchFamily="66" charset="0"/>
              </a:rPr>
              <a:t>Μάζα Δ</a:t>
            </a:r>
            <a:r>
              <a:rPr lang="en-US" sz="1600" b="1" i="1" dirty="0" smtClean="0">
                <a:latin typeface="Comic Sans MS" panose="030F0702030302020204" pitchFamily="66" charset="0"/>
              </a:rPr>
              <a:t>m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l-GR" sz="1600" b="1" dirty="0" smtClean="0">
                <a:latin typeface="Comic Sans MS" panose="030F0702030302020204" pitchFamily="66" charset="0"/>
              </a:rPr>
              <a:t>του ρευστού σε δύο διαφορετικές στιγμές κατά μήκος μιας ρευματικής γραμμής. Οι δύο θέσεις έχουν υψομετρική διαφορά </a:t>
            </a:r>
            <a:r>
              <a:rPr lang="en-US" sz="1600" b="1" dirty="0" smtClean="0">
                <a:latin typeface="Comic Sans MS" panose="030F0702030302020204" pitchFamily="66" charset="0"/>
              </a:rPr>
              <a:t>(</a:t>
            </a:r>
            <a:r>
              <a:rPr lang="en-US" sz="1600" b="1" i="1" dirty="0" smtClean="0">
                <a:latin typeface="Comic Sans MS" panose="030F0702030302020204" pitchFamily="66" charset="0"/>
              </a:rPr>
              <a:t>h</a:t>
            </a:r>
            <a:r>
              <a:rPr lang="en-US" sz="16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latin typeface="Comic Sans MS" panose="030F0702030302020204" pitchFamily="66" charset="0"/>
              </a:rPr>
              <a:t> – </a:t>
            </a:r>
            <a:r>
              <a:rPr lang="en-US" sz="1600" b="1" i="1" dirty="0" smtClean="0">
                <a:latin typeface="Comic Sans MS" panose="030F0702030302020204" pitchFamily="66" charset="0"/>
              </a:rPr>
              <a:t>h</a:t>
            </a:r>
            <a:r>
              <a:rPr lang="en-US" sz="16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1600" b="1" dirty="0" smtClean="0">
                <a:latin typeface="Comic Sans MS" panose="030F0702030302020204" pitchFamily="66" charset="0"/>
              </a:rPr>
              <a:t>).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2031" y="1982957"/>
            <a:ext cx="366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600" b="1" dirty="0" smtClean="0">
                <a:latin typeface="Comic Sans MS" panose="030F0702030302020204" pitchFamily="66" charset="0"/>
              </a:rPr>
              <a:t>Εφαρμόζουμε το </a:t>
            </a: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θεώρημα </a:t>
            </a:r>
          </a:p>
          <a:p>
            <a:pPr algn="ctr">
              <a:lnSpc>
                <a:spcPct val="150000"/>
              </a:lnSpc>
            </a:pP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Έργου – Ενέργειας</a:t>
            </a:r>
            <a:r>
              <a:rPr lang="el-GR" sz="1600" b="1" dirty="0" smtClean="0">
                <a:latin typeface="Comic Sans MS" panose="030F0702030302020204" pitchFamily="66" charset="0"/>
              </a:rPr>
              <a:t> για τις 2 θέσεις.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30319" y="285093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(1)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47610" y="3348373"/>
                <a:ext cx="3817968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𝚫</m:t>
                    </m:r>
                    <m:r>
                      <a:rPr lang="el-GR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𝜥</m:t>
                    </m:r>
                    <m:r>
                      <a:rPr lang="el-GR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el-GR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𝚫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𝒎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  <m:sSubSup>
                      <m:sSubSupPr>
                        <m:ctrlPr>
                          <a:rPr lang="el-GR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effectLst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el-GR" sz="24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𝒎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  <m:sSubSup>
                      <m:sSubSupPr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l-GR" sz="2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10" y="3348373"/>
                <a:ext cx="3817968" cy="624082"/>
              </a:xfrm>
              <a:prstGeom prst="rect">
                <a:avLst/>
              </a:prstGeom>
              <a:blipFill>
                <a:blip r:embed="rId3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94783" y="3309816"/>
                <a:ext cx="4031168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𝚫</m:t>
                    </m:r>
                    <m:r>
                      <a:rPr lang="el-GR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𝜥</m:t>
                    </m:r>
                    <m:r>
                      <a:rPr lang="el-GR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el-GR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𝝆</m:t>
                    </m:r>
                    <m:r>
                      <a:rPr lang="el-GR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𝚫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𝑽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  <m:sSubSup>
                      <m:sSubSupPr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effectLst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el-GR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𝝆</m:t>
                    </m:r>
                    <m:r>
                      <a:rPr lang="el-GR" sz="24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𝑽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  <m:sSubSup>
                      <m:sSubSupPr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l-GR" sz="2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783" y="3309816"/>
                <a:ext cx="4031168" cy="624082"/>
              </a:xfrm>
              <a:prstGeom prst="rect">
                <a:avLst/>
              </a:prstGeom>
              <a:blipFill>
                <a:blip r:embed="rId4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Δεξιό βέλος 42"/>
          <p:cNvSpPr/>
          <p:nvPr/>
        </p:nvSpPr>
        <p:spPr>
          <a:xfrm>
            <a:off x="4090605" y="3598180"/>
            <a:ext cx="366847" cy="1268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8494" y="4174500"/>
                <a:ext cx="3465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𝑾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=−(</m:t>
                    </m:r>
                    <m:r>
                      <a:rPr lang="el-GR" sz="2400" b="1" i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</m:t>
                    </m:r>
                  </m:oMath>
                </a14:m>
                <a:r>
                  <a:rPr 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4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en-US" sz="24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94" y="4174500"/>
                <a:ext cx="3465372" cy="461665"/>
              </a:xfrm>
              <a:prstGeom prst="rect">
                <a:avLst/>
              </a:prstGeom>
              <a:blipFill>
                <a:blip r:embed="rId5"/>
                <a:stretch>
                  <a:fillRect l="-704" t="-11842" r="-2817" b="-355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8481517" y="343719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(2)</a:t>
            </a:r>
            <a:endParaRPr lang="el-GR" b="1" dirty="0"/>
          </a:p>
        </p:txBody>
      </p:sp>
      <p:sp>
        <p:nvSpPr>
          <p:cNvPr id="46" name="Δεξιό βέλος 45"/>
          <p:cNvSpPr/>
          <p:nvPr/>
        </p:nvSpPr>
        <p:spPr>
          <a:xfrm>
            <a:off x="4082559" y="4405332"/>
            <a:ext cx="366847" cy="126894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64422" y="4215901"/>
                <a:ext cx="35695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𝑾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=−(</m:t>
                    </m:r>
                    <m:r>
                      <a:rPr lang="el-GR" sz="24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𝝆</m:t>
                    </m:r>
                    <m:r>
                      <a:rPr lang="el-GR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𝑽</m:t>
                    </m:r>
                  </m:oMath>
                </a14:m>
                <a:r>
                  <a:rPr 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4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en-US" sz="24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422" y="4215901"/>
                <a:ext cx="3569567" cy="461665"/>
              </a:xfrm>
              <a:prstGeom prst="rect">
                <a:avLst/>
              </a:prstGeom>
              <a:blipFill>
                <a:blip r:embed="rId6"/>
                <a:stretch>
                  <a:fillRect l="-512" t="-12000" r="-2560" b="-37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7905453" y="425945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(3)</a:t>
            </a:r>
            <a:endParaRPr lang="el-GR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9273" y="4933338"/>
                <a:ext cx="2073645" cy="493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400" b="1" i="0" baseline="-25000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 i="0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400" b="1" i="0" baseline="-25000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baseline="-25000" dirty="0" smtClean="0">
                    <a:solidFill>
                      <a:srgbClr val="0033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33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400" b="1" baseline="-25000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3" y="4933338"/>
                <a:ext cx="2073645" cy="493405"/>
              </a:xfrm>
              <a:prstGeom prst="rect">
                <a:avLst/>
              </a:prstGeom>
              <a:blipFill>
                <a:blip r:embed="rId7"/>
                <a:stretch>
                  <a:fillRect l="-588" b="-24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895317" y="4933337"/>
                <a:ext cx="2394245" cy="493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i="0" baseline="-25000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400" b="1" baseline="-25000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 i="0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400" b="1" i="0" baseline="-25000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baseline="-25000" dirty="0" smtClean="0">
                    <a:solidFill>
                      <a:srgbClr val="0033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33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400" b="1" baseline="-25000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317" y="4933337"/>
                <a:ext cx="2394245" cy="493405"/>
              </a:xfrm>
              <a:prstGeom prst="rect">
                <a:avLst/>
              </a:prstGeom>
              <a:blipFill>
                <a:blip r:embed="rId8"/>
                <a:stretch>
                  <a:fillRect l="-763" b="-49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Δεξιό βέλος 51"/>
          <p:cNvSpPr/>
          <p:nvPr/>
        </p:nvSpPr>
        <p:spPr>
          <a:xfrm>
            <a:off x="2467155" y="5116593"/>
            <a:ext cx="366847" cy="12689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96703" y="4893648"/>
                <a:ext cx="2067233" cy="493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i="0" baseline="-25000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 i="0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400" b="1" baseline="-25000" dirty="0" smtClean="0">
                    <a:solidFill>
                      <a:srgbClr val="0033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33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400" b="1" baseline="-25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703" y="4893648"/>
                <a:ext cx="2067233" cy="493405"/>
              </a:xfrm>
              <a:prstGeom prst="rect">
                <a:avLst/>
              </a:prstGeom>
              <a:blipFill>
                <a:blip r:embed="rId9"/>
                <a:stretch>
                  <a:fillRect l="-885" b="-49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Δεξιό βέλος 52"/>
          <p:cNvSpPr/>
          <p:nvPr/>
        </p:nvSpPr>
        <p:spPr>
          <a:xfrm>
            <a:off x="5276224" y="5116475"/>
            <a:ext cx="366847" cy="12689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90043" y="5580789"/>
                <a:ext cx="2302875" cy="493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400" b="1" i="0" baseline="-25000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l-GR" sz="2400" b="1" i="0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400" b="1" i="0" baseline="-25000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baseline="-25000" dirty="0" smtClean="0">
                    <a:solidFill>
                      <a:srgbClr val="0033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33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400" b="1" baseline="-25000" dirty="0">
                  <a:solidFill>
                    <a:srgbClr val="0033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43" y="5580789"/>
                <a:ext cx="2302875" cy="493405"/>
              </a:xfrm>
              <a:prstGeom prst="rect">
                <a:avLst/>
              </a:prstGeom>
              <a:blipFill>
                <a:blip r:embed="rId10"/>
                <a:stretch>
                  <a:fillRect l="-796" b="-24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899020" y="5580788"/>
                <a:ext cx="2219518" cy="493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i="0" baseline="-25000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l-GR" sz="2400" b="1" i="0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400" b="1" baseline="-25000" dirty="0" smtClean="0">
                    <a:solidFill>
                      <a:srgbClr val="0033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33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400" b="1" baseline="-25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020" y="5580788"/>
                <a:ext cx="2219518" cy="493405"/>
              </a:xfrm>
              <a:prstGeom prst="rect">
                <a:avLst/>
              </a:prstGeom>
              <a:blipFill>
                <a:blip r:embed="rId11"/>
                <a:stretch>
                  <a:fillRect l="-824" b="-49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Δεξιό βέλος 57"/>
          <p:cNvSpPr/>
          <p:nvPr/>
        </p:nvSpPr>
        <p:spPr>
          <a:xfrm>
            <a:off x="5532174" y="5794856"/>
            <a:ext cx="366847" cy="12689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926224" y="5580789"/>
                <a:ext cx="2623475" cy="493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sSub>
                          <m:sSubPr>
                            <m:ctrlPr>
                              <a:rPr lang="el-GR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33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i="0" baseline="-25000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400" b="1" i="0" baseline="-25000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l-GR" sz="2400" b="1" i="0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0033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400" b="1" i="0" baseline="-25000" smtClean="0">
                        <a:solidFill>
                          <a:srgbClr val="0033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baseline="-25000" dirty="0" smtClean="0">
                    <a:solidFill>
                      <a:srgbClr val="0033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33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400" b="1" baseline="-25000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224" y="5580789"/>
                <a:ext cx="2623475" cy="493405"/>
              </a:xfrm>
              <a:prstGeom prst="rect">
                <a:avLst/>
              </a:prstGeom>
              <a:blipFill>
                <a:blip r:embed="rId12"/>
                <a:stretch>
                  <a:fillRect l="-465" b="-49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Δεξιό βέλος 58"/>
          <p:cNvSpPr/>
          <p:nvPr/>
        </p:nvSpPr>
        <p:spPr>
          <a:xfrm>
            <a:off x="2520151" y="5764044"/>
            <a:ext cx="366847" cy="12689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3300"/>
              </a:solidFill>
            </a:endParaRPr>
          </a:p>
        </p:txBody>
      </p:sp>
      <p:grpSp>
        <p:nvGrpSpPr>
          <p:cNvPr id="71" name="Ομάδα 70"/>
          <p:cNvGrpSpPr/>
          <p:nvPr/>
        </p:nvGrpSpPr>
        <p:grpSpPr>
          <a:xfrm>
            <a:off x="7901155" y="5042153"/>
            <a:ext cx="937583" cy="932374"/>
            <a:chOff x="7901155" y="5042153"/>
            <a:chExt cx="937583" cy="932374"/>
          </a:xfrm>
        </p:grpSpPr>
        <p:sp>
          <p:nvSpPr>
            <p:cNvPr id="54" name="TextBox 53"/>
            <p:cNvSpPr txBox="1"/>
            <p:nvPr/>
          </p:nvSpPr>
          <p:spPr>
            <a:xfrm>
              <a:off x="8262674" y="532367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3300"/>
                  </a:solidFill>
                </a:rPr>
                <a:t>(4)</a:t>
              </a:r>
              <a:endParaRPr lang="el-GR" b="1" dirty="0">
                <a:solidFill>
                  <a:srgbClr val="003300"/>
                </a:solidFill>
              </a:endParaRPr>
            </a:p>
          </p:txBody>
        </p:sp>
        <p:sp>
          <p:nvSpPr>
            <p:cNvPr id="44" name="Δεξιό άγκιστρο 43"/>
            <p:cNvSpPr/>
            <p:nvPr/>
          </p:nvSpPr>
          <p:spPr>
            <a:xfrm>
              <a:off x="7901155" y="5042153"/>
              <a:ext cx="335356" cy="932374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9" name="Ελεύθερη σχεδίαση 48"/>
          <p:cNvSpPr/>
          <p:nvPr/>
        </p:nvSpPr>
        <p:spPr>
          <a:xfrm>
            <a:off x="4267200" y="4958397"/>
            <a:ext cx="838200" cy="511629"/>
          </a:xfrm>
          <a:custGeom>
            <a:avLst/>
            <a:gdLst>
              <a:gd name="connsiteX0" fmla="*/ 174171 w 838200"/>
              <a:gd name="connsiteY0" fmla="*/ 10886 h 511629"/>
              <a:gd name="connsiteX1" fmla="*/ 65314 w 838200"/>
              <a:gd name="connsiteY1" fmla="*/ 21771 h 511629"/>
              <a:gd name="connsiteX2" fmla="*/ 21771 w 838200"/>
              <a:gd name="connsiteY2" fmla="*/ 65314 h 511629"/>
              <a:gd name="connsiteX3" fmla="*/ 0 w 838200"/>
              <a:gd name="connsiteY3" fmla="*/ 87086 h 511629"/>
              <a:gd name="connsiteX4" fmla="*/ 10886 w 838200"/>
              <a:gd name="connsiteY4" fmla="*/ 293914 h 511629"/>
              <a:gd name="connsiteX5" fmla="*/ 32657 w 838200"/>
              <a:gd name="connsiteY5" fmla="*/ 370114 h 511629"/>
              <a:gd name="connsiteX6" fmla="*/ 119743 w 838200"/>
              <a:gd name="connsiteY6" fmla="*/ 446314 h 511629"/>
              <a:gd name="connsiteX7" fmla="*/ 152400 w 838200"/>
              <a:gd name="connsiteY7" fmla="*/ 457200 h 511629"/>
              <a:gd name="connsiteX8" fmla="*/ 185057 w 838200"/>
              <a:gd name="connsiteY8" fmla="*/ 478971 h 511629"/>
              <a:gd name="connsiteX9" fmla="*/ 304800 w 838200"/>
              <a:gd name="connsiteY9" fmla="*/ 500743 h 511629"/>
              <a:gd name="connsiteX10" fmla="*/ 435429 w 838200"/>
              <a:gd name="connsiteY10" fmla="*/ 511629 h 511629"/>
              <a:gd name="connsiteX11" fmla="*/ 729343 w 838200"/>
              <a:gd name="connsiteY11" fmla="*/ 500743 h 511629"/>
              <a:gd name="connsiteX12" fmla="*/ 762000 w 838200"/>
              <a:gd name="connsiteY12" fmla="*/ 489857 h 511629"/>
              <a:gd name="connsiteX13" fmla="*/ 794657 w 838200"/>
              <a:gd name="connsiteY13" fmla="*/ 468086 h 511629"/>
              <a:gd name="connsiteX14" fmla="*/ 805543 w 838200"/>
              <a:gd name="connsiteY14" fmla="*/ 435429 h 511629"/>
              <a:gd name="connsiteX15" fmla="*/ 827314 w 838200"/>
              <a:gd name="connsiteY15" fmla="*/ 413657 h 511629"/>
              <a:gd name="connsiteX16" fmla="*/ 838200 w 838200"/>
              <a:gd name="connsiteY16" fmla="*/ 359229 h 511629"/>
              <a:gd name="connsiteX17" fmla="*/ 816429 w 838200"/>
              <a:gd name="connsiteY17" fmla="*/ 217714 h 511629"/>
              <a:gd name="connsiteX18" fmla="*/ 762000 w 838200"/>
              <a:gd name="connsiteY18" fmla="*/ 163286 h 511629"/>
              <a:gd name="connsiteX19" fmla="*/ 740229 w 838200"/>
              <a:gd name="connsiteY19" fmla="*/ 141514 h 511629"/>
              <a:gd name="connsiteX20" fmla="*/ 674914 w 838200"/>
              <a:gd name="connsiteY20" fmla="*/ 97971 h 511629"/>
              <a:gd name="connsiteX21" fmla="*/ 642257 w 838200"/>
              <a:gd name="connsiteY21" fmla="*/ 76200 h 511629"/>
              <a:gd name="connsiteX22" fmla="*/ 566057 w 838200"/>
              <a:gd name="connsiteY22" fmla="*/ 54429 h 511629"/>
              <a:gd name="connsiteX23" fmla="*/ 489857 w 838200"/>
              <a:gd name="connsiteY23" fmla="*/ 43543 h 511629"/>
              <a:gd name="connsiteX24" fmla="*/ 391886 w 838200"/>
              <a:gd name="connsiteY24" fmla="*/ 21771 h 511629"/>
              <a:gd name="connsiteX25" fmla="*/ 304800 w 838200"/>
              <a:gd name="connsiteY25" fmla="*/ 10886 h 511629"/>
              <a:gd name="connsiteX26" fmla="*/ 228600 w 838200"/>
              <a:gd name="connsiteY26" fmla="*/ 0 h 511629"/>
              <a:gd name="connsiteX27" fmla="*/ 174171 w 838200"/>
              <a:gd name="connsiteY27" fmla="*/ 10886 h 5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38200" h="511629">
                <a:moveTo>
                  <a:pt x="174171" y="10886"/>
                </a:moveTo>
                <a:cubicBezTo>
                  <a:pt x="137885" y="14514"/>
                  <a:pt x="99656" y="9506"/>
                  <a:pt x="65314" y="21771"/>
                </a:cubicBezTo>
                <a:cubicBezTo>
                  <a:pt x="45983" y="28675"/>
                  <a:pt x="36285" y="50800"/>
                  <a:pt x="21771" y="65314"/>
                </a:cubicBezTo>
                <a:lnTo>
                  <a:pt x="0" y="87086"/>
                </a:lnTo>
                <a:cubicBezTo>
                  <a:pt x="3629" y="156029"/>
                  <a:pt x="4905" y="225135"/>
                  <a:pt x="10886" y="293914"/>
                </a:cubicBezTo>
                <a:cubicBezTo>
                  <a:pt x="11133" y="296760"/>
                  <a:pt x="27333" y="363015"/>
                  <a:pt x="32657" y="370114"/>
                </a:cubicBezTo>
                <a:cubicBezTo>
                  <a:pt x="49683" y="392816"/>
                  <a:pt x="89526" y="431205"/>
                  <a:pt x="119743" y="446314"/>
                </a:cubicBezTo>
                <a:cubicBezTo>
                  <a:pt x="130006" y="451446"/>
                  <a:pt x="142137" y="452068"/>
                  <a:pt x="152400" y="457200"/>
                </a:cubicBezTo>
                <a:cubicBezTo>
                  <a:pt x="164102" y="463051"/>
                  <a:pt x="173355" y="473120"/>
                  <a:pt x="185057" y="478971"/>
                </a:cubicBezTo>
                <a:cubicBezTo>
                  <a:pt x="217884" y="495384"/>
                  <a:pt x="276653" y="497928"/>
                  <a:pt x="304800" y="500743"/>
                </a:cubicBezTo>
                <a:cubicBezTo>
                  <a:pt x="348277" y="505091"/>
                  <a:pt x="391886" y="508000"/>
                  <a:pt x="435429" y="511629"/>
                </a:cubicBezTo>
                <a:cubicBezTo>
                  <a:pt x="533400" y="508000"/>
                  <a:pt x="631522" y="507265"/>
                  <a:pt x="729343" y="500743"/>
                </a:cubicBezTo>
                <a:cubicBezTo>
                  <a:pt x="740792" y="499980"/>
                  <a:pt x="751737" y="494989"/>
                  <a:pt x="762000" y="489857"/>
                </a:cubicBezTo>
                <a:cubicBezTo>
                  <a:pt x="773702" y="484006"/>
                  <a:pt x="783771" y="475343"/>
                  <a:pt x="794657" y="468086"/>
                </a:cubicBezTo>
                <a:cubicBezTo>
                  <a:pt x="798286" y="457200"/>
                  <a:pt x="799639" y="445268"/>
                  <a:pt x="805543" y="435429"/>
                </a:cubicBezTo>
                <a:cubicBezTo>
                  <a:pt x="810823" y="426628"/>
                  <a:pt x="823271" y="423090"/>
                  <a:pt x="827314" y="413657"/>
                </a:cubicBezTo>
                <a:cubicBezTo>
                  <a:pt x="834602" y="396651"/>
                  <a:pt x="834571" y="377372"/>
                  <a:pt x="838200" y="359229"/>
                </a:cubicBezTo>
                <a:cubicBezTo>
                  <a:pt x="835079" y="328022"/>
                  <a:pt x="836043" y="256941"/>
                  <a:pt x="816429" y="217714"/>
                </a:cubicBezTo>
                <a:cubicBezTo>
                  <a:pt x="794658" y="174171"/>
                  <a:pt x="798285" y="192315"/>
                  <a:pt x="762000" y="163286"/>
                </a:cubicBezTo>
                <a:cubicBezTo>
                  <a:pt x="753986" y="156875"/>
                  <a:pt x="748440" y="147672"/>
                  <a:pt x="740229" y="141514"/>
                </a:cubicBezTo>
                <a:cubicBezTo>
                  <a:pt x="719296" y="125814"/>
                  <a:pt x="696686" y="112485"/>
                  <a:pt x="674914" y="97971"/>
                </a:cubicBezTo>
                <a:cubicBezTo>
                  <a:pt x="664028" y="90714"/>
                  <a:pt x="654668" y="80337"/>
                  <a:pt x="642257" y="76200"/>
                </a:cubicBezTo>
                <a:cubicBezTo>
                  <a:pt x="614272" y="66871"/>
                  <a:pt x="596135" y="59898"/>
                  <a:pt x="566057" y="54429"/>
                </a:cubicBezTo>
                <a:cubicBezTo>
                  <a:pt x="540813" y="49839"/>
                  <a:pt x="515101" y="48133"/>
                  <a:pt x="489857" y="43543"/>
                </a:cubicBezTo>
                <a:cubicBezTo>
                  <a:pt x="370702" y="21878"/>
                  <a:pt x="532295" y="43372"/>
                  <a:pt x="391886" y="21771"/>
                </a:cubicBezTo>
                <a:cubicBezTo>
                  <a:pt x="362972" y="17323"/>
                  <a:pt x="333798" y="14752"/>
                  <a:pt x="304800" y="10886"/>
                </a:cubicBezTo>
                <a:lnTo>
                  <a:pt x="228600" y="0"/>
                </a:lnTo>
                <a:lnTo>
                  <a:pt x="174171" y="10886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Ελεύθερη σχεδίαση 59"/>
          <p:cNvSpPr/>
          <p:nvPr/>
        </p:nvSpPr>
        <p:spPr>
          <a:xfrm rot="243250">
            <a:off x="4844931" y="4757254"/>
            <a:ext cx="2540386" cy="338683"/>
          </a:xfrm>
          <a:custGeom>
            <a:avLst/>
            <a:gdLst>
              <a:gd name="connsiteX0" fmla="*/ 0 w 2449286"/>
              <a:gd name="connsiteY0" fmla="*/ 152400 h 152400"/>
              <a:gd name="connsiteX1" fmla="*/ 65315 w 2449286"/>
              <a:gd name="connsiteY1" fmla="*/ 141515 h 152400"/>
              <a:gd name="connsiteX2" fmla="*/ 130629 w 2449286"/>
              <a:gd name="connsiteY2" fmla="*/ 119743 h 152400"/>
              <a:gd name="connsiteX3" fmla="*/ 304800 w 2449286"/>
              <a:gd name="connsiteY3" fmla="*/ 97972 h 152400"/>
              <a:gd name="connsiteX4" fmla="*/ 391886 w 2449286"/>
              <a:gd name="connsiteY4" fmla="*/ 87086 h 152400"/>
              <a:gd name="connsiteX5" fmla="*/ 446315 w 2449286"/>
              <a:gd name="connsiteY5" fmla="*/ 76200 h 152400"/>
              <a:gd name="connsiteX6" fmla="*/ 522515 w 2449286"/>
              <a:gd name="connsiteY6" fmla="*/ 65315 h 152400"/>
              <a:gd name="connsiteX7" fmla="*/ 566057 w 2449286"/>
              <a:gd name="connsiteY7" fmla="*/ 54429 h 152400"/>
              <a:gd name="connsiteX8" fmla="*/ 674915 w 2449286"/>
              <a:gd name="connsiteY8" fmla="*/ 43543 h 152400"/>
              <a:gd name="connsiteX9" fmla="*/ 718457 w 2449286"/>
              <a:gd name="connsiteY9" fmla="*/ 32658 h 152400"/>
              <a:gd name="connsiteX10" fmla="*/ 947057 w 2449286"/>
              <a:gd name="connsiteY10" fmla="*/ 10886 h 152400"/>
              <a:gd name="connsiteX11" fmla="*/ 1045029 w 2449286"/>
              <a:gd name="connsiteY11" fmla="*/ 0 h 152400"/>
              <a:gd name="connsiteX12" fmla="*/ 2079172 w 2449286"/>
              <a:gd name="connsiteY12" fmla="*/ 10886 h 152400"/>
              <a:gd name="connsiteX13" fmla="*/ 2242457 w 2449286"/>
              <a:gd name="connsiteY13" fmla="*/ 21772 h 152400"/>
              <a:gd name="connsiteX14" fmla="*/ 2275115 w 2449286"/>
              <a:gd name="connsiteY14" fmla="*/ 32658 h 152400"/>
              <a:gd name="connsiteX15" fmla="*/ 2340429 w 2449286"/>
              <a:gd name="connsiteY15" fmla="*/ 43543 h 152400"/>
              <a:gd name="connsiteX16" fmla="*/ 2383972 w 2449286"/>
              <a:gd name="connsiteY16" fmla="*/ 54429 h 152400"/>
              <a:gd name="connsiteX17" fmla="*/ 2449286 w 2449286"/>
              <a:gd name="connsiteY17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49286" h="152400">
                <a:moveTo>
                  <a:pt x="0" y="152400"/>
                </a:moveTo>
                <a:cubicBezTo>
                  <a:pt x="21772" y="148772"/>
                  <a:pt x="43902" y="146868"/>
                  <a:pt x="65315" y="141515"/>
                </a:cubicBezTo>
                <a:cubicBezTo>
                  <a:pt x="87579" y="135949"/>
                  <a:pt x="107857" y="122589"/>
                  <a:pt x="130629" y="119743"/>
                </a:cubicBezTo>
                <a:lnTo>
                  <a:pt x="304800" y="97972"/>
                </a:lnTo>
                <a:cubicBezTo>
                  <a:pt x="333829" y="94343"/>
                  <a:pt x="363200" y="92823"/>
                  <a:pt x="391886" y="87086"/>
                </a:cubicBezTo>
                <a:cubicBezTo>
                  <a:pt x="410029" y="83457"/>
                  <a:pt x="428064" y="79242"/>
                  <a:pt x="446315" y="76200"/>
                </a:cubicBezTo>
                <a:cubicBezTo>
                  <a:pt x="471624" y="71982"/>
                  <a:pt x="497271" y="69905"/>
                  <a:pt x="522515" y="65315"/>
                </a:cubicBezTo>
                <a:cubicBezTo>
                  <a:pt x="537234" y="62639"/>
                  <a:pt x="551247" y="56545"/>
                  <a:pt x="566057" y="54429"/>
                </a:cubicBezTo>
                <a:cubicBezTo>
                  <a:pt x="602157" y="49272"/>
                  <a:pt x="638629" y="47172"/>
                  <a:pt x="674915" y="43543"/>
                </a:cubicBezTo>
                <a:cubicBezTo>
                  <a:pt x="689429" y="39915"/>
                  <a:pt x="703670" y="34933"/>
                  <a:pt x="718457" y="32658"/>
                </a:cubicBezTo>
                <a:cubicBezTo>
                  <a:pt x="781713" y="22926"/>
                  <a:pt x="887594" y="16549"/>
                  <a:pt x="947057" y="10886"/>
                </a:cubicBezTo>
                <a:cubicBezTo>
                  <a:pt x="979767" y="7771"/>
                  <a:pt x="1012372" y="3629"/>
                  <a:pt x="1045029" y="0"/>
                </a:cubicBezTo>
                <a:lnTo>
                  <a:pt x="2079172" y="10886"/>
                </a:lnTo>
                <a:cubicBezTo>
                  <a:pt x="2133712" y="11878"/>
                  <a:pt x="2188241" y="15748"/>
                  <a:pt x="2242457" y="21772"/>
                </a:cubicBezTo>
                <a:cubicBezTo>
                  <a:pt x="2253862" y="23039"/>
                  <a:pt x="2263913" y="30169"/>
                  <a:pt x="2275115" y="32658"/>
                </a:cubicBezTo>
                <a:cubicBezTo>
                  <a:pt x="2296661" y="37446"/>
                  <a:pt x="2318786" y="39214"/>
                  <a:pt x="2340429" y="43543"/>
                </a:cubicBezTo>
                <a:cubicBezTo>
                  <a:pt x="2355100" y="46477"/>
                  <a:pt x="2369642" y="50130"/>
                  <a:pt x="2383972" y="54429"/>
                </a:cubicBezTo>
                <a:cubicBezTo>
                  <a:pt x="2405953" y="61023"/>
                  <a:pt x="2449286" y="76200"/>
                  <a:pt x="2449286" y="762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Ελεύθερη σχεδίαση 61"/>
          <p:cNvSpPr/>
          <p:nvPr/>
        </p:nvSpPr>
        <p:spPr>
          <a:xfrm>
            <a:off x="4500665" y="5591675"/>
            <a:ext cx="838200" cy="511629"/>
          </a:xfrm>
          <a:custGeom>
            <a:avLst/>
            <a:gdLst>
              <a:gd name="connsiteX0" fmla="*/ 174171 w 838200"/>
              <a:gd name="connsiteY0" fmla="*/ 10886 h 511629"/>
              <a:gd name="connsiteX1" fmla="*/ 65314 w 838200"/>
              <a:gd name="connsiteY1" fmla="*/ 21771 h 511629"/>
              <a:gd name="connsiteX2" fmla="*/ 21771 w 838200"/>
              <a:gd name="connsiteY2" fmla="*/ 65314 h 511629"/>
              <a:gd name="connsiteX3" fmla="*/ 0 w 838200"/>
              <a:gd name="connsiteY3" fmla="*/ 87086 h 511629"/>
              <a:gd name="connsiteX4" fmla="*/ 10886 w 838200"/>
              <a:gd name="connsiteY4" fmla="*/ 293914 h 511629"/>
              <a:gd name="connsiteX5" fmla="*/ 32657 w 838200"/>
              <a:gd name="connsiteY5" fmla="*/ 370114 h 511629"/>
              <a:gd name="connsiteX6" fmla="*/ 119743 w 838200"/>
              <a:gd name="connsiteY6" fmla="*/ 446314 h 511629"/>
              <a:gd name="connsiteX7" fmla="*/ 152400 w 838200"/>
              <a:gd name="connsiteY7" fmla="*/ 457200 h 511629"/>
              <a:gd name="connsiteX8" fmla="*/ 185057 w 838200"/>
              <a:gd name="connsiteY8" fmla="*/ 478971 h 511629"/>
              <a:gd name="connsiteX9" fmla="*/ 304800 w 838200"/>
              <a:gd name="connsiteY9" fmla="*/ 500743 h 511629"/>
              <a:gd name="connsiteX10" fmla="*/ 435429 w 838200"/>
              <a:gd name="connsiteY10" fmla="*/ 511629 h 511629"/>
              <a:gd name="connsiteX11" fmla="*/ 729343 w 838200"/>
              <a:gd name="connsiteY11" fmla="*/ 500743 h 511629"/>
              <a:gd name="connsiteX12" fmla="*/ 762000 w 838200"/>
              <a:gd name="connsiteY12" fmla="*/ 489857 h 511629"/>
              <a:gd name="connsiteX13" fmla="*/ 794657 w 838200"/>
              <a:gd name="connsiteY13" fmla="*/ 468086 h 511629"/>
              <a:gd name="connsiteX14" fmla="*/ 805543 w 838200"/>
              <a:gd name="connsiteY14" fmla="*/ 435429 h 511629"/>
              <a:gd name="connsiteX15" fmla="*/ 827314 w 838200"/>
              <a:gd name="connsiteY15" fmla="*/ 413657 h 511629"/>
              <a:gd name="connsiteX16" fmla="*/ 838200 w 838200"/>
              <a:gd name="connsiteY16" fmla="*/ 359229 h 511629"/>
              <a:gd name="connsiteX17" fmla="*/ 816429 w 838200"/>
              <a:gd name="connsiteY17" fmla="*/ 217714 h 511629"/>
              <a:gd name="connsiteX18" fmla="*/ 762000 w 838200"/>
              <a:gd name="connsiteY18" fmla="*/ 163286 h 511629"/>
              <a:gd name="connsiteX19" fmla="*/ 740229 w 838200"/>
              <a:gd name="connsiteY19" fmla="*/ 141514 h 511629"/>
              <a:gd name="connsiteX20" fmla="*/ 674914 w 838200"/>
              <a:gd name="connsiteY20" fmla="*/ 97971 h 511629"/>
              <a:gd name="connsiteX21" fmla="*/ 642257 w 838200"/>
              <a:gd name="connsiteY21" fmla="*/ 76200 h 511629"/>
              <a:gd name="connsiteX22" fmla="*/ 566057 w 838200"/>
              <a:gd name="connsiteY22" fmla="*/ 54429 h 511629"/>
              <a:gd name="connsiteX23" fmla="*/ 489857 w 838200"/>
              <a:gd name="connsiteY23" fmla="*/ 43543 h 511629"/>
              <a:gd name="connsiteX24" fmla="*/ 391886 w 838200"/>
              <a:gd name="connsiteY24" fmla="*/ 21771 h 511629"/>
              <a:gd name="connsiteX25" fmla="*/ 304800 w 838200"/>
              <a:gd name="connsiteY25" fmla="*/ 10886 h 511629"/>
              <a:gd name="connsiteX26" fmla="*/ 228600 w 838200"/>
              <a:gd name="connsiteY26" fmla="*/ 0 h 511629"/>
              <a:gd name="connsiteX27" fmla="*/ 174171 w 838200"/>
              <a:gd name="connsiteY27" fmla="*/ 10886 h 5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38200" h="511629">
                <a:moveTo>
                  <a:pt x="174171" y="10886"/>
                </a:moveTo>
                <a:cubicBezTo>
                  <a:pt x="137885" y="14514"/>
                  <a:pt x="99656" y="9506"/>
                  <a:pt x="65314" y="21771"/>
                </a:cubicBezTo>
                <a:cubicBezTo>
                  <a:pt x="45983" y="28675"/>
                  <a:pt x="36285" y="50800"/>
                  <a:pt x="21771" y="65314"/>
                </a:cubicBezTo>
                <a:lnTo>
                  <a:pt x="0" y="87086"/>
                </a:lnTo>
                <a:cubicBezTo>
                  <a:pt x="3629" y="156029"/>
                  <a:pt x="4905" y="225135"/>
                  <a:pt x="10886" y="293914"/>
                </a:cubicBezTo>
                <a:cubicBezTo>
                  <a:pt x="11133" y="296760"/>
                  <a:pt x="27333" y="363015"/>
                  <a:pt x="32657" y="370114"/>
                </a:cubicBezTo>
                <a:cubicBezTo>
                  <a:pt x="49683" y="392816"/>
                  <a:pt x="89526" y="431205"/>
                  <a:pt x="119743" y="446314"/>
                </a:cubicBezTo>
                <a:cubicBezTo>
                  <a:pt x="130006" y="451446"/>
                  <a:pt x="142137" y="452068"/>
                  <a:pt x="152400" y="457200"/>
                </a:cubicBezTo>
                <a:cubicBezTo>
                  <a:pt x="164102" y="463051"/>
                  <a:pt x="173355" y="473120"/>
                  <a:pt x="185057" y="478971"/>
                </a:cubicBezTo>
                <a:cubicBezTo>
                  <a:pt x="217884" y="495384"/>
                  <a:pt x="276653" y="497928"/>
                  <a:pt x="304800" y="500743"/>
                </a:cubicBezTo>
                <a:cubicBezTo>
                  <a:pt x="348277" y="505091"/>
                  <a:pt x="391886" y="508000"/>
                  <a:pt x="435429" y="511629"/>
                </a:cubicBezTo>
                <a:cubicBezTo>
                  <a:pt x="533400" y="508000"/>
                  <a:pt x="631522" y="507265"/>
                  <a:pt x="729343" y="500743"/>
                </a:cubicBezTo>
                <a:cubicBezTo>
                  <a:pt x="740792" y="499980"/>
                  <a:pt x="751737" y="494989"/>
                  <a:pt x="762000" y="489857"/>
                </a:cubicBezTo>
                <a:cubicBezTo>
                  <a:pt x="773702" y="484006"/>
                  <a:pt x="783771" y="475343"/>
                  <a:pt x="794657" y="468086"/>
                </a:cubicBezTo>
                <a:cubicBezTo>
                  <a:pt x="798286" y="457200"/>
                  <a:pt x="799639" y="445268"/>
                  <a:pt x="805543" y="435429"/>
                </a:cubicBezTo>
                <a:cubicBezTo>
                  <a:pt x="810823" y="426628"/>
                  <a:pt x="823271" y="423090"/>
                  <a:pt x="827314" y="413657"/>
                </a:cubicBezTo>
                <a:cubicBezTo>
                  <a:pt x="834602" y="396651"/>
                  <a:pt x="834571" y="377372"/>
                  <a:pt x="838200" y="359229"/>
                </a:cubicBezTo>
                <a:cubicBezTo>
                  <a:pt x="835079" y="328022"/>
                  <a:pt x="836043" y="256941"/>
                  <a:pt x="816429" y="217714"/>
                </a:cubicBezTo>
                <a:cubicBezTo>
                  <a:pt x="794658" y="174171"/>
                  <a:pt x="798285" y="192315"/>
                  <a:pt x="762000" y="163286"/>
                </a:cubicBezTo>
                <a:cubicBezTo>
                  <a:pt x="753986" y="156875"/>
                  <a:pt x="748440" y="147672"/>
                  <a:pt x="740229" y="141514"/>
                </a:cubicBezTo>
                <a:cubicBezTo>
                  <a:pt x="719296" y="125814"/>
                  <a:pt x="696686" y="112485"/>
                  <a:pt x="674914" y="97971"/>
                </a:cubicBezTo>
                <a:cubicBezTo>
                  <a:pt x="664028" y="90714"/>
                  <a:pt x="654668" y="80337"/>
                  <a:pt x="642257" y="76200"/>
                </a:cubicBezTo>
                <a:cubicBezTo>
                  <a:pt x="614272" y="66871"/>
                  <a:pt x="596135" y="59898"/>
                  <a:pt x="566057" y="54429"/>
                </a:cubicBezTo>
                <a:cubicBezTo>
                  <a:pt x="540813" y="49839"/>
                  <a:pt x="515101" y="48133"/>
                  <a:pt x="489857" y="43543"/>
                </a:cubicBezTo>
                <a:cubicBezTo>
                  <a:pt x="370702" y="21878"/>
                  <a:pt x="532295" y="43372"/>
                  <a:pt x="391886" y="21771"/>
                </a:cubicBezTo>
                <a:cubicBezTo>
                  <a:pt x="362972" y="17323"/>
                  <a:pt x="333798" y="14752"/>
                  <a:pt x="304800" y="10886"/>
                </a:cubicBezTo>
                <a:lnTo>
                  <a:pt x="228600" y="0"/>
                </a:lnTo>
                <a:lnTo>
                  <a:pt x="174171" y="10886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Ελεύθερη σχεδίαση 63"/>
          <p:cNvSpPr/>
          <p:nvPr/>
        </p:nvSpPr>
        <p:spPr>
          <a:xfrm rot="168579">
            <a:off x="5108335" y="5531489"/>
            <a:ext cx="2557074" cy="182463"/>
          </a:xfrm>
          <a:custGeom>
            <a:avLst/>
            <a:gdLst>
              <a:gd name="connsiteX0" fmla="*/ 0 w 2449286"/>
              <a:gd name="connsiteY0" fmla="*/ 152400 h 152400"/>
              <a:gd name="connsiteX1" fmla="*/ 65315 w 2449286"/>
              <a:gd name="connsiteY1" fmla="*/ 141515 h 152400"/>
              <a:gd name="connsiteX2" fmla="*/ 130629 w 2449286"/>
              <a:gd name="connsiteY2" fmla="*/ 119743 h 152400"/>
              <a:gd name="connsiteX3" fmla="*/ 304800 w 2449286"/>
              <a:gd name="connsiteY3" fmla="*/ 97972 h 152400"/>
              <a:gd name="connsiteX4" fmla="*/ 391886 w 2449286"/>
              <a:gd name="connsiteY4" fmla="*/ 87086 h 152400"/>
              <a:gd name="connsiteX5" fmla="*/ 446315 w 2449286"/>
              <a:gd name="connsiteY5" fmla="*/ 76200 h 152400"/>
              <a:gd name="connsiteX6" fmla="*/ 522515 w 2449286"/>
              <a:gd name="connsiteY6" fmla="*/ 65315 h 152400"/>
              <a:gd name="connsiteX7" fmla="*/ 566057 w 2449286"/>
              <a:gd name="connsiteY7" fmla="*/ 54429 h 152400"/>
              <a:gd name="connsiteX8" fmla="*/ 674915 w 2449286"/>
              <a:gd name="connsiteY8" fmla="*/ 43543 h 152400"/>
              <a:gd name="connsiteX9" fmla="*/ 718457 w 2449286"/>
              <a:gd name="connsiteY9" fmla="*/ 32658 h 152400"/>
              <a:gd name="connsiteX10" fmla="*/ 947057 w 2449286"/>
              <a:gd name="connsiteY10" fmla="*/ 10886 h 152400"/>
              <a:gd name="connsiteX11" fmla="*/ 1045029 w 2449286"/>
              <a:gd name="connsiteY11" fmla="*/ 0 h 152400"/>
              <a:gd name="connsiteX12" fmla="*/ 2079172 w 2449286"/>
              <a:gd name="connsiteY12" fmla="*/ 10886 h 152400"/>
              <a:gd name="connsiteX13" fmla="*/ 2242457 w 2449286"/>
              <a:gd name="connsiteY13" fmla="*/ 21772 h 152400"/>
              <a:gd name="connsiteX14" fmla="*/ 2275115 w 2449286"/>
              <a:gd name="connsiteY14" fmla="*/ 32658 h 152400"/>
              <a:gd name="connsiteX15" fmla="*/ 2340429 w 2449286"/>
              <a:gd name="connsiteY15" fmla="*/ 43543 h 152400"/>
              <a:gd name="connsiteX16" fmla="*/ 2383972 w 2449286"/>
              <a:gd name="connsiteY16" fmla="*/ 54429 h 152400"/>
              <a:gd name="connsiteX17" fmla="*/ 2449286 w 2449286"/>
              <a:gd name="connsiteY17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49286" h="152400">
                <a:moveTo>
                  <a:pt x="0" y="152400"/>
                </a:moveTo>
                <a:cubicBezTo>
                  <a:pt x="21772" y="148772"/>
                  <a:pt x="43902" y="146868"/>
                  <a:pt x="65315" y="141515"/>
                </a:cubicBezTo>
                <a:cubicBezTo>
                  <a:pt x="87579" y="135949"/>
                  <a:pt x="107857" y="122589"/>
                  <a:pt x="130629" y="119743"/>
                </a:cubicBezTo>
                <a:lnTo>
                  <a:pt x="304800" y="97972"/>
                </a:lnTo>
                <a:cubicBezTo>
                  <a:pt x="333829" y="94343"/>
                  <a:pt x="363200" y="92823"/>
                  <a:pt x="391886" y="87086"/>
                </a:cubicBezTo>
                <a:cubicBezTo>
                  <a:pt x="410029" y="83457"/>
                  <a:pt x="428064" y="79242"/>
                  <a:pt x="446315" y="76200"/>
                </a:cubicBezTo>
                <a:cubicBezTo>
                  <a:pt x="471624" y="71982"/>
                  <a:pt x="497271" y="69905"/>
                  <a:pt x="522515" y="65315"/>
                </a:cubicBezTo>
                <a:cubicBezTo>
                  <a:pt x="537234" y="62639"/>
                  <a:pt x="551247" y="56545"/>
                  <a:pt x="566057" y="54429"/>
                </a:cubicBezTo>
                <a:cubicBezTo>
                  <a:pt x="602157" y="49272"/>
                  <a:pt x="638629" y="47172"/>
                  <a:pt x="674915" y="43543"/>
                </a:cubicBezTo>
                <a:cubicBezTo>
                  <a:pt x="689429" y="39915"/>
                  <a:pt x="703670" y="34933"/>
                  <a:pt x="718457" y="32658"/>
                </a:cubicBezTo>
                <a:cubicBezTo>
                  <a:pt x="781713" y="22926"/>
                  <a:pt x="887594" y="16549"/>
                  <a:pt x="947057" y="10886"/>
                </a:cubicBezTo>
                <a:cubicBezTo>
                  <a:pt x="979767" y="7771"/>
                  <a:pt x="1012372" y="3629"/>
                  <a:pt x="1045029" y="0"/>
                </a:cubicBezTo>
                <a:lnTo>
                  <a:pt x="2079172" y="10886"/>
                </a:lnTo>
                <a:cubicBezTo>
                  <a:pt x="2133712" y="11878"/>
                  <a:pt x="2188241" y="15748"/>
                  <a:pt x="2242457" y="21772"/>
                </a:cubicBezTo>
                <a:cubicBezTo>
                  <a:pt x="2253862" y="23039"/>
                  <a:pt x="2263913" y="30169"/>
                  <a:pt x="2275115" y="32658"/>
                </a:cubicBezTo>
                <a:cubicBezTo>
                  <a:pt x="2296661" y="37446"/>
                  <a:pt x="2318786" y="39214"/>
                  <a:pt x="2340429" y="43543"/>
                </a:cubicBezTo>
                <a:cubicBezTo>
                  <a:pt x="2355100" y="46477"/>
                  <a:pt x="2369642" y="50130"/>
                  <a:pt x="2383972" y="54429"/>
                </a:cubicBezTo>
                <a:cubicBezTo>
                  <a:pt x="2405953" y="61023"/>
                  <a:pt x="2449286" y="76200"/>
                  <a:pt x="2449286" y="762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60501" y="135193"/>
            <a:ext cx="29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latin typeface="Comic Sans MS" panose="030F0702030302020204" pitchFamily="66" charset="0"/>
              </a:rPr>
              <a:t>υ </a:t>
            </a:r>
            <a:r>
              <a:rPr lang="en-US" sz="1600" b="1" dirty="0">
                <a:latin typeface="Comic Sans MS" panose="030F0702030302020204" pitchFamily="66" charset="0"/>
              </a:rPr>
              <a:t>: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sz="1400" dirty="0">
                <a:latin typeface="Comic Sans MS" panose="030F0702030302020204" pitchFamily="66" charset="0"/>
              </a:rPr>
              <a:t>ταχύτητα </a:t>
            </a:r>
            <a:r>
              <a:rPr lang="el-GR" sz="1400" dirty="0" smtClean="0">
                <a:latin typeface="Comic Sans MS" panose="030F0702030302020204" pitchFamily="66" charset="0"/>
              </a:rPr>
              <a:t>στοιχείου ρευστού</a:t>
            </a:r>
            <a:endParaRPr lang="el-GR" sz="1400" b="1" i="1" dirty="0" smtClean="0">
              <a:latin typeface="Comic Sans MS" panose="030F0702030302020204" pitchFamily="66" charset="0"/>
            </a:endParaRPr>
          </a:p>
          <a:p>
            <a:r>
              <a:rPr lang="el-GR" b="1" i="1" dirty="0" smtClean="0">
                <a:latin typeface="Comic Sans MS" panose="030F0702030302020204" pitchFamily="66" charset="0"/>
              </a:rPr>
              <a:t>ρ 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  <a:r>
              <a:rPr lang="el-GR" dirty="0" smtClean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 panose="030F0702030302020204" pitchFamily="66" charset="0"/>
              </a:rPr>
              <a:t>πυκνότητα  ρευστού</a:t>
            </a:r>
          </a:p>
        </p:txBody>
      </p:sp>
      <p:grpSp>
        <p:nvGrpSpPr>
          <p:cNvPr id="14" name="Ομάδα 13"/>
          <p:cNvGrpSpPr/>
          <p:nvPr/>
        </p:nvGrpSpPr>
        <p:grpSpPr>
          <a:xfrm>
            <a:off x="2072776" y="2728323"/>
            <a:ext cx="4806700" cy="560218"/>
            <a:chOff x="2091441" y="2665548"/>
            <a:chExt cx="4806700" cy="560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091441" y="2665548"/>
                  <a:ext cx="4806700" cy="560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𝚫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𝜥</m:t>
                      </m:r>
                    </m:oMath>
                  </a14:m>
                  <a:r>
                    <a:rPr lang="el-GR" sz="2800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l-GR" sz="2800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2   </a:t>
                  </a:r>
                  <a14:m>
                    <m:oMath xmlns:m="http://schemas.openxmlformats.org/officeDocument/2006/math"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𝑾</m:t>
                      </m:r>
                      <m:r>
                        <a:rPr lang="en-US" sz="2800" b="1" i="1" baseline="-25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𝑾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𝑾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𝑾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a14:m>
                  <a:endParaRPr lang="el-GR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441" y="2665548"/>
                  <a:ext cx="4806700" cy="560218"/>
                </a:xfrm>
                <a:prstGeom prst="rect">
                  <a:avLst/>
                </a:prstGeom>
                <a:blipFill>
                  <a:blip r:embed="rId13"/>
                  <a:stretch>
                    <a:fillRect b="-2637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813309" y="3044043"/>
              <a:ext cx="225830" cy="70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4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50"/>
                            </p:stCondLst>
                            <p:childTnLst>
                              <p:par>
                                <p:cTn id="121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9" grpId="0"/>
      <p:bldP spid="42" grpId="0"/>
      <p:bldP spid="43" grpId="0" animBg="1"/>
      <p:bldP spid="40" grpId="0"/>
      <p:bldP spid="45" grpId="0"/>
      <p:bldP spid="46" grpId="0" animBg="1"/>
      <p:bldP spid="47" grpId="0"/>
      <p:bldP spid="48" grpId="0"/>
      <p:bldP spid="41" grpId="0"/>
      <p:bldP spid="50" grpId="0"/>
      <p:bldP spid="52" grpId="0" animBg="1"/>
      <p:bldP spid="51" grpId="0"/>
      <p:bldP spid="53" grpId="0" animBg="1"/>
      <p:bldP spid="55" grpId="0"/>
      <p:bldP spid="57" grpId="0"/>
      <p:bldP spid="58" grpId="0" animBg="1"/>
      <p:bldP spid="56" grpId="0"/>
      <p:bldP spid="59" grpId="0" animBg="1"/>
      <p:bldP spid="49" grpId="0" animBg="1"/>
      <p:bldP spid="60" grpId="0" animBg="1"/>
      <p:bldP spid="62" grpId="0" animBg="1"/>
      <p:bldP spid="64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755576" y="116632"/>
            <a:ext cx="7848872" cy="5889802"/>
            <a:chOff x="755576" y="116632"/>
            <a:chExt cx="7848872" cy="5889802"/>
          </a:xfrm>
        </p:grpSpPr>
        <p:sp>
          <p:nvSpPr>
            <p:cNvPr id="4" name="Ορθογώνιο 3"/>
            <p:cNvSpPr/>
            <p:nvPr/>
          </p:nvSpPr>
          <p:spPr>
            <a:xfrm>
              <a:off x="755576" y="116632"/>
              <a:ext cx="78488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11.  </a:t>
              </a:r>
              <a:r>
                <a:rPr lang="el-GR" dirty="0">
                  <a:solidFill>
                    <a:srgbClr val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Ο σωλήνας στο ροόμετρο </a:t>
              </a:r>
              <a:r>
                <a:rPr lang="el-GR" dirty="0" err="1">
                  <a:solidFill>
                    <a:srgbClr val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Venturi</a:t>
              </a:r>
              <a:r>
                <a:rPr lang="el-GR" dirty="0">
                  <a:solidFill>
                    <a:srgbClr val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είναι οριζόντιος και διαρρέεται από ιδανικό ρευστό, όπως φαίνεται στο παρακάτω σχήμα.</a:t>
              </a:r>
              <a:endParaRPr lang="el-GR" dirty="0"/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7" y="1071300"/>
              <a:ext cx="3799780" cy="17057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774291" y="2866920"/>
                  <a:ext cx="7787208" cy="31395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Η εγκάρσια διατομή στην περιοχή (1) έχει εμβαδόν </a:t>
                  </a:r>
                  <a:r>
                    <a:rPr lang="el-GR" i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Α</a:t>
                  </a:r>
                  <a:r>
                    <a:rPr lang="el-GR" baseline="-25000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και η αντίστοιχη στην περιοχή (2) έχει εμβαδόν </a:t>
                  </a:r>
                  <a:r>
                    <a:rPr lang="el-GR" i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Α</a:t>
                  </a:r>
                  <a:r>
                    <a:rPr lang="el-GR" baseline="-25000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με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𝛢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𝛢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Η επιτάχυνση της βαρύτητας είναι ίση με </a:t>
                  </a:r>
                  <a:r>
                    <a:rPr lang="el-GR" i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και η υψομετρική διαφορά της στάθμης του υγρού που περιέχεται στους κατακόρυφους λεπτούς ανοιχτούς σωλήνες είναι ίση με </a:t>
                  </a:r>
                  <a:r>
                    <a:rPr lang="el-GR" i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 Διπλασιάζουμε την ταχύτητα ροής του ιδανικού ρευστού στην περιοχή (1). Η υψομετρική διαφορά της στάθμης του υγρού στους κατακόρυφους λεπτούς ανοικτούς σωλήνες γίνεται ίση με  </a:t>
                  </a:r>
                  <a:endParaRPr lang="el-G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0"/>
                    </a:spcAft>
                  </a:pPr>
                  <a:r>
                    <a:rPr lang="en-US" b="1" dirty="0" err="1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</a:t>
                  </a:r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l-G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l-GR" dirty="0">
                      <a:solidFill>
                        <a:srgbClr val="000000"/>
                      </a:solidFill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</a:t>
                  </a:r>
                  <a:r>
                    <a:rPr lang="el-GR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</a:t>
                  </a:r>
                  <a:r>
                    <a:rPr lang="en-US" b="1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ii</a:t>
                  </a:r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l-GR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                                     </a:t>
                  </a:r>
                  <a:r>
                    <a:rPr lang="en-US" b="1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iii</a:t>
                  </a:r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l-GR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l-GR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l-G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0"/>
                    </a:spcAft>
                  </a:pP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Να επιλέξετε τη σωστή απάντηση.   Να δικαιολογήσετε την επιλογή σας.</a:t>
                  </a:r>
                  <a:endParaRPr lang="el-G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sz="1600" dirty="0" err="1"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Επαν</a:t>
                  </a:r>
                  <a:r>
                    <a:rPr lang="el-GR" sz="1600" dirty="0"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l-GR" sz="1600" dirty="0" err="1"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Ημερ</a:t>
                  </a:r>
                  <a:r>
                    <a:rPr lang="el-GR" sz="1600" dirty="0"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– </a:t>
                  </a:r>
                  <a:r>
                    <a:rPr lang="el-GR" sz="1600" dirty="0" err="1"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Ομογ</a:t>
                  </a:r>
                  <a:r>
                    <a:rPr lang="el-GR" sz="1600" dirty="0"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2019</a:t>
                  </a:r>
                  <a:endPara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291" y="2866920"/>
                  <a:ext cx="7787208" cy="3139514"/>
                </a:xfrm>
                <a:prstGeom prst="rect">
                  <a:avLst/>
                </a:prstGeom>
                <a:blipFill>
                  <a:blip r:embed="rId4"/>
                  <a:stretch>
                    <a:fillRect l="-626" t="-1165" r="-705" b="-7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Έλλειψη 7"/>
          <p:cNvSpPr/>
          <p:nvPr/>
        </p:nvSpPr>
        <p:spPr>
          <a:xfrm>
            <a:off x="7092280" y="494116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34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683568" y="404664"/>
            <a:ext cx="7920880" cy="5383456"/>
            <a:chOff x="683568" y="404664"/>
            <a:chExt cx="7920880" cy="5383456"/>
          </a:xfrm>
        </p:grpSpPr>
        <p:sp>
          <p:nvSpPr>
            <p:cNvPr id="4" name="Ορθογώνιο 3"/>
            <p:cNvSpPr/>
            <p:nvPr/>
          </p:nvSpPr>
          <p:spPr>
            <a:xfrm>
              <a:off x="683568" y="525141"/>
              <a:ext cx="412744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sz="2000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12. 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Στο σχήμα παρακάτω</a:t>
              </a: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στο ανοιχτό δοχείο μεγάλου όγκου με κατακόρυφα τοιχώματα, πέφτει συνέχεια νερό, το οποίο θεωρείται ιδανικό ρευστό, από μια βρύση Β σταθερής παροχής </a:t>
              </a:r>
              <a:r>
                <a:rPr lang="el-GR" sz="2000" i="1" dirty="0"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Π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16016" y="404664"/>
              <a:ext cx="3888432" cy="2952328"/>
            </a:xfrm>
            <a:prstGeom prst="rect">
              <a:avLst/>
            </a:prstGeom>
          </p:spPr>
        </p:pic>
        <p:sp>
          <p:nvSpPr>
            <p:cNvPr id="6" name="Ορθογώνιο 5"/>
            <p:cNvSpPr/>
            <p:nvPr/>
          </p:nvSpPr>
          <p:spPr>
            <a:xfrm>
              <a:off x="683568" y="3387463"/>
              <a:ext cx="7920880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Το δοχείο βρίσκεται σε οριζόντιο έδαφος και δε μπορεί να γεμίσει, γιατί εξέρχεται νερό από μία οπή Ο, που βρίσκεται σε ένα από τα κατακόρυφα τοιχώματα του δοχείου. Η οπή βρίσκεται σε ύψος </a:t>
              </a:r>
              <a:r>
                <a:rPr lang="el-GR" sz="2000" i="1" dirty="0"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l-GR" sz="2000" baseline="-25000" dirty="0"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από τη βάση του δοχείου, και το εμβαδόν διατομής της </a:t>
              </a:r>
              <a:r>
                <a:rPr lang="el-GR" sz="2000" i="1" dirty="0"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είναι πολύ μικρότερο από το εμβαδόν της ελεύθερης επιφάνειας του νερού.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48064" y="5733681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Trebuchet MS" panose="020B0603020202020204" pitchFamily="34" charset="0"/>
              </a:rPr>
              <a:t>(συνέχεια στην επόμενη σελίδα)</a:t>
            </a:r>
            <a:endParaRPr lang="el-GR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683568" y="683433"/>
                <a:ext cx="7920880" cy="491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Η ελεύθερη επιφάνεια του νερού σταθεροποιείται σε ύψος </a:t>
                </a:r>
                <a:r>
                  <a:rPr lang="el-GR" i="1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Η</a:t>
                </a: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από τη βάση του δοχείου. Η λεπτή φλέβα νερού που εξέρχεται από την οπή πέφτει στο οριζόντιο έδαφος σε σημείο Δ, το οποίο απέχει οριζόντια απόσταση (ΓΔ) = </a:t>
                </a:r>
                <a:r>
                  <a:rPr lang="el-GR" i="1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από τη βάση του δοχείου. Σε σημείο Ε του ιδίου κατακόρυφου τοιχώματος με την οπή, και στην ίδια κατακόρυφο, έχουμε στηρίξει λεπτή οριζόντια ράβδο ΕΖ μήκους (ΕΖ) = </a:t>
                </a:r>
                <a:r>
                  <a:rPr lang="el-GR" i="1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/2. Το σημείο Ε βρίσκεται σε ύψος </a:t>
                </a:r>
                <a:r>
                  <a:rPr lang="en-US" i="1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l-GR" baseline="-25000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num>
                      <m:den>
                        <m: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l-G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Αν η λεπτή φλέβα του νερού διέρχεται οριακά από το άκρο Ζ της ράβδου, τότε η παροχή </a:t>
                </a:r>
                <a:r>
                  <a:rPr lang="el-GR" i="1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</a:t>
                </a: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της βρύσης είναι</a:t>
                </a:r>
                <a:endParaRPr lang="el-G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l-GR" b="1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l-GR" i="1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</a:t>
                </a: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𝛢</m:t>
                        </m:r>
                      </m:num>
                      <m:den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𝑔𝐻</m:t>
                        </m:r>
                      </m:e>
                    </m:rad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         </a:t>
                </a:r>
                <a:r>
                  <a:rPr lang="el-GR" dirty="0" smtClean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</a:t>
                </a:r>
                <a:r>
                  <a:rPr lang="el-GR" b="1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l-GR" i="1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</a:t>
                </a: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ad>
                      <m:radPr>
                        <m:degHide m:val="on"/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𝑔𝐻</m:t>
                        </m:r>
                      </m:e>
                    </m:rad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          </a:t>
                </a:r>
                <a:r>
                  <a:rPr lang="el-GR" dirty="0" smtClean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iii</a:t>
                </a:r>
                <a:r>
                  <a:rPr lang="el-GR" b="1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l-GR" i="1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 </a:t>
                </a: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i="1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𝑔𝐻</m:t>
                        </m:r>
                      </m:e>
                    </m:rad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l-G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l-GR" dirty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Να επιλέξετε τη σωστή απάντηση.   Να δικαιολογήσετε την επιλογή σας.</a:t>
                </a:r>
                <a:endParaRPr lang="el-G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l-GR" sz="1600" dirty="0" err="1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Ημερ</a:t>
                </a:r>
                <a:r>
                  <a:rPr lang="el-GR" sz="1600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2020</a:t>
                </a:r>
                <a:endParaRPr lang="el-G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83433"/>
                <a:ext cx="7920880" cy="4914679"/>
              </a:xfrm>
              <a:prstGeom prst="rect">
                <a:avLst/>
              </a:prstGeom>
              <a:blipFill>
                <a:blip r:embed="rId2"/>
                <a:stretch>
                  <a:fillRect l="-616" r="-693" b="-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83568" y="322467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rebuchet MS" panose="020B0603020202020204" pitchFamily="34" charset="0"/>
              </a:rPr>
              <a:t>(</a:t>
            </a:r>
            <a:r>
              <a:rPr lang="el-GR" sz="1600" b="1" dirty="0" smtClean="0">
                <a:latin typeface="Trebuchet MS" panose="020B0603020202020204" pitchFamily="34" charset="0"/>
              </a:rPr>
              <a:t>συνέχεια από την προηγούμενη σελίδα</a:t>
            </a:r>
            <a:r>
              <a:rPr lang="el-GR" sz="1600" dirty="0" smtClean="0">
                <a:latin typeface="Trebuchet MS" panose="020B0603020202020204" pitchFamily="34" charset="0"/>
              </a:rPr>
              <a:t>)</a:t>
            </a:r>
            <a:endParaRPr lang="el-GR" sz="1600" dirty="0">
              <a:latin typeface="Trebuchet MS" panose="020B0603020202020204" pitchFamily="34" charset="0"/>
            </a:endParaRPr>
          </a:p>
        </p:txBody>
      </p:sp>
      <p:sp>
        <p:nvSpPr>
          <p:cNvPr id="6" name="Έλλειψη 7"/>
          <p:cNvSpPr/>
          <p:nvPr/>
        </p:nvSpPr>
        <p:spPr>
          <a:xfrm>
            <a:off x="611560" y="436510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35696" y="2060848"/>
            <a:ext cx="54726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από το βιβλίο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105)</a:t>
            </a:r>
          </a:p>
        </p:txBody>
      </p:sp>
    </p:spTree>
    <p:extLst>
      <p:ext uri="{BB962C8B-B14F-4D97-AF65-F5344CB8AC3E}">
        <p14:creationId xmlns:p14="http://schemas.microsoft.com/office/powerpoint/2010/main" val="21355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87624" y="404664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3.21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 Από </a:t>
            </a:r>
            <a:r>
              <a:rPr lang="el-GR" sz="2000" dirty="0">
                <a:latin typeface="Trebuchet MS" panose="020B0603020202020204" pitchFamily="34" charset="0"/>
              </a:rPr>
              <a:t>το πλευρικό άνοιγμα μιας ανοιχτής δεξαμενής βγαίνει νερό με ταχύτητα </a:t>
            </a:r>
            <a:r>
              <a:rPr lang="el-GR" sz="2000" dirty="0" smtClean="0">
                <a:latin typeface="Trebuchet MS" panose="020B0603020202020204" pitchFamily="34" charset="0"/>
              </a:rPr>
              <a:t>8,86m/s</a:t>
            </a:r>
            <a:r>
              <a:rPr lang="el-GR" sz="2000" dirty="0">
                <a:latin typeface="Trebuchet MS" panose="020B0603020202020204" pitchFamily="34" charset="0"/>
              </a:rPr>
              <a:t>. Με πόση ταχύτητα θα βγαίνει αν η πίεση στην ελεύθερη επιφάνεια γίνει </a:t>
            </a:r>
            <a:r>
              <a:rPr lang="el-GR" sz="2000" dirty="0" smtClean="0">
                <a:latin typeface="Trebuchet MS" panose="020B0603020202020204" pitchFamily="34" charset="0"/>
              </a:rPr>
              <a:t>    2atm</a:t>
            </a:r>
            <a:r>
              <a:rPr lang="el-GR" sz="2000" dirty="0">
                <a:latin typeface="Trebuchet MS" panose="020B0603020202020204" pitchFamily="34" charset="0"/>
              </a:rPr>
              <a:t>;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Δίνεται </a:t>
            </a:r>
            <a:r>
              <a:rPr lang="el-GR" sz="2000" dirty="0">
                <a:latin typeface="Trebuchet MS" panose="020B0603020202020204" pitchFamily="34" charset="0"/>
              </a:rPr>
              <a:t>η πυκνότητα του νερού </a:t>
            </a:r>
            <a:r>
              <a:rPr lang="el-GR" sz="2000" i="1" dirty="0" smtClean="0">
                <a:latin typeface="Trebuchet MS" panose="020B0603020202020204" pitchFamily="34" charset="0"/>
              </a:rPr>
              <a:t>ρ</a:t>
            </a:r>
            <a:r>
              <a:rPr lang="el-GR" sz="2000" dirty="0" smtClean="0">
                <a:latin typeface="Trebuchet MS" panose="020B0603020202020204" pitchFamily="34" charset="0"/>
              </a:rPr>
              <a:t>=10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000" dirty="0" smtClean="0">
                <a:latin typeface="Trebuchet MS" panose="020B0603020202020204" pitchFamily="34" charset="0"/>
              </a:rPr>
              <a:t>kg/m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ότι </a:t>
            </a:r>
            <a:r>
              <a:rPr lang="el-GR" sz="2000" dirty="0" smtClean="0">
                <a:latin typeface="Trebuchet MS" panose="020B0603020202020204" pitchFamily="34" charset="0"/>
              </a:rPr>
              <a:t>         1atm = 1,033 x10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5</a:t>
            </a:r>
            <a:r>
              <a:rPr lang="el-GR" sz="2000" dirty="0" smtClean="0">
                <a:latin typeface="Trebuchet MS" panose="020B0603020202020204" pitchFamily="34" charset="0"/>
              </a:rPr>
              <a:t>Pa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115935" y="3036153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(16,76m/s)</a:t>
            </a:r>
          </a:p>
        </p:txBody>
      </p:sp>
    </p:spTree>
    <p:extLst>
      <p:ext uri="{BB962C8B-B14F-4D97-AF65-F5344CB8AC3E}">
        <p14:creationId xmlns:p14="http://schemas.microsoft.com/office/powerpoint/2010/main" val="2369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43336" y="2060848"/>
            <a:ext cx="59766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Προβλήματα από το βιβλίο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105)</a:t>
            </a:r>
          </a:p>
        </p:txBody>
      </p:sp>
    </p:spTree>
    <p:extLst>
      <p:ext uri="{BB962C8B-B14F-4D97-AF65-F5344CB8AC3E}">
        <p14:creationId xmlns:p14="http://schemas.microsoft.com/office/powerpoint/2010/main" val="15420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861548" y="476672"/>
            <a:ext cx="7575270" cy="2862322"/>
            <a:chOff x="861548" y="476672"/>
            <a:chExt cx="7575270" cy="2862322"/>
          </a:xfrm>
        </p:grpSpPr>
        <p:pic>
          <p:nvPicPr>
            <p:cNvPr id="1026" name="Picture 2" descr="C:\Users\Merkouris\Desktop\Χωρίς τίτλο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620688"/>
              <a:ext cx="1776586" cy="214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861548" y="476672"/>
              <a:ext cx="568863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3.23</a:t>
              </a:r>
              <a:r>
                <a:rPr lang="el-GR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 Η </a:t>
              </a:r>
              <a:r>
                <a:rPr lang="el-GR" sz="2000" dirty="0">
                  <a:latin typeface="Trebuchet MS" panose="020B0603020202020204" pitchFamily="34" charset="0"/>
                </a:rPr>
                <a:t>φλέβα του νερού της βρύσης γίνεται στενότερη καθώς το νερό πέφτει. Η διατομή της φλέβας είναι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 </a:t>
              </a:r>
              <a:r>
                <a:rPr lang="el-GR" sz="2000" dirty="0" smtClean="0">
                  <a:latin typeface="Trebuchet MS" panose="020B0603020202020204" pitchFamily="34" charset="0"/>
                </a:rPr>
                <a:t>= 1,2cm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κοντά στο στόμιο της βρύσης και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 </a:t>
              </a:r>
              <a:r>
                <a:rPr lang="el-GR" sz="2000" dirty="0" smtClean="0">
                  <a:latin typeface="Trebuchet MS" panose="020B0603020202020204" pitchFamily="34" charset="0"/>
                </a:rPr>
                <a:t>= 0,4cm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σε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απόσταση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h </a:t>
              </a:r>
              <a:r>
                <a:rPr lang="el-GR" sz="2000" dirty="0" smtClean="0">
                  <a:latin typeface="Trebuchet MS" panose="020B0603020202020204" pitchFamily="34" charset="0"/>
                </a:rPr>
                <a:t>= </a:t>
              </a:r>
              <a:r>
                <a:rPr lang="el-GR" sz="2000" dirty="0" err="1" smtClean="0">
                  <a:latin typeface="Trebuchet MS" panose="020B0603020202020204" pitchFamily="34" charset="0"/>
                </a:rPr>
                <a:t>Acm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από αυτό. Υπολογίστε την παροχή της βρύσης.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Δίνεται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=10 m/s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latin typeface="Trebuchet MS" panose="020B0603020202020204" pitchFamily="34" charset="0"/>
                </a:rPr>
                <a:t>.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3512041" y="3090752"/>
                <a:ext cx="3038139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1,2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x10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-5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/s )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041" y="3090752"/>
                <a:ext cx="3038139" cy="496483"/>
              </a:xfrm>
              <a:prstGeom prst="rect">
                <a:avLst/>
              </a:prstGeom>
              <a:blipFill>
                <a:blip r:embed="rId4"/>
                <a:stretch>
                  <a:fillRect l="-3206" t="-4938" r="-1403" b="-345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2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31640" y="332656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3.24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Ανοικτή </a:t>
            </a:r>
            <a:r>
              <a:rPr lang="el-GR" sz="2000" dirty="0">
                <a:latin typeface="Trebuchet MS" panose="020B0603020202020204" pitchFamily="34" charset="0"/>
              </a:rPr>
              <a:t>δεξαμενή που περιέχει νερό έχει στο πλευρικό τοίχωμά της, σε βάθος </a:t>
            </a:r>
            <a:r>
              <a:rPr lang="el-GR" sz="2000" i="1" dirty="0" smtClean="0">
                <a:latin typeface="Trebuchet MS" panose="020B0603020202020204" pitchFamily="34" charset="0"/>
              </a:rPr>
              <a:t>h </a:t>
            </a:r>
            <a:r>
              <a:rPr lang="el-GR" sz="2000" dirty="0" smtClean="0">
                <a:latin typeface="Trebuchet MS" panose="020B0603020202020204" pitchFamily="34" charset="0"/>
              </a:rPr>
              <a:t>= 1,8m </a:t>
            </a:r>
            <a:r>
              <a:rPr lang="el-GR" sz="2000" dirty="0">
                <a:latin typeface="Trebuchet MS" panose="020B0603020202020204" pitchFamily="34" charset="0"/>
              </a:rPr>
              <a:t>κάτω από την ελεύθερη επιφάνεια του υγρού, βρύση διατομής </a:t>
            </a:r>
            <a:r>
              <a:rPr lang="el-GR" sz="2000" dirty="0" smtClean="0">
                <a:latin typeface="Trebuchet MS" panose="020B0603020202020204" pitchFamily="34" charset="0"/>
              </a:rPr>
              <a:t>    </a:t>
            </a:r>
            <a:r>
              <a:rPr lang="el-GR" sz="2000" i="1" dirty="0" smtClean="0">
                <a:latin typeface="Trebuchet MS" panose="020B0603020202020204" pitchFamily="34" charset="0"/>
              </a:rPr>
              <a:t>Α </a:t>
            </a:r>
            <a:r>
              <a:rPr lang="el-GR" sz="2000" dirty="0" smtClean="0">
                <a:latin typeface="Trebuchet MS" panose="020B0603020202020204" pitchFamily="34" charset="0"/>
              </a:rPr>
              <a:t>= 0,5cm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 Πόση ώρα χρειάζεται για να γεμίσουμε ένα δοχείο όγκου </a:t>
            </a:r>
            <a:r>
              <a:rPr lang="el-GR" sz="2000" dirty="0" smtClean="0">
                <a:latin typeface="Trebuchet MS" panose="020B0603020202020204" pitchFamily="34" charset="0"/>
              </a:rPr>
              <a:t>1L </a:t>
            </a:r>
            <a:r>
              <a:rPr lang="el-GR" sz="2000" dirty="0">
                <a:latin typeface="Trebuchet MS" panose="020B0603020202020204" pitchFamily="34" charset="0"/>
              </a:rPr>
              <a:t>από τη βρύση;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Δίνεται</a:t>
            </a:r>
            <a:r>
              <a:rPr lang="en-US" sz="2000" dirty="0" smtClean="0">
                <a:latin typeface="Trebuchet MS" panose="020B0603020202020204" pitchFamily="34" charset="0"/>
              </a:rPr>
              <a:t>: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g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= 10m/s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495846" y="2852936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3,33s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)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619672" y="659118"/>
            <a:ext cx="6192688" cy="4048028"/>
            <a:chOff x="1619672" y="659118"/>
            <a:chExt cx="6192688" cy="4048028"/>
          </a:xfrm>
        </p:grpSpPr>
        <p:pic>
          <p:nvPicPr>
            <p:cNvPr id="2050" name="Picture 2" descr="Σχ. 3.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659118"/>
              <a:ext cx="3456384" cy="1040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1619672" y="1844824"/>
              <a:ext cx="619268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3.25</a:t>
              </a:r>
              <a:r>
                <a:rPr lang="el-GR" sz="2000" dirty="0">
                  <a:latin typeface="Trebuchet MS" panose="020B0603020202020204" pitchFamily="34" charset="0"/>
                </a:rPr>
                <a:t> 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Νερό </a:t>
              </a:r>
              <a:r>
                <a:rPr lang="el-GR" sz="2000" dirty="0">
                  <a:latin typeface="Trebuchet MS" panose="020B0603020202020204" pitchFamily="34" charset="0"/>
                </a:rPr>
                <a:t>ρέει σε οριζόντιο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σωλήνα</a:t>
              </a:r>
              <a:r>
                <a:rPr lang="en-US" sz="2000" dirty="0" smtClean="0">
                  <a:latin typeface="Trebuchet MS" panose="020B0603020202020204" pitchFamily="34" charset="0"/>
                </a:rPr>
                <a:t>.</a:t>
              </a:r>
              <a:r>
                <a:rPr lang="el-GR" sz="2000" dirty="0" smtClean="0">
                  <a:latin typeface="Trebuchet MS" panose="020B0603020202020204" pitchFamily="34" charset="0"/>
                </a:rPr>
                <a:t> Η </a:t>
              </a:r>
              <a:r>
                <a:rPr lang="el-GR" sz="2000" dirty="0">
                  <a:latin typeface="Trebuchet MS" panose="020B0603020202020204" pitchFamily="34" charset="0"/>
                </a:rPr>
                <a:t>διατομή του σωλήνα στη θέση Α είναι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 </a:t>
              </a:r>
              <a:r>
                <a:rPr lang="el-GR" sz="2000" dirty="0" smtClean="0">
                  <a:latin typeface="Trebuchet MS" panose="020B0603020202020204" pitchFamily="34" charset="0"/>
                </a:rPr>
                <a:t>= 10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-2</a:t>
              </a:r>
              <a:r>
                <a:rPr lang="el-GR" sz="2000" dirty="0" smtClean="0">
                  <a:latin typeface="Trebuchet MS" panose="020B0603020202020204" pitchFamily="34" charset="0"/>
                </a:rPr>
                <a:t>m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και στη θέση Β γίνεται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A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 </a:t>
              </a:r>
              <a:r>
                <a:rPr lang="el-GR" sz="2000" dirty="0" smtClean="0">
                  <a:latin typeface="Trebuchet MS" panose="020B0603020202020204" pitchFamily="34" charset="0"/>
                </a:rPr>
                <a:t>=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A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/2</a:t>
              </a:r>
              <a:r>
                <a:rPr lang="el-GR" sz="2000" dirty="0">
                  <a:latin typeface="Trebuchet MS" panose="020B0603020202020204" pitchFamily="34" charset="0"/>
                </a:rPr>
                <a:t>. Η παροχή του σωλήνα είναι </a:t>
              </a:r>
              <a:r>
                <a:rPr lang="en-US" sz="2000" dirty="0" smtClean="0">
                  <a:latin typeface="Trebuchet MS" panose="020B0603020202020204" pitchFamily="34" charset="0"/>
                </a:rPr>
                <a:t>             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Π </a:t>
              </a:r>
              <a:r>
                <a:rPr lang="el-GR" sz="2000" dirty="0" smtClean="0">
                  <a:latin typeface="Trebuchet MS" panose="020B0603020202020204" pitchFamily="34" charset="0"/>
                </a:rPr>
                <a:t>= 2x10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-2</a:t>
              </a:r>
              <a:r>
                <a:rPr lang="el-GR" sz="2000" dirty="0" smtClean="0">
                  <a:latin typeface="Trebuchet MS" panose="020B0603020202020204" pitchFamily="34" charset="0"/>
                </a:rPr>
                <a:t>m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3</a:t>
              </a:r>
              <a:r>
                <a:rPr lang="el-GR" sz="2000" dirty="0" smtClean="0">
                  <a:latin typeface="Trebuchet MS" panose="020B0603020202020204" pitchFamily="34" charset="0"/>
                </a:rPr>
                <a:t>/s</a:t>
              </a:r>
              <a:r>
                <a:rPr lang="el-GR" sz="2000" dirty="0">
                  <a:latin typeface="Trebuchet MS" panose="020B0603020202020204" pitchFamily="34" charset="0"/>
                </a:rPr>
                <a:t>. Να βρείτε τη διαφορά της πίεσης του νερού ανάμεσα στα σημεία Α και Β.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Δίνεται </a:t>
              </a:r>
              <a:r>
                <a:rPr lang="el-GR" sz="2000" dirty="0">
                  <a:latin typeface="Trebuchet MS" panose="020B0603020202020204" pitchFamily="34" charset="0"/>
                </a:rPr>
                <a:t>η πυκνότητα του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νερού</a:t>
              </a:r>
              <a:r>
                <a:rPr lang="en-US" sz="2000" dirty="0" smtClean="0">
                  <a:latin typeface="Trebuchet MS" panose="020B0603020202020204" pitchFamily="34" charset="0"/>
                </a:rPr>
                <a:t>: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ρ </a:t>
              </a:r>
              <a:r>
                <a:rPr lang="el-GR" sz="2000" dirty="0" smtClean="0">
                  <a:latin typeface="Trebuchet MS" panose="020B0603020202020204" pitchFamily="34" charset="0"/>
                </a:rPr>
                <a:t>= 10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3</a:t>
              </a:r>
              <a:r>
                <a:rPr lang="el-GR" sz="2000" dirty="0" smtClean="0">
                  <a:latin typeface="Trebuchet MS" panose="020B0603020202020204" pitchFamily="34" charset="0"/>
                </a:rPr>
                <a:t>kg/m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3</a:t>
              </a:r>
              <a:r>
                <a:rPr lang="en-US" sz="2000" dirty="0" smtClean="0">
                  <a:latin typeface="Trebuchet MS" panose="020B0603020202020204" pitchFamily="34" charset="0"/>
                </a:rPr>
                <a:t>.</a:t>
              </a:r>
              <a:endParaRPr lang="el-GR" sz="2000" baseline="300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5" name="Ορθογώνιο 4"/>
          <p:cNvSpPr/>
          <p:nvPr/>
        </p:nvSpPr>
        <p:spPr>
          <a:xfrm>
            <a:off x="6066369" y="4581128"/>
            <a:ext cx="1673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6000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 )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15616" y="495103"/>
            <a:ext cx="6768752" cy="5011389"/>
            <a:chOff x="1115616" y="495103"/>
            <a:chExt cx="6768752" cy="5011389"/>
          </a:xfrm>
        </p:grpSpPr>
        <p:pic>
          <p:nvPicPr>
            <p:cNvPr id="3074" name="Picture 2" descr="Σχ. 3.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95103"/>
              <a:ext cx="3180706" cy="1225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1115616" y="1720840"/>
              <a:ext cx="6768752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3.26</a:t>
              </a:r>
              <a:r>
                <a:rPr lang="el-GR" sz="2000" dirty="0">
                  <a:latin typeface="Trebuchet MS" panose="020B0603020202020204" pitchFamily="34" charset="0"/>
                </a:rPr>
                <a:t> 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Νερό </a:t>
              </a:r>
              <a:r>
                <a:rPr lang="el-GR" sz="2000" dirty="0">
                  <a:latin typeface="Trebuchet MS" panose="020B0603020202020204" pitchFamily="34" charset="0"/>
                </a:rPr>
                <a:t>που κινείται μέσα σε οριζόντιο σωλήνα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βγαίνει </a:t>
              </a:r>
              <a:r>
                <a:rPr lang="el-GR" sz="2000" dirty="0">
                  <a:latin typeface="Trebuchet MS" panose="020B0603020202020204" pitchFamily="34" charset="0"/>
                </a:rPr>
                <a:t>από το άκρο Α με ταχύτητα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υ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 </a:t>
              </a:r>
              <a:r>
                <a:rPr lang="el-GR" sz="2000" dirty="0" smtClean="0">
                  <a:latin typeface="Trebuchet MS" panose="020B0603020202020204" pitchFamily="34" charset="0"/>
                </a:rPr>
                <a:t>= 10m/s</a:t>
              </a:r>
              <a:r>
                <a:rPr lang="el-GR" sz="2000" dirty="0">
                  <a:latin typeface="Trebuchet MS" panose="020B0603020202020204" pitchFamily="34" charset="0"/>
                </a:rPr>
                <a:t>. Το εμβαδόν διατομής του σωλήνα στα σημεία Α και Β είναι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16cm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και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 20cm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, αντίστοιχα.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.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Πόσα m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3</a:t>
              </a:r>
              <a:r>
                <a:rPr lang="el-GR" sz="2000" dirty="0">
                  <a:latin typeface="Trebuchet MS" panose="020B0603020202020204" pitchFamily="34" charset="0"/>
                </a:rPr>
                <a:t> νερού δίνει ο σωλήνας σε μία ώρα;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.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Ποια η πίεση στο σημείο Β;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>
                  <a:latin typeface="Trebuchet MS" panose="020B0603020202020204" pitchFamily="34" charset="0"/>
                </a:rPr>
                <a:t>Η πυκνότητα του νερού είναι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ρ </a:t>
              </a:r>
              <a:r>
                <a:rPr lang="el-GR" sz="2000" dirty="0" smtClean="0">
                  <a:latin typeface="Trebuchet MS" panose="020B0603020202020204" pitchFamily="34" charset="0"/>
                </a:rPr>
                <a:t>= 10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3</a:t>
              </a:r>
              <a:r>
                <a:rPr lang="el-GR" sz="2000" dirty="0" smtClean="0">
                  <a:latin typeface="Trebuchet MS" panose="020B0603020202020204" pitchFamily="34" charset="0"/>
                </a:rPr>
                <a:t>kg/m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3</a:t>
              </a:r>
              <a:r>
                <a:rPr lang="el-GR" sz="2000" dirty="0">
                  <a:latin typeface="Trebuchet MS" panose="020B0603020202020204" pitchFamily="34" charset="0"/>
                </a:rPr>
                <a:t>. Θεωρήστε ότι η ατμοσφαιρική πίεση είναι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10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5</a:t>
              </a:r>
              <a:r>
                <a:rPr lang="el-GR" sz="2000" dirty="0" smtClean="0">
                  <a:latin typeface="Trebuchet MS" panose="020B0603020202020204" pitchFamily="34" charset="0"/>
                </a:rPr>
                <a:t>Pa.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5" name="Ορθογώνιο 4"/>
          <p:cNvSpPr/>
          <p:nvPr/>
        </p:nvSpPr>
        <p:spPr>
          <a:xfrm>
            <a:off x="4499992" y="5373216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57,6m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118kPa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)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(1)</a:t>
            </a:r>
            <a:endParaRPr lang="el-GR" b="1" dirty="0"/>
          </a:p>
        </p:txBody>
      </p:sp>
      <p:grpSp>
        <p:nvGrpSpPr>
          <p:cNvPr id="31" name="Ομάδα 30"/>
          <p:cNvGrpSpPr/>
          <p:nvPr/>
        </p:nvGrpSpPr>
        <p:grpSpPr>
          <a:xfrm>
            <a:off x="871329" y="292006"/>
            <a:ext cx="1252399" cy="369332"/>
            <a:chOff x="871331" y="292006"/>
            <a:chExt cx="1252397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871331" y="292006"/>
              <a:ext cx="122413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(2), (3), (4)</a:t>
              </a:r>
              <a:endParaRPr lang="el-GR" b="1" dirty="0"/>
            </a:p>
          </p:txBody>
        </p:sp>
        <p:cxnSp>
          <p:nvCxnSpPr>
            <p:cNvPr id="10" name="Ευθύγραμμο βέλος σύνδεσης 9"/>
            <p:cNvCxnSpPr/>
            <p:nvPr/>
          </p:nvCxnSpPr>
          <p:spPr>
            <a:xfrm>
              <a:off x="899592" y="661338"/>
              <a:ext cx="12241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8966" y="932159"/>
                <a:ext cx="828674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el-GR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𝝆</m:t>
                    </m:r>
                    <m:r>
                      <a:rPr lang="el-GR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𝚫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𝑽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  <m:sSubSup>
                      <m:sSubSupPr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effectLst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𝝆</m:t>
                        </m:r>
                        <m:r>
                          <a:rPr lang="el-GR" sz="2400" b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𝚫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𝑽</m:t>
                        </m:r>
                      </m:e>
                    </m:d>
                    <m:sSubSup>
                      <m:sSubSupPr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latin typeface="Cambria Math"/>
                      </a:rPr>
                      <m:t>=−(</m:t>
                    </m:r>
                    <m:r>
                      <a:rPr lang="el-GR" sz="2400" b="1" i="1">
                        <a:latin typeface="Cambria Math"/>
                      </a:rPr>
                      <m:t>𝝆</m:t>
                    </m:r>
                    <m:r>
                      <a:rPr lang="el-GR" sz="2400" b="1">
                        <a:latin typeface="Cambria Math"/>
                      </a:rPr>
                      <m:t>𝚫</m:t>
                    </m:r>
                    <m:r>
                      <a:rPr lang="en-US" sz="2400" b="1" i="1">
                        <a:latin typeface="Cambria Math"/>
                      </a:rPr>
                      <m:t>𝑽</m:t>
                    </m:r>
                    <m:r>
                      <m:rPr>
                        <m:nor/>
                      </m:rPr>
                      <a:rPr lang="el-G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l-G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baseline="-25000"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l-GR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𝑽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4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66" y="932159"/>
                <a:ext cx="8286740" cy="624082"/>
              </a:xfrm>
              <a:prstGeom prst="rect">
                <a:avLst/>
              </a:prstGeom>
              <a:blipFill>
                <a:blip r:embed="rId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483012" y="101775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2400" b="1" baseline="-25000" dirty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2" name="Ομάδα 21"/>
          <p:cNvGrpSpPr/>
          <p:nvPr/>
        </p:nvGrpSpPr>
        <p:grpSpPr>
          <a:xfrm>
            <a:off x="1138569" y="1011100"/>
            <a:ext cx="7470983" cy="466199"/>
            <a:chOff x="1043608" y="1244056"/>
            <a:chExt cx="7470983" cy="466199"/>
          </a:xfrm>
        </p:grpSpPr>
        <p:cxnSp>
          <p:nvCxnSpPr>
            <p:cNvPr id="17" name="Ευθεία γραμμή σύνδεσης 16"/>
            <p:cNvCxnSpPr/>
            <p:nvPr/>
          </p:nvCxnSpPr>
          <p:spPr>
            <a:xfrm flipH="1">
              <a:off x="1043608" y="1244058"/>
              <a:ext cx="360040" cy="461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 flipH="1">
              <a:off x="4572000" y="1244057"/>
              <a:ext cx="360040" cy="461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H="1">
              <a:off x="7085822" y="1248590"/>
              <a:ext cx="360040" cy="461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flipH="1">
              <a:off x="8154551" y="1248590"/>
              <a:ext cx="360040" cy="461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H="1">
              <a:off x="2699792" y="1244056"/>
              <a:ext cx="360040" cy="461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90372" y="1615683"/>
                <a:ext cx="559264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l-GR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𝝆</m:t>
                    </m:r>
                    <m:sSubSup>
                      <m:sSubSupPr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effectLst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𝝆</m:t>
                    </m:r>
                    <m:sSubSup>
                      <m:sSubSupPr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l-GR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smtClean="0">
                    <a:latin typeface="Cambria Math"/>
                  </a:rPr>
                  <a:t>=</a:t>
                </a:r>
                <a:r>
                  <a:rPr lang="el-GR" sz="2400" b="1" dirty="0" smtClean="0">
                    <a:latin typeface="Cambria Math"/>
                  </a:rPr>
                  <a:t> </a:t>
                </a:r>
                <a:r>
                  <a:rPr lang="en-US" sz="2400" b="1" dirty="0" smtClean="0">
                    <a:latin typeface="Cambria Math"/>
                  </a:rPr>
                  <a:t>−</a:t>
                </a:r>
                <a:r>
                  <a:rPr lang="el-GR" sz="2400" b="1" dirty="0">
                    <a:latin typeface="Cambria Math"/>
                  </a:rPr>
                  <a:t>𝝆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latin typeface="Cambria Math"/>
                    <a:ea typeface="Cambria Math" panose="02040503050406030204" pitchFamily="18" charset="0"/>
                  </a:rPr>
                  <a:t>+ </a:t>
                </a:r>
                <a:r>
                  <a:rPr lang="en-US" sz="2400" b="1" dirty="0" smtClean="0">
                    <a:latin typeface="Cambria Math"/>
                    <a:ea typeface="Cambria Math" panose="02040503050406030204" pitchFamily="18" charset="0"/>
                  </a:rPr>
                  <a:t>𝒑</a:t>
                </a:r>
                <a:r>
                  <a:rPr lang="en-US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𝟏</a:t>
                </a:r>
                <a:r>
                  <a:rPr lang="el-GR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latin typeface="Cambria Math"/>
                    <a:ea typeface="Cambria Math" panose="02040503050406030204" pitchFamily="18" charset="0"/>
                  </a:rPr>
                  <a:t>−</a:t>
                </a:r>
                <a:r>
                  <a:rPr lang="el-GR" sz="2400" b="1" dirty="0" smtClean="0">
                    <a:latin typeface="Cambria Math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latin typeface="Cambria Math"/>
                    <a:ea typeface="Cambria Math" panose="02040503050406030204" pitchFamily="18" charset="0"/>
                  </a:rPr>
                  <a:t> 𝒑</a:t>
                </a:r>
                <a:r>
                  <a:rPr lang="en-US" sz="2400" b="1" baseline="-25000" dirty="0" smtClean="0">
                    <a:latin typeface="Cambria Math"/>
                    <a:ea typeface="Cambria Math" panose="02040503050406030204" pitchFamily="18" charset="0"/>
                  </a:rPr>
                  <a:t>𝟐</a:t>
                </a:r>
                <a:endParaRPr lang="el-GR" sz="24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372" y="1615683"/>
                <a:ext cx="5592640" cy="624082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73677" y="2375871"/>
                <a:ext cx="5796646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i="0" baseline="-250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latin typeface="Cambria Math"/>
                      </a:rPr>
                      <m:t> </m:t>
                    </m:r>
                    <m:r>
                      <a:rPr lang="el-GR" sz="2400" b="1" i="1">
                        <a:latin typeface="Cambria Math"/>
                      </a:rPr>
                      <m:t>𝝆</m:t>
                    </m:r>
                    <m:sSubSup>
                      <m:sSubSupPr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sz="2400" b="1" i="1">
                        <a:latin typeface="Cambria Math"/>
                      </a:rPr>
                      <m:t>𝝆</m:t>
                    </m:r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i="0" baseline="-25000" smtClean="0"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 </m:t>
                    </m:r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latin typeface="Cambria Math"/>
                      </a:rPr>
                      <m:t> </m:t>
                    </m:r>
                    <m:r>
                      <a:rPr lang="el-GR" sz="2400" b="1" i="1">
                        <a:latin typeface="Cambria Math"/>
                      </a:rPr>
                      <m:t>𝝆</m:t>
                    </m:r>
                    <m:sSubSup>
                      <m:sSubSupPr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m:rPr>
                        <m:nor/>
                      </m:rP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l-GR" sz="2400" b="1" i="1">
                        <a:latin typeface="Cambria Math"/>
                      </a:rPr>
                      <m:t>𝝆</m:t>
                    </m:r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400" b="1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l-GR" sz="2400" b="1" baseline="-250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677" y="2375871"/>
                <a:ext cx="5796646" cy="624082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Ορθογώνιο 28"/>
              <p:cNvSpPr/>
              <p:nvPr/>
            </p:nvSpPr>
            <p:spPr>
              <a:xfrm>
                <a:off x="1936726" y="3093447"/>
                <a:ext cx="4248642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l-GR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𝝆</m:t>
                    </m:r>
                    <m:sSup>
                      <m:sSup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p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𝝆</m:t>
                    </m:r>
                  </m:oMath>
                </a14:m>
                <a:r>
                  <a:rPr lang="en-US" sz="28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8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h 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σταθ</a:t>
                </a:r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Ορθογώνιο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726" y="3093447"/>
                <a:ext cx="4248642" cy="712631"/>
              </a:xfrm>
              <a:prstGeom prst="rect">
                <a:avLst/>
              </a:prstGeom>
              <a:blipFill>
                <a:blip r:embed="rId5"/>
                <a:stretch>
                  <a:fillRect b="-145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086070" y="3270298"/>
            <a:ext cx="2523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Εξίσωση 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Bernoulli</a:t>
            </a:r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grpSp>
        <p:nvGrpSpPr>
          <p:cNvPr id="38" name="Ομάδα 37"/>
          <p:cNvGrpSpPr/>
          <p:nvPr/>
        </p:nvGrpSpPr>
        <p:grpSpPr>
          <a:xfrm>
            <a:off x="775164" y="3970793"/>
            <a:ext cx="3285883" cy="461665"/>
            <a:chOff x="375344" y="4221088"/>
            <a:chExt cx="328588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Ορθογώνιο 31"/>
                <p:cNvSpPr/>
                <p:nvPr/>
              </p:nvSpPr>
              <p:spPr>
                <a:xfrm>
                  <a:off x="375344" y="4221088"/>
                  <a:ext cx="3802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32" name="Ορθογώνιο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344" y="4221088"/>
                  <a:ext cx="38023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6349" r="-17460" b="-1710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697668" y="4282643"/>
              <a:ext cx="29635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Comic Sans MS" panose="030F0702030302020204" pitchFamily="66" charset="0"/>
                </a:rPr>
                <a:t>πίεση ή στατική πίεση</a:t>
              </a:r>
              <a:endParaRPr lang="el-GR" sz="20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Ομάδα 38"/>
          <p:cNvGrpSpPr/>
          <p:nvPr/>
        </p:nvGrpSpPr>
        <p:grpSpPr>
          <a:xfrm>
            <a:off x="668860" y="4508307"/>
            <a:ext cx="7950295" cy="783804"/>
            <a:chOff x="668860" y="4797152"/>
            <a:chExt cx="7950295" cy="783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Ορθογώνιο 33"/>
                <p:cNvSpPr/>
                <p:nvPr/>
              </p:nvSpPr>
              <p:spPr>
                <a:xfrm>
                  <a:off x="668860" y="4797152"/>
                  <a:ext cx="1071062" cy="783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𝝆</m:t>
                        </m:r>
                        <m:sSup>
                          <m:s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  <m:sup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34" name="Ορθογώνιο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0" y="4797152"/>
                  <a:ext cx="1071062" cy="7838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/>
            <p:cNvSpPr txBox="1"/>
            <p:nvPr/>
          </p:nvSpPr>
          <p:spPr>
            <a:xfrm>
              <a:off x="1778395" y="5035724"/>
              <a:ext cx="6840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Comic Sans MS" panose="030F0702030302020204" pitchFamily="66" charset="0"/>
                </a:rPr>
                <a:t>κινητική ενέργεια ανά μονάδα όγκου ή δυναμική πίεση </a:t>
              </a:r>
              <a:endParaRPr lang="el-GR" sz="20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691578" y="5475652"/>
            <a:ext cx="7936810" cy="461665"/>
            <a:chOff x="577781" y="5622186"/>
            <a:chExt cx="793681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Ορθογώνιο 34"/>
                <p:cNvSpPr/>
                <p:nvPr/>
              </p:nvSpPr>
              <p:spPr>
                <a:xfrm>
                  <a:off x="577781" y="5622186"/>
                  <a:ext cx="82586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𝝆</m:t>
                      </m:r>
                    </m:oMath>
                  </a14:m>
                  <a:r>
                    <a:rPr lang="en-US" sz="24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g h </a:t>
                  </a:r>
                  <a:endParaRPr lang="el-GR" sz="2400" dirty="0"/>
                </a:p>
              </p:txBody>
            </p:sp>
          </mc:Choice>
          <mc:Fallback xmlns="">
            <p:sp>
              <p:nvSpPr>
                <p:cNvPr id="35" name="Ορθογώνιο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81" y="5622186"/>
                  <a:ext cx="825867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941" t="-14474" r="-13971" b="-32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1403648" y="5652964"/>
              <a:ext cx="7110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Comic Sans MS" panose="030F0702030302020204" pitchFamily="66" charset="0"/>
                </a:rPr>
                <a:t>δυναμική ενέργεια ανά μονάδα όγκου ή υψομετρική πίεση </a:t>
              </a:r>
              <a:endParaRPr lang="el-GR" sz="20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35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4" grpId="0"/>
      <p:bldP spid="28" grpId="0"/>
      <p:bldP spid="29" grpId="0"/>
      <p:bldP spid="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31640" y="548680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3.27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Μια αντλία χρησιμοποιείται για την άντληση νερού από πηγάδι βάθους </a:t>
            </a:r>
            <a:r>
              <a:rPr lang="el-GR" sz="2000" dirty="0" smtClean="0">
                <a:latin typeface="Trebuchet MS" panose="020B0603020202020204" pitchFamily="34" charset="0"/>
              </a:rPr>
              <a:t>5m</a:t>
            </a:r>
            <a:r>
              <a:rPr lang="el-GR" sz="2000" dirty="0">
                <a:latin typeface="Trebuchet MS" panose="020B0603020202020204" pitchFamily="34" charset="0"/>
              </a:rPr>
              <a:t>. Το νερό βγαίνει από την αντλία με σωλήνα διατομής </a:t>
            </a:r>
            <a:r>
              <a:rPr lang="el-GR" sz="2000" dirty="0" smtClean="0">
                <a:latin typeface="Trebuchet MS" panose="020B0603020202020204" pitchFamily="34" charset="0"/>
              </a:rPr>
              <a:t>10cm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με ταχύτητα </a:t>
            </a:r>
            <a:r>
              <a:rPr lang="el-GR" sz="2000" dirty="0" smtClean="0">
                <a:latin typeface="Trebuchet MS" panose="020B0603020202020204" pitchFamily="34" charset="0"/>
              </a:rPr>
              <a:t>     </a:t>
            </a:r>
            <a:r>
              <a:rPr lang="el-GR" sz="2000" i="1" dirty="0" smtClean="0">
                <a:latin typeface="Trebuchet MS" panose="020B0603020202020204" pitchFamily="34" charset="0"/>
              </a:rPr>
              <a:t>υ </a:t>
            </a:r>
            <a:r>
              <a:rPr lang="el-GR" sz="2000" dirty="0" smtClean="0">
                <a:latin typeface="Trebuchet MS" panose="020B0603020202020204" pitchFamily="34" charset="0"/>
              </a:rPr>
              <a:t>= 20m/s</a:t>
            </a:r>
            <a:r>
              <a:rPr lang="el-GR" sz="2000" dirty="0">
                <a:latin typeface="Trebuchet MS" panose="020B0603020202020204" pitchFamily="34" charset="0"/>
              </a:rPr>
              <a:t>. Υπολογίστε την ισχύ της αντλίας.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Δίνονται</a:t>
            </a:r>
            <a:r>
              <a:rPr lang="en-US" sz="2000" dirty="0" smtClean="0">
                <a:latin typeface="Trebuchet MS" panose="020B0603020202020204" pitchFamily="34" charset="0"/>
              </a:rPr>
              <a:t>: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πυκνότητα του νερού </a:t>
            </a:r>
            <a:r>
              <a:rPr lang="el-GR" sz="2000" i="1" dirty="0" smtClean="0">
                <a:latin typeface="Trebuchet MS" panose="020B0603020202020204" pitchFamily="34" charset="0"/>
              </a:rPr>
              <a:t>ρ </a:t>
            </a:r>
            <a:r>
              <a:rPr lang="el-GR" sz="2000" dirty="0" smtClean="0">
                <a:latin typeface="Trebuchet MS" panose="020B0603020202020204" pitchFamily="34" charset="0"/>
              </a:rPr>
              <a:t>= 10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000" dirty="0" smtClean="0">
                <a:latin typeface="Trebuchet MS" panose="020B0603020202020204" pitchFamily="34" charset="0"/>
              </a:rPr>
              <a:t>kg/m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n-US" sz="2000" dirty="0" smtClean="0">
                <a:latin typeface="Trebuchet MS" panose="020B0603020202020204" pitchFamily="34" charset="0"/>
              </a:rPr>
              <a:t>      </a:t>
            </a:r>
            <a:r>
              <a:rPr lang="el-GR" sz="2000" i="1" dirty="0" smtClean="0">
                <a:latin typeface="Trebuchet MS" panose="020B0603020202020204" pitchFamily="34" charset="0"/>
              </a:rPr>
              <a:t>g </a:t>
            </a:r>
            <a:r>
              <a:rPr lang="el-GR" sz="2000" dirty="0" smtClean="0">
                <a:latin typeface="Trebuchet MS" panose="020B0603020202020204" pitchFamily="34" charset="0"/>
              </a:rPr>
              <a:t>= 10m/s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592154" y="3212976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kW 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971600" y="188640"/>
            <a:ext cx="7272808" cy="5847450"/>
            <a:chOff x="971600" y="188640"/>
            <a:chExt cx="7272808" cy="5847450"/>
          </a:xfrm>
        </p:grpSpPr>
        <p:pic>
          <p:nvPicPr>
            <p:cNvPr id="4098" name="Picture 2" descr="Σχ. 3.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88640"/>
              <a:ext cx="2088232" cy="2067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971600" y="2250438"/>
              <a:ext cx="7272808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3.28</a:t>
              </a:r>
              <a:r>
                <a:rPr lang="el-GR" sz="2000" dirty="0">
                  <a:latin typeface="Trebuchet MS" panose="020B0603020202020204" pitchFamily="34" charset="0"/>
                </a:rPr>
                <a:t> 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Μια </a:t>
              </a:r>
              <a:r>
                <a:rPr lang="el-GR" sz="2000" dirty="0">
                  <a:latin typeface="Trebuchet MS" panose="020B0603020202020204" pitchFamily="34" charset="0"/>
                </a:rPr>
                <a:t>ανοιχτή δεξαμενή νερού, μεγάλου όγκου, βρίσκεται ψηλά πάνω από το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έδαφος</a:t>
              </a:r>
              <a:r>
                <a:rPr lang="en-US" sz="2000" dirty="0" smtClean="0">
                  <a:latin typeface="Trebuchet MS" panose="020B0603020202020204" pitchFamily="34" charset="0"/>
                </a:rPr>
                <a:t>.</a:t>
              </a:r>
              <a:r>
                <a:rPr lang="el-GR" sz="2000" dirty="0" smtClean="0">
                  <a:latin typeface="Trebuchet MS" panose="020B0603020202020204" pitchFamily="34" charset="0"/>
                </a:rPr>
                <a:t> Όταν </a:t>
              </a:r>
              <a:r>
                <a:rPr lang="el-GR" sz="2000" dirty="0">
                  <a:latin typeface="Trebuchet MS" panose="020B0603020202020204" pitchFamily="34" charset="0"/>
                </a:rPr>
                <a:t>χρησιμοποιούμε το νερό της δεξαμενής η ταχύτητα του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νερού, </a:t>
              </a:r>
              <a:r>
                <a:rPr lang="el-GR" sz="2000" dirty="0">
                  <a:latin typeface="Trebuchet MS" panose="020B0603020202020204" pitchFamily="34" charset="0"/>
                </a:rPr>
                <a:t>σε κάποιο σημείο Α, στο σωλήνα που βρίσκεται στο έδαφος είναι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υ </a:t>
              </a:r>
              <a:r>
                <a:rPr lang="el-GR" sz="2000" dirty="0" smtClean="0">
                  <a:latin typeface="Trebuchet MS" panose="020B0603020202020204" pitchFamily="34" charset="0"/>
                </a:rPr>
                <a:t>= 12m/s</a:t>
              </a:r>
              <a:r>
                <a:rPr lang="el-GR" sz="2000" dirty="0">
                  <a:latin typeface="Trebuchet MS" panose="020B0603020202020204" pitchFamily="34" charset="0"/>
                </a:rPr>
                <a:t>. Υπολογίστε την πίεση στο σημείο Α. Δίνεται ότι η στάθμη του νερού βρίσκεται σε ύψος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h </a:t>
              </a:r>
              <a:r>
                <a:rPr lang="el-GR" sz="2000" dirty="0" smtClean="0">
                  <a:latin typeface="Trebuchet MS" panose="020B0603020202020204" pitchFamily="34" charset="0"/>
                </a:rPr>
                <a:t>= 10m </a:t>
              </a:r>
              <a:r>
                <a:rPr lang="el-GR" sz="2000" dirty="0">
                  <a:latin typeface="Trebuchet MS" panose="020B0603020202020204" pitchFamily="34" charset="0"/>
                </a:rPr>
                <a:t>πάνω από το έδαφος.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Η </a:t>
              </a:r>
              <a:r>
                <a:rPr lang="el-GR" sz="2000" dirty="0">
                  <a:latin typeface="Trebuchet MS" panose="020B0603020202020204" pitchFamily="34" charset="0"/>
                </a:rPr>
                <a:t>πυκνότητα του νερού είναι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ρ </a:t>
              </a:r>
              <a:r>
                <a:rPr lang="el-GR" sz="2000" dirty="0" smtClean="0">
                  <a:latin typeface="Trebuchet MS" panose="020B0603020202020204" pitchFamily="34" charset="0"/>
                </a:rPr>
                <a:t>= 10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3</a:t>
              </a:r>
              <a:r>
                <a:rPr lang="el-GR" sz="2000" dirty="0" smtClean="0">
                  <a:latin typeface="Trebuchet MS" panose="020B0603020202020204" pitchFamily="34" charset="0"/>
                </a:rPr>
                <a:t>kg/m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3</a:t>
              </a:r>
              <a:r>
                <a:rPr lang="el-GR" sz="2000" dirty="0" smtClean="0">
                  <a:latin typeface="Trebuchet MS" panose="020B0603020202020204" pitchFamily="34" charset="0"/>
                </a:rPr>
                <a:t>, </a:t>
              </a:r>
              <a:r>
                <a:rPr lang="el-GR" sz="2000" dirty="0">
                  <a:latin typeface="Trebuchet MS" panose="020B0603020202020204" pitchFamily="34" charset="0"/>
                </a:rPr>
                <a:t>η επιτάχυνση της βαρύτητας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g </a:t>
              </a:r>
              <a:r>
                <a:rPr lang="el-GR" sz="2000" dirty="0" smtClean="0">
                  <a:latin typeface="Trebuchet MS" panose="020B0603020202020204" pitchFamily="34" charset="0"/>
                </a:rPr>
                <a:t>= 10m/s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και η ατμοσφαιρική πίεση </a:t>
              </a:r>
              <a:r>
                <a:rPr lang="el-GR" sz="2000" dirty="0" smtClean="0">
                  <a:latin typeface="Trebuchet MS" panose="020B0603020202020204" pitchFamily="34" charset="0"/>
                </a:rPr>
                <a:t>10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5 </a:t>
              </a:r>
              <a:r>
                <a:rPr lang="el-GR" sz="2000" dirty="0" err="1" smtClean="0">
                  <a:latin typeface="Trebuchet MS" panose="020B0603020202020204" pitchFamily="34" charset="0"/>
                </a:rPr>
                <a:t>Pa</a:t>
              </a:r>
              <a:r>
                <a:rPr lang="el-GR" sz="2000" dirty="0" smtClean="0">
                  <a:latin typeface="Trebuchet MS" panose="020B0603020202020204" pitchFamily="34" charset="0"/>
                </a:rPr>
                <a:t>.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Ορθογώνιο 5"/>
          <p:cNvSpPr/>
          <p:nvPr/>
        </p:nvSpPr>
        <p:spPr>
          <a:xfrm>
            <a:off x="6283230" y="5875106"/>
            <a:ext cx="1798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128x10</a:t>
            </a:r>
            <a:r>
              <a:rPr lang="el-G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19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27584" y="404664"/>
            <a:ext cx="7560840" cy="5108755"/>
            <a:chOff x="827584" y="404664"/>
            <a:chExt cx="7560840" cy="5108755"/>
          </a:xfrm>
        </p:grpSpPr>
        <p:pic>
          <p:nvPicPr>
            <p:cNvPr id="5122" name="Picture 2" descr="Σχ. 3.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226" y="404664"/>
              <a:ext cx="2430565" cy="2246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827584" y="2651097"/>
              <a:ext cx="756084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3.29 </a:t>
              </a:r>
              <a:r>
                <a:rPr lang="el-GR" sz="2000" dirty="0" smtClean="0">
                  <a:latin typeface="Trebuchet MS" panose="020B0603020202020204" pitchFamily="34" charset="0"/>
                </a:rPr>
                <a:t> Στο </a:t>
              </a:r>
              <a:r>
                <a:rPr lang="el-GR" sz="2000" dirty="0">
                  <a:latin typeface="Trebuchet MS" panose="020B0603020202020204" pitchFamily="34" charset="0"/>
                </a:rPr>
                <a:t>δοχείο Δ πέφτει συνέχεια νερό από τη βρύση </a:t>
              </a:r>
              <a:r>
                <a:rPr lang="el-GR" sz="2000" dirty="0" smtClean="0">
                  <a:latin typeface="Trebuchet MS" panose="020B0603020202020204" pitchFamily="34" charset="0"/>
                </a:rPr>
                <a:t>Β. </a:t>
              </a:r>
              <a:r>
                <a:rPr lang="el-GR" sz="2000" dirty="0">
                  <a:latin typeface="Trebuchet MS" panose="020B0603020202020204" pitchFamily="34" charset="0"/>
                </a:rPr>
                <a:t>Το δοχείο δε μπορεί να γεμίσει επειδή χύνεται νερό από το πλευρικό άνοιγμα Α. Αν η παροχή της βρύσης είναι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22cm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3</a:t>
              </a:r>
              <a:r>
                <a:rPr lang="el-GR" sz="2000" dirty="0" smtClean="0">
                  <a:latin typeface="Trebuchet MS" panose="020B0603020202020204" pitchFamily="34" charset="0"/>
                </a:rPr>
                <a:t>/s </a:t>
              </a:r>
              <a:r>
                <a:rPr lang="el-GR" sz="2000" dirty="0">
                  <a:latin typeface="Trebuchet MS" panose="020B0603020202020204" pitchFamily="34" charset="0"/>
                </a:rPr>
                <a:t>και το εμβαδόν του ανοίγματος </a:t>
              </a:r>
              <a:r>
                <a:rPr lang="el-GR" sz="2000" dirty="0" smtClean="0">
                  <a:latin typeface="Trebuchet MS" panose="020B0603020202020204" pitchFamily="34" charset="0"/>
                </a:rPr>
                <a:t>1cm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, να βρείτε σε ποιο ύψος </a:t>
              </a:r>
              <a:r>
                <a:rPr lang="el-GR" sz="2000" i="1" dirty="0">
                  <a:latin typeface="Trebuchet MS" panose="020B0603020202020204" pitchFamily="34" charset="0"/>
                </a:rPr>
                <a:t>h</a:t>
              </a:r>
              <a:r>
                <a:rPr lang="el-GR" sz="2000" dirty="0">
                  <a:latin typeface="Trebuchet MS" panose="020B0603020202020204" pitchFamily="34" charset="0"/>
                </a:rPr>
                <a:t> πάνω από το σημείο Α θα σταθεροποιηθεί η ελεύθερη επιφάνεια.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Δίνεται</a:t>
              </a:r>
              <a:r>
                <a:rPr lang="en-US" sz="2000" dirty="0" smtClean="0">
                  <a:latin typeface="Trebuchet MS" panose="020B0603020202020204" pitchFamily="34" charset="0"/>
                </a:rPr>
                <a:t>: 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g </a:t>
              </a:r>
              <a:r>
                <a:rPr lang="el-GR" sz="2000" dirty="0" smtClean="0">
                  <a:latin typeface="Trebuchet MS" panose="020B0603020202020204" pitchFamily="34" charset="0"/>
                </a:rPr>
                <a:t>= 10m/s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2</a:t>
              </a:r>
              <a:endParaRPr lang="el-GR" sz="2000" baseline="300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5" name="Ορθογώνιο 4"/>
          <p:cNvSpPr/>
          <p:nvPr/>
        </p:nvSpPr>
        <p:spPr>
          <a:xfrm>
            <a:off x="6588224" y="5157192"/>
            <a:ext cx="169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( 24,2cm )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87624" y="452300"/>
            <a:ext cx="6696744" cy="4657277"/>
            <a:chOff x="1187624" y="452300"/>
            <a:chExt cx="6696744" cy="4657277"/>
          </a:xfrm>
        </p:grpSpPr>
        <p:pic>
          <p:nvPicPr>
            <p:cNvPr id="6146" name="Picture 2" descr="Σχ. 3.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52300"/>
              <a:ext cx="3097014" cy="2256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1187624" y="2708920"/>
              <a:ext cx="6696744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3.30</a:t>
              </a:r>
              <a:r>
                <a:rPr lang="el-GR" sz="2000" dirty="0" smtClean="0">
                  <a:latin typeface="Trebuchet MS" panose="020B0603020202020204" pitchFamily="34" charset="0"/>
                </a:rPr>
                <a:t>  </a:t>
              </a:r>
              <a:r>
                <a:rPr lang="el-GR" sz="2000" dirty="0">
                  <a:latin typeface="Trebuchet MS" panose="020B0603020202020204" pitchFamily="34" charset="0"/>
                </a:rPr>
                <a:t>Ένα δοχείο με κατακόρυφα τοιχώματα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περιέχει </a:t>
              </a:r>
              <a:r>
                <a:rPr lang="el-GR" sz="2000" dirty="0">
                  <a:latin typeface="Trebuchet MS" panose="020B0603020202020204" pitchFamily="34" charset="0"/>
                </a:rPr>
                <a:t>νερό μέχρι ύψος </a:t>
              </a:r>
              <a:r>
                <a:rPr lang="el-GR" sz="2000" i="1" dirty="0">
                  <a:latin typeface="Trebuchet MS" panose="020B0603020202020204" pitchFamily="34" charset="0"/>
                </a:rPr>
                <a:t>h</a:t>
              </a:r>
              <a:r>
                <a:rPr lang="el-GR" sz="2000" dirty="0">
                  <a:latin typeface="Trebuchet MS" panose="020B0603020202020204" pitchFamily="34" charset="0"/>
                </a:rPr>
                <a:t>. Σε ποιο ύψος (</a:t>
              </a:r>
              <a:r>
                <a:rPr lang="el-GR" sz="2000" i="1" dirty="0">
                  <a:latin typeface="Trebuchet MS" panose="020B0603020202020204" pitchFamily="34" charset="0"/>
                </a:rPr>
                <a:t>χ</a:t>
              </a:r>
              <a:r>
                <a:rPr lang="el-GR" sz="2000" dirty="0">
                  <a:latin typeface="Trebuchet MS" panose="020B0603020202020204" pitchFamily="34" charset="0"/>
                </a:rPr>
                <a:t>) από τον πυθμένα πρέπει να τρυπήσουμε το δοχείο, ώστε η φλέβα που θα δημιουργηθεί να συναντά το έδαφος στη μεγαλύτερη δυνατή απόσταση από τη βάση του δοχείου</a:t>
              </a:r>
              <a:r>
                <a:rPr lang="el-GR" sz="2000" dirty="0" smtClean="0">
                  <a:latin typeface="Trebuchet MS" panose="020B0603020202020204" pitchFamily="34" charset="0"/>
                </a:rPr>
                <a:t>;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5" name="Ορθογώνιο 4"/>
          <p:cNvSpPr/>
          <p:nvPr/>
        </p:nvSpPr>
        <p:spPr>
          <a:xfrm>
            <a:off x="6173643" y="4911572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x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/2 )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55577" y="260648"/>
            <a:ext cx="7848871" cy="5473305"/>
            <a:chOff x="755577" y="260648"/>
            <a:chExt cx="7848871" cy="5473305"/>
          </a:xfrm>
        </p:grpSpPr>
        <p:pic>
          <p:nvPicPr>
            <p:cNvPr id="7170" name="Picture 2" descr="C:\Users\Merkouris\Desktop\Χωρίς τίτλο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022" y="260648"/>
              <a:ext cx="3069979" cy="2247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755577" y="2409966"/>
              <a:ext cx="7848871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3.31 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Ποσότητα </a:t>
              </a:r>
              <a:r>
                <a:rPr lang="el-GR" sz="2000" dirty="0">
                  <a:latin typeface="Trebuchet MS" panose="020B0603020202020204" pitchFamily="34" charset="0"/>
                </a:rPr>
                <a:t>νερού είναι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αποθηκευμένη </a:t>
              </a:r>
              <a:r>
                <a:rPr lang="el-GR" sz="2000" dirty="0">
                  <a:latin typeface="Trebuchet MS" panose="020B0603020202020204" pitchFamily="34" charset="0"/>
                </a:rPr>
                <a:t>σε ανοικτό κυλινδρικό δοχείο. Το ύψος του νερού στο δοχείο είναι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h </a:t>
              </a:r>
              <a:r>
                <a:rPr lang="el-GR" sz="2000" dirty="0" smtClean="0">
                  <a:latin typeface="Trebuchet MS" panose="020B0603020202020204" pitchFamily="34" charset="0"/>
                </a:rPr>
                <a:t>= 1m.  Το </a:t>
              </a:r>
              <a:r>
                <a:rPr lang="el-GR" sz="2000" dirty="0">
                  <a:latin typeface="Trebuchet MS" panose="020B0603020202020204" pitchFamily="34" charset="0"/>
                </a:rPr>
                <a:t>δοχείο έχει μικρή τρύπα στο πλευρικό του τοίχωμα και σε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απόσταση 20cm </a:t>
              </a:r>
              <a:r>
                <a:rPr lang="el-GR" sz="2000" dirty="0">
                  <a:latin typeface="Trebuchet MS" panose="020B0603020202020204" pitchFamily="34" charset="0"/>
                </a:rPr>
                <a:t>κάτω από την ελεύθερη επιφάνεια του νερού. Να υπολογίσετε: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α. </a:t>
              </a:r>
              <a:r>
                <a:rPr lang="el-GR" sz="2000" dirty="0">
                  <a:latin typeface="Trebuchet MS" panose="020B0603020202020204" pitchFamily="34" charset="0"/>
                </a:rPr>
                <a:t>Την ταχύτητα με την οποία βγαίνει το νερό από την τρύπα.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β. </a:t>
              </a:r>
              <a:r>
                <a:rPr lang="el-GR" sz="2000" dirty="0">
                  <a:latin typeface="Trebuchet MS" panose="020B0603020202020204" pitchFamily="34" charset="0"/>
                </a:rPr>
                <a:t>Πόσο απέχει από το δοχείο το σημείο του δαπέδου στο οποίο φτάνει η φλέβα του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νερού</a:t>
              </a:r>
              <a:r>
                <a:rPr lang="en-US" sz="2000" dirty="0" smtClean="0">
                  <a:latin typeface="Trebuchet MS" panose="020B0603020202020204" pitchFamily="34" charset="0"/>
                </a:rPr>
                <a:t>.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77932" y="5278861"/>
            <a:ext cx="3330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Trebuchet MS" panose="020B0603020202020204" pitchFamily="34" charset="0"/>
              </a:rPr>
              <a:t>(συνέχεια στην επόμενη σελίδα)</a:t>
            </a:r>
            <a:endParaRPr lang="el-GR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4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259632" y="260648"/>
            <a:ext cx="6840760" cy="5894442"/>
            <a:chOff x="1331640" y="47113"/>
            <a:chExt cx="6840760" cy="5894442"/>
          </a:xfrm>
        </p:grpSpPr>
        <p:pic>
          <p:nvPicPr>
            <p:cNvPr id="5" name="Picture 2" descr="C:\Users\Merkouris\Desktop\Χωρίς τίτλο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7113"/>
              <a:ext cx="2880300" cy="2108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Ορθογώνιο 5"/>
            <p:cNvSpPr/>
            <p:nvPr/>
          </p:nvSpPr>
          <p:spPr>
            <a:xfrm>
              <a:off x="1331640" y="2155903"/>
              <a:ext cx="684076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γ. </a:t>
              </a:r>
              <a:r>
                <a:rPr lang="el-GR" sz="2000" dirty="0">
                  <a:latin typeface="Trebuchet MS" panose="020B0603020202020204" pitchFamily="34" charset="0"/>
                </a:rPr>
                <a:t>Σε ποιο ύψος από τη βάση του δοχείου πρέπει να ανοιχτεί δεύτερη τρύπα στο πλευρικό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τοίχωμα</a:t>
              </a:r>
              <a:r>
                <a:rPr lang="en-US" sz="2000" dirty="0" smtClean="0">
                  <a:latin typeface="Trebuchet MS" panose="020B0603020202020204" pitchFamily="34" charset="0"/>
                </a:rPr>
                <a:t>,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ώστε η φλέβα του νερού που θα βγαίνει από αυτή να πέφτει στο ίδιο σημείο με την </a:t>
              </a:r>
              <a:r>
                <a:rPr lang="el-GR" sz="2000" dirty="0" smtClean="0">
                  <a:latin typeface="Trebuchet MS" panose="020B0603020202020204" pitchFamily="34" charset="0"/>
                </a:rPr>
                <a:t>προηγούμενη</a:t>
              </a:r>
              <a:r>
                <a:rPr lang="en-US" sz="2000" dirty="0" smtClean="0">
                  <a:latin typeface="Trebuchet MS" panose="020B0603020202020204" pitchFamily="34" charset="0"/>
                </a:rPr>
                <a:t>.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δ. </a:t>
              </a:r>
              <a:r>
                <a:rPr lang="el-GR" sz="2000" dirty="0">
                  <a:latin typeface="Trebuchet MS" panose="020B0603020202020204" pitchFamily="34" charset="0"/>
                </a:rPr>
                <a:t>Σε ποιο ύψος από τη βάση του κυλίνδρου πρέπει να ανοίξουμε </a:t>
              </a:r>
              <a:r>
                <a:rPr lang="el-GR" sz="2000" dirty="0" smtClean="0">
                  <a:latin typeface="Trebuchet MS" panose="020B0603020202020204" pitchFamily="34" charset="0"/>
                </a:rPr>
                <a:t>τρύπα</a:t>
              </a:r>
              <a:r>
                <a:rPr lang="en-US" sz="2000" dirty="0" smtClean="0">
                  <a:latin typeface="Trebuchet MS" panose="020B0603020202020204" pitchFamily="34" charset="0"/>
                </a:rPr>
                <a:t>,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ώστε η φλέβα του νερού να φτάνει στο δάπεδο στη μεγαλύτερη δυνατή απόσταση από το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δοχείο</a:t>
              </a:r>
              <a:r>
                <a:rPr lang="en-US" sz="2000" dirty="0" smtClean="0">
                  <a:latin typeface="Trebuchet MS" panose="020B0603020202020204" pitchFamily="34" charset="0"/>
                </a:rPr>
                <a:t>.</a:t>
              </a:r>
              <a:r>
                <a:rPr lang="el-GR" sz="2000" dirty="0">
                  <a:latin typeface="Trebuchet MS" panose="020B0603020202020204" pitchFamily="34" charset="0"/>
                </a:rPr>
                <a:t/>
              </a:r>
              <a:br>
                <a:rPr lang="el-GR" sz="2000" dirty="0">
                  <a:latin typeface="Trebuchet MS" panose="020B0603020202020204" pitchFamily="34" charset="0"/>
                </a:rPr>
              </a:br>
              <a:r>
                <a:rPr lang="el-GR" sz="2000" dirty="0" smtClean="0">
                  <a:latin typeface="Trebuchet MS" panose="020B0603020202020204" pitchFamily="34" charset="0"/>
                </a:rPr>
                <a:t>Δίνεται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r>
                <a:rPr lang="el-GR" sz="2000" dirty="0" smtClean="0">
                  <a:latin typeface="Trebuchet MS" panose="020B0603020202020204" pitchFamily="34" charset="0"/>
                </a:rPr>
                <a:t>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g </a:t>
              </a:r>
              <a:r>
                <a:rPr lang="el-GR" sz="2000" dirty="0" smtClean="0">
                  <a:latin typeface="Trebuchet MS" panose="020B0603020202020204" pitchFamily="34" charset="0"/>
                </a:rPr>
                <a:t>= 10m/s</a:t>
              </a:r>
              <a:r>
                <a:rPr 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latin typeface="Trebuchet MS" panose="020B0603020202020204" pitchFamily="34" charset="0"/>
                </a:rPr>
                <a:t>.</a:t>
              </a:r>
            </a:p>
          </p:txBody>
        </p:sp>
      </p:grpSp>
      <p:sp>
        <p:nvSpPr>
          <p:cNvPr id="7" name="Ορθογώνιο 6"/>
          <p:cNvSpPr/>
          <p:nvPr/>
        </p:nvSpPr>
        <p:spPr>
          <a:xfrm>
            <a:off x="4272857" y="5724603"/>
            <a:ext cx="3827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2m/s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0,8m,   0,2m,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0,5m)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766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Trebuchet MS" panose="020B0603020202020204" pitchFamily="34" charset="0"/>
              </a:rPr>
              <a:t>(</a:t>
            </a:r>
            <a:r>
              <a:rPr lang="el-GR" sz="1600" b="1" dirty="0" smtClean="0">
                <a:latin typeface="Trebuchet MS" panose="020B0603020202020204" pitchFamily="34" charset="0"/>
              </a:rPr>
              <a:t>συνέχεια από την προηγούμενη σελίδα</a:t>
            </a:r>
            <a:r>
              <a:rPr lang="el-GR" sz="1600" dirty="0" smtClean="0">
                <a:latin typeface="Trebuchet MS" panose="020B0603020202020204" pitchFamily="34" charset="0"/>
              </a:rPr>
              <a:t>)</a:t>
            </a:r>
            <a:endParaRPr lang="el-GR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1133241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2428" y="292586"/>
            <a:ext cx="509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Σύμφωνα με την εξίσωση του </a:t>
            </a:r>
            <a:r>
              <a:rPr lang="en-US" sz="2000" b="1" dirty="0" smtClean="0">
                <a:latin typeface="Comic Sans MS" panose="030F0702030302020204" pitchFamily="66" charset="0"/>
              </a:rPr>
              <a:t>Bernoulli</a:t>
            </a:r>
            <a:r>
              <a:rPr lang="el-GR" sz="2000" b="1" dirty="0" smtClean="0">
                <a:latin typeface="Comic Sans MS" panose="030F0702030302020204" pitchFamily="66" charset="0"/>
              </a:rPr>
              <a:t>,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666515"/>
            <a:ext cx="7200800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Το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άθροισμα</a:t>
            </a:r>
            <a:r>
              <a:rPr lang="el-GR" sz="2400" b="1" dirty="0" smtClean="0">
                <a:latin typeface="Comic Sans MS" panose="030F0702030302020204" pitchFamily="66" charset="0"/>
              </a:rPr>
              <a:t> της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πίεσης</a:t>
            </a:r>
            <a:r>
              <a:rPr lang="el-GR" sz="2400" b="1" dirty="0" smtClean="0">
                <a:latin typeface="Comic Sans MS" panose="030F0702030302020204" pitchFamily="66" charset="0"/>
              </a:rPr>
              <a:t>,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της κινητικής ενέργειας ανά μονάδα όγκου</a:t>
            </a:r>
            <a:r>
              <a:rPr lang="el-GR" sz="2400" b="1" dirty="0" smtClean="0">
                <a:latin typeface="Comic Sans MS" panose="030F0702030302020204" pitchFamily="66" charset="0"/>
              </a:rPr>
              <a:t> και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της δυναμικής ενέργειας ανά μονάδα όγκου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έχει σταθερή τιμή</a:t>
            </a:r>
            <a:r>
              <a:rPr lang="el-GR" sz="2400" b="1" dirty="0" smtClean="0">
                <a:latin typeface="Comic Sans MS" panose="030F0702030302020204" pitchFamily="66" charset="0"/>
              </a:rPr>
              <a:t>, σε κάθε σημείο της ίδιας ρευματικής γραμμής.  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728" y="4255782"/>
            <a:ext cx="7632848" cy="142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εξίσωση του </a:t>
            </a:r>
            <a:r>
              <a:rPr lang="en-US" sz="2000" b="1" dirty="0" smtClean="0">
                <a:latin typeface="Comic Sans MS" panose="030F0702030302020204" pitchFamily="66" charset="0"/>
              </a:rPr>
              <a:t>Bernoulli </a:t>
            </a:r>
            <a:r>
              <a:rPr lang="el-GR" sz="2000" b="1" dirty="0" smtClean="0">
                <a:latin typeface="Comic Sans MS" panose="030F0702030302020204" pitchFamily="66" charset="0"/>
              </a:rPr>
              <a:t>με τη μορφή που παρουσιάσαμε ισχύει μόνο για ιδανικό ρευστό και για δύο σημεία που βρίσκονται στην ίδια ρευματική γραμμή μιας φλέβας ρευστού.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84944" y="3848948"/>
            <a:ext cx="3060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Παρατήρηση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2627784" y="2931218"/>
                <a:ext cx="4248642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8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l-GR" sz="28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𝝆</m:t>
                    </m:r>
                    <m:sSup>
                      <m:sSupPr>
                        <m:ctrlPr>
                          <a:rPr lang="el-GR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p>
                        <m:r>
                          <a:rPr lang="el-GR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𝝆</m:t>
                    </m:r>
                  </m:oMath>
                </a14:m>
                <a:r>
                  <a:rPr lang="en-US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h </a:t>
                </a:r>
                <a:r>
                  <a:rPr lang="en-US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8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σταθ</a:t>
                </a:r>
                <a:r>
                  <a:rPr lang="el-GR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931218"/>
                <a:ext cx="4248642" cy="712631"/>
              </a:xfrm>
              <a:prstGeom prst="rect">
                <a:avLst/>
              </a:prstGeom>
              <a:blipFill>
                <a:blip r:embed="rId3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5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886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μορφή της εξίσωσης 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Bernoulli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για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/>
              </a:rPr>
              <a:t>οριζόντιο σωλήνα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1540" y="2852936"/>
                <a:ext cx="8352928" cy="1567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2000" b="1" dirty="0" smtClean="0">
                    <a:latin typeface="Comic Sans MS" panose="030F0702030302020204" pitchFamily="66" charset="0"/>
                  </a:rPr>
                  <a:t>Αν ο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σωλήνας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είναι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οριζόντιος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, δεν υπάρχει υψομετρική διαφορά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h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η εξίσωση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Bernoulli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baseline="-250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l-GR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𝝆</m:t>
                    </m:r>
                    <m:sSup>
                      <m:sSupPr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p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𝝆</m:t>
                    </m:r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g h 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400" b="1" dirty="0" err="1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σταθ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400" b="1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γίνεται</a:t>
                </a:r>
                <a:endParaRPr lang="el-GR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l-GR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𝝆</m:t>
                    </m:r>
                    <m:sSup>
                      <m:sSup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p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σταθ</a:t>
                </a:r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852936"/>
                <a:ext cx="8352928" cy="1567545"/>
              </a:xfrm>
              <a:prstGeom prst="rect">
                <a:avLst/>
              </a:prstGeom>
              <a:blipFill>
                <a:blip r:embed="rId3"/>
                <a:stretch>
                  <a:fillRect l="-803" t="-2335" r="-730" b="-54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5692" y="4399556"/>
            <a:ext cx="8118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Παρατηρούμε ότι </a:t>
            </a:r>
            <a:r>
              <a:rPr lang="el-GR" sz="2000" b="1" dirty="0" smtClean="0">
                <a:latin typeface="Comic Sans MS" panose="030F0702030302020204" pitchFamily="66" charset="0"/>
              </a:rPr>
              <a:t>εκεί που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στενεύει ο σωλήνας </a:t>
            </a:r>
            <a:r>
              <a:rPr lang="el-GR" sz="2000" b="1" dirty="0" smtClean="0">
                <a:latin typeface="Comic Sans MS" panose="030F0702030302020204" pitchFamily="66" charset="0"/>
              </a:rPr>
              <a:t>(περιοχή Α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l-GR" sz="2000" b="1" dirty="0" smtClean="0"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η                        </a:t>
            </a:r>
            <a:r>
              <a:rPr lang="el-GR" sz="2000" b="1" i="1" dirty="0" smtClean="0">
                <a:latin typeface="Comic Sans MS" panose="030F0702030302020204" pitchFamily="66" charset="0"/>
              </a:rPr>
              <a:t>υ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2 </a:t>
            </a:r>
            <a:r>
              <a:rPr lang="el-GR" sz="2000" b="1" dirty="0" smtClean="0">
                <a:latin typeface="Comic Sans MS" panose="030F0702030302020204" pitchFamily="66" charset="0"/>
              </a:rPr>
              <a:t>&gt; </a:t>
            </a:r>
            <a:r>
              <a:rPr lang="el-GR" sz="2000" b="1" i="1" dirty="0" smtClean="0">
                <a:latin typeface="Comic Sans MS" panose="030F0702030302020204" pitchFamily="66" charset="0"/>
              </a:rPr>
              <a:t>υ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1</a:t>
            </a:r>
            <a:r>
              <a:rPr lang="el-GR" sz="2000" b="1" dirty="0" smtClean="0">
                <a:latin typeface="Comic Sans MS" panose="030F0702030302020204" pitchFamily="66" charset="0"/>
              </a:rPr>
              <a:t> (πύκνωση ρευματικών γραμμών),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η                      </a:t>
            </a:r>
            <a:r>
              <a:rPr lang="en-US" sz="2000" b="1" i="1" dirty="0" smtClean="0">
                <a:latin typeface="Comic Sans MS" panose="030F0702030302020204" pitchFamily="66" charset="0"/>
              </a:rPr>
              <a:t>p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Γ </a:t>
            </a:r>
            <a:r>
              <a:rPr lang="en-US" sz="2000" b="1" dirty="0" smtClean="0">
                <a:latin typeface="Comic Sans MS" panose="030F0702030302020204" pitchFamily="66" charset="0"/>
              </a:rPr>
              <a:t>&lt;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i="1" dirty="0" smtClean="0">
                <a:latin typeface="Comic Sans MS" panose="030F0702030302020204" pitchFamily="66" charset="0"/>
              </a:rPr>
              <a:t>p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Β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(η στάθμη στο στενό σωλήνα Γ πιο χαμηλά).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2159732" y="764704"/>
            <a:ext cx="4824536" cy="1817941"/>
            <a:chOff x="2159732" y="764704"/>
            <a:chExt cx="4824536" cy="1817941"/>
          </a:xfrm>
        </p:grpSpPr>
        <p:pic>
          <p:nvPicPr>
            <p:cNvPr id="1026" name="Picture 2" descr="http://ebooks.edu.gr/modules/ebook/show.php/DSGL-C108/141/1022,3666/images/img3_33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732" y="764704"/>
              <a:ext cx="4824536" cy="181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Ομάδα 18"/>
            <p:cNvGrpSpPr/>
            <p:nvPr/>
          </p:nvGrpSpPr>
          <p:grpSpPr>
            <a:xfrm>
              <a:off x="5556449" y="1191691"/>
              <a:ext cx="311695" cy="476922"/>
              <a:chOff x="5556449" y="1191691"/>
              <a:chExt cx="311695" cy="47692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580112" y="1276264"/>
                <a:ext cx="288032" cy="30777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b="1" i="1" dirty="0" smtClean="0">
                    <a:latin typeface="Comic Sans MS" panose="030F0702030302020204" pitchFamily="66" charset="0"/>
                  </a:rPr>
                  <a:t>Η</a:t>
                </a:r>
                <a:endParaRPr lang="el-GR" sz="1400" b="1" i="1" dirty="0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0" name="Ευθεία γραμμή σύνδεσης 9"/>
              <p:cNvCxnSpPr/>
              <p:nvPr/>
            </p:nvCxnSpPr>
            <p:spPr>
              <a:xfrm>
                <a:off x="5556449" y="1191691"/>
                <a:ext cx="0" cy="47692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Ορθογώνιο 5"/>
          <p:cNvSpPr/>
          <p:nvPr/>
        </p:nvSpPr>
        <p:spPr>
          <a:xfrm>
            <a:off x="1331640" y="4979404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ταχύτητα αυξάνεται </a:t>
            </a:r>
            <a:endParaRPr lang="el-GR" sz="2000" dirty="0"/>
          </a:p>
        </p:txBody>
      </p:sp>
      <p:sp>
        <p:nvSpPr>
          <p:cNvPr id="9" name="Ορθογώνιο 8"/>
          <p:cNvSpPr/>
          <p:nvPr/>
        </p:nvSpPr>
        <p:spPr>
          <a:xfrm>
            <a:off x="1259632" y="5458921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πίεση ελαττώνεται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069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Αποτέλεσμα εικόνας για Θεώρημα torrice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855312" y="1019849"/>
            <a:ext cx="3816424" cy="11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b="1" dirty="0" smtClean="0">
                <a:latin typeface="Comic Sans MS" panose="030F0702030302020204" pitchFamily="66" charset="0"/>
              </a:rPr>
              <a:t>Το δοχείο είναι ανοικτό στο πάνω μέρος (Ε) και έχει μικρό άνοιγμα εκροής στο κάτω μέρος (Κ). 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433" y="2223291"/>
            <a:ext cx="311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600" b="1" dirty="0" smtClean="0">
                <a:latin typeface="Comic Sans MS" panose="030F0702030302020204" pitchFamily="66" charset="0"/>
              </a:rPr>
              <a:t>Εφαρμόζουμε το νόμο </a:t>
            </a:r>
            <a:r>
              <a:rPr lang="en-US" sz="1600" b="1" dirty="0" smtClean="0">
                <a:latin typeface="Comic Sans MS" panose="030F0702030302020204" pitchFamily="66" charset="0"/>
              </a:rPr>
              <a:t>Bernoulli </a:t>
            </a:r>
            <a:r>
              <a:rPr lang="el-GR" sz="1600" b="1" dirty="0" smtClean="0">
                <a:latin typeface="Comic Sans MS" panose="030F0702030302020204" pitchFamily="66" charset="0"/>
              </a:rPr>
              <a:t>για τις θέσεις Ε και Κ.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99012" y="3096905"/>
                <a:ext cx="5839815" cy="637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l-GR" sz="2400" b="1" i="0" baseline="-250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𝚬</m:t>
                    </m:r>
                  </m:oMath>
                </a14:m>
                <a:r>
                  <a:rPr lang="en-US" sz="2400" b="1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latin typeface="Cambria Math"/>
                      </a:rPr>
                      <m:t>𝝆</m:t>
                    </m:r>
                    <m:sSubSup>
                      <m:sSubSup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0" smtClean="0">
                            <a:latin typeface="Cambria Math" panose="02040503050406030204" pitchFamily="18" charset="0"/>
                          </a:rPr>
                          <m:t>𝚬</m:t>
                        </m:r>
                      </m:sub>
                      <m:sup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b="1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sz="2400" b="1" i="1">
                        <a:latin typeface="Cambria Math"/>
                      </a:rPr>
                      <m:t>𝝆</m:t>
                    </m:r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l-GR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Ε</a:t>
                </a:r>
                <a:r>
                  <a:rPr lang="en-US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l-GR" sz="2400" b="1" i="0" baseline="-25000" smtClean="0">
                        <a:latin typeface="Cambria Math"/>
                        <a:ea typeface="Cambria Math" panose="02040503050406030204" pitchFamily="18" charset="0"/>
                      </a:rPr>
                      <m:t>𝚱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 </m:t>
                    </m:r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latin typeface="Cambria Math"/>
                      </a:rPr>
                      <m:t>𝝆</m:t>
                    </m:r>
                    <m:sSubSup>
                      <m:sSubSup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 i="0" smtClean="0">
                            <a:latin typeface="Cambria Math" panose="02040503050406030204" pitchFamily="18" charset="0"/>
                          </a:rPr>
                          <m:t>𝚱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m:rPr>
                        <m:nor/>
                      </m:rP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l-GR" sz="2400" b="1" i="1">
                        <a:latin typeface="Cambria Math"/>
                      </a:rPr>
                      <m:t>𝝆</m:t>
                    </m:r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l-GR" sz="2400" b="1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</m:oMath>
                </a14:m>
                <a:endParaRPr lang="el-GR" sz="2400" b="1" baseline="-250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12" y="3096905"/>
                <a:ext cx="5839815" cy="63729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1998304" y="3820709"/>
            <a:ext cx="1781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l-GR" sz="20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 </a:t>
            </a:r>
            <a:r>
              <a:rPr 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  </a:t>
            </a:r>
            <a:r>
              <a:rPr lang="en-US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l-GR" sz="20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 </a:t>
            </a:r>
            <a:r>
              <a:rPr 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0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endParaRPr lang="el-GR" sz="2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011125" y="3789569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l-GR" sz="20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 </a:t>
            </a:r>
            <a:r>
              <a:rPr 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l-GR" sz="20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 </a:t>
            </a:r>
            <a:r>
              <a:rPr 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20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at</a:t>
            </a:r>
            <a:endParaRPr lang="el-GR" sz="2000" i="1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79" y="4167370"/>
            <a:ext cx="619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b="1" dirty="0">
                <a:latin typeface="Comic Sans MS" panose="030F0702030302020204" pitchFamily="66" charset="0"/>
              </a:rPr>
              <a:t>ταχύτητα </a:t>
            </a:r>
            <a:r>
              <a:rPr lang="el-GR" b="1" i="1" dirty="0">
                <a:latin typeface="Comic Sans MS" panose="030F0702030302020204" pitchFamily="66" charset="0"/>
              </a:rPr>
              <a:t>υ</a:t>
            </a:r>
            <a:r>
              <a:rPr lang="el-GR" b="1" baseline="-25000" dirty="0">
                <a:latin typeface="Comic Sans MS" panose="030F0702030302020204" pitchFamily="66" charset="0"/>
              </a:rPr>
              <a:t>Ε </a:t>
            </a:r>
            <a:r>
              <a:rPr lang="el-GR" b="1" baseline="-25000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με </a:t>
            </a:r>
            <a:r>
              <a:rPr lang="el-GR" b="1" dirty="0">
                <a:latin typeface="Comic Sans MS" panose="030F0702030302020204" pitchFamily="66" charset="0"/>
              </a:rPr>
              <a:t>την οποία κατεβαίνει η στάθμη του υγρού είναι πολύ μικρότερη </a:t>
            </a:r>
            <a:r>
              <a:rPr lang="el-GR" b="1" dirty="0" smtClean="0">
                <a:latin typeface="Comic Sans MS" panose="030F0702030302020204" pitchFamily="66" charset="0"/>
              </a:rPr>
              <a:t>από την ταχύτητα εκροής </a:t>
            </a:r>
            <a:r>
              <a:rPr lang="el-GR" b="1" i="1" dirty="0" smtClean="0">
                <a:latin typeface="Comic Sans MS" panose="030F0702030302020204" pitchFamily="66" charset="0"/>
              </a:rPr>
              <a:t>υ</a:t>
            </a:r>
            <a:r>
              <a:rPr lang="el-GR" b="1" baseline="-25000" dirty="0" smtClean="0">
                <a:latin typeface="Comic Sans MS" panose="030F0702030302020204" pitchFamily="66" charset="0"/>
              </a:rPr>
              <a:t>Κ</a:t>
            </a:r>
            <a:r>
              <a:rPr lang="el-GR" b="1" dirty="0" smtClean="0">
                <a:latin typeface="Comic Sans MS" panose="030F0702030302020204" pitchFamily="66" charset="0"/>
              </a:rPr>
              <a:t> και γι’ αυτό θεωρείται αμελητέα (</a:t>
            </a:r>
            <a:r>
              <a:rPr lang="el-GR" b="1" i="1" dirty="0" err="1" smtClean="0">
                <a:latin typeface="Comic Sans MS" panose="030F0702030302020204" pitchFamily="66" charset="0"/>
              </a:rPr>
              <a:t>υ</a:t>
            </a:r>
            <a:r>
              <a:rPr lang="el-GR" b="1" baseline="-25000" dirty="0" err="1" smtClean="0">
                <a:latin typeface="Comic Sans MS" panose="030F0702030302020204" pitchFamily="66" charset="0"/>
              </a:rPr>
              <a:t>Ε</a:t>
            </a:r>
            <a:r>
              <a:rPr lang="el-GR" b="1" dirty="0" err="1" smtClean="0">
                <a:latin typeface="Comic Sans MS" panose="030F0702030302020204" pitchFamily="66" charset="0"/>
              </a:rPr>
              <a:t>=0</a:t>
            </a:r>
            <a:r>
              <a:rPr lang="el-GR" b="1" dirty="0" smtClean="0">
                <a:latin typeface="Comic Sans MS" panose="030F0702030302020204" pitchFamily="66" charset="0"/>
              </a:rPr>
              <a:t>).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7628" y="32256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(1)</a:t>
            </a:r>
            <a:endParaRPr lang="el-G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99721" y="3840164"/>
            <a:ext cx="53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l-GR" b="1" dirty="0" smtClean="0"/>
              <a:t>2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39317" y="3820709"/>
            <a:ext cx="49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l-GR" b="1" dirty="0" smtClean="0"/>
              <a:t>3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4897" y="5131344"/>
            <a:ext cx="45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l-GR" b="1" dirty="0" smtClean="0"/>
              <a:t>4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3159" y="577670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(1)</a:t>
            </a:r>
            <a:endParaRPr lang="el-GR" b="1" dirty="0"/>
          </a:p>
        </p:txBody>
      </p:sp>
      <p:grpSp>
        <p:nvGrpSpPr>
          <p:cNvPr id="19" name="Ομάδα 18"/>
          <p:cNvGrpSpPr/>
          <p:nvPr/>
        </p:nvGrpSpPr>
        <p:grpSpPr>
          <a:xfrm>
            <a:off x="886944" y="5592040"/>
            <a:ext cx="1252399" cy="369332"/>
            <a:chOff x="871329" y="292006"/>
            <a:chExt cx="1252399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871329" y="29200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(2), (3), (4)</a:t>
              </a:r>
              <a:endParaRPr lang="el-GR" b="1" dirty="0"/>
            </a:p>
          </p:txBody>
        </p:sp>
        <p:cxnSp>
          <p:nvCxnSpPr>
            <p:cNvPr id="21" name="Ευθύγραμμο βέλος σύνδεσης 20"/>
            <p:cNvCxnSpPr/>
            <p:nvPr/>
          </p:nvCxnSpPr>
          <p:spPr>
            <a:xfrm>
              <a:off x="899592" y="661338"/>
              <a:ext cx="12241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7744" y="5542724"/>
                <a:ext cx="3896241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i="0" baseline="-250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𝐚𝐭</m:t>
                    </m:r>
                  </m:oMath>
                </a14:m>
                <a:r>
                  <a:rPr lang="en-US" sz="2400" b="1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 </a:t>
                </a:r>
                <a14:m>
                  <m:oMath xmlns:m="http://schemas.openxmlformats.org/officeDocument/2006/math">
                    <m:r>
                      <a:rPr lang="el-GR" sz="2400" b="1" i="1">
                        <a:latin typeface="Cambria Math"/>
                      </a:rPr>
                      <m:t>𝝆</m:t>
                    </m:r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400" b="1" i="0" baseline="-25000" smtClean="0">
                        <a:latin typeface="Cambria Math"/>
                        <a:ea typeface="Cambria Math" panose="02040503050406030204" pitchFamily="18" charset="0"/>
                      </a:rPr>
                      <m:t>𝐚𝐭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 </m:t>
                    </m:r>
                    <m:f>
                      <m:f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latin typeface="Cambria Math"/>
                      </a:rPr>
                      <m:t>𝝆</m:t>
                    </m:r>
                    <m:sSubSup>
                      <m:sSubSup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l-GR" sz="2400" b="1">
                            <a:latin typeface="Cambria Math" panose="02040503050406030204" pitchFamily="18" charset="0"/>
                          </a:rPr>
                          <m:t>𝚱</m:t>
                        </m:r>
                      </m:sub>
                      <m:sup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l-GR" sz="2400" b="1" baseline="-250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542724"/>
                <a:ext cx="3896241" cy="62408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Ομάδα 10"/>
          <p:cNvGrpSpPr/>
          <p:nvPr/>
        </p:nvGrpSpPr>
        <p:grpSpPr>
          <a:xfrm>
            <a:off x="2334071" y="5627620"/>
            <a:ext cx="2113068" cy="515953"/>
            <a:chOff x="2334071" y="5627620"/>
            <a:chExt cx="2113068" cy="515953"/>
          </a:xfrm>
        </p:grpSpPr>
        <p:cxnSp>
          <p:nvCxnSpPr>
            <p:cNvPr id="13" name="Ευθεία γραμμή σύνδεσης 12"/>
            <p:cNvCxnSpPr/>
            <p:nvPr/>
          </p:nvCxnSpPr>
          <p:spPr>
            <a:xfrm flipH="1">
              <a:off x="2334071" y="5637979"/>
              <a:ext cx="288032" cy="5055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 flipH="1">
              <a:off x="4159107" y="5627620"/>
              <a:ext cx="288032" cy="5055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Ομάδα 22"/>
          <p:cNvGrpSpPr/>
          <p:nvPr/>
        </p:nvGrpSpPr>
        <p:grpSpPr>
          <a:xfrm>
            <a:off x="3153380" y="5652579"/>
            <a:ext cx="2276785" cy="514227"/>
            <a:chOff x="3153380" y="5652579"/>
            <a:chExt cx="2276785" cy="514227"/>
          </a:xfrm>
        </p:grpSpPr>
        <p:cxnSp>
          <p:nvCxnSpPr>
            <p:cNvPr id="27" name="Ευθεία γραμμή σύνδεσης 26"/>
            <p:cNvCxnSpPr/>
            <p:nvPr/>
          </p:nvCxnSpPr>
          <p:spPr>
            <a:xfrm flipH="1">
              <a:off x="3153380" y="5661212"/>
              <a:ext cx="288032" cy="5055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/>
            <p:nvPr/>
          </p:nvCxnSpPr>
          <p:spPr>
            <a:xfrm flipH="1">
              <a:off x="5282768" y="5652579"/>
              <a:ext cx="147397" cy="4927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Δεξιό βέλος 30"/>
          <p:cNvSpPr/>
          <p:nvPr/>
        </p:nvSpPr>
        <p:spPr>
          <a:xfrm>
            <a:off x="5946960" y="5776706"/>
            <a:ext cx="366847" cy="1268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22222" y="5500676"/>
                <a:ext cx="1898597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𝒈𝒉</m:t>
                          </m:r>
                        </m:e>
                      </m:rad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222" y="5500676"/>
                <a:ext cx="1898597" cy="539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Ομάδα 31"/>
          <p:cNvGrpSpPr/>
          <p:nvPr/>
        </p:nvGrpSpPr>
        <p:grpSpPr>
          <a:xfrm>
            <a:off x="2267744" y="973277"/>
            <a:ext cx="2736304" cy="1942352"/>
            <a:chOff x="2267744" y="973277"/>
            <a:chExt cx="2736304" cy="1942352"/>
          </a:xfrm>
        </p:grpSpPr>
        <p:pic>
          <p:nvPicPr>
            <p:cNvPr id="2052" name="Picture 4" descr="http://4.bp.blogspot.com/-jz9ufoeDdow/US1cesDkyUI/AAAAAAAATp0/m5ScXZLDWkw/s1600/%CE%A4%CE%9F%CE%A1%CE%99%CE%9A%CE%95%CE%9B%CE%99(1)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973277"/>
              <a:ext cx="2736304" cy="1942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Έλλειψη 29"/>
            <p:cNvSpPr/>
            <p:nvPr/>
          </p:nvSpPr>
          <p:spPr>
            <a:xfrm>
              <a:off x="2771800" y="13407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Έλλειψη 33"/>
            <p:cNvSpPr/>
            <p:nvPr/>
          </p:nvSpPr>
          <p:spPr>
            <a:xfrm>
              <a:off x="4788024" y="2708920"/>
              <a:ext cx="49227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738174" y="66513"/>
            <a:ext cx="78488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Θεώρημα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Torricelli</a:t>
            </a:r>
          </a:p>
          <a:p>
            <a:pPr lvl="0" algn="ctr"/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Υπολογισμός της ταχύτητας εκροής υγρού από ανοικτό δοχείο) </a:t>
            </a:r>
          </a:p>
        </p:txBody>
      </p:sp>
    </p:spTree>
    <p:extLst>
      <p:ext uri="{BB962C8B-B14F-4D97-AF65-F5344CB8AC3E}">
        <p14:creationId xmlns:p14="http://schemas.microsoft.com/office/powerpoint/2010/main" val="31071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6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8" grpId="0"/>
      <p:bldP spid="12" grpId="0"/>
      <p:bldP spid="9" grpId="0"/>
      <p:bldP spid="14" grpId="0"/>
      <p:bldP spid="15" grpId="0"/>
      <p:bldP spid="16" grpId="0"/>
      <p:bldP spid="17" grpId="0"/>
      <p:bldP spid="18" grpId="0"/>
      <p:bldP spid="22" grpId="0"/>
      <p:bldP spid="31" grpId="0" animBg="1"/>
      <p:bldP spid="29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5255"/>
            <a:ext cx="1133241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2121" y="-2172"/>
                <a:ext cx="6075302" cy="1224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Η σχέση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l-GR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𝒈𝒉</m:t>
                        </m:r>
                      </m:e>
                    </m:rad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 αποτελεί τη μαθηματική έκφραση του θεωρήματος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Torricelli.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21" y="-2172"/>
                <a:ext cx="6075302" cy="1224887"/>
              </a:xfrm>
              <a:prstGeom prst="rect">
                <a:avLst/>
              </a:prstGeom>
              <a:blipFill>
                <a:blip r:embed="rId3"/>
                <a:stretch>
                  <a:fillRect r="-904" b="-34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18191" y="1092625"/>
            <a:ext cx="6287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ταχύτητα εκροής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υγρού από στόμιο που βρίσκεται σε βάθος </a:t>
            </a:r>
            <a:r>
              <a:rPr 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την ελεύθερη επιφάνειά του είναι ίση με την ταχύτητα που θα είχε το υγρό αν έπεφτε ελεύθερα από ύψος </a:t>
            </a:r>
            <a:r>
              <a:rPr 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Έλλειψη 3"/>
          <p:cNvSpPr/>
          <p:nvPr/>
        </p:nvSpPr>
        <p:spPr>
          <a:xfrm>
            <a:off x="2051720" y="3512585"/>
            <a:ext cx="144016" cy="136298"/>
          </a:xfrm>
          <a:prstGeom prst="ellipse">
            <a:avLst/>
          </a:prstGeom>
          <a:solidFill>
            <a:srgbClr val="7E7EF2"/>
          </a:solidFill>
          <a:ln>
            <a:solidFill>
              <a:srgbClr val="7E7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539552" y="42662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 t</a:t>
            </a:r>
            <a:endParaRPr lang="el-GR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7315" y="4635564"/>
                <a:ext cx="1414806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𝒈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15" y="4635564"/>
                <a:ext cx="1414806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Ορθογώνιο 19"/>
              <p:cNvSpPr/>
              <p:nvPr/>
            </p:nvSpPr>
            <p:spPr>
              <a:xfrm>
                <a:off x="380032" y="5701065"/>
                <a:ext cx="1365951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l-GR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l-GR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𝒈𝒉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Ορθογώνιο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32" y="5701065"/>
                <a:ext cx="1365951" cy="427746"/>
              </a:xfrm>
              <a:prstGeom prst="rect">
                <a:avLst/>
              </a:prstGeom>
              <a:blipFill rotWithShape="1">
                <a:blip r:embed="rId5"/>
                <a:stretch>
                  <a:fillRect r="-2232" b="-1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Ομάδα 22"/>
          <p:cNvGrpSpPr/>
          <p:nvPr/>
        </p:nvGrpSpPr>
        <p:grpSpPr>
          <a:xfrm>
            <a:off x="2761927" y="2997454"/>
            <a:ext cx="4466065" cy="3130790"/>
            <a:chOff x="2761927" y="2997454"/>
            <a:chExt cx="4466065" cy="3130790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2761927" y="2997454"/>
              <a:ext cx="4466065" cy="3130790"/>
              <a:chOff x="2761927" y="2997454"/>
              <a:chExt cx="4466065" cy="3130790"/>
            </a:xfrm>
          </p:grpSpPr>
          <p:sp>
            <p:nvSpPr>
              <p:cNvPr id="11" name="TextBox 10"/>
              <p:cNvSpPr txBox="1"/>
              <p:nvPr/>
            </p:nvSpPr>
            <p:spPr>
              <a:xfrm rot="16200000">
                <a:off x="1639753" y="4441298"/>
                <a:ext cx="2552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/>
                  <a:t>η πίεση αυξάνεται με το βάθος</a:t>
                </a:r>
                <a:endParaRPr lang="el-GR" sz="1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43641" y="3319124"/>
                <a:ext cx="1684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/>
                  <a:t>πίδακας με μικρότερη ταχύτητα</a:t>
                </a:r>
                <a:endParaRPr lang="el-GR" sz="1400" b="1" dirty="0"/>
              </a:p>
            </p:txBody>
          </p:sp>
          <p:pic>
            <p:nvPicPr>
              <p:cNvPr id="3076" name="Picture 4" descr="C:\Users\Merkouris\Desktop\1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2556" y="2997455"/>
                <a:ext cx="3941692" cy="3130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248954" y="2997454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/>
                  <a:t>υγρό</a:t>
                </a:r>
                <a:endParaRPr lang="el-GR" sz="1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07536" y="4754110"/>
                <a:ext cx="18722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/>
                  <a:t>πίδακας με μεγαλύτερη ταχύτητα</a:t>
                </a:r>
                <a:endParaRPr lang="el-GR" sz="14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047129" y="4390412"/>
              <a:ext cx="2597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+mj-lt"/>
                </a:rPr>
                <a:t>h</a:t>
              </a:r>
              <a:endParaRPr lang="el-GR" sz="1600" b="1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8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-4.81481E-6 L -1.66667E-6 0.36621 " pathEditMode="relative" rAng="0" ptsTypes="AA">
                                      <p:cBhvr>
                                        <p:cTn id="2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 animBg="1"/>
      <p:bldP spid="19" grpId="0"/>
      <p:bldP spid="21" grpId="0"/>
      <p:bldP spid="20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5017</Words>
  <Application>Microsoft Office PowerPoint</Application>
  <PresentationFormat>Προβολή στην οθόνη (4:3)</PresentationFormat>
  <Paragraphs>478</Paragraphs>
  <Slides>55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62" baseType="lpstr">
      <vt:lpstr>Arial</vt:lpstr>
      <vt:lpstr>Calibri</vt:lpstr>
      <vt:lpstr>Cambria Math</vt:lpstr>
      <vt:lpstr>Comic Sans MS</vt:lpstr>
      <vt:lpstr>Times New Roman</vt:lpstr>
      <vt:lpstr>Trebuchet MS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petros xirodimas</cp:lastModifiedBy>
  <cp:revision>462</cp:revision>
  <dcterms:created xsi:type="dcterms:W3CDTF">2016-02-12T20:46:59Z</dcterms:created>
  <dcterms:modified xsi:type="dcterms:W3CDTF">2021-01-13T08:28:10Z</dcterms:modified>
</cp:coreProperties>
</file>