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1" r:id="rId4"/>
    <p:sldId id="262" r:id="rId5"/>
    <p:sldId id="277" r:id="rId6"/>
    <p:sldId id="259" r:id="rId7"/>
    <p:sldId id="279" r:id="rId8"/>
    <p:sldId id="280" r:id="rId9"/>
    <p:sldId id="281" r:id="rId10"/>
    <p:sldId id="272" r:id="rId11"/>
    <p:sldId id="273" r:id="rId12"/>
    <p:sldId id="274" r:id="rId13"/>
    <p:sldId id="276" r:id="rId14"/>
    <p:sldId id="264" r:id="rId15"/>
    <p:sldId id="294" r:id="rId16"/>
    <p:sldId id="282" r:id="rId17"/>
    <p:sldId id="300" r:id="rId18"/>
    <p:sldId id="283" r:id="rId19"/>
    <p:sldId id="284" r:id="rId20"/>
    <p:sldId id="265" r:id="rId21"/>
    <p:sldId id="266" r:id="rId22"/>
    <p:sldId id="267" r:id="rId23"/>
    <p:sldId id="285" r:id="rId24"/>
    <p:sldId id="268" r:id="rId25"/>
    <p:sldId id="289" r:id="rId26"/>
    <p:sldId id="287" r:id="rId27"/>
    <p:sldId id="288" r:id="rId28"/>
    <p:sldId id="271" r:id="rId29"/>
    <p:sldId id="297" r:id="rId30"/>
    <p:sldId id="298" r:id="rId31"/>
    <p:sldId id="295" r:id="rId32"/>
    <p:sldId id="29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8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4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6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5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8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9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8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7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xuc5zlwjpmoxl0d/streamline.mp4?dl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m/231046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y4exams.gr/physics_k/course/view.php?id=58" TargetMode="External"/><Relationship Id="rId3" Type="http://schemas.openxmlformats.org/officeDocument/2006/relationships/hyperlink" Target="https://www.youtube.com/watch?v=t19a-JJ5suQ" TargetMode="External"/><Relationship Id="rId7" Type="http://schemas.openxmlformats.org/officeDocument/2006/relationships/hyperlink" Target="https://www.dropbox.com/s/ru2xglqmwvysuu4/%CE%A0%CE%B1%CF%80%CE%B1%CF%83%CE%B3%CE%BF%CF%85%CF%81%CE%AF%CE%B4%CE%B7%CF%82-%CE%A1%CE%B5%CF%85%CF%83%CF%84%CE%BF%CE%BC%CE%B7%CF%87%CE%B1%CE%BD%CE%B9%CE%BA%CE%AE.pdf?dl=0" TargetMode="External"/><Relationship Id="rId2" Type="http://schemas.openxmlformats.org/officeDocument/2006/relationships/hyperlink" Target="http://users.sch.gr/kassetas/zzzzzzzphBERNOULLI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i.ning.com/files/IXJDKpr04IrfK9A95SiqXcbI4s2rAlDNT7B3l7Nbqa7TXeC6r6w8cFhzeIFfpj2e58uBy02AmZHisGJwtkd0P2e0AKOQOWT4/flow02.swf" TargetMode="External"/><Relationship Id="rId5" Type="http://schemas.openxmlformats.org/officeDocument/2006/relationships/hyperlink" Target="https://phet.colorado.edu/sims/fluid-pressure-and-flow/fluid-pressure-and-flow_el.jnlp" TargetMode="External"/><Relationship Id="rId4" Type="http://schemas.openxmlformats.org/officeDocument/2006/relationships/hyperlink" Target="http://www.aua.gr/~bethanis/fluid_dynamics.pdf" TargetMode="External"/><Relationship Id="rId9" Type="http://schemas.openxmlformats.org/officeDocument/2006/relationships/hyperlink" Target="http://ylikonet100.blogspot.gr/2011/10/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17/09/2001-2017.html" TargetMode="External"/><Relationship Id="rId2" Type="http://schemas.openxmlformats.org/officeDocument/2006/relationships/hyperlink" Target="http://merkopanas.blogspot.gr/2017/12/50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gr/2016/01/blog-pos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10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microsoft.com/office/2007/relationships/hdphoto" Target="../media/hdphoto5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rkouris\Desktop\Fluid-Mo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14"/>
            <a:ext cx="9148902" cy="688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788" y="98072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Ρευστά σε κίνηση</a:t>
            </a:r>
            <a:endParaRPr lang="el-G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1714" y="310006"/>
            <a:ext cx="6840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φλέβα</a:t>
            </a:r>
            <a:r>
              <a:rPr lang="el-GR" sz="2000" b="1" dirty="0" smtClean="0">
                <a:latin typeface="Comic Sans MS" panose="030F0702030302020204" pitchFamily="66" charset="0"/>
              </a:rPr>
              <a:t> ενός ρευστού είναι ένα ορισμένο σχήμα με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μορφή σωλήνα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εξωτερική</a:t>
            </a:r>
            <a:r>
              <a:rPr lang="el-GR" sz="2000" b="1" dirty="0" smtClean="0">
                <a:latin typeface="Comic Sans MS" panose="030F0702030302020204" pitchFamily="66" charset="0"/>
              </a:rPr>
              <a:t> του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επιφάνεια</a:t>
            </a:r>
            <a:r>
              <a:rPr lang="el-GR" sz="2000" b="1" dirty="0" smtClean="0">
                <a:latin typeface="Comic Sans MS" panose="030F0702030302020204" pitchFamily="66" charset="0"/>
              </a:rPr>
              <a:t> (σύνορο) ορίζεται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ρευματικές γραμμές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Τα σωματίδια ρευστού μιας φλέβας δεν αναμειγνύονται με σωματίδια άλλης φλέβας.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ρευστό εισέρχεται από το ένα άκρο της φλέβας και εξέρχεται από το άλλο.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457305" y="3677419"/>
            <a:ext cx="4171353" cy="2317799"/>
            <a:chOff x="2128838" y="2119313"/>
            <a:chExt cx="4886325" cy="2619375"/>
          </a:xfrm>
        </p:grpSpPr>
        <p:pic>
          <p:nvPicPr>
            <p:cNvPr id="1027" name="Picture 3" descr="C:\Users\Merkouris\Desktop\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8" y="2119313"/>
              <a:ext cx="488632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31061" y="3599407"/>
              <a:ext cx="735292" cy="41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Α</a:t>
              </a:r>
              <a:r>
                <a:rPr lang="el-GR" b="1" baseline="-25000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1</a:t>
              </a:r>
              <a:endParaRPr lang="el-GR" b="1" baseline="-25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0" y="2785636"/>
              <a:ext cx="653261" cy="41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Α</a:t>
              </a:r>
              <a:r>
                <a:rPr lang="el-GR" b="1" baseline="-25000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2</a:t>
              </a:r>
              <a:endParaRPr lang="el-GR" b="1" baseline="-25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350618" y="3915042"/>
            <a:ext cx="3895126" cy="2513459"/>
            <a:chOff x="251520" y="2088837"/>
            <a:chExt cx="3895126" cy="2513459"/>
          </a:xfrm>
        </p:grpSpPr>
        <p:pic>
          <p:nvPicPr>
            <p:cNvPr id="1029" name="Picture 5" descr="C:\Users\Merkouris\Desktop\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88837"/>
              <a:ext cx="3895126" cy="25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87624" y="319477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Α</a:t>
              </a:r>
              <a:endParaRPr lang="el-GR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3548923" y="3871840"/>
            <a:ext cx="1872343" cy="764518"/>
            <a:chOff x="3548923" y="3871840"/>
            <a:chExt cx="1872343" cy="764518"/>
          </a:xfrm>
        </p:grpSpPr>
        <p:sp>
          <p:nvSpPr>
            <p:cNvPr id="17" name="Ελεύθερη σχεδίαση 16"/>
            <p:cNvSpPr/>
            <p:nvPr/>
          </p:nvSpPr>
          <p:spPr>
            <a:xfrm>
              <a:off x="3548923" y="4167025"/>
              <a:ext cx="1872343" cy="469333"/>
            </a:xfrm>
            <a:custGeom>
              <a:avLst/>
              <a:gdLst>
                <a:gd name="connsiteX0" fmla="*/ 0 w 1872343"/>
                <a:gd name="connsiteY0" fmla="*/ 413657 h 413657"/>
                <a:gd name="connsiteX1" fmla="*/ 43543 w 1872343"/>
                <a:gd name="connsiteY1" fmla="*/ 359228 h 413657"/>
                <a:gd name="connsiteX2" fmla="*/ 108857 w 1872343"/>
                <a:gd name="connsiteY2" fmla="*/ 283028 h 413657"/>
                <a:gd name="connsiteX3" fmla="*/ 141514 w 1872343"/>
                <a:gd name="connsiteY3" fmla="*/ 261257 h 413657"/>
                <a:gd name="connsiteX4" fmla="*/ 228600 w 1872343"/>
                <a:gd name="connsiteY4" fmla="*/ 195943 h 413657"/>
                <a:gd name="connsiteX5" fmla="*/ 293914 w 1872343"/>
                <a:gd name="connsiteY5" fmla="*/ 163285 h 413657"/>
                <a:gd name="connsiteX6" fmla="*/ 359229 w 1872343"/>
                <a:gd name="connsiteY6" fmla="*/ 141514 h 413657"/>
                <a:gd name="connsiteX7" fmla="*/ 435429 w 1872343"/>
                <a:gd name="connsiteY7" fmla="*/ 108857 h 413657"/>
                <a:gd name="connsiteX8" fmla="*/ 522514 w 1872343"/>
                <a:gd name="connsiteY8" fmla="*/ 76200 h 413657"/>
                <a:gd name="connsiteX9" fmla="*/ 555172 w 1872343"/>
                <a:gd name="connsiteY9" fmla="*/ 54428 h 413657"/>
                <a:gd name="connsiteX10" fmla="*/ 653143 w 1872343"/>
                <a:gd name="connsiteY10" fmla="*/ 32657 h 413657"/>
                <a:gd name="connsiteX11" fmla="*/ 892629 w 1872343"/>
                <a:gd name="connsiteY11" fmla="*/ 0 h 413657"/>
                <a:gd name="connsiteX12" fmla="*/ 1175657 w 1872343"/>
                <a:gd name="connsiteY12" fmla="*/ 10885 h 413657"/>
                <a:gd name="connsiteX13" fmla="*/ 1295400 w 1872343"/>
                <a:gd name="connsiteY13" fmla="*/ 32657 h 413657"/>
                <a:gd name="connsiteX14" fmla="*/ 1360714 w 1872343"/>
                <a:gd name="connsiteY14" fmla="*/ 43543 h 413657"/>
                <a:gd name="connsiteX15" fmla="*/ 1436914 w 1872343"/>
                <a:gd name="connsiteY15" fmla="*/ 76200 h 413657"/>
                <a:gd name="connsiteX16" fmla="*/ 1502229 w 1872343"/>
                <a:gd name="connsiteY16" fmla="*/ 97971 h 413657"/>
                <a:gd name="connsiteX17" fmla="*/ 1534886 w 1872343"/>
                <a:gd name="connsiteY17" fmla="*/ 108857 h 413657"/>
                <a:gd name="connsiteX18" fmla="*/ 1567543 w 1872343"/>
                <a:gd name="connsiteY18" fmla="*/ 119743 h 413657"/>
                <a:gd name="connsiteX19" fmla="*/ 1676400 w 1872343"/>
                <a:gd name="connsiteY19" fmla="*/ 174171 h 413657"/>
                <a:gd name="connsiteX20" fmla="*/ 1698172 w 1872343"/>
                <a:gd name="connsiteY20" fmla="*/ 195943 h 413657"/>
                <a:gd name="connsiteX21" fmla="*/ 1730829 w 1872343"/>
                <a:gd name="connsiteY21" fmla="*/ 206828 h 413657"/>
                <a:gd name="connsiteX22" fmla="*/ 1752600 w 1872343"/>
                <a:gd name="connsiteY22" fmla="*/ 239485 h 413657"/>
                <a:gd name="connsiteX23" fmla="*/ 1807029 w 1872343"/>
                <a:gd name="connsiteY23" fmla="*/ 283028 h 413657"/>
                <a:gd name="connsiteX24" fmla="*/ 1828800 w 1872343"/>
                <a:gd name="connsiteY24" fmla="*/ 304800 h 413657"/>
                <a:gd name="connsiteX25" fmla="*/ 1839686 w 1872343"/>
                <a:gd name="connsiteY25" fmla="*/ 337457 h 413657"/>
                <a:gd name="connsiteX26" fmla="*/ 1872343 w 1872343"/>
                <a:gd name="connsiteY26" fmla="*/ 370114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2343" h="413657">
                  <a:moveTo>
                    <a:pt x="0" y="413657"/>
                  </a:moveTo>
                  <a:cubicBezTo>
                    <a:pt x="14514" y="395514"/>
                    <a:pt x="29602" y="377816"/>
                    <a:pt x="43543" y="359228"/>
                  </a:cubicBezTo>
                  <a:cubicBezTo>
                    <a:pt x="68165" y="326399"/>
                    <a:pt x="69454" y="309296"/>
                    <a:pt x="108857" y="283028"/>
                  </a:cubicBezTo>
                  <a:cubicBezTo>
                    <a:pt x="119743" y="275771"/>
                    <a:pt x="131298" y="269430"/>
                    <a:pt x="141514" y="261257"/>
                  </a:cubicBezTo>
                  <a:cubicBezTo>
                    <a:pt x="178358" y="231782"/>
                    <a:pt x="163491" y="217647"/>
                    <a:pt x="228600" y="195943"/>
                  </a:cubicBezTo>
                  <a:cubicBezTo>
                    <a:pt x="347714" y="156237"/>
                    <a:pt x="167284" y="219565"/>
                    <a:pt x="293914" y="163285"/>
                  </a:cubicBezTo>
                  <a:cubicBezTo>
                    <a:pt x="314885" y="153964"/>
                    <a:pt x="340134" y="154244"/>
                    <a:pt x="359229" y="141514"/>
                  </a:cubicBezTo>
                  <a:cubicBezTo>
                    <a:pt x="425412" y="97393"/>
                    <a:pt x="355091" y="138985"/>
                    <a:pt x="435429" y="108857"/>
                  </a:cubicBezTo>
                  <a:cubicBezTo>
                    <a:pt x="549269" y="66166"/>
                    <a:pt x="410756" y="104138"/>
                    <a:pt x="522514" y="76200"/>
                  </a:cubicBezTo>
                  <a:cubicBezTo>
                    <a:pt x="533400" y="68943"/>
                    <a:pt x="543470" y="60279"/>
                    <a:pt x="555172" y="54428"/>
                  </a:cubicBezTo>
                  <a:cubicBezTo>
                    <a:pt x="586313" y="38858"/>
                    <a:pt x="619704" y="41017"/>
                    <a:pt x="653143" y="32657"/>
                  </a:cubicBezTo>
                  <a:cubicBezTo>
                    <a:pt x="827196" y="-10858"/>
                    <a:pt x="559807" y="20800"/>
                    <a:pt x="892629" y="0"/>
                  </a:cubicBezTo>
                  <a:cubicBezTo>
                    <a:pt x="986972" y="3628"/>
                    <a:pt x="1081417" y="5174"/>
                    <a:pt x="1175657" y="10885"/>
                  </a:cubicBezTo>
                  <a:cubicBezTo>
                    <a:pt x="1255061" y="15697"/>
                    <a:pt x="1233733" y="20323"/>
                    <a:pt x="1295400" y="32657"/>
                  </a:cubicBezTo>
                  <a:cubicBezTo>
                    <a:pt x="1317043" y="36986"/>
                    <a:pt x="1339168" y="38755"/>
                    <a:pt x="1360714" y="43543"/>
                  </a:cubicBezTo>
                  <a:cubicBezTo>
                    <a:pt x="1400147" y="52306"/>
                    <a:pt x="1395299" y="59554"/>
                    <a:pt x="1436914" y="76200"/>
                  </a:cubicBezTo>
                  <a:cubicBezTo>
                    <a:pt x="1458222" y="84723"/>
                    <a:pt x="1480457" y="90714"/>
                    <a:pt x="1502229" y="97971"/>
                  </a:cubicBezTo>
                  <a:lnTo>
                    <a:pt x="1534886" y="108857"/>
                  </a:lnTo>
                  <a:cubicBezTo>
                    <a:pt x="1545772" y="112486"/>
                    <a:pt x="1557996" y="113378"/>
                    <a:pt x="1567543" y="119743"/>
                  </a:cubicBezTo>
                  <a:cubicBezTo>
                    <a:pt x="1645305" y="171584"/>
                    <a:pt x="1607473" y="156939"/>
                    <a:pt x="1676400" y="174171"/>
                  </a:cubicBezTo>
                  <a:cubicBezTo>
                    <a:pt x="1683657" y="181428"/>
                    <a:pt x="1689371" y="190663"/>
                    <a:pt x="1698172" y="195943"/>
                  </a:cubicBezTo>
                  <a:cubicBezTo>
                    <a:pt x="1708011" y="201846"/>
                    <a:pt x="1721869" y="199660"/>
                    <a:pt x="1730829" y="206828"/>
                  </a:cubicBezTo>
                  <a:cubicBezTo>
                    <a:pt x="1741045" y="215001"/>
                    <a:pt x="1744427" y="229269"/>
                    <a:pt x="1752600" y="239485"/>
                  </a:cubicBezTo>
                  <a:cubicBezTo>
                    <a:pt x="1775965" y="268691"/>
                    <a:pt x="1775594" y="257880"/>
                    <a:pt x="1807029" y="283028"/>
                  </a:cubicBezTo>
                  <a:cubicBezTo>
                    <a:pt x="1815043" y="289439"/>
                    <a:pt x="1821543" y="297543"/>
                    <a:pt x="1828800" y="304800"/>
                  </a:cubicBezTo>
                  <a:cubicBezTo>
                    <a:pt x="1832429" y="315686"/>
                    <a:pt x="1833321" y="327910"/>
                    <a:pt x="1839686" y="337457"/>
                  </a:cubicBezTo>
                  <a:cubicBezTo>
                    <a:pt x="1848225" y="350266"/>
                    <a:pt x="1872343" y="370114"/>
                    <a:pt x="1872343" y="370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45744" y="3871840"/>
              <a:ext cx="819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φλέβα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6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675" y="332655"/>
            <a:ext cx="561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Παροχή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φλέβας υγρού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7624" y="1165989"/>
                <a:ext cx="1757596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𝜫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65989"/>
                <a:ext cx="1757596" cy="1016112"/>
              </a:xfrm>
              <a:prstGeom prst="rect">
                <a:avLst/>
              </a:prstGeom>
              <a:blipFill rotWithShape="1">
                <a:blip r:embed="rId2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5181817" y="956143"/>
            <a:ext cx="3397640" cy="2214134"/>
            <a:chOff x="5268572" y="1242120"/>
            <a:chExt cx="3397640" cy="2214134"/>
          </a:xfrm>
        </p:grpSpPr>
        <p:pic>
          <p:nvPicPr>
            <p:cNvPr id="2051" name="Picture 3" descr="C:\Users\Merkouris\Desktop\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DDC"/>
                </a:clrFrom>
                <a:clrTo>
                  <a:srgbClr val="FFFDDC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572" y="1484784"/>
              <a:ext cx="3397640" cy="197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300191" y="1242120"/>
              <a:ext cx="325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</a:rPr>
                <a:t>Α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9135" y="1315507"/>
              <a:ext cx="538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Δ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V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2307" y="2996952"/>
              <a:ext cx="505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Δ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x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4308" y="3665930"/>
                <a:ext cx="18598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l-GR" sz="3200" b="1" i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l-GR" sz="32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32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l-GR" sz="32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8" y="3665930"/>
                <a:ext cx="185980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8525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34337" y="3789040"/>
            <a:ext cx="459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(1)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7083" y="4703807"/>
            <a:ext cx="527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mic Sans MS" panose="030F0702030302020204" pitchFamily="66" charset="0"/>
              </a:rPr>
              <a:t>(1)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4184" y="4525886"/>
                <a:ext cx="1757597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𝜫</m:t>
                      </m:r>
                      <m:r>
                        <a:rPr lang="el-GR" sz="3200" b="1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84" y="4525886"/>
                <a:ext cx="1757597" cy="1016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22559" y="4800008"/>
            <a:ext cx="180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Αυ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Δεξιό βέλος 22"/>
          <p:cNvSpPr/>
          <p:nvPr/>
        </p:nvSpPr>
        <p:spPr>
          <a:xfrm>
            <a:off x="4090972" y="5028949"/>
            <a:ext cx="602084" cy="1268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107701" y="2610734"/>
            <a:ext cx="2040762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Μονάδα μέτρησης Παροχής στο </a:t>
            </a:r>
            <a:r>
              <a:rPr lang="en-US" b="1" dirty="0" smtClean="0">
                <a:latin typeface="Comic Sans MS" panose="030F0702030302020204" pitchFamily="66" charset="0"/>
              </a:rPr>
              <a:t>SI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873783" y="2555915"/>
                <a:ext cx="2120965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latin typeface="Cambria Math"/>
                        </a:rPr>
                        <m:t>𝜫</m:t>
                      </m:r>
                      <m:r>
                        <a:rPr lang="el-GR" sz="32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 smtClean="0"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sz="3200" b="1" i="1" baseline="3000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83" y="2555915"/>
                <a:ext cx="2120965" cy="9427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Ορθογώνιο 27"/>
              <p:cNvSpPr/>
              <p:nvPr/>
            </p:nvSpPr>
            <p:spPr>
              <a:xfrm>
                <a:off x="2518176" y="4650536"/>
                <a:ext cx="1356462" cy="89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3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l-GR" sz="3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l-GR" sz="3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l-GR" sz="3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Ορθογώνιο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76" y="4650536"/>
                <a:ext cx="1356462" cy="891462"/>
              </a:xfrm>
              <a:prstGeom prst="rect">
                <a:avLst/>
              </a:prstGeom>
              <a:blipFill rotWithShape="1">
                <a:blip r:embed="rId8"/>
                <a:stretch>
                  <a:fillRect l="-13453" b="-109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Ελεύθερη σχεδίαση 29"/>
          <p:cNvSpPr/>
          <p:nvPr/>
        </p:nvSpPr>
        <p:spPr>
          <a:xfrm>
            <a:off x="3263299" y="4633055"/>
            <a:ext cx="598714" cy="948191"/>
          </a:xfrm>
          <a:custGeom>
            <a:avLst/>
            <a:gdLst>
              <a:gd name="connsiteX0" fmla="*/ 261257 w 598714"/>
              <a:gd name="connsiteY0" fmla="*/ 0 h 948191"/>
              <a:gd name="connsiteX1" fmla="*/ 185057 w 598714"/>
              <a:gd name="connsiteY1" fmla="*/ 65314 h 948191"/>
              <a:gd name="connsiteX2" fmla="*/ 141514 w 598714"/>
              <a:gd name="connsiteY2" fmla="*/ 119742 h 948191"/>
              <a:gd name="connsiteX3" fmla="*/ 130629 w 598714"/>
              <a:gd name="connsiteY3" fmla="*/ 163285 h 948191"/>
              <a:gd name="connsiteX4" fmla="*/ 108857 w 598714"/>
              <a:gd name="connsiteY4" fmla="*/ 304800 h 948191"/>
              <a:gd name="connsiteX5" fmla="*/ 97972 w 598714"/>
              <a:gd name="connsiteY5" fmla="*/ 413657 h 948191"/>
              <a:gd name="connsiteX6" fmla="*/ 87086 w 598714"/>
              <a:gd name="connsiteY6" fmla="*/ 468085 h 948191"/>
              <a:gd name="connsiteX7" fmla="*/ 65314 w 598714"/>
              <a:gd name="connsiteY7" fmla="*/ 533400 h 948191"/>
              <a:gd name="connsiteX8" fmla="*/ 54429 w 598714"/>
              <a:gd name="connsiteY8" fmla="*/ 566057 h 948191"/>
              <a:gd name="connsiteX9" fmla="*/ 32657 w 598714"/>
              <a:gd name="connsiteY9" fmla="*/ 631371 h 948191"/>
              <a:gd name="connsiteX10" fmla="*/ 21772 w 598714"/>
              <a:gd name="connsiteY10" fmla="*/ 664028 h 948191"/>
              <a:gd name="connsiteX11" fmla="*/ 0 w 598714"/>
              <a:gd name="connsiteY11" fmla="*/ 772885 h 948191"/>
              <a:gd name="connsiteX12" fmla="*/ 10886 w 598714"/>
              <a:gd name="connsiteY12" fmla="*/ 870857 h 948191"/>
              <a:gd name="connsiteX13" fmla="*/ 21772 w 598714"/>
              <a:gd name="connsiteY13" fmla="*/ 903514 h 948191"/>
              <a:gd name="connsiteX14" fmla="*/ 87086 w 598714"/>
              <a:gd name="connsiteY14" fmla="*/ 925285 h 948191"/>
              <a:gd name="connsiteX15" fmla="*/ 119743 w 598714"/>
              <a:gd name="connsiteY15" fmla="*/ 947057 h 948191"/>
              <a:gd name="connsiteX16" fmla="*/ 315686 w 598714"/>
              <a:gd name="connsiteY16" fmla="*/ 925285 h 948191"/>
              <a:gd name="connsiteX17" fmla="*/ 348343 w 598714"/>
              <a:gd name="connsiteY17" fmla="*/ 914400 h 948191"/>
              <a:gd name="connsiteX18" fmla="*/ 381000 w 598714"/>
              <a:gd name="connsiteY18" fmla="*/ 892628 h 948191"/>
              <a:gd name="connsiteX19" fmla="*/ 413657 w 598714"/>
              <a:gd name="connsiteY19" fmla="*/ 881742 h 948191"/>
              <a:gd name="connsiteX20" fmla="*/ 435429 w 598714"/>
              <a:gd name="connsiteY20" fmla="*/ 859971 h 948191"/>
              <a:gd name="connsiteX21" fmla="*/ 468086 w 598714"/>
              <a:gd name="connsiteY21" fmla="*/ 838200 h 948191"/>
              <a:gd name="connsiteX22" fmla="*/ 500743 w 598714"/>
              <a:gd name="connsiteY22" fmla="*/ 772885 h 948191"/>
              <a:gd name="connsiteX23" fmla="*/ 522514 w 598714"/>
              <a:gd name="connsiteY23" fmla="*/ 707571 h 948191"/>
              <a:gd name="connsiteX24" fmla="*/ 533400 w 598714"/>
              <a:gd name="connsiteY24" fmla="*/ 674914 h 948191"/>
              <a:gd name="connsiteX25" fmla="*/ 555172 w 598714"/>
              <a:gd name="connsiteY25" fmla="*/ 587828 h 948191"/>
              <a:gd name="connsiteX26" fmla="*/ 576943 w 598714"/>
              <a:gd name="connsiteY26" fmla="*/ 522514 h 948191"/>
              <a:gd name="connsiteX27" fmla="*/ 598714 w 598714"/>
              <a:gd name="connsiteY27" fmla="*/ 413657 h 948191"/>
              <a:gd name="connsiteX28" fmla="*/ 587829 w 598714"/>
              <a:gd name="connsiteY28" fmla="*/ 185057 h 948191"/>
              <a:gd name="connsiteX29" fmla="*/ 544286 w 598714"/>
              <a:gd name="connsiteY29" fmla="*/ 87085 h 948191"/>
              <a:gd name="connsiteX30" fmla="*/ 500743 w 598714"/>
              <a:gd name="connsiteY30" fmla="*/ 43542 h 948191"/>
              <a:gd name="connsiteX31" fmla="*/ 435429 w 598714"/>
              <a:gd name="connsiteY31" fmla="*/ 21771 h 948191"/>
              <a:gd name="connsiteX32" fmla="*/ 370114 w 598714"/>
              <a:gd name="connsiteY32" fmla="*/ 0 h 948191"/>
              <a:gd name="connsiteX33" fmla="*/ 261257 w 598714"/>
              <a:gd name="connsiteY33" fmla="*/ 0 h 94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8714" h="948191">
                <a:moveTo>
                  <a:pt x="261257" y="0"/>
                </a:moveTo>
                <a:cubicBezTo>
                  <a:pt x="246857" y="11520"/>
                  <a:pt x="202035" y="44091"/>
                  <a:pt x="185057" y="65314"/>
                </a:cubicBezTo>
                <a:cubicBezTo>
                  <a:pt x="130133" y="133969"/>
                  <a:pt x="194079" y="67179"/>
                  <a:pt x="141514" y="119742"/>
                </a:cubicBezTo>
                <a:cubicBezTo>
                  <a:pt x="137886" y="134256"/>
                  <a:pt x="133563" y="148615"/>
                  <a:pt x="130629" y="163285"/>
                </a:cubicBezTo>
                <a:cubicBezTo>
                  <a:pt x="125005" y="191408"/>
                  <a:pt x="111845" y="279405"/>
                  <a:pt x="108857" y="304800"/>
                </a:cubicBezTo>
                <a:cubicBezTo>
                  <a:pt x="104596" y="341017"/>
                  <a:pt x="102791" y="377510"/>
                  <a:pt x="97972" y="413657"/>
                </a:cubicBezTo>
                <a:cubicBezTo>
                  <a:pt x="95527" y="431997"/>
                  <a:pt x="91954" y="450235"/>
                  <a:pt x="87086" y="468085"/>
                </a:cubicBezTo>
                <a:cubicBezTo>
                  <a:pt x="81047" y="490226"/>
                  <a:pt x="72571" y="511628"/>
                  <a:pt x="65314" y="533400"/>
                </a:cubicBezTo>
                <a:lnTo>
                  <a:pt x="54429" y="566057"/>
                </a:lnTo>
                <a:lnTo>
                  <a:pt x="32657" y="631371"/>
                </a:lnTo>
                <a:cubicBezTo>
                  <a:pt x="29029" y="642257"/>
                  <a:pt x="24022" y="652776"/>
                  <a:pt x="21772" y="664028"/>
                </a:cubicBezTo>
                <a:lnTo>
                  <a:pt x="0" y="772885"/>
                </a:lnTo>
                <a:cubicBezTo>
                  <a:pt x="3629" y="805542"/>
                  <a:pt x="5484" y="838446"/>
                  <a:pt x="10886" y="870857"/>
                </a:cubicBezTo>
                <a:cubicBezTo>
                  <a:pt x="12772" y="882175"/>
                  <a:pt x="12435" y="896845"/>
                  <a:pt x="21772" y="903514"/>
                </a:cubicBezTo>
                <a:cubicBezTo>
                  <a:pt x="40446" y="916853"/>
                  <a:pt x="87086" y="925285"/>
                  <a:pt x="87086" y="925285"/>
                </a:cubicBezTo>
                <a:cubicBezTo>
                  <a:pt x="97972" y="932542"/>
                  <a:pt x="106683" y="946289"/>
                  <a:pt x="119743" y="947057"/>
                </a:cubicBezTo>
                <a:cubicBezTo>
                  <a:pt x="191018" y="951250"/>
                  <a:pt x="250949" y="943781"/>
                  <a:pt x="315686" y="925285"/>
                </a:cubicBezTo>
                <a:cubicBezTo>
                  <a:pt x="326719" y="922133"/>
                  <a:pt x="337457" y="918028"/>
                  <a:pt x="348343" y="914400"/>
                </a:cubicBezTo>
                <a:cubicBezTo>
                  <a:pt x="359229" y="907143"/>
                  <a:pt x="369298" y="898479"/>
                  <a:pt x="381000" y="892628"/>
                </a:cubicBezTo>
                <a:cubicBezTo>
                  <a:pt x="391263" y="887496"/>
                  <a:pt x="403818" y="887646"/>
                  <a:pt x="413657" y="881742"/>
                </a:cubicBezTo>
                <a:cubicBezTo>
                  <a:pt x="422458" y="876462"/>
                  <a:pt x="427415" y="866382"/>
                  <a:pt x="435429" y="859971"/>
                </a:cubicBezTo>
                <a:cubicBezTo>
                  <a:pt x="445645" y="851798"/>
                  <a:pt x="457200" y="845457"/>
                  <a:pt x="468086" y="838200"/>
                </a:cubicBezTo>
                <a:cubicBezTo>
                  <a:pt x="507788" y="719093"/>
                  <a:pt x="444469" y="899503"/>
                  <a:pt x="500743" y="772885"/>
                </a:cubicBezTo>
                <a:cubicBezTo>
                  <a:pt x="510063" y="751914"/>
                  <a:pt x="515257" y="729342"/>
                  <a:pt x="522514" y="707571"/>
                </a:cubicBezTo>
                <a:cubicBezTo>
                  <a:pt x="526143" y="696685"/>
                  <a:pt x="530617" y="686046"/>
                  <a:pt x="533400" y="674914"/>
                </a:cubicBezTo>
                <a:cubicBezTo>
                  <a:pt x="540657" y="645885"/>
                  <a:pt x="545710" y="616215"/>
                  <a:pt x="555172" y="587828"/>
                </a:cubicBezTo>
                <a:cubicBezTo>
                  <a:pt x="562429" y="566057"/>
                  <a:pt x="573170" y="545151"/>
                  <a:pt x="576943" y="522514"/>
                </a:cubicBezTo>
                <a:cubicBezTo>
                  <a:pt x="590289" y="442443"/>
                  <a:pt x="582476" y="478613"/>
                  <a:pt x="598714" y="413657"/>
                </a:cubicBezTo>
                <a:cubicBezTo>
                  <a:pt x="595086" y="337457"/>
                  <a:pt x="596253" y="260877"/>
                  <a:pt x="587829" y="185057"/>
                </a:cubicBezTo>
                <a:cubicBezTo>
                  <a:pt x="584341" y="153663"/>
                  <a:pt x="566005" y="112424"/>
                  <a:pt x="544286" y="87085"/>
                </a:cubicBezTo>
                <a:cubicBezTo>
                  <a:pt x="530928" y="71500"/>
                  <a:pt x="520216" y="50033"/>
                  <a:pt x="500743" y="43542"/>
                </a:cubicBezTo>
                <a:lnTo>
                  <a:pt x="435429" y="21771"/>
                </a:lnTo>
                <a:cubicBezTo>
                  <a:pt x="435424" y="21769"/>
                  <a:pt x="370119" y="0"/>
                  <a:pt x="370114" y="0"/>
                </a:cubicBezTo>
                <a:lnTo>
                  <a:pt x="261257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Ελεύθερη σχεδίαση 30"/>
          <p:cNvSpPr/>
          <p:nvPr/>
        </p:nvSpPr>
        <p:spPr>
          <a:xfrm>
            <a:off x="3830340" y="4595355"/>
            <a:ext cx="2579991" cy="391886"/>
          </a:xfrm>
          <a:custGeom>
            <a:avLst/>
            <a:gdLst>
              <a:gd name="connsiteX0" fmla="*/ 0 w 2579991"/>
              <a:gd name="connsiteY0" fmla="*/ 130629 h 391886"/>
              <a:gd name="connsiteX1" fmla="*/ 65314 w 2579991"/>
              <a:gd name="connsiteY1" fmla="*/ 119743 h 391886"/>
              <a:gd name="connsiteX2" fmla="*/ 130628 w 2579991"/>
              <a:gd name="connsiteY2" fmla="*/ 97972 h 391886"/>
              <a:gd name="connsiteX3" fmla="*/ 206828 w 2579991"/>
              <a:gd name="connsiteY3" fmla="*/ 87086 h 391886"/>
              <a:gd name="connsiteX4" fmla="*/ 261257 w 2579991"/>
              <a:gd name="connsiteY4" fmla="*/ 76200 h 391886"/>
              <a:gd name="connsiteX5" fmla="*/ 391885 w 2579991"/>
              <a:gd name="connsiteY5" fmla="*/ 65315 h 391886"/>
              <a:gd name="connsiteX6" fmla="*/ 533400 w 2579991"/>
              <a:gd name="connsiteY6" fmla="*/ 43543 h 391886"/>
              <a:gd name="connsiteX7" fmla="*/ 664028 w 2579991"/>
              <a:gd name="connsiteY7" fmla="*/ 32658 h 391886"/>
              <a:gd name="connsiteX8" fmla="*/ 1023257 w 2579991"/>
              <a:gd name="connsiteY8" fmla="*/ 0 h 391886"/>
              <a:gd name="connsiteX9" fmla="*/ 1502228 w 2579991"/>
              <a:gd name="connsiteY9" fmla="*/ 10886 h 391886"/>
              <a:gd name="connsiteX10" fmla="*/ 1632857 w 2579991"/>
              <a:gd name="connsiteY10" fmla="*/ 32658 h 391886"/>
              <a:gd name="connsiteX11" fmla="*/ 1719942 w 2579991"/>
              <a:gd name="connsiteY11" fmla="*/ 43543 h 391886"/>
              <a:gd name="connsiteX12" fmla="*/ 1817914 w 2579991"/>
              <a:gd name="connsiteY12" fmla="*/ 65315 h 391886"/>
              <a:gd name="connsiteX13" fmla="*/ 1937657 w 2579991"/>
              <a:gd name="connsiteY13" fmla="*/ 87086 h 391886"/>
              <a:gd name="connsiteX14" fmla="*/ 2013857 w 2579991"/>
              <a:gd name="connsiteY14" fmla="*/ 108858 h 391886"/>
              <a:gd name="connsiteX15" fmla="*/ 2046514 w 2579991"/>
              <a:gd name="connsiteY15" fmla="*/ 119743 h 391886"/>
              <a:gd name="connsiteX16" fmla="*/ 2133600 w 2579991"/>
              <a:gd name="connsiteY16" fmla="*/ 141515 h 391886"/>
              <a:gd name="connsiteX17" fmla="*/ 2177142 w 2579991"/>
              <a:gd name="connsiteY17" fmla="*/ 152400 h 391886"/>
              <a:gd name="connsiteX18" fmla="*/ 2242457 w 2579991"/>
              <a:gd name="connsiteY18" fmla="*/ 174172 h 391886"/>
              <a:gd name="connsiteX19" fmla="*/ 2286000 w 2579991"/>
              <a:gd name="connsiteY19" fmla="*/ 195943 h 391886"/>
              <a:gd name="connsiteX20" fmla="*/ 2405742 w 2579991"/>
              <a:gd name="connsiteY20" fmla="*/ 228600 h 391886"/>
              <a:gd name="connsiteX21" fmla="*/ 2471057 w 2579991"/>
              <a:gd name="connsiteY21" fmla="*/ 250372 h 391886"/>
              <a:gd name="connsiteX22" fmla="*/ 2503714 w 2579991"/>
              <a:gd name="connsiteY22" fmla="*/ 261258 h 391886"/>
              <a:gd name="connsiteX23" fmla="*/ 2536371 w 2579991"/>
              <a:gd name="connsiteY23" fmla="*/ 293915 h 391886"/>
              <a:gd name="connsiteX24" fmla="*/ 2558142 w 2579991"/>
              <a:gd name="connsiteY24" fmla="*/ 359229 h 391886"/>
              <a:gd name="connsiteX25" fmla="*/ 2579914 w 2579991"/>
              <a:gd name="connsiteY25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9991" h="391886">
                <a:moveTo>
                  <a:pt x="0" y="130629"/>
                </a:moveTo>
                <a:cubicBezTo>
                  <a:pt x="21771" y="127000"/>
                  <a:pt x="43901" y="125096"/>
                  <a:pt x="65314" y="119743"/>
                </a:cubicBezTo>
                <a:cubicBezTo>
                  <a:pt x="87578" y="114177"/>
                  <a:pt x="107910" y="101218"/>
                  <a:pt x="130628" y="97972"/>
                </a:cubicBezTo>
                <a:cubicBezTo>
                  <a:pt x="156028" y="94343"/>
                  <a:pt x="181519" y="91304"/>
                  <a:pt x="206828" y="87086"/>
                </a:cubicBezTo>
                <a:cubicBezTo>
                  <a:pt x="225079" y="84044"/>
                  <a:pt x="242881" y="78362"/>
                  <a:pt x="261257" y="76200"/>
                </a:cubicBezTo>
                <a:cubicBezTo>
                  <a:pt x="304651" y="71095"/>
                  <a:pt x="348342" y="68943"/>
                  <a:pt x="391885" y="65315"/>
                </a:cubicBezTo>
                <a:cubicBezTo>
                  <a:pt x="430864" y="58818"/>
                  <a:pt x="495385" y="47544"/>
                  <a:pt x="533400" y="43543"/>
                </a:cubicBezTo>
                <a:cubicBezTo>
                  <a:pt x="576854" y="38969"/>
                  <a:pt x="620622" y="37666"/>
                  <a:pt x="664028" y="32658"/>
                </a:cubicBezTo>
                <a:cubicBezTo>
                  <a:pt x="981428" y="-3965"/>
                  <a:pt x="635146" y="20427"/>
                  <a:pt x="1023257" y="0"/>
                </a:cubicBezTo>
                <a:lnTo>
                  <a:pt x="1502228" y="10886"/>
                </a:lnTo>
                <a:cubicBezTo>
                  <a:pt x="1555729" y="12984"/>
                  <a:pt x="1582845" y="24964"/>
                  <a:pt x="1632857" y="32658"/>
                </a:cubicBezTo>
                <a:cubicBezTo>
                  <a:pt x="1661771" y="37106"/>
                  <a:pt x="1690914" y="39915"/>
                  <a:pt x="1719942" y="43543"/>
                </a:cubicBezTo>
                <a:cubicBezTo>
                  <a:pt x="1777521" y="62736"/>
                  <a:pt x="1733622" y="49989"/>
                  <a:pt x="1817914" y="65315"/>
                </a:cubicBezTo>
                <a:cubicBezTo>
                  <a:pt x="1985256" y="95740"/>
                  <a:pt x="1745210" y="55011"/>
                  <a:pt x="1937657" y="87086"/>
                </a:cubicBezTo>
                <a:cubicBezTo>
                  <a:pt x="2015937" y="113180"/>
                  <a:pt x="1918203" y="81529"/>
                  <a:pt x="2013857" y="108858"/>
                </a:cubicBezTo>
                <a:cubicBezTo>
                  <a:pt x="2024890" y="112010"/>
                  <a:pt x="2035444" y="116724"/>
                  <a:pt x="2046514" y="119743"/>
                </a:cubicBezTo>
                <a:cubicBezTo>
                  <a:pt x="2075382" y="127616"/>
                  <a:pt x="2104571" y="134258"/>
                  <a:pt x="2133600" y="141515"/>
                </a:cubicBezTo>
                <a:cubicBezTo>
                  <a:pt x="2148114" y="145143"/>
                  <a:pt x="2162949" y="147669"/>
                  <a:pt x="2177142" y="152400"/>
                </a:cubicBezTo>
                <a:cubicBezTo>
                  <a:pt x="2198914" y="159657"/>
                  <a:pt x="2221930" y="163909"/>
                  <a:pt x="2242457" y="174172"/>
                </a:cubicBezTo>
                <a:cubicBezTo>
                  <a:pt x="2256971" y="181429"/>
                  <a:pt x="2270933" y="189916"/>
                  <a:pt x="2286000" y="195943"/>
                </a:cubicBezTo>
                <a:cubicBezTo>
                  <a:pt x="2380000" y="233543"/>
                  <a:pt x="2319835" y="205171"/>
                  <a:pt x="2405742" y="228600"/>
                </a:cubicBezTo>
                <a:cubicBezTo>
                  <a:pt x="2427883" y="234638"/>
                  <a:pt x="2449285" y="243115"/>
                  <a:pt x="2471057" y="250372"/>
                </a:cubicBezTo>
                <a:lnTo>
                  <a:pt x="2503714" y="261258"/>
                </a:lnTo>
                <a:cubicBezTo>
                  <a:pt x="2514600" y="272144"/>
                  <a:pt x="2528895" y="280458"/>
                  <a:pt x="2536371" y="293915"/>
                </a:cubicBezTo>
                <a:cubicBezTo>
                  <a:pt x="2547516" y="313976"/>
                  <a:pt x="2541914" y="343002"/>
                  <a:pt x="2558142" y="359229"/>
                </a:cubicBezTo>
                <a:cubicBezTo>
                  <a:pt x="2582480" y="383566"/>
                  <a:pt x="2579914" y="370737"/>
                  <a:pt x="2579914" y="39188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7452320" y="1619508"/>
            <a:ext cx="549410" cy="369332"/>
            <a:chOff x="7452320" y="1619508"/>
            <a:chExt cx="549410" cy="369332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>
              <a:off x="7452320" y="1988840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704348" y="1619508"/>
              <a:ext cx="29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υ</a:t>
              </a:r>
              <a:endPara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Ελεύθερη σχεδίαση 17"/>
          <p:cNvSpPr/>
          <p:nvPr/>
        </p:nvSpPr>
        <p:spPr>
          <a:xfrm>
            <a:off x="2079171" y="1480457"/>
            <a:ext cx="163286" cy="1328057"/>
          </a:xfrm>
          <a:custGeom>
            <a:avLst/>
            <a:gdLst>
              <a:gd name="connsiteX0" fmla="*/ 152400 w 163286"/>
              <a:gd name="connsiteY0" fmla="*/ 0 h 1328057"/>
              <a:gd name="connsiteX1" fmla="*/ 130629 w 163286"/>
              <a:gd name="connsiteY1" fmla="*/ 54429 h 1328057"/>
              <a:gd name="connsiteX2" fmla="*/ 108858 w 163286"/>
              <a:gd name="connsiteY2" fmla="*/ 119743 h 1328057"/>
              <a:gd name="connsiteX3" fmla="*/ 76200 w 163286"/>
              <a:gd name="connsiteY3" fmla="*/ 217714 h 1328057"/>
              <a:gd name="connsiteX4" fmla="*/ 54429 w 163286"/>
              <a:gd name="connsiteY4" fmla="*/ 283029 h 1328057"/>
              <a:gd name="connsiteX5" fmla="*/ 43543 w 163286"/>
              <a:gd name="connsiteY5" fmla="*/ 315686 h 1328057"/>
              <a:gd name="connsiteX6" fmla="*/ 21772 w 163286"/>
              <a:gd name="connsiteY6" fmla="*/ 457200 h 1328057"/>
              <a:gd name="connsiteX7" fmla="*/ 10886 w 163286"/>
              <a:gd name="connsiteY7" fmla="*/ 522514 h 1328057"/>
              <a:gd name="connsiteX8" fmla="*/ 0 w 163286"/>
              <a:gd name="connsiteY8" fmla="*/ 664029 h 1328057"/>
              <a:gd name="connsiteX9" fmla="*/ 21772 w 163286"/>
              <a:gd name="connsiteY9" fmla="*/ 1045029 h 1328057"/>
              <a:gd name="connsiteX10" fmla="*/ 32658 w 163286"/>
              <a:gd name="connsiteY10" fmla="*/ 1077686 h 1328057"/>
              <a:gd name="connsiteX11" fmla="*/ 43543 w 163286"/>
              <a:gd name="connsiteY11" fmla="*/ 1132114 h 1328057"/>
              <a:gd name="connsiteX12" fmla="*/ 65315 w 163286"/>
              <a:gd name="connsiteY12" fmla="*/ 1197429 h 1328057"/>
              <a:gd name="connsiteX13" fmla="*/ 76200 w 163286"/>
              <a:gd name="connsiteY13" fmla="*/ 1230086 h 1328057"/>
              <a:gd name="connsiteX14" fmla="*/ 97972 w 163286"/>
              <a:gd name="connsiteY14" fmla="*/ 1251857 h 1328057"/>
              <a:gd name="connsiteX15" fmla="*/ 130629 w 163286"/>
              <a:gd name="connsiteY15" fmla="*/ 1306286 h 1328057"/>
              <a:gd name="connsiteX16" fmla="*/ 163286 w 163286"/>
              <a:gd name="connsiteY16" fmla="*/ 1328057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286" h="1328057">
                <a:moveTo>
                  <a:pt x="152400" y="0"/>
                </a:moveTo>
                <a:cubicBezTo>
                  <a:pt x="145143" y="18143"/>
                  <a:pt x="137307" y="36065"/>
                  <a:pt x="130629" y="54429"/>
                </a:cubicBezTo>
                <a:cubicBezTo>
                  <a:pt x="122786" y="75996"/>
                  <a:pt x="116115" y="97972"/>
                  <a:pt x="108858" y="119743"/>
                </a:cubicBezTo>
                <a:lnTo>
                  <a:pt x="76200" y="217714"/>
                </a:lnTo>
                <a:lnTo>
                  <a:pt x="54429" y="283029"/>
                </a:lnTo>
                <a:lnTo>
                  <a:pt x="43543" y="315686"/>
                </a:lnTo>
                <a:cubicBezTo>
                  <a:pt x="16377" y="478691"/>
                  <a:pt x="49802" y="275007"/>
                  <a:pt x="21772" y="457200"/>
                </a:cubicBezTo>
                <a:cubicBezTo>
                  <a:pt x="18416" y="479015"/>
                  <a:pt x="14515" y="500743"/>
                  <a:pt x="10886" y="522514"/>
                </a:cubicBezTo>
                <a:cubicBezTo>
                  <a:pt x="7257" y="569686"/>
                  <a:pt x="0" y="616718"/>
                  <a:pt x="0" y="664029"/>
                </a:cubicBezTo>
                <a:cubicBezTo>
                  <a:pt x="0" y="728270"/>
                  <a:pt x="2297" y="937919"/>
                  <a:pt x="21772" y="1045029"/>
                </a:cubicBezTo>
                <a:cubicBezTo>
                  <a:pt x="23825" y="1056318"/>
                  <a:pt x="29875" y="1066554"/>
                  <a:pt x="32658" y="1077686"/>
                </a:cubicBezTo>
                <a:cubicBezTo>
                  <a:pt x="37145" y="1095636"/>
                  <a:pt x="38675" y="1114264"/>
                  <a:pt x="43543" y="1132114"/>
                </a:cubicBezTo>
                <a:cubicBezTo>
                  <a:pt x="49581" y="1154255"/>
                  <a:pt x="58058" y="1175657"/>
                  <a:pt x="65315" y="1197429"/>
                </a:cubicBezTo>
                <a:cubicBezTo>
                  <a:pt x="68944" y="1208315"/>
                  <a:pt x="68086" y="1221973"/>
                  <a:pt x="76200" y="1230086"/>
                </a:cubicBezTo>
                <a:lnTo>
                  <a:pt x="97972" y="1251857"/>
                </a:lnTo>
                <a:cubicBezTo>
                  <a:pt x="109065" y="1285136"/>
                  <a:pt x="103462" y="1284552"/>
                  <a:pt x="130629" y="1306286"/>
                </a:cubicBezTo>
                <a:cubicBezTo>
                  <a:pt x="140845" y="1314459"/>
                  <a:pt x="163286" y="1328057"/>
                  <a:pt x="163286" y="132805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2699657" y="2035629"/>
            <a:ext cx="315686" cy="1284555"/>
          </a:xfrm>
          <a:custGeom>
            <a:avLst/>
            <a:gdLst>
              <a:gd name="connsiteX0" fmla="*/ 76200 w 315686"/>
              <a:gd name="connsiteY0" fmla="*/ 0 h 1284555"/>
              <a:gd name="connsiteX1" fmla="*/ 130629 w 315686"/>
              <a:gd name="connsiteY1" fmla="*/ 54428 h 1284555"/>
              <a:gd name="connsiteX2" fmla="*/ 174172 w 315686"/>
              <a:gd name="connsiteY2" fmla="*/ 119742 h 1284555"/>
              <a:gd name="connsiteX3" fmla="*/ 185057 w 315686"/>
              <a:gd name="connsiteY3" fmla="*/ 152400 h 1284555"/>
              <a:gd name="connsiteX4" fmla="*/ 206829 w 315686"/>
              <a:gd name="connsiteY4" fmla="*/ 185057 h 1284555"/>
              <a:gd name="connsiteX5" fmla="*/ 239486 w 315686"/>
              <a:gd name="connsiteY5" fmla="*/ 250371 h 1284555"/>
              <a:gd name="connsiteX6" fmla="*/ 250372 w 315686"/>
              <a:gd name="connsiteY6" fmla="*/ 293914 h 1284555"/>
              <a:gd name="connsiteX7" fmla="*/ 261257 w 315686"/>
              <a:gd name="connsiteY7" fmla="*/ 326571 h 1284555"/>
              <a:gd name="connsiteX8" fmla="*/ 283029 w 315686"/>
              <a:gd name="connsiteY8" fmla="*/ 446314 h 1284555"/>
              <a:gd name="connsiteX9" fmla="*/ 293914 w 315686"/>
              <a:gd name="connsiteY9" fmla="*/ 544285 h 1284555"/>
              <a:gd name="connsiteX10" fmla="*/ 315686 w 315686"/>
              <a:gd name="connsiteY10" fmla="*/ 718457 h 1284555"/>
              <a:gd name="connsiteX11" fmla="*/ 304800 w 315686"/>
              <a:gd name="connsiteY11" fmla="*/ 1001485 h 1284555"/>
              <a:gd name="connsiteX12" fmla="*/ 283029 w 315686"/>
              <a:gd name="connsiteY12" fmla="*/ 1066800 h 1284555"/>
              <a:gd name="connsiteX13" fmla="*/ 195943 w 315686"/>
              <a:gd name="connsiteY13" fmla="*/ 1175657 h 1284555"/>
              <a:gd name="connsiteX14" fmla="*/ 163286 w 315686"/>
              <a:gd name="connsiteY14" fmla="*/ 1197428 h 1284555"/>
              <a:gd name="connsiteX15" fmla="*/ 97972 w 315686"/>
              <a:gd name="connsiteY15" fmla="*/ 1219200 h 1284555"/>
              <a:gd name="connsiteX16" fmla="*/ 43543 w 315686"/>
              <a:gd name="connsiteY16" fmla="*/ 1251857 h 1284555"/>
              <a:gd name="connsiteX17" fmla="*/ 0 w 315686"/>
              <a:gd name="connsiteY17" fmla="*/ 1284514 h 12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5686" h="1284555">
                <a:moveTo>
                  <a:pt x="76200" y="0"/>
                </a:moveTo>
                <a:cubicBezTo>
                  <a:pt x="94343" y="18143"/>
                  <a:pt x="114381" y="34570"/>
                  <a:pt x="130629" y="54428"/>
                </a:cubicBezTo>
                <a:cubicBezTo>
                  <a:pt x="147198" y="74679"/>
                  <a:pt x="174172" y="119742"/>
                  <a:pt x="174172" y="119742"/>
                </a:cubicBezTo>
                <a:cubicBezTo>
                  <a:pt x="177800" y="130628"/>
                  <a:pt x="179925" y="142137"/>
                  <a:pt x="185057" y="152400"/>
                </a:cubicBezTo>
                <a:cubicBezTo>
                  <a:pt x="190908" y="164102"/>
                  <a:pt x="201675" y="173032"/>
                  <a:pt x="206829" y="185057"/>
                </a:cubicBezTo>
                <a:cubicBezTo>
                  <a:pt x="236923" y="255276"/>
                  <a:pt x="195665" y="206552"/>
                  <a:pt x="239486" y="250371"/>
                </a:cubicBezTo>
                <a:cubicBezTo>
                  <a:pt x="243115" y="264885"/>
                  <a:pt x="246262" y="279529"/>
                  <a:pt x="250372" y="293914"/>
                </a:cubicBezTo>
                <a:cubicBezTo>
                  <a:pt x="253524" y="304947"/>
                  <a:pt x="259204" y="315282"/>
                  <a:pt x="261257" y="326571"/>
                </a:cubicBezTo>
                <a:cubicBezTo>
                  <a:pt x="285873" y="461962"/>
                  <a:pt x="258065" y="371423"/>
                  <a:pt x="283029" y="446314"/>
                </a:cubicBezTo>
                <a:cubicBezTo>
                  <a:pt x="286657" y="478971"/>
                  <a:pt x="290799" y="511575"/>
                  <a:pt x="293914" y="544285"/>
                </a:cubicBezTo>
                <a:cubicBezTo>
                  <a:pt x="308840" y="701015"/>
                  <a:pt x="293244" y="628693"/>
                  <a:pt x="315686" y="718457"/>
                </a:cubicBezTo>
                <a:cubicBezTo>
                  <a:pt x="312057" y="812800"/>
                  <a:pt x="313612" y="907485"/>
                  <a:pt x="304800" y="1001485"/>
                </a:cubicBezTo>
                <a:cubicBezTo>
                  <a:pt x="302658" y="1024334"/>
                  <a:pt x="295759" y="1047705"/>
                  <a:pt x="283029" y="1066800"/>
                </a:cubicBezTo>
                <a:cubicBezTo>
                  <a:pt x="259738" y="1101737"/>
                  <a:pt x="233169" y="1150840"/>
                  <a:pt x="195943" y="1175657"/>
                </a:cubicBezTo>
                <a:cubicBezTo>
                  <a:pt x="185057" y="1182914"/>
                  <a:pt x="175241" y="1192115"/>
                  <a:pt x="163286" y="1197428"/>
                </a:cubicBezTo>
                <a:cubicBezTo>
                  <a:pt x="142315" y="1206749"/>
                  <a:pt x="97972" y="1219200"/>
                  <a:pt x="97972" y="1219200"/>
                </a:cubicBezTo>
                <a:cubicBezTo>
                  <a:pt x="30163" y="1287006"/>
                  <a:pt x="128336" y="1195328"/>
                  <a:pt x="43543" y="1251857"/>
                </a:cubicBezTo>
                <a:cubicBezTo>
                  <a:pt x="-9291" y="1287080"/>
                  <a:pt x="30432" y="1284514"/>
                  <a:pt x="0" y="128451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0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7" grpId="0"/>
      <p:bldP spid="20" grpId="0"/>
      <p:bldP spid="21" grpId="0"/>
      <p:bldP spid="16" grpId="0"/>
      <p:bldP spid="23" grpId="0" animBg="1"/>
      <p:bldP spid="5" grpId="0"/>
      <p:bldP spid="24" grpId="0"/>
      <p:bldP spid="28" grpId="0"/>
      <p:bldP spid="30" grpId="0" animBg="1"/>
      <p:bldP spid="31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620688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Για τη ροή μιας φλέβας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ιδανικού ρευστού </a:t>
            </a:r>
            <a:r>
              <a:rPr lang="el-GR" sz="2400" b="1" dirty="0" smtClean="0">
                <a:latin typeface="Comic Sans MS" panose="030F0702030302020204" pitchFamily="66" charset="0"/>
              </a:rPr>
              <a:t>ισχύουν οι δύο παρακάτω νόμοι</a:t>
            </a:r>
            <a:r>
              <a:rPr lang="en-US" sz="2400" b="1" dirty="0" smtClean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της συνέχειας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του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Bernoulli.</a:t>
            </a:r>
          </a:p>
        </p:txBody>
      </p:sp>
    </p:spTree>
    <p:extLst>
      <p:ext uri="{BB962C8B-B14F-4D97-AF65-F5344CB8AC3E}">
        <p14:creationId xmlns:p14="http://schemas.microsoft.com/office/powerpoint/2010/main" val="21421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1403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της Συνέχειας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AutoShape 2" descr="Αποτέλεσμα εικόνας για νόμος συνέχει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2843808" y="1412776"/>
            <a:ext cx="4112096" cy="3978453"/>
            <a:chOff x="2843808" y="1412776"/>
            <a:chExt cx="4112096" cy="3978453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412776"/>
              <a:ext cx="4112096" cy="3978453"/>
            </a:xfrm>
            <a:prstGeom prst="rect">
              <a:avLst/>
            </a:prstGeom>
          </p:spPr>
        </p:pic>
        <p:sp>
          <p:nvSpPr>
            <p:cNvPr id="8" name="Ορθογώνιο 7"/>
            <p:cNvSpPr/>
            <p:nvPr/>
          </p:nvSpPr>
          <p:spPr>
            <a:xfrm>
              <a:off x="2843808" y="1425003"/>
              <a:ext cx="280392" cy="387620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5486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Έστω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ποσότητα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ιδανικού ρευστού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πυκνότητας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μάζας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διέρχεται από την επιφάνεια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Αυτή θα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ίση με την ποσότητα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ρευστού που </a:t>
            </a:r>
            <a:r>
              <a:rPr lang="el-GR" sz="2000" b="1" dirty="0">
                <a:latin typeface="Comic Sans MS" panose="030F0702030302020204" pitchFamily="66" charset="0"/>
              </a:rPr>
              <a:t>διέρχεται </a:t>
            </a:r>
            <a:r>
              <a:rPr lang="el-GR" sz="2000" b="1" dirty="0" smtClean="0">
                <a:latin typeface="Comic Sans MS" panose="030F0702030302020204" pitchFamily="66" charset="0"/>
              </a:rPr>
              <a:t>μετά από λίγο από </a:t>
            </a:r>
            <a:r>
              <a:rPr lang="el-GR" sz="2000" b="1" dirty="0">
                <a:latin typeface="Comic Sans MS" panose="030F0702030302020204" pitchFamily="66" charset="0"/>
              </a:rPr>
              <a:t>την επιφάνεια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επειδή το ρευστό είναι ασυμπίεστο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9473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smtClean="0">
                <a:latin typeface="Comic Sans MS" panose="030F0702030302020204" pitchFamily="66" charset="0"/>
              </a:rPr>
              <a:t>m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= d</a:t>
            </a:r>
            <a:r>
              <a:rPr lang="en-US" sz="2400" b="1" i="1" dirty="0" smtClean="0">
                <a:latin typeface="Comic Sans MS" panose="030F0702030302020204" pitchFamily="66" charset="0"/>
              </a:rPr>
              <a:t>m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7" name="Δεξιό βέλος 6"/>
          <p:cNvSpPr/>
          <p:nvPr/>
        </p:nvSpPr>
        <p:spPr>
          <a:xfrm>
            <a:off x="2532449" y="4825564"/>
            <a:ext cx="576064" cy="1292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386336" y="4594732"/>
            <a:ext cx="24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ρ</a:t>
            </a:r>
            <a:r>
              <a:rPr lang="en-US" sz="2400" b="1" i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l-GR" sz="2400" b="1" i="1" dirty="0" smtClean="0">
                <a:latin typeface="Comic Sans MS" panose="030F0702030302020204" pitchFamily="66" charset="0"/>
              </a:rPr>
              <a:t>ρ</a:t>
            </a:r>
            <a:r>
              <a:rPr lang="en-US" sz="2400" b="1" i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5796136" y="4825564"/>
            <a:ext cx="576064" cy="1292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3451785" y="4594731"/>
            <a:ext cx="1552263" cy="471068"/>
            <a:chOff x="3451785" y="4653134"/>
            <a:chExt cx="1552263" cy="471068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3451785" y="4653134"/>
              <a:ext cx="288032" cy="461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H="1">
              <a:off x="4716016" y="4662536"/>
              <a:ext cx="288032" cy="461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660232" y="4608332"/>
            <a:ext cx="167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= d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Merkouris\Desktop\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62" y="332656"/>
            <a:ext cx="3384376" cy="21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Ομάδα 29"/>
          <p:cNvGrpSpPr/>
          <p:nvPr/>
        </p:nvGrpSpPr>
        <p:grpSpPr>
          <a:xfrm>
            <a:off x="3231555" y="43016"/>
            <a:ext cx="2990204" cy="1546298"/>
            <a:chOff x="3231555" y="43016"/>
            <a:chExt cx="2990204" cy="1546298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5682301" y="43016"/>
              <a:ext cx="539458" cy="414184"/>
              <a:chOff x="5682301" y="43016"/>
              <a:chExt cx="539458" cy="414184"/>
            </a:xfrm>
          </p:grpSpPr>
          <p:sp>
            <p:nvSpPr>
              <p:cNvPr id="19" name="Ορθογώνιο 18"/>
              <p:cNvSpPr/>
              <p:nvPr/>
            </p:nvSpPr>
            <p:spPr>
              <a:xfrm>
                <a:off x="5735729" y="43016"/>
                <a:ext cx="4860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Comic Sans MS" panose="030F0702030302020204" pitchFamily="66" charset="0"/>
                  </a:rPr>
                  <a:t>d</a:t>
                </a:r>
                <a:r>
                  <a:rPr lang="en-US" sz="14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sz="14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400" dirty="0"/>
              </a:p>
            </p:txBody>
          </p:sp>
          <p:sp>
            <p:nvSpPr>
              <p:cNvPr id="16" name="Ελεύθερη σχεδίαση 15"/>
              <p:cNvSpPr/>
              <p:nvPr/>
            </p:nvSpPr>
            <p:spPr>
              <a:xfrm>
                <a:off x="5682301" y="283029"/>
                <a:ext cx="195985" cy="174171"/>
              </a:xfrm>
              <a:custGeom>
                <a:avLst/>
                <a:gdLst>
                  <a:gd name="connsiteX0" fmla="*/ 195985 w 195985"/>
                  <a:gd name="connsiteY0" fmla="*/ 0 h 174171"/>
                  <a:gd name="connsiteX1" fmla="*/ 108899 w 195985"/>
                  <a:gd name="connsiteY1" fmla="*/ 21771 h 174171"/>
                  <a:gd name="connsiteX2" fmla="*/ 32699 w 195985"/>
                  <a:gd name="connsiteY2" fmla="*/ 97971 h 174171"/>
                  <a:gd name="connsiteX3" fmla="*/ 21813 w 195985"/>
                  <a:gd name="connsiteY3" fmla="*/ 130628 h 174171"/>
                  <a:gd name="connsiteX4" fmla="*/ 42 w 195985"/>
                  <a:gd name="connsiteY4" fmla="*/ 174171 h 17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85" h="174171">
                    <a:moveTo>
                      <a:pt x="195985" y="0"/>
                    </a:moveTo>
                    <a:cubicBezTo>
                      <a:pt x="175278" y="4141"/>
                      <a:pt x="131218" y="10612"/>
                      <a:pt x="108899" y="21771"/>
                    </a:cubicBezTo>
                    <a:cubicBezTo>
                      <a:pt x="77149" y="37646"/>
                      <a:pt x="48574" y="66221"/>
                      <a:pt x="32699" y="97971"/>
                    </a:cubicBezTo>
                    <a:cubicBezTo>
                      <a:pt x="27567" y="108234"/>
                      <a:pt x="26945" y="120365"/>
                      <a:pt x="21813" y="130628"/>
                    </a:cubicBezTo>
                    <a:cubicBezTo>
                      <a:pt x="-1971" y="178196"/>
                      <a:pt x="42" y="146904"/>
                      <a:pt x="42" y="1741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3231555" y="1156864"/>
              <a:ext cx="486030" cy="432450"/>
              <a:chOff x="3231555" y="1156864"/>
              <a:chExt cx="486030" cy="432450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3231555" y="1156864"/>
                <a:ext cx="4860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Comic Sans MS" panose="030F0702030302020204" pitchFamily="66" charset="0"/>
                  </a:rPr>
                  <a:t>d</a:t>
                </a:r>
                <a:r>
                  <a:rPr lang="en-US" sz="14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sz="14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400" dirty="0"/>
              </a:p>
            </p:txBody>
          </p:sp>
          <p:sp>
            <p:nvSpPr>
              <p:cNvPr id="20" name="Ελεύθερη σχεδίαση 19"/>
              <p:cNvSpPr/>
              <p:nvPr/>
            </p:nvSpPr>
            <p:spPr>
              <a:xfrm>
                <a:off x="3428331" y="1404257"/>
                <a:ext cx="22440" cy="185057"/>
              </a:xfrm>
              <a:custGeom>
                <a:avLst/>
                <a:gdLst>
                  <a:gd name="connsiteX0" fmla="*/ 22440 w 22440"/>
                  <a:gd name="connsiteY0" fmla="*/ 0 h 185057"/>
                  <a:gd name="connsiteX1" fmla="*/ 669 w 22440"/>
                  <a:gd name="connsiteY1" fmla="*/ 130629 h 185057"/>
                  <a:gd name="connsiteX2" fmla="*/ 669 w 22440"/>
                  <a:gd name="connsiteY2" fmla="*/ 185057 h 1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40" h="185057">
                    <a:moveTo>
                      <a:pt x="22440" y="0"/>
                    </a:moveTo>
                    <a:cubicBezTo>
                      <a:pt x="13479" y="44809"/>
                      <a:pt x="4526" y="84343"/>
                      <a:pt x="669" y="130629"/>
                    </a:cubicBezTo>
                    <a:cubicBezTo>
                      <a:pt x="-838" y="148709"/>
                      <a:pt x="669" y="166914"/>
                      <a:pt x="669" y="18505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39551" y="5363459"/>
            <a:ext cx="246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Α</a:t>
            </a:r>
            <a:r>
              <a:rPr lang="el-GR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A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smtClean="0">
                <a:latin typeface="Comic Sans MS" panose="030F0702030302020204" pitchFamily="66" charset="0"/>
              </a:rPr>
              <a:t>x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5" name="Δεξιό βέλος 24"/>
          <p:cNvSpPr/>
          <p:nvPr/>
        </p:nvSpPr>
        <p:spPr>
          <a:xfrm>
            <a:off x="2943522" y="5594292"/>
            <a:ext cx="576064" cy="1292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83595" y="5413623"/>
            <a:ext cx="265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Α</a:t>
            </a:r>
            <a:r>
              <a:rPr lang="el-GR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err="1" smtClean="0"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latin typeface="Comic Sans MS" panose="030F0702030302020204" pitchFamily="66" charset="0"/>
              </a:rPr>
              <a:t> =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A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</a:t>
            </a:r>
            <a:r>
              <a:rPr lang="en-US" sz="2400" b="1" i="1" dirty="0" err="1" smtClean="0">
                <a:latin typeface="Comic Sans MS" panose="030F0702030302020204" pitchFamily="66" charset="0"/>
              </a:rPr>
              <a:t>t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4455392" y="5314623"/>
            <a:ext cx="1696279" cy="461666"/>
            <a:chOff x="3451785" y="4653134"/>
            <a:chExt cx="1696279" cy="461666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 flipH="1">
              <a:off x="3451785" y="4653134"/>
              <a:ext cx="288032" cy="461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>
              <a:off x="4860032" y="4653134"/>
              <a:ext cx="288032" cy="461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Ομάδα 22"/>
          <p:cNvGrpSpPr/>
          <p:nvPr/>
        </p:nvGrpSpPr>
        <p:grpSpPr>
          <a:xfrm>
            <a:off x="3267955" y="1404257"/>
            <a:ext cx="2695914" cy="1232655"/>
            <a:chOff x="3267955" y="1404257"/>
            <a:chExt cx="2695914" cy="1232655"/>
          </a:xfrm>
        </p:grpSpPr>
        <p:sp>
          <p:nvSpPr>
            <p:cNvPr id="22" name="Ορθογώνιο 21"/>
            <p:cNvSpPr/>
            <p:nvPr/>
          </p:nvSpPr>
          <p:spPr>
            <a:xfrm>
              <a:off x="3267955" y="2298358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omic Sans MS" panose="030F0702030302020204" pitchFamily="66" charset="0"/>
                </a:rPr>
                <a:t>d</a:t>
              </a:r>
              <a:r>
                <a:rPr lang="en-US" sz="1600" b="1" i="1" dirty="0">
                  <a:latin typeface="Comic Sans MS" panose="030F0702030302020204" pitchFamily="66" charset="0"/>
                </a:rPr>
                <a:t>x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dirty="0"/>
            </a:p>
          </p:txBody>
        </p:sp>
        <p:sp>
          <p:nvSpPr>
            <p:cNvPr id="31" name="Ορθογώνιο 30"/>
            <p:cNvSpPr/>
            <p:nvPr/>
          </p:nvSpPr>
          <p:spPr>
            <a:xfrm>
              <a:off x="5453793" y="1404257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</a:rPr>
                <a:t>d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x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818677" y="5397286"/>
            <a:ext cx="2409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Δεξιό βέλος 34"/>
          <p:cNvSpPr/>
          <p:nvPr/>
        </p:nvSpPr>
        <p:spPr>
          <a:xfrm>
            <a:off x="6242613" y="5633809"/>
            <a:ext cx="576064" cy="1292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2532449" y="1844824"/>
            <a:ext cx="54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d</a:t>
            </a:r>
            <a:r>
              <a:rPr lang="en-US" sz="1600" b="1" i="1" dirty="0">
                <a:latin typeface="Comic Sans MS" panose="030F0702030302020204" pitchFamily="66" charset="0"/>
              </a:rPr>
              <a:t>m</a:t>
            </a:r>
            <a:r>
              <a:rPr lang="en-US" sz="1600" b="1" baseline="-25000" dirty="0">
                <a:latin typeface="Comic Sans MS" panose="030F0702030302020204" pitchFamily="66" charset="0"/>
              </a:rPr>
              <a:t>1</a:t>
            </a:r>
            <a:endParaRPr lang="el-GR" sz="1600" dirty="0"/>
          </a:p>
        </p:txBody>
      </p:sp>
      <p:sp>
        <p:nvSpPr>
          <p:cNvPr id="37" name="Ορθογώνιο 36"/>
          <p:cNvSpPr/>
          <p:nvPr/>
        </p:nvSpPr>
        <p:spPr>
          <a:xfrm>
            <a:off x="4906848" y="807972"/>
            <a:ext cx="54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d</a:t>
            </a:r>
            <a:r>
              <a:rPr lang="en-US" sz="1600" b="1" i="1" dirty="0" err="1" smtClean="0">
                <a:latin typeface="Comic Sans MS" panose="030F0702030302020204" pitchFamily="66" charset="0"/>
              </a:rPr>
              <a:t>m</a:t>
            </a:r>
            <a:r>
              <a:rPr lang="el-GR" sz="1600" b="1" baseline="-25000" dirty="0" smtClean="0">
                <a:latin typeface="Comic Sans MS" panose="030F0702030302020204" pitchFamily="66" charset="0"/>
              </a:rPr>
              <a:t>2</a:t>
            </a:r>
            <a:endParaRPr lang="el-GR" sz="1600" dirty="0"/>
          </a:p>
        </p:txBody>
      </p:sp>
      <p:sp>
        <p:nvSpPr>
          <p:cNvPr id="36" name="Ελεύθερη σχεδίαση 35"/>
          <p:cNvSpPr/>
          <p:nvPr/>
        </p:nvSpPr>
        <p:spPr>
          <a:xfrm>
            <a:off x="4016828" y="5356678"/>
            <a:ext cx="742523" cy="664150"/>
          </a:xfrm>
          <a:custGeom>
            <a:avLst/>
            <a:gdLst>
              <a:gd name="connsiteX0" fmla="*/ 108857 w 742523"/>
              <a:gd name="connsiteY0" fmla="*/ 87207 h 664150"/>
              <a:gd name="connsiteX1" fmla="*/ 54428 w 742523"/>
              <a:gd name="connsiteY1" fmla="*/ 130750 h 664150"/>
              <a:gd name="connsiteX2" fmla="*/ 32657 w 742523"/>
              <a:gd name="connsiteY2" fmla="*/ 196064 h 664150"/>
              <a:gd name="connsiteX3" fmla="*/ 21771 w 742523"/>
              <a:gd name="connsiteY3" fmla="*/ 228721 h 664150"/>
              <a:gd name="connsiteX4" fmla="*/ 10885 w 742523"/>
              <a:gd name="connsiteY4" fmla="*/ 261378 h 664150"/>
              <a:gd name="connsiteX5" fmla="*/ 0 w 742523"/>
              <a:gd name="connsiteY5" fmla="*/ 294035 h 664150"/>
              <a:gd name="connsiteX6" fmla="*/ 10885 w 742523"/>
              <a:gd name="connsiteY6" fmla="*/ 457321 h 664150"/>
              <a:gd name="connsiteX7" fmla="*/ 21771 w 742523"/>
              <a:gd name="connsiteY7" fmla="*/ 489978 h 664150"/>
              <a:gd name="connsiteX8" fmla="*/ 43542 w 742523"/>
              <a:gd name="connsiteY8" fmla="*/ 511750 h 664150"/>
              <a:gd name="connsiteX9" fmla="*/ 54428 w 742523"/>
              <a:gd name="connsiteY9" fmla="*/ 544407 h 664150"/>
              <a:gd name="connsiteX10" fmla="*/ 141514 w 742523"/>
              <a:gd name="connsiteY10" fmla="*/ 609721 h 664150"/>
              <a:gd name="connsiteX11" fmla="*/ 206828 w 742523"/>
              <a:gd name="connsiteY11" fmla="*/ 631492 h 664150"/>
              <a:gd name="connsiteX12" fmla="*/ 283028 w 742523"/>
              <a:gd name="connsiteY12" fmla="*/ 653264 h 664150"/>
              <a:gd name="connsiteX13" fmla="*/ 370114 w 742523"/>
              <a:gd name="connsiteY13" fmla="*/ 664150 h 664150"/>
              <a:gd name="connsiteX14" fmla="*/ 522514 w 742523"/>
              <a:gd name="connsiteY14" fmla="*/ 642378 h 664150"/>
              <a:gd name="connsiteX15" fmla="*/ 576942 w 742523"/>
              <a:gd name="connsiteY15" fmla="*/ 598835 h 664150"/>
              <a:gd name="connsiteX16" fmla="*/ 609600 w 742523"/>
              <a:gd name="connsiteY16" fmla="*/ 577064 h 664150"/>
              <a:gd name="connsiteX17" fmla="*/ 631371 w 742523"/>
              <a:gd name="connsiteY17" fmla="*/ 544407 h 664150"/>
              <a:gd name="connsiteX18" fmla="*/ 642257 w 742523"/>
              <a:gd name="connsiteY18" fmla="*/ 511750 h 664150"/>
              <a:gd name="connsiteX19" fmla="*/ 664028 w 742523"/>
              <a:gd name="connsiteY19" fmla="*/ 489978 h 664150"/>
              <a:gd name="connsiteX20" fmla="*/ 696685 w 742523"/>
              <a:gd name="connsiteY20" fmla="*/ 424664 h 664150"/>
              <a:gd name="connsiteX21" fmla="*/ 718457 w 742523"/>
              <a:gd name="connsiteY21" fmla="*/ 359350 h 664150"/>
              <a:gd name="connsiteX22" fmla="*/ 740228 w 742523"/>
              <a:gd name="connsiteY22" fmla="*/ 272264 h 664150"/>
              <a:gd name="connsiteX23" fmla="*/ 707571 w 742523"/>
              <a:gd name="connsiteY23" fmla="*/ 76321 h 664150"/>
              <a:gd name="connsiteX24" fmla="*/ 674914 w 742523"/>
              <a:gd name="connsiteY24" fmla="*/ 65435 h 664150"/>
              <a:gd name="connsiteX25" fmla="*/ 587828 w 742523"/>
              <a:gd name="connsiteY25" fmla="*/ 21892 h 664150"/>
              <a:gd name="connsiteX26" fmla="*/ 555171 w 742523"/>
              <a:gd name="connsiteY26" fmla="*/ 11007 h 664150"/>
              <a:gd name="connsiteX27" fmla="*/ 522514 w 742523"/>
              <a:gd name="connsiteY27" fmla="*/ 121 h 664150"/>
              <a:gd name="connsiteX28" fmla="*/ 163285 w 742523"/>
              <a:gd name="connsiteY28" fmla="*/ 21892 h 664150"/>
              <a:gd name="connsiteX29" fmla="*/ 130628 w 742523"/>
              <a:gd name="connsiteY29" fmla="*/ 32778 h 664150"/>
              <a:gd name="connsiteX30" fmla="*/ 97971 w 742523"/>
              <a:gd name="connsiteY30" fmla="*/ 54550 h 664150"/>
              <a:gd name="connsiteX31" fmla="*/ 108857 w 742523"/>
              <a:gd name="connsiteY31" fmla="*/ 87207 h 6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523" h="664150">
                <a:moveTo>
                  <a:pt x="108857" y="87207"/>
                </a:moveTo>
                <a:cubicBezTo>
                  <a:pt x="101600" y="99907"/>
                  <a:pt x="67752" y="111716"/>
                  <a:pt x="54428" y="130750"/>
                </a:cubicBezTo>
                <a:cubicBezTo>
                  <a:pt x="41268" y="149551"/>
                  <a:pt x="39914" y="174293"/>
                  <a:pt x="32657" y="196064"/>
                </a:cubicBezTo>
                <a:lnTo>
                  <a:pt x="21771" y="228721"/>
                </a:lnTo>
                <a:lnTo>
                  <a:pt x="10885" y="261378"/>
                </a:lnTo>
                <a:lnTo>
                  <a:pt x="0" y="294035"/>
                </a:lnTo>
                <a:cubicBezTo>
                  <a:pt x="3628" y="348464"/>
                  <a:pt x="4861" y="403105"/>
                  <a:pt x="10885" y="457321"/>
                </a:cubicBezTo>
                <a:cubicBezTo>
                  <a:pt x="12152" y="468725"/>
                  <a:pt x="15867" y="480139"/>
                  <a:pt x="21771" y="489978"/>
                </a:cubicBezTo>
                <a:cubicBezTo>
                  <a:pt x="27051" y="498779"/>
                  <a:pt x="36285" y="504493"/>
                  <a:pt x="43542" y="511750"/>
                </a:cubicBezTo>
                <a:cubicBezTo>
                  <a:pt x="47171" y="522636"/>
                  <a:pt x="48524" y="534568"/>
                  <a:pt x="54428" y="544407"/>
                </a:cubicBezTo>
                <a:cubicBezTo>
                  <a:pt x="67322" y="565897"/>
                  <a:pt x="137466" y="608372"/>
                  <a:pt x="141514" y="609721"/>
                </a:cubicBezTo>
                <a:lnTo>
                  <a:pt x="206828" y="631492"/>
                </a:lnTo>
                <a:cubicBezTo>
                  <a:pt x="232713" y="640120"/>
                  <a:pt x="255688" y="648707"/>
                  <a:pt x="283028" y="653264"/>
                </a:cubicBezTo>
                <a:cubicBezTo>
                  <a:pt x="311885" y="658074"/>
                  <a:pt x="341085" y="660521"/>
                  <a:pt x="370114" y="664150"/>
                </a:cubicBezTo>
                <a:cubicBezTo>
                  <a:pt x="389315" y="662230"/>
                  <a:pt x="486484" y="657819"/>
                  <a:pt x="522514" y="642378"/>
                </a:cubicBezTo>
                <a:cubicBezTo>
                  <a:pt x="558602" y="626912"/>
                  <a:pt x="549928" y="620446"/>
                  <a:pt x="576942" y="598835"/>
                </a:cubicBezTo>
                <a:cubicBezTo>
                  <a:pt x="587158" y="590662"/>
                  <a:pt x="598714" y="584321"/>
                  <a:pt x="609600" y="577064"/>
                </a:cubicBezTo>
                <a:cubicBezTo>
                  <a:pt x="616857" y="566178"/>
                  <a:pt x="625520" y="556109"/>
                  <a:pt x="631371" y="544407"/>
                </a:cubicBezTo>
                <a:cubicBezTo>
                  <a:pt x="636503" y="534144"/>
                  <a:pt x="636353" y="521589"/>
                  <a:pt x="642257" y="511750"/>
                </a:cubicBezTo>
                <a:cubicBezTo>
                  <a:pt x="647537" y="502949"/>
                  <a:pt x="656771" y="497235"/>
                  <a:pt x="664028" y="489978"/>
                </a:cubicBezTo>
                <a:cubicBezTo>
                  <a:pt x="703729" y="370877"/>
                  <a:pt x="640412" y="551277"/>
                  <a:pt x="696685" y="424664"/>
                </a:cubicBezTo>
                <a:cubicBezTo>
                  <a:pt x="706006" y="403693"/>
                  <a:pt x="711200" y="381121"/>
                  <a:pt x="718457" y="359350"/>
                </a:cubicBezTo>
                <a:cubicBezTo>
                  <a:pt x="735190" y="309150"/>
                  <a:pt x="727095" y="337927"/>
                  <a:pt x="740228" y="272264"/>
                </a:cubicBezTo>
                <a:cubicBezTo>
                  <a:pt x="739166" y="256339"/>
                  <a:pt x="757035" y="115893"/>
                  <a:pt x="707571" y="76321"/>
                </a:cubicBezTo>
                <a:cubicBezTo>
                  <a:pt x="698611" y="69153"/>
                  <a:pt x="685800" y="69064"/>
                  <a:pt x="674914" y="65435"/>
                </a:cubicBezTo>
                <a:cubicBezTo>
                  <a:pt x="636915" y="27437"/>
                  <a:pt x="662877" y="46908"/>
                  <a:pt x="587828" y="21892"/>
                </a:cubicBezTo>
                <a:lnTo>
                  <a:pt x="555171" y="11007"/>
                </a:lnTo>
                <a:lnTo>
                  <a:pt x="522514" y="121"/>
                </a:lnTo>
                <a:cubicBezTo>
                  <a:pt x="337685" y="6495"/>
                  <a:pt x="288258" y="-13814"/>
                  <a:pt x="163285" y="21892"/>
                </a:cubicBezTo>
                <a:cubicBezTo>
                  <a:pt x="152252" y="25044"/>
                  <a:pt x="140891" y="27646"/>
                  <a:pt x="130628" y="32778"/>
                </a:cubicBezTo>
                <a:cubicBezTo>
                  <a:pt x="118926" y="38629"/>
                  <a:pt x="108857" y="47293"/>
                  <a:pt x="97971" y="54550"/>
                </a:cubicBezTo>
                <a:cubicBezTo>
                  <a:pt x="73354" y="91477"/>
                  <a:pt x="116114" y="74507"/>
                  <a:pt x="108857" y="87207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Ελεύθερη σχεδίαση 39"/>
          <p:cNvSpPr/>
          <p:nvPr/>
        </p:nvSpPr>
        <p:spPr>
          <a:xfrm>
            <a:off x="5442951" y="5343477"/>
            <a:ext cx="742523" cy="664150"/>
          </a:xfrm>
          <a:custGeom>
            <a:avLst/>
            <a:gdLst>
              <a:gd name="connsiteX0" fmla="*/ 108857 w 742523"/>
              <a:gd name="connsiteY0" fmla="*/ 87207 h 664150"/>
              <a:gd name="connsiteX1" fmla="*/ 54428 w 742523"/>
              <a:gd name="connsiteY1" fmla="*/ 130750 h 664150"/>
              <a:gd name="connsiteX2" fmla="*/ 32657 w 742523"/>
              <a:gd name="connsiteY2" fmla="*/ 196064 h 664150"/>
              <a:gd name="connsiteX3" fmla="*/ 21771 w 742523"/>
              <a:gd name="connsiteY3" fmla="*/ 228721 h 664150"/>
              <a:gd name="connsiteX4" fmla="*/ 10885 w 742523"/>
              <a:gd name="connsiteY4" fmla="*/ 261378 h 664150"/>
              <a:gd name="connsiteX5" fmla="*/ 0 w 742523"/>
              <a:gd name="connsiteY5" fmla="*/ 294035 h 664150"/>
              <a:gd name="connsiteX6" fmla="*/ 10885 w 742523"/>
              <a:gd name="connsiteY6" fmla="*/ 457321 h 664150"/>
              <a:gd name="connsiteX7" fmla="*/ 21771 w 742523"/>
              <a:gd name="connsiteY7" fmla="*/ 489978 h 664150"/>
              <a:gd name="connsiteX8" fmla="*/ 43542 w 742523"/>
              <a:gd name="connsiteY8" fmla="*/ 511750 h 664150"/>
              <a:gd name="connsiteX9" fmla="*/ 54428 w 742523"/>
              <a:gd name="connsiteY9" fmla="*/ 544407 h 664150"/>
              <a:gd name="connsiteX10" fmla="*/ 141514 w 742523"/>
              <a:gd name="connsiteY10" fmla="*/ 609721 h 664150"/>
              <a:gd name="connsiteX11" fmla="*/ 206828 w 742523"/>
              <a:gd name="connsiteY11" fmla="*/ 631492 h 664150"/>
              <a:gd name="connsiteX12" fmla="*/ 283028 w 742523"/>
              <a:gd name="connsiteY12" fmla="*/ 653264 h 664150"/>
              <a:gd name="connsiteX13" fmla="*/ 370114 w 742523"/>
              <a:gd name="connsiteY13" fmla="*/ 664150 h 664150"/>
              <a:gd name="connsiteX14" fmla="*/ 522514 w 742523"/>
              <a:gd name="connsiteY14" fmla="*/ 642378 h 664150"/>
              <a:gd name="connsiteX15" fmla="*/ 576942 w 742523"/>
              <a:gd name="connsiteY15" fmla="*/ 598835 h 664150"/>
              <a:gd name="connsiteX16" fmla="*/ 609600 w 742523"/>
              <a:gd name="connsiteY16" fmla="*/ 577064 h 664150"/>
              <a:gd name="connsiteX17" fmla="*/ 631371 w 742523"/>
              <a:gd name="connsiteY17" fmla="*/ 544407 h 664150"/>
              <a:gd name="connsiteX18" fmla="*/ 642257 w 742523"/>
              <a:gd name="connsiteY18" fmla="*/ 511750 h 664150"/>
              <a:gd name="connsiteX19" fmla="*/ 664028 w 742523"/>
              <a:gd name="connsiteY19" fmla="*/ 489978 h 664150"/>
              <a:gd name="connsiteX20" fmla="*/ 696685 w 742523"/>
              <a:gd name="connsiteY20" fmla="*/ 424664 h 664150"/>
              <a:gd name="connsiteX21" fmla="*/ 718457 w 742523"/>
              <a:gd name="connsiteY21" fmla="*/ 359350 h 664150"/>
              <a:gd name="connsiteX22" fmla="*/ 740228 w 742523"/>
              <a:gd name="connsiteY22" fmla="*/ 272264 h 664150"/>
              <a:gd name="connsiteX23" fmla="*/ 707571 w 742523"/>
              <a:gd name="connsiteY23" fmla="*/ 76321 h 664150"/>
              <a:gd name="connsiteX24" fmla="*/ 674914 w 742523"/>
              <a:gd name="connsiteY24" fmla="*/ 65435 h 664150"/>
              <a:gd name="connsiteX25" fmla="*/ 587828 w 742523"/>
              <a:gd name="connsiteY25" fmla="*/ 21892 h 664150"/>
              <a:gd name="connsiteX26" fmla="*/ 555171 w 742523"/>
              <a:gd name="connsiteY26" fmla="*/ 11007 h 664150"/>
              <a:gd name="connsiteX27" fmla="*/ 522514 w 742523"/>
              <a:gd name="connsiteY27" fmla="*/ 121 h 664150"/>
              <a:gd name="connsiteX28" fmla="*/ 163285 w 742523"/>
              <a:gd name="connsiteY28" fmla="*/ 21892 h 664150"/>
              <a:gd name="connsiteX29" fmla="*/ 130628 w 742523"/>
              <a:gd name="connsiteY29" fmla="*/ 32778 h 664150"/>
              <a:gd name="connsiteX30" fmla="*/ 97971 w 742523"/>
              <a:gd name="connsiteY30" fmla="*/ 54550 h 664150"/>
              <a:gd name="connsiteX31" fmla="*/ 108857 w 742523"/>
              <a:gd name="connsiteY31" fmla="*/ 87207 h 66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523" h="664150">
                <a:moveTo>
                  <a:pt x="108857" y="87207"/>
                </a:moveTo>
                <a:cubicBezTo>
                  <a:pt x="101600" y="99907"/>
                  <a:pt x="67752" y="111716"/>
                  <a:pt x="54428" y="130750"/>
                </a:cubicBezTo>
                <a:cubicBezTo>
                  <a:pt x="41268" y="149551"/>
                  <a:pt x="39914" y="174293"/>
                  <a:pt x="32657" y="196064"/>
                </a:cubicBezTo>
                <a:lnTo>
                  <a:pt x="21771" y="228721"/>
                </a:lnTo>
                <a:lnTo>
                  <a:pt x="10885" y="261378"/>
                </a:lnTo>
                <a:lnTo>
                  <a:pt x="0" y="294035"/>
                </a:lnTo>
                <a:cubicBezTo>
                  <a:pt x="3628" y="348464"/>
                  <a:pt x="4861" y="403105"/>
                  <a:pt x="10885" y="457321"/>
                </a:cubicBezTo>
                <a:cubicBezTo>
                  <a:pt x="12152" y="468725"/>
                  <a:pt x="15867" y="480139"/>
                  <a:pt x="21771" y="489978"/>
                </a:cubicBezTo>
                <a:cubicBezTo>
                  <a:pt x="27051" y="498779"/>
                  <a:pt x="36285" y="504493"/>
                  <a:pt x="43542" y="511750"/>
                </a:cubicBezTo>
                <a:cubicBezTo>
                  <a:pt x="47171" y="522636"/>
                  <a:pt x="48524" y="534568"/>
                  <a:pt x="54428" y="544407"/>
                </a:cubicBezTo>
                <a:cubicBezTo>
                  <a:pt x="67322" y="565897"/>
                  <a:pt x="137466" y="608372"/>
                  <a:pt x="141514" y="609721"/>
                </a:cubicBezTo>
                <a:lnTo>
                  <a:pt x="206828" y="631492"/>
                </a:lnTo>
                <a:cubicBezTo>
                  <a:pt x="232713" y="640120"/>
                  <a:pt x="255688" y="648707"/>
                  <a:pt x="283028" y="653264"/>
                </a:cubicBezTo>
                <a:cubicBezTo>
                  <a:pt x="311885" y="658074"/>
                  <a:pt x="341085" y="660521"/>
                  <a:pt x="370114" y="664150"/>
                </a:cubicBezTo>
                <a:cubicBezTo>
                  <a:pt x="389315" y="662230"/>
                  <a:pt x="486484" y="657819"/>
                  <a:pt x="522514" y="642378"/>
                </a:cubicBezTo>
                <a:cubicBezTo>
                  <a:pt x="558602" y="626912"/>
                  <a:pt x="549928" y="620446"/>
                  <a:pt x="576942" y="598835"/>
                </a:cubicBezTo>
                <a:cubicBezTo>
                  <a:pt x="587158" y="590662"/>
                  <a:pt x="598714" y="584321"/>
                  <a:pt x="609600" y="577064"/>
                </a:cubicBezTo>
                <a:cubicBezTo>
                  <a:pt x="616857" y="566178"/>
                  <a:pt x="625520" y="556109"/>
                  <a:pt x="631371" y="544407"/>
                </a:cubicBezTo>
                <a:cubicBezTo>
                  <a:pt x="636503" y="534144"/>
                  <a:pt x="636353" y="521589"/>
                  <a:pt x="642257" y="511750"/>
                </a:cubicBezTo>
                <a:cubicBezTo>
                  <a:pt x="647537" y="502949"/>
                  <a:pt x="656771" y="497235"/>
                  <a:pt x="664028" y="489978"/>
                </a:cubicBezTo>
                <a:cubicBezTo>
                  <a:pt x="703729" y="370877"/>
                  <a:pt x="640412" y="551277"/>
                  <a:pt x="696685" y="424664"/>
                </a:cubicBezTo>
                <a:cubicBezTo>
                  <a:pt x="706006" y="403693"/>
                  <a:pt x="711200" y="381121"/>
                  <a:pt x="718457" y="359350"/>
                </a:cubicBezTo>
                <a:cubicBezTo>
                  <a:pt x="735190" y="309150"/>
                  <a:pt x="727095" y="337927"/>
                  <a:pt x="740228" y="272264"/>
                </a:cubicBezTo>
                <a:cubicBezTo>
                  <a:pt x="739166" y="256339"/>
                  <a:pt x="757035" y="115893"/>
                  <a:pt x="707571" y="76321"/>
                </a:cubicBezTo>
                <a:cubicBezTo>
                  <a:pt x="698611" y="69153"/>
                  <a:pt x="685800" y="69064"/>
                  <a:pt x="674914" y="65435"/>
                </a:cubicBezTo>
                <a:cubicBezTo>
                  <a:pt x="636915" y="27437"/>
                  <a:pt x="662877" y="46908"/>
                  <a:pt x="587828" y="21892"/>
                </a:cubicBezTo>
                <a:lnTo>
                  <a:pt x="555171" y="11007"/>
                </a:lnTo>
                <a:lnTo>
                  <a:pt x="522514" y="121"/>
                </a:lnTo>
                <a:cubicBezTo>
                  <a:pt x="337685" y="6495"/>
                  <a:pt x="288258" y="-13814"/>
                  <a:pt x="163285" y="21892"/>
                </a:cubicBezTo>
                <a:cubicBezTo>
                  <a:pt x="152252" y="25044"/>
                  <a:pt x="140891" y="27646"/>
                  <a:pt x="130628" y="32778"/>
                </a:cubicBezTo>
                <a:cubicBezTo>
                  <a:pt x="118926" y="38629"/>
                  <a:pt x="108857" y="47293"/>
                  <a:pt x="97971" y="54550"/>
                </a:cubicBezTo>
                <a:cubicBezTo>
                  <a:pt x="73354" y="91477"/>
                  <a:pt x="116114" y="74507"/>
                  <a:pt x="108857" y="87207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Ελεύθερη σχεδίαση 38"/>
          <p:cNvSpPr/>
          <p:nvPr/>
        </p:nvSpPr>
        <p:spPr>
          <a:xfrm>
            <a:off x="2514599" y="5803113"/>
            <a:ext cx="2982686" cy="435429"/>
          </a:xfrm>
          <a:custGeom>
            <a:avLst/>
            <a:gdLst>
              <a:gd name="connsiteX0" fmla="*/ 0 w 2982686"/>
              <a:gd name="connsiteY0" fmla="*/ 0 h 435429"/>
              <a:gd name="connsiteX1" fmla="*/ 108857 w 2982686"/>
              <a:gd name="connsiteY1" fmla="*/ 119743 h 435429"/>
              <a:gd name="connsiteX2" fmla="*/ 141514 w 2982686"/>
              <a:gd name="connsiteY2" fmla="*/ 130629 h 435429"/>
              <a:gd name="connsiteX3" fmla="*/ 195943 w 2982686"/>
              <a:gd name="connsiteY3" fmla="*/ 163286 h 435429"/>
              <a:gd name="connsiteX4" fmla="*/ 261257 w 2982686"/>
              <a:gd name="connsiteY4" fmla="*/ 195943 h 435429"/>
              <a:gd name="connsiteX5" fmla="*/ 315686 w 2982686"/>
              <a:gd name="connsiteY5" fmla="*/ 228600 h 435429"/>
              <a:gd name="connsiteX6" fmla="*/ 348343 w 2982686"/>
              <a:gd name="connsiteY6" fmla="*/ 250372 h 435429"/>
              <a:gd name="connsiteX7" fmla="*/ 391886 w 2982686"/>
              <a:gd name="connsiteY7" fmla="*/ 261257 h 435429"/>
              <a:gd name="connsiteX8" fmla="*/ 424543 w 2982686"/>
              <a:gd name="connsiteY8" fmla="*/ 272143 h 435429"/>
              <a:gd name="connsiteX9" fmla="*/ 468086 w 2982686"/>
              <a:gd name="connsiteY9" fmla="*/ 293915 h 435429"/>
              <a:gd name="connsiteX10" fmla="*/ 587829 w 2982686"/>
              <a:gd name="connsiteY10" fmla="*/ 326572 h 435429"/>
              <a:gd name="connsiteX11" fmla="*/ 674914 w 2982686"/>
              <a:gd name="connsiteY11" fmla="*/ 348343 h 435429"/>
              <a:gd name="connsiteX12" fmla="*/ 718457 w 2982686"/>
              <a:gd name="connsiteY12" fmla="*/ 359229 h 435429"/>
              <a:gd name="connsiteX13" fmla="*/ 751114 w 2982686"/>
              <a:gd name="connsiteY13" fmla="*/ 370115 h 435429"/>
              <a:gd name="connsiteX14" fmla="*/ 816429 w 2982686"/>
              <a:gd name="connsiteY14" fmla="*/ 381000 h 435429"/>
              <a:gd name="connsiteX15" fmla="*/ 990600 w 2982686"/>
              <a:gd name="connsiteY15" fmla="*/ 402772 h 435429"/>
              <a:gd name="connsiteX16" fmla="*/ 1045029 w 2982686"/>
              <a:gd name="connsiteY16" fmla="*/ 413657 h 435429"/>
              <a:gd name="connsiteX17" fmla="*/ 1251857 w 2982686"/>
              <a:gd name="connsiteY17" fmla="*/ 424543 h 435429"/>
              <a:gd name="connsiteX18" fmla="*/ 1360714 w 2982686"/>
              <a:gd name="connsiteY18" fmla="*/ 435429 h 435429"/>
              <a:gd name="connsiteX19" fmla="*/ 1807029 w 2982686"/>
              <a:gd name="connsiteY19" fmla="*/ 424543 h 435429"/>
              <a:gd name="connsiteX20" fmla="*/ 1905000 w 2982686"/>
              <a:gd name="connsiteY20" fmla="*/ 413657 h 435429"/>
              <a:gd name="connsiteX21" fmla="*/ 2057400 w 2982686"/>
              <a:gd name="connsiteY21" fmla="*/ 402772 h 435429"/>
              <a:gd name="connsiteX22" fmla="*/ 2111829 w 2982686"/>
              <a:gd name="connsiteY22" fmla="*/ 391886 h 435429"/>
              <a:gd name="connsiteX23" fmla="*/ 2188029 w 2982686"/>
              <a:gd name="connsiteY23" fmla="*/ 381000 h 435429"/>
              <a:gd name="connsiteX24" fmla="*/ 2231571 w 2982686"/>
              <a:gd name="connsiteY24" fmla="*/ 370115 h 435429"/>
              <a:gd name="connsiteX25" fmla="*/ 2383971 w 2982686"/>
              <a:gd name="connsiteY25" fmla="*/ 348343 h 435429"/>
              <a:gd name="connsiteX26" fmla="*/ 2460171 w 2982686"/>
              <a:gd name="connsiteY26" fmla="*/ 326572 h 435429"/>
              <a:gd name="connsiteX27" fmla="*/ 2492829 w 2982686"/>
              <a:gd name="connsiteY27" fmla="*/ 315686 h 435429"/>
              <a:gd name="connsiteX28" fmla="*/ 2569029 w 2982686"/>
              <a:gd name="connsiteY28" fmla="*/ 304800 h 435429"/>
              <a:gd name="connsiteX29" fmla="*/ 2645229 w 2982686"/>
              <a:gd name="connsiteY29" fmla="*/ 283029 h 435429"/>
              <a:gd name="connsiteX30" fmla="*/ 2699657 w 2982686"/>
              <a:gd name="connsiteY30" fmla="*/ 272143 h 435429"/>
              <a:gd name="connsiteX31" fmla="*/ 2775857 w 2982686"/>
              <a:gd name="connsiteY31" fmla="*/ 250372 h 435429"/>
              <a:gd name="connsiteX32" fmla="*/ 2808514 w 2982686"/>
              <a:gd name="connsiteY32" fmla="*/ 228600 h 435429"/>
              <a:gd name="connsiteX33" fmla="*/ 2917371 w 2982686"/>
              <a:gd name="connsiteY33" fmla="*/ 195943 h 435429"/>
              <a:gd name="connsiteX34" fmla="*/ 2950029 w 2982686"/>
              <a:gd name="connsiteY34" fmla="*/ 174172 h 435429"/>
              <a:gd name="connsiteX35" fmla="*/ 2982686 w 2982686"/>
              <a:gd name="connsiteY35" fmla="*/ 15240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2686" h="435429">
                <a:moveTo>
                  <a:pt x="0" y="0"/>
                </a:moveTo>
                <a:cubicBezTo>
                  <a:pt x="17915" y="22394"/>
                  <a:pt x="86563" y="112311"/>
                  <a:pt x="108857" y="119743"/>
                </a:cubicBezTo>
                <a:lnTo>
                  <a:pt x="141514" y="130629"/>
                </a:lnTo>
                <a:cubicBezTo>
                  <a:pt x="184040" y="173153"/>
                  <a:pt x="139418" y="135023"/>
                  <a:pt x="195943" y="163286"/>
                </a:cubicBezTo>
                <a:cubicBezTo>
                  <a:pt x="280352" y="205490"/>
                  <a:pt x="179173" y="168581"/>
                  <a:pt x="261257" y="195943"/>
                </a:cubicBezTo>
                <a:cubicBezTo>
                  <a:pt x="303784" y="238470"/>
                  <a:pt x="259159" y="200337"/>
                  <a:pt x="315686" y="228600"/>
                </a:cubicBezTo>
                <a:cubicBezTo>
                  <a:pt x="327388" y="234451"/>
                  <a:pt x="336318" y="245218"/>
                  <a:pt x="348343" y="250372"/>
                </a:cubicBezTo>
                <a:cubicBezTo>
                  <a:pt x="362094" y="256265"/>
                  <a:pt x="377501" y="257147"/>
                  <a:pt x="391886" y="261257"/>
                </a:cubicBezTo>
                <a:cubicBezTo>
                  <a:pt x="402919" y="264409"/>
                  <a:pt x="413996" y="267623"/>
                  <a:pt x="424543" y="272143"/>
                </a:cubicBezTo>
                <a:cubicBezTo>
                  <a:pt x="439458" y="278536"/>
                  <a:pt x="453170" y="287523"/>
                  <a:pt x="468086" y="293915"/>
                </a:cubicBezTo>
                <a:cubicBezTo>
                  <a:pt x="501025" y="308032"/>
                  <a:pt x="562899" y="318263"/>
                  <a:pt x="587829" y="326572"/>
                </a:cubicBezTo>
                <a:cubicBezTo>
                  <a:pt x="646187" y="346023"/>
                  <a:pt x="596096" y="330827"/>
                  <a:pt x="674914" y="348343"/>
                </a:cubicBezTo>
                <a:cubicBezTo>
                  <a:pt x="689519" y="351589"/>
                  <a:pt x="704072" y="355119"/>
                  <a:pt x="718457" y="359229"/>
                </a:cubicBezTo>
                <a:cubicBezTo>
                  <a:pt x="729490" y="362381"/>
                  <a:pt x="739913" y="367626"/>
                  <a:pt x="751114" y="370115"/>
                </a:cubicBezTo>
                <a:cubicBezTo>
                  <a:pt x="772660" y="374903"/>
                  <a:pt x="794657" y="377372"/>
                  <a:pt x="816429" y="381000"/>
                </a:cubicBezTo>
                <a:cubicBezTo>
                  <a:pt x="899675" y="408749"/>
                  <a:pt x="814118" y="383163"/>
                  <a:pt x="990600" y="402772"/>
                </a:cubicBezTo>
                <a:cubicBezTo>
                  <a:pt x="1008989" y="404815"/>
                  <a:pt x="1026591" y="412121"/>
                  <a:pt x="1045029" y="413657"/>
                </a:cubicBezTo>
                <a:cubicBezTo>
                  <a:pt x="1113829" y="419390"/>
                  <a:pt x="1182983" y="419793"/>
                  <a:pt x="1251857" y="424543"/>
                </a:cubicBezTo>
                <a:cubicBezTo>
                  <a:pt x="1288237" y="427052"/>
                  <a:pt x="1324428" y="431800"/>
                  <a:pt x="1360714" y="435429"/>
                </a:cubicBezTo>
                <a:lnTo>
                  <a:pt x="1807029" y="424543"/>
                </a:lnTo>
                <a:cubicBezTo>
                  <a:pt x="1839861" y="423230"/>
                  <a:pt x="1872266" y="416503"/>
                  <a:pt x="1905000" y="413657"/>
                </a:cubicBezTo>
                <a:cubicBezTo>
                  <a:pt x="1955738" y="409245"/>
                  <a:pt x="2006600" y="406400"/>
                  <a:pt x="2057400" y="402772"/>
                </a:cubicBezTo>
                <a:cubicBezTo>
                  <a:pt x="2075543" y="399143"/>
                  <a:pt x="2093578" y="394928"/>
                  <a:pt x="2111829" y="391886"/>
                </a:cubicBezTo>
                <a:cubicBezTo>
                  <a:pt x="2137138" y="387668"/>
                  <a:pt x="2162785" y="385590"/>
                  <a:pt x="2188029" y="381000"/>
                </a:cubicBezTo>
                <a:cubicBezTo>
                  <a:pt x="2202748" y="378324"/>
                  <a:pt x="2216814" y="372575"/>
                  <a:pt x="2231571" y="370115"/>
                </a:cubicBezTo>
                <a:cubicBezTo>
                  <a:pt x="2282189" y="361679"/>
                  <a:pt x="2383971" y="348343"/>
                  <a:pt x="2383971" y="348343"/>
                </a:cubicBezTo>
                <a:cubicBezTo>
                  <a:pt x="2462275" y="322242"/>
                  <a:pt x="2364489" y="353909"/>
                  <a:pt x="2460171" y="326572"/>
                </a:cubicBezTo>
                <a:cubicBezTo>
                  <a:pt x="2471204" y="323420"/>
                  <a:pt x="2481577" y="317936"/>
                  <a:pt x="2492829" y="315686"/>
                </a:cubicBezTo>
                <a:cubicBezTo>
                  <a:pt x="2517989" y="310654"/>
                  <a:pt x="2543785" y="309390"/>
                  <a:pt x="2569029" y="304800"/>
                </a:cubicBezTo>
                <a:cubicBezTo>
                  <a:pt x="2643686" y="291226"/>
                  <a:pt x="2583051" y="298574"/>
                  <a:pt x="2645229" y="283029"/>
                </a:cubicBezTo>
                <a:cubicBezTo>
                  <a:pt x="2663179" y="278542"/>
                  <a:pt x="2681596" y="276157"/>
                  <a:pt x="2699657" y="272143"/>
                </a:cubicBezTo>
                <a:cubicBezTo>
                  <a:pt x="2740660" y="263031"/>
                  <a:pt x="2739492" y="262493"/>
                  <a:pt x="2775857" y="250372"/>
                </a:cubicBezTo>
                <a:cubicBezTo>
                  <a:pt x="2786743" y="243115"/>
                  <a:pt x="2796489" y="233754"/>
                  <a:pt x="2808514" y="228600"/>
                </a:cubicBezTo>
                <a:cubicBezTo>
                  <a:pt x="2851121" y="210340"/>
                  <a:pt x="2873451" y="225222"/>
                  <a:pt x="2917371" y="195943"/>
                </a:cubicBezTo>
                <a:cubicBezTo>
                  <a:pt x="2928257" y="188686"/>
                  <a:pt x="2939813" y="182345"/>
                  <a:pt x="2950029" y="174172"/>
                </a:cubicBezTo>
                <a:cubicBezTo>
                  <a:pt x="2980452" y="149834"/>
                  <a:pt x="2959385" y="152400"/>
                  <a:pt x="2982686" y="152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Ελεύθερη σχεδίαση 40"/>
          <p:cNvSpPr/>
          <p:nvPr/>
        </p:nvSpPr>
        <p:spPr>
          <a:xfrm>
            <a:off x="1186542" y="5095542"/>
            <a:ext cx="2971800" cy="337457"/>
          </a:xfrm>
          <a:custGeom>
            <a:avLst/>
            <a:gdLst>
              <a:gd name="connsiteX0" fmla="*/ 0 w 2971800"/>
              <a:gd name="connsiteY0" fmla="*/ 337457 h 337457"/>
              <a:gd name="connsiteX1" fmla="*/ 65314 w 2971800"/>
              <a:gd name="connsiteY1" fmla="*/ 315686 h 337457"/>
              <a:gd name="connsiteX2" fmla="*/ 108857 w 2971800"/>
              <a:gd name="connsiteY2" fmla="*/ 304800 h 337457"/>
              <a:gd name="connsiteX3" fmla="*/ 174171 w 2971800"/>
              <a:gd name="connsiteY3" fmla="*/ 283028 h 337457"/>
              <a:gd name="connsiteX4" fmla="*/ 206828 w 2971800"/>
              <a:gd name="connsiteY4" fmla="*/ 272143 h 337457"/>
              <a:gd name="connsiteX5" fmla="*/ 239486 w 2971800"/>
              <a:gd name="connsiteY5" fmla="*/ 261257 h 337457"/>
              <a:gd name="connsiteX6" fmla="*/ 326571 w 2971800"/>
              <a:gd name="connsiteY6" fmla="*/ 239486 h 337457"/>
              <a:gd name="connsiteX7" fmla="*/ 370114 w 2971800"/>
              <a:gd name="connsiteY7" fmla="*/ 228600 h 337457"/>
              <a:gd name="connsiteX8" fmla="*/ 435428 w 2971800"/>
              <a:gd name="connsiteY8" fmla="*/ 206828 h 337457"/>
              <a:gd name="connsiteX9" fmla="*/ 468086 w 2971800"/>
              <a:gd name="connsiteY9" fmla="*/ 195943 h 337457"/>
              <a:gd name="connsiteX10" fmla="*/ 511628 w 2971800"/>
              <a:gd name="connsiteY10" fmla="*/ 185057 h 337457"/>
              <a:gd name="connsiteX11" fmla="*/ 576943 w 2971800"/>
              <a:gd name="connsiteY11" fmla="*/ 163286 h 337457"/>
              <a:gd name="connsiteX12" fmla="*/ 653143 w 2971800"/>
              <a:gd name="connsiteY12" fmla="*/ 152400 h 337457"/>
              <a:gd name="connsiteX13" fmla="*/ 740228 w 2971800"/>
              <a:gd name="connsiteY13" fmla="*/ 130628 h 337457"/>
              <a:gd name="connsiteX14" fmla="*/ 816428 w 2971800"/>
              <a:gd name="connsiteY14" fmla="*/ 119743 h 337457"/>
              <a:gd name="connsiteX15" fmla="*/ 859971 w 2971800"/>
              <a:gd name="connsiteY15" fmla="*/ 108857 h 337457"/>
              <a:gd name="connsiteX16" fmla="*/ 968828 w 2971800"/>
              <a:gd name="connsiteY16" fmla="*/ 97971 h 337457"/>
              <a:gd name="connsiteX17" fmla="*/ 1099457 w 2971800"/>
              <a:gd name="connsiteY17" fmla="*/ 76200 h 337457"/>
              <a:gd name="connsiteX18" fmla="*/ 1143000 w 2971800"/>
              <a:gd name="connsiteY18" fmla="*/ 65314 h 337457"/>
              <a:gd name="connsiteX19" fmla="*/ 1240971 w 2971800"/>
              <a:gd name="connsiteY19" fmla="*/ 54428 h 337457"/>
              <a:gd name="connsiteX20" fmla="*/ 1295400 w 2971800"/>
              <a:gd name="connsiteY20" fmla="*/ 43543 h 337457"/>
              <a:gd name="connsiteX21" fmla="*/ 1371600 w 2971800"/>
              <a:gd name="connsiteY21" fmla="*/ 32657 h 337457"/>
              <a:gd name="connsiteX22" fmla="*/ 1415143 w 2971800"/>
              <a:gd name="connsiteY22" fmla="*/ 21771 h 337457"/>
              <a:gd name="connsiteX23" fmla="*/ 1534886 w 2971800"/>
              <a:gd name="connsiteY23" fmla="*/ 10886 h 337457"/>
              <a:gd name="connsiteX24" fmla="*/ 1621971 w 2971800"/>
              <a:gd name="connsiteY24" fmla="*/ 0 h 337457"/>
              <a:gd name="connsiteX25" fmla="*/ 2253343 w 2971800"/>
              <a:gd name="connsiteY25" fmla="*/ 21771 h 337457"/>
              <a:gd name="connsiteX26" fmla="*/ 2351314 w 2971800"/>
              <a:gd name="connsiteY26" fmla="*/ 43543 h 337457"/>
              <a:gd name="connsiteX27" fmla="*/ 2383971 w 2971800"/>
              <a:gd name="connsiteY27" fmla="*/ 54428 h 337457"/>
              <a:gd name="connsiteX28" fmla="*/ 2492828 w 2971800"/>
              <a:gd name="connsiteY28" fmla="*/ 76200 h 337457"/>
              <a:gd name="connsiteX29" fmla="*/ 2558143 w 2971800"/>
              <a:gd name="connsiteY29" fmla="*/ 97971 h 337457"/>
              <a:gd name="connsiteX30" fmla="*/ 2667000 w 2971800"/>
              <a:gd name="connsiteY30" fmla="*/ 119743 h 337457"/>
              <a:gd name="connsiteX31" fmla="*/ 2764971 w 2971800"/>
              <a:gd name="connsiteY31" fmla="*/ 152400 h 337457"/>
              <a:gd name="connsiteX32" fmla="*/ 2841171 w 2971800"/>
              <a:gd name="connsiteY32" fmla="*/ 185057 h 337457"/>
              <a:gd name="connsiteX33" fmla="*/ 2906486 w 2971800"/>
              <a:gd name="connsiteY33" fmla="*/ 206828 h 337457"/>
              <a:gd name="connsiteX34" fmla="*/ 2928257 w 2971800"/>
              <a:gd name="connsiteY34" fmla="*/ 228600 h 337457"/>
              <a:gd name="connsiteX35" fmla="*/ 2971800 w 2971800"/>
              <a:gd name="connsiteY35" fmla="*/ 2612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71800" h="337457">
                <a:moveTo>
                  <a:pt x="0" y="337457"/>
                </a:moveTo>
                <a:cubicBezTo>
                  <a:pt x="21771" y="330200"/>
                  <a:pt x="43333" y="322280"/>
                  <a:pt x="65314" y="315686"/>
                </a:cubicBezTo>
                <a:cubicBezTo>
                  <a:pt x="79644" y="311387"/>
                  <a:pt x="94527" y="309099"/>
                  <a:pt x="108857" y="304800"/>
                </a:cubicBezTo>
                <a:cubicBezTo>
                  <a:pt x="130838" y="298205"/>
                  <a:pt x="152400" y="290285"/>
                  <a:pt x="174171" y="283028"/>
                </a:cubicBezTo>
                <a:lnTo>
                  <a:pt x="206828" y="272143"/>
                </a:lnTo>
                <a:cubicBezTo>
                  <a:pt x="217714" y="268514"/>
                  <a:pt x="228354" y="264040"/>
                  <a:pt x="239486" y="261257"/>
                </a:cubicBezTo>
                <a:lnTo>
                  <a:pt x="326571" y="239486"/>
                </a:lnTo>
                <a:cubicBezTo>
                  <a:pt x="341085" y="235857"/>
                  <a:pt x="355921" y="233331"/>
                  <a:pt x="370114" y="228600"/>
                </a:cubicBezTo>
                <a:lnTo>
                  <a:pt x="435428" y="206828"/>
                </a:lnTo>
                <a:cubicBezTo>
                  <a:pt x="446314" y="203199"/>
                  <a:pt x="456954" y="198726"/>
                  <a:pt x="468086" y="195943"/>
                </a:cubicBezTo>
                <a:cubicBezTo>
                  <a:pt x="482600" y="192314"/>
                  <a:pt x="497298" y="189356"/>
                  <a:pt x="511628" y="185057"/>
                </a:cubicBezTo>
                <a:cubicBezTo>
                  <a:pt x="533609" y="178463"/>
                  <a:pt x="554224" y="166532"/>
                  <a:pt x="576943" y="163286"/>
                </a:cubicBezTo>
                <a:cubicBezTo>
                  <a:pt x="602343" y="159657"/>
                  <a:pt x="627983" y="157432"/>
                  <a:pt x="653143" y="152400"/>
                </a:cubicBezTo>
                <a:cubicBezTo>
                  <a:pt x="682484" y="146532"/>
                  <a:pt x="710607" y="134859"/>
                  <a:pt x="740228" y="130628"/>
                </a:cubicBezTo>
                <a:cubicBezTo>
                  <a:pt x="765628" y="127000"/>
                  <a:pt x="791184" y="124333"/>
                  <a:pt x="816428" y="119743"/>
                </a:cubicBezTo>
                <a:cubicBezTo>
                  <a:pt x="831148" y="117067"/>
                  <a:pt x="845160" y="110973"/>
                  <a:pt x="859971" y="108857"/>
                </a:cubicBezTo>
                <a:cubicBezTo>
                  <a:pt x="896071" y="103700"/>
                  <a:pt x="932542" y="101600"/>
                  <a:pt x="968828" y="97971"/>
                </a:cubicBezTo>
                <a:cubicBezTo>
                  <a:pt x="1066824" y="73474"/>
                  <a:pt x="946546" y="101686"/>
                  <a:pt x="1099457" y="76200"/>
                </a:cubicBezTo>
                <a:cubicBezTo>
                  <a:pt x="1114214" y="73740"/>
                  <a:pt x="1128213" y="67589"/>
                  <a:pt x="1143000" y="65314"/>
                </a:cubicBezTo>
                <a:cubicBezTo>
                  <a:pt x="1175476" y="60318"/>
                  <a:pt x="1208443" y="59075"/>
                  <a:pt x="1240971" y="54428"/>
                </a:cubicBezTo>
                <a:cubicBezTo>
                  <a:pt x="1259287" y="51811"/>
                  <a:pt x="1277149" y="46585"/>
                  <a:pt x="1295400" y="43543"/>
                </a:cubicBezTo>
                <a:cubicBezTo>
                  <a:pt x="1320709" y="39325"/>
                  <a:pt x="1346356" y="37247"/>
                  <a:pt x="1371600" y="32657"/>
                </a:cubicBezTo>
                <a:cubicBezTo>
                  <a:pt x="1386320" y="29981"/>
                  <a:pt x="1400313" y="23748"/>
                  <a:pt x="1415143" y="21771"/>
                </a:cubicBezTo>
                <a:cubicBezTo>
                  <a:pt x="1454870" y="16474"/>
                  <a:pt x="1495027" y="15082"/>
                  <a:pt x="1534886" y="10886"/>
                </a:cubicBezTo>
                <a:cubicBezTo>
                  <a:pt x="1563980" y="7824"/>
                  <a:pt x="1592943" y="3629"/>
                  <a:pt x="1621971" y="0"/>
                </a:cubicBezTo>
                <a:cubicBezTo>
                  <a:pt x="1838286" y="4326"/>
                  <a:pt x="2043782" y="-10469"/>
                  <a:pt x="2253343" y="21771"/>
                </a:cubicBezTo>
                <a:cubicBezTo>
                  <a:pt x="2277661" y="25512"/>
                  <a:pt x="2326031" y="36320"/>
                  <a:pt x="2351314" y="43543"/>
                </a:cubicBezTo>
                <a:cubicBezTo>
                  <a:pt x="2362347" y="46695"/>
                  <a:pt x="2372770" y="51939"/>
                  <a:pt x="2383971" y="54428"/>
                </a:cubicBezTo>
                <a:cubicBezTo>
                  <a:pt x="2459640" y="71243"/>
                  <a:pt x="2430858" y="57609"/>
                  <a:pt x="2492828" y="76200"/>
                </a:cubicBezTo>
                <a:cubicBezTo>
                  <a:pt x="2514809" y="82794"/>
                  <a:pt x="2535639" y="93470"/>
                  <a:pt x="2558143" y="97971"/>
                </a:cubicBezTo>
                <a:cubicBezTo>
                  <a:pt x="2594429" y="105228"/>
                  <a:pt x="2631895" y="108041"/>
                  <a:pt x="2667000" y="119743"/>
                </a:cubicBezTo>
                <a:lnTo>
                  <a:pt x="2764971" y="152400"/>
                </a:lnTo>
                <a:cubicBezTo>
                  <a:pt x="2870111" y="187448"/>
                  <a:pt x="2706630" y="131242"/>
                  <a:pt x="2841171" y="185057"/>
                </a:cubicBezTo>
                <a:cubicBezTo>
                  <a:pt x="2862479" y="193580"/>
                  <a:pt x="2906486" y="206828"/>
                  <a:pt x="2906486" y="206828"/>
                </a:cubicBezTo>
                <a:cubicBezTo>
                  <a:pt x="2913743" y="214085"/>
                  <a:pt x="2920243" y="222189"/>
                  <a:pt x="2928257" y="228600"/>
                </a:cubicBezTo>
                <a:cubicBezTo>
                  <a:pt x="2989807" y="277841"/>
                  <a:pt x="2942005" y="231462"/>
                  <a:pt x="2971800" y="26125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3" name="Ομάδα 42"/>
          <p:cNvGrpSpPr/>
          <p:nvPr/>
        </p:nvGrpSpPr>
        <p:grpSpPr>
          <a:xfrm>
            <a:off x="3188234" y="1425647"/>
            <a:ext cx="2651278" cy="1014958"/>
            <a:chOff x="3188234" y="1425647"/>
            <a:chExt cx="2651278" cy="1014958"/>
          </a:xfrm>
        </p:grpSpPr>
        <p:grpSp>
          <p:nvGrpSpPr>
            <p:cNvPr id="38" name="Ομάδα 37"/>
            <p:cNvGrpSpPr/>
            <p:nvPr/>
          </p:nvGrpSpPr>
          <p:grpSpPr>
            <a:xfrm>
              <a:off x="3188234" y="2298358"/>
              <a:ext cx="589027" cy="142247"/>
              <a:chOff x="3208278" y="2350365"/>
              <a:chExt cx="589027" cy="142247"/>
            </a:xfrm>
          </p:grpSpPr>
          <p:cxnSp>
            <p:nvCxnSpPr>
              <p:cNvPr id="9" name="Ευθύγραμμο βέλος σύνδεσης 8"/>
              <p:cNvCxnSpPr/>
              <p:nvPr/>
            </p:nvCxnSpPr>
            <p:spPr>
              <a:xfrm flipH="1">
                <a:off x="3208278" y="2453522"/>
                <a:ext cx="159441" cy="39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ύγραμμο βέλος σύνδεσης 41"/>
              <p:cNvCxnSpPr/>
              <p:nvPr/>
            </p:nvCxnSpPr>
            <p:spPr>
              <a:xfrm flipH="1">
                <a:off x="3637864" y="2350365"/>
                <a:ext cx="159441" cy="39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Ομάδα 43"/>
            <p:cNvGrpSpPr/>
            <p:nvPr/>
          </p:nvGrpSpPr>
          <p:grpSpPr>
            <a:xfrm rot="800133">
              <a:off x="5498505" y="1425647"/>
              <a:ext cx="341007" cy="82130"/>
              <a:chOff x="3166428" y="2410867"/>
              <a:chExt cx="341007" cy="82130"/>
            </a:xfrm>
          </p:grpSpPr>
          <p:cxnSp>
            <p:nvCxnSpPr>
              <p:cNvPr id="45" name="Ευθύγραμμο βέλος σύνδεσης 44"/>
              <p:cNvCxnSpPr/>
              <p:nvPr/>
            </p:nvCxnSpPr>
            <p:spPr>
              <a:xfrm flipH="1">
                <a:off x="3166428" y="2453907"/>
                <a:ext cx="159441" cy="39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ύγραμμο βέλος σύνδεσης 45"/>
              <p:cNvCxnSpPr/>
              <p:nvPr/>
            </p:nvCxnSpPr>
            <p:spPr>
              <a:xfrm flipH="1">
                <a:off x="3347994" y="2410867"/>
                <a:ext cx="159441" cy="39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11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5" grpId="0"/>
      <p:bldP spid="24" grpId="0"/>
      <p:bldP spid="25" grpId="0" animBg="1"/>
      <p:bldP spid="26" grpId="0"/>
      <p:bldP spid="34" grpId="0"/>
      <p:bldP spid="35" grpId="0" animBg="1"/>
      <p:bldP spid="32" grpId="0"/>
      <p:bldP spid="37" grpId="0"/>
      <p:bldP spid="36" grpId="0" animBg="1"/>
      <p:bldP spid="40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52736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0328" y="116632"/>
            <a:ext cx="6484080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Σύμφωνα με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της Συνέχειας</a:t>
            </a:r>
            <a:r>
              <a:rPr lang="el-GR" sz="2400" b="1" dirty="0" smtClean="0">
                <a:latin typeface="Comic Sans MS" panose="030F0702030302020204" pitchFamily="66" charset="0"/>
              </a:rPr>
              <a:t>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Παροχή, κατά μήκος μιας φλέβας που διαρρέεται από ιδανικό ρευστό, παραμένει σταθερή.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83" y="2379529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Έτσι, κατά μήκος ενός οριζόντιου σωλήνα που δεν έχει σταθερή διατομή, το ρευστό θα ρέει με διαφορετική ταχύτητα.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Εκεί που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στενεύει ο σωλήνας</a:t>
            </a:r>
            <a:r>
              <a:rPr lang="el-GR" sz="2000" b="1" dirty="0" smtClean="0">
                <a:latin typeface="Comic Sans MS" panose="030F0702030302020204" pitchFamily="66" charset="0"/>
              </a:rPr>
              <a:t>, η ταχύτητα ροής του ρευστού θα γίνεται μεγαλύτερη.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382188" y="3933056"/>
            <a:ext cx="3240360" cy="1508113"/>
            <a:chOff x="2699792" y="4567385"/>
            <a:chExt cx="3240360" cy="1508113"/>
          </a:xfrm>
        </p:grpSpPr>
        <p:pic>
          <p:nvPicPr>
            <p:cNvPr id="7" name="Picture 2" descr="C:\Users\Merkouris\Desktop\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567385"/>
              <a:ext cx="3240360" cy="15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87824" y="5121386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000" b="1" baseline="-25000" dirty="0" smtClean="0">
                      <a:solidFill>
                        <a:srgbClr val="FF0000"/>
                      </a:solidFill>
                    </a:rPr>
                    <a:t>1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5121386"/>
                  <a:ext cx="41710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412" b="-2272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220072" y="5121386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000" b="1" baseline="-25000" dirty="0" smtClean="0">
                      <a:solidFill>
                        <a:srgbClr val="FF0000"/>
                      </a:solidFill>
                    </a:rPr>
                    <a:t>2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5121386"/>
                  <a:ext cx="41710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899" b="-2272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7164288" y="479012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&lt;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40668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&gt; </a:t>
            </a:r>
            <a:r>
              <a:rPr lang="el-GR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548071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εξίσωση της Συνέχειας </a:t>
            </a:r>
            <a:r>
              <a:rPr lang="el-GR" sz="2000" b="1" dirty="0" smtClean="0">
                <a:latin typeface="Comic Sans MS" panose="030F0702030302020204" pitchFamily="66" charset="0"/>
              </a:rPr>
              <a:t>βασίζεται στην 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Αρχή Διατήρησης της Ύλης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ntr" presetSubtype="16" repeatCount="3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86534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Ρευστά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σε κίνηση – Εξίσωση Συνέχειας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9" y="994420"/>
            <a:ext cx="79610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Για τον </a:t>
            </a:r>
            <a:r>
              <a:rPr lang="en-US" sz="2000" b="1" dirty="0" smtClean="0">
                <a:latin typeface="Comic Sans MS" panose="030F0702030302020204" pitchFamily="66" charset="0"/>
              </a:rPr>
              <a:t>Daniel Bernoulli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Ανδρέα Ι.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err="1" smtClean="0">
                <a:latin typeface="Comic Sans MS" panose="030F0702030302020204" pitchFamily="66" charset="0"/>
              </a:rPr>
              <a:t>Βιντεομάθημα</a:t>
            </a:r>
            <a:r>
              <a:rPr lang="el-GR" sz="2000" b="1" dirty="0" smtClean="0">
                <a:latin typeface="Comic Sans MS" panose="030F0702030302020204" pitchFamily="66" charset="0"/>
              </a:rPr>
              <a:t> θεωρίας από 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Θεωρία και Ασκήσεις από το Γεωπονικό Πανεπιστήμιο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Κατεβάστε μια προσομοίωση από το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latin typeface="Comic Sans MS" panose="030F0702030302020204" pitchFamily="66" charset="0"/>
              </a:rPr>
              <a:t> Colorado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just"/>
            <a:endParaRPr lang="en-US" sz="12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Μια προσομοίωση για την εξίσωση της Συνέχειας και το νόμο του </a:t>
            </a:r>
            <a:r>
              <a:rPr lang="en-US" sz="2000" b="1" dirty="0" smtClean="0">
                <a:latin typeface="Comic Sans MS" panose="030F0702030302020204" pitchFamily="66" charset="0"/>
              </a:rPr>
              <a:t>Bernoulli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Γιάννη Μήτση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1000" b="1" dirty="0">
              <a:latin typeface="Comic Sans MS" panose="030F0702030302020204" pitchFamily="66" charset="0"/>
            </a:endParaRPr>
          </a:p>
          <a:p>
            <a:pPr algn="just"/>
            <a:endParaRPr lang="en-US" sz="12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Από τον Θοδωρή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Παπασγουρίδη</a:t>
            </a:r>
            <a:r>
              <a:rPr lang="el-GR" sz="2000" b="1" dirty="0" smtClean="0">
                <a:latin typeface="Comic Sans MS" panose="030F0702030302020204" pitchFamily="66" charset="0"/>
              </a:rPr>
              <a:t> Θεωρία και Ασκήσεις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Θεωρία και Εφαρμογές από τα Ψηφιακά Εκπαιδευτικά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Βοηθήματα του Υπουργείου Παιδείας </a:t>
            </a:r>
            <a:r>
              <a:rPr lang="el-GR" sz="2000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 και Χημείας» 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0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3670" y="662800"/>
            <a:ext cx="6132683" cy="100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Ερωτήσεις στη </a:t>
            </a:r>
            <a:r>
              <a:rPr lang="el-GR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altLang="el-G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1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736" y="2040151"/>
            <a:ext cx="49685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Επιλογής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1200" b="1" dirty="0" smtClean="0">
                <a:latin typeface="Comic Sans MS" pitchFamily="66" charset="0"/>
              </a:rPr>
              <a:t>(</a:t>
            </a:r>
            <a:r>
              <a:rPr lang="el-GR" altLang="el-GR" sz="1200" b="1" dirty="0">
                <a:latin typeface="Comic Sans MS" pitchFamily="66" charset="0"/>
              </a:rPr>
              <a:t>θα βρείτε </a:t>
            </a:r>
            <a:r>
              <a:rPr lang="el-GR" altLang="el-GR" sz="1200" b="1" dirty="0" smtClean="0">
                <a:latin typeface="Comic Sans MS" pitchFamily="66" charset="0"/>
              </a:rPr>
              <a:t>2 </a:t>
            </a:r>
            <a:r>
              <a:rPr lang="el-GR" altLang="el-GR" sz="1200" b="1" dirty="0">
                <a:latin typeface="Comic Sans MS" pitchFamily="66" charset="0"/>
              </a:rPr>
              <a:t>αρχεία μ’ ένα σύνολο </a:t>
            </a:r>
            <a:r>
              <a:rPr lang="el-GR" altLang="el-GR" sz="1200" b="1" dirty="0" smtClean="0">
                <a:latin typeface="Comic Sans MS" pitchFamily="66" charset="0"/>
              </a:rPr>
              <a:t>50 ερωτήσεων)</a:t>
            </a:r>
            <a:r>
              <a:rPr lang="el-GR" altLang="el-GR" sz="1200" b="1" dirty="0">
                <a:latin typeface="Comic Sans MS" pitchFamily="66" charset="0"/>
              </a:rPr>
              <a:t> </a:t>
            </a:r>
            <a:r>
              <a:rPr lang="el-GR" altLang="el-GR" sz="1200" b="1" dirty="0" smtClean="0">
                <a:latin typeface="Comic Sans MS" pitchFamily="66" charset="0"/>
              </a:rPr>
              <a:t> 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105" y="1652916"/>
            <a:ext cx="70721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>
                <a:latin typeface="Comic Sans MS" panose="030F0702030302020204" pitchFamily="66" charset="0"/>
              </a:rPr>
              <a:t>Η ανάρτηση περιέχει ερωτήσεις από το σύνολο του θέματος « </a:t>
            </a:r>
            <a:r>
              <a:rPr lang="el-GR" sz="1350" dirty="0" smtClean="0">
                <a:latin typeface="Comic Sans MS" panose="030F0702030302020204" pitchFamily="66" charset="0"/>
              </a:rPr>
              <a:t>Μηχανική των ρευστών ».</a:t>
            </a:r>
            <a:endParaRPr lang="el-GR" sz="135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174" y="3224052"/>
            <a:ext cx="725103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 Τα θέματα των Πανελλαδικών Εξετάσεων για τη </a:t>
            </a:r>
          </a:p>
          <a:p>
            <a:pPr algn="ctr">
              <a:lnSpc>
                <a:spcPct val="150000"/>
              </a:lnSpc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470648"/>
            <a:ext cx="727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Τα Θέματα </a:t>
            </a:r>
            <a:r>
              <a:rPr lang="el-GR" sz="2000" b="1" dirty="0">
                <a:latin typeface="Comic Sans MS" panose="030F0702030302020204" pitchFamily="66" charset="0"/>
              </a:rPr>
              <a:t>για τη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Μηχανική των Ρευστών »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τα Ψηφιακά Εκπαιδευτικά Βοηθήματα σε </a:t>
            </a:r>
            <a:r>
              <a:rPr lang="en-US" sz="2000" b="1" dirty="0" smtClean="0">
                <a:latin typeface="Comic Sans MS" panose="030F0702030302020204" pitchFamily="66" charset="0"/>
              </a:rPr>
              <a:t>word 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18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1413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2410" y="1888022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686744" y="188640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02411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Ρευστά σώματα είναι τα ………… και τα ………… 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52" y="9023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υγρά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6960" y="92776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αέρια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225" y="1680439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ορισμένη θερμοκρασία τα υγρά διατηρούν τον</a:t>
            </a:r>
            <a:r>
              <a:rPr lang="en-US" sz="2000" b="1" dirty="0" smtClean="0">
                <a:latin typeface="Comic Sans MS" panose="030F0702030302020204" pitchFamily="66" charset="0"/>
              </a:rPr>
              <a:t> …………</a:t>
            </a:r>
            <a:r>
              <a:rPr lang="el-GR" sz="2000" b="1" dirty="0" smtClean="0">
                <a:latin typeface="Comic Sans MS" panose="030F0702030302020204" pitchFamily="66" charset="0"/>
              </a:rPr>
              <a:t> τους και θεωρούνται πρακτικά …………………… 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1749" y="21517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ασυμπίεστα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1" y="2916213"/>
            <a:ext cx="626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σε στοιχειώδη επιφάνεια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</a:t>
            </a:r>
            <a:r>
              <a:rPr lang="en-US" sz="2000" b="1" i="1" dirty="0" err="1" smtClean="0"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δρα δύναμη μέτρου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d</a:t>
            </a:r>
            <a:r>
              <a:rPr lang="en-US" sz="2000" b="1" i="1" dirty="0" err="1" smtClean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η πίεση υπολογίζεται από τη σχέση ………</a:t>
            </a:r>
            <a:r>
              <a:rPr lang="en-US" sz="2000" b="1" dirty="0" smtClean="0">
                <a:latin typeface="Comic Sans MS" panose="030F0702030302020204" pitchFamily="66" charset="0"/>
              </a:rPr>
              <a:t>……</a:t>
            </a:r>
            <a:r>
              <a:rPr lang="el-GR" sz="2000" b="1" dirty="0" smtClean="0">
                <a:latin typeface="Comic Sans MS" panose="030F0702030302020204" pitchFamily="66" charset="0"/>
              </a:rPr>
              <a:t> 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1547" y="3380365"/>
                <a:ext cx="1127039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𝒅𝑭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𝒅𝑨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47" y="3380365"/>
                <a:ext cx="1127039" cy="67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41310" y="4100961"/>
            <a:ext cx="657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Σε βάθος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υγρού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πυκνότητας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ρ</a:t>
            </a:r>
            <a:r>
              <a:rPr lang="el-GR" sz="2000" b="1" dirty="0" smtClean="0">
                <a:latin typeface="Comic Sans MS" panose="030F0702030302020204" pitchFamily="66" charset="0"/>
              </a:rPr>
              <a:t>, με ελεύθερη επιφάνεια όπου επικρατεί πίεση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p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εξ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βρίσκεται σε πεδίο βαρύτητας, η πίεση υπολογίζεται από τη σχέση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1387" y="551723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gh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6744" y="2191491"/>
            <a:ext cx="82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όγκο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3.6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φλέβα του νερού της βρύσης γίνεται στενότερη καθώς πέφτει. Εξηγήστε γιατί συμβαίνει αυτό.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716865" y="2056394"/>
            <a:ext cx="7848872" cy="3595176"/>
            <a:chOff x="716865" y="1615192"/>
            <a:chExt cx="7848872" cy="3595176"/>
          </a:xfrm>
        </p:grpSpPr>
        <p:pic>
          <p:nvPicPr>
            <p:cNvPr id="1026" name="Picture 2" descr="Σχ. 3.2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060" y="3554184"/>
              <a:ext cx="4605880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716865" y="1615192"/>
              <a:ext cx="784887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/>
                <a:t>3.7</a:t>
              </a:r>
              <a:r>
                <a:rPr lang="el-GR" dirty="0"/>
                <a:t> </a:t>
              </a:r>
              <a:r>
                <a:rPr lang="en-US" dirty="0" smtClean="0"/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Στο παρακάτω σχήμα δίνονται </a:t>
              </a:r>
              <a:r>
                <a:rPr lang="el-GR" sz="2400" dirty="0">
                  <a:latin typeface="Trebuchet MS" panose="020B0603020202020204" pitchFamily="34" charset="0"/>
                </a:rPr>
                <a:t>οι παροχές (σε m</a:t>
              </a:r>
              <a:r>
                <a:rPr lang="el-GR" sz="2400" baseline="30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/s) και οι κατευθύνσεις στις οποίες κινείται το υγρό σε ορισμένες περιοχές του σωλήνα. Ποια είναι η παροχή του σωλήνα και η κατεύθυνση στην οποία κινείται το υγρό στην περιοχή του σημείου Α;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6146" y="1091645"/>
            <a:ext cx="808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Η παροχή  (</a:t>
            </a:r>
            <a:r>
              <a:rPr lang="el-GR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Π</a:t>
            </a:r>
            <a:r>
              <a:rPr lang="en-US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l-GR" sz="2400" b="1" i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Αυ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) σταθερή. Αυξάνεται η ταχύτητα του νερού, μειώνεται η διατομή της φλέβας του νερού.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42073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/s,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αριστερά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4046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3.8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Ένα </a:t>
            </a:r>
            <a:r>
              <a:rPr lang="el-GR" sz="2400" dirty="0">
                <a:latin typeface="Trebuchet MS" panose="020B0603020202020204" pitchFamily="34" charset="0"/>
              </a:rPr>
              <a:t>ποτάμι έχει σταθερό πλάτος. Εξηγήστε </a:t>
            </a:r>
            <a:r>
              <a:rPr lang="el-GR" sz="2400" dirty="0" smtClean="0">
                <a:latin typeface="Trebuchet MS" panose="020B0603020202020204" pitchFamily="34" charset="0"/>
              </a:rPr>
              <a:t>γιατί </a:t>
            </a:r>
            <a:r>
              <a:rPr lang="el-GR" sz="2400" dirty="0">
                <a:latin typeface="Trebuchet MS" panose="020B0603020202020204" pitchFamily="34" charset="0"/>
              </a:rPr>
              <a:t>όπου το ποτάμι είναι ρηχό το νερό κινείται πιο γρήγορα. Η παροχή του ποταμού σε μια τέτοια περιοχή είναι μεγαλύτερη από την παροχή του σε περιοχές που το βάθος είναι μεγαλύτερο;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39552" y="314096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3.10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Όταν </a:t>
            </a:r>
            <a:r>
              <a:rPr lang="el-GR" sz="2400" dirty="0">
                <a:latin typeface="Trebuchet MS" panose="020B0603020202020204" pitchFamily="34" charset="0"/>
              </a:rPr>
              <a:t>θέλουμε να φτάσει μακριά το νερό που βγαίνει από το λάστιχο του ποτίσματος κλείνουμε με το δάχτυλο μας ένα μέρος της διατομής του ή πιέζουμε την άκρη του. Πώς εξηγείται αυτό;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207403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Εξίσωση Συνέχειας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47979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Εξίσωση Συνέχειας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3.9 </a:t>
            </a:r>
            <a:r>
              <a:rPr lang="el-GR" sz="2400" dirty="0" smtClean="0">
                <a:latin typeface="Trebuchet MS" panose="020B0603020202020204" pitchFamily="34" charset="0"/>
              </a:rPr>
              <a:t> Η </a:t>
            </a:r>
            <a:r>
              <a:rPr lang="el-GR" sz="2400" dirty="0">
                <a:latin typeface="Trebuchet MS" panose="020B0603020202020204" pitchFamily="34" charset="0"/>
              </a:rPr>
              <a:t>διατομή του σωλήνα στην περιοχή Α είναι τετραπλάσια της διατομής του στην περιοχή Β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32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1. </a:t>
            </a:r>
            <a:r>
              <a:rPr lang="el-GR" sz="2400" dirty="0">
                <a:latin typeface="Trebuchet MS" panose="020B0603020202020204" pitchFamily="34" charset="0"/>
              </a:rPr>
              <a:t>Σε ένα δευτερόλεπτο από τη διατομή Α διέρχονται </a:t>
            </a:r>
            <a:r>
              <a:rPr lang="el-GR" sz="2400" dirty="0" smtClean="0">
                <a:latin typeface="Trebuchet MS" panose="020B0603020202020204" pitchFamily="34" charset="0"/>
              </a:rPr>
              <a:t>    8cm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. Στον ίδιο χρόνο από τη διατομή Β διέρχονται 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 smtClean="0">
                <a:latin typeface="Trebuchet MS" panose="020B0603020202020204" pitchFamily="34" charset="0"/>
              </a:rPr>
              <a:t>8cm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.   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16cm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. 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 </a:t>
            </a:r>
            <a:r>
              <a:rPr lang="el-GR" sz="2400" b="1" dirty="0" smtClean="0">
                <a:latin typeface="Trebuchet MS" panose="020B0603020202020204" pitchFamily="34" charset="0"/>
              </a:rPr>
              <a:t>γ. </a:t>
            </a:r>
            <a:r>
              <a:rPr lang="el-GR" sz="2400" dirty="0" smtClean="0">
                <a:latin typeface="Trebuchet MS" panose="020B0603020202020204" pitchFamily="34" charset="0"/>
              </a:rPr>
              <a:t>32cm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. 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 </a:t>
            </a:r>
            <a:r>
              <a:rPr lang="el-GR" sz="2400" b="1" dirty="0" smtClean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4cm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. 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b="1" dirty="0" smtClean="0">
                <a:latin typeface="Trebuchet MS" panose="020B0603020202020204" pitchFamily="34" charset="0"/>
              </a:rPr>
              <a:t>ε. </a:t>
            </a:r>
            <a:r>
              <a:rPr lang="el-GR" sz="2400" dirty="0" smtClean="0">
                <a:latin typeface="Trebuchet MS" panose="020B0603020202020204" pitchFamily="34" charset="0"/>
              </a:rPr>
              <a:t>2cm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/>
            <a:endParaRPr lang="en-US" sz="2400" b="1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2. </a:t>
            </a:r>
            <a:r>
              <a:rPr lang="el-GR" sz="2400" dirty="0">
                <a:latin typeface="Trebuchet MS" panose="020B0603020202020204" pitchFamily="34" charset="0"/>
              </a:rPr>
              <a:t>Η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του υγρού στην περιοχή Α είναι </a:t>
            </a:r>
            <a:r>
              <a:rPr lang="el-GR" sz="2400" dirty="0" smtClean="0">
                <a:latin typeface="Trebuchet MS" panose="020B0603020202020204" pitchFamily="34" charset="0"/>
              </a:rPr>
              <a:t>        10cm/s</a:t>
            </a:r>
            <a:r>
              <a:rPr lang="el-GR" sz="2400" dirty="0">
                <a:latin typeface="Trebuchet MS" panose="020B0603020202020204" pitchFamily="34" charset="0"/>
              </a:rPr>
              <a:t>. Η ταχύτητα στην περιοχή Β είναι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2,5cm/s.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5cm/s.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γ.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10cm/s. 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δ.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20cm/s. 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ε.</a:t>
            </a:r>
            <a:r>
              <a:rPr lang="en-US" sz="2400" b="1" dirty="0" smtClean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40cm/s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Επιλέξτε τη σωστή απάντηση σε κάθε περίπτωση.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1455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Έλλειψη 6"/>
          <p:cNvSpPr/>
          <p:nvPr/>
        </p:nvSpPr>
        <p:spPr>
          <a:xfrm>
            <a:off x="602634" y="3429000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635896" y="4941168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2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1916832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105)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3326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3.19 </a:t>
            </a:r>
            <a:r>
              <a:rPr lang="el-GR" sz="2400" dirty="0" smtClean="0">
                <a:latin typeface="Trebuchet MS" panose="020B0603020202020204" pitchFamily="34" charset="0"/>
              </a:rPr>
              <a:t> Η </a:t>
            </a:r>
            <a:r>
              <a:rPr lang="el-GR" sz="2400" dirty="0">
                <a:latin typeface="Trebuchet MS" panose="020B0603020202020204" pitchFamily="34" charset="0"/>
              </a:rPr>
              <a:t>ταχύτητα με την οποία ρέουν τα νερά ενός ποταμού σταθερού πλάτους  σε ένα σημείο όπου το μέσο βάθος είναι </a:t>
            </a:r>
            <a:r>
              <a:rPr lang="el-GR" sz="2400" i="1" dirty="0" smtClean="0">
                <a:latin typeface="Trebuchet MS" panose="020B0603020202020204" pitchFamily="34" charset="0"/>
              </a:rPr>
              <a:t>h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4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1,5m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4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1,3m/s. Πόσο </a:t>
            </a:r>
            <a:r>
              <a:rPr lang="el-GR" sz="2400" dirty="0">
                <a:latin typeface="Trebuchet MS" panose="020B0603020202020204" pitchFamily="34" charset="0"/>
              </a:rPr>
              <a:t>είναι το μέσο βάθος σ' ένα άλλο σημείο όπου τα νερά τρέχουν με ταχύτητα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4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0,3m/s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80998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6,5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285293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3.20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Η παροχή ενός πυροσβεστικού κρουνού είναι </a:t>
            </a:r>
            <a:r>
              <a:rPr lang="el-GR" sz="2400" dirty="0" smtClean="0">
                <a:latin typeface="Trebuchet MS" panose="020B0603020202020204" pitchFamily="34" charset="0"/>
              </a:rPr>
              <a:t>0,012m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/s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λάστιχο της πυροσβεστικής καταλήγει στο </a:t>
            </a:r>
            <a:r>
              <a:rPr lang="el-GR" sz="2400" dirty="0" smtClean="0">
                <a:latin typeface="Trebuchet MS" panose="020B0603020202020204" pitchFamily="34" charset="0"/>
              </a:rPr>
              <a:t>ελεύθερό </a:t>
            </a:r>
            <a:r>
              <a:rPr lang="el-GR" sz="2400" dirty="0">
                <a:latin typeface="Trebuchet MS" panose="020B0603020202020204" pitchFamily="34" charset="0"/>
              </a:rPr>
              <a:t>του άκρο σ' ένα στένωμα εσωτερικής διαμέτρου </a:t>
            </a:r>
            <a:r>
              <a:rPr lang="el-GR" sz="2400" dirty="0" smtClean="0">
                <a:latin typeface="Trebuchet MS" panose="020B0603020202020204" pitchFamily="34" charset="0"/>
              </a:rPr>
              <a:t>2,2cm</a:t>
            </a:r>
            <a:r>
              <a:rPr lang="el-GR" sz="2400" dirty="0">
                <a:latin typeface="Trebuchet MS" panose="020B0603020202020204" pitchFamily="34" charset="0"/>
              </a:rPr>
              <a:t>. Με τι ταχύτητα εκτοξεύεται το νερό από το στένωμα;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43425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31,6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1888022"/>
            <a:ext cx="64839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1591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26064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1.</a:t>
            </a:r>
            <a:r>
              <a:rPr lang="el-GR" sz="2400" dirty="0" smtClean="0">
                <a:latin typeface="Trebuchet MS" panose="020B0603020202020204" pitchFamily="34" charset="0"/>
              </a:rPr>
              <a:t>  Ως </a:t>
            </a:r>
            <a:r>
              <a:rPr lang="el-GR" sz="2400" dirty="0">
                <a:latin typeface="Trebuchet MS" panose="020B0603020202020204" pitchFamily="34" charset="0"/>
              </a:rPr>
              <a:t>δυνάμεις συνάφειας χαρακτηρίζονται οι δυνάμεις που αναπτύσσονται μεταξύ των μορίων ενός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ιδανικού ρευστού.	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πραγματικού </a:t>
            </a:r>
            <a:r>
              <a:rPr lang="el-GR" sz="2400" dirty="0">
                <a:latin typeface="Trebuchet MS" panose="020B0603020202020204" pitchFamily="34" charset="0"/>
              </a:rPr>
              <a:t>ρευστού και των τοιχωμάτων του σωλήνα μέσα στον οποίο πραγματοποιείται η ροή.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πραγματικού ρευστού και των μορίων του αέρα.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ιδανικού </a:t>
            </a:r>
            <a:r>
              <a:rPr lang="el-GR" sz="2400" dirty="0">
                <a:latin typeface="Trebuchet MS" panose="020B0603020202020204" pitchFamily="34" charset="0"/>
              </a:rPr>
              <a:t>ρευστού και των τοιχωμάτων του σωλήνα μέσα στον οποίο πραγματοποιείται η ροή.	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39552" y="1381371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39552" y="3345426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2.  </a:t>
            </a:r>
            <a:r>
              <a:rPr lang="el-GR" sz="2400" dirty="0">
                <a:latin typeface="Trebuchet MS" panose="020B0603020202020204" pitchFamily="34" charset="0"/>
              </a:rPr>
              <a:t>Οι ρευματικές γραμμές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οι γραμμές που ορίζουν τα τοιχώματα του σωλήνα όπου ρέει ένα ρευστό.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στα </a:t>
            </a:r>
            <a:r>
              <a:rPr lang="el-GR" sz="2400" dirty="0">
                <a:latin typeface="Trebuchet MS" panose="020B0603020202020204" pitchFamily="34" charset="0"/>
              </a:rPr>
              <a:t>σημεία που είναι πιο πυκνές δείχνουν ότι η ταχύτητα ροής του ρευστού είναι πιο μεγάλη.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είναι δυνατόν να τέμνονται μεταξύ τους.	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κάθετες στις ταχύτητες των μορίων του ρευστού.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516090" y="4491233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0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47667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3.  </a:t>
            </a:r>
            <a:r>
              <a:rPr lang="el-GR" sz="2400" dirty="0">
                <a:latin typeface="Trebuchet MS" panose="020B0603020202020204" pitchFamily="34" charset="0"/>
              </a:rPr>
              <a:t>Η παροχή ενός σωλήνα ή μιας φλέβας όπου ρέει κάποιο ρευστό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 smtClean="0">
                <a:latin typeface="Trebuchet MS" panose="020B0603020202020204" pitchFamily="34" charset="0"/>
              </a:rPr>
              <a:t>εκφράζει </a:t>
            </a:r>
            <a:r>
              <a:rPr lang="el-GR" sz="2400" dirty="0">
                <a:latin typeface="Trebuchet MS" panose="020B0603020202020204" pitchFamily="34" charset="0"/>
              </a:rPr>
              <a:t>το ρυθμό διέλευσης της μάζας του ρευστού από μια διατομή του σωλήνα ή της φλέβας.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παραμένει </a:t>
            </a:r>
            <a:r>
              <a:rPr lang="el-GR" sz="2400" dirty="0">
                <a:latin typeface="Trebuchet MS" panose="020B0603020202020204" pitchFamily="34" charset="0"/>
              </a:rPr>
              <a:t>σταθερή ως συνέπεια της αρχής διατήρησης της ενέργειας.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εκφράζει το χρονικό ρυθμό διέλευσης του όγκου του ρευστού από μια διατομή του σωλήνα ή της φλέβας.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ισούται με το πηλίκο του εμβαδού διατομής προς την ταχύτητα ροής.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74034" y="2708920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3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26064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Η εξίσωση συνέχειας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συνέπεια της αρχής διατήρησης της ύλης.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αναφέρει </a:t>
            </a:r>
            <a:r>
              <a:rPr lang="el-GR" sz="2400" dirty="0">
                <a:latin typeface="Trebuchet MS" panose="020B0603020202020204" pitchFamily="34" charset="0"/>
              </a:rPr>
              <a:t>ότι η παροχή ενός σωλήνα αυξάνεται όταν αυτός είναι κατηφορικός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 smtClean="0">
                <a:latin typeface="Trebuchet MS" panose="020B0603020202020204" pitchFamily="34" charset="0"/>
              </a:rPr>
              <a:t>εξηγεί </a:t>
            </a:r>
            <a:r>
              <a:rPr lang="el-GR" sz="2400" dirty="0">
                <a:latin typeface="Trebuchet MS" panose="020B0603020202020204" pitchFamily="34" charset="0"/>
              </a:rPr>
              <a:t>γιατί οι ρευματικές γραμμές πυκνώνουν όταν μειώνεται η ταχύτητα ροής ενός ρευστού.	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είναι συνέπεια της αρχής διατήρησης της ενέργειας.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39552" y="692696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3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26064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  </a:t>
            </a:r>
            <a:r>
              <a:rPr lang="el-GR" sz="2400" dirty="0">
                <a:latin typeface="Trebuchet MS" panose="020B0603020202020204" pitchFamily="34" charset="0"/>
              </a:rPr>
              <a:t>Όταν ποτίζουμε τα λουλούδια με το λάστιχο κήπου, για να πάει το νερό μακρύτερα μειώνουμε την επιφάνεια του στομίου. Αυτό το κάνουμε για να αυξήσουμε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την πίεση στο νερό του σωλήνα.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την παροχή του σωλήνα.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την ταχύτητα ροής στο στόμιο του σωλήνα.   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Να επιλέξετε τη σωστή πρόταση και να δικαιολογήσετε την επιλογή σας.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611560" y="2492896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0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3" y="2214155"/>
            <a:ext cx="105769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 Μηχανική θεωρούμε την έννοια του «υλικού σημείου».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 Μηχανική των Ρευστών η αντίστοιχη έννοια είναι «στοιχείο ρευστού» ή «σωματίδιο ρευστού».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Ως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στοιχείο ρευστού </a:t>
            </a:r>
            <a:r>
              <a:rPr lang="el-GR" sz="2400" b="1" dirty="0" smtClean="0">
                <a:latin typeface="Comic Sans MS" panose="030F0702030302020204" pitchFamily="66" charset="0"/>
              </a:rPr>
              <a:t>θεωρούμε ένα πολύ μικρό τμήμα του ρευστού, που όμως περιέχει μεγάλο αριθμό μορίων.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χώρος μέσα στον οποίο κινείται ένα υγρό λέγεται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 ροής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758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Παρουσίαση εννοιών σχετικών με τα Ρευστά 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692696"/>
            <a:ext cx="8208912" cy="4154984"/>
            <a:chOff x="467544" y="692696"/>
            <a:chExt cx="8208912" cy="4154984"/>
          </a:xfrm>
        </p:grpSpPr>
        <p:pic>
          <p:nvPicPr>
            <p:cNvPr id="4" name="Εικόνα 3" descr="Sxhma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412775"/>
              <a:ext cx="3312368" cy="1582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467544" y="692696"/>
              <a:ext cx="8208912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6.  </a:t>
              </a:r>
              <a:r>
                <a:rPr lang="el-GR" sz="24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400" dirty="0">
                  <a:latin typeface="Trebuchet MS" panose="020B0603020202020204" pitchFamily="34" charset="0"/>
                </a:rPr>
                <a:t>εμβαδόν διατομής του σωλήνα στην περιοχή Α είναι τριπλάσιο της διατομής του στην περιοχή Β. </a:t>
              </a:r>
              <a:endParaRPr lang="el-GR" sz="2400" dirty="0" smtClean="0">
                <a:latin typeface="Trebuchet MS" panose="020B0603020202020204" pitchFamily="34" charset="0"/>
              </a:endParaRPr>
            </a:p>
            <a:p>
              <a:pPr algn="just"/>
              <a:endParaRPr lang="el-GR" sz="2400" dirty="0" smtClean="0">
                <a:latin typeface="Trebuchet MS" panose="020B0603020202020204" pitchFamily="34" charset="0"/>
              </a:endParaRPr>
            </a:p>
            <a:p>
              <a:pPr algn="just"/>
              <a:endParaRPr lang="el-GR" sz="2400" dirty="0">
                <a:latin typeface="Trebuchet MS" panose="020B0603020202020204" pitchFamily="34" charset="0"/>
              </a:endParaRPr>
            </a:p>
            <a:p>
              <a:pPr algn="just"/>
              <a:endParaRPr lang="el-GR" sz="2400" dirty="0" smtClean="0">
                <a:latin typeface="Trebuchet MS" panose="020B0603020202020204" pitchFamily="34" charset="0"/>
              </a:endParaRPr>
            </a:p>
            <a:p>
              <a:pPr algn="just"/>
              <a:endParaRPr lang="el-GR" sz="24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400" dirty="0" smtClean="0">
                  <a:latin typeface="Trebuchet MS" panose="020B0603020202020204" pitchFamily="34" charset="0"/>
                </a:rPr>
                <a:t>Η </a:t>
              </a:r>
              <a:r>
                <a:rPr lang="el-GR" sz="2400" dirty="0">
                  <a:latin typeface="Trebuchet MS" panose="020B0603020202020204" pitchFamily="34" charset="0"/>
                </a:rPr>
                <a:t>ταχύτητα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του υγρού στην περιοχή Β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9cm/s</a:t>
              </a:r>
              <a:r>
                <a:rPr lang="el-GR" sz="2400" dirty="0">
                  <a:latin typeface="Trebuchet MS" panose="020B0603020202020204" pitchFamily="34" charset="0"/>
                </a:rPr>
                <a:t>. Η ταχύτητα στην περιοχή Α είναι</a:t>
              </a:r>
            </a:p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α. 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4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= 3cm/s</a:t>
              </a:r>
              <a:r>
                <a:rPr lang="el-GR" sz="2400" dirty="0">
                  <a:latin typeface="Trebuchet MS" panose="020B0603020202020204" pitchFamily="34" charset="0"/>
                </a:rPr>
                <a:t>.      </a:t>
              </a:r>
              <a:r>
                <a:rPr lang="el-GR" sz="2400" dirty="0" smtClean="0">
                  <a:latin typeface="Trebuchet MS" panose="020B0603020202020204" pitchFamily="34" charset="0"/>
                </a:rPr>
                <a:t> 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400" b="1" dirty="0">
                  <a:latin typeface="Trebuchet MS" panose="020B0603020202020204" pitchFamily="34" charset="0"/>
                </a:rPr>
                <a:t>. 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= </a:t>
              </a:r>
              <a:r>
                <a:rPr lang="el-GR" sz="2400" dirty="0" smtClean="0">
                  <a:latin typeface="Trebuchet MS" panose="020B0603020202020204" pitchFamily="34" charset="0"/>
                </a:rPr>
                <a:t>9cm/s</a:t>
              </a:r>
              <a:r>
                <a:rPr lang="el-GR" sz="2400" dirty="0">
                  <a:latin typeface="Trebuchet MS" panose="020B0603020202020204" pitchFamily="34" charset="0"/>
                </a:rPr>
                <a:t>.     </a:t>
              </a:r>
              <a:r>
                <a:rPr lang="el-GR" sz="2400" dirty="0" smtClean="0">
                  <a:latin typeface="Trebuchet MS" panose="020B0603020202020204" pitchFamily="34" charset="0"/>
                </a:rPr>
                <a:t>    </a:t>
              </a:r>
              <a:r>
                <a:rPr lang="el-GR" sz="2400" b="1" dirty="0">
                  <a:latin typeface="Trebuchet MS" panose="020B0603020202020204" pitchFamily="34" charset="0"/>
                </a:rPr>
                <a:t>γ. 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4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= 27cm/s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r>
                <a:rPr lang="el-GR" sz="2400" dirty="0">
                  <a:latin typeface="Trebuchet MS" panose="020B0603020202020204" pitchFamily="34" charset="0"/>
                </a:rPr>
                <a:t>Να επιλέξετε τη σωστή απάντηση και να δικαιολογήσετε την επιλογή σας.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467544" y="3681524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8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33602" y="404664"/>
            <a:ext cx="7704856" cy="5116636"/>
            <a:chOff x="733602" y="404664"/>
            <a:chExt cx="7704856" cy="5116636"/>
          </a:xfrm>
        </p:grpSpPr>
        <p:sp>
          <p:nvSpPr>
            <p:cNvPr id="4" name="Ορθογώνιο 3"/>
            <p:cNvSpPr/>
            <p:nvPr/>
          </p:nvSpPr>
          <p:spPr>
            <a:xfrm>
              <a:off x="733602" y="404664"/>
              <a:ext cx="77048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7.  </a:t>
              </a:r>
              <a:r>
                <a:rPr lang="el-GR" sz="2400" dirty="0">
                  <a:latin typeface="Trebuchet MS" panose="020B0603020202020204" pitchFamily="34" charset="0"/>
                </a:rPr>
                <a:t>Το εμβαδόν διατομής του σωλήνα στην περιοχή Α είναι τριπλάσιο της διατομής του στην περιοχή Β.</a:t>
              </a:r>
            </a:p>
            <a:p>
              <a:pPr algn="just"/>
              <a:r>
                <a:rPr lang="el-GR" sz="2400" dirty="0">
                  <a:latin typeface="Trebuchet MS" panose="020B0603020202020204" pitchFamily="34" charset="0"/>
                </a:rPr>
                <a:t>Σε δύο δευτερόλεπτα από τη διατομή Α διέρχονται         </a:t>
              </a:r>
              <a:r>
                <a:rPr lang="el-GR" sz="2400" dirty="0" smtClean="0">
                  <a:latin typeface="Trebuchet MS" panose="020B0603020202020204" pitchFamily="34" charset="0"/>
                </a:rPr>
                <a:t>6cm</a:t>
              </a:r>
              <a:r>
                <a:rPr lang="el-GR" sz="24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νερού. </a:t>
              </a:r>
            </a:p>
          </p:txBody>
        </p:sp>
        <p:pic>
          <p:nvPicPr>
            <p:cNvPr id="5" name="Εικόνα 4" descr="Sxhma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826145"/>
              <a:ext cx="2964532" cy="1269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33602" y="3212976"/>
              <a:ext cx="758281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dirty="0" smtClean="0">
                  <a:latin typeface="Trebuchet MS" panose="020B0603020202020204" pitchFamily="34" charset="0"/>
                </a:rPr>
                <a:t>Σε ένα δευτερόλεπτο από τη διατομή Β διέρχονται  </a:t>
              </a:r>
            </a:p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α.  </a:t>
              </a:r>
              <a:r>
                <a:rPr lang="el-GR" sz="2400" dirty="0" smtClean="0">
                  <a:latin typeface="Trebuchet MS" panose="020B0603020202020204" pitchFamily="34" charset="0"/>
                </a:rPr>
                <a:t>6cm</a:t>
              </a:r>
              <a:r>
                <a:rPr lang="el-GR" sz="24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400" dirty="0" smtClean="0">
                  <a:latin typeface="Trebuchet MS" panose="020B0603020202020204" pitchFamily="34" charset="0"/>
                </a:rPr>
                <a:t> νερού.    </a:t>
              </a:r>
            </a:p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β.  </a:t>
              </a:r>
              <a:r>
                <a:rPr lang="el-GR" sz="2400" dirty="0" smtClean="0">
                  <a:latin typeface="Trebuchet MS" panose="020B0603020202020204" pitchFamily="34" charset="0"/>
                </a:rPr>
                <a:t>3cm</a:t>
              </a:r>
              <a:r>
                <a:rPr lang="el-GR" sz="24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400" dirty="0" smtClean="0">
                  <a:latin typeface="Trebuchet MS" panose="020B0603020202020204" pitchFamily="34" charset="0"/>
                </a:rPr>
                <a:t> νερού.                        </a:t>
              </a:r>
            </a:p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γ.  </a:t>
              </a:r>
              <a:r>
                <a:rPr lang="el-GR" sz="2400" dirty="0" smtClean="0">
                  <a:latin typeface="Trebuchet MS" panose="020B0603020202020204" pitchFamily="34" charset="0"/>
                </a:rPr>
                <a:t>18cm</a:t>
              </a:r>
              <a:r>
                <a:rPr lang="el-GR" sz="2400" baseline="30000" dirty="0" smtClean="0">
                  <a:latin typeface="Trebuchet MS" panose="020B0603020202020204" pitchFamily="34" charset="0"/>
                </a:rPr>
                <a:t>3</a:t>
              </a:r>
              <a:r>
                <a:rPr lang="el-GR" sz="2400" dirty="0" smtClean="0">
                  <a:latin typeface="Trebuchet MS" panose="020B0603020202020204" pitchFamily="34" charset="0"/>
                </a:rPr>
                <a:t> νερού.</a:t>
              </a:r>
            </a:p>
            <a:p>
              <a:pPr algn="just"/>
              <a:r>
                <a:rPr lang="el-GR" sz="2400" dirty="0" smtClean="0">
                  <a:latin typeface="Trebuchet MS" panose="020B0603020202020204" pitchFamily="34" charset="0"/>
                </a:rPr>
                <a:t>Να επιλέξετε τη σωστή απάντηση και να δικαιολογήσετε την επιλογή σας.</a:t>
              </a:r>
              <a:endParaRPr lang="el-GR" sz="24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Έλλειψη 7"/>
          <p:cNvSpPr/>
          <p:nvPr/>
        </p:nvSpPr>
        <p:spPr>
          <a:xfrm>
            <a:off x="733602" y="3947418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5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39552" y="476672"/>
            <a:ext cx="7992888" cy="5341952"/>
            <a:chOff x="539552" y="476672"/>
            <a:chExt cx="7992888" cy="534195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476672"/>
              <a:ext cx="79928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8.  </a:t>
              </a:r>
              <a:r>
                <a:rPr lang="el-GR" sz="2400" dirty="0">
                  <a:latin typeface="Trebuchet MS" panose="020B0603020202020204" pitchFamily="34" charset="0"/>
                </a:rPr>
                <a:t>Η διάμετρος της διατομής του σωλήνα στην περιοχή Α είναι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δ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4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=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2cm</a:t>
              </a:r>
              <a:r>
                <a:rPr lang="el-GR" sz="2400" dirty="0">
                  <a:latin typeface="Trebuchet MS" panose="020B0603020202020204" pitchFamily="34" charset="0"/>
                </a:rPr>
                <a:t>, ενώ η διάμετρος της διατομής του στην περιοχή Β είναι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δ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4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=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1cm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 descr="Sxhma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63" y="1677001"/>
              <a:ext cx="3180556" cy="1103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539552" y="3140968"/>
              <a:ext cx="799288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400" dirty="0">
                  <a:latin typeface="Trebuchet MS" panose="020B0603020202020204" pitchFamily="34" charset="0"/>
                </a:rPr>
                <a:t>Η ταχύτητα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του υγρού στην περιοχή Α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2cm/s</a:t>
              </a:r>
              <a:r>
                <a:rPr lang="el-GR" sz="2400" dirty="0">
                  <a:latin typeface="Trebuchet MS" panose="020B0603020202020204" pitchFamily="34" charset="0"/>
                </a:rPr>
                <a:t>. Η ταχύτητα στην περιοχή Β θα είναι</a:t>
              </a:r>
            </a:p>
            <a:p>
              <a:pPr algn="just"/>
              <a:r>
                <a:rPr lang="el-GR" sz="2400" b="1" dirty="0">
                  <a:latin typeface="Trebuchet MS" panose="020B0603020202020204" pitchFamily="34" charset="0"/>
                </a:rPr>
                <a:t>α. 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</a:t>
              </a:r>
              <a:r>
                <a:rPr lang="el-GR" sz="2400" dirty="0" smtClean="0">
                  <a:latin typeface="Trebuchet MS" panose="020B0603020202020204" pitchFamily="34" charset="0"/>
                </a:rPr>
                <a:t>1cm/s</a:t>
              </a:r>
              <a:r>
                <a:rPr lang="el-GR" sz="2400" dirty="0">
                  <a:latin typeface="Trebuchet MS" panose="020B0603020202020204" pitchFamily="34" charset="0"/>
                </a:rPr>
                <a:t>.                           </a:t>
              </a:r>
              <a:endParaRPr lang="el-GR" sz="2400" dirty="0" smtClean="0">
                <a:latin typeface="Trebuchet MS" panose="020B0603020202020204" pitchFamily="34" charset="0"/>
              </a:endParaRPr>
            </a:p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400" b="1" dirty="0">
                  <a:latin typeface="Trebuchet MS" panose="020B0603020202020204" pitchFamily="34" charset="0"/>
                </a:rPr>
                <a:t>. 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</a:t>
              </a:r>
              <a:r>
                <a:rPr lang="el-GR" sz="2400" dirty="0" smtClean="0">
                  <a:latin typeface="Trebuchet MS" panose="020B0603020202020204" pitchFamily="34" charset="0"/>
                </a:rPr>
                <a:t>4cm/s</a:t>
              </a:r>
              <a:r>
                <a:rPr lang="el-GR" sz="2400" dirty="0">
                  <a:latin typeface="Trebuchet MS" panose="020B0603020202020204" pitchFamily="34" charset="0"/>
                </a:rPr>
                <a:t>.                               </a:t>
              </a:r>
              <a:endParaRPr lang="el-GR" sz="2400" dirty="0" smtClean="0">
                <a:latin typeface="Trebuchet MS" panose="020B0603020202020204" pitchFamily="34" charset="0"/>
              </a:endParaRPr>
            </a:p>
            <a:p>
              <a:pPr algn="just"/>
              <a:r>
                <a:rPr lang="el-GR" sz="24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400" b="1" dirty="0">
                  <a:latin typeface="Trebuchet MS" panose="020B0603020202020204" pitchFamily="34" charset="0"/>
                </a:rPr>
                <a:t>.  </a:t>
              </a:r>
              <a:r>
                <a:rPr lang="el-GR" sz="2400" i="1" dirty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</a:t>
              </a:r>
              <a:r>
                <a:rPr lang="el-GR" sz="2400" dirty="0" smtClean="0">
                  <a:latin typeface="Trebuchet MS" panose="020B0603020202020204" pitchFamily="34" charset="0"/>
                </a:rPr>
                <a:t>8cm/s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r>
                <a:rPr lang="el-GR" sz="2400" dirty="0">
                  <a:latin typeface="Trebuchet MS" panose="020B0603020202020204" pitchFamily="34" charset="0"/>
                </a:rPr>
                <a:t>Να επιλέξετε τη σωστή απάντηση και να δικαιολογήσετε την επιλογή σας.</a:t>
              </a:r>
            </a:p>
          </p:txBody>
        </p:sp>
      </p:grpSp>
      <p:sp>
        <p:nvSpPr>
          <p:cNvPr id="8" name="Έλλειψη 7"/>
          <p:cNvSpPr/>
          <p:nvPr/>
        </p:nvSpPr>
        <p:spPr>
          <a:xfrm>
            <a:off x="517578" y="4653136"/>
            <a:ext cx="432048" cy="41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725" y="356391"/>
            <a:ext cx="54302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latin typeface="Comic Sans MS" panose="030F0702030302020204" pitchFamily="66" charset="0"/>
              </a:rPr>
              <a:t>Η ροή ενός ρευστού μπορεί να είναι </a:t>
            </a:r>
          </a:p>
          <a:p>
            <a:pPr algn="just"/>
            <a:endParaRPr lang="el-GR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στρωτή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105769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3455965"/>
            <a:ext cx="366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τυρβώδης </a:t>
            </a:r>
            <a:r>
              <a:rPr lang="el-GR" sz="2000" b="1" dirty="0" smtClean="0">
                <a:latin typeface="Comic Sans MS" panose="030F0702030302020204" pitchFamily="66" charset="0"/>
              </a:rPr>
              <a:t>(στροβιλώδης)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1990725" y="4328125"/>
            <a:ext cx="5133975" cy="1381125"/>
            <a:chOff x="1884652" y="3861047"/>
            <a:chExt cx="5133975" cy="1381125"/>
          </a:xfrm>
        </p:grpSpPr>
        <p:pic>
          <p:nvPicPr>
            <p:cNvPr id="2051" name="Picture 3" descr="C:\Users\Merkouris\Desktop\1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652" y="3861047"/>
              <a:ext cx="51339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Ευθύγραμμο βέλος σύνδεσης 14"/>
            <p:cNvCxnSpPr/>
            <p:nvPr/>
          </p:nvCxnSpPr>
          <p:spPr>
            <a:xfrm>
              <a:off x="4242049" y="3861047"/>
              <a:ext cx="7935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1990725" y="1526711"/>
            <a:ext cx="5162550" cy="1428750"/>
            <a:chOff x="1870365" y="2046026"/>
            <a:chExt cx="5162550" cy="1428750"/>
          </a:xfrm>
        </p:grpSpPr>
        <p:pic>
          <p:nvPicPr>
            <p:cNvPr id="2050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65" y="2046026"/>
              <a:ext cx="51625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Ευθύγραμμο βέλος σύνδεσης 17"/>
            <p:cNvCxnSpPr/>
            <p:nvPr/>
          </p:nvCxnSpPr>
          <p:spPr>
            <a:xfrm>
              <a:off x="4242049" y="2137113"/>
              <a:ext cx="7935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Ορθογώνιο 15"/>
          <p:cNvSpPr/>
          <p:nvPr/>
        </p:nvSpPr>
        <p:spPr>
          <a:xfrm>
            <a:off x="4393545" y="2971044"/>
            <a:ext cx="356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ή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641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818648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Σε χαμηλές ταχύτητες η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ροή</a:t>
            </a:r>
            <a:r>
              <a:rPr lang="el-GR" sz="2000" b="1" dirty="0">
                <a:latin typeface="Comic Sans MS" panose="030F0702030302020204" pitchFamily="66" charset="0"/>
              </a:rPr>
              <a:t> ενός ρευστού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ομαλή </a:t>
            </a:r>
            <a:r>
              <a:rPr lang="el-GR" sz="2000" b="1" dirty="0" smtClean="0">
                <a:latin typeface="Comic Sans MS" panose="030F0702030302020204" pitchFamily="66" charset="0"/>
              </a:rPr>
              <a:t>και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στρωτή</a:t>
            </a:r>
            <a:r>
              <a:rPr lang="el-GR" sz="2000" b="1" dirty="0" smtClean="0">
                <a:latin typeface="Comic Sans MS" panose="030F0702030302020204" pitchFamily="66" charset="0"/>
              </a:rPr>
              <a:t>. Η ροή γίνεται σε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παράλληλα επίπεδα </a:t>
            </a:r>
            <a:r>
              <a:rPr lang="el-GR" sz="2000" b="1" dirty="0" smtClean="0">
                <a:latin typeface="Comic Sans MS" panose="030F0702030302020204" pitchFamily="66" charset="0"/>
              </a:rPr>
              <a:t>(στρώματα) με αμελητέα διαταραχή μεταξύ τους.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ροή</a:t>
            </a:r>
            <a:r>
              <a:rPr lang="el-GR" sz="2000" b="1" dirty="0" smtClean="0">
                <a:latin typeface="Comic Sans MS" panose="030F0702030302020204" pitchFamily="66" charset="0"/>
              </a:rPr>
              <a:t> ενός ρευστού γίνεται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τυρβώδης</a:t>
            </a:r>
            <a:r>
              <a:rPr lang="el-GR" sz="2000" b="1" dirty="0" smtClean="0">
                <a:latin typeface="Comic Sans MS" panose="030F0702030302020204" pitchFamily="66" charset="0"/>
              </a:rPr>
              <a:t> όταν δημιουργούνται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δίνες</a:t>
            </a:r>
            <a:r>
              <a:rPr lang="el-GR" sz="2000" b="1" dirty="0" smtClean="0">
                <a:latin typeface="Comic Sans MS" panose="030F0702030302020204" pitchFamily="66" charset="0"/>
              </a:rPr>
              <a:t> μέσα στο ρευστό. Αυτό μπορεί να συμβεί όταν η εσωτερική τριβή ή οι δυνάμεις συνάφειας (με τα πλευρικά τοιχώματα) υπερβούν κάποιο όριο.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Merkouris\Desktop\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99" y="2035871"/>
            <a:ext cx="4184501" cy="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rkouris\Desktop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6" y="5157192"/>
            <a:ext cx="4304704" cy="9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5115948" y="1186346"/>
            <a:ext cx="2592289" cy="1188352"/>
          </a:xfrm>
          <a:prstGeom prst="cloudCallout">
            <a:avLst>
              <a:gd name="adj1" fmla="val 70957"/>
              <a:gd name="adj2" fmla="val 382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Πότε ένα  ρευστό είναι ιδανικό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l-G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8" y="2267035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4825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321386"/>
            <a:ext cx="4464497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Ό,τι θα πούμε στη συνέχεια θ’ αφορά τα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ιδανικά ρευστά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6" y="3524554"/>
            <a:ext cx="105769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0597" y="2874448"/>
            <a:ext cx="6408712" cy="244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ρευστό</a:t>
            </a:r>
            <a:r>
              <a:rPr lang="el-GR" sz="2000" b="1" dirty="0" smtClean="0">
                <a:latin typeface="Comic Sans MS" panose="030F0702030302020204" pitchFamily="66" charset="0"/>
              </a:rPr>
              <a:t> θεωρείται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ιδανικό</a:t>
            </a:r>
            <a:r>
              <a:rPr lang="el-GR" sz="2000" b="1" dirty="0" smtClean="0">
                <a:latin typeface="Comic Sans MS" panose="030F0702030302020204" pitchFamily="66" charset="0"/>
              </a:rPr>
              <a:t> όταν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είναι εντελώς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ασυμπίεστο,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εμφανίζει </a:t>
            </a:r>
            <a:r>
              <a:rPr lang="el-GR" sz="2000" b="1" dirty="0" smtClean="0">
                <a:latin typeface="Comic Sans MS" panose="030F0702030302020204" pitchFamily="66" charset="0"/>
              </a:rPr>
              <a:t>εσωτερικές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τριβές</a:t>
            </a:r>
            <a:r>
              <a:rPr lang="el-GR" sz="2000" b="1" dirty="0" smtClean="0">
                <a:latin typeface="Comic Sans MS" panose="030F0702030302020204" pitchFamily="66" charset="0"/>
              </a:rPr>
              <a:t>, ούτε τριβές με τα τοιχώματα του δοχείου που βρίσκεται,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παρουσιάζει θερμική αγωγιμότητα.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445224"/>
            <a:ext cx="577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ροή</a:t>
            </a:r>
            <a:r>
              <a:rPr lang="el-GR" sz="2000" b="1" dirty="0" smtClean="0">
                <a:latin typeface="Comic Sans MS" panose="030F0702030302020204" pitchFamily="66" charset="0"/>
              </a:rPr>
              <a:t> ενός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ιδανικού</a:t>
            </a:r>
            <a:r>
              <a:rPr lang="el-GR" sz="2000" b="1" dirty="0" smtClean="0">
                <a:latin typeface="Comic Sans MS" panose="030F0702030302020204" pitchFamily="66" charset="0"/>
              </a:rPr>
              <a:t> ρευστού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στρωτή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Merkouris\Desktop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988">
            <a:off x="2801095" y="4078846"/>
            <a:ext cx="30670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652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Κατά τη στρωτή ροή ενός ρευστού, κάθε στοιχείο ρευστού διέρχεται διαδοχικά από κάποιες θέσεις.</a:t>
            </a: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7" name="Picture 3" descr="C:\Users\Merkouris\Desktop\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1526"/>
            <a:ext cx="5283042" cy="157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Ομάδα 32"/>
          <p:cNvGrpSpPr/>
          <p:nvPr/>
        </p:nvGrpSpPr>
        <p:grpSpPr>
          <a:xfrm>
            <a:off x="2210205" y="1194149"/>
            <a:ext cx="864096" cy="998485"/>
            <a:chOff x="2040226" y="3694953"/>
            <a:chExt cx="864096" cy="998485"/>
          </a:xfrm>
        </p:grpSpPr>
        <p:cxnSp>
          <p:nvCxnSpPr>
            <p:cNvPr id="8" name="Ευθύγραμμο βέλος σύνδεσης 7"/>
            <p:cNvCxnSpPr/>
            <p:nvPr/>
          </p:nvCxnSpPr>
          <p:spPr>
            <a:xfrm flipH="1">
              <a:off x="2169773" y="4152330"/>
              <a:ext cx="216024" cy="5411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40226" y="3694953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latin typeface="Comic Sans MS" panose="030F0702030302020204" pitchFamily="66" charset="0"/>
                </a:rPr>
                <a:t>στοιχείο ρευστού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5544107" y="1200851"/>
            <a:ext cx="1944217" cy="1063791"/>
            <a:chOff x="5374128" y="3701655"/>
            <a:chExt cx="1944217" cy="1063791"/>
          </a:xfrm>
        </p:grpSpPr>
        <p:cxnSp>
          <p:nvCxnSpPr>
            <p:cNvPr id="10" name="Ευθύγραμμο βέλος σύνδεσης 9"/>
            <p:cNvCxnSpPr/>
            <p:nvPr/>
          </p:nvCxnSpPr>
          <p:spPr>
            <a:xfrm flipH="1">
              <a:off x="5770173" y="4152330"/>
              <a:ext cx="504056" cy="5411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>
              <a:off x="6346237" y="4152330"/>
              <a:ext cx="432048" cy="6131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74128" y="3701655"/>
              <a:ext cx="1944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latin typeface="Comic Sans MS" panose="030F0702030302020204" pitchFamily="66" charset="0"/>
                </a:rPr>
                <a:t>το ίδιο στοιχείο ρευστού σε διαφορετικές στιγμές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5340405" y="5141845"/>
            <a:ext cx="1103803" cy="782577"/>
            <a:chOff x="5794691" y="1623228"/>
            <a:chExt cx="1103803" cy="782577"/>
          </a:xfrm>
        </p:grpSpPr>
        <p:sp>
          <p:nvSpPr>
            <p:cNvPr id="39" name="TextBox 38"/>
            <p:cNvSpPr txBox="1"/>
            <p:nvPr/>
          </p:nvSpPr>
          <p:spPr>
            <a:xfrm>
              <a:off x="6034398" y="194414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latin typeface="Comic Sans MS" panose="030F0702030302020204" pitchFamily="66" charset="0"/>
                </a:rPr>
                <a:t>ρευματική γραμμή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Ευθύγραμμο βέλος σύνδεσης 39"/>
            <p:cNvCxnSpPr/>
            <p:nvPr/>
          </p:nvCxnSpPr>
          <p:spPr>
            <a:xfrm flipH="1" flipV="1">
              <a:off x="5794691" y="1623228"/>
              <a:ext cx="244141" cy="6418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Ορθογώνιο 3"/>
          <p:cNvSpPr/>
          <p:nvPr/>
        </p:nvSpPr>
        <p:spPr>
          <a:xfrm>
            <a:off x="587462" y="3391100"/>
            <a:ext cx="80993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γραμμή που ενώνει αυτές τις θέσεις λέγεται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ρευματική γραμμή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0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7624" y="260648"/>
            <a:ext cx="763284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στρωτή ροή 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ρευματικές γραμμές δεν τέμνονται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(είναι σαν τις δυναμικές γραμμές ενός πεδίου).</a:t>
            </a: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sz="2000" b="1" dirty="0" smtClean="0">
                <a:latin typeface="Comic Sans MS" panose="030F0702030302020204" pitchFamily="66" charset="0"/>
              </a:rPr>
              <a:t> κάθε στοιχείου ρευστού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εφαπτόμενη στη ρευματική γραμμή</a:t>
            </a:r>
            <a:r>
              <a:rPr lang="el-GR" sz="2000" b="1" dirty="0" smtClean="0">
                <a:latin typeface="Comic Sans MS" panose="030F0702030302020204" pitchFamily="66" charset="0"/>
              </a:rPr>
              <a:t>, στο σημείο που βρίσκεται.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Merkouris\Desktop\imag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851">
            <a:off x="3367534" y="1140791"/>
            <a:ext cx="2925861" cy="22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rkouris\Desktop\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34" y="4093385"/>
            <a:ext cx="4248472" cy="22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68926" y="4926697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26" y="4926697"/>
                <a:ext cx="41331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5892" y="5389192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92" y="5389192"/>
                <a:ext cx="413318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3804" y="5103463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04" y="5103463"/>
                <a:ext cx="41331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3625" y="4596482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25" y="4596482"/>
                <a:ext cx="41331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03644" y="4750371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44" y="4750371"/>
                <a:ext cx="41331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0712"/>
            <a:ext cx="1004753" cy="9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0587" y="72205"/>
            <a:ext cx="6359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περιοχή που 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ρευματικές γραμμές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πιο πυκνές</a:t>
            </a:r>
            <a:r>
              <a:rPr lang="el-GR" sz="2000" b="1" dirty="0" smtClean="0">
                <a:latin typeface="Comic Sans MS" panose="030F0702030302020204" pitchFamily="66" charset="0"/>
              </a:rPr>
              <a:t>, 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μέτρο της ταχύτητας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στοιχείου ρευστού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πιο μεγάλο</a:t>
            </a:r>
            <a:r>
              <a:rPr lang="el-GR" sz="2000" b="1" dirty="0" smtClean="0">
                <a:latin typeface="Comic Sans MS" panose="030F0702030302020204" pitchFamily="66" charset="0"/>
              </a:rPr>
              <a:t>.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Merkouris\Desktop\imag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851">
            <a:off x="2870616" y="1493211"/>
            <a:ext cx="2925861" cy="22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ύγραμμο βέλος σύνδεσης 8"/>
          <p:cNvCxnSpPr/>
          <p:nvPr/>
        </p:nvCxnSpPr>
        <p:spPr>
          <a:xfrm flipV="1">
            <a:off x="3217422" y="2287148"/>
            <a:ext cx="504056" cy="51788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75010" y="1948594"/>
                <a:ext cx="446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10" y="1948594"/>
                <a:ext cx="446468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Ευθύγραμμο βέλος σύνδεσης 11"/>
          <p:cNvCxnSpPr/>
          <p:nvPr/>
        </p:nvCxnSpPr>
        <p:spPr>
          <a:xfrm>
            <a:off x="5521678" y="2234535"/>
            <a:ext cx="562489" cy="10522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7641" y="2001207"/>
                <a:ext cx="446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16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41" y="2001207"/>
                <a:ext cx="446468" cy="338554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722284" y="205589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&gt; </a:t>
            </a:r>
            <a:r>
              <a:rPr lang="el-GR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341462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περιοχή που 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ρευματικές γραμμές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παράλληλες</a:t>
            </a:r>
            <a:r>
              <a:rPr lang="el-GR" sz="2000" b="1" dirty="0" smtClean="0">
                <a:latin typeface="Comic Sans MS" panose="030F0702030302020204" pitchFamily="66" charset="0"/>
              </a:rPr>
              <a:t>, όλα τα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στοιχεία ρευστού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έχουν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 ταχύτητα</a:t>
            </a:r>
            <a:r>
              <a:rPr lang="el-GR" sz="2000" b="1" dirty="0" smtClean="0">
                <a:latin typeface="Comic Sans MS" panose="030F0702030302020204" pitchFamily="66" charset="0"/>
              </a:rPr>
              <a:t>.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3709848" y="4714259"/>
            <a:ext cx="2395212" cy="1405495"/>
            <a:chOff x="3709848" y="4714259"/>
            <a:chExt cx="2395212" cy="1405495"/>
          </a:xfrm>
        </p:grpSpPr>
        <p:pic>
          <p:nvPicPr>
            <p:cNvPr id="3074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55" y="4869160"/>
              <a:ext cx="2261761" cy="119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3709848" y="4714259"/>
              <a:ext cx="231901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3786048" y="6074035"/>
              <a:ext cx="231901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826490" y="5239258"/>
            <a:ext cx="385470" cy="369332"/>
            <a:chOff x="3826490" y="5239258"/>
            <a:chExt cx="385470" cy="369332"/>
          </a:xfrm>
        </p:grpSpPr>
        <p:cxnSp>
          <p:nvCxnSpPr>
            <p:cNvPr id="19" name="Ευθύγραμμο βέλος σύνδεσης 18"/>
            <p:cNvCxnSpPr/>
            <p:nvPr/>
          </p:nvCxnSpPr>
          <p:spPr>
            <a:xfrm>
              <a:off x="3826490" y="5589240"/>
              <a:ext cx="38547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34719" y="523925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719" y="5239258"/>
                  <a:ext cx="36901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5136208" y="5239258"/>
            <a:ext cx="454918" cy="369332"/>
            <a:chOff x="5136208" y="5239258"/>
            <a:chExt cx="454918" cy="369332"/>
          </a:xfrm>
        </p:grpSpPr>
        <p:cxnSp>
          <p:nvCxnSpPr>
            <p:cNvPr id="24" name="Ευθύγραμμο βέλος σύνδεσης 23"/>
            <p:cNvCxnSpPr/>
            <p:nvPr/>
          </p:nvCxnSpPr>
          <p:spPr>
            <a:xfrm>
              <a:off x="5136208" y="5589240"/>
              <a:ext cx="38547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222114" y="523925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114" y="5239258"/>
                  <a:ext cx="36901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61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1913</Words>
  <Application>Microsoft Office PowerPoint</Application>
  <PresentationFormat>Προβολή στην οθόνη (4:3)</PresentationFormat>
  <Paragraphs>251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228</cp:revision>
  <dcterms:created xsi:type="dcterms:W3CDTF">2016-02-05T07:32:55Z</dcterms:created>
  <dcterms:modified xsi:type="dcterms:W3CDTF">2021-01-13T08:30:21Z</dcterms:modified>
</cp:coreProperties>
</file>