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7" r:id="rId2"/>
    <p:sldId id="259" r:id="rId3"/>
    <p:sldId id="261" r:id="rId4"/>
    <p:sldId id="262" r:id="rId5"/>
    <p:sldId id="274" r:id="rId6"/>
    <p:sldId id="263" r:id="rId7"/>
    <p:sldId id="264" r:id="rId8"/>
    <p:sldId id="258" r:id="rId9"/>
    <p:sldId id="265" r:id="rId10"/>
    <p:sldId id="266" r:id="rId11"/>
    <p:sldId id="267" r:id="rId12"/>
    <p:sldId id="268" r:id="rId13"/>
    <p:sldId id="269" r:id="rId14"/>
    <p:sldId id="312" r:id="rId15"/>
    <p:sldId id="270" r:id="rId16"/>
    <p:sldId id="271" r:id="rId17"/>
    <p:sldId id="272" r:id="rId18"/>
    <p:sldId id="273" r:id="rId19"/>
    <p:sldId id="275" r:id="rId20"/>
    <p:sldId id="285" r:id="rId21"/>
    <p:sldId id="279" r:id="rId22"/>
    <p:sldId id="276" r:id="rId23"/>
    <p:sldId id="277" r:id="rId24"/>
    <p:sldId id="280" r:id="rId25"/>
    <p:sldId id="299" r:id="rId26"/>
    <p:sldId id="308" r:id="rId27"/>
    <p:sldId id="309" r:id="rId28"/>
    <p:sldId id="310" r:id="rId29"/>
    <p:sldId id="311" r:id="rId30"/>
    <p:sldId id="300" r:id="rId31"/>
    <p:sldId id="301" r:id="rId32"/>
    <p:sldId id="302" r:id="rId33"/>
    <p:sldId id="303" r:id="rId34"/>
    <p:sldId id="304" r:id="rId35"/>
    <p:sldId id="282" r:id="rId36"/>
    <p:sldId id="281" r:id="rId37"/>
    <p:sldId id="283" r:id="rId38"/>
    <p:sldId id="287" r:id="rId39"/>
    <p:sldId id="293" r:id="rId40"/>
    <p:sldId id="294" r:id="rId41"/>
    <p:sldId id="295" r:id="rId42"/>
    <p:sldId id="296" r:id="rId43"/>
    <p:sldId id="297" r:id="rId44"/>
    <p:sldId id="298" r:id="rId45"/>
    <p:sldId id="288" r:id="rId4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0066FF"/>
    <a:srgbClr val="FFFF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97701-7B04-4612-906F-948EFF1AAF07}" type="datetimeFigureOut">
              <a:rPr lang="el-GR" smtClean="0"/>
              <a:t>14/9/2020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14E4-98EF-4EAA-9327-0400C10B31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9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91BC0C-D32E-4D8D-8B70-E9EA994EE879}" type="slidenum">
              <a:rPr lang="el-GR" altLang="el-GR" sz="1200"/>
              <a:pPr eaLnBrk="1" hangingPunct="1"/>
              <a:t>20</a:t>
            </a:fld>
            <a:endParaRPr lang="el-GR" altLang="el-GR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81457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0A472-9617-43DE-9DC2-EE3B15171627}" type="slidenum">
              <a:rPr lang="el-GR" altLang="el-GR"/>
              <a:pPr/>
              <a:t>28</a:t>
            </a:fld>
            <a:endParaRPr lang="el-GR" altLang="el-G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7352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3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0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6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7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0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0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740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3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0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8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4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4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8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6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4u.gr/articles/monopoles.html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rkopanas.blogspot.com/2019/01/1943-nikola-tesla.html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F%85%CF%81%CE%B7%CE%BD%CE%B9%CE%BA%CF%8C%CF%82_%CE%BC%CE%B1%CE%B3%CE%BD%CE%B7%CF%84%CE%B9%CE%BA%CF%8C%CF%82_%CF%83%CF%85%CE%BD%CF%84%CE%BF%CE%BD%CE%B9%CF%83%CE%BC%CF%8C%CF%82" TargetMode="External"/><Relationship Id="rId2" Type="http://schemas.openxmlformats.org/officeDocument/2006/relationships/hyperlink" Target="https://el.wikipedia.org/wiki/%CE%9C%CE%B1%CE%B3%CE%BD%CE%B7%CF%84%CE%B9%CE%BA%CE%AE_%CF%84%CE%BF%CE%BC%CE%BF%CE%B3%CF%81%CE%B1%CF%86%CE%AF%CE%B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hys.org/news/2018-09-world-magnetic-field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rkopanas.blogspot.com/2017/08/1867-michael-faraday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micro.magnet.fsu.edu/electromag/java/magneticlines2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gr/imgres?imgurl=http://elektrika.cz/obr/08_osob_charles_du_fay_m.jpg&amp;imgrefurl=http://elektrika.cz/data/clanky/prehled-svetovych-elektrotechniku&amp;usg=__1XjJKPNzOteUi4DrMp5g6iTwsf0=&amp;h=360&amp;w=281&amp;sz=20&amp;hl=el&amp;start=3&amp;sig2=-o8B4e1i--oo7L33xrLGjQ&amp;um=1&amp;itbs=1&amp;tbnid=dJhVH2sZbsklVM:&amp;tbnh=121&amp;tbnw=94&amp;prev=/images?q%3DCharles%2BDufay%26hl%3Del%26rlz%3D1T4GGLL_elGR356GR357%26sa%3DN%26um%3D1&amp;ei=VyZnS_SjJJmh_AbKxrzLAw" TargetMode="External"/><Relationship Id="rId13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12" Type="http://schemas.openxmlformats.org/officeDocument/2006/relationships/hyperlink" Target="http://images.google.gr/imgres?imgurl=http://www.shiga-med.ac.jp/~koyama/pain/Priestley.jpg&amp;imgrefurl=http://www.shiga-med.ac.jp/~koyama/pain/people3.html&amp;usg=__Fsb9BBC92zKJszf7zmxC4hMlrig=&amp;h=577&amp;w=400&amp;sz=52&amp;hl=el&amp;start=1&amp;sig2=ARy7Qk1YPzM3TpNH1E5gEw&amp;um=1&amp;itbs=1&amp;tbnid=ZFd4O2SYfZkEbM:&amp;tbnh=134&amp;tbnw=93&amp;prev=/images?q%3DJoseph%2BPriestley%26hl%3Del%26rlz%3D1T4GGLL_elGR356GR357%26sa%3DN%26um%3D1&amp;ei=UCpnS-DlJ8uJ_gbEjKXBAw" TargetMode="External"/><Relationship Id="rId2" Type="http://schemas.openxmlformats.org/officeDocument/2006/relationships/hyperlink" Target="http://images.google.gr/imgres?imgurl=http://measure.igpp.ucla.edu/solar-terrestrial-luminaries/gilbert.jpg&amp;imgrefurl=http://measure.igpp.ucla.edu/solar-terrestrial-luminaries/timeline.html&amp;usg=__nPQ_7bz7EhcvJfaeHA1zIHkJpII=&amp;h=650&amp;w=481&amp;sz=379&amp;hl=el&amp;start=11&amp;sig2=7nWU7zlpp-Ew4dPPM1kmjQ&amp;um=1&amp;itbs=1&amp;tbnid=RCdKQyoaKpYP6M:&amp;tbnh=137&amp;tbnw=101&amp;prev=/images?q%3DGilbert%26hl%3Del%26rlz%3D1T4GGLL_elGR356GR357%26sa%3DN%26um%3D1&amp;ei=giJnS6_qMIy5_Qb63JS_A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gr/imgres?imgurl=http://www.eoearth.org/media/approved/9/97/GrayStephen.jpg&amp;imgrefurl=http://www.eoearth.org/article/Gray,_Stephen&amp;usg=__P8lRRo9o7j_Ejqwm72DwRlnVIQU=&amp;h=159&amp;w=115&amp;sz=8&amp;hl=el&amp;start=26&amp;sig2=cBxyqOs9u34aX9uriqFEgw&amp;um=1&amp;itbs=1&amp;tbnid=a1T3vMxxH1JOyM:&amp;tbnh=97&amp;tbnw=70&amp;prev=/images?q%3DGray%2BStephen%26ndsp%3D18%26hl%3Del%26rlz%3D1T4GGLL_elGR356GR357%26sa%3DN%26start%3D18%26um%3D1&amp;ei=jSRnS6DqBouj_Aagg_DBDg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0" Type="http://schemas.openxmlformats.org/officeDocument/2006/relationships/hyperlink" Target="http://images.google.gr/imgres?imgurl=http://scrapetv.com/News/News%20Pages/Politics/images-2/benjamin-franklin.jpg&amp;imgrefurl=http://scrapetv.com/News/News%20Pages/Politics/pages-2/Dianne-Feinstein-seeking-hiding-child-pornography-in-stimulus-bill-Scrape-TV-The-World-on-your-side.html&amp;usg=__Sje48c9xln4FtHEIK_Ll0HmQ8yo=&amp;h=470&amp;w=370&amp;sz=17&amp;hl=el&amp;start=1&amp;sig2=KOd0wzPZhsIHqKpWsqrcPg&amp;um=1&amp;itbs=1&amp;tbnid=eJhyrIhR2k1ZKM:&amp;tbnh=129&amp;tbnw=102&amp;prev=/images?q%3Dfranklin%2Bbenjamin%26hl%3Del%26rlz%3D1T4GGLL_elGR356GR357%26sa%3DN%26um%3D1&amp;ei=eClnS-uZCMiH_Abskf0y" TargetMode="External"/><Relationship Id="rId4" Type="http://schemas.openxmlformats.org/officeDocument/2006/relationships/hyperlink" Target="http://upload.wikimedia.org/wikipedia/commons/e/ec/Otto_von_Guericke_portrait.jpg" TargetMode="External"/><Relationship Id="rId9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gr/imgres?imgurl=http://www.de-pl.info/_files/Image/Portrety/heinrich_von_kleist.jpg&amp;imgrefurl=http://www.de-pl.info/de/event.php/event/483&amp;usg=__BI5F6ZuL-BDnu0wdYT3zQPS5oMI=&amp;h=350&amp;w=280&amp;sz=20&amp;hl=el&amp;start=7&amp;sig2=0rYwbJq0nh6vCqQp51ScpA&amp;um=1&amp;itbs=1&amp;tbnid=m6D-DxGHmQLsKM:&amp;tbnh=120&amp;tbnw=96&amp;prev=/images?q%3DKleist%26hl%3Del%26rlz%3D1T4GGLL_elGR356GR357%26sa%3DN%26um%3D1&amp;ei=WidnS--HNoeV_QbHzMS9Aw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images.google.gr/imgres?imgurl=http://www.colorado.edu/physics/phys3310/phys3310_sp09/images/coulomb3.gif&amp;imgrefurl=http://www.colorado.edu/physics/phys3310/phys3310_sp09/mainPage2.html&amp;usg=__Tp5yTAP3pp0mQuxH9lAR3i11quw=&amp;h=400&amp;w=340&amp;sz=32&amp;hl=el&amp;start=3&amp;sig2=VHuqUn2PaRjnhdWXDA10Qw&amp;um=1&amp;itbs=1&amp;tbnid=iaMcEQAqTKfYPM:&amp;tbnh=124&amp;tbnw=105&amp;prev=/images?q%3DCoulomb%26hl%3Del%26rlz%3D1T4GGLL_elGR356GR357%26sa%3DN%26um%3D1&amp;ei=LytnS92_C8GJ_AbJnMzCA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gr/imgres?imgurl=http://bullarchive.web.cern.ch/bullarchive/0013/art1/Photo1.gif&amp;imgrefurl=http://bullarchive.web.cern.ch/bullarchive/0013/art1/Text_E.html&amp;usg=__42d7t_j35PyKdesoYRD_clfApjU=&amp;h=523&amp;w=425&amp;sz=118&amp;hl=el&amp;start=2&amp;sig2=bBI86akv331YgGr7WOL2sQ&amp;um=1&amp;itbs=1&amp;tbnid=OUp5nhJhubjqDM:&amp;tbnh=131&amp;tbnw=106&amp;prev=/images?q%3DVolta%2BAlessandro%26hl%3Del%26rlz%3D1T4GGLL_elGR356GR357%26sa%3DN%26um%3D1&amp;ei=wSxnS_7vF9ae_gatkqW1Aw" TargetMode="External"/><Relationship Id="rId11" Type="http://schemas.openxmlformats.org/officeDocument/2006/relationships/image" Target="../media/image48.jpeg"/><Relationship Id="rId5" Type="http://schemas.openxmlformats.org/officeDocument/2006/relationships/image" Target="../media/image45.jpeg"/><Relationship Id="rId10" Type="http://schemas.openxmlformats.org/officeDocument/2006/relationships/hyperlink" Target="http://images.google.gr/imgres?imgurl=http://upload.wikimedia.org/wikipedia/commons/e/e9/Musschenbroek_portrait.jpg&amp;imgrefurl=http://commons.wikimedia.org/wiki/File:Musschenbroek_portrait.jpg&amp;usg=__pA8uQEy2QKYWd9W6X_4nD9IPW1M=&amp;h=400&amp;w=334&amp;sz=18&amp;hl=el&amp;start=12&amp;sig2=Krh1oSz6oBCImPOd6buskA&amp;um=1&amp;itbs=1&amp;tbnid=lfRjTHfAN1q3IM:&amp;tbnh=124&amp;tbnw=104&amp;prev=/images?q%3DmouCHENBROEK%26hl%3Del%26rlz%3D1T4GGLL_elGR356GR357%26sa%3DN%26um%3D1&amp;ei=HChnS_LaNtO-_QbgmZC3Aw" TargetMode="External"/><Relationship Id="rId4" Type="http://schemas.openxmlformats.org/officeDocument/2006/relationships/hyperlink" Target="http://images.google.gr/imgres?imgurl=http://www.chm.bris.ac.uk/webprojects2003/hetherington/final/images/cavendish.jpg&amp;imgrefurl=http://www.chm.bris.ac.uk/webprojects2003/hetherington/final/balloonychemists.html&amp;usg=__jDC1xo-tvRWF8Z5IsoUX75SDIXw=&amp;h=400&amp;w=318&amp;sz=9&amp;hl=el&amp;start=3&amp;sig2=ZwWO8-LvuVDvCsWzS6ob0w&amp;um=1&amp;itbs=1&amp;tbnid=K6Bp9t8iR6Xb0M:&amp;tbnh=124&amp;tbnw=99&amp;prev=/images?q%3DCavendish%26hl%3Del%26rlz%3D1T4GGLL_elGR356GR357%26sa%3DN%26um%3D1&amp;ei=uStnS4_YJdGh_gawlrS9Aw" TargetMode="External"/><Relationship Id="rId9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images.google.gr/imgres?imgurl=http://www.hellenica.de/Griechenland/NeuGes/Bio/AlexandrosYpsilantis1.jpg&amp;imgrefurl=http://www.hellenica.de/Griechenland/NeuGes/Bio/GR/AlexandrosYpsilantis01.html&amp;usg=__0k85MOACSzpWJ7nqXVMU_2UecCQ=&amp;h=944&amp;w=750&amp;sz=47&amp;hl=el&amp;start=7&amp;um=1&amp;itbs=1&amp;tbnid=8--e5BFMH51i2M:&amp;tbnh=148&amp;tbnw=118&amp;prev=/images?q%3D%CE%91%CE%BB%CE%AD%CE%BE%CE%B1%CE%BD%CE%B4%CF%81%CE%BF%CF%82%2B%CE%A5%CF%88%CE%B7%CE%BB%CE%AC%CE%BD%CF%84%CE%B7%CF%82%26hl%3Del%26rlz%3D1T4GGLL_elGR356GR357%26sa%3DN%26um%3D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dQJiUMhnrA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USn7ilxp-Q" TargetMode="Externa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94RdpPuGa0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merkopanas.blogspot.com/2019/09/25-hot-potatoes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r3rDbcVYW8" TargetMode="External"/><Relationship Id="rId7" Type="http://schemas.openxmlformats.org/officeDocument/2006/relationships/hyperlink" Target="https://ylikonet100.blogspot.com/2011/10/6.html" TargetMode="External"/><Relationship Id="rId2" Type="http://schemas.openxmlformats.org/officeDocument/2006/relationships/hyperlink" Target="https://www.youtube.com/watch?v=dUjmYuhzsZ0&amp;t=329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presentation/d/1GboRvmroE1c_midIvO1PyYVWSeS_u4uMQJyE9NlFsRc/edit#slide=id.g604aae7074_0_46" TargetMode="External"/><Relationship Id="rId5" Type="http://schemas.openxmlformats.org/officeDocument/2006/relationships/hyperlink" Target="http://www.seilias.gr/index.php?option=com_content&amp;task=view&amp;id=303&amp;Itemid=32&amp;catid=20" TargetMode="External"/><Relationship Id="rId4" Type="http://schemas.openxmlformats.org/officeDocument/2006/relationships/hyperlink" Target="http://www.seilias.gr/index.php?option=com_content&amp;task=view&amp;id=414&amp;Itemid=32&amp;catid=20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efepereth.wikidot.com/local--files/magnetism-st/Magnetite_with_iron_shavings.jpg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aZ0h76X6d0" TargetMode="External"/><Relationship Id="rId4" Type="http://schemas.openxmlformats.org/officeDocument/2006/relationships/hyperlink" Target="https://www.purdue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8" y="90276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350294" y="342673"/>
            <a:ext cx="2554216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0145" y="902765"/>
            <a:ext cx="470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… την έννοια του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872619" y="902765"/>
            <a:ext cx="1936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ΠΕΔΙΟΥ.</a:t>
            </a:r>
            <a:endParaRPr lang="el-G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8786260" y="2064815"/>
            <a:ext cx="2171300" cy="1080120"/>
          </a:xfrm>
          <a:prstGeom prst="cloudCallout">
            <a:avLst>
              <a:gd name="adj1" fmla="val 30118"/>
              <a:gd name="adj2" fmla="val 747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>
                <a:latin typeface="Comic Sans MS" pitchFamily="66" charset="0"/>
              </a:rPr>
              <a:t>Τι </a:t>
            </a:r>
            <a:r>
              <a:rPr lang="el-GR" sz="2000" b="1" dirty="0" smtClean="0">
                <a:latin typeface="Comic Sans MS" pitchFamily="66" charset="0"/>
              </a:rPr>
              <a:t>είναι το πεδίο</a:t>
            </a:r>
            <a:r>
              <a:rPr lang="en-US" sz="2000" b="1" dirty="0" smtClean="0"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50" y="3353174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6" y="335317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51255" y="2706228"/>
            <a:ext cx="5560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r>
              <a:rPr lang="el-GR" sz="2400" b="1" dirty="0" smtClean="0">
                <a:latin typeface="Comic Sans MS" panose="030F0702030302020204" pitchFamily="66" charset="0"/>
              </a:rPr>
              <a:t> ονομάζεται μια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περιοχή του χώρου </a:t>
            </a:r>
            <a:r>
              <a:rPr lang="el-GR" sz="2400" b="1" dirty="0" smtClean="0">
                <a:latin typeface="Comic Sans MS" panose="030F0702030302020204" pitchFamily="66" charset="0"/>
              </a:rPr>
              <a:t>που έχει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ιδιότητα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να ασκεί δύναμη στο κατάλληλο «υπόθεμα» που θα μεταφερθεί εντός του.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8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3" y="63902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6313" y="202381"/>
            <a:ext cx="86571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Πόλοι</a:t>
            </a:r>
            <a:r>
              <a:rPr lang="el-GR" sz="2000" b="1" dirty="0" smtClean="0">
                <a:latin typeface="Comic Sans MS" panose="030F0702030302020204" pitchFamily="66" charset="0"/>
              </a:rPr>
              <a:t> είναι οι περιοχές (άκρες) του μαγνήτη όπου τα ρινίσματα του σιδήρου συγκεντρώνονται περισσότερο.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Κάθε </a:t>
            </a:r>
            <a:r>
              <a:rPr lang="el-GR" sz="2000" b="1" dirty="0">
                <a:latin typeface="Comic Sans MS" panose="030F0702030302020204" pitchFamily="66" charset="0"/>
              </a:rPr>
              <a:t>μαγνήτης έχει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δύο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πόλους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l-GR" sz="2000" b="1" dirty="0" smtClean="0">
                <a:latin typeface="Comic Sans MS" panose="030F0702030302020204" pitchFamily="66" charset="0"/>
              </a:rPr>
              <a:t>Τον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ΒΟΡΕΙΟ</a:t>
            </a:r>
            <a:r>
              <a:rPr lang="el-GR" sz="2000" b="1" dirty="0" smtClean="0">
                <a:latin typeface="Comic Sans MS" panose="030F0702030302020204" pitchFamily="66" charset="0"/>
              </a:rPr>
              <a:t> πόλο (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</a:t>
            </a:r>
            <a:r>
              <a:rPr lang="el-GR" sz="2000" b="1" dirty="0" smtClean="0">
                <a:latin typeface="Comic Sans MS" panose="030F0702030302020204" pitchFamily="66" charset="0"/>
              </a:rPr>
              <a:t>) και τον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ΝΟΤΙΟ</a:t>
            </a:r>
            <a:r>
              <a:rPr lang="el-GR" sz="2000" b="1" dirty="0" smtClean="0">
                <a:latin typeface="Comic Sans MS" panose="030F0702030302020204" pitchFamily="66" charset="0"/>
              </a:rPr>
              <a:t> πόλο (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000" b="1" dirty="0" smtClean="0">
                <a:latin typeface="Comic Sans MS" panose="030F0702030302020204" pitchFamily="66" charset="0"/>
              </a:rPr>
              <a:t>)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πόλοι του μαγνήτη δεν μπορούν να απομονωθούν ο ένας από τον άλλο (δεν έχουν βρεθεί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μαγνητικά </a:t>
            </a:r>
            <a:r>
              <a:rPr lang="el-GR" sz="2000" b="1" dirty="0" err="1" smtClean="0">
                <a:latin typeface="Comic Sans MS" panose="030F0702030302020204" pitchFamily="66" charset="0"/>
                <a:hlinkClick r:id="rId3"/>
              </a:rPr>
              <a:t>μονόπολα</a:t>
            </a:r>
            <a:r>
              <a:rPr lang="el-GR" sz="2000" b="1" dirty="0" smtClean="0">
                <a:latin typeface="Comic Sans MS" panose="030F0702030302020204" pitchFamily="66" charset="0"/>
              </a:rPr>
              <a:t>).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924568" y="3584688"/>
            <a:ext cx="2483818" cy="2251677"/>
            <a:chOff x="1014405" y="3449560"/>
            <a:chExt cx="2483818" cy="2251677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5F3"/>
                </a:clrFrom>
                <a:clrTo>
                  <a:srgbClr val="F6F5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322904" y="3141061"/>
              <a:ext cx="1866819" cy="24838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325038" y="5393460"/>
              <a:ext cx="2173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err="1" smtClean="0">
                  <a:latin typeface="Comic Sans MS" panose="030F0702030302020204" pitchFamily="66" charset="0"/>
                </a:rPr>
                <a:t>Ραβδόμορφος</a:t>
              </a:r>
              <a:r>
                <a:rPr lang="el-GR" sz="1400" b="1" dirty="0" smtClean="0">
                  <a:latin typeface="Comic Sans MS" panose="030F0702030302020204" pitchFamily="66" charset="0"/>
                </a:rPr>
                <a:t> μαγνήτης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3668401" y="3437691"/>
            <a:ext cx="2939723" cy="2328757"/>
            <a:chOff x="4619500" y="3449560"/>
            <a:chExt cx="2939723" cy="232875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19500" y="3449560"/>
              <a:ext cx="2939723" cy="1943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04409" y="5470540"/>
              <a:ext cx="2173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Πεταλοειδής μαγνήτης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6860575" y="3413597"/>
            <a:ext cx="1948548" cy="2530774"/>
            <a:chOff x="7052126" y="3449560"/>
            <a:chExt cx="1948548" cy="2530774"/>
          </a:xfrm>
        </p:grpSpPr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126" y="3449560"/>
              <a:ext cx="1948548" cy="194854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204569" y="5457114"/>
              <a:ext cx="1734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>
                  <a:latin typeface="Comic Sans MS" panose="030F0702030302020204" pitchFamily="66" charset="0"/>
                </a:rPr>
                <a:t>Μαγνητική βελόνα (αιωρούμενη)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9069137" y="3392686"/>
            <a:ext cx="1839608" cy="2413576"/>
            <a:chOff x="9444676" y="3413597"/>
            <a:chExt cx="1839608" cy="2413576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76" y="3413597"/>
              <a:ext cx="1722859" cy="204351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444676" y="5303953"/>
              <a:ext cx="183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>
                  <a:latin typeface="Comic Sans MS" panose="030F0702030302020204" pitchFamily="66" charset="0"/>
                </a:rPr>
                <a:t>Μαγνητική βελόνα σε Πυξίδα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Ομάδα 28"/>
          <p:cNvGrpSpPr/>
          <p:nvPr/>
        </p:nvGrpSpPr>
        <p:grpSpPr>
          <a:xfrm>
            <a:off x="1492333" y="3218351"/>
            <a:ext cx="1428463" cy="1299747"/>
            <a:chOff x="1492333" y="3218351"/>
            <a:chExt cx="1428463" cy="1299747"/>
          </a:xfrm>
        </p:grpSpPr>
        <p:sp>
          <p:nvSpPr>
            <p:cNvPr id="20" name="TextBox 19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Πόλοι μαγνήτη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22" name="Ευθύγραμμο βέλος σύνδεσης 21"/>
            <p:cNvCxnSpPr>
              <a:stCxn id="20" idx="2"/>
            </p:cNvCxnSpPr>
            <p:nvPr/>
          </p:nvCxnSpPr>
          <p:spPr>
            <a:xfrm flipH="1">
              <a:off x="1757548" y="3526128"/>
              <a:ext cx="449017" cy="99197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ύγραμμο βέλος σύνδεσης 22"/>
            <p:cNvCxnSpPr>
              <a:stCxn id="20" idx="2"/>
            </p:cNvCxnSpPr>
            <p:nvPr/>
          </p:nvCxnSpPr>
          <p:spPr>
            <a:xfrm>
              <a:off x="2206565" y="3526128"/>
              <a:ext cx="321246" cy="99197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Ομάδα 29"/>
          <p:cNvGrpSpPr/>
          <p:nvPr/>
        </p:nvGrpSpPr>
        <p:grpSpPr>
          <a:xfrm>
            <a:off x="4715669" y="3109894"/>
            <a:ext cx="1428463" cy="1408204"/>
            <a:chOff x="1492333" y="3218351"/>
            <a:chExt cx="1428463" cy="1408204"/>
          </a:xfrm>
        </p:grpSpPr>
        <p:sp>
          <p:nvSpPr>
            <p:cNvPr id="31" name="TextBox 30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Πόλοι μαγνήτη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2" name="Ευθύγραμμο βέλος σύνδεσης 31"/>
            <p:cNvCxnSpPr>
              <a:stCxn id="31" idx="2"/>
            </p:cNvCxnSpPr>
            <p:nvPr/>
          </p:nvCxnSpPr>
          <p:spPr>
            <a:xfrm flipH="1">
              <a:off x="1762857" y="3526128"/>
              <a:ext cx="443708" cy="110042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/>
            <p:cNvCxnSpPr>
              <a:stCxn id="31" idx="2"/>
            </p:cNvCxnSpPr>
            <p:nvPr/>
          </p:nvCxnSpPr>
          <p:spPr>
            <a:xfrm>
              <a:off x="2206565" y="3526128"/>
              <a:ext cx="415900" cy="110042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Ομάδα 35"/>
          <p:cNvGrpSpPr/>
          <p:nvPr/>
        </p:nvGrpSpPr>
        <p:grpSpPr>
          <a:xfrm>
            <a:off x="7370762" y="3064703"/>
            <a:ext cx="1568368" cy="995950"/>
            <a:chOff x="1352428" y="3218351"/>
            <a:chExt cx="1568368" cy="995950"/>
          </a:xfrm>
        </p:grpSpPr>
        <p:sp>
          <p:nvSpPr>
            <p:cNvPr id="37" name="TextBox 36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Πόλοι μαγνήτη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8" name="Ευθύγραμμο βέλος σύνδεσης 37"/>
            <p:cNvCxnSpPr>
              <a:stCxn id="37" idx="2"/>
            </p:cNvCxnSpPr>
            <p:nvPr/>
          </p:nvCxnSpPr>
          <p:spPr>
            <a:xfrm flipH="1">
              <a:off x="1352428" y="3526128"/>
              <a:ext cx="854137" cy="5900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ύγραμμο βέλος σύνδεσης 38"/>
            <p:cNvCxnSpPr>
              <a:stCxn id="37" idx="2"/>
            </p:cNvCxnSpPr>
            <p:nvPr/>
          </p:nvCxnSpPr>
          <p:spPr>
            <a:xfrm>
              <a:off x="2206565" y="3526128"/>
              <a:ext cx="131489" cy="688173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Ομάδα 41"/>
          <p:cNvGrpSpPr/>
          <p:nvPr/>
        </p:nvGrpSpPr>
        <p:grpSpPr>
          <a:xfrm>
            <a:off x="9480282" y="3042252"/>
            <a:ext cx="1428463" cy="1805191"/>
            <a:chOff x="1492333" y="3218351"/>
            <a:chExt cx="1428463" cy="1805191"/>
          </a:xfrm>
        </p:grpSpPr>
        <p:sp>
          <p:nvSpPr>
            <p:cNvPr id="43" name="TextBox 42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Πόλοι μαγνήτη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44" name="Ευθύγραμμο βέλος σύνδεσης 43"/>
            <p:cNvCxnSpPr>
              <a:stCxn id="43" idx="2"/>
            </p:cNvCxnSpPr>
            <p:nvPr/>
          </p:nvCxnSpPr>
          <p:spPr>
            <a:xfrm flipH="1">
              <a:off x="1835948" y="3526128"/>
              <a:ext cx="370617" cy="149741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ύγραμμο βέλος σύνδεσης 44"/>
            <p:cNvCxnSpPr>
              <a:stCxn id="43" idx="2"/>
            </p:cNvCxnSpPr>
            <p:nvPr/>
          </p:nvCxnSpPr>
          <p:spPr>
            <a:xfrm flipH="1">
              <a:off x="2206564" y="3526128"/>
              <a:ext cx="1" cy="70888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23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3" y="63902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4120" y="639021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Οι ομώνυμοι πόλοι απωθούνται.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120" y="1879694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Οι ετερώνυμοι πόλοι έλκονται.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0" y="139058"/>
            <a:ext cx="3810000" cy="142875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1923340"/>
            <a:ext cx="3810000" cy="438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7440" y="2717022"/>
            <a:ext cx="819912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 κόψουμε ένα μαγνήτη στα δύο προκύπτουν δύο νέοι μαγνήτες.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μαγνητικοί πόλοι υπάρχουν πάντα σε ζευγάρια.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89" y="3713837"/>
            <a:ext cx="3839111" cy="733527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2" y="4578181"/>
            <a:ext cx="4039164" cy="74305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19" y="5427086"/>
            <a:ext cx="4467849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144819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4343" y="1230932"/>
            <a:ext cx="7422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Ένας μαγνήτης δημιουργεί γύρω του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ΜΑΓΝΗΤΙΚΟ ΠΕΔΙΟ.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78826" y="378918"/>
            <a:ext cx="5784850" cy="6542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Στοιχεία μαγνητικού πεδίου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4343" y="3156858"/>
            <a:ext cx="7866017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l-GR" alt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  Φυσικά μεγέθη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l-GR" altLang="el-GR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Ένταση</a:t>
            </a:r>
            <a:r>
              <a:rPr lang="el-GR" alt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</a:rPr>
              <a:t>(σ’ ένα σημείο) του μαγνητικού πεδίου.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l-GR" alt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Β.  Γεωμετρικό τρόπο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Μαγνητικές Δυναμικές Γραμμές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34343" y="2392982"/>
            <a:ext cx="68262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Ένα μαγνητικό πεδίο μπορούμε να το περιγράψουμε με</a:t>
            </a:r>
          </a:p>
        </p:txBody>
      </p:sp>
    </p:spTree>
    <p:extLst>
      <p:ext uri="{BB962C8B-B14F-4D97-AF65-F5344CB8AC3E}">
        <p14:creationId xmlns:p14="http://schemas.microsoft.com/office/powerpoint/2010/main" val="14552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9800" y="472440"/>
            <a:ext cx="708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  Ένταση (ή Μαγνητική επαγωγή) του μαγνητικού πεδίου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1437640" y="3520440"/>
                <a:ext cx="5984240" cy="437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altLang="el-GR" sz="2000" b="1" dirty="0" smtClean="0">
                    <a:latin typeface="Comic Sans MS" pitchFamily="66" charset="0"/>
                  </a:rPr>
                  <a:t>Η μονάδα μέτρησης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altLang="el-GR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στο </a:t>
                </a:r>
                <a:r>
                  <a:rPr lang="en-US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SI</a:t>
                </a:r>
                <a:r>
                  <a:rPr lang="el-GR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είναι</a:t>
                </a:r>
                <a:r>
                  <a:rPr lang="en-US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: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640" y="3520440"/>
                <a:ext cx="5984240" cy="437492"/>
              </a:xfrm>
              <a:prstGeom prst="rect">
                <a:avLst/>
              </a:prstGeom>
              <a:blipFill>
                <a:blip r:embed="rId2"/>
                <a:stretch>
                  <a:fillRect l="-1120" t="-1408" r="-815" b="-323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1341120" y="1625382"/>
                <a:ext cx="10012680" cy="1474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400" b="1" dirty="0" smtClean="0">
                    <a:latin typeface="Comic Sans MS" pitchFamily="66" charset="0"/>
                  </a:rPr>
                  <a:t>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:r>
                  <a:rPr lang="el-GR" alt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Ένταση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sz="2400" b="1" dirty="0" smtClean="0">
                    <a:latin typeface="Comic Sans MS" pitchFamily="66" charset="0"/>
                  </a:rPr>
                  <a:t>του μαγνητικού πεδίου είναι διανυσματικό μέγεθος και μας </a:t>
                </a:r>
                <a:r>
                  <a:rPr lang="el-GR" altLang="el-GR" sz="2400" b="1" dirty="0">
                    <a:latin typeface="Comic Sans MS" pitchFamily="66" charset="0"/>
                  </a:rPr>
                  <a:t>δείχνει πόσο </a:t>
                </a:r>
                <a:r>
                  <a:rPr lang="el-GR" altLang="el-GR" sz="2400" b="1" dirty="0" smtClean="0">
                    <a:latin typeface="Comic Sans MS" pitchFamily="66" charset="0"/>
                  </a:rPr>
                  <a:t>ισχυρό είναι </a:t>
                </a:r>
                <a:r>
                  <a:rPr lang="el-GR" altLang="el-GR" sz="2400" b="1" dirty="0">
                    <a:latin typeface="Comic Sans MS" pitchFamily="66" charset="0"/>
                  </a:rPr>
                  <a:t>το μαγνητικό πεδίο σ’ ένα σημείο του.</a:t>
                </a:r>
              </a:p>
            </p:txBody>
          </p:sp>
        </mc:Choice>
        <mc:Fallback xmlns="">
          <p:sp>
            <p:nvSpPr>
              <p:cNvPr id="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1120" y="1625382"/>
                <a:ext cx="10012680" cy="1474827"/>
              </a:xfrm>
              <a:prstGeom prst="rect">
                <a:avLst/>
              </a:prstGeom>
              <a:blipFill>
                <a:blip r:embed="rId3"/>
                <a:stretch>
                  <a:fillRect l="-913" r="-91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3248535" y="4105994"/>
                <a:ext cx="3098925" cy="622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l-GR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l-GR" altLang="el-GR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𝚨</m:t>
                        </m:r>
                        <m:r>
                          <a:rPr lang="en-US" altLang="el-GR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den>
                    </m:f>
                  </m:oMath>
                </a14:m>
                <a:r>
                  <a:rPr lang="en-US" alt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= 1Tesla</a:t>
                </a:r>
                <a:r>
                  <a:rPr lang="en-US" altLang="el-GR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n-US" altLang="el-GR" b="1" dirty="0">
                    <a:latin typeface="Comic Sans MS" pitchFamily="66" charset="0"/>
                  </a:rPr>
                  <a:t>(T</a:t>
                </a:r>
                <a:r>
                  <a:rPr lang="el-GR" altLang="el-GR" b="1" dirty="0">
                    <a:latin typeface="Comic Sans MS" pitchFamily="66" charset="0"/>
                  </a:rPr>
                  <a:t>)</a:t>
                </a:r>
                <a:r>
                  <a:rPr lang="en-US" altLang="el-GR" b="1" dirty="0">
                    <a:latin typeface="Comic Sans MS" pitchFamily="66" charset="0"/>
                  </a:rPr>
                  <a:t> </a:t>
                </a:r>
                <a:r>
                  <a:rPr lang="el-GR" altLang="el-GR" b="1" dirty="0">
                    <a:latin typeface="Comic Sans MS" pitchFamily="66" charset="0"/>
                  </a:rPr>
                  <a:t>(</a:t>
                </a:r>
                <a:r>
                  <a:rPr lang="el-GR" altLang="el-GR" b="1" dirty="0" err="1">
                    <a:latin typeface="Comic Sans MS" pitchFamily="66" charset="0"/>
                  </a:rPr>
                  <a:t>Τέσλα</a:t>
                </a:r>
                <a:r>
                  <a:rPr lang="en-US" altLang="el-GR" b="1" dirty="0">
                    <a:latin typeface="Comic Sans MS" pitchFamily="66" charset="0"/>
                  </a:rPr>
                  <a:t>)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35" y="4105994"/>
                <a:ext cx="3098925" cy="622286"/>
              </a:xfrm>
              <a:prstGeom prst="rect">
                <a:avLst/>
              </a:prstGeom>
              <a:blipFill>
                <a:blip r:embed="rId4"/>
                <a:stretch>
                  <a:fillRect l="-1969" r="-787" b="-5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Ομάδα 10"/>
          <p:cNvGrpSpPr/>
          <p:nvPr/>
        </p:nvGrpSpPr>
        <p:grpSpPr>
          <a:xfrm>
            <a:off x="8271509" y="3186351"/>
            <a:ext cx="2519159" cy="3088147"/>
            <a:chOff x="8271509" y="3186351"/>
            <a:chExt cx="2519159" cy="308814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509" y="3186351"/>
              <a:ext cx="2519159" cy="2441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737600" y="5628167"/>
              <a:ext cx="1869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  <a:hlinkClick r:id="rId6"/>
                </a:rPr>
                <a:t>Nikola Tesla</a:t>
              </a:r>
              <a:endParaRPr lang="en-US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(1856 – 1943)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7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8080" y="518160"/>
            <a:ext cx="724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Πόσο μεγάλη μονάδα μέτρησης είναι 1 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Tesla;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080" y="1356360"/>
            <a:ext cx="8615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Η ένταση του μαγνητικού πεδίου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της Γης, 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5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endParaRPr lang="el-GR" altLang="el-GR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του ανθρώπινου εγκεφάλου,  1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1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 εσωτερικό μαγνητικού τομογράφου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2"/>
              </a:rPr>
              <a:t>MRI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)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 3Τ,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στον Πυρηνικό Μαγνητικό Συντονισμό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3"/>
              </a:rPr>
              <a:t>NMR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)  18Τ,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000" b="1" dirty="0" smtClean="0">
                <a:latin typeface="Comic Sans MS" panose="030F0702030302020204" pitchFamily="66" charset="0"/>
                <a:hlinkClick r:id="rId4"/>
              </a:rPr>
              <a:t>μεγαλύτερη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εργαστηριακή τιμή που έχει καταγραφεί  1200 Τ. </a:t>
            </a:r>
          </a:p>
        </p:txBody>
      </p:sp>
    </p:spTree>
    <p:extLst>
      <p:ext uri="{BB962C8B-B14F-4D97-AF65-F5344CB8AC3E}">
        <p14:creationId xmlns:p14="http://schemas.microsoft.com/office/powerpoint/2010/main" val="2247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337378" y="3570969"/>
            <a:ext cx="7899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Μαγνητική δυναμική γραμμή</a:t>
            </a:r>
            <a:r>
              <a:rPr lang="el-GR" sz="2000" b="1" dirty="0">
                <a:latin typeface="Comic Sans MS" panose="030F0702030302020204" pitchFamily="66" charset="0"/>
              </a:rPr>
              <a:t> </a:t>
            </a:r>
            <a:r>
              <a:rPr lang="el-GR" sz="2000" b="1" dirty="0" smtClean="0">
                <a:latin typeface="Comic Sans MS" panose="030F0702030302020204" pitchFamily="66" charset="0"/>
              </a:rPr>
              <a:t>ενός</a:t>
            </a:r>
            <a:r>
              <a:rPr lang="el-GR" sz="2000" b="1" dirty="0">
                <a:latin typeface="Comic Sans MS" panose="030F0702030302020204" pitchFamily="66" charset="0"/>
              </a:rPr>
              <a:t> μαγνητικού πεδίου λέγεται η νοητή γραμμή που σε κάθε της σημείο </a:t>
            </a:r>
            <a:r>
              <a:rPr lang="el-GR" sz="2000" b="1" dirty="0" smtClean="0">
                <a:latin typeface="Comic Sans MS" panose="030F0702030302020204" pitchFamily="66" charset="0"/>
              </a:rPr>
              <a:t>το διάνυσμα της</a:t>
            </a:r>
            <a:r>
              <a:rPr lang="el-GR" sz="2000" b="1" dirty="0">
                <a:latin typeface="Comic Sans MS" panose="030F0702030302020204" pitchFamily="66" charset="0"/>
              </a:rPr>
              <a:t> </a:t>
            </a:r>
            <a:r>
              <a:rPr lang="el-GR" sz="2000" b="1" dirty="0" smtClean="0">
                <a:latin typeface="Comic Sans MS" panose="030F0702030302020204" pitchFamily="66" charset="0"/>
              </a:rPr>
              <a:t>έντασης </a:t>
            </a:r>
            <a:r>
              <a:rPr lang="el-GR" sz="2000" b="1" dirty="0">
                <a:latin typeface="Comic Sans MS" panose="030F0702030302020204" pitchFamily="66" charset="0"/>
              </a:rPr>
              <a:t>του μαγνητικού πεδίου εφάπτεται σ΄ αυτή.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" y="400851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2558483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492240" y="1299796"/>
            <a:ext cx="3230880" cy="1443403"/>
          </a:xfrm>
          <a:prstGeom prst="cloudCallout">
            <a:avLst>
              <a:gd name="adj1" fmla="val 82564"/>
              <a:gd name="adj2" fmla="val 4813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 dirty="0" smtClean="0">
                <a:latin typeface="Comic Sans MS" pitchFamily="66" charset="0"/>
              </a:rPr>
              <a:t>Τι ονομάζουμε μαγνητική δυναμική γραμμή</a:t>
            </a:r>
            <a:r>
              <a:rPr lang="en-US" b="1" dirty="0" smtClean="0">
                <a:latin typeface="Comic Sans MS" pitchFamily="66" charset="0"/>
              </a:rPr>
              <a:t>;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57400" y="304800"/>
            <a:ext cx="7772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Β. Μαγνητικές δυναμικές γραμμές</a:t>
            </a:r>
          </a:p>
        </p:txBody>
      </p:sp>
    </p:spTree>
    <p:extLst>
      <p:ext uri="{BB962C8B-B14F-4D97-AF65-F5344CB8AC3E}">
        <p14:creationId xmlns:p14="http://schemas.microsoft.com/office/powerpoint/2010/main" val="21462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62100" y="289560"/>
            <a:ext cx="9067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Ιδιότητες των μαγνητικών δυναμικών γραμμών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51581" y="1296989"/>
            <a:ext cx="960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l-GR" altLang="el-G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Οι δυναμικές γραμμές προέρχονται από το Βόρειο πόλο (Ν) και πηγαίνουν προς το Νότιο πόλο (</a:t>
            </a:r>
            <a:r>
              <a:rPr lang="en-US" altLang="el-G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S)</a:t>
            </a:r>
            <a:r>
              <a:rPr lang="el-GR" altLang="el-GR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</a:rPr>
              <a:t>(έξω από το μαγνήτη).</a:t>
            </a:r>
            <a:endParaRPr lang="el-GR" altLang="el-GR" dirty="0" smtClean="0">
              <a:latin typeface="Comic Sans MS" pitchFamily="66" charset="0"/>
            </a:endParaRPr>
          </a:p>
        </p:txBody>
      </p:sp>
      <p:pic>
        <p:nvPicPr>
          <p:cNvPr id="10" name="Picture 11" descr="Magnetic Field Lines of Bar Mag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01" y="2749314"/>
            <a:ext cx="4235759" cy="335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6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49680" y="426720"/>
            <a:ext cx="96926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Σε κάθε σημείο του πεδίου, η πυκνότητα των δυναμικών γραμμών είναι ανάλογη με το μέτρο της έντασης στο σημείο αυτό.</a:t>
            </a:r>
          </a:p>
        </p:txBody>
      </p:sp>
      <p:pic>
        <p:nvPicPr>
          <p:cNvPr id="9" name="Picture 2" descr="C:\Users\Merkouris\Desktop\αρχείο λήψης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6FE"/>
              </a:clrFrom>
              <a:clrTo>
                <a:srgbClr val="F1F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94" y="2085023"/>
            <a:ext cx="3708445" cy="25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Ομάδα 12"/>
          <p:cNvGrpSpPr/>
          <p:nvPr/>
        </p:nvGrpSpPr>
        <p:grpSpPr>
          <a:xfrm>
            <a:off x="1720533" y="3486370"/>
            <a:ext cx="2542030" cy="773689"/>
            <a:chOff x="1720533" y="3486370"/>
            <a:chExt cx="2542030" cy="77368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720533" y="3921587"/>
              <a:ext cx="1752578" cy="3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Ισχυρό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το πεδίο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3246824" y="3486370"/>
              <a:ext cx="1015739" cy="4319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4816838" y="4492385"/>
            <a:ext cx="1981175" cy="1034338"/>
            <a:chOff x="4816838" y="4492385"/>
            <a:chExt cx="1981175" cy="1034338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816838" y="5188251"/>
              <a:ext cx="1981175" cy="3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Ασθενές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το πεδίο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5599854" y="4492385"/>
              <a:ext cx="9062" cy="7216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7049058" y="2236642"/>
            <a:ext cx="2823287" cy="647914"/>
            <a:chOff x="7049058" y="2236642"/>
            <a:chExt cx="2823287" cy="647914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8119767" y="2236642"/>
              <a:ext cx="1752578" cy="3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Ισχυρό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το πεδίο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7049058" y="2405878"/>
              <a:ext cx="1008099" cy="4786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250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990598" y="390089"/>
                <a:ext cx="10256521" cy="5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altLang="el-GR" sz="2400" b="1" dirty="0">
                    <a:solidFill>
                      <a:srgbClr val="0000FF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εφάπτεται σε κάθε σημείο της δυναμικής γραμμής.</a:t>
                </a:r>
                <a:endParaRPr lang="el-GR" sz="24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8" y="390089"/>
                <a:ext cx="10256521" cy="506421"/>
              </a:xfrm>
              <a:prstGeom prst="rect">
                <a:avLst/>
              </a:prstGeom>
              <a:blipFill>
                <a:blip r:embed="rId2"/>
                <a:stretch>
                  <a:fillRect l="-772" t="-2410" b="-33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548640" y="5251358"/>
                <a:ext cx="11643360" cy="5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altLang="el-GR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Η κατεύθυνση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καθορίζει και την κατεύθυνση της δυναμικής γραμμής.</a:t>
                </a:r>
                <a:endParaRPr lang="el-GR" sz="2400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251358"/>
                <a:ext cx="11643360" cy="506421"/>
              </a:xfrm>
              <a:prstGeom prst="rect">
                <a:avLst/>
              </a:prstGeom>
              <a:blipFill>
                <a:blip r:embed="rId3"/>
                <a:stretch>
                  <a:fillRect l="-366" t="-2381" b="-321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C:\Users\Merkouris\Desktop\αρχείο λήψης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18" y="1439962"/>
            <a:ext cx="5001262" cy="33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Ομάδα 13"/>
          <p:cNvGrpSpPr/>
          <p:nvPr/>
        </p:nvGrpSpPr>
        <p:grpSpPr>
          <a:xfrm>
            <a:off x="3116398" y="1493741"/>
            <a:ext cx="752842" cy="686870"/>
            <a:chOff x="3116398" y="1493741"/>
            <a:chExt cx="752842" cy="686870"/>
          </a:xfrm>
        </p:grpSpPr>
        <p:cxnSp>
          <p:nvCxnSpPr>
            <p:cNvPr id="15" name="Ευθύγραμμο βέλος σύνδεσης 14"/>
            <p:cNvCxnSpPr/>
            <p:nvPr/>
          </p:nvCxnSpPr>
          <p:spPr bwMode="auto">
            <a:xfrm flipH="1" flipV="1">
              <a:off x="3538218" y="1601795"/>
              <a:ext cx="331022" cy="5788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116398" y="1493741"/>
                  <a:ext cx="489265" cy="3745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𝜝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6398" y="1493741"/>
                  <a:ext cx="489265" cy="374548"/>
                </a:xfrm>
                <a:prstGeom prst="rect">
                  <a:avLst/>
                </a:prstGeom>
                <a:blipFill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Ομάδα 10"/>
          <p:cNvGrpSpPr/>
          <p:nvPr/>
        </p:nvGrpSpPr>
        <p:grpSpPr>
          <a:xfrm>
            <a:off x="6861142" y="4093612"/>
            <a:ext cx="879438" cy="435099"/>
            <a:chOff x="6861142" y="4093612"/>
            <a:chExt cx="879438" cy="435099"/>
          </a:xfrm>
        </p:grpSpPr>
        <p:cxnSp>
          <p:nvCxnSpPr>
            <p:cNvPr id="12" name="Ευθύγραμμο βέλος σύνδεσης 11"/>
            <p:cNvCxnSpPr/>
            <p:nvPr/>
          </p:nvCxnSpPr>
          <p:spPr bwMode="auto">
            <a:xfrm flipV="1">
              <a:off x="6861142" y="4093612"/>
              <a:ext cx="449161" cy="3497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251315" y="4154163"/>
                  <a:ext cx="489265" cy="3745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𝜝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1315" y="4154163"/>
                  <a:ext cx="489265" cy="374548"/>
                </a:xfrm>
                <a:prstGeom prst="rect">
                  <a:avLst/>
                </a:prstGeom>
                <a:blipFill>
                  <a:blip r:embed="rId6"/>
                  <a:stretch>
                    <a:fillRect l="-1250" b="-129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5617029" y="1107549"/>
            <a:ext cx="788769" cy="494246"/>
            <a:chOff x="5617029" y="1107549"/>
            <a:chExt cx="788769" cy="494246"/>
          </a:xfrm>
        </p:grpSpPr>
        <p:cxnSp>
          <p:nvCxnSpPr>
            <p:cNvPr id="13" name="Ευθύγραμμο βέλος σύνδεσης 12"/>
            <p:cNvCxnSpPr>
              <a:endCxn id="9" idx="0"/>
            </p:cNvCxnSpPr>
            <p:nvPr/>
          </p:nvCxnSpPr>
          <p:spPr bwMode="auto">
            <a:xfrm flipV="1">
              <a:off x="5617029" y="1439962"/>
              <a:ext cx="421820" cy="1618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916533" y="1107549"/>
                  <a:ext cx="489265" cy="3451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𝜝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533" y="1107549"/>
                  <a:ext cx="489265" cy="345159"/>
                </a:xfrm>
                <a:prstGeom prst="rect">
                  <a:avLst/>
                </a:prstGeom>
                <a:blipFill>
                  <a:blip r:embed="rId7"/>
                  <a:stretch>
                    <a:fillRect l="-1250" b="-2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43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3931" y="426720"/>
            <a:ext cx="7601109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Οι δυναμικές γραμμές δεν τέμνονται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και είναι κλειστές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latin typeface="Comic Sans MS" pitchFamily="66" charset="0"/>
              </a:rPr>
              <a:t>(</a:t>
            </a:r>
            <a:r>
              <a:rPr lang="el-GR" altLang="el-GR" sz="2400" b="1" dirty="0">
                <a:latin typeface="Comic Sans MS" pitchFamily="66" charset="0"/>
              </a:rPr>
              <a:t>δεν έχουν ούτε αρχή, ούτε τέλος).</a:t>
            </a:r>
          </a:p>
        </p:txBody>
      </p:sp>
      <p:pic>
        <p:nvPicPr>
          <p:cNvPr id="6" name="Picture 2" descr="C:\Users\Merkouris\Desktop\Magnetic Field Lin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51" y="1924684"/>
            <a:ext cx="457331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3330" y="5109189"/>
            <a:ext cx="9948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l-GR" altLang="el-GR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Από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κάθε σημείο του πεδίου μόνο μία δυναμική γραμμή περνάει.</a:t>
            </a:r>
          </a:p>
        </p:txBody>
      </p:sp>
    </p:spTree>
    <p:extLst>
      <p:ext uri="{BB962C8B-B14F-4D97-AF65-F5344CB8AC3E}">
        <p14:creationId xmlns:p14="http://schemas.microsoft.com/office/powerpoint/2010/main" val="21892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314440" y="337240"/>
            <a:ext cx="3096196" cy="1071736"/>
          </a:xfrm>
          <a:prstGeom prst="cloudCallout">
            <a:avLst>
              <a:gd name="adj1" fmla="val 90065"/>
              <a:gd name="adj2" fmla="val 321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 smtClean="0">
                <a:latin typeface="Comic Sans MS" pitchFamily="66" charset="0"/>
              </a:rPr>
              <a:t>… και σε τι μας χρησιμεύει</a:t>
            </a:r>
            <a:r>
              <a:rPr lang="en-US" sz="2000" b="1" dirty="0" smtClean="0"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458" y="1143456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62" y="286359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51762" y="2458869"/>
            <a:ext cx="6514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Την </a:t>
            </a:r>
            <a:r>
              <a:rPr lang="el-GR" sz="2400" b="1" dirty="0">
                <a:latin typeface="Comic Sans MS" panose="030F0702030302020204" pitchFamily="66" charset="0"/>
              </a:rPr>
              <a:t>ι</a:t>
            </a:r>
            <a:r>
              <a:rPr lang="el-GR" sz="2400" b="1" dirty="0" smtClean="0">
                <a:latin typeface="Comic Sans MS" panose="030F0702030302020204" pitchFamily="66" charset="0"/>
              </a:rPr>
              <a:t>δέα συνέλαβε ο </a:t>
            </a:r>
            <a:r>
              <a:rPr lang="en-US" sz="2400" b="1" dirty="0" smtClean="0">
                <a:latin typeface="Comic Sans MS" panose="030F0702030302020204" pitchFamily="66" charset="0"/>
                <a:hlinkClick r:id="rId4"/>
              </a:rPr>
              <a:t>Faraday</a:t>
            </a:r>
            <a:r>
              <a:rPr lang="en-US" sz="2400" b="1" dirty="0" smtClean="0">
                <a:latin typeface="Comic Sans MS" panose="030F0702030302020204" pitchFamily="66" charset="0"/>
              </a:rPr>
              <a:t>. </a:t>
            </a:r>
            <a:r>
              <a:rPr lang="el-GR" sz="2400" b="1" dirty="0" smtClean="0">
                <a:latin typeface="Comic Sans MS" panose="030F0702030302020204" pitchFamily="66" charset="0"/>
              </a:rPr>
              <a:t>Η έννοια του πεδίου μάς βοηθά να εξηγήσουμε τη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που μπορεί να ασκείται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απόσταση!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EBB864-FBEE-4978-89D9-4FF36E9BD8AF}" type="slidenum">
              <a:rPr lang="en-US" altLang="el-GR" sz="1400"/>
              <a:pPr eaLnBrk="1" hangingPunct="1"/>
              <a:t>20</a:t>
            </a:fld>
            <a:endParaRPr lang="en-US" altLang="el-GR" sz="14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771901" y="22860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Ομογενές μαγνητικό πεδίο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Text Box 5"/>
              <p:cNvSpPr txBox="1">
                <a:spLocks noChangeArrowheads="1"/>
              </p:cNvSpPr>
              <p:nvPr/>
            </p:nvSpPr>
            <p:spPr bwMode="auto">
              <a:xfrm>
                <a:off x="373699" y="684576"/>
                <a:ext cx="11003280" cy="1452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5334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1278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:r>
                  <a:rPr lang="el-GR" altLang="el-GR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Ομογενές είναι το μαγνητικό πεδίο </a:t>
                </a:r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στο οποίο η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είναι </a:t>
                </a: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ίδια </a:t>
                </a:r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σε κάθε σημείο του</a:t>
                </a:r>
                <a:r>
                  <a:rPr lang="el-GR" altLang="el-GR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.</a:t>
                </a:r>
                <a:endParaRPr lang="el-GR" altLang="el-GR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41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699" y="684576"/>
                <a:ext cx="11003280" cy="1452129"/>
              </a:xfrm>
              <a:prstGeom prst="rect">
                <a:avLst/>
              </a:prstGeom>
              <a:blipFill>
                <a:blip r:embed="rId3"/>
                <a:stretch>
                  <a:fillRect b="-62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Ομάδα 3"/>
          <p:cNvGrpSpPr/>
          <p:nvPr/>
        </p:nvGrpSpPr>
        <p:grpSpPr>
          <a:xfrm>
            <a:off x="5875339" y="1808227"/>
            <a:ext cx="1953306" cy="2771837"/>
            <a:chOff x="8382001" y="2917824"/>
            <a:chExt cx="2270125" cy="30797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Ορθογώνιο 1"/>
                <p:cNvSpPr/>
                <p:nvPr/>
              </p:nvSpPr>
              <p:spPr>
                <a:xfrm>
                  <a:off x="9782479" y="3766115"/>
                  <a:ext cx="428322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" name="Ορθογώνιο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479" y="3766115"/>
                  <a:ext cx="428322" cy="4374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Ομάδα 2"/>
            <p:cNvGrpSpPr/>
            <p:nvPr/>
          </p:nvGrpSpPr>
          <p:grpSpPr>
            <a:xfrm>
              <a:off x="8382001" y="2917824"/>
              <a:ext cx="2270125" cy="3079752"/>
              <a:chOff x="5334001" y="3124200"/>
              <a:chExt cx="2270125" cy="3079752"/>
            </a:xfrm>
          </p:grpSpPr>
          <p:grpSp>
            <p:nvGrpSpPr>
              <p:cNvPr id="17460" name="Group 52"/>
              <p:cNvGrpSpPr>
                <a:grpSpLocks/>
              </p:cNvGrpSpPr>
              <p:nvPr/>
            </p:nvGrpSpPr>
            <p:grpSpPr bwMode="auto">
              <a:xfrm>
                <a:off x="5334001" y="3124200"/>
                <a:ext cx="2270125" cy="3079752"/>
                <a:chOff x="2400" y="1824"/>
                <a:chExt cx="1430" cy="2036"/>
              </a:xfrm>
            </p:grpSpPr>
            <p:grpSp>
              <p:nvGrpSpPr>
                <p:cNvPr id="14345" name="Group 31"/>
                <p:cNvGrpSpPr>
                  <a:grpSpLocks/>
                </p:cNvGrpSpPr>
                <p:nvPr/>
              </p:nvGrpSpPr>
              <p:grpSpPr bwMode="auto">
                <a:xfrm>
                  <a:off x="2400" y="1824"/>
                  <a:ext cx="1430" cy="2036"/>
                  <a:chOff x="2832" y="1776"/>
                  <a:chExt cx="1430" cy="2036"/>
                </a:xfrm>
              </p:grpSpPr>
              <p:sp>
                <p:nvSpPr>
                  <p:cNvPr id="1434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776"/>
                    <a:ext cx="288" cy="203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  <a:contourClr>
                      <a:srgbClr val="FF0000"/>
                    </a:contour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  <a:flatTx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</p:txBody>
              </p:sp>
              <p:sp>
                <p:nvSpPr>
                  <p:cNvPr id="1435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8" y="1776"/>
                    <a:ext cx="1104" cy="28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  <a:contourClr>
                      <a:srgbClr val="FF0000"/>
                    </a:contour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  <a:flatTx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</p:txBody>
              </p:sp>
              <p:sp>
                <p:nvSpPr>
                  <p:cNvPr id="1435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6" y="1776"/>
                    <a:ext cx="288" cy="203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  <a:contourClr>
                      <a:srgbClr val="FF0000"/>
                    </a:contour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  <a:flatTx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</p:txBody>
              </p:sp>
              <p:sp>
                <p:nvSpPr>
                  <p:cNvPr id="1435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744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552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360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168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976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784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592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400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6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208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7435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7" y="3454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l-GR" altLang="el-GR" sz="28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rPr>
                      <a:t>Ν</a:t>
                    </a:r>
                  </a:p>
                </p:txBody>
              </p:sp>
              <p:sp>
                <p:nvSpPr>
                  <p:cNvPr id="17436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6" y="3454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altLang="el-GR" sz="28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rPr>
                      <a:t>S</a:t>
                    </a:r>
                    <a:endParaRPr lang="el-GR" altLang="el-GR" sz="28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436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880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4347" name="Line 32"/>
                <p:cNvSpPr>
                  <a:spLocks noChangeShapeType="1"/>
                </p:cNvSpPr>
                <p:nvPr/>
              </p:nvSpPr>
              <p:spPr bwMode="auto">
                <a:xfrm>
                  <a:off x="3024" y="2544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Ορθογώνιο 29"/>
                  <p:cNvSpPr/>
                  <p:nvPr/>
                </p:nvSpPr>
                <p:spPr>
                  <a:xfrm>
                    <a:off x="6566204" y="4602903"/>
                    <a:ext cx="428322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altLang="el-G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𝜝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0" name="Ορθογώνιο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204" y="4602903"/>
                    <a:ext cx="428322" cy="4374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Ορθογώνιο 4"/>
          <p:cNvSpPr/>
          <p:nvPr/>
        </p:nvSpPr>
        <p:spPr>
          <a:xfrm>
            <a:off x="1472669" y="4606936"/>
            <a:ext cx="9198732" cy="142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μαγνητικό πεδίο ανάμεσα στα σκέλη πεταλοειδούς μαγνήτη θεωρούμε ότι είναι ομογενές.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Οι δυναμικές γραμμές του πεδίου είναι παράλληλες και </a:t>
            </a:r>
            <a:r>
              <a:rPr lang="el-GR" altLang="el-GR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ισαπέχουσες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15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1160" y="255486"/>
            <a:ext cx="580644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Δυναμικές γραμμές ανάμεσα σε </a:t>
            </a:r>
            <a:endParaRPr lang="el-GR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ετερώνυμους πόλους μαγνητών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6" descr="image_science0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27" y="1950783"/>
            <a:ext cx="44196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74" y="1562197"/>
            <a:ext cx="3954106" cy="426840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938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989" y="246262"/>
            <a:ext cx="5867400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Δυναμικές γραμμές ανάμεσα σε ομώνυμους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πόλους μαγνητών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93" y="1869264"/>
            <a:ext cx="4258269" cy="3353268"/>
          </a:xfrm>
          <a:prstGeom prst="rect">
            <a:avLst/>
          </a:prstGeom>
        </p:spPr>
      </p:pic>
      <p:pic>
        <p:nvPicPr>
          <p:cNvPr id="6" name="Picture 8" descr="image_science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0" y="2126673"/>
            <a:ext cx="44196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97680" y="331686"/>
            <a:ext cx="3230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Μαγνητική βελόνα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9" y="142514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4918" y="3421284"/>
            <a:ext cx="2977905" cy="256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555909" y="1002394"/>
            <a:ext cx="84734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μαγνητική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βελόνα</a:t>
            </a:r>
            <a:r>
              <a:rPr lang="el-GR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 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είναι </a:t>
            </a:r>
            <a:r>
              <a:rPr lang="el-GR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ένας 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τεχνητός μαγνήτης</a:t>
            </a:r>
            <a:r>
              <a:rPr lang="el-GR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Μια </a:t>
            </a:r>
            <a:r>
              <a:rPr lang="el-GR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μαγνητική βελόνα που βρίσκεται σε μαγνητικό πεδίο δέχεται δυνάμεις από αυτό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Μια μαγνητική βελόνα που βρίσκεται σε διάφορες θέσεις μαγνητικού πεδίου, προσανατολίζεται με τον άξονά της εφαπτόμενο στη δυναμική γραμμή που περνά από κάθε θέση.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1021080" y="3642873"/>
                <a:ext cx="6685280" cy="199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Το διάνυσμα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000" b="1" i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σ’ ένα σημείο του μαγνητικού πεδίου έχει διεύθυνση τη διεύθυνση του άξονα της μαγνητικής βελόνας που ισορροπεί στο πεδίο και φορά από το νότιο προς το βόρειο πόλο της.</a:t>
                </a:r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" y="3642873"/>
                <a:ext cx="6685280" cy="1995098"/>
              </a:xfrm>
              <a:prstGeom prst="rect">
                <a:avLst/>
              </a:prstGeom>
              <a:blipFill>
                <a:blip r:embed="rId4"/>
                <a:stretch>
                  <a:fillRect l="-1004" r="-1004" b="-1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Εικόνα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565886"/>
            <a:ext cx="1894020" cy="13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22600" y="381000"/>
            <a:ext cx="5715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μαγνητικό πεδίο της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Γης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sz="1600" b="1" dirty="0" smtClean="0">
                <a:latin typeface="Comic Sans MS" pitchFamily="66" charset="0"/>
              </a:rPr>
              <a:t>(είναι εκτός ύλης)</a:t>
            </a:r>
            <a:endParaRPr lang="el-GR" altLang="el-GR" sz="1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7076" y="1395269"/>
            <a:ext cx="4242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Γη συμπεριφέρεται σαν ένας τεράστιος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ραβδόμορφος</a:t>
            </a:r>
            <a:r>
              <a:rPr lang="el-GR" sz="2000" b="1" dirty="0" smtClean="0">
                <a:latin typeface="Comic Sans MS" panose="030F0702030302020204" pitchFamily="66" charset="0"/>
              </a:rPr>
              <a:t> μαγνήτης (</a:t>
            </a:r>
            <a:r>
              <a:rPr lang="el-GR" sz="2000" b="1" smtClean="0">
                <a:latin typeface="Comic Sans MS" panose="030F0702030302020204" pitchFamily="66" charset="0"/>
              </a:rPr>
              <a:t>μαγνητικό δίπολο).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14" descr="magnetosphere_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4" y="1509689"/>
            <a:ext cx="4335597" cy="433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62441" y="2977869"/>
            <a:ext cx="57318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Το άκρο της μαγνητικής πυξίδας που δείχνει τον Βορρά ονομάζεται βόρειος μαγνητικός πόλος.</a:t>
            </a:r>
          </a:p>
          <a:p>
            <a:pPr algn="ctr">
              <a:lnSpc>
                <a:spcPct val="150000"/>
              </a:lnSpc>
            </a:pP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Αυτό σημαίνει ότι</a:t>
            </a:r>
          </a:p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στην περιοχή του Βόρειου (Γεωγραφικού) Πόλου βρίσκεται ο Νότιος Μαγνητικός Πόλος της Γης.</a:t>
            </a:r>
          </a:p>
        </p:txBody>
      </p:sp>
    </p:spTree>
    <p:extLst>
      <p:ext uri="{BB962C8B-B14F-4D97-AF65-F5344CB8AC3E}">
        <p14:creationId xmlns:p14="http://schemas.microsoft.com/office/powerpoint/2010/main" val="130774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16289" y="814959"/>
            <a:ext cx="58390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ηλεκτρικό ρεύμα δημιουργεί μαγνητικό πεδίο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21" y="2388107"/>
            <a:ext cx="3859149" cy="27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A303-12CE-415C-A694-C710C3CD1746}" type="slidenum">
              <a:rPr lang="el-GR" altLang="el-GR"/>
              <a:pPr/>
              <a:t>26</a:t>
            </a:fld>
            <a:endParaRPr lang="el-GR" altLang="el-G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09700" y="304801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Στην αρχή ήταν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ο</a:t>
            </a:r>
            <a:r>
              <a:rPr lang="en-US" altLang="el-GR" sz="2000" b="1" dirty="0">
                <a:latin typeface="Comic Sans MS" panose="030F0702030302020204" pitchFamily="66" charset="0"/>
              </a:rPr>
              <a:t>…</a:t>
            </a:r>
            <a:r>
              <a:rPr lang="el-GR" altLang="el-GR" sz="1600" dirty="0">
                <a:latin typeface="Comic Sans MS" panose="030F0702030302020204" pitchFamily="66" charset="0"/>
              </a:rPr>
              <a:t> </a:t>
            </a:r>
            <a:endParaRPr lang="el-GR" altLang="el-GR" sz="1600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584326" y="1033463"/>
            <a:ext cx="1752600" cy="2155825"/>
            <a:chOff x="204" y="576"/>
            <a:chExt cx="1104" cy="1358"/>
          </a:xfrm>
        </p:grpSpPr>
        <p:pic>
          <p:nvPicPr>
            <p:cNvPr id="7172" name="Picture 4" descr="gilbert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76"/>
              <a:ext cx="743" cy="1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204" y="1604"/>
              <a:ext cx="11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4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William</a:t>
              </a:r>
              <a:r>
                <a:rPr lang="el-GR" altLang="el-GR" sz="14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l-GR" sz="14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Gilbert </a:t>
              </a:r>
              <a:r>
                <a:rPr lang="el-GR" altLang="el-GR" sz="14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1540 – 1603</a:t>
              </a:r>
              <a:r>
                <a:rPr lang="el-GR" altLang="el-GR" sz="14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)</a:t>
              </a:r>
              <a:endParaRPr lang="el-GR" altLang="el-GR" sz="1400" b="1" dirty="0">
                <a:solidFill>
                  <a:srgbClr val="8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622928" y="219759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dirty="0">
                <a:latin typeface="Comic Sans MS" panose="030F0702030302020204" pitchFamily="66" charset="0"/>
              </a:rPr>
              <a:t>…</a:t>
            </a:r>
            <a:r>
              <a:rPr lang="el-GR" altLang="el-GR" dirty="0">
                <a:latin typeface="Comic Sans MS" panose="030F0702030302020204" pitchFamily="66" charset="0"/>
              </a:rPr>
              <a:t>μετά ήρθαν και άλλοι…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613528" y="1033463"/>
            <a:ext cx="1981200" cy="2581275"/>
            <a:chOff x="1573" y="960"/>
            <a:chExt cx="1248" cy="1626"/>
          </a:xfrm>
        </p:grpSpPr>
        <p:pic>
          <p:nvPicPr>
            <p:cNvPr id="7176" name="Picture 8" descr="File:Otto von Guericke portrait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60"/>
              <a:ext cx="842" cy="1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1573" y="2256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4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Otto von </a:t>
              </a:r>
              <a:r>
                <a:rPr lang="el-GR" altLang="el-GR" sz="1400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Guericke</a:t>
              </a:r>
              <a:r>
                <a:rPr lang="en-US" altLang="el-GR" sz="14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4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1602 – 1686</a:t>
              </a:r>
              <a:r>
                <a:rPr lang="el-GR" altLang="el-GR" sz="14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)</a:t>
              </a:r>
              <a:r>
                <a:rPr lang="el-GR" altLang="el-GR" sz="1400" b="1" dirty="0" smtClean="0">
                  <a:solidFill>
                    <a:srgbClr val="0000FF"/>
                  </a:solidFill>
                </a:rPr>
                <a:t> </a:t>
              </a:r>
              <a:endParaRPr lang="el-GR" altLang="el-GR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4927728" y="3860910"/>
            <a:ext cx="1676400" cy="2233613"/>
            <a:chOff x="2541" y="2112"/>
            <a:chExt cx="1056" cy="1407"/>
          </a:xfrm>
        </p:grpSpPr>
        <p:pic>
          <p:nvPicPr>
            <p:cNvPr id="7179" name="Picture 11" descr="GrayStephen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112"/>
              <a:ext cx="762" cy="1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2541" y="3189"/>
              <a:ext cx="10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400" b="1" dirty="0">
                  <a:latin typeface="Comic Sans MS" panose="030F0702030302020204" pitchFamily="66" charset="0"/>
                </a:rPr>
                <a:t>Stephen  Gray </a:t>
              </a:r>
              <a:r>
                <a:rPr lang="el-GR" altLang="el-GR" sz="1400" b="1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latin typeface="Comic Sans MS" panose="030F0702030302020204" pitchFamily="66" charset="0"/>
                </a:rPr>
                <a:t>1666 – 1736</a:t>
              </a:r>
              <a:r>
                <a:rPr lang="el-GR" altLang="el-GR" sz="1400" b="1" dirty="0" smtClean="0">
                  <a:latin typeface="Comic Sans MS" panose="030F0702030302020204" pitchFamily="66" charset="0"/>
                </a:rPr>
                <a:t>)</a:t>
              </a:r>
              <a:endParaRPr lang="el-GR" alt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9398000" y="814388"/>
            <a:ext cx="1524000" cy="2301875"/>
            <a:chOff x="4029" y="192"/>
            <a:chExt cx="960" cy="1450"/>
          </a:xfrm>
        </p:grpSpPr>
        <p:pic>
          <p:nvPicPr>
            <p:cNvPr id="7182" name="Picture 14" descr="08_osob_charles_du_fay_m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92"/>
              <a:ext cx="858" cy="1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4029" y="1312"/>
              <a:ext cx="9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 sz="1400" b="1" dirty="0" err="1">
                  <a:latin typeface="Comic Sans MS" panose="030F0702030302020204" pitchFamily="66" charset="0"/>
                </a:rPr>
                <a:t>Charles</a:t>
              </a:r>
              <a:r>
                <a:rPr lang="el-GR" altLang="el-GR" sz="14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400" b="1" dirty="0" err="1">
                  <a:latin typeface="Comic Sans MS" panose="030F0702030302020204" pitchFamily="66" charset="0"/>
                </a:rPr>
                <a:t>Dufay</a:t>
              </a:r>
              <a:r>
                <a:rPr lang="en-US" altLang="el-GR" sz="14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400" b="1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latin typeface="Comic Sans MS" panose="030F0702030302020204" pitchFamily="66" charset="0"/>
                </a:rPr>
                <a:t>1698 – 1739</a:t>
              </a:r>
              <a:r>
                <a:rPr lang="el-GR" altLang="el-GR" sz="1400" b="1" dirty="0" smtClean="0">
                  <a:latin typeface="Comic Sans MS" panose="030F0702030302020204" pitchFamily="66" charset="0"/>
                </a:rPr>
                <a:t>)</a:t>
              </a:r>
              <a:endParaRPr lang="el-GR" alt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1912938" y="4038601"/>
            <a:ext cx="1981200" cy="2308225"/>
            <a:chOff x="245" y="2544"/>
            <a:chExt cx="1248" cy="1454"/>
          </a:xfrm>
        </p:grpSpPr>
        <p:pic>
          <p:nvPicPr>
            <p:cNvPr id="7185" name="Picture 17" descr="benjamin-franklin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44"/>
              <a:ext cx="873" cy="1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245" y="3668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4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Benjamin Franklin </a:t>
              </a:r>
              <a:r>
                <a:rPr lang="el-GR" altLang="el-GR" sz="1400" b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1706 – 1790</a:t>
              </a:r>
              <a:r>
                <a:rPr lang="el-GR" altLang="el-GR" sz="1400" b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)</a:t>
              </a:r>
              <a:r>
                <a:rPr lang="en-US" altLang="el-GR" sz="1400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 </a:t>
              </a:r>
              <a:endParaRPr lang="el-GR" altLang="el-GR" sz="1400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8671116" y="3823494"/>
            <a:ext cx="1828800" cy="2462213"/>
            <a:chOff x="1137" y="2496"/>
            <a:chExt cx="1152" cy="1551"/>
          </a:xfrm>
        </p:grpSpPr>
        <p:pic>
          <p:nvPicPr>
            <p:cNvPr id="7188" name="Picture 20" descr="Priestley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496"/>
              <a:ext cx="833" cy="1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1137" y="3717"/>
              <a:ext cx="11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l-GR" sz="1400" b="1" dirty="0">
                  <a:solidFill>
                    <a:srgbClr val="663300"/>
                  </a:solidFill>
                  <a:latin typeface="Comic Sans MS" panose="030F0702030302020204" pitchFamily="66" charset="0"/>
                </a:rPr>
                <a:t>Joseph Priestley</a:t>
              </a:r>
              <a:r>
                <a:rPr lang="en-US" altLang="el-GR" sz="1400" b="1" dirty="0">
                  <a:solidFill>
                    <a:srgbClr val="663300"/>
                  </a:solidFill>
                </a:rPr>
                <a:t> </a:t>
              </a:r>
              <a:r>
                <a:rPr lang="el-GR" altLang="el-GR" sz="1400" b="1" dirty="0" smtClean="0">
                  <a:solidFill>
                    <a:srgbClr val="663300"/>
                  </a:solidFill>
                </a:rPr>
                <a:t>(</a:t>
              </a:r>
              <a:r>
                <a:rPr lang="en-US" altLang="el-GR" sz="1400" b="1" dirty="0" smtClean="0">
                  <a:solidFill>
                    <a:srgbClr val="663300"/>
                  </a:solidFill>
                  <a:latin typeface="Comic Sans MS" panose="030F0702030302020204" pitchFamily="66" charset="0"/>
                </a:rPr>
                <a:t>1733 – 1804</a:t>
              </a:r>
              <a:r>
                <a:rPr lang="el-GR" altLang="el-GR" sz="1400" b="1" dirty="0" smtClean="0">
                  <a:solidFill>
                    <a:srgbClr val="663300"/>
                  </a:solidFill>
                  <a:latin typeface="Comic Sans MS" panose="030F0702030302020204" pitchFamily="66" charset="0"/>
                </a:rPr>
                <a:t>)</a:t>
              </a:r>
              <a:endParaRPr lang="en-US" altLang="el-GR" sz="1400" b="1" dirty="0">
                <a:solidFill>
                  <a:srgbClr val="6633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6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B41F-25A0-4977-B925-F1F4E3EF396F}" type="slidenum">
              <a:rPr lang="el-GR" altLang="el-GR"/>
              <a:pPr/>
              <a:t>27</a:t>
            </a:fld>
            <a:endParaRPr lang="el-GR" altLang="el-GR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352800" y="304801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και ακολούθησαν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οι…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019301" y="3624263"/>
            <a:ext cx="1905000" cy="2609850"/>
            <a:chOff x="360" y="2091"/>
            <a:chExt cx="1200" cy="1644"/>
          </a:xfrm>
        </p:grpSpPr>
        <p:pic>
          <p:nvPicPr>
            <p:cNvPr id="8196" name="Picture 4" descr="coulomb3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091"/>
              <a:ext cx="1056" cy="12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360" y="3347"/>
              <a:ext cx="120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latin typeface="Comic Sans MS" panose="030F0702030302020204" pitchFamily="66" charset="0"/>
                </a:rPr>
                <a:t>Charles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latin typeface="Comic Sans MS" panose="030F0702030302020204" pitchFamily="66" charset="0"/>
                </a:rPr>
                <a:t>Coulomb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(1736 – 1806)</a:t>
              </a:r>
              <a:r>
                <a:rPr lang="el-GR" altLang="el-GR" dirty="0" smtClean="0"/>
                <a:t> </a:t>
              </a:r>
              <a:endParaRPr lang="el-GR" altLang="el-GR" dirty="0"/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4930140" y="3680396"/>
            <a:ext cx="1828800" cy="2528888"/>
            <a:chOff x="1774" y="864"/>
            <a:chExt cx="1152" cy="1593"/>
          </a:xfrm>
        </p:grpSpPr>
        <p:pic>
          <p:nvPicPr>
            <p:cNvPr id="8199" name="Picture 7" descr="cavendish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864"/>
              <a:ext cx="980" cy="12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1774" y="2091"/>
              <a:ext cx="115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Henry</a:t>
              </a:r>
              <a:r>
                <a:rPr lang="el-GR" altLang="el-GR" sz="16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Cavendish</a:t>
              </a:r>
              <a:r>
                <a:rPr lang="el-GR" altLang="el-GR" sz="16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(1731 – 1810) </a:t>
              </a:r>
              <a:endParaRPr lang="el-GR" altLang="el-GR" sz="1600" b="1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9048697" y="941388"/>
            <a:ext cx="1905000" cy="2682875"/>
            <a:chOff x="3858" y="720"/>
            <a:chExt cx="1200" cy="1690"/>
          </a:xfrm>
        </p:grpSpPr>
        <p:pic>
          <p:nvPicPr>
            <p:cNvPr id="8202" name="Picture 10" descr="Photo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720"/>
              <a:ext cx="1049" cy="12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3858" y="2044"/>
              <a:ext cx="12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solidFill>
                    <a:srgbClr val="006600"/>
                  </a:solidFill>
                  <a:latin typeface="Comic Sans MS" panose="030F0702030302020204" pitchFamily="66" charset="0"/>
                </a:rPr>
                <a:t>Ales</a:t>
              </a:r>
              <a:r>
                <a:rPr lang="en-US" altLang="el-GR" sz="1600" b="1" dirty="0" err="1">
                  <a:solidFill>
                    <a:srgbClr val="006600"/>
                  </a:solidFill>
                  <a:latin typeface="Comic Sans MS" panose="030F0702030302020204" pitchFamily="66" charset="0"/>
                </a:rPr>
                <a:t>sandro</a:t>
              </a:r>
              <a:r>
                <a:rPr lang="el-GR" altLang="el-GR" sz="16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solidFill>
                    <a:srgbClr val="006600"/>
                  </a:solidFill>
                  <a:latin typeface="Comic Sans MS" panose="030F0702030302020204" pitchFamily="66" charset="0"/>
                </a:rPr>
                <a:t>Volta</a:t>
              </a:r>
              <a:r>
                <a:rPr lang="el-GR" altLang="el-GR" sz="16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(1745 – 1827)</a:t>
              </a:r>
              <a:endParaRPr lang="el-GR" altLang="el-GR" sz="1600" b="1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650480" y="4593178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…μέχρι να φτάσουμε στον …</a:t>
            </a:r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2057400" y="990601"/>
            <a:ext cx="2057400" cy="2409825"/>
            <a:chOff x="3840" y="1776"/>
            <a:chExt cx="1296" cy="1518"/>
          </a:xfrm>
        </p:grpSpPr>
        <p:pic>
          <p:nvPicPr>
            <p:cNvPr id="8206" name="Picture 14" descr="heinrich_von_kleist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" y="1776"/>
              <a:ext cx="925" cy="1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3840" y="2928"/>
              <a:ext cx="129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solidFill>
                    <a:srgbClr val="800000"/>
                  </a:solidFill>
                  <a:latin typeface="Comic Sans MS" panose="030F0702030302020204" pitchFamily="66" charset="0"/>
                </a:rPr>
                <a:t>Heinrich</a:t>
              </a:r>
              <a:r>
                <a:rPr lang="el-GR" altLang="el-GR" sz="16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solidFill>
                    <a:srgbClr val="800000"/>
                  </a:solidFill>
                  <a:latin typeface="Comic Sans MS" panose="030F0702030302020204" pitchFamily="66" charset="0"/>
                </a:rPr>
                <a:t>von</a:t>
              </a:r>
              <a:r>
                <a:rPr lang="el-GR" altLang="el-GR" sz="16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solidFill>
                    <a:srgbClr val="800000"/>
                  </a:solidFill>
                  <a:latin typeface="Comic Sans MS" panose="030F0702030302020204" pitchFamily="66" charset="0"/>
                </a:rPr>
                <a:t>Kleist</a:t>
              </a:r>
              <a:r>
                <a:rPr lang="el-GR" altLang="el-GR" sz="16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(</a:t>
              </a:r>
              <a:r>
                <a:rPr lang="en-US" altLang="el-GR" sz="16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1700 – 1748</a:t>
              </a:r>
              <a:r>
                <a:rPr lang="el-GR" altLang="el-GR" sz="16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)</a:t>
              </a:r>
              <a:endParaRPr lang="el-GR" altLang="el-GR" sz="1600" b="1" dirty="0">
                <a:solidFill>
                  <a:srgbClr val="8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6096000" y="911465"/>
            <a:ext cx="1855788" cy="2790825"/>
            <a:chOff x="4399" y="432"/>
            <a:chExt cx="1169" cy="1758"/>
          </a:xfrm>
        </p:grpSpPr>
        <p:pic>
          <p:nvPicPr>
            <p:cNvPr id="8209" name="Picture 17" descr="Musschenbroek_portrait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" y="432"/>
              <a:ext cx="1047" cy="1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4416" y="1670"/>
              <a:ext cx="115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latin typeface="Comic Sans MS" panose="030F0702030302020204" pitchFamily="66" charset="0"/>
                </a:rPr>
                <a:t>Pieter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latin typeface="Comic Sans MS" panose="030F0702030302020204" pitchFamily="66" charset="0"/>
                </a:rPr>
                <a:t>van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latin typeface="Comic Sans MS" panose="030F0702030302020204" pitchFamily="66" charset="0"/>
                </a:rPr>
                <a:t>Musschenbroek</a:t>
              </a:r>
              <a:r>
                <a:rPr lang="en-US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l-GR" sz="1600" b="1" dirty="0" smtClean="0">
                  <a:latin typeface="Comic Sans MS" panose="030F0702030302020204" pitchFamily="66" charset="0"/>
                </a:rPr>
                <a:t>1692 – 1761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)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3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57C5-6C1D-47BE-B286-73A3C42D4922}" type="slidenum">
              <a:rPr lang="el-GR" altLang="el-GR"/>
              <a:pPr/>
              <a:t>28</a:t>
            </a:fld>
            <a:endParaRPr lang="el-GR" altLang="el-GR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267137" y="835089"/>
            <a:ext cx="3333750" cy="4741863"/>
            <a:chOff x="1607" y="503"/>
            <a:chExt cx="2100" cy="2987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815" y="3086"/>
              <a:ext cx="17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Hans Christian </a:t>
              </a:r>
              <a:r>
                <a:rPr lang="en-US" altLang="el-GR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Oersted</a:t>
              </a:r>
              <a:r>
                <a:rPr lang="en-US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     </a:t>
              </a:r>
              <a:r>
                <a:rPr lang="en-US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(1777-1851)</a:t>
              </a:r>
              <a:endPara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223" name="Picture 7" descr="Oersted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503"/>
              <a:ext cx="2100" cy="2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7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73DC-B870-4E28-9F45-45FDE156CF4C}" type="slidenum">
              <a:rPr lang="el-GR" altLang="el-GR"/>
              <a:pPr/>
              <a:t>29</a:t>
            </a:fld>
            <a:endParaRPr lang="el-GR" altLang="el-GR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06424" y="2735549"/>
            <a:ext cx="712317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στην Κοπεγχάγη,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 καθηγητής  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Hans Christian </a:t>
            </a:r>
            <a:r>
              <a:rPr lang="en-US" alt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Oersted</a:t>
            </a:r>
            <a:r>
              <a:rPr lang="en-US" altLang="el-G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έχοντας εκτελέσει επανειλημμένα πειράματα, ανακοινώνει ότι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υπάρχει σχέση ανάμεσα στον ηλεκτρισμό και τον μαγνητισμό.</a:t>
            </a:r>
          </a:p>
          <a:p>
            <a:pPr algn="just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Πιο συγκεκριμένα,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διαπιστώνει ότι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25296" y="730574"/>
            <a:ext cx="72054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Τον Ιούλιο  του 1820, ενώ οι Έλληνες είναι ακόμη υποδουλωμένοι στους Τούρκους και ο Αλέξανδρος Υψηλάντης αναλαμβάνει επικεφαλής της Φιλικής Εταιρείας,</a:t>
            </a:r>
            <a:r>
              <a:rPr lang="el-GR" altLang="el-GR" sz="2000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9262538" y="594360"/>
            <a:ext cx="1922939" cy="2919446"/>
            <a:chOff x="8291606" y="330027"/>
            <a:chExt cx="1922939" cy="2919446"/>
          </a:xfrm>
        </p:grpSpPr>
        <p:pic>
          <p:nvPicPr>
            <p:cNvPr id="11267" name="Picture 3" descr="AlexandrosYpsilantis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759" y="330027"/>
              <a:ext cx="1774634" cy="22252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8291606" y="2541587"/>
              <a:ext cx="192293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Αλεξ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. Υψηλάντης</a:t>
              </a:r>
            </a:p>
            <a:p>
              <a:pPr algn="ctr">
                <a:spcBef>
                  <a:spcPct val="50000"/>
                </a:spcBef>
              </a:pPr>
              <a:r>
                <a:rPr lang="el-GR" altLang="el-GR" sz="1600" b="1" dirty="0" smtClean="0">
                  <a:latin typeface="Comic Sans MS" panose="030F0702030302020204" pitchFamily="66" charset="0"/>
                </a:rPr>
                <a:t>1792 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- 1828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6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58" y="81580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0089" y="27328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Μία μάζα δημιουργεί γύρω της </a:t>
            </a:r>
            <a:r>
              <a:rPr lang="el-G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βαρυτικό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πεδίο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Αν μία άλλη μάζα (κατάλληλο «υπόθεμα») μεταφερθεί σ’ αυτό το χώρο,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πεδίο θα της ασκήσει </a:t>
            </a:r>
            <a:r>
              <a:rPr lang="el-GR" sz="2400" b="1" dirty="0" smtClean="0">
                <a:latin typeface="Comic Sans MS" panose="030F0702030302020204" pitchFamily="66" charset="0"/>
              </a:rPr>
              <a:t>δύναμη, </a:t>
            </a:r>
            <a:r>
              <a:rPr lang="el-G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βαρυτική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δύναμη.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C:\Users\Merkouris\Desktop\WiTA6F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794315"/>
            <a:ext cx="4070705" cy="316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76500" y="1417320"/>
            <a:ext cx="723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hlinkClick r:id="rId2"/>
              </a:rPr>
              <a:t>Το ηλεκτρικό ρεύμα δημιουργεί μαγνητικό </a:t>
            </a:r>
            <a:r>
              <a:rPr lang="el-GR" altLang="el-G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hlinkClick r:id="rId2"/>
              </a:rPr>
              <a:t>πεδίο</a:t>
            </a:r>
            <a:endParaRPr lang="el-GR" altLang="el-GR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8848" y="2880360"/>
            <a:ext cx="306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latin typeface="Comic Sans MS" panose="030F0702030302020204" pitchFamily="66" charset="0"/>
              </a:rPr>
              <a:t>Πείραμα του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Oersted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09" y="90393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0309" y="585216"/>
            <a:ext cx="782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Το πείραμα του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Oersted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μας οδηγεί σε κάποια συμπεράσματα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69463" y="1329509"/>
            <a:ext cx="809560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Γύρω από ρευματοφόρους αγωγούς δημιουργείται μαγνητικό πεδίο.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 μαγνήτης (π.χ. μαγνητική βελόνα) που 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θα </a:t>
            </a:r>
            <a:r>
              <a:rPr lang="el-GR" altLang="el-GR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βρεθεί μέσα 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σ’ αυτό θα </a:t>
            </a:r>
            <a:r>
              <a:rPr lang="el-GR" altLang="el-GR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δεχτεί δύναμη και θα εκτραπεί.</a:t>
            </a:r>
            <a:endParaRPr lang="el-GR" altLang="el-GR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Όταν ένας ρευματοφόρος αγωγός βρεθεί μέσα σε μαγνητικό πεδίο δέχεται δύναμη από αυτό.</a:t>
            </a:r>
          </a:p>
        </p:txBody>
      </p:sp>
    </p:spTree>
    <p:extLst>
      <p:ext uri="{BB962C8B-B14F-4D97-AF65-F5344CB8AC3E}">
        <p14:creationId xmlns:p14="http://schemas.microsoft.com/office/powerpoint/2010/main" val="37676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1" y="1246212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8016" y="271565"/>
            <a:ext cx="63733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b="1" dirty="0">
                <a:latin typeface="Comic Sans MS" panose="030F0702030302020204" pitchFamily="66" charset="0"/>
              </a:rPr>
              <a:t>Το πείραμα του </a:t>
            </a:r>
            <a:r>
              <a:rPr lang="en-US" altLang="el-GR" b="1" dirty="0" err="1">
                <a:latin typeface="Comic Sans MS" panose="030F0702030302020204" pitchFamily="66" charset="0"/>
              </a:rPr>
              <a:t>Oersted</a:t>
            </a:r>
            <a:r>
              <a:rPr lang="en-US" altLang="el-GR" b="1" dirty="0"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μας έδειξε ότι οι μαγνήτες, όταν βρεθούν κοντά σε ρευματοφόρο αγωγό, εκτρέπονται. </a:t>
            </a:r>
          </a:p>
          <a:p>
            <a:pPr algn="just">
              <a:lnSpc>
                <a:spcPct val="150000"/>
              </a:lnSpc>
            </a:pP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ρεύμα λοιπόν ασκεί δύναμη πάνω στους μαγνήτες. 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2243670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300720" y="879726"/>
            <a:ext cx="2288032" cy="1461335"/>
          </a:xfrm>
          <a:prstGeom prst="cloudCallout">
            <a:avLst>
              <a:gd name="adj1" fmla="val 63540"/>
              <a:gd name="adj2" fmla="val 539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Καλό!</a:t>
            </a:r>
          </a:p>
          <a:p>
            <a:pPr algn="ctr"/>
            <a:r>
              <a:rPr lang="el-GR" alt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Μπορεί όμως να συμβεί το αντίστροφο</a:t>
            </a:r>
            <a:r>
              <a:rPr lang="en-US" alt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</a:t>
            </a:r>
            <a:endParaRPr lang="el-GR" sz="1600" b="1" dirty="0">
              <a:latin typeface="Comic Sans MS" pitchFamily="66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11458" y="1994707"/>
            <a:ext cx="5458968" cy="2046941"/>
          </a:xfrm>
          <a:prstGeom prst="wedgeRoundRectCallout">
            <a:avLst>
              <a:gd name="adj1" fmla="val -60484"/>
              <a:gd name="adj2" fmla="val -6458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Βέβαια</a:t>
            </a:r>
            <a:r>
              <a:rPr lang="en-US" altLang="el-GR" sz="2000" b="1" dirty="0">
                <a:latin typeface="Comic Sans MS" panose="030F0702030302020204" pitchFamily="66" charset="0"/>
              </a:rPr>
              <a:t>. </a:t>
            </a:r>
            <a:r>
              <a:rPr lang="el-GR" altLang="el-GR" sz="2000" b="1" dirty="0">
                <a:latin typeface="Comic Sans MS" panose="030F0702030302020204" pitchFamily="66" charset="0"/>
              </a:rPr>
              <a:t>Οι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μαγνήτες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μπορούν να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ασκούν δύναμη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φορτία που κινούνται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(εκτροπή από την πορεία τους-σωλήνας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Crookes)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και 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αγωγό που διαρρέεται από ρεύμα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35" y="4339254"/>
            <a:ext cx="2458307" cy="184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-USn7ilxp-Q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276246" y="4041648"/>
            <a:ext cx="3585950" cy="201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21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6" y="850558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70639" y="340523"/>
            <a:ext cx="67436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Μπορούμε να δείξουμε την δύναμη που ασκεί ομογενές μαγνητικό πεδίο σε ρευματοφόρο αγωγό που βρίσκεται μέσα σ’ αυτό, με την χρήση πεταλοειδούς μαγνήτη και σύρματος που συνδέεται με μπαταρία.   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l-GR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δύναμη που ασκείται από το μαγνητικό πεδίο στο ρευματοφόρο αγωγό ονομάζεται ηλεκτρομαγνητική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Laplace. </a:t>
            </a: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l-GR" sz="1400" dirty="0" smtClean="0">
                <a:latin typeface="Comic Sans MS" panose="030F0702030302020204" pitchFamily="66" charset="0"/>
              </a:rPr>
              <a:t>Θα την μελετήσουμε σ’ επόμενο μάθημα)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33" y="999324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9040" y="521208"/>
            <a:ext cx="673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Στον σωλήνα </a:t>
            </a:r>
            <a:r>
              <a:rPr lang="en-US" sz="2000" b="1" dirty="0" smtClean="0">
                <a:latin typeface="Comic Sans MS" panose="030F0702030302020204" pitchFamily="66" charset="0"/>
              </a:rPr>
              <a:t>Crookes</a:t>
            </a:r>
            <a:r>
              <a:rPr lang="el-GR" sz="2000" b="1" dirty="0" smtClean="0">
                <a:latin typeface="Comic Sans MS" panose="030F0702030302020204" pitchFamily="66" charset="0"/>
              </a:rPr>
              <a:t> κινούνται οι καθοδικές ακτίνες.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καθοδικές ακτίνες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 κινούμενα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ηλεκτρόνια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" y="2663741"/>
            <a:ext cx="4231345" cy="253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U94RdpPuGa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33160" y="2647269"/>
            <a:ext cx="4572000" cy="2571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49021" y="5306361"/>
            <a:ext cx="2777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Λειτουργία σωλήνα </a:t>
            </a:r>
            <a:r>
              <a:rPr lang="en-US" sz="1400" b="1" dirty="0" smtClean="0">
                <a:latin typeface="Comic Sans MS" panose="030F0702030302020204" pitchFamily="66" charset="0"/>
              </a:rPr>
              <a:t>Crookes.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18260" y="411480"/>
            <a:ext cx="9555480" cy="58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στο Μαγνητικό Πεδίο με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πρόγραμμα 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Hot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56608" y="1688232"/>
            <a:ext cx="6614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</a:t>
            </a:r>
            <a:r>
              <a:rPr lang="el-GR" altLang="el-GR" sz="2400" b="1" dirty="0" smtClean="0">
                <a:latin typeface="Comic Sans MS" pitchFamily="66" charset="0"/>
              </a:rPr>
              <a:t>25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Επιλογής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34440" y="289560"/>
            <a:ext cx="9555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για το θέμα «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Μαγνητικό Πεδίο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».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447800" y="1718995"/>
            <a:ext cx="9189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από τον </a:t>
            </a:r>
            <a:r>
              <a:rPr lang="el-GR" altLang="el-GR" sz="2000" b="1" dirty="0" smtClean="0">
                <a:latin typeface="Comic Sans MS" pitchFamily="66" charset="0"/>
              </a:rPr>
              <a:t>Άρη </a:t>
            </a:r>
            <a:r>
              <a:rPr lang="el-GR" altLang="el-GR" sz="2000" b="1" dirty="0" err="1" smtClean="0">
                <a:latin typeface="Comic Sans MS" pitchFamily="66" charset="0"/>
              </a:rPr>
              <a:t>Ροντούλη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</a:t>
            </a:r>
            <a:r>
              <a:rPr lang="el-GR" altLang="el-GR" sz="2000" b="1" dirty="0" smtClean="0">
                <a:latin typeface="Comic Sans MS" pitchFamily="66" charset="0"/>
              </a:rPr>
              <a:t>παρουσίαση πειραμάτων με </a:t>
            </a:r>
            <a:r>
              <a:rPr lang="el-GR" altLang="el-GR" sz="2000" b="1" dirty="0" err="1" smtClean="0">
                <a:latin typeface="Comic Sans MS" pitchFamily="66" charset="0"/>
              </a:rPr>
              <a:t>ραβδόμορφο</a:t>
            </a:r>
            <a:r>
              <a:rPr lang="el-GR" altLang="el-GR" sz="2000" b="1" dirty="0" smtClean="0">
                <a:latin typeface="Comic Sans MS" pitchFamily="66" charset="0"/>
              </a:rPr>
              <a:t> μαγνήτη από τον Σταύρο </a:t>
            </a:r>
            <a:r>
              <a:rPr lang="el-GR" altLang="el-GR" sz="2000" b="1" dirty="0" err="1" smtClean="0">
                <a:latin typeface="Comic Sans MS" pitchFamily="66" charset="0"/>
              </a:rPr>
              <a:t>Λουβερδή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</a:t>
            </a:r>
            <a:r>
              <a:rPr lang="el-GR" altLang="el-GR" sz="2000" b="1" dirty="0" smtClean="0">
                <a:latin typeface="Comic Sans MS" pitchFamily="66" charset="0"/>
              </a:rPr>
              <a:t>για «Ραβδόμορφο Μαγνήτη </a:t>
            </a:r>
            <a:r>
              <a:rPr lang="el-GR" altLang="el-GR" sz="2000" b="1" dirty="0">
                <a:latin typeface="Comic Sans MS" pitchFamily="66" charset="0"/>
              </a:rPr>
              <a:t>- Μαγνητικό </a:t>
            </a:r>
            <a:r>
              <a:rPr lang="el-GR" altLang="el-GR" sz="2000" b="1" dirty="0" smtClean="0">
                <a:latin typeface="Comic Sans MS" pitchFamily="66" charset="0"/>
              </a:rPr>
              <a:t>Δίπολο» από τον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  κι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Ένα </a:t>
            </a:r>
            <a:r>
              <a:rPr lang="el-GR" altLang="el-GR" sz="2000" b="1" dirty="0">
                <a:latin typeface="Comic Sans MS" pitchFamily="66" charset="0"/>
              </a:rPr>
              <a:t>άλλο </a:t>
            </a:r>
            <a:r>
              <a:rPr lang="el-GR" altLang="el-GR" sz="2000" b="1" dirty="0" err="1">
                <a:latin typeface="Comic Sans MS" pitchFamily="66" charset="0"/>
              </a:rPr>
              <a:t>ppt</a:t>
            </a:r>
            <a:r>
              <a:rPr lang="el-GR" altLang="el-GR" sz="2000" b="1" dirty="0">
                <a:latin typeface="Comic Sans MS" pitchFamily="66" charset="0"/>
              </a:rPr>
              <a:t> από </a:t>
            </a:r>
            <a:r>
              <a:rPr lang="el-GR" altLang="el-GR" sz="2000" b="1" dirty="0" smtClean="0">
                <a:latin typeface="Comic Sans MS" pitchFamily="66" charset="0"/>
              </a:rPr>
              <a:t>την </a:t>
            </a:r>
            <a:r>
              <a:rPr lang="el-GR" altLang="el-GR" sz="2000" b="1" dirty="0" err="1" smtClean="0">
                <a:latin typeface="Comic Sans MS" pitchFamily="66" charset="0"/>
              </a:rPr>
              <a:t>Ελίνα</a:t>
            </a:r>
            <a:r>
              <a:rPr lang="el-GR" altLang="el-GR" sz="2000" b="1" dirty="0" smtClean="0">
                <a:latin typeface="Comic Sans MS" pitchFamily="66" charset="0"/>
              </a:rPr>
              <a:t> Καραγιαννίδου 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Πολλές ερωτήσεις και ασκήσεις από το «Υλικό Φυσικής-Χημείας»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355605" y="1054925"/>
            <a:ext cx="27889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Εφαρμογές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45710" y="1978255"/>
            <a:ext cx="6365240" cy="8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εκτός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6975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41911" y="537730"/>
            <a:ext cx="8989621" cy="515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Όταν κόβουμε ένα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ραβδόμορφο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μαγνήτη σε δύο κομμάτια, τότε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  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προκύπτουν δύο νέοι μαγνήτες.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  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δύο κομμάτια που προκύπτουν παύουν να είναι μαγνήτες.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  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 σημεία που κόπηκε ο μαγνήτης εμφανίζονται δύο ομώνυμοι πόλοι.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 κομμάτι γίνεται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μονόπολο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βόρειος πόλος (Ν) και το άλλο κομμάτι γίνεται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μονόπολο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νότιος πόλος (S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l-GR" sz="2000" b="1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2.  </a:t>
            </a:r>
            <a:r>
              <a:rPr lang="el-GR" sz="2000" dirty="0">
                <a:latin typeface="Trebuchet MS" panose="020B0603020202020204" pitchFamily="34" charset="0"/>
              </a:rPr>
              <a:t>Η περιοχή του χώρου γύρω από ένα μαγνήτη όπου εμφανίζονται μαγνητικές δυνάμεις ονομάζεται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  μαγνητικό φάσμα.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  μαγνητικές δυναμικές γραμμές.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  μαγνητικό πεδίο.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  μαγνητικό επίπεδο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1341911" y="984739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1285845" y="5172808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00644" y="417171"/>
            <a:ext cx="10379035" cy="5685708"/>
            <a:chOff x="1140032" y="417171"/>
            <a:chExt cx="8943873" cy="5685708"/>
          </a:xfrm>
        </p:grpSpPr>
        <p:pic>
          <p:nvPicPr>
            <p:cNvPr id="4" name="Εικόνα 3" descr="http://www.geocities.ws/merkouris/FOTOS%20HOT%20POTATOES/413.png"/>
            <p:cNvPicPr/>
            <p:nvPr/>
          </p:nvPicPr>
          <p:blipFill>
            <a:blip r:embed="rId2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728" y="417171"/>
              <a:ext cx="3196648" cy="2309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Ορθογώνιο 4"/>
            <p:cNvSpPr/>
            <p:nvPr/>
          </p:nvSpPr>
          <p:spPr>
            <a:xfrm>
              <a:off x="1140033" y="2830188"/>
              <a:ext cx="8943872" cy="3272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Στο παραπάνω σχέδιο φαίνεται </a:t>
              </a:r>
              <a:r>
                <a:rPr lang="el-GR" sz="2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ραβδόμορφος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μαγνήτης (I) που σπάει (II) σε δύο κομμάτια (Α) και (Β) (ΙΙΙ). Οι πόλοι των μαγνητών (Α) και (Β) που προκύπτουν είναι: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Μαγνήτης (Α): αριστερά Ν, δεξιά S.                    Μαγνήτης (B): αριστερά Ν, δεξιά S.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Μαγνήτης (Α): αριστερά S, δεξιά N.                    Μαγνήτης (B): αριστερά S, δεξιά N.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Μαγνήτης (Α): αριστερά S, δεξιά N.                     Μαγνήτης (B): αριστερά Ν, δεξιά S.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Μαγνήτης (Α): αριστερά Ν, δεξιά S.                     Μαγνήτης (B): αριστερά S, δεξιά N</a:t>
              </a:r>
              <a:r>
                <a:rPr lang="el-GR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1140032" y="560511"/>
              <a:ext cx="3704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</a:t>
              </a:r>
              <a:endParaRPr lang="el-GR" sz="2000" dirty="0"/>
            </a:p>
          </p:txBody>
        </p:sp>
      </p:grpSp>
      <p:sp>
        <p:nvSpPr>
          <p:cNvPr id="8" name="Οβάλ 7"/>
          <p:cNvSpPr/>
          <p:nvPr/>
        </p:nvSpPr>
        <p:spPr>
          <a:xfrm>
            <a:off x="628679" y="4532611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13" y="76327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3416" y="280080"/>
            <a:ext cx="7311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Ένα ηλεκτρικό φορτίο δημιουργεί γύρω του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ηλεκτρικό πεδίο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Αν ένα άλλο φορτίο (κατάλληλο «υπόθεμα») μεταφερθεί σ’ αυτό το χώρο,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πεδίο θα του ασκήσει </a:t>
            </a:r>
            <a:r>
              <a:rPr lang="el-GR" sz="2400" b="1" dirty="0" smtClean="0">
                <a:latin typeface="Comic Sans MS" panose="030F0702030302020204" pitchFamily="66" charset="0"/>
              </a:rPr>
              <a:t>δύναμη,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ηλεκτρική δύναμη.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464050" y="3448432"/>
            <a:ext cx="3562350" cy="2426786"/>
            <a:chOff x="3203848" y="3068960"/>
            <a:chExt cx="3562350" cy="2426786"/>
          </a:xfrm>
        </p:grpSpPr>
        <p:pic>
          <p:nvPicPr>
            <p:cNvPr id="7" name="Picture 2" descr="C:\Users\Merkouris\Desktop\electric-field-test-charge.gif"/>
            <p:cNvPicPr>
              <a:picLocks noChangeAspect="1" noChangeArrowheads="1" noCrop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068960"/>
              <a:ext cx="356235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203848" y="5157192"/>
              <a:ext cx="3562350" cy="33855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7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02427" y="328465"/>
            <a:ext cx="9597242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Δίνονται οι παρακάτω προτάσεις: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(α). Η μαγνητική επαγωγή είναι μέγεθος μονόμετρο.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(β). Η μαγνητική επαγωγή είναι μέγεθος διανυσματικό.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(γ). Η μαγνητική επαγωγή έχει ως μονάδα μέτρησης στο σύστημα SI το 1 </a:t>
            </a:r>
            <a:r>
              <a:rPr lang="el-GR" sz="20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Tesla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(δ). Η μαγνητική επαγωγή έχει ως μονάδα μέτρησης στο σύστημα SI το 1 </a:t>
            </a:r>
            <a:r>
              <a:rPr lang="el-GR" sz="20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Weber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τις παραπάνω προτάσεις (α), (β), (γ), (δ) σωστή(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ές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είναι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μόνον η (α).                                                                  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οι (β) και (γ)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οι (α) και (β).                                                                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οι (α) και (δ).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02426" y="5078682"/>
            <a:ext cx="9878951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5.  </a:t>
            </a:r>
            <a:r>
              <a:rPr lang="el-GR" sz="2000" dirty="0">
                <a:latin typeface="Trebuchet MS" panose="020B0603020202020204" pitchFamily="34" charset="0"/>
              </a:rPr>
              <a:t>Η μονάδα της έντασης του μαγνητικού πεδίου στο σύστημα SI είναι το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  1Α.                     </a:t>
            </a: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</a:rPr>
              <a:t>    1Τ.                    </a:t>
            </a: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  1V.                    </a:t>
            </a:r>
            <a:r>
              <a:rPr lang="el-GR" sz="2000" b="1" dirty="0">
                <a:latin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</a:rPr>
              <a:t>    1N.</a:t>
            </a:r>
            <a:endParaRPr lang="en-US" sz="2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Οβάλ 5"/>
          <p:cNvSpPr/>
          <p:nvPr/>
        </p:nvSpPr>
        <p:spPr>
          <a:xfrm>
            <a:off x="8026400" y="3801091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/>
          <p:cNvSpPr/>
          <p:nvPr/>
        </p:nvSpPr>
        <p:spPr>
          <a:xfrm>
            <a:off x="3606575" y="5625104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76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713850" y="6302545"/>
            <a:ext cx="2844800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862941" y="291256"/>
            <a:ext cx="10695709" cy="5639215"/>
            <a:chOff x="862941" y="291256"/>
            <a:chExt cx="10695709" cy="5639215"/>
          </a:xfrm>
        </p:grpSpPr>
        <p:sp>
          <p:nvSpPr>
            <p:cNvPr id="4" name="Ορθογώνιο 3"/>
            <p:cNvSpPr/>
            <p:nvPr/>
          </p:nvSpPr>
          <p:spPr>
            <a:xfrm>
              <a:off x="862941" y="291256"/>
              <a:ext cx="6194528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Στο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διπλανό 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σχέδιο φαίνονται οι δυναμικές γραμμές του μαγνητικού πεδίου που δημιουργείται ανάμεσα σε δύο ετερώνυμους μαγνητικούς πόλους.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Εικόνα 4" descr="http://www.geocities.ws/merkouris/FOTOS%20HOT%20POTATOES/411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61" y="291256"/>
              <a:ext cx="2835789" cy="2508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Ορθογώνιο 5"/>
            <p:cNvSpPr/>
            <p:nvPr/>
          </p:nvSpPr>
          <p:spPr>
            <a:xfrm>
              <a:off x="862941" y="1639303"/>
              <a:ext cx="8281060" cy="3865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Από το σχέδιο συμπεραίνουμε ότι: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(α). Το μαγνητικό πεδίο ανάμεσα στους δύο μαγνητικούς πόλους είναι ανομοιογενές.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(β). Σ' ένα σημείο ανάμεσα στους δύο μαγνητικούς πόλους που βρίσκεται εγγύτερα στο βόρειο πόλο (Ν), η ένταση του πεδίου είναι μεγαλύτερη απ' ότι αν το σημείο βρισκόταν εγγύτερα στο νότιο πόλο (S).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(γ). Το μαγνητικό πεδίο ανάμεσα στους δύο μαγνητικούς πόλους είναι ομογενές κι έξω από αυτούς ανομοιογενές.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(δ). Η σωστή φορά των δυναμικών γραμμών είναι ανάποδα από αυτή που παρουσιάζεται στο σχέδιο.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Από τις παραπάνω προτάσεις (α), (β), (γ), (δ) σωστή(</a:t>
              </a:r>
              <a:r>
                <a:rPr lang="el-GR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ές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είναι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862941" y="5541775"/>
              <a:ext cx="10028051" cy="388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Α.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μόνο η (γ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  <a:r>
                <a:rPr lang="en-US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</a:t>
              </a: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</a:t>
              </a: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οι (γ) και (δ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  <a:r>
                <a:rPr lang="en-US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</a:t>
              </a: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οι (α), (β) και (δ).          </a:t>
              </a: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οι (α) και (δ).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Οβάλ 8"/>
          <p:cNvSpPr/>
          <p:nvPr/>
        </p:nvSpPr>
        <p:spPr>
          <a:xfrm>
            <a:off x="862941" y="5554903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5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32311" y="456347"/>
            <a:ext cx="10658442" cy="5136284"/>
            <a:chOff x="732311" y="456347"/>
            <a:chExt cx="10658442" cy="5136284"/>
          </a:xfrm>
        </p:grpSpPr>
        <p:sp>
          <p:nvSpPr>
            <p:cNvPr id="4" name="Ορθογώνιο 3"/>
            <p:cNvSpPr/>
            <p:nvPr/>
          </p:nvSpPr>
          <p:spPr>
            <a:xfrm>
              <a:off x="732311" y="456347"/>
              <a:ext cx="828105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7.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Στο 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παρακάτω σχέδιο φαίνονται οι δυναμικές γραμμές του μαγνητικού πεδίου που δημιουργείται ανάμεσα στα σκέλη ενός πεταλοειδή μαγνήτη.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Εικόνα 4" descr="http://www.geocities.ws/merkouris/FOTOS%20HOT%20POTATOES/412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266" y="600396"/>
              <a:ext cx="2024487" cy="2620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Ορθογώνιο 5"/>
            <p:cNvSpPr/>
            <p:nvPr/>
          </p:nvSpPr>
          <p:spPr>
            <a:xfrm>
              <a:off x="732311" y="1386480"/>
              <a:ext cx="8300852" cy="4206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Από το σχέδιο συμπεραίνουμε ότι: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(α). Το μαγνητικό πεδίο ανάμεσα στα σκέλη του μαγνήτη είναι ομογενές.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(β). Οι δυναμικές γραμμές ξεκινούν από το ένα σκέλος του μαγνήτη και καταλήγουν στο άλλο (είναι ανοικτές).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(γ). Η ένταση του μαγνητικού πεδίου είναι ίδια σε όλα τα σημεία ανάμεσα στα σκέλη του μαγνήτη.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(δ). Η σωστή φορά των δυναμικών γραμμών είναι ανάποδα από αυτή που παρουσιάζεται στο σχέδιο.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Από τις παραπάνω προτάσεις (α), (β), (γ), (δ) σωστές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είναι</a:t>
              </a:r>
            </a:p>
            <a:p>
              <a:pPr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Α.</a:t>
              </a:r>
              <a:r>
                <a:rPr lang="el-GR" dirty="0">
                  <a:latin typeface="Trebuchet MS" panose="020B0603020202020204" pitchFamily="34" charset="0"/>
                </a:rPr>
                <a:t>    όλες.                                                </a:t>
              </a:r>
              <a:r>
                <a:rPr lang="el-GR" b="1" dirty="0" smtClean="0">
                  <a:latin typeface="Trebuchet MS" panose="020B0603020202020204" pitchFamily="34" charset="0"/>
                </a:rPr>
                <a:t>Β</a:t>
              </a:r>
              <a:r>
                <a:rPr lang="el-GR" b="1" dirty="0">
                  <a:latin typeface="Trebuchet MS" panose="020B0603020202020204" pitchFamily="34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</a:rPr>
                <a:t>    οι (α), (β) και (δ).</a:t>
              </a:r>
            </a:p>
            <a:p>
              <a:pPr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Γ.</a:t>
              </a:r>
              <a:r>
                <a:rPr lang="el-GR" dirty="0">
                  <a:latin typeface="Trebuchet MS" panose="020B0603020202020204" pitchFamily="34" charset="0"/>
                </a:rPr>
                <a:t>    οι (α), (γ) και (δ).                             </a:t>
              </a:r>
              <a:r>
                <a:rPr lang="el-GR" dirty="0" smtClean="0">
                  <a:latin typeface="Trebuchet MS" panose="020B0603020202020204" pitchFamily="34" charset="0"/>
                </a:rPr>
                <a:t> </a:t>
              </a:r>
              <a:r>
                <a:rPr lang="el-GR" b="1" dirty="0" smtClean="0">
                  <a:latin typeface="Trebuchet MS" panose="020B0603020202020204" pitchFamily="34" charset="0"/>
                </a:rPr>
                <a:t>Δ</a:t>
              </a:r>
              <a:r>
                <a:rPr lang="el-GR" b="1" dirty="0">
                  <a:latin typeface="Trebuchet MS" panose="020B0603020202020204" pitchFamily="34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</a:rPr>
                <a:t>    οι (β) και (δ</a:t>
              </a:r>
              <a:r>
                <a:rPr lang="el-GR" dirty="0" smtClean="0">
                  <a:latin typeface="Trebuchet MS" panose="020B0603020202020204" pitchFamily="34" charset="0"/>
                </a:rPr>
                <a:t>).</a:t>
              </a:r>
              <a:endParaRPr lang="el-GR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8" name="Οβάλ 7"/>
          <p:cNvSpPr/>
          <p:nvPr/>
        </p:nvSpPr>
        <p:spPr>
          <a:xfrm>
            <a:off x="732311" y="5099539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7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16745" y="2379277"/>
            <a:ext cx="91796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9.  </a:t>
            </a:r>
            <a:r>
              <a:rPr lang="el-GR" sz="2000" dirty="0">
                <a:latin typeface="Trebuchet MS" panose="020B0603020202020204" pitchFamily="34" charset="0"/>
              </a:rPr>
              <a:t>Αν μια πυξίδα τοποθετηθεί από πάνω ή από κάτω, παράλληλα σ' ένα ρευματοφόρο αγωγό, η βελόνα της πυξίδας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  θα προσανατολιστεί παράλληλα με τον αγωγό.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</a:rPr>
              <a:t>    θα εκτραπεί, ώστε να ισορροπήσει σε μια νέα θέση ισορροπίας.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  θα περιστρέφεται συνέχεια.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</a:rPr>
              <a:t>    δεν είναι δυνατό να προβλέψουμε πώς θα κινηθεί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5673969" y="1500136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1016745" y="3810438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016745" y="627407"/>
            <a:ext cx="8937519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 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καθοδικές ακτίνες είναι κινούμενα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πρωτόνια.                                     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θετικά και αρνητικά ιόντα.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νετρόνια.                                        </a:t>
            </a: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ηλεκτρόνια.</a:t>
            </a:r>
          </a:p>
        </p:txBody>
      </p:sp>
    </p:spTree>
    <p:extLst>
      <p:ext uri="{BB962C8B-B14F-4D97-AF65-F5344CB8AC3E}">
        <p14:creationId xmlns:p14="http://schemas.microsoft.com/office/powerpoint/2010/main" val="417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Πλαίσιο κειμένου 8"/>
          <p:cNvSpPr txBox="1"/>
          <p:nvPr/>
        </p:nvSpPr>
        <p:spPr>
          <a:xfrm>
            <a:off x="2789555" y="6838950"/>
            <a:ext cx="1981200" cy="1066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843147" y="609443"/>
            <a:ext cx="10141527" cy="4752330"/>
            <a:chOff x="843147" y="609443"/>
            <a:chExt cx="10141527" cy="4752330"/>
          </a:xfrm>
        </p:grpSpPr>
        <p:pic>
          <p:nvPicPr>
            <p:cNvPr id="2049" name="Εικόνα 9" descr="http://www.geocities.ws/merkouris/FOTOS%20HOT%20POTATOES/41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219" y="777735"/>
              <a:ext cx="2528455" cy="1413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Ορθογώνιο 6"/>
            <p:cNvSpPr/>
            <p:nvPr/>
          </p:nvSpPr>
          <p:spPr>
            <a:xfrm>
              <a:off x="843147" y="609443"/>
              <a:ext cx="74143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altLang="el-GR" sz="2000" b="1" dirty="0">
                  <a:latin typeface="Trebuchet MS" panose="020B0603020202020204" pitchFamily="34" charset="0"/>
                </a:rPr>
                <a:t>10. </a:t>
              </a:r>
              <a:r>
                <a:rPr lang="el-GR" alt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Στο διπλανό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σχέδιο φαίνεται </a:t>
              </a:r>
              <a:r>
                <a:rPr lang="el-GR" sz="2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ραβδόμορφος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μαγνήτης που έλκει μια σιδερένια βίδα με το βόρειο (Ν) πόλο του. Τότε: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843147" y="2191674"/>
              <a:ext cx="1014152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l-GR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Η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βίδα μετατρέπεται σε προσωρινό μαγνήτη με το πάνω μέρος της να γίνεται βόρειος (Ν) πόλος.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l-GR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Η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βίδα μετατρέπεται σε προσωρινό μαγνήτη με το πάνω μέρος της να γίνεται νότιος (S) πόλος.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Η βίδα δεν μετατρέπεται σε προσωρινό μαγνήτη.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Δεν μπορούμε να προβλέψουμε αν η βίδα θα μετατραπεί σε προσωρινό μαγνήτη.</a:t>
              </a:r>
            </a:p>
          </p:txBody>
        </p:sp>
      </p:grpSp>
      <p:sp>
        <p:nvSpPr>
          <p:cNvPr id="10" name="Οβάλ 9"/>
          <p:cNvSpPr/>
          <p:nvPr/>
        </p:nvSpPr>
        <p:spPr>
          <a:xfrm>
            <a:off x="843147" y="3289027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38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82040" y="459890"/>
            <a:ext cx="1011936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Όταν ένας ρευματοφόρος αγωγός ασκεί δύναμη πάνω σ' ένα μαγνήτη, τότε και ο μαγνήτης ασκεί δύναμη στον αγωγό. Το φαινόμενο αυτό συμβαίνει, επειδή ισχύει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 νόμος του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Ohm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Ωμ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                             </a:t>
            </a:r>
            <a:endParaRPr lang="el-GR" sz="20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 1ος κανόνας του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Kirchhoff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Κίρχοφ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η αρχή διατήρησης του ηλεκτρικού φορτίου.         </a:t>
            </a:r>
            <a:endParaRPr lang="el-GR" sz="20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 νόμος δράσης - αντίδρασης.</a:t>
            </a:r>
          </a:p>
        </p:txBody>
      </p:sp>
      <p:sp>
        <p:nvSpPr>
          <p:cNvPr id="5" name="Οβάλ 4"/>
          <p:cNvSpPr/>
          <p:nvPr/>
        </p:nvSpPr>
        <p:spPr>
          <a:xfrm>
            <a:off x="1003495" y="3319830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082040" y="3972377"/>
            <a:ext cx="920496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επιστήμονας που παρατήρησε πρώτος τα μαγνητικά αποτελέσματα του ηλεκτρικού ρεύματος ήταν ο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Faraday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Φαραντέι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                      </a:t>
            </a: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Coulomb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Κουλόμπ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Oersted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Έρστεντ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                         </a:t>
            </a: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Ohm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Ωμ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Οβάλ 6"/>
          <p:cNvSpPr/>
          <p:nvPr/>
        </p:nvSpPr>
        <p:spPr>
          <a:xfrm>
            <a:off x="1003495" y="5703803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7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35" y="93570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6265" y="5275074"/>
            <a:ext cx="1097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Ένα επιταχυνόμενο ηλεκτρικό φορτίο δημιουργεί </a:t>
            </a:r>
            <a:r>
              <a:rPr lang="el-GR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Ηλεκτρο</a:t>
            </a:r>
            <a:r>
              <a:rPr 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πεδίο.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789" y="404664"/>
            <a:ext cx="6713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Το ηλεκτρικό πεδίο που δημιουργείται από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ακίνητο σημειακό </a:t>
            </a:r>
            <a:r>
              <a:rPr lang="el-GR" sz="2400" b="1" dirty="0">
                <a:latin typeface="Comic Sans MS" panose="030F0702030302020204" pitchFamily="66" charset="0"/>
              </a:rPr>
              <a:t>ηλεκτρικό φορτίο ονομάζεται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Ηλεκτροστατικό Πεδίο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Coulomb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  <a:r>
              <a:rPr lang="el-GR" dirty="0"/>
              <a:t> </a:t>
            </a:r>
          </a:p>
        </p:txBody>
      </p:sp>
      <p:pic>
        <p:nvPicPr>
          <p:cNvPr id="14338" name="Picture 2" descr="Αποτέλεσμα εικόνας για electrostatic field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420888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89" y="290410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716" y="1976840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288936" y="429992"/>
            <a:ext cx="3312368" cy="1584176"/>
          </a:xfrm>
          <a:prstGeom prst="cloudCallout">
            <a:avLst>
              <a:gd name="adj1" fmla="val 65332"/>
              <a:gd name="adj2" fmla="val 538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 smtClean="0">
                <a:latin typeface="Comic Sans MS" pitchFamily="66" charset="0"/>
              </a:rPr>
              <a:t>Τελικά, εμείς με ποιο πεδίο θ’ ασχοληθούμε</a:t>
            </a:r>
            <a:r>
              <a:rPr lang="en-US" sz="2000" b="1" dirty="0" smtClean="0"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0893" y="2457693"/>
            <a:ext cx="345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Θ’ ασχοληθούμε με το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915095" y="3056520"/>
            <a:ext cx="3550973" cy="749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 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Πεδίο!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911602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157616" y="192756"/>
            <a:ext cx="2687424" cy="1102644"/>
          </a:xfrm>
          <a:prstGeom prst="cloudCallout">
            <a:avLst>
              <a:gd name="adj1" fmla="val 86314"/>
              <a:gd name="adj2" fmla="val 275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 smtClean="0">
                <a:latin typeface="Comic Sans MS" pitchFamily="66" charset="0"/>
              </a:rPr>
              <a:t>Μα, υπάρχει και τέτοιο</a:t>
            </a:r>
            <a:r>
              <a:rPr lang="en-US" sz="2000" b="1" dirty="0" smtClean="0"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3" y="199128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8277" y="1451442"/>
            <a:ext cx="6493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Το πιο χαρακτηριστικό μαγνητικό πεδίο δημιουργείται από ένα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ραβδόμορφο</a:t>
            </a:r>
            <a:r>
              <a:rPr lang="el-GR" sz="2400" b="1" dirty="0" smtClean="0">
                <a:latin typeface="Comic Sans MS" panose="030F0702030302020204" pitchFamily="66" charset="0"/>
              </a:rPr>
              <a:t> μαγνήτη.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8101" y="2807813"/>
            <a:ext cx="3781953" cy="1495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4517" y="4460140"/>
            <a:ext cx="766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Ο φυσικός μαγνήτης προέρχεται από το ορυκτό μαγνητίτης (</a:t>
            </a:r>
            <a:r>
              <a:rPr lang="el-GR" sz="2400" b="1" dirty="0" err="1" smtClean="0">
                <a:latin typeface="Comic Sans MS" panose="030F0702030302020204" pitchFamily="66" charset="0"/>
              </a:rPr>
              <a:t>επιτεταρτοξείδιο</a:t>
            </a:r>
            <a:r>
              <a:rPr lang="el-GR" sz="2400" b="1" dirty="0" smtClean="0">
                <a:latin typeface="Comic Sans MS" panose="030F0702030302020204" pitchFamily="66" charset="0"/>
              </a:rPr>
              <a:t> του σιδήρου - </a:t>
            </a:r>
            <a:r>
              <a:rPr lang="en-US" sz="2400" b="1" dirty="0">
                <a:latin typeface="Comic Sans MS" panose="030F0702030302020204" pitchFamily="66" charset="0"/>
              </a:rPr>
              <a:t>Fe</a:t>
            </a:r>
            <a:r>
              <a:rPr lang="en-US" sz="2400" b="1" baseline="-25000" dirty="0">
                <a:latin typeface="Comic Sans MS" panose="030F0702030302020204" pitchFamily="66" charset="0"/>
              </a:rPr>
              <a:t>3</a:t>
            </a:r>
            <a:r>
              <a:rPr lang="en-US" sz="2400" b="1" dirty="0">
                <a:latin typeface="Comic Sans MS" panose="030F0702030302020204" pitchFamily="66" charset="0"/>
              </a:rPr>
              <a:t>O</a:t>
            </a:r>
            <a:r>
              <a:rPr lang="en-US" sz="2400" b="1" baseline="-25000" dirty="0">
                <a:latin typeface="Comic Sans MS" panose="030F0702030302020204" pitchFamily="66" charset="0"/>
              </a:rPr>
              <a:t>4</a:t>
            </a:r>
            <a:r>
              <a:rPr lang="en-US" sz="2400" b="1" dirty="0">
                <a:latin typeface="Comic Sans MS" panose="030F0702030302020204" pitchFamily="66" charset="0"/>
              </a:rPr>
              <a:t>)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2" name="Picture 2" descr="Magnetite_with_iron_shaving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3836353"/>
            <a:ext cx="2565400" cy="202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5" y="82902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61075" y="276755"/>
            <a:ext cx="9509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Μπορούμε να έχουμε μια «εικόνα» ενός μαγνητικού πεδίου με την βοήθεια ενός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ραβδόμορφου</a:t>
            </a:r>
            <a:r>
              <a:rPr lang="el-GR" sz="2400" b="1" dirty="0" smtClean="0">
                <a:latin typeface="Comic Sans MS" panose="030F0702030302020204" pitchFamily="66" charset="0"/>
              </a:rPr>
              <a:t> μαγνήτη και ρινισμάτων σιδήρου. Η «εικόνα» αυτή αποτελεί το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 φάσμα</a:t>
            </a:r>
            <a:r>
              <a:rPr lang="el-G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του μαγνήτη.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06534" y="1624794"/>
            <a:ext cx="3578930" cy="476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15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QaZ0h76X6d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2571" y="1514307"/>
            <a:ext cx="5394697" cy="3034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020" y="4512641"/>
            <a:ext cx="313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dirty="0" smtClean="0">
                <a:latin typeface="Comic Sans MS" panose="030F0702030302020204" pitchFamily="66" charset="0"/>
              </a:rPr>
              <a:t>από Πανεπιστήμιο </a:t>
            </a:r>
            <a:r>
              <a:rPr lang="en-US" dirty="0" smtClean="0">
                <a:latin typeface="Comic Sans MS" panose="030F0702030302020204" pitchFamily="66" charset="0"/>
                <a:hlinkClick r:id="rId4"/>
              </a:rPr>
              <a:t>Purdue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6504" y="4548824"/>
            <a:ext cx="210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anose="030F0702030302020204" pitchFamily="66" charset="0"/>
              </a:rPr>
              <a:t>(ανοίξτε τον ήχο)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4520" y="577063"/>
            <a:ext cx="844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Δημιουργία μαγνητικού φάσματος </a:t>
            </a:r>
            <a:r>
              <a:rPr lang="el-GR" sz="2000" b="1" dirty="0" err="1" smtClean="0">
                <a:solidFill>
                  <a:srgbClr val="800000"/>
                </a:solidFill>
                <a:latin typeface="Comic Sans MS" panose="030F0702030302020204" pitchFamily="66" charset="0"/>
              </a:rPr>
              <a:t>ραβδόμορφου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 μαγνήτη πειραματικά.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2470</Words>
  <Application>Microsoft Office PowerPoint</Application>
  <PresentationFormat>Ευρεία οθόνη</PresentationFormat>
  <Paragraphs>263</Paragraphs>
  <Slides>45</Slides>
  <Notes>2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petros xirodimas</cp:lastModifiedBy>
  <cp:revision>228</cp:revision>
  <dcterms:created xsi:type="dcterms:W3CDTF">2019-08-16T16:51:11Z</dcterms:created>
  <dcterms:modified xsi:type="dcterms:W3CDTF">2020-09-14T16:11:57Z</dcterms:modified>
</cp:coreProperties>
</file>