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74" r:id="rId4"/>
    <p:sldId id="275" r:id="rId5"/>
    <p:sldId id="257" r:id="rId6"/>
    <p:sldId id="261" r:id="rId7"/>
    <p:sldId id="262" r:id="rId8"/>
    <p:sldId id="259" r:id="rId9"/>
    <p:sldId id="265" r:id="rId10"/>
    <p:sldId id="264" r:id="rId11"/>
    <p:sldId id="266" r:id="rId12"/>
    <p:sldId id="260" r:id="rId13"/>
    <p:sldId id="268" r:id="rId14"/>
    <p:sldId id="269" r:id="rId15"/>
    <p:sldId id="270" r:id="rId16"/>
    <p:sldId id="271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wmf"/><Relationship Id="rId4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11" Type="http://schemas.openxmlformats.org/officeDocument/2006/relationships/image" Target="../media/image33.w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e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wmf"/><Relationship Id="rId1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0.w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 smtClean="0"/>
              <a:t>Δεύτερου επιπέδου</a:t>
            </a:r>
          </a:p>
          <a:p>
            <a:pPr lvl="2"/>
            <a:r>
              <a:rPr lang="el-GR" altLang="el-GR" noProof="0" smtClean="0"/>
              <a:t>Τρίτου επιπέδου</a:t>
            </a:r>
          </a:p>
          <a:p>
            <a:pPr lvl="3"/>
            <a:r>
              <a:rPr lang="el-GR" altLang="el-GR" noProof="0" smtClean="0"/>
              <a:t>Τέταρτου επιπέδου</a:t>
            </a:r>
          </a:p>
          <a:p>
            <a:pPr lvl="4"/>
            <a:r>
              <a:rPr lang="el-GR" altLang="el-GR" noProof="0" smtClean="0"/>
              <a:t>Πέμπτου επιπέδου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DDBDB75-0B6E-4F39-94A7-B545B5CBDF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867799-81FF-4AD3-9791-B87D2D162544}" type="slidenum">
              <a:rPr lang="el-GR" altLang="el-GR"/>
              <a:pPr>
                <a:spcBef>
                  <a:spcPct val="0"/>
                </a:spcBef>
              </a:pPr>
              <a:t>1</a:t>
            </a:fld>
            <a:endParaRPr lang="el-GR" altLang="el-GR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BC12DD-7EA3-4988-B681-CCE2419FDC29}" type="slidenum">
              <a:rPr lang="el-GR" altLang="el-GR"/>
              <a:pPr>
                <a:spcBef>
                  <a:spcPct val="0"/>
                </a:spcBef>
              </a:pPr>
              <a:t>10</a:t>
            </a:fld>
            <a:endParaRPr lang="el-GR" altLang="el-G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FEA608-FCA7-4F00-864D-DDCEBF5A4071}" type="slidenum">
              <a:rPr lang="el-GR" altLang="el-GR"/>
              <a:pPr>
                <a:spcBef>
                  <a:spcPct val="0"/>
                </a:spcBef>
              </a:pPr>
              <a:t>11</a:t>
            </a:fld>
            <a:endParaRPr lang="el-GR" altLang="el-G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3F6268-C11C-4763-BAA1-406267ADB9BB}" type="slidenum">
              <a:rPr lang="el-GR" altLang="el-GR"/>
              <a:pPr>
                <a:spcBef>
                  <a:spcPct val="0"/>
                </a:spcBef>
              </a:pPr>
              <a:t>12</a:t>
            </a:fld>
            <a:endParaRPr lang="el-GR" altLang="el-G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E31906-488D-47AB-A21F-552966339812}" type="slidenum">
              <a:rPr lang="el-GR" altLang="el-GR"/>
              <a:pPr>
                <a:spcBef>
                  <a:spcPct val="0"/>
                </a:spcBef>
              </a:pPr>
              <a:t>13</a:t>
            </a:fld>
            <a:endParaRPr lang="el-GR" altLang="el-G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FBDC08-8F6E-435C-AFFB-5DBF5490E3D2}" type="slidenum">
              <a:rPr lang="el-GR" altLang="el-GR"/>
              <a:pPr>
                <a:spcBef>
                  <a:spcPct val="0"/>
                </a:spcBef>
              </a:pPr>
              <a:t>14</a:t>
            </a:fld>
            <a:endParaRPr lang="el-GR" altLang="el-G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A776E4-CFA8-491C-B1FF-7D7D222E811C}" type="slidenum">
              <a:rPr lang="el-GR" altLang="el-GR"/>
              <a:pPr>
                <a:spcBef>
                  <a:spcPct val="0"/>
                </a:spcBef>
              </a:pPr>
              <a:t>2</a:t>
            </a:fld>
            <a:endParaRPr lang="el-GR" altLang="el-G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654CDF-84AB-46E3-A46E-65837B735E15}" type="slidenum">
              <a:rPr lang="el-GR" altLang="el-GR"/>
              <a:pPr>
                <a:spcBef>
                  <a:spcPct val="0"/>
                </a:spcBef>
              </a:pPr>
              <a:t>3</a:t>
            </a:fld>
            <a:endParaRPr lang="el-GR" altLang="el-G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61B722-AF90-4E72-B9AD-7D39283CAACA}" type="slidenum">
              <a:rPr lang="el-GR" altLang="el-GR"/>
              <a:pPr>
                <a:spcBef>
                  <a:spcPct val="0"/>
                </a:spcBef>
              </a:pPr>
              <a:t>4</a:t>
            </a:fld>
            <a:endParaRPr lang="el-GR" altLang="el-G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EAD5E2-51A8-4137-AB85-5085F1FEB000}" type="slidenum">
              <a:rPr lang="el-GR" altLang="el-GR"/>
              <a:pPr>
                <a:spcBef>
                  <a:spcPct val="0"/>
                </a:spcBef>
              </a:pPr>
              <a:t>5</a:t>
            </a:fld>
            <a:endParaRPr lang="el-GR" altLang="el-G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3E3ADA-86B9-4183-963F-9ED756766623}" type="slidenum">
              <a:rPr lang="el-GR" altLang="el-GR"/>
              <a:pPr>
                <a:spcBef>
                  <a:spcPct val="0"/>
                </a:spcBef>
              </a:pPr>
              <a:t>6</a:t>
            </a:fld>
            <a:endParaRPr lang="el-GR" altLang="el-G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70404B-376B-4AC3-8540-B5DC47B7EA8B}" type="slidenum">
              <a:rPr lang="el-GR" altLang="el-GR"/>
              <a:pPr>
                <a:spcBef>
                  <a:spcPct val="0"/>
                </a:spcBef>
              </a:pPr>
              <a:t>7</a:t>
            </a:fld>
            <a:endParaRPr lang="el-GR" altLang="el-G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08D5BF-9DB8-491D-91AA-821F7DD414DD}" type="slidenum">
              <a:rPr lang="el-GR" altLang="el-GR"/>
              <a:pPr>
                <a:spcBef>
                  <a:spcPct val="0"/>
                </a:spcBef>
              </a:pPr>
              <a:t>8</a:t>
            </a:fld>
            <a:endParaRPr lang="el-GR" altLang="el-G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1458B1-4101-432F-BB2A-906220AA142A}" type="slidenum">
              <a:rPr lang="el-GR" altLang="el-GR"/>
              <a:pPr>
                <a:spcBef>
                  <a:spcPct val="0"/>
                </a:spcBef>
              </a:pPr>
              <a:t>9</a:t>
            </a:fld>
            <a:endParaRPr lang="el-GR" altLang="el-G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D39D5-0D1F-4AF7-8D43-D5EB2EF920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8845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19C7D-4309-43A0-8631-36301EB98C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9262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C849E-EA23-40B0-9A2B-CBFE39ABC8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5196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F4228-3F83-4B38-9D0D-3596FD9A1B3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416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BDC4-D6EA-49BC-A378-37394B3DFB8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7002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C730E-BB6B-437C-8C8A-04620E7BB2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4080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9B59F-6521-400B-BF61-A61D8797CE2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618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AC623-540B-4401-8E03-4697870A1A3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5810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11E01-A19F-4438-9FF5-50AD96D61D1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87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3E31-5C19-4E7B-A567-6CD78927230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387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E8616-F087-4A08-9858-F32DA86C403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2233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ECC2C6D-B575-4ECF-82BA-2FE6F37BBD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kassetas/education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8.emf"/><Relationship Id="rId18" Type="http://schemas.openxmlformats.org/officeDocument/2006/relationships/oleObject" Target="../embeddings/oleObject35.bin"/><Relationship Id="rId26" Type="http://schemas.openxmlformats.org/officeDocument/2006/relationships/image" Target="../media/image45.jpe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2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0.wmf"/><Relationship Id="rId25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7.emf"/><Relationship Id="rId24" Type="http://schemas.openxmlformats.org/officeDocument/2006/relationships/oleObject" Target="../embeddings/oleObject38.bin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23" Type="http://schemas.openxmlformats.org/officeDocument/2006/relationships/image" Target="../media/image43.e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5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4.e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9.e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7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4.e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e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3.e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d1I4rdX-4&amp;list=PLTM6qN0B6w_39GWEoKwk5U7rphJOSdi3C&amp;index=2&amp;ab_channel=RontoulisAris" TargetMode="External"/><Relationship Id="rId2" Type="http://schemas.openxmlformats.org/officeDocument/2006/relationships/hyperlink" Target="https://www.youtube.com/watch?v=Ldcr9B0DwVI&amp;ab_channel=ZimZamPhysic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hysiclessons.blogspot.com/2013/11/blog-post_24.html" TargetMode="External"/><Relationship Id="rId4" Type="http://schemas.openxmlformats.org/officeDocument/2006/relationships/hyperlink" Target="https://www.facebook.com/photo/?fbid=3759054344145674&amp;set=gm.769520806934783&amp;__cft__%5b0%5d=AZXK1as7oBo9Vwu1zgOkz6ewLb6c0j-mpaRaGJ7AMak9d71ZRaWaTLsMrUmalvFA5IspkGajS_HkST_ADqtib3lOPEJrd96HOpju_Ks8w0EjPHXBM5K6FSpBRSpmwm7NTxUOkIMYeXuse5ap5mVTXgoD&amp;__tn__=EH-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e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7.e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9.e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emf"/><Relationship Id="rId24" Type="http://schemas.openxmlformats.org/officeDocument/2006/relationships/oleObject" Target="../embeddings/oleObject27.bin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23" Type="http://schemas.openxmlformats.org/officeDocument/2006/relationships/image" Target="../media/image32.e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0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831C73-64FC-49E5-8121-B7561F132292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40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38325" y="5273490"/>
            <a:ext cx="5467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 dirty="0">
                <a:latin typeface="Comic Sans MS" panose="030F0702030302020204" pitchFamily="66" charset="0"/>
              </a:rPr>
              <a:t>Μερικές από τις διαφάνειες αυτής της ενότητας είναι από δουλειά του </a:t>
            </a:r>
            <a:r>
              <a:rPr lang="el-GR" altLang="el-GR" sz="1600" dirty="0">
                <a:latin typeface="Comic Sans MS" panose="030F0702030302020204" pitchFamily="66" charset="0"/>
                <a:hlinkClick r:id="rId3"/>
              </a:rPr>
              <a:t>Φυσικού Ανδρέα Ι. </a:t>
            </a:r>
            <a:r>
              <a:rPr lang="el-GR" altLang="el-GR" sz="1600" dirty="0" err="1">
                <a:latin typeface="Comic Sans MS" panose="030F0702030302020204" pitchFamily="66" charset="0"/>
                <a:hlinkClick r:id="rId3"/>
              </a:rPr>
              <a:t>Κασσέτα</a:t>
            </a:r>
            <a:r>
              <a:rPr lang="el-GR" altLang="el-GR" sz="1600" dirty="0">
                <a:latin typeface="Comic Sans MS" panose="030F0702030302020204" pitchFamily="66" charset="0"/>
                <a:hlinkClick r:id="rId3"/>
              </a:rPr>
              <a:t>.</a:t>
            </a:r>
            <a:endParaRPr lang="el-GR" altLang="el-GR" sz="1600" dirty="0"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31640" y="404664"/>
            <a:ext cx="6480720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Φυσική του στερεού σώματος (</a:t>
            </a:r>
            <a:r>
              <a:rPr lang="en-US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rigid body)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2000250"/>
            <a:ext cx="47434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07FC5-190E-4CDD-87AF-3966A6696BF4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400"/>
          </a:p>
        </p:txBody>
      </p:sp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4500563" y="981075"/>
            <a:ext cx="3311525" cy="180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6157913" y="47625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157913" y="27813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6157913" y="1773238"/>
            <a:ext cx="1654175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157913" y="1844675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6157913" y="1052513"/>
            <a:ext cx="0" cy="7921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6" name="Arc 10"/>
          <p:cNvSpPr>
            <a:spLocks/>
          </p:cNvSpPr>
          <p:nvPr/>
        </p:nvSpPr>
        <p:spPr bwMode="auto">
          <a:xfrm rot="15849049" flipH="1">
            <a:off x="4427538" y="2278063"/>
            <a:ext cx="647700" cy="501650"/>
          </a:xfrm>
          <a:custGeom>
            <a:avLst/>
            <a:gdLst>
              <a:gd name="T0" fmla="*/ 9677747 w 21600"/>
              <a:gd name="T1" fmla="*/ 0 h 18728"/>
              <a:gd name="T2" fmla="*/ 19422004 w 21600"/>
              <a:gd name="T3" fmla="*/ 13437245 h 18728"/>
              <a:gd name="T4" fmla="*/ 0 w 21600"/>
              <a:gd name="T5" fmla="*/ 13437245 h 187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728" fill="none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</a:path>
              <a:path w="21600" h="18728" stroke="0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  <a:lnTo>
                  <a:pt x="0" y="18728"/>
                </a:lnTo>
                <a:lnTo>
                  <a:pt x="1076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373813" y="20605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i="1">
                <a:latin typeface="Comic Sans MS" panose="030F0702030302020204" pitchFamily="66" charset="0"/>
              </a:rPr>
              <a:t>R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43663" y="17732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d</a:t>
            </a:r>
            <a:r>
              <a:rPr lang="el-GR" altLang="el-GR" sz="1600" i="1">
                <a:latin typeface="Comic Sans MS" panose="030F0702030302020204" pitchFamily="66" charset="0"/>
              </a:rPr>
              <a:t>θ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380288" y="1916113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d</a:t>
            </a:r>
            <a:r>
              <a:rPr lang="en-US" altLang="el-GR" sz="1600" i="1">
                <a:latin typeface="Comic Sans MS" panose="030F0702030302020204" pitchFamily="66" charset="0"/>
              </a:rPr>
              <a:t>s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092950" y="2565400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A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740650" y="16287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B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795963" y="1700213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K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5786438" y="1052513"/>
          <a:ext cx="327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4" name="Εξίσωση" r:id="rId4" imgW="200080" imgH="209602" progId="Equation.3">
                  <p:embed/>
                </p:oleObj>
              </mc:Choice>
              <mc:Fallback>
                <p:oleObj name="Εξίσωση" r:id="rId4" imgW="200080" imgH="20960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1052513"/>
                        <a:ext cx="3270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867400" y="333375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z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795963" y="35004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z</a:t>
            </a:r>
            <a:r>
              <a:rPr lang="en-US" altLang="el-GR" sz="1600">
                <a:latin typeface="Comic Sans MS" panose="030F0702030302020204" pitchFamily="66" charset="0"/>
                <a:cs typeface="Times New Roman" panose="02020603050405020304" pitchFamily="18" charset="0"/>
              </a:rPr>
              <a:t>'</a:t>
            </a:r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7164388" y="2492375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7740650" y="17732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V="1">
            <a:off x="6157913" y="76517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4368" name="Object 32"/>
          <p:cNvGraphicFramePr>
            <a:graphicFrameLocks noChangeAspect="1"/>
          </p:cNvGraphicFramePr>
          <p:nvPr/>
        </p:nvGraphicFramePr>
        <p:xfrm>
          <a:off x="5795963" y="692150"/>
          <a:ext cx="34925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5" name="Εξίσωση" r:id="rId6" imgW="266469" imgH="190335" progId="Equation.3">
                  <p:embed/>
                </p:oleObj>
              </mc:Choice>
              <mc:Fallback>
                <p:oleObj name="Εξίσωση" r:id="rId6" imgW="266469" imgH="190335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692150"/>
                        <a:ext cx="349250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9" name="Line 33"/>
          <p:cNvSpPr>
            <a:spLocks noChangeShapeType="1"/>
          </p:cNvSpPr>
          <p:nvPr/>
        </p:nvSpPr>
        <p:spPr bwMode="auto">
          <a:xfrm flipV="1">
            <a:off x="6227763" y="765175"/>
            <a:ext cx="0" cy="10795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4370" name="Object 34"/>
          <p:cNvGraphicFramePr>
            <a:graphicFrameLocks noChangeAspect="1"/>
          </p:cNvGraphicFramePr>
          <p:nvPr/>
        </p:nvGraphicFramePr>
        <p:xfrm>
          <a:off x="6229350" y="549275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6" name="Εξίσωση" r:id="rId8" imgW="209557" imgH="209602" progId="Equation.3">
                  <p:embed/>
                </p:oleObj>
              </mc:Choice>
              <mc:Fallback>
                <p:oleObj name="Εξίσωση" r:id="rId8" imgW="209557" imgH="209602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549275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179388" y="549275"/>
            <a:ext cx="40322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l-GR" alt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Ονομάζουμε 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γωνιακή επιτάχυνση</a:t>
            </a:r>
            <a:r>
              <a:rPr lang="el-GR" alt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του υλικού σημείου τη χρονική στιγμή </a:t>
            </a:r>
            <a:r>
              <a:rPr lang="en-US" altLang="el-GR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 </a:t>
            </a:r>
            <a:r>
              <a:rPr lang="el-GR" alt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ένα διάνυσμα που το μέτρο του είναι ίσο με το μέτρο του ρυθμού μεταβολής της γωνιακής ταχύτητας.</a:t>
            </a:r>
          </a:p>
        </p:txBody>
      </p:sp>
      <p:graphicFrame>
        <p:nvGraphicFramePr>
          <p:cNvPr id="14387" name="Object 51"/>
          <p:cNvGraphicFramePr>
            <a:graphicFrameLocks noChangeAspect="1"/>
          </p:cNvGraphicFramePr>
          <p:nvPr/>
        </p:nvGraphicFramePr>
        <p:xfrm>
          <a:off x="4164013" y="549275"/>
          <a:ext cx="3635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7" name="Εξίσωση" r:id="rId10" imgW="171296" imgH="219082" progId="Equation.3">
                  <p:embed/>
                </p:oleObj>
              </mc:Choice>
              <mc:Fallback>
                <p:oleObj name="Εξίσωση" r:id="rId10" imgW="171296" imgH="219082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549275"/>
                        <a:ext cx="36353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8" name="Object 52"/>
          <p:cNvGraphicFramePr>
            <a:graphicFrameLocks noChangeAspect="1"/>
          </p:cNvGraphicFramePr>
          <p:nvPr/>
        </p:nvGraphicFramePr>
        <p:xfrm>
          <a:off x="787400" y="2693988"/>
          <a:ext cx="159543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8" name="Εξίσωση" r:id="rId12" imgW="657104" imgH="390414" progId="Equation.3">
                  <p:embed/>
                </p:oleObj>
              </mc:Choice>
              <mc:Fallback>
                <p:oleObj name="Εξίσωση" r:id="rId12" imgW="657104" imgH="390414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693988"/>
                        <a:ext cx="1595438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1" name="Object 55"/>
          <p:cNvGraphicFramePr>
            <a:graphicFrameLocks noChangeAspect="1"/>
          </p:cNvGraphicFramePr>
          <p:nvPr/>
        </p:nvGraphicFramePr>
        <p:xfrm>
          <a:off x="2800350" y="2770188"/>
          <a:ext cx="17018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" name="Εξίσωση" r:id="rId14" imgW="866662" imgH="390414" progId="Equation.3">
                  <p:embed/>
                </p:oleObj>
              </mc:Choice>
              <mc:Fallback>
                <p:oleObj name="Εξίσωση" r:id="rId14" imgW="866662" imgH="390414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2770188"/>
                        <a:ext cx="17018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92" name="Oval 56"/>
          <p:cNvSpPr>
            <a:spLocks noChangeArrowheads="1"/>
          </p:cNvSpPr>
          <p:nvPr/>
        </p:nvSpPr>
        <p:spPr bwMode="auto">
          <a:xfrm>
            <a:off x="5364163" y="4581525"/>
            <a:ext cx="2592387" cy="12239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>
            <a:off x="6659563" y="3644900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96" name="Line 60"/>
          <p:cNvSpPr>
            <a:spLocks noChangeShapeType="1"/>
          </p:cNvSpPr>
          <p:nvPr/>
        </p:nvSpPr>
        <p:spPr bwMode="auto">
          <a:xfrm>
            <a:off x="6659563" y="58054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6300788" y="501332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>
                <a:latin typeface="Comic Sans MS" panose="030F0702030302020204" pitchFamily="66" charset="0"/>
              </a:rPr>
              <a:t>Κ</a:t>
            </a:r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>
            <a:off x="6659563" y="5229225"/>
            <a:ext cx="100965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6805613" y="5300663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i="1">
                <a:latin typeface="Comic Sans MS" panose="030F0702030302020204" pitchFamily="66" charset="0"/>
              </a:rPr>
              <a:t>R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4405" name="Text Box 69"/>
          <p:cNvSpPr txBox="1">
            <a:spLocks noChangeArrowheads="1"/>
          </p:cNvSpPr>
          <p:nvPr/>
        </p:nvSpPr>
        <p:spPr bwMode="auto">
          <a:xfrm>
            <a:off x="0" y="3933825"/>
            <a:ext cx="6589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Σχέση επιτρόχιας και γωνιακής επιτάχυνσης</a:t>
            </a:r>
          </a:p>
        </p:txBody>
      </p:sp>
      <p:graphicFrame>
        <p:nvGraphicFramePr>
          <p:cNvPr id="14406" name="Object 70"/>
          <p:cNvGraphicFramePr>
            <a:graphicFrameLocks noChangeAspect="1"/>
          </p:cNvGraphicFramePr>
          <p:nvPr/>
        </p:nvGraphicFramePr>
        <p:xfrm>
          <a:off x="14288" y="4437063"/>
          <a:ext cx="51562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" name="Εξίσωση" r:id="rId16" imgW="1803400" imgH="190500" progId="Equation.3">
                  <p:embed/>
                </p:oleObj>
              </mc:Choice>
              <mc:Fallback>
                <p:oleObj name="Εξίσωση" r:id="rId16" imgW="1803400" imgH="19050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37063"/>
                        <a:ext cx="51562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7" name="Object 71"/>
          <p:cNvGraphicFramePr>
            <a:graphicFrameLocks noChangeAspect="1"/>
          </p:cNvGraphicFramePr>
          <p:nvPr/>
        </p:nvGraphicFramePr>
        <p:xfrm>
          <a:off x="182563" y="5013325"/>
          <a:ext cx="218281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" name="Εξίσωση" r:id="rId18" imgW="914003" imgH="406224" progId="Equation.3">
                  <p:embed/>
                </p:oleObj>
              </mc:Choice>
              <mc:Fallback>
                <p:oleObj name="Εξίσωση" r:id="rId18" imgW="914003" imgH="406224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5013325"/>
                        <a:ext cx="2182812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9" name="Object 73"/>
          <p:cNvGraphicFramePr>
            <a:graphicFrameLocks noChangeAspect="1"/>
          </p:cNvGraphicFramePr>
          <p:nvPr/>
        </p:nvGraphicFramePr>
        <p:xfrm>
          <a:off x="2341563" y="5300663"/>
          <a:ext cx="7413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" name="Εξίσωση" r:id="rId20" imgW="203112" imgH="139639" progId="Equation.3">
                  <p:embed/>
                </p:oleObj>
              </mc:Choice>
              <mc:Fallback>
                <p:oleObj name="Εξίσωση" r:id="rId20" imgW="203112" imgH="139639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5300663"/>
                        <a:ext cx="7413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2989263" y="5157788"/>
            <a:ext cx="2301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</a:t>
            </a:r>
            <a:r>
              <a:rPr lang="el-GR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n-US" altLang="el-G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</a:t>
            </a:r>
            <a:endParaRPr lang="el-GR" altLang="el-GR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4411" name="Group 75"/>
          <p:cNvGrpSpPr>
            <a:grpSpLocks/>
          </p:cNvGrpSpPr>
          <p:nvPr/>
        </p:nvGrpSpPr>
        <p:grpSpPr bwMode="auto">
          <a:xfrm>
            <a:off x="6516688" y="476250"/>
            <a:ext cx="215900" cy="215900"/>
            <a:chOff x="4286" y="2795"/>
            <a:chExt cx="226" cy="226"/>
          </a:xfrm>
        </p:grpSpPr>
        <p:sp>
          <p:nvSpPr>
            <p:cNvPr id="21559" name="Oval 76"/>
            <p:cNvSpPr>
              <a:spLocks noChangeArrowheads="1"/>
            </p:cNvSpPr>
            <p:nvPr/>
          </p:nvSpPr>
          <p:spPr bwMode="auto">
            <a:xfrm>
              <a:off x="4286" y="2795"/>
              <a:ext cx="226" cy="2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21560" name="Oval 77"/>
            <p:cNvSpPr>
              <a:spLocks noChangeArrowheads="1"/>
            </p:cNvSpPr>
            <p:nvPr/>
          </p:nvSpPr>
          <p:spPr bwMode="auto">
            <a:xfrm>
              <a:off x="4376" y="2885"/>
              <a:ext cx="45" cy="4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</p:grpSp>
      <p:grpSp>
        <p:nvGrpSpPr>
          <p:cNvPr id="14425" name="Group 89"/>
          <p:cNvGrpSpPr>
            <a:grpSpLocks/>
          </p:cNvGrpSpPr>
          <p:nvPr/>
        </p:nvGrpSpPr>
        <p:grpSpPr bwMode="auto">
          <a:xfrm>
            <a:off x="7669213" y="4941888"/>
            <a:ext cx="1041400" cy="647700"/>
            <a:chOff x="4831" y="3113"/>
            <a:chExt cx="656" cy="408"/>
          </a:xfrm>
        </p:grpSpPr>
        <p:sp>
          <p:nvSpPr>
            <p:cNvPr id="21557" name="Line 67"/>
            <p:cNvSpPr>
              <a:spLocks noChangeShapeType="1"/>
            </p:cNvSpPr>
            <p:nvPr/>
          </p:nvSpPr>
          <p:spPr bwMode="auto">
            <a:xfrm flipV="1">
              <a:off x="4831" y="3249"/>
              <a:ext cx="453" cy="27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21558" name="Object 79"/>
            <p:cNvGraphicFramePr>
              <a:graphicFrameLocks noChangeAspect="1"/>
            </p:cNvGraphicFramePr>
            <p:nvPr/>
          </p:nvGraphicFramePr>
          <p:xfrm>
            <a:off x="5284" y="3113"/>
            <a:ext cx="203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3" name="Εξίσωση" r:id="rId22" imgW="171296" imgH="209602" progId="Equation.3">
                    <p:embed/>
                  </p:oleObj>
                </mc:Choice>
                <mc:Fallback>
                  <p:oleObj name="Εξίσωση" r:id="rId22" imgW="171296" imgH="209602" progId="Equation.3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4" y="3113"/>
                          <a:ext cx="203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424" name="Group 88"/>
          <p:cNvGrpSpPr>
            <a:grpSpLocks/>
          </p:cNvGrpSpPr>
          <p:nvPr/>
        </p:nvGrpSpPr>
        <p:grpSpPr bwMode="auto">
          <a:xfrm>
            <a:off x="6659563" y="4076700"/>
            <a:ext cx="649287" cy="1152525"/>
            <a:chOff x="4195" y="2568"/>
            <a:chExt cx="409" cy="726"/>
          </a:xfrm>
        </p:grpSpPr>
        <p:sp>
          <p:nvSpPr>
            <p:cNvPr id="21552" name="Line 65"/>
            <p:cNvSpPr>
              <a:spLocks noChangeShapeType="1"/>
            </p:cNvSpPr>
            <p:nvPr/>
          </p:nvSpPr>
          <p:spPr bwMode="auto">
            <a:xfrm flipV="1">
              <a:off x="4195" y="2704"/>
              <a:ext cx="0" cy="59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21553" name="Object 78"/>
            <p:cNvGraphicFramePr>
              <a:graphicFrameLocks noChangeAspect="1"/>
            </p:cNvGraphicFramePr>
            <p:nvPr/>
          </p:nvGraphicFramePr>
          <p:xfrm>
            <a:off x="4242" y="2568"/>
            <a:ext cx="20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4" name="Εξίσωση" r:id="rId24" imgW="171296" imgH="219082" progId="Equation.3">
                    <p:embed/>
                  </p:oleObj>
                </mc:Choice>
                <mc:Fallback>
                  <p:oleObj name="Εξίσωση" r:id="rId24" imgW="171296" imgH="219082" progId="Equation.3">
                    <p:embed/>
                    <p:pic>
                      <p:nvPicPr>
                        <p:cNvPr id="0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2" y="2568"/>
                          <a:ext cx="203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554" name="Group 80"/>
            <p:cNvGrpSpPr>
              <a:grpSpLocks/>
            </p:cNvGrpSpPr>
            <p:nvPr/>
          </p:nvGrpSpPr>
          <p:grpSpPr bwMode="auto">
            <a:xfrm>
              <a:off x="4468" y="2568"/>
              <a:ext cx="136" cy="136"/>
              <a:chOff x="4286" y="2795"/>
              <a:chExt cx="226" cy="226"/>
            </a:xfrm>
          </p:grpSpPr>
          <p:sp>
            <p:nvSpPr>
              <p:cNvPr id="21555" name="Oval 81"/>
              <p:cNvSpPr>
                <a:spLocks noChangeArrowheads="1"/>
              </p:cNvSpPr>
              <p:nvPr/>
            </p:nvSpPr>
            <p:spPr bwMode="auto">
              <a:xfrm>
                <a:off x="4286" y="2795"/>
                <a:ext cx="226" cy="22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21556" name="Oval 82"/>
              <p:cNvSpPr>
                <a:spLocks noChangeArrowheads="1"/>
              </p:cNvSpPr>
              <p:nvPr/>
            </p:nvSpPr>
            <p:spPr bwMode="auto">
              <a:xfrm>
                <a:off x="4376" y="2885"/>
                <a:ext cx="45" cy="4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</p:grpSp>
      </p:grpSp>
      <p:sp>
        <p:nvSpPr>
          <p:cNvPr id="14419" name="Arc 83"/>
          <p:cNvSpPr>
            <a:spLocks/>
          </p:cNvSpPr>
          <p:nvPr/>
        </p:nvSpPr>
        <p:spPr bwMode="auto">
          <a:xfrm rot="15849049" flipH="1">
            <a:off x="5361782" y="5303043"/>
            <a:ext cx="647700" cy="500063"/>
          </a:xfrm>
          <a:custGeom>
            <a:avLst/>
            <a:gdLst>
              <a:gd name="T0" fmla="*/ 9677747 w 21600"/>
              <a:gd name="T1" fmla="*/ 0 h 18728"/>
              <a:gd name="T2" fmla="*/ 19422004 w 21600"/>
              <a:gd name="T3" fmla="*/ 13352360 h 18728"/>
              <a:gd name="T4" fmla="*/ 0 w 21600"/>
              <a:gd name="T5" fmla="*/ 13352360 h 187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728" fill="none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</a:path>
              <a:path w="21600" h="18728" stroke="0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  <a:lnTo>
                  <a:pt x="0" y="18728"/>
                </a:lnTo>
                <a:lnTo>
                  <a:pt x="1076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4423" name="Group 87"/>
          <p:cNvGrpSpPr>
            <a:grpSpLocks/>
          </p:cNvGrpSpPr>
          <p:nvPr/>
        </p:nvGrpSpPr>
        <p:grpSpPr bwMode="auto">
          <a:xfrm>
            <a:off x="6516688" y="2781300"/>
            <a:ext cx="2627312" cy="1798638"/>
            <a:chOff x="4105" y="1752"/>
            <a:chExt cx="1655" cy="1133"/>
          </a:xfrm>
        </p:grpSpPr>
        <p:pic>
          <p:nvPicPr>
            <p:cNvPr id="21550" name="Picture 8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" y="2341"/>
              <a:ext cx="363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1" name="AutoShape 86"/>
            <p:cNvSpPr>
              <a:spLocks noChangeArrowheads="1"/>
            </p:cNvSpPr>
            <p:nvPr/>
          </p:nvSpPr>
          <p:spPr bwMode="auto">
            <a:xfrm>
              <a:off x="4105" y="1752"/>
              <a:ext cx="1655" cy="635"/>
            </a:xfrm>
            <a:prstGeom prst="cloudCallout">
              <a:avLst>
                <a:gd name="adj1" fmla="val 31509"/>
                <a:gd name="adj2" fmla="val 53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Τι γίνεται όμως με τη γωνιακή ταχύτητα</a:t>
              </a:r>
              <a:r>
                <a:rPr lang="en-US" altLang="el-GR" sz="1600" b="1" dirty="0">
                  <a:latin typeface="Comic Sans MS" panose="030F0702030302020204" pitchFamily="66" charset="0"/>
                </a:rPr>
                <a:t>;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7" grpId="0"/>
      <p:bldP spid="14348" grpId="0"/>
      <p:bldP spid="14349" grpId="0"/>
      <p:bldP spid="14350" grpId="0"/>
      <p:bldP spid="14351" grpId="0"/>
      <p:bldP spid="14352" grpId="0"/>
      <p:bldP spid="14355" grpId="0"/>
      <p:bldP spid="14356" grpId="0"/>
      <p:bldP spid="14363" grpId="0" animBg="1"/>
      <p:bldP spid="14364" grpId="0" animBg="1"/>
      <p:bldP spid="14386" grpId="0"/>
      <p:bldP spid="14392" grpId="0" animBg="1"/>
      <p:bldP spid="14398" grpId="0"/>
      <p:bldP spid="14400" grpId="0"/>
      <p:bldP spid="14405" grpId="0"/>
      <p:bldP spid="14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78A5A3-6D8D-43CA-8D3A-2340FA3E15F4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4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Ομαλά μεταβαλλόμενη κυκλική κίνηση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47813" y="1628775"/>
            <a:ext cx="2592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sz="3200" b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</a:t>
            </a: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σταθ.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148263" y="1628775"/>
            <a:ext cx="215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σταθ.</a:t>
            </a:r>
            <a:endParaRPr lang="el-GR" altLang="el-GR" sz="3200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755650" y="2601913"/>
          <a:ext cx="366712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Εξίσωση" r:id="rId4" imgW="1457424" imgH="438163" progId="Equation.3">
                  <p:embed/>
                </p:oleObj>
              </mc:Choice>
              <mc:Fallback>
                <p:oleObj name="Εξίσωση" r:id="rId4" imgW="1457424" imgH="43816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01913"/>
                        <a:ext cx="3667125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003800" y="2924175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για </a:t>
            </a:r>
            <a:r>
              <a:rPr lang="en-US" altLang="el-GR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</a:t>
            </a:r>
            <a:r>
              <a:rPr lang="en-US" altLang="el-GR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l-GR" altLang="el-GR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endParaRPr lang="el-GR" altLang="el-GR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941388" y="4221163"/>
          <a:ext cx="21828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Εξίσωση" r:id="rId6" imgW="939392" imgH="393529" progId="Equation.3">
                  <p:embed/>
                </p:oleObj>
              </mc:Choice>
              <mc:Fallback>
                <p:oleObj name="Εξίσωση" r:id="rId6" imgW="939392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221163"/>
                        <a:ext cx="21828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4914900" y="1628775"/>
          <a:ext cx="5508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Εξίσωση" r:id="rId8" imgW="171296" imgH="219082" progId="Equation.3">
                  <p:embed/>
                </p:oleObj>
              </mc:Choice>
              <mc:Fallback>
                <p:oleObj name="Εξίσωση" r:id="rId8" imgW="171296" imgH="21908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1628775"/>
                        <a:ext cx="55086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3276600" y="4365625"/>
            <a:ext cx="4032250" cy="579438"/>
            <a:chOff x="2064" y="2750"/>
            <a:chExt cx="2540" cy="365"/>
          </a:xfrm>
        </p:grpSpPr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2472" y="2750"/>
              <a:ext cx="21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l-GR" altLang="el-GR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ω</a:t>
              </a:r>
              <a:r>
                <a:rPr lang="en-US" altLang="el-GR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=</a:t>
              </a:r>
              <a:r>
                <a:rPr lang="en-US" altLang="el-GR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ω</a:t>
              </a:r>
              <a:r>
                <a:rPr lang="el-GR" altLang="el-GR" sz="32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r>
                <a:rPr lang="en-US" altLang="el-GR" sz="32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+</a:t>
              </a:r>
              <a:r>
                <a:rPr lang="en-US" altLang="el-GR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</a:t>
              </a:r>
              <a:r>
                <a:rPr lang="el-GR" altLang="el-GR" sz="32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γ</a:t>
              </a:r>
              <a:r>
                <a:rPr lang="el-GR" altLang="el-GR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.</a:t>
              </a:r>
              <a:r>
                <a:rPr lang="en-US" altLang="el-GR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t</a:t>
              </a:r>
              <a:endParaRPr lang="el-GR" altLang="el-G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3565" name="AutoShape 13"/>
            <p:cNvSpPr>
              <a:spLocks noChangeArrowheads="1"/>
            </p:cNvSpPr>
            <p:nvPr/>
          </p:nvSpPr>
          <p:spPr bwMode="auto">
            <a:xfrm>
              <a:off x="2064" y="2931"/>
              <a:ext cx="362" cy="91"/>
            </a:xfrm>
            <a:prstGeom prst="rightArrow">
              <a:avLst>
                <a:gd name="adj1" fmla="val 50000"/>
                <a:gd name="adj2" fmla="val 9945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D542C7-C342-4438-99A0-C8762AEECC3E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400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859338" y="2133600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2400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989263" y="14128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989263" y="3716338"/>
            <a:ext cx="330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2989263" y="1773238"/>
            <a:ext cx="2230437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484438" y="11969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ω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627313" y="3573463"/>
            <a:ext cx="287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942013" y="37163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i="1">
                <a:latin typeface="Comic Sans MS" panose="030F0702030302020204" pitchFamily="66" charset="0"/>
              </a:rPr>
              <a:t>t</a:t>
            </a:r>
            <a:endParaRPr lang="el-GR" altLang="el-GR" sz="2000" i="1">
              <a:latin typeface="Comic Sans MS" panose="030F0702030302020204" pitchFamily="66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557463" y="270827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ω</a:t>
            </a:r>
            <a:r>
              <a:rPr lang="el-GR" altLang="el-GR" sz="2000" baseline="-25000">
                <a:latin typeface="Comic Sans MS" panose="030F0702030302020204" pitchFamily="66" charset="0"/>
              </a:rPr>
              <a:t>0</a:t>
            </a:r>
            <a:endParaRPr lang="el-GR" altLang="el-GR" sz="2000">
              <a:latin typeface="Comic Sans MS" panose="030F0702030302020204" pitchFamily="66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5219700" y="1773238"/>
            <a:ext cx="0" cy="19431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989263" y="2997200"/>
            <a:ext cx="22304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995738" y="299720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latin typeface="Comic Sans MS" panose="030F0702030302020204" pitchFamily="66" charset="0"/>
              </a:rPr>
              <a:t>Δ</a:t>
            </a:r>
            <a:r>
              <a:rPr lang="en-US" altLang="el-GR" sz="2000" i="1">
                <a:latin typeface="Comic Sans MS" panose="030F0702030302020204" pitchFamily="66" charset="0"/>
              </a:rPr>
              <a:t>t</a:t>
            </a:r>
            <a:endParaRPr lang="el-GR" altLang="el-GR" sz="2000" i="1">
              <a:latin typeface="Comic Sans MS" panose="030F0702030302020204" pitchFamily="66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078413" y="220503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latin typeface="Comic Sans MS" panose="030F0702030302020204" pitchFamily="66" charset="0"/>
              </a:rPr>
              <a:t>Δ</a:t>
            </a:r>
            <a:r>
              <a:rPr lang="el-GR" altLang="el-GR" sz="2000" i="1">
                <a:latin typeface="Comic Sans MS" panose="030F0702030302020204" pitchFamily="66" charset="0"/>
              </a:rPr>
              <a:t>ω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5219700" y="17732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5219700" y="29972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5364163" y="17732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5364163" y="256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>
            <a:off x="2989263" y="3213100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4500563" y="32131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421063" y="2636838"/>
            <a:ext cx="28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φ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3205163" y="5157788"/>
            <a:ext cx="2014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</a:t>
            </a: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</a:t>
            </a: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sz="3200" b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</a:t>
            </a:r>
            <a:endParaRPr lang="el-GR" altLang="el-GR" sz="32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219" name="Object 27"/>
          <p:cNvGraphicFramePr>
            <a:graphicFrameLocks noChangeAspect="1"/>
          </p:cNvGraphicFramePr>
          <p:nvPr/>
        </p:nvGraphicFramePr>
        <p:xfrm>
          <a:off x="2841625" y="4005263"/>
          <a:ext cx="36766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Εξίσωση" r:id="rId4" imgW="1276299" imgH="371455" progId="Equation.3">
                  <p:embed/>
                </p:oleObj>
              </mc:Choice>
              <mc:Fallback>
                <p:oleObj name="Εξίσωση" r:id="rId4" imgW="1276299" imgH="371455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4005263"/>
                        <a:ext cx="367665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6443663" y="2420938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</a:t>
            </a: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&gt;</a:t>
            </a:r>
            <a:r>
              <a:rPr lang="en-US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n-US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endParaRPr lang="el-GR" altLang="el-GR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5626" name="Object 2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Εξίσωση" r:id="rId6" imgW="114151" imgH="215619" progId="Equation.3">
                  <p:embed/>
                </p:oleObj>
              </mc:Choice>
              <mc:Fallback>
                <p:oleObj name="Εξίσωση" r:id="rId6" imgW="114151" imgH="21561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1477963" y="404813"/>
            <a:ext cx="6407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Γραφική παράσταση  </a:t>
            </a:r>
            <a:r>
              <a:rPr lang="el-GR" altLang="el-GR" sz="32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ω </a:t>
            </a:r>
            <a:r>
              <a:rPr lang="el-GR" altLang="el-GR" sz="32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→ </a:t>
            </a:r>
            <a:r>
              <a:rPr lang="en-US" altLang="el-GR" sz="32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t</a:t>
            </a:r>
            <a:endParaRPr lang="el-GR" altLang="el-GR" sz="3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 rot="-1660646">
            <a:off x="2952750" y="1924050"/>
            <a:ext cx="194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ω</a:t>
            </a:r>
            <a:r>
              <a:rPr lang="en-US" altLang="el-GR" sz="2000" i="1">
                <a:latin typeface="Comic Sans MS" panose="030F0702030302020204" pitchFamily="66" charset="0"/>
              </a:rPr>
              <a:t> </a:t>
            </a:r>
            <a:r>
              <a:rPr lang="el-GR" altLang="el-GR" sz="2000">
                <a:latin typeface="Comic Sans MS" panose="030F0702030302020204" pitchFamily="66" charset="0"/>
              </a:rPr>
              <a:t>=</a:t>
            </a:r>
            <a:r>
              <a:rPr lang="en-US" altLang="el-GR" sz="2000">
                <a:latin typeface="Comic Sans MS" panose="030F0702030302020204" pitchFamily="66" charset="0"/>
              </a:rPr>
              <a:t> </a:t>
            </a:r>
            <a:r>
              <a:rPr lang="el-GR" altLang="el-GR" sz="2000" i="1">
                <a:latin typeface="Comic Sans MS" panose="030F0702030302020204" pitchFamily="66" charset="0"/>
              </a:rPr>
              <a:t>ω</a:t>
            </a:r>
            <a:r>
              <a:rPr lang="el-GR" altLang="el-GR" sz="2000" baseline="-25000">
                <a:latin typeface="Comic Sans MS" panose="030F0702030302020204" pitchFamily="66" charset="0"/>
              </a:rPr>
              <a:t>0</a:t>
            </a:r>
            <a:r>
              <a:rPr lang="en-US" altLang="el-GR" sz="2000" baseline="-25000">
                <a:latin typeface="Comic Sans MS" panose="030F0702030302020204" pitchFamily="66" charset="0"/>
              </a:rPr>
              <a:t> </a:t>
            </a:r>
            <a:r>
              <a:rPr lang="el-GR" altLang="el-GR" sz="2000">
                <a:latin typeface="Comic Sans MS" panose="030F0702030302020204" pitchFamily="66" charset="0"/>
              </a:rPr>
              <a:t>+</a:t>
            </a:r>
            <a:r>
              <a:rPr lang="en-US" altLang="el-GR" sz="2000">
                <a:latin typeface="Comic Sans MS" panose="030F0702030302020204" pitchFamily="66" charset="0"/>
              </a:rPr>
              <a:t> </a:t>
            </a:r>
            <a:r>
              <a:rPr lang="el-GR" altLang="el-GR" sz="2000" i="1">
                <a:latin typeface="Comic Sans MS" panose="030F0702030302020204" pitchFamily="66" charset="0"/>
              </a:rPr>
              <a:t>α</a:t>
            </a:r>
            <a:r>
              <a:rPr lang="el-GR" altLang="el-GR" sz="2000" baseline="-25000">
                <a:latin typeface="Comic Sans MS" panose="030F0702030302020204" pitchFamily="66" charset="0"/>
              </a:rPr>
              <a:t>γ</a:t>
            </a:r>
            <a:r>
              <a:rPr lang="el-GR" altLang="el-GR" sz="2000">
                <a:latin typeface="Comic Sans MS" panose="030F0702030302020204" pitchFamily="66" charset="0"/>
              </a:rPr>
              <a:t>.</a:t>
            </a:r>
            <a:r>
              <a:rPr lang="en-US" altLang="el-GR" sz="2000" i="1">
                <a:latin typeface="Comic Sans MS" panose="030F0702030302020204" pitchFamily="66" charset="0"/>
              </a:rPr>
              <a:t>t</a:t>
            </a:r>
            <a:endParaRPr lang="el-GR" altLang="el-GR" sz="2000" i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06" grpId="0"/>
      <p:bldP spid="8209" grpId="0"/>
      <p:bldP spid="8210" grpId="0"/>
      <p:bldP spid="8217" grpId="0"/>
      <p:bldP spid="8218" grpId="0"/>
      <p:bldP spid="8220" grpId="0"/>
      <p:bldP spid="8222" grpId="0"/>
      <p:bldP spid="82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514427-675E-4DD0-995F-7E3F5F8FBF2E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400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4859338" y="2133600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989263" y="14128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989263" y="3716338"/>
            <a:ext cx="330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2989263" y="2492375"/>
            <a:ext cx="2301875" cy="1223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84438" y="11969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ω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627313" y="3573463"/>
            <a:ext cx="287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942013" y="37163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i="1">
                <a:latin typeface="Comic Sans MS" panose="030F0702030302020204" pitchFamily="66" charset="0"/>
              </a:rPr>
              <a:t>t</a:t>
            </a:r>
            <a:endParaRPr lang="el-GR" altLang="el-GR" sz="2000" i="1">
              <a:latin typeface="Comic Sans MS" panose="030F0702030302020204" pitchFamily="66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708400" y="3284538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>
                <a:latin typeface="Comic Sans MS" panose="030F0702030302020204" pitchFamily="66" charset="0"/>
              </a:rPr>
              <a:t>φ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205163" y="5157788"/>
            <a:ext cx="1943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</a:t>
            </a: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</a:t>
            </a: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sz="3200" b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</a:t>
            </a:r>
            <a:endParaRPr lang="el-GR" altLang="el-GR" sz="32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3527425" y="4005263"/>
          <a:ext cx="237966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Εξίσωση" r:id="rId4" imgW="819274" imgH="371455" progId="Equation.3">
                  <p:embed/>
                </p:oleObj>
              </mc:Choice>
              <mc:Fallback>
                <p:oleObj name="Εξίσωση" r:id="rId4" imgW="819274" imgH="371455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4005263"/>
                        <a:ext cx="2379663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5940425" y="249237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</a:t>
            </a:r>
            <a:r>
              <a:rPr lang="el-GR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&gt;</a:t>
            </a:r>
            <a:r>
              <a:rPr lang="en-US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n-US" altLang="el-GR">
                <a:latin typeface="Comic Sans MS" pitchFamily="66" charset="0"/>
              </a:rPr>
              <a:t> </a:t>
            </a:r>
            <a:endParaRPr lang="el-GR" altLang="el-GR">
              <a:latin typeface="Comic Sans MS" pitchFamily="66" charset="0"/>
            </a:endParaRPr>
          </a:p>
        </p:txBody>
      </p:sp>
      <p:graphicFrame>
        <p:nvGraphicFramePr>
          <p:cNvPr id="27663" name="Object 2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Εξίσωση" r:id="rId6" imgW="114151" imgH="215619" progId="Equation.3">
                  <p:embed/>
                </p:oleObj>
              </mc:Choice>
              <mc:Fallback>
                <p:oleObj name="Εξίσωση" r:id="rId6" imgW="114151" imgH="21561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8" name="Text Box 26"/>
          <p:cNvSpPr txBox="1">
            <a:spLocks noChangeArrowheads="1"/>
          </p:cNvSpPr>
          <p:nvPr/>
        </p:nvSpPr>
        <p:spPr bwMode="auto">
          <a:xfrm rot="-1660646">
            <a:off x="2989263" y="2636838"/>
            <a:ext cx="194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>
                <a:latin typeface="Comic Sans MS" panose="030F0702030302020204" pitchFamily="66" charset="0"/>
              </a:rPr>
              <a:t>ω</a:t>
            </a:r>
            <a:r>
              <a:rPr lang="en-US" altLang="el-GR" sz="2000" b="1" i="1"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latin typeface="Comic Sans MS" panose="030F0702030302020204" pitchFamily="66" charset="0"/>
              </a:rPr>
              <a:t>=</a:t>
            </a:r>
            <a:r>
              <a:rPr lang="en-US" altLang="el-GR" sz="2000" b="1">
                <a:latin typeface="Comic Sans MS" panose="030F0702030302020204" pitchFamily="66" charset="0"/>
              </a:rPr>
              <a:t> </a:t>
            </a:r>
            <a:r>
              <a:rPr lang="el-GR" altLang="el-GR" sz="2000" b="1" i="1">
                <a:latin typeface="Comic Sans MS" panose="030F0702030302020204" pitchFamily="66" charset="0"/>
              </a:rPr>
              <a:t>α</a:t>
            </a:r>
            <a:r>
              <a:rPr lang="el-GR" altLang="el-GR" sz="2000" b="1" baseline="-25000">
                <a:latin typeface="Comic Sans MS" panose="030F0702030302020204" pitchFamily="66" charset="0"/>
              </a:rPr>
              <a:t>γ</a:t>
            </a:r>
            <a:r>
              <a:rPr lang="el-GR" altLang="el-GR" sz="2000" b="1">
                <a:latin typeface="Comic Sans MS" panose="030F0702030302020204" pitchFamily="66" charset="0"/>
              </a:rPr>
              <a:t>.</a:t>
            </a:r>
            <a:r>
              <a:rPr lang="en-US" altLang="el-GR" sz="2000" b="1" i="1">
                <a:latin typeface="Comic Sans MS" panose="030F0702030302020204" pitchFamily="66" charset="0"/>
              </a:rPr>
              <a:t>t</a:t>
            </a:r>
            <a:endParaRPr lang="el-GR" altLang="el-GR" sz="2000" b="1" i="1">
              <a:latin typeface="Comic Sans MS" panose="030F0702030302020204" pitchFamily="66" charset="0"/>
            </a:endParaRP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843213" y="549275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Για </a:t>
            </a:r>
            <a:r>
              <a:rPr lang="el-GR" altLang="el-GR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ω</a:t>
            </a:r>
            <a:r>
              <a:rPr lang="el-GR" altLang="el-GR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= 0  και  </a:t>
            </a:r>
            <a:r>
              <a:rPr lang="en-US" altLang="el-GR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</a:t>
            </a:r>
            <a:r>
              <a:rPr lang="en-US" altLang="el-GR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n-US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= 0</a:t>
            </a:r>
            <a:endParaRPr lang="el-GR" altLang="el-GR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078413" y="26368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5078413" y="2924175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>
                <a:latin typeface="Comic Sans MS" panose="030F0702030302020204" pitchFamily="66" charset="0"/>
              </a:rPr>
              <a:t>Δ</a:t>
            </a:r>
            <a:r>
              <a:rPr lang="el-GR" altLang="el-GR" sz="2000" b="1" i="1">
                <a:latin typeface="Comic Sans MS" panose="030F0702030302020204" pitchFamily="66" charset="0"/>
              </a:rPr>
              <a:t>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0" grpId="0"/>
      <p:bldP spid="18452" grpId="0"/>
      <p:bldP spid="18453" grpId="0"/>
      <p:bldP spid="18455" grpId="0"/>
      <p:bldP spid="18458" grpId="0"/>
      <p:bldP spid="18459" grpId="0"/>
      <p:bldP spid="184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4F73DA-814D-4643-BC85-9D42AF283870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400"/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859338" y="2133600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989263" y="14128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989263" y="3716338"/>
            <a:ext cx="330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989263" y="2133600"/>
            <a:ext cx="2089150" cy="1582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84438" y="11969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ω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27313" y="3573463"/>
            <a:ext cx="287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942013" y="37163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i="1">
                <a:latin typeface="Comic Sans MS" panose="030F0702030302020204" pitchFamily="66" charset="0"/>
              </a:rPr>
              <a:t>t</a:t>
            </a:r>
            <a:endParaRPr lang="el-GR" altLang="el-GR" sz="2000" i="1">
              <a:latin typeface="Comic Sans MS" panose="030F0702030302020204" pitchFamily="66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003800" y="3357563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φ</a:t>
            </a:r>
          </a:p>
        </p:txBody>
      </p:sp>
      <p:graphicFrame>
        <p:nvGraphicFramePr>
          <p:cNvPr id="29708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3" name="Εξίσωση" r:id="rId4" imgW="114151" imgH="215619" progId="Equation.3">
                  <p:embed/>
                </p:oleObj>
              </mc:Choice>
              <mc:Fallback>
                <p:oleObj name="Εξίσωση" r:id="rId4" imgW="114151" imgH="21561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11188" y="549275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 το υλικό σημείο επιβραδύνεται ομαλά, τότε </a:t>
            </a:r>
            <a:r>
              <a:rPr lang="el-GR" altLang="el-GR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</a:t>
            </a:r>
            <a:r>
              <a:rPr lang="el-GR" altLang="el-GR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&lt;0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2557463" y="1916113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ω</a:t>
            </a:r>
            <a:r>
              <a:rPr lang="el-GR" altLang="el-GR" sz="2000" baseline="-25000">
                <a:latin typeface="Comic Sans MS" panose="030F0702030302020204" pitchFamily="66" charset="0"/>
              </a:rPr>
              <a:t>0</a:t>
            </a:r>
            <a:endParaRPr lang="el-GR" altLang="el-GR" sz="2000" i="1">
              <a:latin typeface="Comic Sans MS" panose="030F0702030302020204" pitchFamily="66" charset="0"/>
            </a:endParaRPr>
          </a:p>
        </p:txBody>
      </p:sp>
      <p:sp>
        <p:nvSpPr>
          <p:cNvPr id="19475" name="Arc 19"/>
          <p:cNvSpPr>
            <a:spLocks/>
          </p:cNvSpPr>
          <p:nvPr/>
        </p:nvSpPr>
        <p:spPr bwMode="auto">
          <a:xfrm rot="10605641" flipH="1" flipV="1">
            <a:off x="4667250" y="3355975"/>
            <a:ext cx="1008063" cy="407988"/>
          </a:xfrm>
          <a:custGeom>
            <a:avLst/>
            <a:gdLst>
              <a:gd name="T0" fmla="*/ 0 w 21600"/>
              <a:gd name="T1" fmla="*/ 0 h 23222"/>
              <a:gd name="T2" fmla="*/ 46913012 w 21600"/>
              <a:gd name="T3" fmla="*/ 7167953 h 23222"/>
              <a:gd name="T4" fmla="*/ 0 w 21600"/>
              <a:gd name="T5" fmla="*/ 6667289 h 23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22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41"/>
                  <a:pt x="21579" y="22682"/>
                  <a:pt x="21539" y="23222"/>
                </a:cubicBezTo>
              </a:path>
              <a:path w="21600" h="2322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41"/>
                  <a:pt x="21579" y="22682"/>
                  <a:pt x="21539" y="23222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9476" name="Object 20"/>
          <p:cNvGraphicFramePr>
            <a:graphicFrameLocks noChangeAspect="1"/>
          </p:cNvGraphicFramePr>
          <p:nvPr/>
        </p:nvGraphicFramePr>
        <p:xfrm>
          <a:off x="5203825" y="1282700"/>
          <a:ext cx="28416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4" name="Εξίσωση" r:id="rId6" imgW="1209606" imgH="257351" progId="Equation.3">
                  <p:embed/>
                </p:oleObj>
              </mc:Choice>
              <mc:Fallback>
                <p:oleObj name="Εξίσωση" r:id="rId6" imgW="1209606" imgH="257351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282700"/>
                        <a:ext cx="28416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4987925" y="1989138"/>
          <a:ext cx="342423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Εξίσωση" r:id="rId8" imgW="1400208" imgH="371455" progId="Equation.3">
                  <p:embed/>
                </p:oleObj>
              </mc:Choice>
              <mc:Fallback>
                <p:oleObj name="Εξίσωση" r:id="rId8" imgW="1400208" imgH="371455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1989138"/>
                        <a:ext cx="3424238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95288" y="4365625"/>
            <a:ext cx="554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Μέχρι να σταματήσει χρειάζεται χρόνο</a:t>
            </a:r>
            <a:r>
              <a:rPr lang="el-GR" altLang="el-GR">
                <a:latin typeface="Comic Sans MS" pitchFamily="66" charset="0"/>
              </a:rPr>
              <a:t> </a:t>
            </a:r>
          </a:p>
        </p:txBody>
      </p:sp>
      <p:graphicFrame>
        <p:nvGraphicFramePr>
          <p:cNvPr id="19480" name="Object 24"/>
          <p:cNvGraphicFramePr>
            <a:graphicFrameLocks noChangeAspect="1"/>
          </p:cNvGraphicFramePr>
          <p:nvPr/>
        </p:nvGraphicFramePr>
        <p:xfrm>
          <a:off x="6026150" y="4022725"/>
          <a:ext cx="201612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" name="Εξίσωση" r:id="rId10" imgW="743104" imgH="447642" progId="Equation.3">
                  <p:embed/>
                </p:oleObj>
              </mc:Choice>
              <mc:Fallback>
                <p:oleObj name="Εξίσωση" r:id="rId10" imgW="743104" imgH="447642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4022725"/>
                        <a:ext cx="2016125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611188" y="5373688"/>
            <a:ext cx="396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και θα έχει διαγράψει γωνία</a:t>
            </a:r>
            <a:r>
              <a:rPr lang="el-GR" altLang="el-GR">
                <a:latin typeface="Comic Sans MS" pitchFamily="66" charset="0"/>
              </a:rPr>
              <a:t>                        </a:t>
            </a:r>
          </a:p>
        </p:txBody>
      </p:sp>
      <p:graphicFrame>
        <p:nvGraphicFramePr>
          <p:cNvPr id="19482" name="Object 26"/>
          <p:cNvGraphicFramePr>
            <a:graphicFrameLocks noChangeAspect="1"/>
          </p:cNvGraphicFramePr>
          <p:nvPr/>
        </p:nvGraphicFramePr>
        <p:xfrm>
          <a:off x="4608513" y="5100638"/>
          <a:ext cx="2176462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Εξίσωση" r:id="rId12" imgW="866662" imgH="476081" progId="Equation.3">
                  <p:embed/>
                </p:oleObj>
              </mc:Choice>
              <mc:Fallback>
                <p:oleObj name="Εξίσωση" r:id="rId12" imgW="866662" imgH="476081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5100638"/>
                        <a:ext cx="2176462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  <p:bldP spid="19465" grpId="0"/>
      <p:bldP spid="19472" grpId="0"/>
      <p:bldP spid="19474" grpId="0"/>
      <p:bldP spid="19479" grpId="0"/>
      <p:bldP spid="194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F40FD-F580-49C8-A967-2E74063B1D9E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400"/>
          </a:p>
        </p:txBody>
      </p:sp>
      <p:graphicFrame>
        <p:nvGraphicFramePr>
          <p:cNvPr id="30822" name="Group 102"/>
          <p:cNvGraphicFramePr>
            <a:graphicFrameLocks noGrp="1"/>
          </p:cNvGraphicFramePr>
          <p:nvPr/>
        </p:nvGraphicFramePr>
        <p:xfrm>
          <a:off x="468313" y="404813"/>
          <a:ext cx="7848600" cy="5459413"/>
        </p:xfrm>
        <a:graphic>
          <a:graphicData uri="http://schemas.openxmlformats.org/drawingml/2006/table">
            <a:tbl>
              <a:tblPr/>
              <a:tblGrid>
                <a:gridCol w="388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Αντιστοιχία γραμμικών και γωνιακών μεγεθών στην κυκλική κίνηση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Μήκος τόξου</a:t>
                      </a: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US" alt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</a:t>
                      </a:r>
                      <a:endParaRPr kumimoji="0" lang="el-GR" altLang="el-GR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Γωνία στροφής  </a:t>
                      </a:r>
                      <a:r>
                        <a:rPr kumimoji="0" lang="el-GR" alt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Γραμμική ταχύτητα  </a:t>
                      </a:r>
                      <a:r>
                        <a:rPr kumimoji="0" lang="el-GR" alt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Γωνιακή ταχύτητα  </a:t>
                      </a:r>
                      <a:r>
                        <a:rPr kumimoji="0" lang="el-GR" alt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Γραμμική επιτάχυνση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Γωνιακή επιτάχυνση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Ομαλή κυκλική κίνηση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 = </a:t>
                      </a: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υ.</a:t>
                      </a:r>
                      <a:r>
                        <a:rPr kumimoji="0" lang="en-US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</a:t>
                      </a:r>
                      <a:endParaRPr kumimoji="0" lang="el-GR" alt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θ = ω.</a:t>
                      </a:r>
                      <a:r>
                        <a:rPr kumimoji="0" lang="en-US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</a:t>
                      </a:r>
                      <a:endParaRPr kumimoji="0" lang="el-GR" alt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Ομαλά επιταχυνόμενη κυκλική κίνηση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υ = υ</a:t>
                      </a:r>
                      <a:r>
                        <a:rPr kumimoji="0" lang="el-GR" altLang="el-GR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+ α</a:t>
                      </a:r>
                      <a:r>
                        <a:rPr kumimoji="0" lang="el-GR" altLang="el-GR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ε</a:t>
                      </a: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.</a:t>
                      </a:r>
                      <a:r>
                        <a:rPr kumimoji="0" lang="en-US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</a:t>
                      </a:r>
                      <a:endParaRPr kumimoji="0" lang="el-GR" alt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ω = ω</a:t>
                      </a:r>
                      <a:r>
                        <a:rPr kumimoji="0" lang="el-GR" altLang="el-GR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 </a:t>
                      </a: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α</a:t>
                      </a:r>
                      <a:r>
                        <a:rPr kumimoji="0" lang="el-GR" altLang="el-GR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γων</a:t>
                      </a:r>
                      <a:r>
                        <a:rPr kumimoji="0" lang="en-US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.t</a:t>
                      </a:r>
                      <a:endParaRPr kumimoji="0" lang="el-GR" alt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823" name="Group 103"/>
          <p:cNvGrpSpPr>
            <a:grpSpLocks/>
          </p:cNvGrpSpPr>
          <p:nvPr/>
        </p:nvGrpSpPr>
        <p:grpSpPr bwMode="auto">
          <a:xfrm>
            <a:off x="1619250" y="2276475"/>
            <a:ext cx="6480175" cy="3527425"/>
            <a:chOff x="1020" y="1434"/>
            <a:chExt cx="4082" cy="2222"/>
          </a:xfrm>
        </p:grpSpPr>
        <p:graphicFrame>
          <p:nvGraphicFramePr>
            <p:cNvPr id="31780" name="Object 74"/>
            <p:cNvGraphicFramePr>
              <a:graphicFrameLocks noChangeAspect="1"/>
            </p:cNvGraphicFramePr>
            <p:nvPr/>
          </p:nvGraphicFramePr>
          <p:xfrm>
            <a:off x="1973" y="1434"/>
            <a:ext cx="54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6" name="Εξίσωση" r:id="rId3" imgW="552501" imgH="390414" progId="Equation.3">
                    <p:embed/>
                  </p:oleObj>
                </mc:Choice>
                <mc:Fallback>
                  <p:oleObj name="Εξίσωση" r:id="rId3" imgW="552501" imgH="390414" progId="Equation.3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1434"/>
                          <a:ext cx="544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81" name="Object 77"/>
            <p:cNvGraphicFramePr>
              <a:graphicFrameLocks noChangeAspect="1"/>
            </p:cNvGraphicFramePr>
            <p:nvPr/>
          </p:nvGraphicFramePr>
          <p:xfrm>
            <a:off x="4377" y="1434"/>
            <a:ext cx="725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7" name="Εξίσωση" r:id="rId5" imgW="752581" imgH="390414" progId="Equation.3">
                    <p:embed/>
                  </p:oleObj>
                </mc:Choice>
                <mc:Fallback>
                  <p:oleObj name="Εξίσωση" r:id="rId5" imgW="752581" imgH="390414" progId="Equation.3">
                    <p:embed/>
                    <p:pic>
                      <p:nvPicPr>
                        <p:cNvPr id="0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7" y="1434"/>
                          <a:ext cx="725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82" name="Object 92"/>
            <p:cNvGraphicFramePr>
              <a:graphicFrameLocks noChangeAspect="1"/>
            </p:cNvGraphicFramePr>
            <p:nvPr/>
          </p:nvGraphicFramePr>
          <p:xfrm>
            <a:off x="1020" y="3203"/>
            <a:ext cx="1361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8" name="Εξίσωση" r:id="rId7" imgW="1162218" imgH="371455" progId="Equation.3">
                    <p:embed/>
                  </p:oleObj>
                </mc:Choice>
                <mc:Fallback>
                  <p:oleObj name="Εξίσωση" r:id="rId7" imgW="1162218" imgH="371455" progId="Equation.3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3203"/>
                          <a:ext cx="1361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83" name="Object 99"/>
            <p:cNvGraphicFramePr>
              <a:graphicFrameLocks noChangeAspect="1"/>
            </p:cNvGraphicFramePr>
            <p:nvPr/>
          </p:nvGraphicFramePr>
          <p:xfrm>
            <a:off x="3243" y="3203"/>
            <a:ext cx="1566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9" name="Εξίσωση" r:id="rId9" imgW="1342992" imgH="371455" progId="Equation.3">
                    <p:embed/>
                  </p:oleObj>
                </mc:Choice>
                <mc:Fallback>
                  <p:oleObj name="Εξίσωση" r:id="rId9" imgW="1342992" imgH="371455" progId="Equation.3">
                    <p:embed/>
                    <p:pic>
                      <p:nvPicPr>
                        <p:cNvPr id="0" name="Object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3203"/>
                          <a:ext cx="1566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7D31A1-C61B-4F33-AE6D-25B8C83A878D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400"/>
          </a:p>
        </p:txBody>
      </p:sp>
      <p:graphicFrame>
        <p:nvGraphicFramePr>
          <p:cNvPr id="31771" name="Group 27"/>
          <p:cNvGraphicFramePr>
            <a:graphicFrameLocks noGrp="1"/>
          </p:cNvGraphicFramePr>
          <p:nvPr/>
        </p:nvGraphicFramePr>
        <p:xfrm>
          <a:off x="1524000" y="1397000"/>
          <a:ext cx="6096000" cy="391477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5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Ομαλά επιβραδυνόμενη κυκλική κίνηση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1780" name="Group 36"/>
          <p:cNvGrpSpPr>
            <a:grpSpLocks/>
          </p:cNvGrpSpPr>
          <p:nvPr/>
        </p:nvGrpSpPr>
        <p:grpSpPr bwMode="auto">
          <a:xfrm>
            <a:off x="1908175" y="2120900"/>
            <a:ext cx="5643563" cy="3235325"/>
            <a:chOff x="1202" y="1336"/>
            <a:chExt cx="3555" cy="2038"/>
          </a:xfrm>
        </p:grpSpPr>
        <p:graphicFrame>
          <p:nvGraphicFramePr>
            <p:cNvPr id="32792" name="Object 28"/>
            <p:cNvGraphicFramePr>
              <a:graphicFrameLocks noChangeAspect="1"/>
            </p:cNvGraphicFramePr>
            <p:nvPr/>
          </p:nvGraphicFramePr>
          <p:xfrm>
            <a:off x="1338" y="1389"/>
            <a:ext cx="1253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4" name="Εξίσωση" r:id="rId3" imgW="933355" imgH="247520" progId="Equation.3">
                    <p:embed/>
                  </p:oleObj>
                </mc:Choice>
                <mc:Fallback>
                  <p:oleObj name="Εξίσωση" r:id="rId3" imgW="933355" imgH="24752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1389"/>
                          <a:ext cx="1253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3" name="Object 29"/>
            <p:cNvGraphicFramePr>
              <a:graphicFrameLocks noChangeAspect="1"/>
            </p:cNvGraphicFramePr>
            <p:nvPr/>
          </p:nvGraphicFramePr>
          <p:xfrm>
            <a:off x="1202" y="1797"/>
            <a:ext cx="1497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5" name="Εξίσωση" r:id="rId5" imgW="1200128" imgH="371455" progId="Equation.3">
                    <p:embed/>
                  </p:oleObj>
                </mc:Choice>
                <mc:Fallback>
                  <p:oleObj name="Εξίσωση" r:id="rId5" imgW="1200128" imgH="371455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1797"/>
                          <a:ext cx="1497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4" name="Object 30"/>
            <p:cNvGraphicFramePr>
              <a:graphicFrameLocks noChangeAspect="1"/>
            </p:cNvGraphicFramePr>
            <p:nvPr/>
          </p:nvGraphicFramePr>
          <p:xfrm>
            <a:off x="3465" y="2289"/>
            <a:ext cx="953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6" name="Εξίσωση" r:id="rId7" imgW="828752" imgH="466601" progId="Equation.3">
                    <p:embed/>
                  </p:oleObj>
                </mc:Choice>
                <mc:Fallback>
                  <p:oleObj name="Εξίσωση" r:id="rId7" imgW="828752" imgH="466601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" y="2289"/>
                          <a:ext cx="953" cy="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5" name="Object 31"/>
            <p:cNvGraphicFramePr>
              <a:graphicFrameLocks noChangeAspect="1"/>
            </p:cNvGraphicFramePr>
            <p:nvPr/>
          </p:nvGraphicFramePr>
          <p:xfrm>
            <a:off x="1533" y="2303"/>
            <a:ext cx="825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7" name="Εξίσωση" r:id="rId9" imgW="714320" imgH="438163" progId="Equation.3">
                    <p:embed/>
                  </p:oleObj>
                </mc:Choice>
                <mc:Fallback>
                  <p:oleObj name="Εξίσωση" r:id="rId9" imgW="714320" imgH="438163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3" y="2303"/>
                          <a:ext cx="825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6" name="Object 32"/>
            <p:cNvGraphicFramePr>
              <a:graphicFrameLocks noChangeAspect="1"/>
            </p:cNvGraphicFramePr>
            <p:nvPr/>
          </p:nvGraphicFramePr>
          <p:xfrm>
            <a:off x="3379" y="2840"/>
            <a:ext cx="1043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8" name="Εξίσωση" r:id="rId11" imgW="971616" imgH="485912" progId="Equation.3">
                    <p:embed/>
                  </p:oleObj>
                </mc:Choice>
                <mc:Fallback>
                  <p:oleObj name="Εξίσωση" r:id="rId11" imgW="971616" imgH="485912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2840"/>
                          <a:ext cx="1043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7" name="Object 33"/>
            <p:cNvGraphicFramePr>
              <a:graphicFrameLocks noChangeAspect="1"/>
            </p:cNvGraphicFramePr>
            <p:nvPr/>
          </p:nvGraphicFramePr>
          <p:xfrm>
            <a:off x="1541" y="2853"/>
            <a:ext cx="909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9" name="Εξίσωση" r:id="rId13" imgW="847707" imgH="466601" progId="Equation.3">
                    <p:embed/>
                  </p:oleObj>
                </mc:Choice>
                <mc:Fallback>
                  <p:oleObj name="Εξίσωση" r:id="rId13" imgW="847707" imgH="466601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1" y="2853"/>
                          <a:ext cx="909" cy="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8" name="Object 34"/>
            <p:cNvGraphicFramePr>
              <a:graphicFrameLocks noChangeAspect="1"/>
            </p:cNvGraphicFramePr>
            <p:nvPr/>
          </p:nvGraphicFramePr>
          <p:xfrm>
            <a:off x="3045" y="1336"/>
            <a:ext cx="1643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0" name="Εξίσωση" r:id="rId15" imgW="1314560" imgH="276310" progId="Equation.3">
                    <p:embed/>
                  </p:oleObj>
                </mc:Choice>
                <mc:Fallback>
                  <p:oleObj name="Εξίσωση" r:id="rId15" imgW="1314560" imgH="27631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5" y="1336"/>
                          <a:ext cx="1643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9" name="Object 35"/>
            <p:cNvGraphicFramePr>
              <a:graphicFrameLocks noChangeAspect="1"/>
            </p:cNvGraphicFramePr>
            <p:nvPr/>
          </p:nvGraphicFramePr>
          <p:xfrm>
            <a:off x="2925" y="1842"/>
            <a:ext cx="183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1" name="Εξίσωση" r:id="rId17" imgW="1495334" imgH="371455" progId="Equation.3">
                    <p:embed/>
                  </p:oleObj>
                </mc:Choice>
                <mc:Fallback>
                  <p:oleObj name="Εξίσωση" r:id="rId17" imgW="1495334" imgH="371455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1842"/>
                          <a:ext cx="1832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11E01-A19F-4438-9FF5-50AD96D61D18}" type="slidenum">
              <a:rPr lang="el-GR" altLang="el-GR" smtClean="0"/>
              <a:pPr>
                <a:defRPr/>
              </a:pPr>
              <a:t>17</a:t>
            </a:fld>
            <a:endParaRPr lang="el-GR" altLang="el-G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7584" y="332656"/>
            <a:ext cx="82444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</a:t>
            </a:r>
            <a:r>
              <a:rPr lang="el-GR" alt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διευθύνσεις </a:t>
            </a: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όπου μπορείτε να βρείτε αναρτήσεις για το θέμα </a:t>
            </a:r>
            <a:r>
              <a:rPr lang="el-GR" alt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«Εισαγωγή στη μηχανική στερεού σώματος»</a:t>
            </a:r>
            <a:endParaRPr lang="el-GR" alt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46394" y="148478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Διαδικτυακή </a:t>
            </a:r>
            <a:r>
              <a:rPr lang="el-GR" altLang="el-GR" sz="1800" b="1" dirty="0">
                <a:solidFill>
                  <a:prstClr val="black"/>
                </a:solidFill>
                <a:latin typeface="Comic Sans MS" pitchFamily="66" charset="0"/>
              </a:rPr>
              <a:t>παρουσίαση από τον </a:t>
            </a:r>
            <a:r>
              <a:rPr lang="el-GR" altLang="el-GR" sz="1800" b="1" dirty="0" err="1" smtClean="0">
                <a:solidFill>
                  <a:prstClr val="black"/>
                </a:solidFill>
                <a:latin typeface="Comic Sans MS" pitchFamily="66" charset="0"/>
              </a:rPr>
              <a:t>ιστότοπο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altLang="el-GR" sz="1800" b="1" dirty="0" err="1" smtClean="0">
                <a:solidFill>
                  <a:prstClr val="black"/>
                </a:solidFill>
                <a:latin typeface="Comic Sans MS" pitchFamily="66" charset="0"/>
              </a:rPr>
              <a:t>zimzamphysics</a:t>
            </a:r>
            <a:r>
              <a:rPr lang="en-US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  <a:hlinkClick r:id="rId2"/>
              </a:rPr>
              <a:t>εδώ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l-GR" altLang="el-GR" sz="8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1800" b="1" dirty="0">
                <a:solidFill>
                  <a:prstClr val="black"/>
                </a:solidFill>
                <a:latin typeface="Comic Sans MS" pitchFamily="66" charset="0"/>
              </a:rPr>
              <a:t>Διαδικτυακή παρουσίαση από τον </a:t>
            </a:r>
            <a:r>
              <a:rPr lang="el-GR" altLang="el-GR" sz="1800" b="1" dirty="0" err="1" smtClean="0">
                <a:solidFill>
                  <a:prstClr val="black"/>
                </a:solidFill>
                <a:latin typeface="Comic Sans MS" pitchFamily="66" charset="0"/>
              </a:rPr>
              <a:t>ιστότοπο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 Χώρος Φυσικής 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  <a:hlinkClick r:id="rId3"/>
              </a:rPr>
              <a:t>εδώ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l-GR" altLang="el-GR" sz="8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Παρουσίαση θεωρίας από τον Γιάννη </a:t>
            </a:r>
            <a:r>
              <a:rPr lang="el-GR" altLang="el-GR" sz="1800" b="1" dirty="0" err="1" smtClean="0">
                <a:solidFill>
                  <a:prstClr val="black"/>
                </a:solidFill>
                <a:latin typeface="Comic Sans MS" pitchFamily="66" charset="0"/>
              </a:rPr>
              <a:t>Μπατσαούρα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  <a:hlinkClick r:id="rId4"/>
              </a:rPr>
              <a:t>εδώ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l-GR" altLang="el-GR" sz="8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1800" b="1" dirty="0">
                <a:solidFill>
                  <a:prstClr val="black"/>
                </a:solidFill>
                <a:latin typeface="Comic Sans MS" pitchFamily="66" charset="0"/>
              </a:rPr>
              <a:t>Παρουσίαση θεωρίας 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από τον </a:t>
            </a:r>
            <a:r>
              <a:rPr lang="el-GR" altLang="el-GR" sz="1800" b="1" dirty="0" err="1" smtClean="0">
                <a:solidFill>
                  <a:prstClr val="black"/>
                </a:solidFill>
                <a:latin typeface="Comic Sans MS" pitchFamily="66" charset="0"/>
              </a:rPr>
              <a:t>ιστότοπο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altLang="el-GR" sz="1800" b="1" dirty="0" err="1" smtClean="0">
                <a:solidFill>
                  <a:prstClr val="black"/>
                </a:solidFill>
                <a:latin typeface="Comic Sans MS" pitchFamily="66" charset="0"/>
              </a:rPr>
              <a:t>physiclessons</a:t>
            </a:r>
            <a:r>
              <a:rPr lang="en-US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  <a:hlinkClick r:id="rId5"/>
              </a:rPr>
              <a:t>εδώ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6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425F98-7C16-4E62-BB09-32833EC38B66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400"/>
          </a:p>
        </p:txBody>
      </p:sp>
      <p:pic>
        <p:nvPicPr>
          <p:cNvPr id="34818" name="Picture 2" descr="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21138"/>
            <a:ext cx="2447925" cy="237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3-4-vwbu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49738"/>
            <a:ext cx="3268662" cy="196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phys5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9275"/>
            <a:ext cx="2808288" cy="207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a ΣΙ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97200"/>
            <a:ext cx="5635625" cy="65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Yo-kun-L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2151062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3EBE30-F856-419D-862E-8015391AF59B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400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852924" y="1011238"/>
            <a:ext cx="57434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Στερεό</a:t>
            </a:r>
            <a:r>
              <a:rPr lang="el-GR" altLang="el-GR" b="1" dirty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l-GR" alt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είναι ένα σώμα με καθορισμένο σχήμα και μέγεθος.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98936" y="2343230"/>
            <a:ext cx="74890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l-GR" altLang="el-GR" b="1" dirty="0">
                <a:latin typeface="Comic Sans MS" pitchFamily="66" charset="0"/>
              </a:rPr>
              <a:t>Το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ΣΤΕΡΕΟ ΣΩΜΑ</a:t>
            </a:r>
            <a:r>
              <a:rPr lang="el-GR" altLang="el-GR" b="1" dirty="0">
                <a:latin typeface="Comic Sans MS" pitchFamily="66" charset="0"/>
              </a:rPr>
              <a:t> θεωρείται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σύνολο υλικών σημείων, σε αναλλοίωτες αποστάσεις μεταξύ τους</a:t>
            </a:r>
            <a:r>
              <a:rPr lang="en-US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3132138" y="3789363"/>
            <a:ext cx="2736850" cy="2232025"/>
            <a:chOff x="3470" y="2432"/>
            <a:chExt cx="1724" cy="1406"/>
          </a:xfrm>
        </p:grpSpPr>
        <p:sp>
          <p:nvSpPr>
            <p:cNvPr id="7176" name="Freeform 6"/>
            <p:cNvSpPr>
              <a:spLocks/>
            </p:cNvSpPr>
            <p:nvPr/>
          </p:nvSpPr>
          <p:spPr bwMode="auto">
            <a:xfrm>
              <a:off x="3470" y="2432"/>
              <a:ext cx="1724" cy="1406"/>
            </a:xfrm>
            <a:custGeom>
              <a:avLst/>
              <a:gdLst>
                <a:gd name="T0" fmla="*/ 764 w 1271"/>
                <a:gd name="T1" fmla="*/ 114 h 1011"/>
                <a:gd name="T2" fmla="*/ 373 w 1271"/>
                <a:gd name="T3" fmla="*/ 213 h 1011"/>
                <a:gd name="T4" fmla="*/ 342 w 1271"/>
                <a:gd name="T5" fmla="*/ 261 h 1011"/>
                <a:gd name="T6" fmla="*/ 250 w 1271"/>
                <a:gd name="T7" fmla="*/ 327 h 1011"/>
                <a:gd name="T8" fmla="*/ 218 w 1271"/>
                <a:gd name="T9" fmla="*/ 375 h 1011"/>
                <a:gd name="T10" fmla="*/ 202 w 1271"/>
                <a:gd name="T11" fmla="*/ 441 h 1011"/>
                <a:gd name="T12" fmla="*/ 156 w 1271"/>
                <a:gd name="T13" fmla="*/ 474 h 1011"/>
                <a:gd name="T14" fmla="*/ 109 w 1271"/>
                <a:gd name="T15" fmla="*/ 540 h 1011"/>
                <a:gd name="T16" fmla="*/ 62 w 1271"/>
                <a:gd name="T17" fmla="*/ 654 h 1011"/>
                <a:gd name="T18" fmla="*/ 0 w 1271"/>
                <a:gd name="T19" fmla="*/ 901 h 1011"/>
                <a:gd name="T20" fmla="*/ 94 w 1271"/>
                <a:gd name="T21" fmla="*/ 1261 h 1011"/>
                <a:gd name="T22" fmla="*/ 125 w 1271"/>
                <a:gd name="T23" fmla="*/ 1327 h 1011"/>
                <a:gd name="T24" fmla="*/ 187 w 1271"/>
                <a:gd name="T25" fmla="*/ 1425 h 1011"/>
                <a:gd name="T26" fmla="*/ 250 w 1271"/>
                <a:gd name="T27" fmla="*/ 1506 h 1011"/>
                <a:gd name="T28" fmla="*/ 282 w 1271"/>
                <a:gd name="T29" fmla="*/ 1555 h 1011"/>
                <a:gd name="T30" fmla="*/ 608 w 1271"/>
                <a:gd name="T31" fmla="*/ 1752 h 1011"/>
                <a:gd name="T32" fmla="*/ 795 w 1271"/>
                <a:gd name="T33" fmla="*/ 1851 h 1011"/>
                <a:gd name="T34" fmla="*/ 1077 w 1271"/>
                <a:gd name="T35" fmla="*/ 1950 h 1011"/>
                <a:gd name="T36" fmla="*/ 1544 w 1271"/>
                <a:gd name="T37" fmla="*/ 1884 h 1011"/>
                <a:gd name="T38" fmla="*/ 1885 w 1271"/>
                <a:gd name="T39" fmla="*/ 1719 h 1011"/>
                <a:gd name="T40" fmla="*/ 1979 w 1271"/>
                <a:gd name="T41" fmla="*/ 1342 h 1011"/>
                <a:gd name="T42" fmla="*/ 2120 w 1271"/>
                <a:gd name="T43" fmla="*/ 1228 h 1011"/>
                <a:gd name="T44" fmla="*/ 2245 w 1271"/>
                <a:gd name="T45" fmla="*/ 932 h 1011"/>
                <a:gd name="T46" fmla="*/ 2338 w 1271"/>
                <a:gd name="T47" fmla="*/ 786 h 1011"/>
                <a:gd name="T48" fmla="*/ 2197 w 1271"/>
                <a:gd name="T49" fmla="*/ 573 h 1011"/>
                <a:gd name="T50" fmla="*/ 2089 w 1271"/>
                <a:gd name="T51" fmla="*/ 491 h 1011"/>
                <a:gd name="T52" fmla="*/ 2043 w 1271"/>
                <a:gd name="T53" fmla="*/ 459 h 1011"/>
                <a:gd name="T54" fmla="*/ 1963 w 1271"/>
                <a:gd name="T55" fmla="*/ 392 h 1011"/>
                <a:gd name="T56" fmla="*/ 1932 w 1271"/>
                <a:gd name="T57" fmla="*/ 345 h 1011"/>
                <a:gd name="T58" fmla="*/ 1777 w 1271"/>
                <a:gd name="T59" fmla="*/ 278 h 1011"/>
                <a:gd name="T60" fmla="*/ 1590 w 1271"/>
                <a:gd name="T61" fmla="*/ 65 h 1011"/>
                <a:gd name="T62" fmla="*/ 1450 w 1271"/>
                <a:gd name="T63" fmla="*/ 0 h 1011"/>
                <a:gd name="T64" fmla="*/ 951 w 1271"/>
                <a:gd name="T65" fmla="*/ 33 h 1011"/>
                <a:gd name="T66" fmla="*/ 764 w 1271"/>
                <a:gd name="T67" fmla="*/ 114 h 10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71" h="1011">
                  <a:moveTo>
                    <a:pt x="415" y="59"/>
                  </a:moveTo>
                  <a:cubicBezTo>
                    <a:pt x="341" y="32"/>
                    <a:pt x="274" y="95"/>
                    <a:pt x="203" y="110"/>
                  </a:cubicBezTo>
                  <a:cubicBezTo>
                    <a:pt x="197" y="118"/>
                    <a:pt x="194" y="128"/>
                    <a:pt x="186" y="135"/>
                  </a:cubicBezTo>
                  <a:cubicBezTo>
                    <a:pt x="171" y="148"/>
                    <a:pt x="136" y="169"/>
                    <a:pt x="136" y="169"/>
                  </a:cubicBezTo>
                  <a:cubicBezTo>
                    <a:pt x="130" y="177"/>
                    <a:pt x="123" y="185"/>
                    <a:pt x="119" y="194"/>
                  </a:cubicBezTo>
                  <a:cubicBezTo>
                    <a:pt x="114" y="205"/>
                    <a:pt x="117" y="218"/>
                    <a:pt x="110" y="228"/>
                  </a:cubicBezTo>
                  <a:cubicBezTo>
                    <a:pt x="104" y="236"/>
                    <a:pt x="92" y="238"/>
                    <a:pt x="85" y="245"/>
                  </a:cubicBezTo>
                  <a:cubicBezTo>
                    <a:pt x="75" y="255"/>
                    <a:pt x="68" y="268"/>
                    <a:pt x="59" y="279"/>
                  </a:cubicBezTo>
                  <a:cubicBezTo>
                    <a:pt x="38" y="369"/>
                    <a:pt x="67" y="263"/>
                    <a:pt x="34" y="338"/>
                  </a:cubicBezTo>
                  <a:cubicBezTo>
                    <a:pt x="17" y="377"/>
                    <a:pt x="9" y="424"/>
                    <a:pt x="0" y="466"/>
                  </a:cubicBezTo>
                  <a:cubicBezTo>
                    <a:pt x="8" y="539"/>
                    <a:pt x="16" y="591"/>
                    <a:pt x="51" y="652"/>
                  </a:cubicBezTo>
                  <a:cubicBezTo>
                    <a:pt x="57" y="663"/>
                    <a:pt x="61" y="675"/>
                    <a:pt x="68" y="686"/>
                  </a:cubicBezTo>
                  <a:cubicBezTo>
                    <a:pt x="79" y="704"/>
                    <a:pt x="102" y="737"/>
                    <a:pt x="102" y="737"/>
                  </a:cubicBezTo>
                  <a:cubicBezTo>
                    <a:pt x="117" y="785"/>
                    <a:pt x="98" y="742"/>
                    <a:pt x="136" y="779"/>
                  </a:cubicBezTo>
                  <a:cubicBezTo>
                    <a:pt x="143" y="786"/>
                    <a:pt x="146" y="797"/>
                    <a:pt x="153" y="804"/>
                  </a:cubicBezTo>
                  <a:cubicBezTo>
                    <a:pt x="198" y="850"/>
                    <a:pt x="268" y="891"/>
                    <a:pt x="330" y="906"/>
                  </a:cubicBezTo>
                  <a:cubicBezTo>
                    <a:pt x="373" y="935"/>
                    <a:pt x="387" y="941"/>
                    <a:pt x="432" y="957"/>
                  </a:cubicBezTo>
                  <a:cubicBezTo>
                    <a:pt x="464" y="1003"/>
                    <a:pt x="532" y="1000"/>
                    <a:pt x="585" y="1008"/>
                  </a:cubicBezTo>
                  <a:cubicBezTo>
                    <a:pt x="845" y="996"/>
                    <a:pt x="719" y="1011"/>
                    <a:pt x="839" y="974"/>
                  </a:cubicBezTo>
                  <a:cubicBezTo>
                    <a:pt x="862" y="899"/>
                    <a:pt x="960" y="899"/>
                    <a:pt x="1025" y="889"/>
                  </a:cubicBezTo>
                  <a:cubicBezTo>
                    <a:pt x="1103" y="836"/>
                    <a:pt x="1054" y="810"/>
                    <a:pt x="1076" y="694"/>
                  </a:cubicBezTo>
                  <a:cubicBezTo>
                    <a:pt x="1082" y="662"/>
                    <a:pt x="1152" y="635"/>
                    <a:pt x="1152" y="635"/>
                  </a:cubicBezTo>
                  <a:cubicBezTo>
                    <a:pt x="1186" y="584"/>
                    <a:pt x="1189" y="525"/>
                    <a:pt x="1220" y="482"/>
                  </a:cubicBezTo>
                  <a:cubicBezTo>
                    <a:pt x="1241" y="453"/>
                    <a:pt x="1259" y="441"/>
                    <a:pt x="1271" y="406"/>
                  </a:cubicBezTo>
                  <a:cubicBezTo>
                    <a:pt x="1258" y="355"/>
                    <a:pt x="1235" y="326"/>
                    <a:pt x="1194" y="296"/>
                  </a:cubicBezTo>
                  <a:cubicBezTo>
                    <a:pt x="1175" y="282"/>
                    <a:pt x="1155" y="268"/>
                    <a:pt x="1135" y="254"/>
                  </a:cubicBezTo>
                  <a:cubicBezTo>
                    <a:pt x="1127" y="248"/>
                    <a:pt x="1110" y="237"/>
                    <a:pt x="1110" y="237"/>
                  </a:cubicBezTo>
                  <a:cubicBezTo>
                    <a:pt x="1063" y="166"/>
                    <a:pt x="1125" y="247"/>
                    <a:pt x="1067" y="203"/>
                  </a:cubicBezTo>
                  <a:cubicBezTo>
                    <a:pt x="1059" y="197"/>
                    <a:pt x="1057" y="185"/>
                    <a:pt x="1050" y="178"/>
                  </a:cubicBezTo>
                  <a:cubicBezTo>
                    <a:pt x="1028" y="156"/>
                    <a:pt x="995" y="151"/>
                    <a:pt x="966" y="144"/>
                  </a:cubicBezTo>
                  <a:cubicBezTo>
                    <a:pt x="931" y="109"/>
                    <a:pt x="906" y="62"/>
                    <a:pt x="864" y="34"/>
                  </a:cubicBezTo>
                  <a:cubicBezTo>
                    <a:pt x="841" y="18"/>
                    <a:pt x="788" y="0"/>
                    <a:pt x="788" y="0"/>
                  </a:cubicBezTo>
                  <a:cubicBezTo>
                    <a:pt x="699" y="3"/>
                    <a:pt x="606" y="1"/>
                    <a:pt x="517" y="17"/>
                  </a:cubicBezTo>
                  <a:cubicBezTo>
                    <a:pt x="479" y="24"/>
                    <a:pt x="450" y="47"/>
                    <a:pt x="415" y="5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7177" name="Group 7"/>
            <p:cNvGrpSpPr>
              <a:grpSpLocks/>
            </p:cNvGrpSpPr>
            <p:nvPr/>
          </p:nvGrpSpPr>
          <p:grpSpPr bwMode="auto">
            <a:xfrm>
              <a:off x="3651" y="2523"/>
              <a:ext cx="1362" cy="1134"/>
              <a:chOff x="3696" y="2750"/>
              <a:chExt cx="1362" cy="1134"/>
            </a:xfrm>
          </p:grpSpPr>
          <p:sp>
            <p:nvSpPr>
              <p:cNvPr id="7178" name="Oval 8"/>
              <p:cNvSpPr>
                <a:spLocks noChangeArrowheads="1"/>
              </p:cNvSpPr>
              <p:nvPr/>
            </p:nvSpPr>
            <p:spPr bwMode="auto">
              <a:xfrm>
                <a:off x="4240" y="279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79" name="Oval 9"/>
              <p:cNvSpPr>
                <a:spLocks noChangeArrowheads="1"/>
              </p:cNvSpPr>
              <p:nvPr/>
            </p:nvSpPr>
            <p:spPr bwMode="auto">
              <a:xfrm>
                <a:off x="4422" y="3385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0" name="Oval 10"/>
              <p:cNvSpPr>
                <a:spLocks noChangeArrowheads="1"/>
              </p:cNvSpPr>
              <p:nvPr/>
            </p:nvSpPr>
            <p:spPr bwMode="auto">
              <a:xfrm>
                <a:off x="4830" y="3249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1" name="Oval 11"/>
              <p:cNvSpPr>
                <a:spLocks noChangeArrowheads="1"/>
              </p:cNvSpPr>
              <p:nvPr/>
            </p:nvSpPr>
            <p:spPr bwMode="auto">
              <a:xfrm>
                <a:off x="4739" y="3567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2" name="Oval 12"/>
              <p:cNvSpPr>
                <a:spLocks noChangeArrowheads="1"/>
              </p:cNvSpPr>
              <p:nvPr/>
            </p:nvSpPr>
            <p:spPr bwMode="auto">
              <a:xfrm>
                <a:off x="4603" y="320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3" name="Oval 13"/>
              <p:cNvSpPr>
                <a:spLocks noChangeArrowheads="1"/>
              </p:cNvSpPr>
              <p:nvPr/>
            </p:nvSpPr>
            <p:spPr bwMode="auto">
              <a:xfrm>
                <a:off x="4603" y="284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4" name="Oval 14"/>
              <p:cNvSpPr>
                <a:spLocks noChangeArrowheads="1"/>
              </p:cNvSpPr>
              <p:nvPr/>
            </p:nvSpPr>
            <p:spPr bwMode="auto">
              <a:xfrm>
                <a:off x="4467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5" name="Oval 15"/>
              <p:cNvSpPr>
                <a:spLocks noChangeArrowheads="1"/>
              </p:cNvSpPr>
              <p:nvPr/>
            </p:nvSpPr>
            <p:spPr bwMode="auto">
              <a:xfrm flipH="1">
                <a:off x="4830" y="3022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6" name="Oval 16"/>
              <p:cNvSpPr>
                <a:spLocks noChangeArrowheads="1"/>
              </p:cNvSpPr>
              <p:nvPr/>
            </p:nvSpPr>
            <p:spPr bwMode="auto">
              <a:xfrm>
                <a:off x="4875" y="343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7" name="Oval 17"/>
              <p:cNvSpPr>
                <a:spLocks noChangeArrowheads="1"/>
              </p:cNvSpPr>
              <p:nvPr/>
            </p:nvSpPr>
            <p:spPr bwMode="auto">
              <a:xfrm>
                <a:off x="4603" y="343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8" name="Oval 18"/>
              <p:cNvSpPr>
                <a:spLocks noChangeArrowheads="1"/>
              </p:cNvSpPr>
              <p:nvPr/>
            </p:nvSpPr>
            <p:spPr bwMode="auto">
              <a:xfrm>
                <a:off x="4059" y="288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9" name="Oval 19"/>
              <p:cNvSpPr>
                <a:spLocks noChangeArrowheads="1"/>
              </p:cNvSpPr>
              <p:nvPr/>
            </p:nvSpPr>
            <p:spPr bwMode="auto">
              <a:xfrm>
                <a:off x="3877" y="3113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0" name="Oval 20"/>
              <p:cNvSpPr>
                <a:spLocks noChangeArrowheads="1"/>
              </p:cNvSpPr>
              <p:nvPr/>
            </p:nvSpPr>
            <p:spPr bwMode="auto">
              <a:xfrm>
                <a:off x="4558" y="2976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1" name="Oval 21"/>
              <p:cNvSpPr>
                <a:spLocks noChangeArrowheads="1"/>
              </p:cNvSpPr>
              <p:nvPr/>
            </p:nvSpPr>
            <p:spPr bwMode="auto">
              <a:xfrm>
                <a:off x="4150" y="338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2" name="Oval 22"/>
              <p:cNvSpPr>
                <a:spLocks noChangeArrowheads="1"/>
              </p:cNvSpPr>
              <p:nvPr/>
            </p:nvSpPr>
            <p:spPr bwMode="auto">
              <a:xfrm>
                <a:off x="4467" y="3566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3" name="Oval 23"/>
              <p:cNvSpPr>
                <a:spLocks noChangeArrowheads="1"/>
              </p:cNvSpPr>
              <p:nvPr/>
            </p:nvSpPr>
            <p:spPr bwMode="auto">
              <a:xfrm flipV="1">
                <a:off x="4014" y="370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4" name="Oval 24"/>
              <p:cNvSpPr>
                <a:spLocks noChangeArrowheads="1"/>
              </p:cNvSpPr>
              <p:nvPr/>
            </p:nvSpPr>
            <p:spPr bwMode="auto">
              <a:xfrm>
                <a:off x="4376" y="3249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5" name="Oval 25"/>
              <p:cNvSpPr>
                <a:spLocks noChangeArrowheads="1"/>
              </p:cNvSpPr>
              <p:nvPr/>
            </p:nvSpPr>
            <p:spPr bwMode="auto">
              <a:xfrm>
                <a:off x="3832" y="3339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6" name="Oval 26"/>
              <p:cNvSpPr>
                <a:spLocks noChangeArrowheads="1"/>
              </p:cNvSpPr>
              <p:nvPr/>
            </p:nvSpPr>
            <p:spPr bwMode="auto">
              <a:xfrm>
                <a:off x="4104" y="3158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7" name="Oval 27"/>
              <p:cNvSpPr>
                <a:spLocks noChangeArrowheads="1"/>
              </p:cNvSpPr>
              <p:nvPr/>
            </p:nvSpPr>
            <p:spPr bwMode="auto">
              <a:xfrm>
                <a:off x="4376" y="3793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8" name="Oval 28"/>
              <p:cNvSpPr>
                <a:spLocks noChangeArrowheads="1"/>
              </p:cNvSpPr>
              <p:nvPr/>
            </p:nvSpPr>
            <p:spPr bwMode="auto">
              <a:xfrm>
                <a:off x="3832" y="288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9" name="Oval 29"/>
              <p:cNvSpPr>
                <a:spLocks noChangeArrowheads="1"/>
              </p:cNvSpPr>
              <p:nvPr/>
            </p:nvSpPr>
            <p:spPr bwMode="auto">
              <a:xfrm>
                <a:off x="3787" y="352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0" name="Oval 30"/>
              <p:cNvSpPr>
                <a:spLocks noChangeArrowheads="1"/>
              </p:cNvSpPr>
              <p:nvPr/>
            </p:nvSpPr>
            <p:spPr bwMode="auto">
              <a:xfrm>
                <a:off x="3696" y="320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1" name="Oval 31"/>
              <p:cNvSpPr>
                <a:spLocks noChangeArrowheads="1"/>
              </p:cNvSpPr>
              <p:nvPr/>
            </p:nvSpPr>
            <p:spPr bwMode="auto">
              <a:xfrm flipV="1">
                <a:off x="4195" y="3838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2" name="Oval 32"/>
              <p:cNvSpPr>
                <a:spLocks noChangeArrowheads="1"/>
              </p:cNvSpPr>
              <p:nvPr/>
            </p:nvSpPr>
            <p:spPr bwMode="auto">
              <a:xfrm>
                <a:off x="4195" y="3566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3" name="Oval 33"/>
              <p:cNvSpPr>
                <a:spLocks noChangeArrowheads="1"/>
              </p:cNvSpPr>
              <p:nvPr/>
            </p:nvSpPr>
            <p:spPr bwMode="auto">
              <a:xfrm>
                <a:off x="4332" y="302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4" name="Oval 34"/>
              <p:cNvSpPr>
                <a:spLocks noChangeArrowheads="1"/>
              </p:cNvSpPr>
              <p:nvPr/>
            </p:nvSpPr>
            <p:spPr bwMode="auto">
              <a:xfrm>
                <a:off x="4240" y="3294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5" name="Oval 35"/>
              <p:cNvSpPr>
                <a:spLocks noChangeArrowheads="1"/>
              </p:cNvSpPr>
              <p:nvPr/>
            </p:nvSpPr>
            <p:spPr bwMode="auto">
              <a:xfrm>
                <a:off x="4332" y="3475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6" name="Oval 36"/>
              <p:cNvSpPr>
                <a:spLocks noChangeArrowheads="1"/>
              </p:cNvSpPr>
              <p:nvPr/>
            </p:nvSpPr>
            <p:spPr bwMode="auto">
              <a:xfrm>
                <a:off x="5012" y="3203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7" name="Oval 37"/>
              <p:cNvSpPr>
                <a:spLocks noChangeArrowheads="1"/>
              </p:cNvSpPr>
              <p:nvPr/>
            </p:nvSpPr>
            <p:spPr bwMode="auto">
              <a:xfrm>
                <a:off x="4648" y="370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8" name="Oval 38"/>
              <p:cNvSpPr>
                <a:spLocks noChangeArrowheads="1"/>
              </p:cNvSpPr>
              <p:nvPr/>
            </p:nvSpPr>
            <p:spPr bwMode="auto">
              <a:xfrm>
                <a:off x="3923" y="3475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9" name="Oval 39"/>
              <p:cNvSpPr>
                <a:spLocks noChangeArrowheads="1"/>
              </p:cNvSpPr>
              <p:nvPr/>
            </p:nvSpPr>
            <p:spPr bwMode="auto">
              <a:xfrm>
                <a:off x="4014" y="3294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</p:grpSp>
      </p:grp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258616" y="295115"/>
            <a:ext cx="6480720" cy="565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Το μοντέλο «στερεό σώμα</a:t>
            </a: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»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F9A802-D762-43BC-9D2D-8740619D8857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400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601043" y="3942002"/>
            <a:ext cx="590465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Μηχανικό στερεό</a:t>
            </a:r>
            <a:r>
              <a:rPr lang="el-GR" altLang="el-GR" b="1" dirty="0">
                <a:latin typeface="Comic Sans MS" pitchFamily="66" charset="0"/>
              </a:rPr>
              <a:t> </a:t>
            </a:r>
            <a:r>
              <a:rPr lang="el-GR" altLang="el-GR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λέγεται το στερεό που θεωρούμε ότι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δεν παραμορφώνεται,</a:t>
            </a:r>
            <a:r>
              <a:rPr lang="el-GR" altLang="el-GR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όταν ασκούνται σ’ αυτό δυνάμεις. 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00113" y="260350"/>
            <a:ext cx="7056437" cy="14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Σε καθένα από τα υλικά σημεία αποδίδεται μία ορισμένη μάζα. Η θεώρηση αυτή «γεφυρώνει» τη Μηχανική του </a:t>
            </a:r>
            <a:r>
              <a:rPr lang="en-US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υλικού σημείου</a:t>
            </a:r>
            <a:r>
              <a:rPr lang="en-US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 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 τη Μηχανική του </a:t>
            </a:r>
            <a:r>
              <a:rPr lang="en-US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στερεού</a:t>
            </a:r>
            <a:r>
              <a:rPr lang="en-US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</a:t>
            </a:r>
            <a:r>
              <a:rPr lang="el-GR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σώματος.</a:t>
            </a:r>
            <a:r>
              <a:rPr lang="el-GR" altLang="el-GR" sz="2000" b="1" dirty="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91680" y="1844824"/>
            <a:ext cx="57606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Παρατήρηση</a:t>
            </a:r>
            <a:r>
              <a:rPr lang="en-US" alt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  </a:t>
            </a:r>
            <a:r>
              <a:rPr lang="el-GR" alt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Όσα έχουμε γνωρίσει για την κυκλική κίνηση ενός υλικού σημείου, ισχύουν και για την κίνηση μιας στοιχειώδους μάζας στερεού σώματος, που περιστρέφεται γύρω από άξονα.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  <p:bldP spid="389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8E16CA-6A56-4D14-8098-728168A051DB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4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443" y="1196752"/>
            <a:ext cx="7345114" cy="18716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altLang="el-G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Εισαγωγικές γνώσεις από την κυκλική κίνηση</a:t>
            </a:r>
            <a:r>
              <a:rPr lang="en-US" altLang="el-G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του «υλικού σημείου»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EE3C37-1713-4C22-8876-920916327BC0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40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4500563" y="981075"/>
            <a:ext cx="3311525" cy="180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157913" y="47625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6157913" y="27813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6157913" y="1773238"/>
            <a:ext cx="1654175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157913" y="1844675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6156325" y="1196975"/>
            <a:ext cx="3175" cy="6477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56" name="Arc 16"/>
          <p:cNvSpPr>
            <a:spLocks/>
          </p:cNvSpPr>
          <p:nvPr/>
        </p:nvSpPr>
        <p:spPr bwMode="auto">
          <a:xfrm rot="15849049" flipH="1">
            <a:off x="4427538" y="2278063"/>
            <a:ext cx="647700" cy="501650"/>
          </a:xfrm>
          <a:custGeom>
            <a:avLst/>
            <a:gdLst>
              <a:gd name="T0" fmla="*/ 9677747 w 21600"/>
              <a:gd name="T1" fmla="*/ 0 h 18728"/>
              <a:gd name="T2" fmla="*/ 19422004 w 21600"/>
              <a:gd name="T3" fmla="*/ 13437245 h 18728"/>
              <a:gd name="T4" fmla="*/ 0 w 21600"/>
              <a:gd name="T5" fmla="*/ 13437245 h 187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728" fill="none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</a:path>
              <a:path w="21600" h="18728" stroke="0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  <a:lnTo>
                  <a:pt x="0" y="18728"/>
                </a:lnTo>
                <a:lnTo>
                  <a:pt x="1076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373813" y="20605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i="1">
                <a:latin typeface="Comic Sans MS" panose="030F0702030302020204" pitchFamily="66" charset="0"/>
              </a:rPr>
              <a:t>R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443663" y="17732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d</a:t>
            </a:r>
            <a:r>
              <a:rPr lang="el-GR" altLang="el-GR" sz="1600" i="1">
                <a:latin typeface="Comic Sans MS" panose="030F0702030302020204" pitchFamily="66" charset="0"/>
              </a:rPr>
              <a:t>θ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7380288" y="1916113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d</a:t>
            </a:r>
            <a:r>
              <a:rPr lang="en-US" altLang="el-GR" sz="1600" i="1">
                <a:latin typeface="Comic Sans MS" panose="030F0702030302020204" pitchFamily="66" charset="0"/>
              </a:rPr>
              <a:t>s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7092950" y="25654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A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5867400" y="1700213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K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graphicFrame>
        <p:nvGraphicFramePr>
          <p:cNvPr id="10264" name="Object 24"/>
          <p:cNvGraphicFramePr>
            <a:graphicFrameLocks noChangeAspect="1"/>
          </p:cNvGraphicFramePr>
          <p:nvPr/>
        </p:nvGraphicFramePr>
        <p:xfrm>
          <a:off x="6157913" y="1052513"/>
          <a:ext cx="3571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" name="Εξίσωση" r:id="rId4" imgW="161819" imgH="171333" progId="Equation.3">
                  <p:embed/>
                </p:oleObj>
              </mc:Choice>
              <mc:Fallback>
                <p:oleObj name="Εξίσωση" r:id="rId4" imgW="161819" imgH="171333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1052513"/>
                        <a:ext cx="3571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5867400" y="333375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z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795963" y="35004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z</a:t>
            </a:r>
            <a:r>
              <a:rPr lang="en-US" altLang="el-GR" sz="1600">
                <a:latin typeface="Comic Sans MS" panose="030F0702030302020204" pitchFamily="66" charset="0"/>
                <a:cs typeface="Times New Roman" panose="02020603050405020304" pitchFamily="18" charset="0"/>
              </a:rPr>
              <a:t>'</a:t>
            </a:r>
          </a:p>
        </p:txBody>
      </p:sp>
      <p:grpSp>
        <p:nvGrpSpPr>
          <p:cNvPr id="10285" name="Group 45"/>
          <p:cNvGrpSpPr>
            <a:grpSpLocks/>
          </p:cNvGrpSpPr>
          <p:nvPr/>
        </p:nvGrpSpPr>
        <p:grpSpPr bwMode="auto">
          <a:xfrm>
            <a:off x="107950" y="188913"/>
            <a:ext cx="4537075" cy="2773362"/>
            <a:chOff x="68" y="119"/>
            <a:chExt cx="2858" cy="1747"/>
          </a:xfrm>
        </p:grpSpPr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68" y="119"/>
              <a:ext cx="2676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l-GR" altLang="el-GR" sz="2000" dirty="0">
                  <a:latin typeface="Comic Sans MS" pitchFamily="66" charset="0"/>
                </a:rPr>
                <a:t>Ονομάζουμε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l-GR" alt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γραμμική ταχύτητα   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του υλικού σημείου τη χρονική στιγμή </a:t>
              </a:r>
              <a:r>
                <a:rPr lang="en-US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t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, ένα διάνυσμα που έχει μέτρο ίσο με το πηλίκο του τόξου </a:t>
              </a:r>
              <a:r>
                <a:rPr lang="en-US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d</a:t>
              </a:r>
              <a:r>
                <a:rPr lang="en-US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s</a:t>
              </a:r>
              <a:r>
                <a:rPr lang="el-GR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που</a:t>
              </a:r>
              <a:r>
                <a:rPr lang="el-GR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διανύει</a:t>
              </a:r>
              <a:r>
                <a:rPr lang="el-GR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το υλικό σημείο σε χρόνο </a:t>
              </a:r>
              <a:r>
                <a:rPr lang="en-US" altLang="el-GR" sz="20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d</a:t>
              </a:r>
              <a:r>
                <a:rPr lang="en-US" altLang="el-GR" sz="2000" i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t</a:t>
              </a:r>
              <a:r>
                <a:rPr lang="el-GR" altLang="el-GR" dirty="0"/>
                <a:t>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προς</a:t>
              </a:r>
              <a:r>
                <a:rPr lang="el-GR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τον αντίστοιχο χρόνο</a:t>
              </a:r>
              <a:r>
                <a:rPr lang="en-US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.</a:t>
              </a:r>
              <a:r>
                <a:rPr lang="el-GR" altLang="el-GR" sz="2000" dirty="0">
                  <a:latin typeface="Comic Sans MS" pitchFamily="66" charset="0"/>
                </a:rPr>
                <a:t>  </a:t>
              </a:r>
              <a:r>
                <a:rPr lang="el-GR" altLang="el-GR" sz="2000" dirty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graphicFrame>
          <p:nvGraphicFramePr>
            <p:cNvPr id="13346" name="Object 28"/>
            <p:cNvGraphicFramePr>
              <a:graphicFrameLocks noChangeAspect="1"/>
            </p:cNvGraphicFramePr>
            <p:nvPr/>
          </p:nvGraphicFramePr>
          <p:xfrm>
            <a:off x="2744" y="119"/>
            <a:ext cx="18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7" name="Εξίσωση" r:id="rId6" imgW="133387" imgH="171333" progId="Equation.3">
                    <p:embed/>
                  </p:oleObj>
                </mc:Choice>
                <mc:Fallback>
                  <p:oleObj name="Εξίσωση" r:id="rId6" imgW="133387" imgH="171333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119"/>
                          <a:ext cx="182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7" name="Object 29"/>
            <p:cNvGraphicFramePr>
              <a:graphicFrameLocks noChangeAspect="1"/>
            </p:cNvGraphicFramePr>
            <p:nvPr/>
          </p:nvGraphicFramePr>
          <p:xfrm>
            <a:off x="886" y="1382"/>
            <a:ext cx="681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8" name="Εξίσωση" r:id="rId8" imgW="552501" imgH="390414" progId="Equation.3">
                    <p:embed/>
                  </p:oleObj>
                </mc:Choice>
                <mc:Fallback>
                  <p:oleObj name="Εξίσωση" r:id="rId8" imgW="552501" imgH="390414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" y="1382"/>
                          <a:ext cx="681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179388" y="3213100"/>
            <a:ext cx="4752975" cy="3106738"/>
            <a:chOff x="113" y="2024"/>
            <a:chExt cx="2994" cy="1957"/>
          </a:xfrm>
        </p:grpSpPr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113" y="2024"/>
              <a:ext cx="2994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Ονομάζουμε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l-GR" altLang="el-GR" sz="20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γωνιακή ταχύτητα</a:t>
              </a:r>
              <a:r>
                <a:rPr lang="el-GR" alt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  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του υλικού σημείου τη χρονική στιγμή </a:t>
              </a:r>
              <a:r>
                <a:rPr lang="en-US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t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, ένα διάνυσμα που έχει διεύθυνση κάθετη στο επίπεδο της κυκλικής τροχιάς του και μέτρο ίσο με το πηλίκο της γωνίας </a:t>
              </a:r>
              <a:r>
                <a:rPr lang="en-US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d</a:t>
              </a:r>
              <a:r>
                <a:rPr lang="el-GR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θ 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που διαγράφει η «επιβατική» ακτίνα</a:t>
              </a:r>
              <a:r>
                <a:rPr lang="en-US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R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σε χρόνο </a:t>
              </a:r>
              <a:r>
                <a:rPr lang="en-US" altLang="el-GR" sz="20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d</a:t>
              </a:r>
              <a:r>
                <a:rPr lang="en-US" altLang="el-GR" sz="2000" i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t</a:t>
              </a:r>
              <a:r>
                <a:rPr lang="el-GR" altLang="el-GR" dirty="0"/>
                <a:t>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προς</a:t>
              </a:r>
              <a:r>
                <a:rPr lang="el-GR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τον αντίστοιχο χρόνο</a:t>
              </a:r>
              <a:r>
                <a:rPr lang="en-US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.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 </a:t>
              </a:r>
              <a:r>
                <a:rPr lang="el-GR" altLang="el-GR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</a:p>
          </p:txBody>
        </p:sp>
        <p:graphicFrame>
          <p:nvGraphicFramePr>
            <p:cNvPr id="13343" name="Object 31"/>
            <p:cNvGraphicFramePr>
              <a:graphicFrameLocks noChangeAspect="1"/>
            </p:cNvGraphicFramePr>
            <p:nvPr/>
          </p:nvGraphicFramePr>
          <p:xfrm>
            <a:off x="2562" y="2024"/>
            <a:ext cx="21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9" name="Εξίσωση" r:id="rId10" imgW="161819" imgH="171333" progId="Equation.3">
                    <p:embed/>
                  </p:oleObj>
                </mc:Choice>
                <mc:Fallback>
                  <p:oleObj name="Εξίσωση" r:id="rId10" imgW="161819" imgH="171333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2024"/>
                          <a:ext cx="212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4" name="Object 33"/>
            <p:cNvGraphicFramePr>
              <a:graphicFrameLocks noChangeAspect="1"/>
            </p:cNvGraphicFramePr>
            <p:nvPr/>
          </p:nvGraphicFramePr>
          <p:xfrm>
            <a:off x="1111" y="3475"/>
            <a:ext cx="791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0" name="Εξίσωση" r:id="rId12" imgW="619194" imgH="390414" progId="Equation.3">
                    <p:embed/>
                  </p:oleObj>
                </mc:Choice>
                <mc:Fallback>
                  <p:oleObj name="Εξίσωση" r:id="rId12" imgW="619194" imgH="390414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3475"/>
                          <a:ext cx="791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74" name="Oval 34"/>
          <p:cNvSpPr>
            <a:spLocks noChangeArrowheads="1"/>
          </p:cNvSpPr>
          <p:nvPr/>
        </p:nvSpPr>
        <p:spPr bwMode="auto">
          <a:xfrm>
            <a:off x="7164388" y="2492375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pSp>
        <p:nvGrpSpPr>
          <p:cNvPr id="10286" name="Group 46"/>
          <p:cNvGrpSpPr>
            <a:grpSpLocks/>
          </p:cNvGrpSpPr>
          <p:nvPr/>
        </p:nvGrpSpPr>
        <p:grpSpPr bwMode="auto">
          <a:xfrm>
            <a:off x="7669213" y="836613"/>
            <a:ext cx="503237" cy="1128712"/>
            <a:chOff x="4831" y="527"/>
            <a:chExt cx="317" cy="711"/>
          </a:xfrm>
        </p:grpSpPr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4876" y="1026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>
                  <a:latin typeface="Comic Sans MS" panose="030F0702030302020204" pitchFamily="66" charset="0"/>
                </a:rPr>
                <a:t>B</a:t>
              </a:r>
              <a:endParaRPr lang="el-GR" altLang="el-GR" sz="1600"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13339" name="Object 23"/>
            <p:cNvGraphicFramePr>
              <a:graphicFrameLocks noChangeAspect="1"/>
            </p:cNvGraphicFramePr>
            <p:nvPr/>
          </p:nvGraphicFramePr>
          <p:xfrm>
            <a:off x="4875" y="527"/>
            <a:ext cx="194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1" name="Εξίσωση" r:id="rId14" imgW="133387" imgH="171333" progId="Equation.3">
                    <p:embed/>
                  </p:oleObj>
                </mc:Choice>
                <mc:Fallback>
                  <p:oleObj name="Εξίσωση" r:id="rId14" imgW="133387" imgH="171333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5" y="527"/>
                          <a:ext cx="194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0" name="Oval 35"/>
            <p:cNvSpPr>
              <a:spLocks noChangeArrowheads="1"/>
            </p:cNvSpPr>
            <p:nvPr/>
          </p:nvSpPr>
          <p:spPr bwMode="auto">
            <a:xfrm>
              <a:off x="4876" y="11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3341" name="Line 37"/>
            <p:cNvSpPr>
              <a:spLocks noChangeShapeType="1"/>
            </p:cNvSpPr>
            <p:nvPr/>
          </p:nvSpPr>
          <p:spPr bwMode="auto">
            <a:xfrm flipH="1" flipV="1">
              <a:off x="4831" y="709"/>
              <a:ext cx="90" cy="4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84" name="Group 44"/>
          <p:cNvGrpSpPr>
            <a:grpSpLocks/>
          </p:cNvGrpSpPr>
          <p:nvPr/>
        </p:nvGrpSpPr>
        <p:grpSpPr bwMode="auto">
          <a:xfrm>
            <a:off x="6516688" y="1125538"/>
            <a:ext cx="215900" cy="215900"/>
            <a:chOff x="4286" y="2795"/>
            <a:chExt cx="226" cy="226"/>
          </a:xfrm>
        </p:grpSpPr>
        <p:sp>
          <p:nvSpPr>
            <p:cNvPr id="13336" name="Oval 42"/>
            <p:cNvSpPr>
              <a:spLocks noChangeArrowheads="1"/>
            </p:cNvSpPr>
            <p:nvPr/>
          </p:nvSpPr>
          <p:spPr bwMode="auto">
            <a:xfrm>
              <a:off x="4286" y="2795"/>
              <a:ext cx="226" cy="2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3337" name="Oval 41"/>
            <p:cNvSpPr>
              <a:spLocks noChangeArrowheads="1"/>
            </p:cNvSpPr>
            <p:nvPr/>
          </p:nvSpPr>
          <p:spPr bwMode="auto">
            <a:xfrm>
              <a:off x="4376" y="2885"/>
              <a:ext cx="45" cy="4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57" grpId="0"/>
      <p:bldP spid="10258" grpId="0"/>
      <p:bldP spid="10259" grpId="0"/>
      <p:bldP spid="10260" grpId="0"/>
      <p:bldP spid="10262" grpId="0"/>
      <p:bldP spid="10265" grpId="0"/>
      <p:bldP spid="10266" grpId="0"/>
      <p:bldP spid="102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156AD7-50E3-4F2F-97A9-CA0ADFB4A05F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400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7092950" y="908050"/>
            <a:ext cx="792163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942013" y="620713"/>
            <a:ext cx="2301875" cy="2376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7092950" y="1700213"/>
            <a:ext cx="1150938" cy="433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37413" y="1484313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 i="1">
                <a:latin typeface="Comic Sans MS" panose="030F0702030302020204" pitchFamily="66" charset="0"/>
              </a:rPr>
              <a:t>θ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101013" y="1125538"/>
            <a:ext cx="290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i="1">
                <a:latin typeface="Comic Sans MS" panose="030F0702030302020204" pitchFamily="66" charset="0"/>
              </a:rPr>
              <a:t>s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308850" y="1844675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i="1">
                <a:latin typeface="Comic Sans MS" panose="030F0702030302020204" pitchFamily="66" charset="0"/>
              </a:rPr>
              <a:t>R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68313" y="1125538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Επίκεντρη γωνία</a:t>
            </a:r>
            <a:r>
              <a:rPr lang="en-US" alt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endParaRPr lang="el-GR" altLang="el-GR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3132138" y="908050"/>
          <a:ext cx="10810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" name="Εξίσωση" r:id="rId4" imgW="428592" imgH="361976" progId="Equation.3">
                  <p:embed/>
                </p:oleObj>
              </mc:Choice>
              <mc:Fallback>
                <p:oleObj name="Εξίσωση" r:id="rId4" imgW="428592" imgH="36197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908050"/>
                        <a:ext cx="10810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52413" y="2636838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Σχέση γραμμικής και γωνιακής ταχύτητας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341563" y="3068638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= ω.</a:t>
            </a:r>
            <a:r>
              <a:rPr lang="en-US" altLang="el-G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endParaRPr lang="el-GR" altLang="el-GR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68313" y="3933825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Κεντρομόλος επιτάχυνση</a:t>
            </a:r>
            <a:r>
              <a:rPr lang="en-US" alt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endParaRPr lang="el-GR" altLang="el-GR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4132263" y="3557588"/>
          <a:ext cx="311308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" name="Εξίσωση" r:id="rId6" imgW="1209606" imgH="399894" progId="Equation.3">
                  <p:embed/>
                </p:oleObj>
              </mc:Choice>
              <mc:Fallback>
                <p:oleObj name="Εξίσωση" r:id="rId6" imgW="1209606" imgH="39989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263" y="3557588"/>
                        <a:ext cx="3113087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7524750" y="908050"/>
            <a:ext cx="360363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237413" y="908050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1600" i="1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68313" y="4724400"/>
            <a:ext cx="7920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l-GR" altLang="el-GR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κεντρομόλος επιτάχυνση είναι υπεύθυνη για τη</a:t>
            </a: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μεταβολή της διεύθυνσης</a:t>
            </a: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της γραμμικής ταχύτητας.</a:t>
            </a: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H="1" flipV="1">
            <a:off x="7669213" y="1916113"/>
            <a:ext cx="503237" cy="217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V="1">
            <a:off x="8172450" y="1557338"/>
            <a:ext cx="215900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 flipV="1">
            <a:off x="7524750" y="404813"/>
            <a:ext cx="360363" cy="5048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1292" name="Object 28"/>
          <p:cNvGraphicFramePr>
            <a:graphicFrameLocks noChangeAspect="1"/>
          </p:cNvGraphicFramePr>
          <p:nvPr/>
        </p:nvGraphicFramePr>
        <p:xfrm>
          <a:off x="8366125" y="1377950"/>
          <a:ext cx="336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" name="Εξίσωση" r:id="rId8" imgW="161819" imgH="209602" progId="Equation.3">
                  <p:embed/>
                </p:oleObj>
              </mc:Choice>
              <mc:Fallback>
                <p:oleObj name="Εξίσωση" r:id="rId8" imgW="161819" imgH="209602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5" y="1377950"/>
                        <a:ext cx="3365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3" name="Object 29"/>
          <p:cNvGraphicFramePr>
            <a:graphicFrameLocks noChangeAspect="1"/>
          </p:cNvGraphicFramePr>
          <p:nvPr/>
        </p:nvGraphicFramePr>
        <p:xfrm>
          <a:off x="7562850" y="153988"/>
          <a:ext cx="3603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" name="Εξίσωση" r:id="rId10" imgW="171296" imgH="209602" progId="Equation.3">
                  <p:embed/>
                </p:oleObj>
              </mc:Choice>
              <mc:Fallback>
                <p:oleObj name="Εξίσωση" r:id="rId10" imgW="171296" imgH="209602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153988"/>
                        <a:ext cx="3603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" name="Object 30"/>
          <p:cNvGraphicFramePr>
            <a:graphicFrameLocks noChangeAspect="1"/>
          </p:cNvGraphicFramePr>
          <p:nvPr/>
        </p:nvGraphicFramePr>
        <p:xfrm>
          <a:off x="7023100" y="908050"/>
          <a:ext cx="44608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" name="Εξίσωση" r:id="rId12" imgW="237990" imgH="209602" progId="Equation.3">
                  <p:embed/>
                </p:oleObj>
              </mc:Choice>
              <mc:Fallback>
                <p:oleObj name="Εξίσωση" r:id="rId12" imgW="237990" imgH="209602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908050"/>
                        <a:ext cx="44608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5" name="Object 31"/>
          <p:cNvGraphicFramePr>
            <a:graphicFrameLocks noChangeAspect="1"/>
          </p:cNvGraphicFramePr>
          <p:nvPr/>
        </p:nvGraphicFramePr>
        <p:xfrm>
          <a:off x="7480300" y="1989138"/>
          <a:ext cx="4238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" name="Εξίσωση" r:id="rId14" imgW="219035" imgH="209602" progId="Equation.3">
                  <p:embed/>
                </p:oleObj>
              </mc:Choice>
              <mc:Fallback>
                <p:oleObj name="Εξίσωση" r:id="rId14" imgW="219035" imgH="209602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1989138"/>
                        <a:ext cx="42386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7812088" y="90805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2" grpId="0"/>
      <p:bldP spid="11273" grpId="0"/>
      <p:bldP spid="11274" grpId="0"/>
      <p:bldP spid="11275" grpId="0"/>
      <p:bldP spid="11277" grpId="0"/>
      <p:bldP spid="11278" grpId="0"/>
      <p:bldP spid="11279" grpId="0"/>
      <p:bldP spid="11283" grpId="0"/>
      <p:bldP spid="11284" grpId="0"/>
      <p:bldP spid="112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047087-FF99-4C23-BC7A-072DF54E7FFE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40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09763" y="476250"/>
            <a:ext cx="5614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Ομαλή κυκλική κίνηση</a:t>
            </a:r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/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Εξίσωση" r:id="rId4" imgW="126890" imgH="241091" progId="Equation.3">
                  <p:embed/>
                </p:oleObj>
              </mc:Choice>
              <mc:Fallback>
                <p:oleObj name="Εξίσωση" r:id="rId4" imgW="126890" imgH="2410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00075" y="2133600"/>
          <a:ext cx="28844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Εξίσωση" r:id="rId6" imgW="1352470" imgH="428684" progId="Equation.3">
                  <p:embed/>
                </p:oleObj>
              </mc:Choice>
              <mc:Fallback>
                <p:oleObj name="Εξίσωση" r:id="rId6" imgW="1352470" imgH="42868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2133600"/>
                        <a:ext cx="28844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58888" y="4868863"/>
            <a:ext cx="180022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</a:t>
            </a: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 </a:t>
            </a: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ω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52413" y="1268413"/>
            <a:ext cx="2305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= </a:t>
            </a:r>
            <a:r>
              <a:rPr lang="el-GR" altLang="el-G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σταθ</a:t>
            </a:r>
            <a:r>
              <a:rPr lang="el-GR" alt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alt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r>
              <a:rPr lang="el-GR" altLang="el-GR" i="1" dirty="0">
                <a:latin typeface="Comic Sans MS" pitchFamily="66" charset="0"/>
              </a:rPr>
              <a:t> </a:t>
            </a:r>
          </a:p>
        </p:txBody>
      </p:sp>
      <p:graphicFrame>
        <p:nvGraphicFramePr>
          <p:cNvPr id="7186" name="Object 18"/>
          <p:cNvGraphicFramePr>
            <a:graphicFrameLocks noChangeAspect="1"/>
          </p:cNvGraphicFramePr>
          <p:nvPr/>
        </p:nvGraphicFramePr>
        <p:xfrm>
          <a:off x="2484438" y="1268413"/>
          <a:ext cx="19462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Εξίσωση" r:id="rId8" imgW="657104" imgH="171333" progId="Equation.3">
                  <p:embed/>
                </p:oleObj>
              </mc:Choice>
              <mc:Fallback>
                <p:oleObj name="Εξίσωση" r:id="rId8" imgW="657104" imgH="171333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68413"/>
                        <a:ext cx="194627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684213" y="3141663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για </a:t>
            </a:r>
            <a:r>
              <a:rPr lang="el-GR" altLang="el-GR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l-GR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= 0  και  </a:t>
            </a:r>
            <a:r>
              <a:rPr lang="en-US" altLang="el-GR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</a:t>
            </a:r>
            <a:r>
              <a:rPr lang="en-US" altLang="el-GR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n-US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= 0</a:t>
            </a:r>
            <a:endParaRPr lang="el-GR" altLang="el-GR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1474788" y="3644900"/>
          <a:ext cx="12985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Εξίσωση" r:id="rId10" imgW="438070" imgH="371455" progId="Equation.3">
                  <p:embed/>
                </p:oleObj>
              </mc:Choice>
              <mc:Fallback>
                <p:oleObj name="Εξίσωση" r:id="rId10" imgW="438070" imgH="37145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3644900"/>
                        <a:ext cx="129857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4716463" y="1916113"/>
            <a:ext cx="3743325" cy="3265487"/>
            <a:chOff x="2699" y="935"/>
            <a:chExt cx="2358" cy="2057"/>
          </a:xfrm>
        </p:grpSpPr>
        <p:sp>
          <p:nvSpPr>
            <p:cNvPr id="17421" name="Line 6"/>
            <p:cNvSpPr>
              <a:spLocks noChangeShapeType="1"/>
            </p:cNvSpPr>
            <p:nvPr/>
          </p:nvSpPr>
          <p:spPr bwMode="auto">
            <a:xfrm flipV="1">
              <a:off x="2971" y="1071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2" name="Line 7"/>
            <p:cNvSpPr>
              <a:spLocks noChangeShapeType="1"/>
            </p:cNvSpPr>
            <p:nvPr/>
          </p:nvSpPr>
          <p:spPr bwMode="auto">
            <a:xfrm>
              <a:off x="2971" y="2704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3" name="Line 8"/>
            <p:cNvSpPr>
              <a:spLocks noChangeShapeType="1"/>
            </p:cNvSpPr>
            <p:nvPr/>
          </p:nvSpPr>
          <p:spPr bwMode="auto">
            <a:xfrm flipV="1">
              <a:off x="2971" y="1661"/>
              <a:ext cx="1497" cy="10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4" name="Line 9"/>
            <p:cNvSpPr>
              <a:spLocks noChangeShapeType="1"/>
            </p:cNvSpPr>
            <p:nvPr/>
          </p:nvSpPr>
          <p:spPr bwMode="auto">
            <a:xfrm>
              <a:off x="4195" y="1842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5" name="Text Box 10"/>
            <p:cNvSpPr txBox="1">
              <a:spLocks noChangeArrowheads="1"/>
            </p:cNvSpPr>
            <p:nvPr/>
          </p:nvSpPr>
          <p:spPr bwMode="auto">
            <a:xfrm>
              <a:off x="4195" y="2115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>
                  <a:latin typeface="Comic Sans MS" panose="030F0702030302020204" pitchFamily="66" charset="0"/>
                </a:rPr>
                <a:t>Δ</a:t>
              </a:r>
              <a:r>
                <a:rPr lang="el-GR" altLang="el-GR" sz="2400" i="1">
                  <a:latin typeface="Comic Sans MS" panose="030F0702030302020204" pitchFamily="66" charset="0"/>
                </a:rPr>
                <a:t>θ</a:t>
              </a:r>
            </a:p>
          </p:txBody>
        </p:sp>
        <p:sp>
          <p:nvSpPr>
            <p:cNvPr id="17426" name="Text Box 11"/>
            <p:cNvSpPr txBox="1">
              <a:spLocks noChangeArrowheads="1"/>
            </p:cNvSpPr>
            <p:nvPr/>
          </p:nvSpPr>
          <p:spPr bwMode="auto">
            <a:xfrm>
              <a:off x="3515" y="270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>
                  <a:latin typeface="Comic Sans MS" panose="030F0702030302020204" pitchFamily="66" charset="0"/>
                </a:rPr>
                <a:t>Δ</a:t>
              </a:r>
              <a:r>
                <a:rPr lang="en-US" altLang="el-GR" sz="2400" i="1">
                  <a:latin typeface="Comic Sans MS" panose="030F0702030302020204" pitchFamily="66" charset="0"/>
                </a:rPr>
                <a:t>t</a:t>
              </a:r>
              <a:endParaRPr lang="el-GR" altLang="el-GR" sz="2400" i="1">
                <a:latin typeface="Comic Sans MS" panose="030F0702030302020204" pitchFamily="66" charset="0"/>
              </a:endParaRPr>
            </a:p>
          </p:txBody>
        </p:sp>
        <p:sp>
          <p:nvSpPr>
            <p:cNvPr id="17427" name="Text Box 12"/>
            <p:cNvSpPr txBox="1">
              <a:spLocks noChangeArrowheads="1"/>
            </p:cNvSpPr>
            <p:nvPr/>
          </p:nvSpPr>
          <p:spPr bwMode="auto">
            <a:xfrm>
              <a:off x="3379" y="2341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i="1">
                  <a:latin typeface="Comic Sans MS" panose="030F0702030302020204" pitchFamily="66" charset="0"/>
                </a:rPr>
                <a:t>φ</a:t>
              </a:r>
            </a:p>
          </p:txBody>
        </p:sp>
        <p:sp>
          <p:nvSpPr>
            <p:cNvPr id="17428" name="Text Box 14"/>
            <p:cNvSpPr txBox="1">
              <a:spLocks noChangeArrowheads="1"/>
            </p:cNvSpPr>
            <p:nvPr/>
          </p:nvSpPr>
          <p:spPr bwMode="auto">
            <a:xfrm>
              <a:off x="2699" y="93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i="1">
                  <a:latin typeface="Comic Sans MS" panose="030F0702030302020204" pitchFamily="66" charset="0"/>
                </a:rPr>
                <a:t>θ</a:t>
              </a:r>
            </a:p>
          </p:txBody>
        </p:sp>
        <p:sp>
          <p:nvSpPr>
            <p:cNvPr id="17429" name="Text Box 15"/>
            <p:cNvSpPr txBox="1">
              <a:spLocks noChangeArrowheads="1"/>
            </p:cNvSpPr>
            <p:nvPr/>
          </p:nvSpPr>
          <p:spPr bwMode="auto">
            <a:xfrm>
              <a:off x="4785" y="2704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400" i="1">
                  <a:latin typeface="Comic Sans MS" panose="030F0702030302020204" pitchFamily="66" charset="0"/>
                </a:rPr>
                <a:t>t</a:t>
              </a:r>
              <a:endParaRPr lang="el-GR" altLang="el-GR" sz="2400" i="1">
                <a:latin typeface="Comic Sans MS" panose="030F0702030302020204" pitchFamily="66" charset="0"/>
              </a:endParaRPr>
            </a:p>
          </p:txBody>
        </p:sp>
        <p:sp>
          <p:nvSpPr>
            <p:cNvPr id="17430" name="Text Box 21"/>
            <p:cNvSpPr txBox="1">
              <a:spLocks noChangeArrowheads="1"/>
            </p:cNvSpPr>
            <p:nvPr/>
          </p:nvSpPr>
          <p:spPr bwMode="auto">
            <a:xfrm>
              <a:off x="2789" y="261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400">
                  <a:latin typeface="Comic Sans MS" panose="030F0702030302020204" pitchFamily="66" charset="0"/>
                </a:rPr>
                <a:t>0</a:t>
              </a:r>
              <a:endParaRPr lang="el-GR" altLang="el-GR" sz="240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81" grpId="0"/>
      <p:bldP spid="7184" grpId="0"/>
      <p:bldP spid="71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CC3587-F12C-4ABF-A7B5-7F0C46AC7B43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400"/>
          </a:p>
        </p:txBody>
      </p:sp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4500563" y="981075"/>
            <a:ext cx="3311525" cy="180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157913" y="47625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157913" y="27813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6157913" y="1773238"/>
            <a:ext cx="1654175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6157913" y="1844675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7237413" y="2420938"/>
            <a:ext cx="43180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70" name="Arc 10"/>
          <p:cNvSpPr>
            <a:spLocks/>
          </p:cNvSpPr>
          <p:nvPr/>
        </p:nvSpPr>
        <p:spPr bwMode="auto">
          <a:xfrm rot="15849049" flipH="1">
            <a:off x="4427538" y="2278063"/>
            <a:ext cx="647700" cy="501650"/>
          </a:xfrm>
          <a:custGeom>
            <a:avLst/>
            <a:gdLst>
              <a:gd name="T0" fmla="*/ 9677747 w 21600"/>
              <a:gd name="T1" fmla="*/ 0 h 18728"/>
              <a:gd name="T2" fmla="*/ 19422004 w 21600"/>
              <a:gd name="T3" fmla="*/ 13437245 h 18728"/>
              <a:gd name="T4" fmla="*/ 0 w 21600"/>
              <a:gd name="T5" fmla="*/ 13437245 h 187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728" fill="none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</a:path>
              <a:path w="21600" h="18728" stroke="0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  <a:lnTo>
                  <a:pt x="0" y="18728"/>
                </a:lnTo>
                <a:lnTo>
                  <a:pt x="1076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373813" y="2060575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i="1">
                <a:latin typeface="Comic Sans MS" panose="030F0702030302020204" pitchFamily="66" charset="0"/>
              </a:rPr>
              <a:t>R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443663" y="17732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d</a:t>
            </a:r>
            <a:r>
              <a:rPr lang="el-GR" altLang="el-GR" sz="1600" i="1">
                <a:latin typeface="Comic Sans MS" panose="030F0702030302020204" pitchFamily="66" charset="0"/>
              </a:rPr>
              <a:t>θ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380288" y="1916113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d</a:t>
            </a:r>
            <a:r>
              <a:rPr lang="en-US" altLang="el-GR" sz="1600" i="1">
                <a:latin typeface="Comic Sans MS" panose="030F0702030302020204" pitchFamily="66" charset="0"/>
              </a:rPr>
              <a:t>s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019925" y="2565400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A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740650" y="16287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B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795963" y="1700213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K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7658100" y="2247900"/>
          <a:ext cx="2492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7" name="Εξίσωση" r:id="rId4" imgW="142864" imgH="209602" progId="Equation.3">
                  <p:embed/>
                </p:oleObj>
              </mc:Choice>
              <mc:Fallback>
                <p:oleObj name="Εξίσωση" r:id="rId4" imgW="142864" imgH="209602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100" y="2247900"/>
                        <a:ext cx="24923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867400" y="333375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z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795963" y="35004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z</a:t>
            </a:r>
            <a:r>
              <a:rPr lang="en-US" altLang="el-GR" sz="1600">
                <a:latin typeface="Comic Sans MS" panose="030F0702030302020204" pitchFamily="66" charset="0"/>
                <a:cs typeface="Times New Roman" panose="02020603050405020304" pitchFamily="18" charset="0"/>
              </a:rPr>
              <a:t>'</a:t>
            </a: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7164388" y="2492375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7740650" y="17732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5383" name="Object 23"/>
          <p:cNvGraphicFramePr>
            <a:graphicFrameLocks noChangeAspect="1"/>
          </p:cNvGraphicFramePr>
          <p:nvPr/>
        </p:nvGraphicFramePr>
        <p:xfrm>
          <a:off x="7596188" y="908050"/>
          <a:ext cx="2873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8" name="Εξίσωση" r:id="rId6" imgW="171296" imgH="209602" progId="Equation.3">
                  <p:embed/>
                </p:oleObj>
              </mc:Choice>
              <mc:Fallback>
                <p:oleObj name="Εξίσωση" r:id="rId6" imgW="171296" imgH="209602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908050"/>
                        <a:ext cx="2873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4" name="Line 24"/>
          <p:cNvSpPr>
            <a:spLocks noChangeShapeType="1"/>
          </p:cNvSpPr>
          <p:nvPr/>
        </p:nvSpPr>
        <p:spPr bwMode="auto">
          <a:xfrm flipH="1" flipV="1">
            <a:off x="7524750" y="1125538"/>
            <a:ext cx="287338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252413" y="188913"/>
            <a:ext cx="536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Μεταβαλλόμενη κυκλική κίνηση</a:t>
            </a:r>
          </a:p>
        </p:txBody>
      </p:sp>
      <p:sp>
        <p:nvSpPr>
          <p:cNvPr id="15390" name="Oval 30"/>
          <p:cNvSpPr>
            <a:spLocks noChangeArrowheads="1"/>
          </p:cNvSpPr>
          <p:nvPr/>
        </p:nvSpPr>
        <p:spPr bwMode="auto">
          <a:xfrm>
            <a:off x="5726113" y="4292600"/>
            <a:ext cx="2662237" cy="1368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5391" name="Oval 31"/>
          <p:cNvSpPr>
            <a:spLocks noChangeArrowheads="1"/>
          </p:cNvSpPr>
          <p:nvPr/>
        </p:nvSpPr>
        <p:spPr bwMode="auto">
          <a:xfrm>
            <a:off x="8027988" y="5373688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V="1">
            <a:off x="8027988" y="5084763"/>
            <a:ext cx="647700" cy="3603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 flipV="1">
            <a:off x="7237413" y="5084763"/>
            <a:ext cx="863600" cy="3603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H="1" flipV="1">
            <a:off x="7885113" y="4724400"/>
            <a:ext cx="719137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7308850" y="4724400"/>
            <a:ext cx="576263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flipH="1" flipV="1">
            <a:off x="7885113" y="4724400"/>
            <a:ext cx="215900" cy="720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6659563" y="4724400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>
                <a:latin typeface="Comic Sans MS" panose="030F0702030302020204" pitchFamily="66" charset="0"/>
              </a:rPr>
              <a:t>Κ</a:t>
            </a:r>
          </a:p>
        </p:txBody>
      </p:sp>
      <p:sp>
        <p:nvSpPr>
          <p:cNvPr id="15398" name="Oval 38"/>
          <p:cNvSpPr>
            <a:spLocks noChangeArrowheads="1"/>
          </p:cNvSpPr>
          <p:nvPr/>
        </p:nvSpPr>
        <p:spPr bwMode="auto">
          <a:xfrm flipH="1" flipV="1">
            <a:off x="6948488" y="4941888"/>
            <a:ext cx="73025" cy="730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5399" name="Object 39"/>
          <p:cNvGraphicFramePr>
            <a:graphicFrameLocks noChangeAspect="1"/>
          </p:cNvGraphicFramePr>
          <p:nvPr/>
        </p:nvGraphicFramePr>
        <p:xfrm>
          <a:off x="7011988" y="5084763"/>
          <a:ext cx="285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9" name="Εξίσωση" r:id="rId8" imgW="171296" imgH="209602" progId="Equation.3">
                  <p:embed/>
                </p:oleObj>
              </mc:Choice>
              <mc:Fallback>
                <p:oleObj name="Εξίσωση" r:id="rId8" imgW="171296" imgH="209602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88" y="5084763"/>
                        <a:ext cx="2857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0" name="Object 40"/>
          <p:cNvGraphicFramePr>
            <a:graphicFrameLocks noChangeAspect="1"/>
          </p:cNvGraphicFramePr>
          <p:nvPr/>
        </p:nvGraphicFramePr>
        <p:xfrm>
          <a:off x="8596313" y="4868863"/>
          <a:ext cx="307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0" name="Εξίσωση" r:id="rId10" imgW="171296" imgH="209602" progId="Equation.3">
                  <p:embed/>
                </p:oleObj>
              </mc:Choice>
              <mc:Fallback>
                <p:oleObj name="Εξίσωση" r:id="rId10" imgW="171296" imgH="209602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6313" y="4868863"/>
                        <a:ext cx="3079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" name="Object 41"/>
          <p:cNvGraphicFramePr>
            <a:graphicFrameLocks noChangeAspect="1"/>
          </p:cNvGraphicFramePr>
          <p:nvPr/>
        </p:nvGraphicFramePr>
        <p:xfrm>
          <a:off x="7731125" y="4437063"/>
          <a:ext cx="26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1" name="Εξίσωση" r:id="rId12" imgW="161819" imgH="238040" progId="Equation.3">
                  <p:embed/>
                </p:oleObj>
              </mc:Choice>
              <mc:Fallback>
                <p:oleObj name="Εξίσωση" r:id="rId12" imgW="161819" imgH="2380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5" y="4437063"/>
                        <a:ext cx="266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2" name="Arc 42"/>
          <p:cNvSpPr>
            <a:spLocks/>
          </p:cNvSpPr>
          <p:nvPr/>
        </p:nvSpPr>
        <p:spPr bwMode="auto">
          <a:xfrm rot="15849049" flipH="1">
            <a:off x="6084888" y="5329238"/>
            <a:ext cx="647700" cy="438150"/>
          </a:xfrm>
          <a:custGeom>
            <a:avLst/>
            <a:gdLst>
              <a:gd name="T0" fmla="*/ 14160071 w 21600"/>
              <a:gd name="T1" fmla="*/ 0 h 16413"/>
              <a:gd name="T2" fmla="*/ 19366260 w 21600"/>
              <a:gd name="T3" fmla="*/ 11696547 h 16413"/>
              <a:gd name="T4" fmla="*/ 0 w 21600"/>
              <a:gd name="T5" fmla="*/ 10535648 h 164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6413" fill="none" extrusionOk="0">
                <a:moveTo>
                  <a:pt x="15747" y="0"/>
                </a:moveTo>
                <a:cubicBezTo>
                  <a:pt x="19507" y="4004"/>
                  <a:pt x="21600" y="9291"/>
                  <a:pt x="21600" y="14784"/>
                </a:cubicBezTo>
                <a:cubicBezTo>
                  <a:pt x="21600" y="15327"/>
                  <a:pt x="21579" y="15870"/>
                  <a:pt x="21538" y="16413"/>
                </a:cubicBezTo>
              </a:path>
              <a:path w="21600" h="16413" stroke="0" extrusionOk="0">
                <a:moveTo>
                  <a:pt x="15747" y="0"/>
                </a:moveTo>
                <a:cubicBezTo>
                  <a:pt x="19507" y="4004"/>
                  <a:pt x="21600" y="9291"/>
                  <a:pt x="21600" y="14784"/>
                </a:cubicBezTo>
                <a:cubicBezTo>
                  <a:pt x="21600" y="15327"/>
                  <a:pt x="21579" y="15870"/>
                  <a:pt x="21538" y="16413"/>
                </a:cubicBezTo>
                <a:lnTo>
                  <a:pt x="0" y="14784"/>
                </a:lnTo>
                <a:lnTo>
                  <a:pt x="1574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179388" y="908050"/>
            <a:ext cx="36734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l-GR" altLang="el-GR" sz="2000" dirty="0">
                <a:latin typeface="Comic Sans MS" pitchFamily="66" charset="0"/>
              </a:rPr>
              <a:t>Ονομάζουμε </a:t>
            </a:r>
            <a:r>
              <a:rPr lang="el-GR" altLang="el-GR" sz="2000" dirty="0" err="1">
                <a:solidFill>
                  <a:srgbClr val="008000"/>
                </a:solidFill>
                <a:latin typeface="Comic Sans MS" pitchFamily="66" charset="0"/>
              </a:rPr>
              <a:t>επιτρόχια</a:t>
            </a:r>
            <a:r>
              <a:rPr lang="el-GR" altLang="el-GR" sz="2000" dirty="0">
                <a:solidFill>
                  <a:srgbClr val="008000"/>
                </a:solidFill>
                <a:latin typeface="Comic Sans MS" pitchFamily="66" charset="0"/>
              </a:rPr>
              <a:t> (ή γραμμική) επιτάχυνση</a:t>
            </a:r>
            <a:r>
              <a:rPr lang="el-GR" altLang="el-GR" sz="2000" dirty="0">
                <a:latin typeface="Comic Sans MS" pitchFamily="66" charset="0"/>
              </a:rPr>
              <a:t>       του υλικού σημείου τη χρονική στιγμή </a:t>
            </a:r>
            <a:r>
              <a:rPr lang="en-US" altLang="el-GR" sz="2000" i="1" dirty="0">
                <a:latin typeface="Comic Sans MS" pitchFamily="66" charset="0"/>
              </a:rPr>
              <a:t>t </a:t>
            </a:r>
            <a:r>
              <a:rPr lang="el-GR" altLang="el-GR" sz="2000" dirty="0">
                <a:latin typeface="Comic Sans MS" pitchFamily="66" charset="0"/>
              </a:rPr>
              <a:t>ένα διάνυσμα που το μέτρο του είναι ίσο με το μέτρο του ρυθμού μεταβολής της γραμμικής ταχύτητας.</a:t>
            </a:r>
          </a:p>
        </p:txBody>
      </p:sp>
      <p:graphicFrame>
        <p:nvGraphicFramePr>
          <p:cNvPr id="15404" name="Object 44"/>
          <p:cNvGraphicFramePr>
            <a:graphicFrameLocks noChangeAspect="1"/>
          </p:cNvGraphicFramePr>
          <p:nvPr/>
        </p:nvGraphicFramePr>
        <p:xfrm>
          <a:off x="2844800" y="1196975"/>
          <a:ext cx="3921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2" name="Εξίσωση" r:id="rId14" imgW="161819" imgH="209602" progId="Equation.3">
                  <p:embed/>
                </p:oleObj>
              </mc:Choice>
              <mc:Fallback>
                <p:oleObj name="Εξίσωση" r:id="rId14" imgW="161819" imgH="209602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1196975"/>
                        <a:ext cx="39211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5" name="Object 45"/>
          <p:cNvGraphicFramePr>
            <a:graphicFrameLocks noChangeAspect="1"/>
          </p:cNvGraphicFramePr>
          <p:nvPr/>
        </p:nvGraphicFramePr>
        <p:xfrm>
          <a:off x="944563" y="3054350"/>
          <a:ext cx="14239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3" name="Εξίσωση" r:id="rId16" imgW="619194" imgH="390414" progId="Equation.3">
                  <p:embed/>
                </p:oleObj>
              </mc:Choice>
              <mc:Fallback>
                <p:oleObj name="Εξίσωση" r:id="rId16" imgW="619194" imgH="390414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3054350"/>
                        <a:ext cx="142398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6" name="Object 46"/>
          <p:cNvGraphicFramePr>
            <a:graphicFrameLocks noChangeAspect="1"/>
          </p:cNvGraphicFramePr>
          <p:nvPr/>
        </p:nvGraphicFramePr>
        <p:xfrm>
          <a:off x="2989263" y="5229225"/>
          <a:ext cx="217328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4" name="Εξίσωση" r:id="rId18" imgW="857184" imgH="209602" progId="Equation.3">
                  <p:embed/>
                </p:oleObj>
              </mc:Choice>
              <mc:Fallback>
                <p:oleObj name="Εξίσωση" r:id="rId18" imgW="857184" imgH="209602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5229225"/>
                        <a:ext cx="2173287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7" name="Object 47"/>
          <p:cNvGraphicFramePr>
            <a:graphicFrameLocks noChangeAspect="1"/>
          </p:cNvGraphicFramePr>
          <p:nvPr/>
        </p:nvGraphicFramePr>
        <p:xfrm>
          <a:off x="471488" y="5661025"/>
          <a:ext cx="24399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5" name="Εξίσωση" r:id="rId20" imgW="1038309" imgH="276310" progId="Equation.3">
                  <p:embed/>
                </p:oleObj>
              </mc:Choice>
              <mc:Fallback>
                <p:oleObj name="Εξίσωση" r:id="rId20" imgW="1038309" imgH="27631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5661025"/>
                        <a:ext cx="243998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252413" y="4005263"/>
            <a:ext cx="525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l-GR" altLang="el-GR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επιτρόχια</a:t>
            </a:r>
            <a:r>
              <a:rPr lang="el-GR" altLang="el-GR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επιτάχυνση είναι υπεύθυνη για τη</a:t>
            </a: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μεταβολή του  μέτρου</a:t>
            </a: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της γραμμικής ταχύτητας.</a:t>
            </a:r>
          </a:p>
        </p:txBody>
      </p:sp>
      <p:grpSp>
        <p:nvGrpSpPr>
          <p:cNvPr id="15412" name="Group 52"/>
          <p:cNvGrpSpPr>
            <a:grpSpLocks/>
          </p:cNvGrpSpPr>
          <p:nvPr/>
        </p:nvGrpSpPr>
        <p:grpSpPr bwMode="auto">
          <a:xfrm>
            <a:off x="3132138" y="3141663"/>
            <a:ext cx="1377950" cy="720725"/>
            <a:chOff x="2018" y="2024"/>
            <a:chExt cx="868" cy="454"/>
          </a:xfrm>
        </p:grpSpPr>
        <p:graphicFrame>
          <p:nvGraphicFramePr>
            <p:cNvPr id="19501" name="Object 49"/>
            <p:cNvGraphicFramePr>
              <a:graphicFrameLocks noChangeAspect="1"/>
            </p:cNvGraphicFramePr>
            <p:nvPr/>
          </p:nvGraphicFramePr>
          <p:xfrm>
            <a:off x="2018" y="2069"/>
            <a:ext cx="260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56" name="Εξίσωση" r:id="rId22" imgW="171296" imgH="200123" progId="Equation.3">
                    <p:embed/>
                  </p:oleObj>
                </mc:Choice>
                <mc:Fallback>
                  <p:oleObj name="Εξίσωση" r:id="rId22" imgW="171296" imgH="200123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2069"/>
                          <a:ext cx="260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02" name="AutoShape 50"/>
            <p:cNvSpPr>
              <a:spLocks noChangeArrowheads="1"/>
            </p:cNvSpPr>
            <p:nvPr/>
          </p:nvSpPr>
          <p:spPr bwMode="auto">
            <a:xfrm>
              <a:off x="2290" y="2205"/>
              <a:ext cx="227" cy="46"/>
            </a:xfrm>
            <a:prstGeom prst="rightArrow">
              <a:avLst>
                <a:gd name="adj1" fmla="val 50000"/>
                <a:gd name="adj2" fmla="val 123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graphicFrame>
          <p:nvGraphicFramePr>
            <p:cNvPr id="19503" name="Object 51"/>
            <p:cNvGraphicFramePr>
              <a:graphicFrameLocks noChangeAspect="1"/>
            </p:cNvGraphicFramePr>
            <p:nvPr/>
          </p:nvGraphicFramePr>
          <p:xfrm>
            <a:off x="2608" y="2024"/>
            <a:ext cx="278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57" name="Εξίσωση" r:id="rId24" imgW="241195" imgH="393529" progId="Equation.3">
                    <p:embed/>
                  </p:oleObj>
                </mc:Choice>
                <mc:Fallback>
                  <p:oleObj name="Εξίσωση" r:id="rId24" imgW="241195" imgH="393529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2024"/>
                          <a:ext cx="278" cy="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71" grpId="0"/>
      <p:bldP spid="15372" grpId="0"/>
      <p:bldP spid="15373" grpId="0"/>
      <p:bldP spid="15374" grpId="0"/>
      <p:bldP spid="15375" grpId="0"/>
      <p:bldP spid="15376" grpId="0"/>
      <p:bldP spid="15379" grpId="0"/>
      <p:bldP spid="15380" grpId="0"/>
      <p:bldP spid="15381" grpId="0" animBg="1"/>
      <p:bldP spid="15382" grpId="0" animBg="1"/>
      <p:bldP spid="15389" grpId="0"/>
      <p:bldP spid="15390" grpId="0" animBg="1"/>
      <p:bldP spid="15391" grpId="0" animBg="1"/>
      <p:bldP spid="15397" grpId="0"/>
      <p:bldP spid="15398" grpId="0" animBg="1"/>
      <p:bldP spid="15403" grpId="0"/>
      <p:bldP spid="15408" grpId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647</Words>
  <Application>Microsoft Office PowerPoint</Application>
  <PresentationFormat>Προβολή στην οθόνη (4:3)</PresentationFormat>
  <Paragraphs>148</Paragraphs>
  <Slides>17</Slides>
  <Notes>14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Comic Sans MS</vt:lpstr>
      <vt:lpstr>Times New Roman</vt:lpstr>
      <vt:lpstr>Προεπιλεγμένη σχεδίαση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Εισαγωγικές γνώσεις από την κυκλική κίνηση του «υλικού σημείου»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Μερκούρης</dc:creator>
  <cp:lastModifiedBy>petros xirodimas</cp:lastModifiedBy>
  <cp:revision>161</cp:revision>
  <dcterms:created xsi:type="dcterms:W3CDTF">1601-01-01T00:00:00Z</dcterms:created>
  <dcterms:modified xsi:type="dcterms:W3CDTF">2021-02-08T09:11:49Z</dcterms:modified>
</cp:coreProperties>
</file>