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62" r:id="rId2"/>
    <p:sldId id="258" r:id="rId3"/>
    <p:sldId id="259" r:id="rId4"/>
    <p:sldId id="263" r:id="rId5"/>
    <p:sldId id="264" r:id="rId6"/>
    <p:sldId id="260" r:id="rId7"/>
    <p:sldId id="266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03" r:id="rId23"/>
    <p:sldId id="304" r:id="rId24"/>
    <p:sldId id="305" r:id="rId25"/>
    <p:sldId id="306" r:id="rId26"/>
    <p:sldId id="315" r:id="rId27"/>
    <p:sldId id="313" r:id="rId28"/>
    <p:sldId id="280" r:id="rId29"/>
    <p:sldId id="282" r:id="rId30"/>
    <p:sldId id="283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284" r:id="rId39"/>
    <p:sldId id="307" r:id="rId40"/>
    <p:sldId id="308" r:id="rId41"/>
    <p:sldId id="309" r:id="rId42"/>
    <p:sldId id="300" r:id="rId43"/>
    <p:sldId id="301" r:id="rId44"/>
    <p:sldId id="302" r:id="rId45"/>
    <p:sldId id="310" r:id="rId46"/>
    <p:sldId id="281" r:id="rId47"/>
    <p:sldId id="286" r:id="rId48"/>
    <p:sldId id="311" r:id="rId49"/>
    <p:sldId id="312" r:id="rId50"/>
    <p:sldId id="288" r:id="rId5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41337-5CAB-4DB4-B7D3-ABB6CD72614B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050C6-856F-4200-B8B9-BE35ADDBA1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26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050C6-856F-4200-B8B9-BE35ADDBA1E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8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5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3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6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84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2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8572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7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0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8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1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1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18/9/2020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0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e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s://www.dropbox.com/s/6egxac0gtiewzsz/Magnetic%20Field%20of%20a%20Current%20Loop%28Wolfram%29_WMV%20V9.wmv?dl=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ko6GQAlbW4" TargetMode="External"/><Relationship Id="rId2" Type="http://schemas.openxmlformats.org/officeDocument/2006/relationships/hyperlink" Target="https://www.youtube.com/channel/UCy8jYKZEavfitnik_IwgUp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ropbox.com/s/7q19m72m81p5cgz/%CE%9A%CF%85%CE%BA%CE%BB%CE%B9%CE%BA%CF%8C%CF%82%20%CE%B1%CE%B3%CF%89%CE%B3%CF%8C%CF%82%20%CE%BA%CE%B1%CE%B9%20%CE%B4%CE%B5%CE%BE%CE%AF%20%CF%87%CE%AD%CF%81%CE%B9.avi?dl=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Am0I_hfRm8" TargetMode="External"/><Relationship Id="rId3" Type="http://schemas.openxmlformats.org/officeDocument/2006/relationships/oleObject" Target="../embeddings/oleObject7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emf"/><Relationship Id="rId9" Type="http://schemas.openxmlformats.org/officeDocument/2006/relationships/hyperlink" Target="https://www.youtube.com/channel/UCq4Fw68np6XQF34I8W3AKF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s://www.dropbox.com/s/26oic0jsfogjo8a/%CE%9C%CE%B1%CE%B3%CE%BD%CE%B7%CF%84%CE%B9%CE%BA%CF%8C%20%CF%80%CE%B5%CE%B4%CE%AF%CE%BF%20%CF%83%CF%89%CE%BB%CE%B7%CE%BD%CE%BF%CE%B5%CE%B9%CE%B4%CE%BF%CF%8D%CF%82.wmv?dl=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LVURsTGJw" TargetMode="External"/><Relationship Id="rId2" Type="http://schemas.openxmlformats.org/officeDocument/2006/relationships/hyperlink" Target="https://www.youtube.com/channel/UCHf9WTi1sHGT1yC1vK2NiR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ilias.gr/index.php?option=com_content&amp;task=view&amp;id=518&amp;Itemid=32&amp;catid=20" TargetMode="External"/><Relationship Id="rId3" Type="http://schemas.openxmlformats.org/officeDocument/2006/relationships/hyperlink" Target="https://www.youtube.com/watch?v=hg2VFqcLgJc" TargetMode="External"/><Relationship Id="rId7" Type="http://schemas.openxmlformats.org/officeDocument/2006/relationships/hyperlink" Target="https://www.seilias.gr/index.php?option=com_content&amp;task=view&amp;id=417&amp;Itemid=32&amp;catid=20" TargetMode="External"/><Relationship Id="rId2" Type="http://schemas.openxmlformats.org/officeDocument/2006/relationships/hyperlink" Target="https://www.youtube.com/watch?v=hCKpiwFZLh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eilias.gr/index.php?option=com_content&amp;task=view&amp;id=517&amp;Itemid=1" TargetMode="External"/><Relationship Id="rId5" Type="http://schemas.openxmlformats.org/officeDocument/2006/relationships/hyperlink" Target="https://www.youtube.com/watch?v=V-M07N4a6-Y" TargetMode="External"/><Relationship Id="rId10" Type="http://schemas.openxmlformats.org/officeDocument/2006/relationships/hyperlink" Target="https://ylikonet100.blogspot.com/2011/10/6.html" TargetMode="External"/><Relationship Id="rId4" Type="http://schemas.openxmlformats.org/officeDocument/2006/relationships/hyperlink" Target="https://www.youtube.com/watch?v=wdqbaNex8Cc" TargetMode="External"/><Relationship Id="rId9" Type="http://schemas.openxmlformats.org/officeDocument/2006/relationships/hyperlink" Target="http://www.worthschools.net/userfiles/308/Classes/1781/3-5%20Physics%20Elec%20%20Mag.pptx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microsoft.com/office/2007/relationships/hdphoto" Target="../media/hdphoto5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927bDX1l0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5TvwRyjF4" TargetMode="External"/><Relationship Id="rId2" Type="http://schemas.openxmlformats.org/officeDocument/2006/relationships/hyperlink" Target="https://www.youtube.com/channel/UCHf9WTi1sHGT1yC1vK2NiR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ropbox.com/s/jjb043hxs1f47sd/%CE%94%CE%B5%CE%BE%CE%AF%20%CF%87%CE%AD%CF%81%CE%B9%20%CE%BA%CE%B1%CE%B9%20%CE%B5%CF%85%CE%B8.%20%CE%B1%CE%B3%CF%89%CE%B3%CF%8C%CF%82.wmv?dl=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8192477" y="182048"/>
            <a:ext cx="3051624" cy="1372977"/>
          </a:xfrm>
          <a:prstGeom prst="cloudCallout">
            <a:avLst>
              <a:gd name="adj1" fmla="val 46977"/>
              <a:gd name="adj2" fmla="val 6829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Τι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θα μελετήσουμε σ’ αυτό το μάθημα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;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999" y="1836637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6" y="2344468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0806" y="1836637"/>
            <a:ext cx="79752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Θα μελετήσουμε τα μαγνητικά πεδία που δημιουργούνται γύρω από 3 μορφές ρευματοφόρων αγωγών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Ευθύγραμμος αγωγός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(</a:t>
            </a:r>
            <a:r>
              <a:rPr lang="el-GR" sz="2000" b="1" dirty="0" smtClean="0">
                <a:latin typeface="Comic Sans MS" panose="030F0702030302020204" pitchFamily="66" charset="0"/>
              </a:rPr>
              <a:t>λέγεται και «αγωγός απείρου μήκους»),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Κυκλικός αγωγός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(ενός ή περισσοτέρων συρμάτων),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Σωληνοειδές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807" y="4927490"/>
            <a:ext cx="222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Όμως πρώτα …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5" y="133025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798285" y="960777"/>
            <a:ext cx="5449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Το </a:t>
            </a:r>
            <a:r>
              <a:rPr lang="el-GR" altLang="el-GR" sz="2000" b="1" dirty="0">
                <a:latin typeface="Comic Sans MS" pitchFamily="66" charset="0"/>
              </a:rPr>
              <a:t>μαγνητικό πεδίο είναι ανομοιογενές.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l-GR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ένταση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’ ένα σημείο του πεδίου είναι εφαπτόμενη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δυναμικής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γραμμής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σ’ αυτό το σημείο.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el-GR" altLang="el-GR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σημεία μιας δυναμικής γραμμής έχουν το ίδιο μέτρο έντασης μαγνητικού πεδίου.</a:t>
            </a:r>
            <a:endParaRPr lang="el-GR" sz="2000" dirty="0">
              <a:solidFill>
                <a:srgbClr val="006600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179644" y="825634"/>
            <a:ext cx="3052763" cy="4419600"/>
            <a:chOff x="3696" y="672"/>
            <a:chExt cx="1827" cy="2640"/>
          </a:xfrm>
        </p:grpSpPr>
        <p:pic>
          <p:nvPicPr>
            <p:cNvPr id="7" name="Picture 7" descr="ma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672"/>
              <a:ext cx="1827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4940" y="1176"/>
            <a:ext cx="234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4" name="Εξίσωση" r:id="rId5" imgW="171585" imgH="219165" progId="Equation.3">
                    <p:embed/>
                  </p:oleObj>
                </mc:Choice>
                <mc:Fallback>
                  <p:oleObj name="Εξίσωση" r:id="rId5" imgW="171585" imgH="219165" progId="Equation.3">
                    <p:embed/>
                    <p:pic>
                      <p:nvPicPr>
                        <p:cNvPr id="410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0" y="1176"/>
                          <a:ext cx="234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4940" y="1503"/>
              <a:ext cx="349" cy="485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223" y="903"/>
              <a:ext cx="288" cy="2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b="1" i="1">
                  <a:solidFill>
                    <a:srgbClr val="FF0000"/>
                  </a:solidFill>
                  <a:effectLst/>
                  <a:latin typeface="Comic Sans MS" panose="030F0702030302020204" pitchFamily="66" charset="0"/>
                </a:rPr>
                <a:t>Ι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032" y="2474"/>
              <a:ext cx="329" cy="358"/>
            </a:xfrm>
            <a:prstGeom prst="line">
              <a:avLst/>
            </a:prstGeom>
            <a:noFill/>
            <a:ln w="57150">
              <a:solidFill>
                <a:srgbClr val="00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12" name="Object 12"/>
            <p:cNvGraphicFramePr>
              <a:graphicFrameLocks noChangeAspect="1"/>
            </p:cNvGraphicFramePr>
            <p:nvPr/>
          </p:nvGraphicFramePr>
          <p:xfrm>
            <a:off x="4128" y="2832"/>
            <a:ext cx="233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" name="Εξίσωση" r:id="rId7" imgW="171585" imgH="219165" progId="Equation.3">
                    <p:embed/>
                  </p:oleObj>
                </mc:Choice>
                <mc:Fallback>
                  <p:oleObj name="Εξίσωση" r:id="rId7" imgW="171585" imgH="219165" progId="Equation.3">
                    <p:embed/>
                    <p:pic>
                      <p:nvPicPr>
                        <p:cNvPr id="410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2832"/>
                          <a:ext cx="233" cy="289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4510" y="811"/>
              <a:ext cx="48" cy="55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aphicFrame>
          <p:nvGraphicFramePr>
            <p:cNvPr id="14" name="Object 14"/>
            <p:cNvGraphicFramePr>
              <a:graphicFrameLocks noChangeAspect="1"/>
            </p:cNvGraphicFramePr>
            <p:nvPr/>
          </p:nvGraphicFramePr>
          <p:xfrm>
            <a:off x="4811" y="1210"/>
            <a:ext cx="196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" name="Εξίσωση" r:id="rId9" imgW="152400" imgH="171450" progId="Equation.3">
                    <p:embed/>
                  </p:oleObj>
                </mc:Choice>
                <mc:Fallback>
                  <p:oleObj name="Εξίσωση" r:id="rId9" imgW="152400" imgH="171450" progId="Equation.3">
                    <p:embed/>
                    <p:pic>
                      <p:nvPicPr>
                        <p:cNvPr id="411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1" y="1210"/>
                          <a:ext cx="196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5"/>
            <p:cNvGraphicFramePr>
              <a:graphicFrameLocks noChangeAspect="1"/>
            </p:cNvGraphicFramePr>
            <p:nvPr/>
          </p:nvGraphicFramePr>
          <p:xfrm>
            <a:off x="4304" y="2872"/>
            <a:ext cx="152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" name="Εξίσωση" r:id="rId11" imgW="104843" imgH="104865" progId="Equation.3">
                    <p:embed/>
                  </p:oleObj>
                </mc:Choice>
                <mc:Fallback>
                  <p:oleObj name="Εξίσωση" r:id="rId11" imgW="104843" imgH="104865" progId="Equation.3">
                    <p:embed/>
                    <p:pic>
                      <p:nvPicPr>
                        <p:cNvPr id="411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4" y="2872"/>
                          <a:ext cx="152" cy="14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234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49424" y="344424"/>
            <a:ext cx="833018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μέτρο της έντασης </a:t>
            </a:r>
            <a:r>
              <a:rPr lang="el-GR" altLang="el-GR" sz="2000" b="1" dirty="0">
                <a:latin typeface="Comic Sans MS" pitchFamily="66" charset="0"/>
              </a:rPr>
              <a:t>του μαγνητικού πεδίου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σ’ ένα σημείο του</a:t>
            </a:r>
            <a:r>
              <a:rPr lang="el-GR" altLang="el-GR" sz="2000" b="1" dirty="0">
                <a:latin typeface="Comic Sans MS" pitchFamily="66" charset="0"/>
              </a:rPr>
              <a:t> είναι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ανάλογο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τιμής της έντασης </a:t>
            </a:r>
            <a:r>
              <a:rPr lang="el-GR" altLang="el-GR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του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ρεύματος του αγωγού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και</a:t>
            </a:r>
            <a:endParaRPr lang="el-GR" altLang="el-G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αντιστρόφως ανάλογο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 απόστασης </a:t>
            </a:r>
            <a:r>
              <a:rPr lang="en-US" altLang="el-GR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σημείου από τον αγωγό.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1" y="80983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040258"/>
              </p:ext>
            </p:extLst>
          </p:nvPr>
        </p:nvGraphicFramePr>
        <p:xfrm>
          <a:off x="5021451" y="2593849"/>
          <a:ext cx="2149098" cy="1109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Εξίσωση" r:id="rId4" imgW="781185" imgH="400050" progId="Equation.3">
                  <p:embed/>
                </p:oleObj>
              </mc:Choice>
              <mc:Fallback>
                <p:oleObj name="Εξίσωση" r:id="rId4" imgW="781185" imgH="400050" progId="Equation.3">
                  <p:embed/>
                  <p:pic>
                    <p:nvPicPr>
                      <p:cNvPr id="70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451" y="2593849"/>
                        <a:ext cx="2149098" cy="1109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54071" y="4206863"/>
            <a:ext cx="37704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όπου </a:t>
            </a:r>
            <a:r>
              <a:rPr lang="en-US" altLang="el-GR" sz="2000" b="1" i="1" dirty="0">
                <a:latin typeface="Comic Sans MS" pitchFamily="66" charset="0"/>
              </a:rPr>
              <a:t>k</a:t>
            </a:r>
            <a:r>
              <a:rPr lang="el-GR" altLang="el-GR" sz="2000" b="1" baseline="-25000" dirty="0">
                <a:latin typeface="Comic Sans MS" pitchFamily="66" charset="0"/>
              </a:rPr>
              <a:t>μ</a:t>
            </a:r>
            <a:r>
              <a:rPr lang="el-GR" altLang="el-GR" sz="2000" b="1" dirty="0">
                <a:latin typeface="Comic Sans MS" pitchFamily="66" charset="0"/>
              </a:rPr>
              <a:t>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μαγνητική σταθερή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4281" y="4077020"/>
                <a:ext cx="2422281" cy="529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με</a:t>
                </a:r>
                <a:r>
                  <a:rPr 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l-GR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𝛍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281" y="4077020"/>
                <a:ext cx="2422281" cy="529953"/>
              </a:xfrm>
              <a:prstGeom prst="rect">
                <a:avLst/>
              </a:prstGeom>
              <a:blipFill>
                <a:blip r:embed="rId6"/>
                <a:stretch>
                  <a:fillRect l="-5779" b="-8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653870" y="4783015"/>
            <a:ext cx="619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Ο αγωγός θεωρείται «απείρου μήκους», όταν η απόσταση </a:t>
            </a:r>
            <a:r>
              <a:rPr lang="en-US" b="1" i="1" dirty="0" smtClean="0">
                <a:latin typeface="Comic Sans MS" panose="030F0702030302020204" pitchFamily="66" charset="0"/>
              </a:rPr>
              <a:t>r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είναι πολύ μικρή σε σχέση με το μήκος του.  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59421" y="545847"/>
            <a:ext cx="5273157" cy="1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Μαγνητικό πεδίο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κυκλικού ρευματοφόρου αγωγού</a:t>
            </a:r>
            <a:endParaRPr lang="en-US" altLang="el-G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8" y="2528696"/>
            <a:ext cx="4271102" cy="23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2214" y="334107"/>
            <a:ext cx="7927731" cy="9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παρουσίαση μαγνητικού φάσματος κυκλικού ρευματοφόρου αγωγού</a:t>
            </a:r>
            <a:endParaRPr lang="en-US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0913" y="1259690"/>
            <a:ext cx="32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(από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  <a:hlinkClick r:id="rId2"/>
              </a:rPr>
              <a:t>www.designmate.com</a:t>
            </a:r>
            <a:r>
              <a:rPr lang="el-GR" b="1" dirty="0" smtClean="0">
                <a:latin typeface="Comic Sans MS" panose="030F0702030302020204" pitchFamily="66" charset="0"/>
              </a:rPr>
              <a:t>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5155" y="5102596"/>
            <a:ext cx="24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32" y="1813687"/>
            <a:ext cx="5956762" cy="316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76" y="85994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252472" y="404029"/>
            <a:ext cx="833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 σ’ αυτή </a:t>
            </a:r>
            <a:r>
              <a:rPr lang="el-GR" altLang="el-GR" sz="2000" b="1" dirty="0">
                <a:latin typeface="Comic Sans MS" pitchFamily="66" charset="0"/>
              </a:rPr>
              <a:t>την </a:t>
            </a:r>
            <a:r>
              <a:rPr lang="el-GR" altLang="el-GR" sz="2000" b="1" dirty="0" smtClean="0">
                <a:latin typeface="Comic Sans MS" pitchFamily="66" charset="0"/>
              </a:rPr>
              <a:t>περίπτωση παρατηρούμε ότι </a:t>
            </a:r>
            <a:r>
              <a:rPr lang="el-GR" altLang="el-GR" sz="2000" b="1" dirty="0">
                <a:latin typeface="Comic Sans MS" pitchFamily="66" charset="0"/>
              </a:rPr>
              <a:t>οι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μαγνητικές δυναμικές γραμμές </a:t>
            </a:r>
            <a:r>
              <a:rPr lang="el-GR" altLang="el-GR" sz="2000" b="1" dirty="0">
                <a:latin typeface="Comic Sans MS" pitchFamily="66" charset="0"/>
              </a:rPr>
              <a:t>είναι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ομόκεντροι κύκλοι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με το επίπεδό τους κάθετο στον αγωγό. Όλοι οι κύκλοι έχουν το κέντρο τους πάνω στον αγωγό.</a:t>
            </a:r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6" y="1881357"/>
            <a:ext cx="4803648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22576" y="362649"/>
            <a:ext cx="68122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Για να βρούμε τη φορά των δυναμικών γραμμών, άρα και </a:t>
            </a:r>
            <a:r>
              <a:rPr lang="el-GR" altLang="el-GR" sz="2000" b="1" dirty="0" smtClean="0">
                <a:latin typeface="Comic Sans MS" pitchFamily="66" charset="0"/>
              </a:rPr>
              <a:t>την φορά της </a:t>
            </a:r>
            <a:r>
              <a:rPr lang="el-GR" altLang="el-GR" sz="2000" b="1" dirty="0">
                <a:latin typeface="Comic Sans MS" pitchFamily="66" charset="0"/>
              </a:rPr>
              <a:t>έντασης του μαγνητικού πεδίου σ’ ένα σημείο, χρησιμοποιούμε τον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κανόνα του δεξιού χεριού</a:t>
            </a:r>
            <a:r>
              <a:rPr lang="el-GR" altLang="el-GR" sz="2000" b="1" dirty="0">
                <a:effectLst/>
                <a:latin typeface="Comic Sans MS" pitchFamily="66" charset="0"/>
              </a:rPr>
              <a:t>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6" y="78679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52" y="2417063"/>
            <a:ext cx="3962743" cy="282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8" y="2417063"/>
            <a:ext cx="3904488" cy="29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7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49424" y="344424"/>
            <a:ext cx="83301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Το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μέτρο της έντασης </a:t>
            </a:r>
            <a:r>
              <a:rPr lang="el-GR" altLang="el-GR" sz="2000" b="1" dirty="0">
                <a:latin typeface="Comic Sans MS" pitchFamily="66" charset="0"/>
              </a:rPr>
              <a:t>του μαγνητικού πεδίου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 κέντρο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του κυκλικού αγωγού</a:t>
            </a:r>
            <a:r>
              <a:rPr lang="el-GR" altLang="el-GR" sz="2000" b="1" dirty="0" smtClean="0">
                <a:latin typeface="Comic Sans MS" pitchFamily="66" charset="0"/>
              </a:rPr>
              <a:t> είναι </a:t>
            </a:r>
            <a:endParaRPr lang="el-GR" altLang="el-GR" sz="2000" b="1" dirty="0">
              <a:latin typeface="Comic Sans MS" pitchFamily="66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ανάλογο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τιμής της έντασης </a:t>
            </a:r>
            <a:r>
              <a:rPr lang="el-GR" altLang="el-GR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του </a:t>
            </a: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ρεύματος του αγωγού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και</a:t>
            </a:r>
            <a:endParaRPr lang="el-GR" altLang="el-G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αντιστρόφως ανάλογο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 απόστασης του σημείου από τον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αγωγό (ακτίνα </a:t>
            </a:r>
            <a:r>
              <a:rPr lang="en-US" altLang="el-GR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αγωγού).</a:t>
            </a:r>
            <a:endParaRPr lang="el-GR" altLang="el-GR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1" y="80983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709016"/>
              </p:ext>
            </p:extLst>
          </p:nvPr>
        </p:nvGraphicFramePr>
        <p:xfrm>
          <a:off x="5175504" y="2898969"/>
          <a:ext cx="21336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Εξίσωση" r:id="rId4" imgW="876300" imgH="380910" progId="Equation.3">
                  <p:embed/>
                </p:oleObj>
              </mc:Choice>
              <mc:Fallback>
                <p:oleObj name="Εξίσωση" r:id="rId4" imgW="876300" imgH="380910" progId="Equation.3">
                  <p:embed/>
                  <p:pic>
                    <p:nvPicPr>
                      <p:cNvPr id="75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504" y="2898969"/>
                        <a:ext cx="21336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54071" y="4206863"/>
            <a:ext cx="37704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όπου </a:t>
            </a:r>
            <a:r>
              <a:rPr lang="en-US" altLang="el-GR" sz="2000" b="1" i="1" dirty="0">
                <a:latin typeface="Comic Sans MS" pitchFamily="66" charset="0"/>
              </a:rPr>
              <a:t>k</a:t>
            </a:r>
            <a:r>
              <a:rPr lang="el-GR" altLang="el-GR" sz="2000" b="1" baseline="-25000" dirty="0">
                <a:latin typeface="Comic Sans MS" pitchFamily="66" charset="0"/>
              </a:rPr>
              <a:t>μ</a:t>
            </a:r>
            <a:r>
              <a:rPr lang="el-GR" altLang="el-GR" sz="2000" b="1" dirty="0">
                <a:latin typeface="Comic Sans MS" pitchFamily="66" charset="0"/>
              </a:rPr>
              <a:t>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μαγνητική σταθερή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94281" y="4077020"/>
                <a:ext cx="2422281" cy="529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με</a:t>
                </a:r>
                <a:r>
                  <a:rPr 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l-GR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𝛍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281" y="4077020"/>
                <a:ext cx="2422281" cy="529953"/>
              </a:xfrm>
              <a:prstGeom prst="rect">
                <a:avLst/>
              </a:prstGeom>
              <a:blipFill>
                <a:blip r:embed="rId6"/>
                <a:stretch>
                  <a:fillRect l="-5779" b="-8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5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145157" y="595077"/>
            <a:ext cx="68183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Αν ο </a:t>
            </a:r>
            <a:r>
              <a:rPr lang="el-GR" altLang="el-GR" sz="2000" b="1" dirty="0" smtClean="0">
                <a:latin typeface="Comic Sans MS" pitchFamily="66" charset="0"/>
              </a:rPr>
              <a:t>κυκλικός αγωγός </a:t>
            </a:r>
            <a:r>
              <a:rPr lang="el-GR" altLang="el-GR" sz="2000" b="1" dirty="0">
                <a:latin typeface="Comic Sans MS" pitchFamily="66" charset="0"/>
              </a:rPr>
              <a:t>αποτελείται από </a:t>
            </a:r>
            <a:r>
              <a:rPr lang="el-GR" altLang="el-GR" sz="2000" b="1" i="1" dirty="0">
                <a:latin typeface="Comic Sans MS" pitchFamily="66" charset="0"/>
              </a:rPr>
              <a:t>Ν</a:t>
            </a:r>
            <a:r>
              <a:rPr lang="el-GR" altLang="el-GR" sz="2000" b="1" dirty="0">
                <a:latin typeface="Comic Sans MS" pitchFamily="66" charset="0"/>
              </a:rPr>
              <a:t> σύρματα, τότε η </a:t>
            </a:r>
            <a:r>
              <a:rPr lang="el-GR" altLang="el-GR" sz="2000" b="1" dirty="0" smtClean="0">
                <a:latin typeface="Comic Sans MS" pitchFamily="66" charset="0"/>
              </a:rPr>
              <a:t>ένταση στο κέντρο του κυκλικού πλαισίου </a:t>
            </a:r>
            <a:r>
              <a:rPr lang="el-GR" altLang="el-GR" sz="2000" b="1" dirty="0">
                <a:latin typeface="Comic Sans MS" pitchFamily="66" charset="0"/>
              </a:rPr>
              <a:t>γίνεται</a:t>
            </a: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284164"/>
              </p:ext>
            </p:extLst>
          </p:nvPr>
        </p:nvGraphicFramePr>
        <p:xfrm>
          <a:off x="3780346" y="2126140"/>
          <a:ext cx="25908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" name="Εξίσωση" r:id="rId3" imgW="1066800" imgH="380910" progId="Equation.3">
                  <p:embed/>
                </p:oleObj>
              </mc:Choice>
              <mc:Fallback>
                <p:oleObj name="Εξίσωση" r:id="rId3" imgW="1066800" imgH="380910" progId="Equation.3">
                  <p:embed/>
                  <p:pic>
                    <p:nvPicPr>
                      <p:cNvPr id="757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346" y="2126140"/>
                        <a:ext cx="25908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8129016" y="1390864"/>
            <a:ext cx="2838768" cy="2355135"/>
            <a:chOff x="3424" y="1181"/>
            <a:chExt cx="1497" cy="1112"/>
          </a:xfrm>
        </p:grpSpPr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424" y="1616"/>
              <a:ext cx="1497" cy="677"/>
              <a:chOff x="3424" y="1616"/>
              <a:chExt cx="1497" cy="677"/>
            </a:xfrm>
          </p:grpSpPr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3424" y="1616"/>
                <a:ext cx="1497" cy="589"/>
                <a:chOff x="3424" y="1616"/>
                <a:chExt cx="1497" cy="589"/>
              </a:xfrm>
            </p:grpSpPr>
            <p:sp>
              <p:nvSpPr>
                <p:cNvPr id="16" name="Oval 18"/>
                <p:cNvSpPr>
                  <a:spLocks noChangeArrowheads="1"/>
                </p:cNvSpPr>
                <p:nvPr/>
              </p:nvSpPr>
              <p:spPr bwMode="auto">
                <a:xfrm>
                  <a:off x="3424" y="1616"/>
                  <a:ext cx="1497" cy="31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l-GR"/>
                </a:p>
              </p:txBody>
            </p:sp>
            <p:grpSp>
              <p:nvGrpSpPr>
                <p:cNvPr id="17" name="Group 20"/>
                <p:cNvGrpSpPr>
                  <a:grpSpLocks/>
                </p:cNvGrpSpPr>
                <p:nvPr/>
              </p:nvGrpSpPr>
              <p:grpSpPr bwMode="auto">
                <a:xfrm>
                  <a:off x="3424" y="1661"/>
                  <a:ext cx="1497" cy="544"/>
                  <a:chOff x="3470" y="1389"/>
                  <a:chExt cx="1497" cy="544"/>
                </a:xfrm>
              </p:grpSpPr>
              <p:sp>
                <p:nvSpPr>
                  <p:cNvPr id="18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616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  <p:sp>
                <p:nvSpPr>
                  <p:cNvPr id="19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570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  <p:sp>
                <p:nvSpPr>
                  <p:cNvPr id="20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525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  <p:sp>
                <p:nvSpPr>
                  <p:cNvPr id="21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480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  <p:sp>
                <p:nvSpPr>
                  <p:cNvPr id="2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434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  <p:sp>
                <p:nvSpPr>
                  <p:cNvPr id="2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389"/>
                    <a:ext cx="1497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l-GR"/>
                  </a:p>
                </p:txBody>
              </p:sp>
            </p:grpSp>
          </p:grpSp>
          <p:sp>
            <p:nvSpPr>
              <p:cNvPr id="12" name="Arc 22"/>
              <p:cNvSpPr>
                <a:spLocks/>
              </p:cNvSpPr>
              <p:nvPr/>
            </p:nvSpPr>
            <p:spPr bwMode="auto">
              <a:xfrm rot="10465685">
                <a:off x="3671" y="2163"/>
                <a:ext cx="502" cy="13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379"/>
                  <a:gd name="T1" fmla="*/ 0 h 21600"/>
                  <a:gd name="T2" fmla="*/ 20379 w 20379"/>
                  <a:gd name="T3" fmla="*/ 14442 h 21600"/>
                  <a:gd name="T4" fmla="*/ 0 w 2037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379" h="21600" fill="none" extrusionOk="0">
                    <a:moveTo>
                      <a:pt x="0" y="0"/>
                    </a:moveTo>
                    <a:cubicBezTo>
                      <a:pt x="9170" y="0"/>
                      <a:pt x="17340" y="5790"/>
                      <a:pt x="20379" y="14441"/>
                    </a:cubicBezTo>
                  </a:path>
                  <a:path w="20379" h="21600" stroke="0" extrusionOk="0">
                    <a:moveTo>
                      <a:pt x="0" y="0"/>
                    </a:moveTo>
                    <a:cubicBezTo>
                      <a:pt x="9170" y="0"/>
                      <a:pt x="17340" y="5790"/>
                      <a:pt x="20379" y="1444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13500000" algn="ctr" rotWithShape="0">
                        <a:srgbClr val="FF0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3" name="Line 26"/>
              <p:cNvSpPr>
                <a:spLocks noChangeShapeType="1"/>
              </p:cNvSpPr>
              <p:nvPr/>
            </p:nvSpPr>
            <p:spPr bwMode="auto">
              <a:xfrm flipH="1">
                <a:off x="3424" y="179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4" name="Line 27"/>
              <p:cNvSpPr>
                <a:spLocks noChangeShapeType="1"/>
              </p:cNvSpPr>
              <p:nvPr/>
            </p:nvSpPr>
            <p:spPr bwMode="auto">
              <a:xfrm flipH="1">
                <a:off x="3878" y="179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5" name="Text Box 28"/>
              <p:cNvSpPr txBox="1">
                <a:spLocks noChangeArrowheads="1"/>
              </p:cNvSpPr>
              <p:nvPr/>
            </p:nvSpPr>
            <p:spPr bwMode="auto">
              <a:xfrm>
                <a:off x="3710" y="170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l-GR" sz="18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r</a:t>
                </a:r>
                <a:endParaRPr lang="el-GR" altLang="el-GR" sz="18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150" y="1181"/>
              <a:ext cx="191" cy="616"/>
              <a:chOff x="4150" y="1181"/>
              <a:chExt cx="191" cy="616"/>
            </a:xfrm>
          </p:grpSpPr>
          <p:graphicFrame>
            <p:nvGraphicFramePr>
              <p:cNvPr id="9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7301541"/>
                  </p:ext>
                </p:extLst>
              </p:nvPr>
            </p:nvGraphicFramePr>
            <p:xfrm>
              <a:off x="4173" y="1181"/>
              <a:ext cx="16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33" name="Εξίσωση" r:id="rId5" imgW="171585" imgH="219165" progId="Equation.3">
                      <p:embed/>
                    </p:oleObj>
                  </mc:Choice>
                  <mc:Fallback>
                    <p:oleObj name="Εξίσωση" r:id="rId5" imgW="171585" imgH="219165" progId="Equation.3">
                      <p:embed/>
                      <p:pic>
                        <p:nvPicPr>
                          <p:cNvPr id="9229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3" y="1181"/>
                            <a:ext cx="168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Line 25"/>
              <p:cNvSpPr>
                <a:spLocks noChangeShapeType="1"/>
              </p:cNvSpPr>
              <p:nvPr/>
            </p:nvSpPr>
            <p:spPr bwMode="auto">
              <a:xfrm flipV="1">
                <a:off x="4150" y="1344"/>
                <a:ext cx="0" cy="45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1" y="80983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846634" y="3726071"/>
            <a:ext cx="5415422" cy="9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8"/>
              </a:rPr>
              <a:t>Πειραματική παρουσίαση</a:t>
            </a:r>
            <a:r>
              <a:rPr lang="el-GR" alt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μαγνητικού φάσματος κυκλικού ρευματοφόρου πλαισίου</a:t>
            </a:r>
            <a:endParaRPr lang="en-US" altLang="el-GR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8749" y="4713526"/>
            <a:ext cx="28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(από το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ΕΚΦΕ Λευκάδας</a:t>
            </a:r>
            <a:r>
              <a:rPr lang="el-GR" b="1" dirty="0" smtClean="0">
                <a:latin typeface="Comic Sans MS" panose="030F0702030302020204" pitchFamily="66" charset="0"/>
              </a:rPr>
              <a:t>)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" y="298618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140" y="2564207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82496" y="2523744"/>
            <a:ext cx="3758184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Παρατηρείς μια σημαντική διαφορά ανάμεσα στις σχέσεις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1526997" y="3494296"/>
            <a:ext cx="4051415" cy="576183"/>
            <a:chOff x="1975053" y="1308880"/>
            <a:chExt cx="4051415" cy="576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975053" y="1308880"/>
                  <a:ext cx="1213794" cy="5761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𝚩</m:t>
                        </m:r>
                        <m:r>
                          <a:rPr lang="el-GR" sz="20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l-GR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𝛍</m:t>
                            </m:r>
                          </m:sub>
                        </m:sSub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𝜤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053" y="1308880"/>
                  <a:ext cx="1213794" cy="576183"/>
                </a:xfrm>
                <a:prstGeom prst="rect">
                  <a:avLst/>
                </a:prstGeom>
                <a:blipFill>
                  <a:blip r:embed="rId4"/>
                  <a:stretch>
                    <a:fillRect r="-1000" b="-842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3269902" y="1458471"/>
              <a:ext cx="27565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latin typeface="Comic Sans MS" panose="030F0702030302020204" pitchFamily="66" charset="0"/>
                </a:rPr>
                <a:t>για ευθύγραμμο ρευματοφόρο αγωγό</a:t>
              </a:r>
              <a:endParaRPr lang="el-GR" sz="1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Ομάδα 19"/>
          <p:cNvGrpSpPr/>
          <p:nvPr/>
        </p:nvGrpSpPr>
        <p:grpSpPr>
          <a:xfrm>
            <a:off x="1526997" y="4225999"/>
            <a:ext cx="4248957" cy="576183"/>
            <a:chOff x="1975053" y="2040583"/>
            <a:chExt cx="4248957" cy="576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75053" y="2040583"/>
                  <a:ext cx="1372492" cy="5761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𝚩</m:t>
                        </m:r>
                        <m:r>
                          <a:rPr lang="el-GR" sz="20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l-GR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𝛍</m:t>
                            </m:r>
                          </m:sub>
                        </m:sSub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0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𝛑</m:t>
                            </m:r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𝜤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053" y="2040583"/>
                  <a:ext cx="1372492" cy="576183"/>
                </a:xfrm>
                <a:prstGeom prst="rect">
                  <a:avLst/>
                </a:prstGeom>
                <a:blipFill>
                  <a:blip r:embed="rId5"/>
                  <a:stretch>
                    <a:fillRect r="-1770" b="-842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3387594" y="2190174"/>
              <a:ext cx="2485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>
                  <a:latin typeface="Comic Sans MS" panose="030F0702030302020204" pitchFamily="66" charset="0"/>
                </a:rPr>
                <a:t>για κυκλικό ρευματοφόρο αγωγό</a:t>
              </a:r>
              <a:endParaRPr lang="el-GR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30234" y="2128618"/>
              <a:ext cx="493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omic Sans MS" panose="030F0702030302020204" pitchFamily="66" charset="0"/>
                </a:rPr>
                <a:t>;</a:t>
              </a:r>
              <a:endParaRPr lang="el-GR" sz="2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282178" y="178231"/>
            <a:ext cx="5443734" cy="2209800"/>
          </a:xfrm>
          <a:prstGeom prst="cloudCallout">
            <a:avLst>
              <a:gd name="adj1" fmla="val 45812"/>
              <a:gd name="adj2" fmla="val 555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l-GR" altLang="el-GR" b="1" dirty="0">
                <a:latin typeface="Comic Sans MS" pitchFamily="66" charset="0"/>
              </a:rPr>
              <a:t>Βλέπω, ότι μετατρέποντας το ευθύγραμμο σύρμα σε κυκλικό,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ένταση του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μαγνητικού πεδίου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αυξάνεται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 (=3,14) φορές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r>
              <a:rPr lang="el-GR" altLang="el-GR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Ουάου</a:t>
            </a:r>
            <a:r>
              <a:rPr lang="el-GR" alt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</a:t>
            </a:r>
            <a:r>
              <a:rPr lang="en-US" alt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Έξυπνο!</a:t>
            </a:r>
          </a:p>
        </p:txBody>
      </p:sp>
    </p:spTree>
    <p:extLst>
      <p:ext uri="{BB962C8B-B14F-4D97-AF65-F5344CB8AC3E}">
        <p14:creationId xmlns:p14="http://schemas.microsoft.com/office/powerpoint/2010/main" val="38896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610479" y="146304"/>
            <a:ext cx="5042281" cy="2670048"/>
          </a:xfrm>
          <a:prstGeom prst="cloudCallout">
            <a:avLst>
              <a:gd name="adj1" fmla="val 54595"/>
              <a:gd name="adj2" fmla="val 514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l-GR" altLang="el-GR" b="1" dirty="0">
                <a:latin typeface="Comic Sans MS" pitchFamily="66" charset="0"/>
              </a:rPr>
              <a:t>Μα τότε, μπορούμε να φτιάξουμε </a:t>
            </a:r>
            <a:r>
              <a:rPr lang="el-GR" alt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πολλούς κύκλους με ένα σύρμα.</a:t>
            </a:r>
            <a:r>
              <a:rPr lang="el-GR" altLang="el-GR" b="1" dirty="0">
                <a:latin typeface="Comic Sans MS" pitchFamily="66" charset="0"/>
              </a:rPr>
              <a:t> </a:t>
            </a:r>
            <a:r>
              <a: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μαγνητικό πεδίο θα γίνει πιο ισχυρό!</a:t>
            </a:r>
            <a:r>
              <a:rPr lang="el-GR" altLang="el-G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b="1" dirty="0">
                <a:latin typeface="Comic Sans MS" pitchFamily="66" charset="0"/>
              </a:rPr>
              <a:t>Σωστά</a:t>
            </a:r>
            <a:r>
              <a:rPr lang="en-US" altLang="el-GR" b="1" dirty="0">
                <a:latin typeface="Comic Sans MS" pitchFamily="66" charset="0"/>
              </a:rPr>
              <a:t>;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612" y="2884247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6" y="293454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23546" y="2624328"/>
            <a:ext cx="448056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Σωστά! Έτσι, έχουμε κατασκευάσει το σωληνοειδές,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701895" y="3188841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αλλά και το πηνίο. </a:t>
            </a:r>
            <a:endParaRPr lang="el-GR" sz="2000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1422556" y="683048"/>
            <a:ext cx="2683510" cy="1139246"/>
            <a:chOff x="1975866" y="4096592"/>
            <a:chExt cx="2683510" cy="1139246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866" y="4096592"/>
              <a:ext cx="2683510" cy="951426"/>
            </a:xfrm>
            <a:prstGeom prst="rect">
              <a:avLst/>
            </a:prstGeom>
          </p:spPr>
        </p:pic>
        <p:sp>
          <p:nvSpPr>
            <p:cNvPr id="11" name="Ορθογώνιο 10"/>
            <p:cNvSpPr/>
            <p:nvPr/>
          </p:nvSpPr>
          <p:spPr>
            <a:xfrm>
              <a:off x="2640824" y="4897284"/>
              <a:ext cx="13756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Σ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ωληνοειδές</a:t>
              </a:r>
              <a:endParaRPr lang="el-GR" sz="1600" dirty="0"/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3015431" y="4015801"/>
            <a:ext cx="1372928" cy="1913700"/>
            <a:chOff x="3015431" y="3881750"/>
            <a:chExt cx="1372928" cy="1913700"/>
          </a:xfrm>
        </p:grpSpPr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431" y="3881750"/>
              <a:ext cx="1372928" cy="1744423"/>
            </a:xfrm>
            <a:prstGeom prst="rect">
              <a:avLst/>
            </a:prstGeom>
          </p:spPr>
        </p:pic>
        <p:sp>
          <p:nvSpPr>
            <p:cNvPr id="15" name="Ορθογώνιο 14"/>
            <p:cNvSpPr/>
            <p:nvPr/>
          </p:nvSpPr>
          <p:spPr>
            <a:xfrm>
              <a:off x="3330639" y="5456896"/>
              <a:ext cx="7425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Πηνίο</a:t>
              </a:r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76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0" y="73849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6705" y="1509852"/>
            <a:ext cx="10485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Η «εικόνα» ενός μαγνητικού πεδίου μπορεί να αποδοθεί με το μαγνητικό …………… του πεδίου.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9452031" y="1563712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φάσμα</a:t>
            </a:r>
            <a:endParaRPr lang="el-GR" sz="2000" dirty="0"/>
          </a:p>
        </p:txBody>
      </p:sp>
      <p:sp>
        <p:nvSpPr>
          <p:cNvPr id="11" name="Ορθογώνιο 10"/>
          <p:cNvSpPr/>
          <p:nvPr/>
        </p:nvSpPr>
        <p:spPr>
          <a:xfrm>
            <a:off x="2345937" y="1010172"/>
            <a:ext cx="58801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Οι μαγνητικοί πόλοι υπάρχουν πάντα </a:t>
            </a:r>
            <a:r>
              <a:rPr lang="el-GR" b="1" dirty="0" smtClean="0">
                <a:latin typeface="Comic Sans MS" panose="030F0702030302020204" pitchFamily="66" charset="0"/>
              </a:rPr>
              <a:t>σε ………………… 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6699225" y="1051769"/>
            <a:ext cx="1202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ζευγάρια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636705" y="1940927"/>
                <a:ext cx="9310253" cy="973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b="1" dirty="0" smtClean="0">
                    <a:latin typeface="Comic Sans MS" pitchFamily="66" charset="0"/>
                  </a:rPr>
                  <a:t>Η </a:t>
                </a:r>
                <a:r>
                  <a:rPr lang="el-GR" altLang="el-GR" b="1" dirty="0" smtClean="0">
                    <a:solidFill>
                      <a:schemeClr val="tx1"/>
                    </a:solidFill>
                    <a:latin typeface="Comic Sans MS" pitchFamily="66" charset="0"/>
                  </a:rPr>
                  <a:t>Ένταση</a:t>
                </a:r>
                <a:r>
                  <a:rPr lang="el-GR" altLang="el-GR" b="1" dirty="0" smtClean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b="1" dirty="0" smtClean="0">
                    <a:latin typeface="Comic Sans MS" pitchFamily="66" charset="0"/>
                  </a:rPr>
                  <a:t>του μαγνητικού πεδίου είναι ………………………… μέγεθος και μας </a:t>
                </a:r>
                <a:r>
                  <a:rPr lang="el-GR" altLang="el-GR" b="1" dirty="0">
                    <a:latin typeface="Comic Sans MS" pitchFamily="66" charset="0"/>
                  </a:rPr>
                  <a:t>δείχνει πόσο </a:t>
                </a:r>
                <a:r>
                  <a:rPr lang="el-GR" altLang="el-GR" b="1" dirty="0" smtClean="0">
                    <a:latin typeface="Comic Sans MS" pitchFamily="66" charset="0"/>
                  </a:rPr>
                  <a:t>……………… είναι </a:t>
                </a:r>
                <a:r>
                  <a:rPr lang="el-GR" altLang="el-GR" b="1" dirty="0">
                    <a:latin typeface="Comic Sans MS" pitchFamily="66" charset="0"/>
                  </a:rPr>
                  <a:t>το μαγνητικό πεδίο σ’ ένα σημείο του.</a:t>
                </a:r>
              </a:p>
            </p:txBody>
          </p:sp>
        </mc:Choice>
        <mc:Fallback xmlns="">
          <p:sp>
            <p:nvSpPr>
              <p:cNvPr id="1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6705" y="1940927"/>
                <a:ext cx="9310253" cy="973728"/>
              </a:xfrm>
              <a:prstGeom prst="rect">
                <a:avLst/>
              </a:prstGeom>
              <a:blipFill>
                <a:blip r:embed="rId3"/>
                <a:stretch>
                  <a:fillRect l="-524" r="-524" b="-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Ορθογώνιο 13"/>
          <p:cNvSpPr/>
          <p:nvPr/>
        </p:nvSpPr>
        <p:spPr>
          <a:xfrm>
            <a:off x="6370374" y="2041518"/>
            <a:ext cx="1677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διανυσματικό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322406" y="242596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ισχυρό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1624648" y="2960584"/>
                <a:ext cx="7980217" cy="4029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altLang="el-GR" b="1" dirty="0" smtClean="0">
                    <a:latin typeface="Comic Sans MS" pitchFamily="66" charset="0"/>
                  </a:rPr>
                  <a:t>Η μονάδα μέτρησης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altLang="el-GR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στο </a:t>
                </a:r>
                <a:r>
                  <a:rPr lang="en-US" altLang="el-GR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SI</a:t>
                </a:r>
                <a:r>
                  <a:rPr lang="el-GR" altLang="el-GR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είναι</a:t>
                </a:r>
                <a:r>
                  <a:rPr lang="en-US" altLang="el-GR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:</a:t>
                </a:r>
                <a:r>
                  <a:rPr lang="el-GR" altLang="el-GR" b="1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1 ………… . 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4648" y="2960584"/>
                <a:ext cx="7980217" cy="402931"/>
              </a:xfrm>
              <a:prstGeom prst="rect">
                <a:avLst/>
              </a:prstGeom>
              <a:blipFill>
                <a:blip r:embed="rId4"/>
                <a:stretch>
                  <a:fillRect l="-688" t="-1515" b="-303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Ορθογώνιο 16"/>
          <p:cNvSpPr/>
          <p:nvPr/>
        </p:nvSpPr>
        <p:spPr>
          <a:xfrm>
            <a:off x="7066416" y="2957635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Tesla</a:t>
            </a:r>
            <a:endParaRPr lang="el-GR" sz="2000" dirty="0"/>
          </a:p>
        </p:txBody>
      </p:sp>
      <p:sp>
        <p:nvSpPr>
          <p:cNvPr id="18" name="Ορθογώνιο 17"/>
          <p:cNvSpPr/>
          <p:nvPr/>
        </p:nvSpPr>
        <p:spPr>
          <a:xfrm>
            <a:off x="1089717" y="3423281"/>
            <a:ext cx="10046524" cy="87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Μαγνητική δυναμική γραμμή </a:t>
            </a:r>
            <a:r>
              <a:rPr lang="el-GR" b="1" dirty="0" smtClean="0">
                <a:latin typeface="Comic Sans MS" panose="030F0702030302020204" pitchFamily="66" charset="0"/>
              </a:rPr>
              <a:t>ενός</a:t>
            </a:r>
            <a:r>
              <a:rPr lang="el-GR" b="1" dirty="0">
                <a:latin typeface="Comic Sans MS" panose="030F0702030302020204" pitchFamily="66" charset="0"/>
              </a:rPr>
              <a:t> μαγνητικού πεδίου </a:t>
            </a:r>
            <a:r>
              <a:rPr lang="el-GR" b="1" dirty="0" smtClean="0">
                <a:latin typeface="Comic Sans MS" panose="030F0702030302020204" pitchFamily="66" charset="0"/>
              </a:rPr>
              <a:t>είναι </a:t>
            </a:r>
            <a:r>
              <a:rPr lang="el-GR" b="1" dirty="0">
                <a:latin typeface="Comic Sans MS" panose="030F0702030302020204" pitchFamily="66" charset="0"/>
              </a:rPr>
              <a:t>η νοητή γραμμή που σε κάθε της σημείο </a:t>
            </a:r>
            <a:r>
              <a:rPr lang="el-GR" b="1" dirty="0" smtClean="0">
                <a:latin typeface="Comic Sans MS" panose="030F0702030302020204" pitchFamily="66" charset="0"/>
              </a:rPr>
              <a:t>το διάνυσμα της</a:t>
            </a:r>
            <a:r>
              <a:rPr lang="el-GR" b="1" dirty="0">
                <a:latin typeface="Comic Sans MS" panose="030F0702030302020204" pitchFamily="66" charset="0"/>
              </a:rPr>
              <a:t> </a:t>
            </a:r>
            <a:r>
              <a:rPr lang="el-GR" b="1" dirty="0" smtClean="0">
                <a:latin typeface="Comic Sans MS" panose="030F0702030302020204" pitchFamily="66" charset="0"/>
              </a:rPr>
              <a:t>………………… </a:t>
            </a:r>
            <a:r>
              <a:rPr lang="el-GR" b="1" dirty="0">
                <a:latin typeface="Comic Sans MS" panose="030F0702030302020204" pitchFamily="66" charset="0"/>
              </a:rPr>
              <a:t>του μαγνητικού πεδίου εφάπτεται σ΄ αυτή.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3701473" y="3851224"/>
            <a:ext cx="1109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έντασης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7357" y="4360403"/>
            <a:ext cx="9558884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Το πείραμα του </a:t>
            </a:r>
            <a:r>
              <a:rPr lang="en-US" b="1" dirty="0" err="1" smtClean="0">
                <a:latin typeface="Comic Sans MS" panose="030F0702030302020204" pitchFamily="66" charset="0"/>
              </a:rPr>
              <a:t>Oersted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μας οδηγεί στο συμπέρασμα ότι γύρω από ……………………………… αγωγούς δημιουργείται μαγνητικό πεδίο.</a:t>
            </a:r>
          </a:p>
        </p:txBody>
      </p:sp>
      <p:sp>
        <p:nvSpPr>
          <p:cNvPr id="21" name="Ορθογώνιο 20"/>
          <p:cNvSpPr/>
          <p:nvPr/>
        </p:nvSpPr>
        <p:spPr>
          <a:xfrm>
            <a:off x="8923090" y="4368347"/>
            <a:ext cx="194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ρευματοφόρους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0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3201" y="564135"/>
            <a:ext cx="6126479" cy="1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Μαγνητικό πεδίο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ρευματοφόρου σωληνοειδούς ή πηνίου</a:t>
            </a:r>
            <a:endParaRPr lang="en-US" altLang="el-G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89" y="2220086"/>
            <a:ext cx="4192391" cy="314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1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2214" y="334107"/>
            <a:ext cx="7927731" cy="9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παρουσίαση μαγνητικού φάσματος ρευματοφόρου σωληνοειδούς (ή πηνίου)</a:t>
            </a:r>
            <a:endParaRPr lang="en-US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00" y="1321562"/>
            <a:ext cx="364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(από τον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Χρήστο Γεωργόπουλο</a:t>
            </a:r>
            <a:r>
              <a:rPr lang="el-GR" b="1" dirty="0" smtClean="0">
                <a:latin typeface="Comic Sans MS" panose="030F0702030302020204" pitchFamily="66" charset="0"/>
              </a:rPr>
              <a:t>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75" y="1910450"/>
            <a:ext cx="6802808" cy="3323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25155" y="5299838"/>
            <a:ext cx="24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0" y="136177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0864" y="457200"/>
            <a:ext cx="69311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Σ’ αυτή την περίπτωση παρατηρούμε ότι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σωληνοειδές </a:t>
            </a:r>
            <a:r>
              <a:rPr lang="el-GR" sz="2000" b="1" dirty="0" smtClean="0">
                <a:latin typeface="Comic Sans MS" panose="030F0702030302020204" pitchFamily="66" charset="0"/>
              </a:rPr>
              <a:t>συμπεριφέρεται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σαν 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ραβδόμορφος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μαγνήτης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εσωτερικό του σωληνοειδούς</a:t>
            </a:r>
            <a:r>
              <a:rPr lang="el-GR" sz="2000" b="1" dirty="0" smtClean="0">
                <a:latin typeface="Comic Sans MS" panose="030F0702030302020204" pitchFamily="66" charset="0"/>
              </a:rPr>
              <a:t> (δεχόμαστε ότι) δημιουργείται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ομογενές μαγνητικό πεδίο </a:t>
            </a:r>
            <a:r>
              <a:rPr lang="el-GR" sz="2000" b="1" dirty="0" smtClean="0">
                <a:latin typeface="Comic Sans MS" panose="030F0702030302020204" pitchFamily="66" charset="0"/>
              </a:rPr>
              <a:t>με τις δυναμικές γραμμές (περίπου) παράλληλες και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ισαπέχουσες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62" name="Εικόνα 6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4" y="2979157"/>
            <a:ext cx="5217668" cy="29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2" y="76741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1562" y="502920"/>
            <a:ext cx="9029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Για να βρούμε την φορά των δυναμικών γραμμών, άρα και τους πόλους του μαγνήτη-σωληνοειδούς, χρησιμοποιούμε τον κανόνα του δεξιού χεριού.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9" y="1929464"/>
            <a:ext cx="5420481" cy="3057952"/>
          </a:xfrm>
          <a:prstGeom prst="rect">
            <a:avLst/>
          </a:prstGeom>
        </p:spPr>
      </p:pic>
      <p:grpSp>
        <p:nvGrpSpPr>
          <p:cNvPr id="12" name="Ομάδα 11"/>
          <p:cNvGrpSpPr/>
          <p:nvPr/>
        </p:nvGrpSpPr>
        <p:grpSpPr>
          <a:xfrm>
            <a:off x="5517495" y="2733385"/>
            <a:ext cx="848966" cy="901055"/>
            <a:chOff x="674223" y="3785616"/>
            <a:chExt cx="848966" cy="901055"/>
          </a:xfrm>
        </p:grpSpPr>
        <p:cxnSp>
          <p:nvCxnSpPr>
            <p:cNvPr id="9" name="Ευθύγραμμο βέλος σύνδεσης 8"/>
            <p:cNvCxnSpPr/>
            <p:nvPr/>
          </p:nvCxnSpPr>
          <p:spPr>
            <a:xfrm flipV="1">
              <a:off x="1133856" y="3785616"/>
              <a:ext cx="0" cy="4480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74223" y="4225006"/>
              <a:ext cx="848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φορά ρεύματος</a:t>
              </a:r>
              <a:endParaRPr lang="el-GR" sz="1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4092448" y="3181441"/>
            <a:ext cx="848966" cy="646331"/>
            <a:chOff x="674223" y="4225006"/>
            <a:chExt cx="848966" cy="646331"/>
          </a:xfrm>
        </p:grpSpPr>
        <p:cxnSp>
          <p:nvCxnSpPr>
            <p:cNvPr id="14" name="Ευθύγραμμο βέλος σύνδεσης 13"/>
            <p:cNvCxnSpPr/>
            <p:nvPr/>
          </p:nvCxnSpPr>
          <p:spPr>
            <a:xfrm flipH="1" flipV="1">
              <a:off x="740706" y="4225006"/>
              <a:ext cx="393150" cy="86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4223" y="4225006"/>
              <a:ext cx="848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άκρο βόρειου πόλου</a:t>
              </a:r>
              <a:endParaRPr lang="el-GR" sz="1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4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6" y="72679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9696" y="194927"/>
            <a:ext cx="8688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γεωμετρικό κέντρο</a:t>
            </a:r>
            <a:r>
              <a:rPr lang="el-GR" sz="2000" b="1" dirty="0" smtClean="0">
                <a:latin typeface="Comic Sans MS" panose="030F0702030302020204" pitchFamily="66" charset="0"/>
              </a:rPr>
              <a:t> του εσωτερικού του σωληνοειδούς,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μέτρο της έντασης </a:t>
            </a:r>
            <a:r>
              <a:rPr lang="el-GR" sz="2000" b="1" dirty="0" smtClean="0">
                <a:latin typeface="Comic Sans MS" panose="030F0702030302020204" pitchFamily="66" charset="0"/>
              </a:rPr>
              <a:t>του μαγνητικού πεδίου είναι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ανάλογο της τιμής του ρεύματος </a:t>
            </a:r>
            <a:r>
              <a:rPr lang="el-GR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που διαρρέει το σωληνοειδές και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αντιστρόφως ανάλογο του μήκους </a:t>
            </a:r>
            <a:r>
              <a:rPr lang="el-GR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ℓ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του σωληνοειδούς.  </a:t>
            </a:r>
            <a:endParaRPr lang="el-GR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539" y="2110116"/>
                <a:ext cx="228492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𝛑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𝜨</m:t>
                          </m:r>
                        </m:num>
                        <m:den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𝜤</m:t>
                      </m:r>
                    </m:oMath>
                  </m:oMathPara>
                </a14:m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39" y="2110116"/>
                <a:ext cx="2284921" cy="806631"/>
              </a:xfrm>
              <a:prstGeom prst="rect">
                <a:avLst/>
              </a:prstGeom>
              <a:blipFill>
                <a:blip r:embed="rId5"/>
                <a:stretch>
                  <a:fillRect r="-267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43586" y="3216746"/>
            <a:ext cx="37704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όπου </a:t>
            </a:r>
            <a:r>
              <a:rPr lang="en-US" altLang="el-GR" sz="2000" b="1" i="1" dirty="0">
                <a:latin typeface="Comic Sans MS" pitchFamily="66" charset="0"/>
              </a:rPr>
              <a:t>k</a:t>
            </a:r>
            <a:r>
              <a:rPr lang="el-GR" altLang="el-GR" sz="2000" b="1" baseline="-25000" dirty="0">
                <a:latin typeface="Comic Sans MS" pitchFamily="66" charset="0"/>
              </a:rPr>
              <a:t>μ</a:t>
            </a:r>
            <a:r>
              <a:rPr lang="el-GR" altLang="el-GR" sz="2000" b="1" dirty="0">
                <a:latin typeface="Comic Sans MS" pitchFamily="66" charset="0"/>
              </a:rPr>
              <a:t>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μαγνητική σταθερή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88949" y="3841620"/>
                <a:ext cx="2422281" cy="529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με</a:t>
                </a:r>
                <a:r>
                  <a:rPr 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l-GR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𝛍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49" y="3841620"/>
                <a:ext cx="2422281" cy="529953"/>
              </a:xfrm>
              <a:prstGeom prst="rect">
                <a:avLst/>
              </a:prstGeom>
              <a:blipFill>
                <a:blip r:embed="rId6"/>
                <a:stretch>
                  <a:fillRect l="-5779" b="-9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6430743" y="2916747"/>
            <a:ext cx="4397258" cy="3207213"/>
            <a:chOff x="7015959" y="2816352"/>
            <a:chExt cx="4397258" cy="3207213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7015959" y="2816352"/>
              <a:ext cx="4397258" cy="3207213"/>
              <a:chOff x="7015959" y="2816352"/>
              <a:chExt cx="4397258" cy="3207213"/>
            </a:xfrm>
          </p:grpSpPr>
          <p:pic>
            <p:nvPicPr>
              <p:cNvPr id="11" name="Εικόνα 1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5959" y="2816352"/>
                <a:ext cx="4397258" cy="3207213"/>
              </a:xfrm>
              <a:prstGeom prst="rect">
                <a:avLst/>
              </a:prstGeom>
            </p:spPr>
          </p:pic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H="1">
                <a:off x="8737600" y="4360794"/>
                <a:ext cx="622770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graphicFrame>
            <p:nvGraphicFramePr>
              <p:cNvPr id="13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3045487"/>
                  </p:ext>
                </p:extLst>
              </p:nvPr>
            </p:nvGraphicFramePr>
            <p:xfrm>
              <a:off x="8392415" y="4099195"/>
              <a:ext cx="430042" cy="4168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36" name="Εξίσωση" r:id="rId8" imgW="171585" imgH="219165" progId="Equation.3">
                      <p:embed/>
                    </p:oleObj>
                  </mc:Choice>
                  <mc:Fallback>
                    <p:oleObj name="Εξίσωση" r:id="rId8" imgW="171585" imgH="219165" progId="Equation.3">
                      <p:embed/>
                      <p:pic>
                        <p:nvPicPr>
                          <p:cNvPr id="1537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92415" y="4099195"/>
                            <a:ext cx="430042" cy="4168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" name="TextBox 14"/>
            <p:cNvSpPr txBox="1"/>
            <p:nvPr/>
          </p:nvSpPr>
          <p:spPr>
            <a:xfrm>
              <a:off x="7834376" y="5204191"/>
              <a:ext cx="19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Ι</a:t>
              </a:r>
              <a:endPara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60000" y="5137135"/>
              <a:ext cx="19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Ι</a:t>
              </a:r>
              <a:endParaRPr 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5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48" y="203370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40307" y="396635"/>
                <a:ext cx="228492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𝛑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𝜨</m:t>
                          </m:r>
                        </m:num>
                        <m:den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𝜤</m:t>
                      </m:r>
                    </m:oMath>
                  </m:oMathPara>
                </a14:m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307" y="396635"/>
                <a:ext cx="2284921" cy="806631"/>
              </a:xfrm>
              <a:prstGeom prst="rect">
                <a:avLst/>
              </a:prstGeom>
              <a:blipFill>
                <a:blip r:embed="rId3"/>
                <a:stretch>
                  <a:fillRect r="-267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0246" y="1091476"/>
                <a:ext cx="6035040" cy="2281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Το πηλίκο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𝜨</m:t>
                        </m:r>
                      </m:num>
                      <m:den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παριστάνει τον αριθμό των σπειρών ανά μονάδα μήκους του σωληνοειδούς (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σπείρες/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m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)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συμβολίζεται με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n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(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n 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𝜨</m:t>
                        </m:r>
                      </m:num>
                      <m:den>
                        <m: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)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.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246" y="1091476"/>
                <a:ext cx="6035040" cy="2281971"/>
              </a:xfrm>
              <a:prstGeom prst="rect">
                <a:avLst/>
              </a:prstGeom>
              <a:blipFill>
                <a:blip r:embed="rId4"/>
                <a:stretch>
                  <a:fillRect l="-1111" r="-17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0155" y="2729919"/>
                <a:ext cx="2125197" cy="465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𝜤</m:t>
                      </m:r>
                    </m:oMath>
                  </m:oMathPara>
                </a14:m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155" y="2729919"/>
                <a:ext cx="2125197" cy="465833"/>
              </a:xfrm>
              <a:prstGeom prst="rect">
                <a:avLst/>
              </a:prstGeom>
              <a:blipFill>
                <a:blip r:embed="rId5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2868030" y="3437223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ένταση του μαγνητικού πεδίου κοντά στα άκρα του </a:t>
            </a:r>
            <a:r>
              <a:rPr lang="el-GR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σωληνοειδούς έχει </a:t>
            </a:r>
            <a:r>
              <a:rPr lang="el-GR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μέτρο ίσο με το μισό του μέτρου της</a:t>
            </a:r>
            <a:br>
              <a:rPr lang="el-GR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b="1" dirty="0">
                <a:solidFill>
                  <a:srgbClr val="242021"/>
                </a:solidFill>
                <a:latin typeface="Comic Sans MS" panose="030F0702030302020204" pitchFamily="66" charset="0"/>
              </a:rPr>
              <a:t>έντασης στο </a:t>
            </a:r>
            <a:r>
              <a:rPr lang="el-GR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γεωμετρικό κέντρο </a:t>
            </a:r>
            <a:r>
              <a:rPr lang="el-GR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του </a:t>
            </a:r>
            <a:r>
              <a:rPr lang="el-GR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σωληνοειδούς.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99432" y="4839827"/>
                <a:ext cx="2805576" cy="853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𝜝</m:t>
                          </m:r>
                        </m:e>
                        <m:sub>
                          <m:r>
                            <a:rPr lang="el-GR" sz="2000" b="1" i="0" smtClean="0">
                              <a:latin typeface="Cambria Math" panose="02040503050406030204" pitchFamily="18" charset="0"/>
                            </a:rPr>
                            <m:t>𝛂𝛋𝛒𝛐𝛖</m:t>
                          </m:r>
                        </m:sub>
                      </m:sSub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𝜝</m:t>
                          </m:r>
                        </m:num>
                        <m:den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000" b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r>
                        <a:rPr lang="el-GR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000" b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𝛑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𝜨</m:t>
                          </m:r>
                        </m:num>
                        <m:den>
                          <m:r>
                            <a:rPr lang="el-GR" sz="20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lang="el-GR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𝜤</m:t>
                      </m:r>
                    </m:oMath>
                  </m:oMathPara>
                </a14:m>
                <a:endParaRPr lang="el-GR" sz="2000" b="1" i="1" dirty="0">
                  <a:solidFill>
                    <a:schemeClr val="tx1"/>
                  </a:solidFill>
                  <a:effectLst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32" y="4839827"/>
                <a:ext cx="2805576" cy="853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9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196" y="4053624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808976" y="1321231"/>
            <a:ext cx="3958063" cy="1846343"/>
          </a:xfrm>
          <a:prstGeom prst="cloudCallout">
            <a:avLst>
              <a:gd name="adj1" fmla="val 31642"/>
              <a:gd name="adj2" fmla="val 918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1600" b="1" dirty="0">
                <a:latin typeface="Comic Sans MS" pitchFamily="66" charset="0"/>
              </a:rPr>
              <a:t>Παρατηρώ, ότι σε όλες τις περιπτώσεις η </a:t>
            </a:r>
            <a:r>
              <a:rPr lang="el-GR" altLang="el-GR" sz="1600" b="1" dirty="0" smtClean="0">
                <a:latin typeface="Comic Sans MS" pitchFamily="66" charset="0"/>
              </a:rPr>
              <a:t>ένταση του μαγνητικού πεδίου    </a:t>
            </a:r>
            <a:r>
              <a:rPr lang="el-GR" altLang="el-GR" sz="1600" b="1" dirty="0">
                <a:latin typeface="Comic Sans MS" pitchFamily="66" charset="0"/>
              </a:rPr>
              <a:t>εξαρτάται από  τους ίδιους παράγοντες.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1" y="289157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562825" y="2521243"/>
            <a:ext cx="3519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altLang="el-GR" b="1" dirty="0">
                <a:latin typeface="Comic Sans MS" pitchFamily="66" charset="0"/>
              </a:rPr>
              <a:t>Έτσι είναι. Παρατήρησες ποιοι είναι αυτοί οι παράγοντες</a:t>
            </a:r>
            <a:r>
              <a:rPr lang="en-US" altLang="el-GR" b="1" dirty="0">
                <a:latin typeface="Comic Sans MS" pitchFamily="66" charset="0"/>
              </a:rPr>
              <a:t>;</a:t>
            </a:r>
            <a:endParaRPr lang="el-GR" altLang="el-GR" b="1" dirty="0">
              <a:latin typeface="Comic Sans MS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58274" y="87377"/>
            <a:ext cx="5479325" cy="2374470"/>
          </a:xfrm>
          <a:prstGeom prst="cloudCallout">
            <a:avLst>
              <a:gd name="adj1" fmla="val 90071"/>
              <a:gd name="adj2" fmla="val 121418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2000" b="1" dirty="0">
                <a:latin typeface="Comic Sans MS" pitchFamily="66" charset="0"/>
              </a:rPr>
              <a:t>Αν κατάλαβα </a:t>
            </a:r>
            <a:r>
              <a:rPr lang="el-GR" altLang="el-GR" sz="2000" b="1" dirty="0" smtClean="0">
                <a:latin typeface="Comic Sans MS" pitchFamily="66" charset="0"/>
              </a:rPr>
              <a:t>καλά, είναι</a:t>
            </a:r>
            <a:endParaRPr lang="el-GR" altLang="el-GR" sz="2000" b="1" dirty="0"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l-GR" altLang="el-GR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ένταση του ρεύματος</a:t>
            </a:r>
          </a:p>
          <a:p>
            <a:pPr algn="ctr" eaLnBrk="1" hangingPunct="1">
              <a:defRPr/>
            </a:pP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και</a:t>
            </a:r>
          </a:p>
          <a:p>
            <a:pPr algn="ctr" eaLnBrk="1" hangingPunct="1">
              <a:defRPr/>
            </a:pP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απόσταση από τον αγωγό.</a:t>
            </a:r>
          </a:p>
          <a:p>
            <a:pPr algn="ctr" eaLnBrk="1" hangingPunct="1">
              <a:defRPr/>
            </a:pPr>
            <a:r>
              <a:rPr lang="el-GR" altLang="el-GR" sz="2000" b="1" dirty="0">
                <a:latin typeface="Comic Sans MS" pitchFamily="66" charset="0"/>
              </a:rPr>
              <a:t>Σωστά</a:t>
            </a:r>
            <a:r>
              <a:rPr lang="en-US" altLang="el-GR" sz="2000" b="1" dirty="0">
                <a:latin typeface="Comic Sans MS" pitchFamily="66" charset="0"/>
              </a:rPr>
              <a:t>;</a:t>
            </a:r>
            <a:endParaRPr lang="el-GR" altLang="el-GR" sz="2000" b="1" dirty="0"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l-GR" altLang="el-GR" sz="20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063262" y="3472599"/>
            <a:ext cx="178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altLang="el-GR" b="1" dirty="0">
                <a:latin typeface="Comic Sans MS" pitchFamily="66" charset="0"/>
              </a:rPr>
              <a:t>Μπράβο.</a:t>
            </a:r>
          </a:p>
          <a:p>
            <a:pPr algn="ctr">
              <a:defRPr/>
            </a:pPr>
            <a:r>
              <a:rPr lang="el-GR" altLang="el-GR" b="1" dirty="0">
                <a:latin typeface="Comic Sans MS" pitchFamily="66" charset="0"/>
              </a:rPr>
              <a:t>Πολύ σωστά.</a:t>
            </a:r>
          </a:p>
        </p:txBody>
      </p:sp>
    </p:spTree>
    <p:extLst>
      <p:ext uri="{BB962C8B-B14F-4D97-AF65-F5344CB8AC3E}">
        <p14:creationId xmlns:p14="http://schemas.microsoft.com/office/powerpoint/2010/main" val="29593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10963" y="285184"/>
            <a:ext cx="72683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ctr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Γιατί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μονάδα 1Τ είναι πολύ μεγάλη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17" y="88330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3338146" y="964844"/>
            <a:ext cx="65444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Χρησιμοποιούμε σωληνοειδές, επειδή η ένταση του μαγνητικού πεδίου στο εσωτερικό του είναι σταθερή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Έστω, το σωληνοειδές έχει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σπείρες/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cm.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Τότε, για να είναι η ένταση του μαγνητικού πεδίου στο εσωτερικό του σωληνοειδούς 1Τ χρειάζεται να περνά ρεύμα έντασης </a:t>
            </a:r>
            <a:r>
              <a:rPr lang="el-GR" sz="2000" b="1" dirty="0" smtClean="0">
                <a:latin typeface="Comic Sans MS" panose="030F0702030302020204" pitchFamily="66" charset="0"/>
              </a:rPr>
              <a:t>…………</a:t>
            </a:r>
            <a:r>
              <a:rPr lang="en-US" sz="2000" b="1" dirty="0" smtClean="0">
                <a:latin typeface="Comic Sans MS" panose="030F0702030302020204" pitchFamily="66" charset="0"/>
              </a:rPr>
              <a:t>…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(περίπου</a:t>
            </a:r>
            <a:r>
              <a:rPr lang="el-GR" sz="2000" b="1" dirty="0" smtClean="0">
                <a:latin typeface="Comic Sans MS" panose="030F0702030302020204" pitchFamily="66" charset="0"/>
              </a:rPr>
              <a:t>)</a:t>
            </a:r>
            <a:r>
              <a:rPr lang="en-US" sz="2000" b="1" dirty="0" smtClean="0">
                <a:latin typeface="Comic Sans MS" panose="030F0702030302020204" pitchFamily="66" charset="0"/>
              </a:rPr>
              <a:t>!!!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Υπολόγισέ το)</a:t>
            </a:r>
            <a:endParaRPr lang="en-US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 Σ’ ένα σπίτι, το μέγιστο ρεύμα που συνήθως περνά από το ηλεκτρικό του κύκλωμα είναι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40Α.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5500" y="3280359"/>
            <a:ext cx="1189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1592 A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3343" y="323512"/>
            <a:ext cx="84253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«Μαγνητικό πεδίο ρευματοφόρων αγωγών».</a:t>
            </a:r>
            <a:endParaRPr lang="el-GR" altLang="el-GR" sz="20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01139" y="1453819"/>
            <a:ext cx="9189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από τον </a:t>
            </a:r>
            <a:r>
              <a:rPr lang="el-GR" altLang="el-GR" sz="2000" b="1" dirty="0" smtClean="0">
                <a:latin typeface="Comic Sans MS" pitchFamily="66" charset="0"/>
              </a:rPr>
              <a:t>Άρη </a:t>
            </a:r>
            <a:r>
              <a:rPr lang="el-GR" altLang="el-GR" sz="2000" b="1" dirty="0" err="1" smtClean="0">
                <a:latin typeface="Comic Sans MS" pitchFamily="66" charset="0"/>
              </a:rPr>
              <a:t>Ροντούλη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</a:rPr>
              <a:t>(</a:t>
            </a:r>
            <a:r>
              <a:rPr lang="el-GR" altLang="el-GR" sz="1600" b="1" dirty="0" err="1" smtClean="0">
                <a:latin typeface="Comic Sans MS" pitchFamily="66" charset="0"/>
              </a:rPr>
              <a:t>ευθυγ</a:t>
            </a:r>
            <a:r>
              <a:rPr lang="el-GR" altLang="el-GR" sz="1600" b="1" dirty="0" smtClean="0">
                <a:latin typeface="Comic Sans MS" pitchFamily="66" charset="0"/>
              </a:rPr>
              <a:t>. αγωγός)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, </a:t>
            </a:r>
            <a:r>
              <a:rPr lang="el-GR" altLang="el-GR" sz="1600" b="1" dirty="0" smtClean="0">
                <a:latin typeface="Comic Sans MS" pitchFamily="66" charset="0"/>
              </a:rPr>
              <a:t>(κυκλικός αγωγός) 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από </a:t>
            </a:r>
            <a:r>
              <a:rPr lang="el-GR" altLang="el-GR" sz="2000" b="1" dirty="0" smtClean="0">
                <a:latin typeface="Comic Sans MS" pitchFamily="66" charset="0"/>
              </a:rPr>
              <a:t>τον</a:t>
            </a:r>
            <a:r>
              <a:rPr lang="el-GR" altLang="el-GR" sz="2000" b="1" dirty="0">
                <a:latin typeface="Comic Sans MS" pitchFamily="66" charset="0"/>
              </a:rPr>
              <a:t> Σταύρο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</a:rPr>
              <a:t>(πηνίο) 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</a:t>
            </a:r>
            <a:r>
              <a:rPr lang="el-GR" altLang="el-GR" sz="2000" b="1" dirty="0" smtClean="0">
                <a:latin typeface="Comic Sans MS" pitchFamily="66" charset="0"/>
              </a:rPr>
              <a:t>παρουσίαση πειραμάτων με τις 3 μορφές ρευματοφόρων αγωγών από </a:t>
            </a:r>
            <a:r>
              <a:rPr lang="en-US" altLang="el-GR" sz="2000" b="1" dirty="0" err="1" smtClean="0">
                <a:latin typeface="Comic Sans MS" pitchFamily="66" charset="0"/>
              </a:rPr>
              <a:t>UniServeScienceVIDEO</a:t>
            </a:r>
            <a:r>
              <a:rPr lang="en-US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από τον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για </a:t>
            </a:r>
            <a:r>
              <a:rPr lang="el-GR" altLang="el-GR" sz="2000" b="1" dirty="0" smtClean="0">
                <a:latin typeface="Comic Sans MS" pitchFamily="66" charset="0"/>
              </a:rPr>
              <a:t>«</a:t>
            </a:r>
            <a:r>
              <a:rPr lang="el-GR" altLang="el-GR" sz="2000" b="1" dirty="0" err="1" smtClean="0">
                <a:latin typeface="Comic Sans MS" pitchFamily="66" charset="0"/>
              </a:rPr>
              <a:t>ευθυγ</a:t>
            </a:r>
            <a:r>
              <a:rPr lang="el-GR" altLang="el-GR" sz="2000" b="1" dirty="0" smtClean="0">
                <a:latin typeface="Comic Sans MS" pitchFamily="66" charset="0"/>
              </a:rPr>
              <a:t>. αγωγό»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, για κυκλικό αγωγό  </a:t>
            </a:r>
            <a:r>
              <a:rPr lang="el-GR" alt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 και σωληνοειδές 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Μια άλλη παρουσίαση </a:t>
            </a:r>
            <a:r>
              <a:rPr lang="en-US" altLang="el-GR" sz="2000" b="1" dirty="0" err="1" smtClean="0">
                <a:latin typeface="Comic Sans MS" pitchFamily="66" charset="0"/>
              </a:rPr>
              <a:t>ppt</a:t>
            </a:r>
            <a:r>
              <a:rPr lang="el-GR" altLang="el-GR" sz="2000" b="1" dirty="0" smtClean="0">
                <a:latin typeface="Comic Sans MS" pitchFamily="66" charset="0"/>
              </a:rPr>
              <a:t> από Αμερικάνικο σχολείο </a:t>
            </a:r>
            <a:r>
              <a:rPr lang="el-GR" altLang="el-GR" sz="1400" b="1" dirty="0" smtClean="0">
                <a:latin typeface="Comic Sans MS" pitchFamily="66" charset="0"/>
              </a:rPr>
              <a:t>(</a:t>
            </a:r>
            <a:r>
              <a:rPr lang="en-US" altLang="el-GR" sz="1400" b="1" dirty="0">
                <a:latin typeface="Comic Sans MS" pitchFamily="66" charset="0"/>
              </a:rPr>
              <a:t>Sylvester, </a:t>
            </a:r>
            <a:r>
              <a:rPr lang="en-US" altLang="el-GR" sz="1400" b="1" dirty="0" smtClean="0">
                <a:latin typeface="Comic Sans MS" pitchFamily="66" charset="0"/>
              </a:rPr>
              <a:t>Georgia</a:t>
            </a:r>
            <a:r>
              <a:rPr lang="el-GR" altLang="el-GR" sz="1400" b="1" dirty="0">
                <a:latin typeface="Comic Sans MS" pitchFamily="66" charset="0"/>
              </a:rPr>
              <a:t>)</a:t>
            </a:r>
            <a:r>
              <a:rPr lang="en-US" altLang="el-GR" sz="14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Πολλές </a:t>
            </a:r>
            <a:r>
              <a:rPr lang="el-GR" altLang="el-GR" sz="2000" b="1" dirty="0">
                <a:latin typeface="Comic Sans MS" pitchFamily="66" charset="0"/>
              </a:rPr>
              <a:t>ερωτήσεις και ασκήσεις από το «Υλικό Φυσικής-Χημείας»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10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65600" y="1797114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2557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63824" y="934465"/>
            <a:ext cx="5431536" cy="114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Μαγνητικό πεδίο γύρω από ρευματοφόρους αγωγούς.   </a:t>
            </a:r>
            <a:endParaRPr lang="en-US" altLang="el-G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3433064" y="2510789"/>
            <a:ext cx="4593336" cy="2254137"/>
            <a:chOff x="3433064" y="2510789"/>
            <a:chExt cx="4593336" cy="2254137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064" y="2510789"/>
              <a:ext cx="4593336" cy="225413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33672" y="2510789"/>
              <a:ext cx="1014984" cy="646331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dirty="0" smtClean="0">
                  <a:latin typeface="Comic Sans MS" panose="030F0702030302020204" pitchFamily="66" charset="0"/>
                </a:rPr>
                <a:t>Φορά συμβατικού ρεύματος </a:t>
              </a:r>
              <a:endParaRPr lang="el-GR" sz="1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8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5660" y="1769150"/>
            <a:ext cx="612068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170)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99160" y="375565"/>
            <a:ext cx="9954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4. 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Να </a:t>
            </a:r>
            <a:r>
              <a:rPr lang="el-GR" sz="2000" dirty="0" err="1">
                <a:solidFill>
                  <a:srgbClr val="242021"/>
                </a:solidFill>
                <a:latin typeface="Trebuchet MS" panose="020B0603020202020204" pitchFamily="34" charset="0"/>
              </a:rPr>
              <a:t>περιγραφεί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το μαγνητικό πεδίο γύρω από έναν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ευθύγραμμο ρευματοφόρο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αγωγό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απείρου μήκους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. Πώς βρίσκουμε τη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φορά της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έντασης του μαγνητικού πεδίου;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5.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 err="1">
                <a:latin typeface="Trebuchet MS" panose="020B0603020202020204" pitchFamily="34" charset="0"/>
              </a:rPr>
              <a:t>περιγραφεί</a:t>
            </a:r>
            <a:r>
              <a:rPr lang="el-GR" sz="2000" dirty="0">
                <a:latin typeface="Trebuchet MS" panose="020B0603020202020204" pitchFamily="34" charset="0"/>
              </a:rPr>
              <a:t> το μαγνητικό πεδίο που δημιουργείται γύρω </a:t>
            </a:r>
            <a:r>
              <a:rPr lang="el-GR" sz="2000" dirty="0" smtClean="0">
                <a:latin typeface="Trebuchet MS" panose="020B0603020202020204" pitchFamily="34" charset="0"/>
              </a:rPr>
              <a:t>από έναν </a:t>
            </a:r>
            <a:r>
              <a:rPr lang="el-GR" sz="2000" dirty="0">
                <a:latin typeface="Trebuchet MS" panose="020B0603020202020204" pitchFamily="34" charset="0"/>
              </a:rPr>
              <a:t>κυκλικό ρευματοφόρο αγωγό. Ποιο το μέτρο και η φορά </a:t>
            </a:r>
            <a:r>
              <a:rPr lang="el-GR" sz="2000" dirty="0" smtClean="0">
                <a:latin typeface="Trebuchet MS" panose="020B0603020202020204" pitchFamily="34" charset="0"/>
              </a:rPr>
              <a:t>της έντασης </a:t>
            </a:r>
            <a:r>
              <a:rPr lang="el-GR" sz="2000" dirty="0">
                <a:latin typeface="Trebuchet MS" panose="020B0603020202020204" pitchFamily="34" charset="0"/>
              </a:rPr>
              <a:t>του πεδίου στο κέντρο του κύκλου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6. 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τι πλεονεκτεί το πηνίο ή το σωληνοειδές σε σχέση με τον </a:t>
            </a:r>
            <a:r>
              <a:rPr lang="el-GR" sz="2000" dirty="0" smtClean="0">
                <a:latin typeface="Trebuchet MS" panose="020B0603020202020204" pitchFamily="34" charset="0"/>
              </a:rPr>
              <a:t>ευθύγραμμο </a:t>
            </a:r>
            <a:r>
              <a:rPr lang="el-GR" sz="2000" dirty="0">
                <a:latin typeface="Trebuchet MS" panose="020B0603020202020204" pitchFamily="34" charset="0"/>
              </a:rPr>
              <a:t>ρευματοφόρο αγωγό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7.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 err="1">
                <a:latin typeface="Trebuchet MS" panose="020B0603020202020204" pitchFamily="34" charset="0"/>
              </a:rPr>
              <a:t>περιγραφεί</a:t>
            </a:r>
            <a:r>
              <a:rPr lang="el-GR" sz="2000" dirty="0">
                <a:latin typeface="Trebuchet MS" panose="020B0603020202020204" pitchFamily="34" charset="0"/>
              </a:rPr>
              <a:t> το μαγνητικό πεδίο που δημιουργείται από </a:t>
            </a:r>
            <a:r>
              <a:rPr lang="el-GR" sz="2000" dirty="0" smtClean="0">
                <a:latin typeface="Trebuchet MS" panose="020B0603020202020204" pitchFamily="34" charset="0"/>
              </a:rPr>
              <a:t>ένα ρευματοφόρο </a:t>
            </a:r>
            <a:r>
              <a:rPr lang="el-GR" sz="2000" dirty="0">
                <a:latin typeface="Trebuchet MS" panose="020B0603020202020204" pitchFamily="34" charset="0"/>
              </a:rPr>
              <a:t>σωληνοειδές.</a:t>
            </a:r>
            <a:endParaRPr lang="el-GR" sz="20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06780" y="344115"/>
            <a:ext cx="9947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34.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συμπληρωθούν τα κενά του κειμένου: Γύρω από </a:t>
            </a:r>
            <a:r>
              <a:rPr lang="el-GR" sz="2000" dirty="0" smtClean="0">
                <a:latin typeface="Trebuchet MS" panose="020B0603020202020204" pitchFamily="34" charset="0"/>
              </a:rPr>
              <a:t>ευθύγραμμο ρευματοφόρο </a:t>
            </a:r>
            <a:r>
              <a:rPr lang="el-GR" sz="2000" dirty="0">
                <a:latin typeface="Trebuchet MS" panose="020B0603020202020204" pitchFamily="34" charset="0"/>
              </a:rPr>
              <a:t>αγωγό μεγάλου μήκους δημιουργείται </a:t>
            </a:r>
            <a:r>
              <a:rPr lang="el-GR" sz="2000" dirty="0" smtClean="0">
                <a:latin typeface="Trebuchet MS" panose="020B0603020202020204" pitchFamily="34" charset="0"/>
              </a:rPr>
              <a:t>μαγνητικό πεδίο </a:t>
            </a:r>
            <a:r>
              <a:rPr lang="el-GR" sz="2000" dirty="0">
                <a:latin typeface="Trebuchet MS" panose="020B0603020202020204" pitchFamily="34" charset="0"/>
              </a:rPr>
              <a:t>η ένταση του οποίου είναι </a:t>
            </a:r>
            <a:r>
              <a:rPr lang="el-GR" sz="2000" dirty="0" smtClean="0">
                <a:latin typeface="Trebuchet MS" panose="020B0603020202020204" pitchFamily="34" charset="0"/>
              </a:rPr>
              <a:t>............... </a:t>
            </a:r>
            <a:r>
              <a:rPr lang="el-GR" sz="2000" dirty="0">
                <a:latin typeface="Trebuchet MS" panose="020B0603020202020204" pitchFamily="34" charset="0"/>
              </a:rPr>
              <a:t>με την ένταση </a:t>
            </a:r>
            <a:r>
              <a:rPr lang="el-GR" sz="2000" dirty="0" smtClean="0">
                <a:latin typeface="Trebuchet MS" panose="020B0603020202020204" pitchFamily="34" charset="0"/>
              </a:rPr>
              <a:t>του ................. </a:t>
            </a:r>
            <a:r>
              <a:rPr lang="el-GR" sz="2000" dirty="0">
                <a:latin typeface="Trebuchet MS" panose="020B0603020202020204" pitchFamily="34" charset="0"/>
              </a:rPr>
              <a:t>που διαρρέει τον αγωγό και ..................... ανάλογη </a:t>
            </a:r>
            <a:r>
              <a:rPr lang="el-GR" sz="2000" dirty="0" smtClean="0">
                <a:latin typeface="Trebuchet MS" panose="020B0603020202020204" pitchFamily="34" charset="0"/>
              </a:rPr>
              <a:t>με ........................ </a:t>
            </a:r>
            <a:r>
              <a:rPr lang="el-GR" sz="2000" dirty="0">
                <a:latin typeface="Trebuchet MS" panose="020B0603020202020204" pitchFamily="34" charset="0"/>
              </a:rPr>
              <a:t>από το ρευματοφόρο αγωγό.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8408" y="1225296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ανάλογη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6530" y="1225296"/>
            <a:ext cx="152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ρεύματος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6780" y="1686961"/>
            <a:ext cx="206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αντιστρόφως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528" y="1686961"/>
            <a:ext cx="221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την απόσταση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906780" y="2483811"/>
            <a:ext cx="102763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35. 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συμπληρωθούν τα κενά του κειμένου: Στο κέντρο ενός </a:t>
            </a:r>
            <a:r>
              <a:rPr lang="el-GR" sz="2000" dirty="0" smtClean="0">
                <a:latin typeface="Trebuchet MS" panose="020B0603020202020204" pitchFamily="34" charset="0"/>
              </a:rPr>
              <a:t>κυκλικού </a:t>
            </a:r>
            <a:r>
              <a:rPr lang="el-GR" sz="2000" dirty="0">
                <a:latin typeface="Trebuchet MS" panose="020B0603020202020204" pitchFamily="34" charset="0"/>
              </a:rPr>
              <a:t>ρευματοφόρου αγωγού η ένταση του μαγνητικού πεδίου </a:t>
            </a:r>
            <a:r>
              <a:rPr lang="el-GR" sz="2000" dirty="0" smtClean="0">
                <a:latin typeface="Trebuchet MS" panose="020B0603020202020204" pitchFamily="34" charset="0"/>
              </a:rPr>
              <a:t>είναι ............... </a:t>
            </a:r>
            <a:r>
              <a:rPr lang="el-GR" sz="2000" dirty="0">
                <a:latin typeface="Trebuchet MS" panose="020B0603020202020204" pitchFamily="34" charset="0"/>
              </a:rPr>
              <a:t>με την ένταση του </a:t>
            </a:r>
            <a:r>
              <a:rPr lang="el-GR" sz="2000" dirty="0" smtClean="0">
                <a:latin typeface="Trebuchet MS" panose="020B0603020202020204" pitchFamily="34" charset="0"/>
              </a:rPr>
              <a:t>................ </a:t>
            </a:r>
            <a:r>
              <a:rPr lang="el-GR" sz="2000" dirty="0">
                <a:latin typeface="Trebuchet MS" panose="020B0603020202020204" pitchFamily="34" charset="0"/>
              </a:rPr>
              <a:t>που διαρρέει </a:t>
            </a:r>
            <a:r>
              <a:rPr lang="el-GR" sz="2000" dirty="0" smtClean="0">
                <a:latin typeface="Trebuchet MS" panose="020B0603020202020204" pitchFamily="34" charset="0"/>
              </a:rPr>
              <a:t>τον αγωγό </a:t>
            </a:r>
            <a:r>
              <a:rPr lang="el-GR" sz="2000" dirty="0">
                <a:latin typeface="Trebuchet MS" panose="020B0603020202020204" pitchFamily="34" charset="0"/>
              </a:rPr>
              <a:t>και ..................... </a:t>
            </a:r>
            <a:r>
              <a:rPr lang="el-GR" sz="2000" dirty="0" smtClean="0">
                <a:latin typeface="Trebuchet MS" panose="020B0603020202020204" pitchFamily="34" charset="0"/>
              </a:rPr>
              <a:t>............... </a:t>
            </a:r>
            <a:r>
              <a:rPr lang="el-GR" sz="2000" dirty="0">
                <a:latin typeface="Trebuchet MS" panose="020B0603020202020204" pitchFamily="34" charset="0"/>
              </a:rPr>
              <a:t>με την </a:t>
            </a:r>
            <a:r>
              <a:rPr lang="el-GR" sz="2000" dirty="0" smtClean="0">
                <a:latin typeface="Trebuchet MS" panose="020B0603020202020204" pitchFamily="34" charset="0"/>
              </a:rPr>
              <a:t>........... </a:t>
            </a:r>
            <a:r>
              <a:rPr lang="el-GR" sz="2000" dirty="0">
                <a:latin typeface="Trebuchet MS" panose="020B0603020202020204" pitchFamily="34" charset="0"/>
              </a:rPr>
              <a:t>του </a:t>
            </a:r>
            <a:r>
              <a:rPr lang="el-GR" sz="2000" dirty="0" smtClean="0">
                <a:latin typeface="Trebuchet MS" panose="020B0603020202020204" pitchFamily="34" charset="0"/>
              </a:rPr>
              <a:t>κυκλικού </a:t>
            </a:r>
            <a:r>
              <a:rPr lang="el-GR" sz="2000" dirty="0">
                <a:latin typeface="Trebuchet MS" panose="020B0603020202020204" pitchFamily="34" charset="0"/>
              </a:rPr>
              <a:t>αγωγού.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6158" y="2913888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ανάλογη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8944" y="3375553"/>
            <a:ext cx="152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ρεύματος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0551" y="3389676"/>
            <a:ext cx="206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αντιστρόφως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96960" y="3389676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ανάλογη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944" y="3851341"/>
            <a:ext cx="122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ακτίνα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673608" y="452503"/>
                <a:ext cx="10844784" cy="2628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36.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Βρείτε </a:t>
                </a:r>
                <a:r>
                  <a:rPr lang="el-GR" sz="2000" dirty="0">
                    <a:latin typeface="Trebuchet MS" panose="020B0603020202020204" pitchFamily="34" charset="0"/>
                  </a:rPr>
                  <a:t>ποια από τις παρακάτω απαντήσεις είναι σωστή: </a:t>
                </a:r>
                <a:endParaRPr lang="el-GR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latin typeface="Trebuchet MS" panose="020B0603020202020204" pitchFamily="34" charset="0"/>
                  </a:rPr>
                  <a:t>Δύο παράλληλοι </a:t>
                </a:r>
                <a:r>
                  <a:rPr lang="el-GR" sz="2000" dirty="0">
                    <a:latin typeface="Trebuchet MS" panose="020B0603020202020204" pitchFamily="34" charset="0"/>
                  </a:rPr>
                  <a:t>ρευματοφόροι αγωγοί μεγάλου μήκους βρίσκονται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μεταξύ τους και διαρρέονται από ομόρροπα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ρεύματα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=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. Στο μέσο της μεταξύ τους απόστασης η ένταση του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μαγνητικού </a:t>
                </a:r>
                <a:r>
                  <a:rPr lang="el-GR" sz="2000" dirty="0">
                    <a:latin typeface="Trebuchet MS" panose="020B0603020202020204" pitchFamily="34" charset="0"/>
                  </a:rPr>
                  <a:t>πεδίου είναι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 .                       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B. 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0.        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Γ.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        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 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" y="452503"/>
                <a:ext cx="10844784" cy="2628733"/>
              </a:xfrm>
              <a:prstGeom prst="rect">
                <a:avLst/>
              </a:prstGeom>
              <a:blipFill>
                <a:blip r:embed="rId2"/>
                <a:stretch>
                  <a:fillRect l="-618" r="-5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βάλ 5"/>
          <p:cNvSpPr/>
          <p:nvPr/>
        </p:nvSpPr>
        <p:spPr>
          <a:xfrm>
            <a:off x="3593592" y="2496312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673608" y="3395764"/>
                <a:ext cx="10908792" cy="2076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37.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Δύο </a:t>
                </a:r>
                <a:r>
                  <a:rPr lang="el-GR" sz="2000" dirty="0">
                    <a:latin typeface="Trebuchet MS" panose="020B0603020202020204" pitchFamily="34" charset="0"/>
                  </a:rPr>
                  <a:t>κυκλικοί αγωγοί έχουν ακτίνες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2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, διαρρέονται από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ρεύματα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I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Ι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2</a:t>
                </a:r>
                <a:r>
                  <a:rPr lang="el-GR" sz="2000" dirty="0">
                    <a:latin typeface="Trebuchet MS" panose="020B0603020202020204" pitchFamily="34" charset="0"/>
                  </a:rPr>
                  <a:t> = 2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Ι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βρίσκονται στο ίδιο επίπεδο με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κοινό κέντρο </a:t>
                </a:r>
                <a:r>
                  <a:rPr lang="el-GR" sz="2000" dirty="0">
                    <a:latin typeface="Trebuchet MS" panose="020B0603020202020204" pitchFamily="34" charset="0"/>
                  </a:rPr>
                  <a:t>Κ. Η ένταση του μαγνητικού πεδίου στο σημείο Κ είναι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 .                        </a:t>
                </a:r>
                <a:r>
                  <a:rPr lang="en-US" sz="2000" b="1" dirty="0">
                    <a:latin typeface="Trebuchet MS" panose="020B0603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 .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>
                    <a:latin typeface="Trebuchet MS" panose="020B0603020202020204" pitchFamily="34" charset="0"/>
                  </a:rPr>
                  <a:t>  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Δ. 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" y="3395764"/>
                <a:ext cx="10908792" cy="2076081"/>
              </a:xfrm>
              <a:prstGeom prst="rect">
                <a:avLst/>
              </a:prstGeom>
              <a:blipFill>
                <a:blip r:embed="rId3"/>
                <a:stretch>
                  <a:fillRect l="-615" r="-559" b="-5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69848" y="5696712"/>
            <a:ext cx="475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rebuchet MS" panose="020B0603020202020204" pitchFamily="34" charset="0"/>
              </a:rPr>
              <a:t>Ρεύματα ομόρροπα</a:t>
            </a:r>
            <a:r>
              <a:rPr lang="en-US" sz="2000" b="1" dirty="0" smtClean="0">
                <a:latin typeface="Trebuchet MS" panose="020B0603020202020204" pitchFamily="34" charset="0"/>
              </a:rPr>
              <a:t>: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Σωστή είναι η  Α.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5657200"/>
            <a:ext cx="48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Trebuchet MS" panose="020B0603020202020204" pitchFamily="34" charset="0"/>
              </a:rPr>
              <a:t>Ρεύματα αντίρροπα</a:t>
            </a:r>
            <a:r>
              <a:rPr lang="en-US" sz="2000" b="1" dirty="0" smtClean="0">
                <a:latin typeface="Trebuchet MS" panose="020B0603020202020204" pitchFamily="34" charset="0"/>
              </a:rPr>
              <a:t>: 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Σωστή είναι η  Γ.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850392" y="331089"/>
            <a:ext cx="10806303" cy="4354891"/>
            <a:chOff x="850392" y="331089"/>
            <a:chExt cx="10806303" cy="4354891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18704" y="331089"/>
              <a:ext cx="3737991" cy="3494870"/>
            </a:xfrm>
            <a:prstGeom prst="rect">
              <a:avLst/>
            </a:prstGeom>
          </p:spPr>
        </p:pic>
        <p:sp>
          <p:nvSpPr>
            <p:cNvPr id="6" name="Ορθογώνιο 5"/>
            <p:cNvSpPr/>
            <p:nvPr/>
          </p:nvSpPr>
          <p:spPr>
            <a:xfrm>
              <a:off x="850392" y="438663"/>
              <a:ext cx="6236208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38.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Βρείτε </a:t>
              </a:r>
              <a:r>
                <a:rPr lang="el-GR" sz="2000" dirty="0">
                  <a:latin typeface="Trebuchet MS" panose="020B0603020202020204" pitchFamily="34" charset="0"/>
                </a:rPr>
                <a:t>ποια από τις παρακάτω απαντήσεις είναι σωστή: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Από τα διπλανά </a:t>
              </a:r>
              <a:r>
                <a:rPr lang="el-GR" sz="2000" dirty="0">
                  <a:latin typeface="Trebuchet MS" panose="020B0603020202020204" pitchFamily="34" charset="0"/>
                </a:rPr>
                <a:t>διαγράμματα να επιλέξετε ποιο μας δίνει την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ένταση του </a:t>
              </a:r>
              <a:r>
                <a:rPr lang="el-GR" sz="2000" dirty="0">
                  <a:latin typeface="Trebuchet MS" panose="020B0603020202020204" pitchFamily="34" charset="0"/>
                </a:rPr>
                <a:t>μαγνητικού πεδίου στο κέντρο ενός κυκλικού </a:t>
              </a:r>
              <a:r>
                <a:rPr lang="el-GR" sz="2000" dirty="0" smtClean="0">
                  <a:latin typeface="Trebuchet MS" panose="020B0603020202020204" pitchFamily="34" charset="0"/>
                </a:rPr>
                <a:t>ρευματοφόρου αγωγού </a:t>
              </a:r>
              <a:r>
                <a:rPr lang="el-GR" sz="2000" dirty="0">
                  <a:latin typeface="Trebuchet MS" panose="020B0603020202020204" pitchFamily="34" charset="0"/>
                </a:rPr>
                <a:t>σε συνάρτηση α) με την ένταση του ρεύματος που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διαρρέει </a:t>
              </a:r>
              <a:r>
                <a:rPr lang="el-GR" sz="2000" dirty="0">
                  <a:latin typeface="Trebuchet MS" panose="020B0603020202020204" pitchFamily="34" charset="0"/>
                </a:rPr>
                <a:t>τον αγωγό,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 με </a:t>
              </a:r>
              <a:r>
                <a:rPr lang="el-GR" sz="2000" dirty="0">
                  <a:latin typeface="Trebuchet MS" panose="020B0603020202020204" pitchFamily="34" charset="0"/>
                </a:rPr>
                <a:t>την ακτίνα του αγωγού.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                    β                       γ                     δ</a:t>
              </a:r>
              <a:endParaRPr lang="el-GR" sz="2000" b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60120" y="5010912"/>
            <a:ext cx="260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rebuchet MS" panose="020B0603020202020204" pitchFamily="34" charset="0"/>
              </a:rPr>
              <a:t>α)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Σωστή είναι η  β.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5528" y="5010912"/>
            <a:ext cx="260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rebuchet MS" panose="020B0603020202020204" pitchFamily="34" charset="0"/>
              </a:rPr>
              <a:t>β)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Σωστή είναι η  α.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69188" y="397639"/>
            <a:ext cx="10778363" cy="3785652"/>
            <a:chOff x="869188" y="397639"/>
            <a:chExt cx="10778363" cy="3785652"/>
          </a:xfrm>
        </p:grpSpPr>
        <p:sp>
          <p:nvSpPr>
            <p:cNvPr id="4" name="Ορθογώνιο 3"/>
            <p:cNvSpPr/>
            <p:nvPr/>
          </p:nvSpPr>
          <p:spPr>
            <a:xfrm>
              <a:off x="869188" y="397639"/>
              <a:ext cx="6592824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39.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</a:t>
              </a:r>
              <a:r>
                <a:rPr lang="el-GR" sz="2000" dirty="0">
                  <a:latin typeface="Trebuchet MS" panose="020B0603020202020204" pitchFamily="34" charset="0"/>
                </a:rPr>
                <a:t>τα διαγράμματα της προηγούμενης ερώτησης 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επιλέξετε ποιο </a:t>
              </a:r>
              <a:r>
                <a:rPr lang="el-GR" sz="2000" dirty="0">
                  <a:latin typeface="Trebuchet MS" panose="020B0603020202020204" pitchFamily="34" charset="0"/>
                </a:rPr>
                <a:t>θα μας δίνει την ένταση του μαγνητικού πεδίου γύρω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ευθύγραμμο ρευματοφόρο αγωγό μεγάλου μήκους σε συνάρτηση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) με την ένταση του ρεύματος που διαρρέει τον αγωγό,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 με την </a:t>
              </a:r>
              <a:r>
                <a:rPr lang="el-GR" sz="2000" dirty="0">
                  <a:latin typeface="Trebuchet MS" panose="020B0603020202020204" pitchFamily="34" charset="0"/>
                </a:rPr>
                <a:t>απόσταση από τον αγωγό.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                      β                       γ                     δ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09560" y="623697"/>
              <a:ext cx="3737991" cy="349487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69188" y="4745736"/>
            <a:ext cx="260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rebuchet MS" panose="020B0603020202020204" pitchFamily="34" charset="0"/>
              </a:rPr>
              <a:t>α)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Σωστή είναι η  β.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4596" y="4745736"/>
            <a:ext cx="260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rebuchet MS" panose="020B0603020202020204" pitchFamily="34" charset="0"/>
              </a:rPr>
              <a:t>β)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Σωστή είναι η  α.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16152" y="479935"/>
            <a:ext cx="94731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40. 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σωληνοειδές έχει μήκος </a:t>
            </a:r>
            <a:r>
              <a:rPr lang="el-GR" sz="2000" i="1" dirty="0" smtClean="0">
                <a:latin typeface="Trebuchet MS" panose="020B0603020202020204" pitchFamily="34" charset="0"/>
              </a:rPr>
              <a:t>ℓ</a:t>
            </a:r>
            <a:r>
              <a:rPr lang="el-GR" sz="2000" dirty="0" smtClean="0">
                <a:latin typeface="Trebuchet MS" panose="020B0603020202020204" pitchFamily="34" charset="0"/>
              </a:rPr>
              <a:t>, </a:t>
            </a:r>
            <a:r>
              <a:rPr lang="el-GR" sz="2000" dirty="0">
                <a:latin typeface="Trebuchet MS" panose="020B0603020202020204" pitchFamily="34" charset="0"/>
              </a:rPr>
              <a:t>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I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dirty="0" smtClean="0">
                <a:latin typeface="Trebuchet MS" panose="020B0603020202020204" pitchFamily="34" charset="0"/>
              </a:rPr>
              <a:t>έχει αριθμό </a:t>
            </a:r>
            <a:r>
              <a:rPr lang="el-GR" sz="2000" dirty="0">
                <a:latin typeface="Trebuchet MS" panose="020B0603020202020204" pitchFamily="34" charset="0"/>
              </a:rPr>
              <a:t>σπειρών </a:t>
            </a:r>
            <a:r>
              <a:rPr lang="el-GR" sz="2000" i="1" dirty="0">
                <a:latin typeface="Trebuchet MS" panose="020B0603020202020204" pitchFamily="34" charset="0"/>
              </a:rPr>
              <a:t>Ν</a:t>
            </a:r>
            <a:r>
              <a:rPr lang="el-GR" sz="2000" dirty="0">
                <a:latin typeface="Trebuchet MS" panose="020B0603020202020204" pitchFamily="34" charset="0"/>
              </a:rPr>
              <a:t>. Τι θα συμβεί με την ένταση του </a:t>
            </a:r>
            <a:r>
              <a:rPr lang="el-GR" sz="2000" dirty="0" smtClean="0">
                <a:latin typeface="Trebuchet MS" panose="020B0603020202020204" pitchFamily="34" charset="0"/>
              </a:rPr>
              <a:t>μαγνητικού πεδίου </a:t>
            </a:r>
            <a:r>
              <a:rPr lang="el-GR" sz="2000" dirty="0">
                <a:latin typeface="Trebuchet MS" panose="020B0603020202020204" pitchFamily="34" charset="0"/>
              </a:rPr>
              <a:t>στο εσωτερικό του σωληνοειδούς αν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) </a:t>
            </a:r>
            <a:r>
              <a:rPr lang="el-GR" sz="2000" dirty="0" smtClean="0">
                <a:latin typeface="Trebuchet MS" panose="020B0603020202020204" pitchFamily="34" charset="0"/>
              </a:rPr>
              <a:t> διπλασιάσουμε την </a:t>
            </a:r>
            <a:r>
              <a:rPr lang="el-GR" sz="2000" dirty="0">
                <a:latin typeface="Trebuchet MS" panose="020B0603020202020204" pitchFamily="34" charset="0"/>
              </a:rPr>
              <a:t>ένταση του ρεύματος,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) διπλασιάσουμε το μήκος του </a:t>
            </a:r>
            <a:r>
              <a:rPr lang="el-GR" sz="2000" dirty="0" smtClean="0">
                <a:latin typeface="Trebuchet MS" panose="020B0603020202020204" pitchFamily="34" charset="0"/>
              </a:rPr>
              <a:t>σωληνοειδούς</a:t>
            </a:r>
            <a:r>
              <a:rPr lang="el-GR" sz="2000" dirty="0">
                <a:latin typeface="Trebuchet MS" panose="020B0603020202020204" pitchFamily="34" charset="0"/>
              </a:rPr>
              <a:t>, διατηρώντας τον αριθμό των σπειρών </a:t>
            </a:r>
            <a:r>
              <a:rPr lang="el-GR" sz="2000" dirty="0" smtClean="0">
                <a:latin typeface="Trebuchet MS" panose="020B0603020202020204" pitchFamily="34" charset="0"/>
              </a:rPr>
              <a:t>σταθερό, 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) </a:t>
            </a:r>
            <a:r>
              <a:rPr lang="el-GR" sz="2000" dirty="0" smtClean="0">
                <a:latin typeface="Trebuchet MS" panose="020B0603020202020204" pitchFamily="34" charset="0"/>
              </a:rPr>
              <a:t> διπλασιάσουμε </a:t>
            </a:r>
            <a:r>
              <a:rPr lang="el-GR" sz="2000" dirty="0">
                <a:latin typeface="Trebuchet MS" panose="020B0603020202020204" pitchFamily="34" charset="0"/>
              </a:rPr>
              <a:t>τον αριθμό των σπειρών αλλά το μήκος </a:t>
            </a:r>
            <a:r>
              <a:rPr lang="el-GR" sz="2000" dirty="0" smtClean="0">
                <a:latin typeface="Trebuchet MS" panose="020B0603020202020204" pitchFamily="34" charset="0"/>
              </a:rPr>
              <a:t>παραμείνει σταθερό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4560" y="3803922"/>
            <a:ext cx="3291840" cy="142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α)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Θα διπλασιαστεί.         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β)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Θα υποδιπλασιαστεί.           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γ) 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Θα διπλασιαστεί.</a:t>
            </a:r>
            <a:r>
              <a:rPr lang="el-GR" sz="2000" dirty="0" smtClean="0">
                <a:latin typeface="Trebuchet MS" panose="020B0603020202020204" pitchFamily="34" charset="0"/>
              </a:rPr>
              <a:t>  </a:t>
            </a:r>
            <a:endParaRPr lang="el-GR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62584" y="474535"/>
            <a:ext cx="10802112" cy="4422942"/>
            <a:chOff x="862584" y="474535"/>
            <a:chExt cx="10802112" cy="4422942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1744" y="1041463"/>
              <a:ext cx="3552952" cy="2775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862584" y="474535"/>
                  <a:ext cx="7163816" cy="44229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 smtClean="0">
                      <a:latin typeface="Trebuchet MS" panose="020B0603020202020204" pitchFamily="34" charset="0"/>
                    </a:rPr>
                    <a:t>41. 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Το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σωληνοειδές της εικόνας έχει αριθμό σπειρών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N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, μήκος </a:t>
                  </a:r>
                  <a:r>
                    <a:rPr lang="el-GR" sz="2000" i="1" dirty="0" smtClean="0">
                      <a:latin typeface="Trebuchet MS" panose="020B0603020202020204" pitchFamily="34" charset="0"/>
                    </a:rPr>
                    <a:t>ℓ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 και διαρρέεται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από ρεύμα έντασης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I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. Οι κυκλικοί αγωγοί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διαρρέονται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από ρεύμα έντασης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I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= 2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I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, έχουν κέντρο τον άξονα του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σωληνοειδούς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, ακτίνα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a14:m>
                  <a:r>
                    <a:rPr lang="en-US" sz="2000" dirty="0" smtClean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και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είναι παράλληλοι με τις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σπείρες του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σωληνοειδούς. </a:t>
                  </a:r>
                  <a:endParaRPr lang="el-GR" sz="2000" dirty="0" smtClean="0"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 smtClean="0">
                      <a:latin typeface="Trebuchet MS" panose="020B0603020202020204" pitchFamily="34" charset="0"/>
                    </a:rPr>
                    <a:t>Να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υπολογιστεί ο λόγος των σπειρών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N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του σωληνοειδούς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προς τις σπείρες </a:t>
                  </a:r>
                  <a:r>
                    <a:rPr lang="el-GR" sz="2000" i="1" dirty="0">
                      <a:latin typeface="Trebuchet MS" panose="020B0603020202020204" pitchFamily="34" charset="0"/>
                    </a:rPr>
                    <a:t>Ν</a:t>
                  </a:r>
                  <a:r>
                    <a:rPr lang="el-GR" sz="2000" baseline="-25000" dirty="0"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των κυκλικών αγωγών,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ώστε στο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κέντρο του κυκλικού αγωγού η ένταση του μαγνητικού </a:t>
                  </a:r>
                  <a:r>
                    <a:rPr lang="el-GR" sz="2000" dirty="0" smtClean="0">
                      <a:latin typeface="Trebuchet MS" panose="020B0603020202020204" pitchFamily="34" charset="0"/>
                    </a:rPr>
                    <a:t>πεδίου να 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είναι μηδέν.</a:t>
                  </a: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584" y="474535"/>
                  <a:ext cx="7163816" cy="4422942"/>
                </a:xfrm>
                <a:prstGeom prst="rect">
                  <a:avLst/>
                </a:prstGeom>
                <a:blipFill>
                  <a:blip r:embed="rId4"/>
                  <a:stretch>
                    <a:fillRect l="-936" r="-851" b="-11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47820" y="4521541"/>
                <a:ext cx="1023678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𝛌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820" y="4521541"/>
                <a:ext cx="1023678" cy="751872"/>
              </a:xfrm>
              <a:prstGeom prst="rect">
                <a:avLst/>
              </a:prstGeom>
              <a:blipFill>
                <a:blip r:embed="rId5"/>
                <a:stretch>
                  <a:fillRect r="-2994" b="-65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53590" y="1889400"/>
            <a:ext cx="570194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179)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34440" y="506260"/>
            <a:ext cx="9930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 </a:t>
            </a:r>
            <a:r>
              <a:rPr lang="el-GR" sz="2000" dirty="0" smtClean="0">
                <a:latin typeface="Trebuchet MS" panose="020B0603020202020204" pitchFamily="34" charset="0"/>
              </a:rPr>
              <a:t>Ευθύγραμμος </a:t>
            </a:r>
            <a:r>
              <a:rPr lang="el-GR" sz="2000" dirty="0">
                <a:latin typeface="Trebuchet MS" panose="020B0603020202020204" pitchFamily="34" charset="0"/>
              </a:rPr>
              <a:t>αγωγός μεγάλου μήκους διαρρέεται από </a:t>
            </a:r>
            <a:r>
              <a:rPr lang="el-GR" sz="2000" dirty="0" smtClean="0">
                <a:latin typeface="Trebuchet MS" panose="020B0603020202020204" pitchFamily="34" charset="0"/>
              </a:rPr>
              <a:t>ρεύμα έντασης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dirty="0">
                <a:latin typeface="Trebuchet MS" panose="020B0603020202020204" pitchFamily="34" charset="0"/>
              </a:rPr>
              <a:t> = 100Α. Να υπολογιστεί το μέτρο της έντασης του </a:t>
            </a:r>
            <a:r>
              <a:rPr lang="el-GR" sz="2000" dirty="0" smtClean="0">
                <a:latin typeface="Trebuchet MS" panose="020B0603020202020204" pitchFamily="34" charset="0"/>
              </a:rPr>
              <a:t>μαγνητικού </a:t>
            </a:r>
            <a:r>
              <a:rPr lang="el-GR" sz="2000" dirty="0">
                <a:latin typeface="Trebuchet MS" panose="020B0603020202020204" pitchFamily="34" charset="0"/>
              </a:rPr>
              <a:t>πεδίου σε απόσταση 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= 10cm από τον αγωγό.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234440" y="2119425"/>
                <a:ext cx="9857232" cy="2272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2.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Ευθύγραμμος </a:t>
                </a:r>
                <a:r>
                  <a:rPr lang="el-GR" sz="2000" dirty="0">
                    <a:latin typeface="Trebuchet MS" panose="020B0603020202020204" pitchFamily="34" charset="0"/>
                  </a:rPr>
                  <a:t>ρευματοφόρος αγωγός μεγάλου μήκους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δημιουργεί </a:t>
                </a:r>
                <a:r>
                  <a:rPr lang="el-GR" sz="2000" dirty="0">
                    <a:latin typeface="Trebuchet MS" panose="020B0603020202020204" pitchFamily="34" charset="0"/>
                  </a:rPr>
                  <a:t>γύρω του μαγνητικό πεδίο. Να βρεθεί σε ποια σημεία η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ένταση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του μαγνητικού πεδίου έχει μέτρο </a:t>
                </a:r>
                <a:r>
                  <a:rPr lang="el-GR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𝛣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,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𝛣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>
                    <a:latin typeface="Trebuchet MS" panose="020B0603020202020204" pitchFamily="34" charset="0"/>
                  </a:rPr>
                  <a:t>Να γίνει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γραφική παράσταση της έντασης του μαγνητικού πεδίου σε συνάρτηση </a:t>
                </a:r>
                <a:r>
                  <a:rPr lang="el-GR" sz="2000" dirty="0">
                    <a:latin typeface="Trebuchet MS" panose="020B0603020202020204" pitchFamily="34" charset="0"/>
                  </a:rPr>
                  <a:t>με την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x</a:t>
                </a:r>
                <a:r>
                  <a:rPr lang="el-GR" sz="2000" dirty="0">
                    <a:latin typeface="Trebuchet MS" panose="020B0603020202020204" pitchFamily="34" charset="0"/>
                  </a:rPr>
                  <a:t> από τον ευθύγραμμο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ρευματοφόρο αγωγό</a:t>
                </a:r>
                <a:r>
                  <a:rPr lang="el-GR" sz="2000" dirty="0">
                    <a:latin typeface="Trebuchet MS" panose="020B0603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2119425"/>
                <a:ext cx="9857232" cy="2272289"/>
              </a:xfrm>
              <a:prstGeom prst="rect">
                <a:avLst/>
              </a:prstGeom>
              <a:blipFill>
                <a:blip r:embed="rId2"/>
                <a:stretch>
                  <a:fillRect l="-680" r="-618" b="-10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41064" y="1504603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-4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9" name="Πίνακα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99745"/>
              </p:ext>
            </p:extLst>
          </p:nvPr>
        </p:nvGraphicFramePr>
        <p:xfrm>
          <a:off x="4727448" y="4391714"/>
          <a:ext cx="25146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67526758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237819379"/>
                    </a:ext>
                  </a:extLst>
                </a:gridCol>
              </a:tblGrid>
              <a:tr h="265837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rebuchet MS" panose="020B0603020202020204" pitchFamily="34" charset="0"/>
                        </a:rPr>
                        <a:t>B</a:t>
                      </a:r>
                      <a:endParaRPr lang="el-GR" i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l-G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35120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B</a:t>
                      </a:r>
                      <a:r>
                        <a:rPr lang="en-US" sz="1600" i="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endParaRPr lang="el-GR" sz="1600" i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x</a:t>
                      </a:r>
                      <a:r>
                        <a:rPr lang="en-US" sz="160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endParaRPr lang="el-GR" sz="1600" baseline="-25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949689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B</a:t>
                      </a:r>
                      <a:r>
                        <a:rPr lang="en-US" sz="1600" i="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/2</a:t>
                      </a:r>
                      <a:endParaRPr lang="el-GR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x</a:t>
                      </a:r>
                      <a:r>
                        <a:rPr lang="en-US" sz="160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endParaRPr lang="el-GR" sz="1600" baseline="-25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60324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B</a:t>
                      </a:r>
                      <a:r>
                        <a:rPr lang="en-US" sz="1600" i="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/3</a:t>
                      </a:r>
                      <a:endParaRPr lang="el-GR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3</a:t>
                      </a: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x</a:t>
                      </a:r>
                      <a:r>
                        <a:rPr lang="en-US" sz="160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endParaRPr lang="el-GR" sz="1600" baseline="-25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704262"/>
                  </a:ext>
                </a:extLst>
              </a:tr>
              <a:tr h="265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B</a:t>
                      </a:r>
                      <a:r>
                        <a:rPr lang="en-US" sz="1600" i="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/</a:t>
                      </a:r>
                      <a:r>
                        <a:rPr lang="el-GR" sz="1600" dirty="0" smtClean="0">
                          <a:latin typeface="Trebuchet MS" panose="020B0603020202020204" pitchFamily="34" charset="0"/>
                        </a:rPr>
                        <a:t>ν</a:t>
                      </a:r>
                      <a:endParaRPr lang="el-GR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rebuchet MS" panose="020B0603020202020204" pitchFamily="34" charset="0"/>
                        </a:rPr>
                        <a:t>ν</a:t>
                      </a:r>
                      <a:r>
                        <a:rPr lang="en-US" sz="1600" i="1" dirty="0" smtClean="0">
                          <a:latin typeface="Trebuchet MS" panose="020B0603020202020204" pitchFamily="34" charset="0"/>
                        </a:rPr>
                        <a:t>x</a:t>
                      </a:r>
                      <a:r>
                        <a:rPr lang="en-US" sz="1600" baseline="-25000" dirty="0" smtClean="0">
                          <a:latin typeface="Trebuchet MS" panose="020B0603020202020204" pitchFamily="34" charset="0"/>
                        </a:rPr>
                        <a:t>1</a:t>
                      </a:r>
                      <a:endParaRPr lang="el-GR" sz="1600" baseline="-250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693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26864" y="5532120"/>
            <a:ext cx="284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………………………………………..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35831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" y="9027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2576" y="438912"/>
            <a:ext cx="7168896" cy="123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l-GR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78608" y="438912"/>
                <a:ext cx="7488936" cy="2890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Σε κάθε περίπτωση ρευματοφόρου αγωγού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θα μελετάμε 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την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μορφή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του μαγνητικού πεδίου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που δημιουργείται, με την βοήθεια των μαγνητικών δυναμικών γραμμών και 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την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του μαγνητικού πεδίου σ’ ένα σημείο του.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438912"/>
                <a:ext cx="7488936" cy="2890278"/>
              </a:xfrm>
              <a:prstGeom prst="rect">
                <a:avLst/>
              </a:prstGeom>
              <a:blipFill>
                <a:blip r:embed="rId3"/>
                <a:stretch>
                  <a:fillRect l="-814" r="-1058" b="-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4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02792" y="641848"/>
            <a:ext cx="10186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3. 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Ευθύγραμμος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ρευματοφόρος αγωγός μεγάλου μήκους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δημιουργεί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γύρω του μαγνητικό πεδίο η ένταση του οποίου σε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απόσταση </a:t>
            </a:r>
            <a:r>
              <a:rPr lang="el-GR" sz="2000" i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= 20cm έχει μέτρο 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B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2·10</a:t>
            </a:r>
            <a:r>
              <a:rPr lang="el-GR" sz="2000" baseline="30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-5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T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. </a:t>
            </a:r>
            <a:endParaRPr lang="el-GR" sz="2000" dirty="0" smtClean="0">
              <a:solidFill>
                <a:srgbClr val="242021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α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)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Να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υπολογιστεί η ένταση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του ρεύματος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που διαρρέει τον αγωγό. </a:t>
            </a:r>
            <a:endParaRPr lang="el-GR" sz="2000" dirty="0" smtClean="0">
              <a:solidFill>
                <a:srgbClr val="242021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β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)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Να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υπολογιστεί η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ένταση του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μαγνητικού πεδίου σε απόσταση 2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από τον αγωγό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αν διπλασιάσουμε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την ένταση του ρεύματος.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4.  </a:t>
            </a:r>
            <a:r>
              <a:rPr lang="el-GR" sz="2000" dirty="0" smtClean="0">
                <a:latin typeface="Trebuchet MS" panose="020B0603020202020204" pitchFamily="34" charset="0"/>
              </a:rPr>
              <a:t>Μία </a:t>
            </a:r>
            <a:r>
              <a:rPr lang="el-GR" sz="2000" dirty="0">
                <a:latin typeface="Trebuchet MS" panose="020B0603020202020204" pitchFamily="34" charset="0"/>
              </a:rPr>
              <a:t>ηλεκτρική πηγή που έχει </a:t>
            </a:r>
            <a:r>
              <a:rPr lang="en-US" sz="2000" i="1" dirty="0" smtClean="0">
                <a:latin typeface="Trebuchet MS" panose="020B0603020202020204" pitchFamily="34" charset="0"/>
              </a:rPr>
              <a:t>E</a:t>
            </a:r>
            <a:r>
              <a:rPr lang="el-GR" sz="2000" dirty="0" smtClean="0">
                <a:latin typeface="Trebuchet MS" panose="020B0603020202020204" pitchFamily="34" charset="0"/>
              </a:rPr>
              <a:t> = </a:t>
            </a:r>
            <a:r>
              <a:rPr lang="el-GR" sz="2000" dirty="0">
                <a:latin typeface="Trebuchet MS" panose="020B0603020202020204" pitchFamily="34" charset="0"/>
              </a:rPr>
              <a:t>90V και μηδενική </a:t>
            </a:r>
            <a:r>
              <a:rPr lang="el-GR" sz="2000" dirty="0" smtClean="0">
                <a:latin typeface="Trebuchet MS" panose="020B0603020202020204" pitchFamily="34" charset="0"/>
              </a:rPr>
              <a:t>εσωτερική αντίσταση </a:t>
            </a:r>
            <a:r>
              <a:rPr lang="el-GR" sz="2000" dirty="0">
                <a:latin typeface="Trebuchet MS" panose="020B0603020202020204" pitchFamily="34" charset="0"/>
              </a:rPr>
              <a:t>συνδέεται με ευθύγραμμο ρευματοφόρο αγωγό </a:t>
            </a:r>
            <a:r>
              <a:rPr lang="el-GR" sz="2000" dirty="0" smtClean="0">
                <a:latin typeface="Trebuchet MS" panose="020B0603020202020204" pitchFamily="34" charset="0"/>
              </a:rPr>
              <a:t>μεγάλου </a:t>
            </a:r>
            <a:r>
              <a:rPr lang="el-GR" sz="2000" dirty="0">
                <a:latin typeface="Trebuchet MS" panose="020B0603020202020204" pitchFamily="34" charset="0"/>
              </a:rPr>
              <a:t>μήκους και αντίστασης </a:t>
            </a:r>
            <a:r>
              <a:rPr lang="el-GR" sz="2000" i="1" dirty="0">
                <a:latin typeface="Trebuchet MS" panose="020B0603020202020204" pitchFamily="34" charset="0"/>
              </a:rPr>
              <a:t>R</a:t>
            </a:r>
            <a:r>
              <a:rPr lang="el-GR" sz="2000" dirty="0">
                <a:latin typeface="Trebuchet MS" panose="020B0603020202020204" pitchFamily="34" charset="0"/>
              </a:rPr>
              <a:t> = 15Ω. </a:t>
            </a:r>
            <a:r>
              <a:rPr lang="el-GR" sz="2000" dirty="0" smtClean="0">
                <a:latin typeface="Trebuchet MS" panose="020B0603020202020204" pitchFamily="34" charset="0"/>
              </a:rPr>
              <a:t>Να υπολογιστεί </a:t>
            </a:r>
            <a:r>
              <a:rPr lang="el-GR" sz="2000" dirty="0">
                <a:latin typeface="Trebuchet MS" panose="020B0603020202020204" pitchFamily="34" charset="0"/>
              </a:rPr>
              <a:t>το μέτρο </a:t>
            </a:r>
            <a:r>
              <a:rPr lang="el-GR" sz="2000" dirty="0" smtClean="0">
                <a:latin typeface="Trebuchet MS" panose="020B0603020202020204" pitchFamily="34" charset="0"/>
              </a:rPr>
              <a:t>της έντασης </a:t>
            </a:r>
            <a:r>
              <a:rPr lang="el-GR" sz="2000" dirty="0">
                <a:latin typeface="Trebuchet MS" panose="020B0603020202020204" pitchFamily="34" charset="0"/>
              </a:rPr>
              <a:t>του μαγνητικού πεδίου που δημιουργείται </a:t>
            </a:r>
            <a:r>
              <a:rPr lang="el-GR" sz="2000" dirty="0" smtClean="0">
                <a:latin typeface="Trebuchet MS" panose="020B0603020202020204" pitchFamily="34" charset="0"/>
              </a:rPr>
              <a:t>σε απόσταση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x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10cm από τον αγωγό.</a:t>
            </a:r>
            <a:r>
              <a:rPr lang="el-GR" sz="2000" dirty="0"/>
              <a:t> 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2720" y="1620872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20A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9632" y="2526446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-5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8840" y="4915732"/>
            <a:ext cx="181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1,2.10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-5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033272" y="525655"/>
                <a:ext cx="9912096" cy="4312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5. 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Δύο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παράλληλοι ρευματοφόροι αγωγοί μεγάλου μήκους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βρίσκονται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σε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απόσταση </a:t>
                </a:r>
                <a:r>
                  <a:rPr lang="el-GR" sz="2000" i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d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= 30cm και διαρρέονται από ρεύματα </a:t>
                </a:r>
                <a:r>
                  <a:rPr lang="el-GR" sz="2000" i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1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= 10A και </a:t>
                </a:r>
                <a:r>
                  <a:rPr lang="el-GR" sz="2000" i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Ι</a:t>
                </a:r>
                <a:r>
                  <a:rPr lang="el-GR" sz="2000" baseline="-25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2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= 20Α. Να υπολογιστεί η ένταση του μαγνητικού πεδίου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στο μέσο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της μεταξύ τους απόστασης αν τα ρεύματα είναι </a:t>
                </a:r>
                <a:endPara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α)  ομόρροπα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,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             </a:t>
                </a:r>
                <a:r>
                  <a:rPr lang="en-US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                              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β) 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αντίρροπα.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endParaRPr lang="el-GR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9.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Δύο </a:t>
                </a:r>
                <a:r>
                  <a:rPr lang="el-GR" sz="2000" dirty="0">
                    <a:latin typeface="Trebuchet MS" panose="020B0603020202020204" pitchFamily="34" charset="0"/>
                  </a:rPr>
                  <a:t>ευθύγραμμοι αγωγοί μεγάλου μήκους, που είναι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κάθετοι μεταξύ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τους, βρίσκονται στο ίδιο επίπεδο και διαρρέονται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από ρεύματα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>
                    <a:latin typeface="Trebuchet MS" panose="020B0603020202020204" pitchFamily="34" charset="0"/>
                  </a:rPr>
                  <a:t>1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2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=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I</a:t>
                </a:r>
                <a:r>
                  <a:rPr lang="el-GR" sz="2000" baseline="-25000" dirty="0" smtClean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. </a:t>
                </a:r>
                <a:r>
                  <a:rPr lang="el-GR" sz="2000" dirty="0">
                    <a:latin typeface="Trebuchet MS" panose="020B0603020202020204" pitchFamily="34" charset="0"/>
                  </a:rPr>
                  <a:t>Να βρεθούν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τα σημεία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του επιπέδου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στα οποία </a:t>
                </a:r>
                <a:r>
                  <a:rPr lang="el-GR" sz="2000" dirty="0">
                    <a:latin typeface="Trebuchet MS" panose="020B0603020202020204" pitchFamily="34" charset="0"/>
                  </a:rPr>
                  <a:t>η ένταση του μαγνητικού πεδίου είναι ίση με μηδέν. 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72" y="525655"/>
                <a:ext cx="9912096" cy="4312271"/>
              </a:xfrm>
              <a:prstGeom prst="rect">
                <a:avLst/>
              </a:prstGeom>
              <a:blipFill>
                <a:blip r:embed="rId2"/>
                <a:stretch>
                  <a:fillRect l="-677" r="-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3445" y="1870780"/>
                <a:ext cx="1813560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B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.10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-5 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T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45" y="1870780"/>
                <a:ext cx="1813560" cy="624786"/>
              </a:xfrm>
              <a:prstGeom prst="rect">
                <a:avLst/>
              </a:prstGeom>
              <a:blipFill>
                <a:blip r:embed="rId3"/>
                <a:stretch>
                  <a:fillRect l="-3691" b="-68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412480" y="1983118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4.10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-5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6995" y="4279392"/>
            <a:ext cx="109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30</a:t>
            </a:r>
            <a:r>
              <a:rPr 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l-GR" sz="20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2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80744" y="464326"/>
            <a:ext cx="9208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10. 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Στο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κέντρο κυκλικού ρευματοφόρου αγωγού το μέτρο της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έντασης του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μαγνητικού πεδίου είναι 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Β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2π10</a:t>
            </a:r>
            <a:r>
              <a:rPr lang="el-GR" sz="2000" baseline="30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-5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. Αν η ακτίνα του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κύκλου είναι 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= 10cm να βρεθεί η ένταση του ρεύματος που διαρρέει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τον αγωγό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.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11.  </a:t>
            </a:r>
            <a:r>
              <a:rPr lang="el-GR" sz="2000" dirty="0" smtClean="0">
                <a:latin typeface="Trebuchet MS" panose="020B0603020202020204" pitchFamily="34" charset="0"/>
              </a:rPr>
              <a:t>Κυκλικός </a:t>
            </a:r>
            <a:r>
              <a:rPr lang="el-GR" sz="2000" dirty="0">
                <a:latin typeface="Trebuchet MS" panose="020B0603020202020204" pitchFamily="34" charset="0"/>
              </a:rPr>
              <a:t>αγωγός που αποτελείται από </a:t>
            </a:r>
            <a:r>
              <a:rPr lang="el-GR" sz="2000" i="1" dirty="0">
                <a:latin typeface="Trebuchet MS" panose="020B0603020202020204" pitchFamily="34" charset="0"/>
              </a:rPr>
              <a:t>Ν</a:t>
            </a:r>
            <a:r>
              <a:rPr lang="el-GR" sz="2000" dirty="0">
                <a:latin typeface="Trebuchet MS" panose="020B0603020202020204" pitchFamily="34" charset="0"/>
              </a:rPr>
              <a:t> = 3 σπείρες </a:t>
            </a:r>
            <a:r>
              <a:rPr lang="el-GR" sz="2000" dirty="0" smtClean="0">
                <a:latin typeface="Trebuchet MS" panose="020B0603020202020204" pitchFamily="34" charset="0"/>
              </a:rPr>
              <a:t>διαρρέεται από </a:t>
            </a:r>
            <a:r>
              <a:rPr lang="el-GR" sz="2000" dirty="0">
                <a:latin typeface="Trebuchet MS" panose="020B0603020202020204" pitchFamily="34" charset="0"/>
              </a:rPr>
              <a:t>ρεύμα έντασης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dirty="0">
                <a:latin typeface="Trebuchet MS" panose="020B0603020202020204" pitchFamily="34" charset="0"/>
              </a:rPr>
              <a:t> = 5Α. Αν στο κέντρο του κύκλου η </a:t>
            </a:r>
            <a:r>
              <a:rPr lang="el-GR" sz="2000" dirty="0" smtClean="0">
                <a:latin typeface="Trebuchet MS" panose="020B0603020202020204" pitchFamily="34" charset="0"/>
              </a:rPr>
              <a:t>ένταση του </a:t>
            </a:r>
            <a:r>
              <a:rPr lang="el-GR" sz="2000" dirty="0">
                <a:latin typeface="Trebuchet MS" panose="020B0603020202020204" pitchFamily="34" charset="0"/>
              </a:rPr>
              <a:t>μαγνητικού πεδίου έχει μέτρο </a:t>
            </a:r>
            <a:r>
              <a:rPr lang="el-GR" sz="2000" i="1" dirty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3·10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-4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 να υπολογιστεί </a:t>
            </a:r>
            <a:r>
              <a:rPr lang="el-GR" sz="2000" dirty="0" smtClean="0">
                <a:latin typeface="Trebuchet MS" panose="020B0603020202020204" pitchFamily="34" charset="0"/>
              </a:rPr>
              <a:t>η ακτίνα </a:t>
            </a:r>
            <a:r>
              <a:rPr lang="el-GR" sz="2000" dirty="0">
                <a:latin typeface="Trebuchet MS" panose="020B0603020202020204" pitchFamily="34" charset="0"/>
              </a:rPr>
              <a:t>του κύκλου.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12. </a:t>
            </a:r>
            <a:r>
              <a:rPr lang="el-GR" sz="2000" dirty="0" smtClean="0">
                <a:latin typeface="Trebuchet MS" panose="020B0603020202020204" pitchFamily="34" charset="0"/>
              </a:rPr>
              <a:t>Ένας </a:t>
            </a:r>
            <a:r>
              <a:rPr lang="el-GR" sz="2000" dirty="0">
                <a:latin typeface="Trebuchet MS" panose="020B0603020202020204" pitchFamily="34" charset="0"/>
              </a:rPr>
              <a:t>κυκλικός ρευματοφόρος αγωγός έχει αντίσταση </a:t>
            </a:r>
            <a:r>
              <a:rPr lang="el-GR" sz="2000" i="1" dirty="0" smtClean="0">
                <a:latin typeface="Trebuchet MS" panose="020B0603020202020204" pitchFamily="34" charset="0"/>
              </a:rPr>
              <a:t>R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= 16Ω, τροφοδοτείται </a:t>
            </a:r>
            <a:r>
              <a:rPr lang="el-GR" sz="2000" dirty="0">
                <a:latin typeface="Trebuchet MS" panose="020B0603020202020204" pitchFamily="34" charset="0"/>
              </a:rPr>
              <a:t>από πηγή που έχει ΗΕΔ = 20V και </a:t>
            </a:r>
            <a:r>
              <a:rPr lang="el-GR" sz="2000" dirty="0" smtClean="0">
                <a:latin typeface="Trebuchet MS" panose="020B0603020202020204" pitchFamily="34" charset="0"/>
              </a:rPr>
              <a:t>εσωτερική αντίσταση </a:t>
            </a:r>
            <a:r>
              <a:rPr lang="el-GR" sz="2000" i="1" dirty="0" smtClean="0">
                <a:latin typeface="Trebuchet MS" panose="020B0603020202020204" pitchFamily="34" charset="0"/>
              </a:rPr>
              <a:t>R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l-GR" sz="2000" dirty="0" smtClean="0">
                <a:latin typeface="Trebuchet MS" panose="020B0603020202020204" pitchFamily="34" charset="0"/>
              </a:rPr>
              <a:t>= </a:t>
            </a:r>
            <a:r>
              <a:rPr lang="el-GR" sz="2000" dirty="0">
                <a:latin typeface="Trebuchet MS" panose="020B0603020202020204" pitchFamily="34" charset="0"/>
              </a:rPr>
              <a:t>4Ω. Να υπολογιστεί η ένταση του μαγνητικού </a:t>
            </a:r>
            <a:r>
              <a:rPr lang="el-GR" sz="2000" dirty="0" smtClean="0">
                <a:latin typeface="Trebuchet MS" panose="020B0603020202020204" pitchFamily="34" charset="0"/>
              </a:rPr>
              <a:t>πεδίου </a:t>
            </a:r>
            <a:r>
              <a:rPr lang="el-GR" sz="2000" dirty="0">
                <a:latin typeface="Trebuchet MS" panose="020B0603020202020204" pitchFamily="34" charset="0"/>
              </a:rPr>
              <a:t>στο κέντρο του κύκλου αν η ακτίνα του είναι </a:t>
            </a:r>
            <a:r>
              <a:rPr lang="el-GR" sz="2000" i="1" dirty="0">
                <a:latin typeface="Trebuchet MS" panose="020B0603020202020204" pitchFamily="34" charset="0"/>
              </a:rPr>
              <a:t>r </a:t>
            </a:r>
            <a:r>
              <a:rPr lang="el-GR" sz="2000" dirty="0">
                <a:latin typeface="Trebuchet MS" panose="020B0603020202020204" pitchFamily="34" charset="0"/>
              </a:rPr>
              <a:t>= 10π </a:t>
            </a:r>
            <a:r>
              <a:rPr lang="el-GR" sz="2000" dirty="0" err="1">
                <a:latin typeface="Trebuchet MS" panose="020B0603020202020204" pitchFamily="34" charset="0"/>
              </a:rPr>
              <a:t>cm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1150" y="1463040"/>
            <a:ext cx="109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10Α</a:t>
            </a:r>
            <a:endParaRPr lang="el-GR" sz="20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9390" y="3280481"/>
            <a:ext cx="109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π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el-GR" sz="20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8364" y="5626329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-6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700784" y="431898"/>
            <a:ext cx="7695184" cy="5033814"/>
            <a:chOff x="1115568" y="578202"/>
            <a:chExt cx="7695184" cy="50338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1115568" y="578202"/>
                  <a:ext cx="7695184" cy="50338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sz="2000" b="1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14.  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el-GR" sz="2000" b="1" dirty="0">
                    <a:solidFill>
                      <a:srgbClr val="242021"/>
                    </a:solidFill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l-GR" sz="2000" b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l-GR" sz="2000" b="1" dirty="0">
                    <a:solidFill>
                      <a:srgbClr val="242021"/>
                    </a:solidFill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el-GR" sz="2000" b="1" dirty="0">
                    <a:solidFill>
                      <a:srgbClr val="242021"/>
                    </a:solidFill>
                    <a:latin typeface="Trebuchet MS" panose="020B0603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Δύο 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κυκλικοί αγωγοί διαρρέονται από ρεύματα </a:t>
                  </a:r>
                  <a:r>
                    <a:rPr lang="el-GR" sz="2000" i="1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Ι</a:t>
                  </a:r>
                  <a:r>
                    <a:rPr lang="el-GR" sz="2000" baseline="-25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1</a:t>
                  </a: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 = </a:t>
                  </a:r>
                  <a:r>
                    <a:rPr lang="el-GR" sz="2000" i="1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Ι</a:t>
                  </a:r>
                  <a:r>
                    <a:rPr lang="el-GR" sz="2000" baseline="-25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2</a:t>
                  </a: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000" i="1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l-GR" sz="2000" b="0" i="1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2000" b="0" i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, έχουν την 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ίδια ακτίνα </a:t>
                  </a:r>
                  <a:r>
                    <a:rPr lang="el-GR" sz="2000" i="1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r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 = 2cm και είναι τοποθετημένοι με τα </a:t>
                  </a: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επίπεδά τους 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κάθετα, ώστε να έχουν κοινό κέντρο Κ. Να υπολογιστεί </a:t>
                  </a: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το μέτρο 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της έντασης του μαγνητικού πεδίου στο κέντρο Κ των </a:t>
                  </a:r>
                  <a:r>
                    <a:rPr lang="el-GR" sz="2000" dirty="0" smtClean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δύο αγωγών</a:t>
                  </a:r>
                  <a:r>
                    <a:rPr lang="el-GR" sz="2000" dirty="0">
                      <a:solidFill>
                        <a:srgbClr val="242021"/>
                      </a:solidFill>
                      <a:latin typeface="Trebuchet MS" panose="020B0603020202020204" pitchFamily="34" charset="0"/>
                    </a:rPr>
                    <a:t>.</a:t>
                  </a:r>
                  <a:r>
                    <a:rPr lang="el-GR" sz="2000" dirty="0">
                      <a:latin typeface="Trebuchet MS" panose="020B0603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568" y="578202"/>
                  <a:ext cx="7695184" cy="5033814"/>
                </a:xfrm>
                <a:prstGeom prst="rect">
                  <a:avLst/>
                </a:prstGeom>
                <a:blipFill>
                  <a:blip r:embed="rId2"/>
                  <a:stretch>
                    <a:fillRect l="-792" r="-79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7856" y="778954"/>
              <a:ext cx="2309813" cy="20290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33288" y="4808614"/>
                <a:ext cx="1810512" cy="4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B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.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10</a:t>
                </a:r>
                <a:r>
                  <a:rPr lang="en-US" sz="20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-4 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T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88" y="4808614"/>
                <a:ext cx="1810512" cy="430118"/>
              </a:xfrm>
              <a:prstGeom prst="rect">
                <a:avLst/>
              </a:prstGeom>
              <a:blipFill>
                <a:blip r:embed="rId5"/>
                <a:stretch>
                  <a:fillRect l="-4040" t="-4286" r="-3704" b="-314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5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463040" y="533692"/>
                <a:ext cx="9006840" cy="3517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21.  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Ένα σωληνοειδές έχει μήκος </a:t>
                </a:r>
                <a:r>
                  <a:rPr lang="el-GR" sz="2000" i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ℓ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= 20cm, διαρρέεται από ρεύμα </a:t>
                </a:r>
                <a:r>
                  <a:rPr lang="el-GR" sz="2000" i="1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Ι</a:t>
                </a:r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20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l-GR" sz="2000" i="1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m:rPr>
                        <m:sty m:val="p"/>
                      </m:rPr>
                      <a:rPr lang="el-GR" sz="200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2000" i="1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 smtClean="0">
                    <a:solidFill>
                      <a:srgbClr val="242021"/>
                    </a:solidFill>
                    <a:latin typeface="Trebuchet MS" panose="020B0603020202020204" pitchFamily="34" charset="0"/>
                  </a:rPr>
                  <a:t>και αποτελείται από 100 σπείρες. Να υπολογιστεί η ένταση του μαγνητικού πεδίου στο κέντρο του σωληνοειδούς.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2000" dirty="0" smtClean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22.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</a:t>
                </a:r>
                <a:r>
                  <a:rPr lang="el-GR" sz="2000" dirty="0">
                    <a:latin typeface="Trebuchet MS" panose="020B0603020202020204" pitchFamily="34" charset="0"/>
                  </a:rPr>
                  <a:t>ένταση του μαγνητικού πεδίου στο κέντρο ενός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σωληνοειδούς που </a:t>
                </a:r>
                <a:r>
                  <a:rPr lang="el-GR" sz="2000" dirty="0">
                    <a:latin typeface="Trebuchet MS" panose="020B0603020202020204" pitchFamily="34" charset="0"/>
                  </a:rPr>
                  <a:t>αποτελείται από 1000σπείρες/m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 =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8π10</a:t>
                </a:r>
                <a:r>
                  <a:rPr lang="el-GR" sz="2000" baseline="30000" dirty="0" smtClean="0">
                    <a:latin typeface="Trebuchet MS" panose="020B0603020202020204" pitchFamily="34" charset="0"/>
                  </a:rPr>
                  <a:t>-4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</a:t>
                </a:r>
                <a:r>
                  <a:rPr lang="el-GR" sz="2000" dirty="0">
                    <a:latin typeface="Trebuchet MS" panose="020B0603020202020204" pitchFamily="34" charset="0"/>
                  </a:rPr>
                  <a:t>. Να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υπολογιστεί </a:t>
                </a:r>
                <a:r>
                  <a:rPr lang="el-GR" sz="2000" dirty="0">
                    <a:latin typeface="Trebuchet MS" panose="020B0603020202020204" pitchFamily="34" charset="0"/>
                  </a:rPr>
                  <a:t>η ένταση του ρεύματος που διαρρέει το σωληνοειδές. 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533692"/>
                <a:ext cx="9006840" cy="3517630"/>
              </a:xfrm>
              <a:prstGeom prst="rect">
                <a:avLst/>
              </a:prstGeom>
              <a:blipFill>
                <a:blip r:embed="rId2"/>
                <a:stretch>
                  <a:fillRect l="-677" r="-609" b="-5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74536" y="1690510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4.10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-3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5744" y="3565030"/>
            <a:ext cx="105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2A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43584" y="491085"/>
            <a:ext cx="99943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24. 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Ένα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σωληνοειδές έχει μήκος </a:t>
            </a:r>
            <a:r>
              <a:rPr lang="el-GR" sz="2000" i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ℓ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=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40π </a:t>
            </a:r>
            <a:r>
              <a:rPr lang="el-GR" sz="2000" dirty="0" err="1">
                <a:solidFill>
                  <a:srgbClr val="242021"/>
                </a:solidFill>
                <a:latin typeface="Trebuchet MS" panose="020B0603020202020204" pitchFamily="34" charset="0"/>
              </a:rPr>
              <a:t>cm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και αποτελείται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από </a:t>
            </a:r>
            <a:r>
              <a:rPr lang="el-GR" sz="2000" i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Ν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= 1000 σπείρες. Κάθε σπείρα έχει αντίσταση 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= 0,02Ω. Τα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άκρα του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σωληνοειδούς συνδέονται με πηγή ΗΕΔ = 40V και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εσωτερικής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αντίστασης </a:t>
            </a:r>
            <a:r>
              <a:rPr lang="el-GR" sz="2000" i="1" dirty="0">
                <a:solidFill>
                  <a:srgbClr val="242021"/>
                </a:solidFill>
                <a:latin typeface="Trebuchet MS" panose="020B0603020202020204" pitchFamily="34" charset="0"/>
              </a:rPr>
              <a:t>r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 = 20Ω. Να υπολογιστεί η ένταση του </a:t>
            </a:r>
            <a:r>
              <a:rPr lang="el-GR" sz="20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μαγνητικού πεδίου </a:t>
            </a:r>
            <a:r>
              <a:rPr lang="el-GR" sz="2000" dirty="0">
                <a:solidFill>
                  <a:srgbClr val="242021"/>
                </a:solidFill>
                <a:latin typeface="Trebuchet MS" panose="020B0603020202020204" pitchFamily="34" charset="0"/>
              </a:rPr>
              <a:t>στο εσωτερικό του σωληνοειδούς.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25. 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σωληνοειδές έχει </a:t>
            </a:r>
            <a:r>
              <a:rPr lang="el-GR" sz="2000" i="1" dirty="0">
                <a:latin typeface="Trebuchet MS" panose="020B0603020202020204" pitchFamily="34" charset="0"/>
              </a:rPr>
              <a:t>n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500 σπείρες/m </a:t>
            </a:r>
            <a:r>
              <a:rPr lang="el-GR" sz="2000" dirty="0">
                <a:latin typeface="Trebuchet MS" panose="020B0603020202020204" pitchFamily="34" charset="0"/>
              </a:rPr>
              <a:t>και διαρρέεται από </a:t>
            </a:r>
            <a:r>
              <a:rPr lang="el-GR" sz="2000" dirty="0" smtClean="0">
                <a:latin typeface="Trebuchet MS" panose="020B0603020202020204" pitchFamily="34" charset="0"/>
              </a:rPr>
              <a:t>ρεύμα </a:t>
            </a:r>
            <a:r>
              <a:rPr lang="el-GR" sz="2000" dirty="0">
                <a:latin typeface="Trebuchet MS" panose="020B0603020202020204" pitchFamily="34" charset="0"/>
              </a:rPr>
              <a:t>έντασης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. Κυκλικός αγωγός αποτελούμενος από 10 </a:t>
            </a:r>
            <a:r>
              <a:rPr lang="el-GR" sz="2000" dirty="0" smtClean="0">
                <a:latin typeface="Trebuchet MS" panose="020B0603020202020204" pitchFamily="34" charset="0"/>
              </a:rPr>
              <a:t>σπείρες περιβάλλει </a:t>
            </a:r>
            <a:r>
              <a:rPr lang="el-GR" sz="2000" dirty="0">
                <a:latin typeface="Trebuchet MS" panose="020B0603020202020204" pitchFamily="34" charset="0"/>
              </a:rPr>
              <a:t>το σωληνοειδές στο κέντρο του με το επίπεδό </a:t>
            </a:r>
            <a:r>
              <a:rPr lang="el-GR" sz="2000" dirty="0" smtClean="0">
                <a:latin typeface="Trebuchet MS" panose="020B0603020202020204" pitchFamily="34" charset="0"/>
              </a:rPr>
              <a:t>του κάθετο </a:t>
            </a:r>
            <a:r>
              <a:rPr lang="el-GR" sz="2000" dirty="0">
                <a:latin typeface="Trebuchet MS" panose="020B0603020202020204" pitchFamily="34" charset="0"/>
              </a:rPr>
              <a:t>στον άξονα του σωληνοειδούς. Όταν ο κυκλικός </a:t>
            </a:r>
            <a:r>
              <a:rPr lang="el-GR" sz="2000" dirty="0" smtClean="0">
                <a:latin typeface="Trebuchet MS" panose="020B0603020202020204" pitchFamily="34" charset="0"/>
              </a:rPr>
              <a:t>αγωγός διαρρέεται </a:t>
            </a:r>
            <a:r>
              <a:rPr lang="el-GR" sz="2000" dirty="0">
                <a:latin typeface="Trebuchet MS" panose="020B0603020202020204" pitchFamily="34" charset="0"/>
              </a:rPr>
              <a:t>από ρεύμα </a:t>
            </a:r>
            <a:r>
              <a:rPr lang="el-GR" sz="2000" i="1" dirty="0">
                <a:latin typeface="Trebuchet MS" panose="020B0603020202020204" pitchFamily="34" charset="0"/>
              </a:rPr>
              <a:t>I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= 10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στο κέντρο του σωληνοειδούς </a:t>
            </a:r>
            <a:r>
              <a:rPr lang="el-GR" sz="2000" dirty="0" smtClean="0">
                <a:latin typeface="Trebuchet MS" panose="020B0603020202020204" pitchFamily="34" charset="0"/>
              </a:rPr>
              <a:t>η ένταση </a:t>
            </a:r>
            <a:r>
              <a:rPr lang="el-GR" sz="2000" dirty="0">
                <a:latin typeface="Trebuchet MS" panose="020B0603020202020204" pitchFamily="34" charset="0"/>
              </a:rPr>
              <a:t>του μαγνητικού πεδίου είναι ίση με μηδέν. Να </a:t>
            </a:r>
            <a:r>
              <a:rPr lang="el-GR" sz="2000" dirty="0" smtClean="0">
                <a:latin typeface="Trebuchet MS" panose="020B0603020202020204" pitchFamily="34" charset="0"/>
              </a:rPr>
              <a:t>υπολογιστεί </a:t>
            </a:r>
            <a:r>
              <a:rPr lang="el-GR" sz="2000" dirty="0">
                <a:latin typeface="Trebuchet MS" panose="020B0603020202020204" pitchFamily="34" charset="0"/>
              </a:rPr>
              <a:t>η ακτίνα του κυκλικού αγωγού.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8976" y="1937398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10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-3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2928" y="5156086"/>
            <a:ext cx="157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0,1m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544" y="2195894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6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008888" y="556499"/>
                <a:ext cx="9735312" cy="456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1.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Το μέτρο της έντασης του μαγνητικού πεδίου σε απόσταση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από ευθύγραμμο αγωγό απείρου μήκους, που διαρρέεται από ρεύμα έντασης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Ι</a:t>
                </a:r>
                <a:r>
                  <a:rPr lang="el-GR" sz="2000" dirty="0">
                    <a:latin typeface="Trebuchet MS" panose="020B0603020202020204" pitchFamily="34" charset="0"/>
                  </a:rPr>
                  <a:t>, είναι </a:t>
                </a:r>
                <a:r>
                  <a:rPr lang="el-GR" sz="2000" i="1" dirty="0" smtClean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. Σε απόσταση 2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r</a:t>
                </a:r>
                <a:r>
                  <a:rPr lang="el-GR" sz="2000" dirty="0">
                    <a:latin typeface="Trebuchet MS" panose="020B0603020202020204" pitchFamily="34" charset="0"/>
                  </a:rPr>
                  <a:t> από τον ίδιο αγωγό, το μέτρο της έντασης του μαγνητικού πεδίου είναι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</a:t>
                </a:r>
                <a:r>
                  <a:rPr lang="el-GR" sz="2000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 Β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.   2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.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</a:t>
                </a:r>
                <a:r>
                  <a:rPr lang="el-GR" sz="2000" dirty="0">
                    <a:latin typeface="Trebuchet MS" panose="020B0603020202020204" pitchFamily="34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.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δ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𝛣</m:t>
                        </m:r>
                      </m:num>
                      <m:den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     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 2. 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 διπλασιάσουμε τον αριθμό σπειρών ανά μονάδα μήκους ενός σωληνοειδούς, τότε το μέτρο της έντασης του μαγνητικού πεδίου στο εσωτερικό του σωληνοειδούς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>
                    <a:latin typeface="Trebuchet MS" panose="020B0603020202020204" pitchFamily="34" charset="0"/>
                  </a:rPr>
                  <a:t>υποδιπλασιάζεται.                         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>
                    <a:latin typeface="Trebuchet MS" panose="020B0603020202020204" pitchFamily="34" charset="0"/>
                  </a:rPr>
                  <a:t>παραμένει το ίδιο.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διπλασιάζεται.                        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.  </a:t>
                </a:r>
                <a:r>
                  <a:rPr lang="el-GR" sz="2000" dirty="0">
                    <a:latin typeface="Trebuchet MS" panose="020B0603020202020204" pitchFamily="34" charset="0"/>
                  </a:rPr>
                  <a:t>τετραπλασιάζεται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88" y="556499"/>
                <a:ext cx="9735312" cy="4569456"/>
              </a:xfrm>
              <a:prstGeom prst="rect">
                <a:avLst/>
              </a:prstGeom>
              <a:blipFill>
                <a:blip r:embed="rId2"/>
                <a:stretch>
                  <a:fillRect l="-689" r="-626" b="-1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70432" y="822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" name="Οβάλ 6"/>
          <p:cNvSpPr/>
          <p:nvPr/>
        </p:nvSpPr>
        <p:spPr>
          <a:xfrm>
            <a:off x="6345936" y="2261226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/>
          <p:cNvSpPr/>
          <p:nvPr/>
        </p:nvSpPr>
        <p:spPr>
          <a:xfrm>
            <a:off x="962152" y="4617720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24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35608" y="625132"/>
            <a:ext cx="9464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 </a:t>
            </a:r>
            <a:r>
              <a:rPr lang="el-GR" sz="2000" dirty="0" smtClean="0">
                <a:latin typeface="Trebuchet MS" panose="020B0603020202020204" pitchFamily="34" charset="0"/>
              </a:rPr>
              <a:t>Οι </a:t>
            </a:r>
            <a:r>
              <a:rPr lang="el-GR" sz="2000" dirty="0">
                <a:latin typeface="Trebuchet MS" panose="020B0603020202020204" pitchFamily="34" charset="0"/>
              </a:rPr>
              <a:t>μαγνητικές γραμμές του μαγνητικού πεδίου ρευματοφόρου ευθύγραμμου αγωγού απείρου μήκους είναι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</a:t>
            </a:r>
            <a:r>
              <a:rPr lang="el-GR" sz="2000" dirty="0">
                <a:latin typeface="Trebuchet MS" panose="020B0603020202020204" pitchFamily="34" charset="0"/>
              </a:rPr>
              <a:t>ευθείες                  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 β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κύκλοι                 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ελλείψεις                      </a:t>
            </a:r>
            <a:r>
              <a:rPr lang="el-GR" sz="2000" dirty="0" smtClean="0">
                <a:latin typeface="Trebuchet MS" panose="020B0603020202020204" pitchFamily="34" charset="0"/>
              </a:rPr>
              <a:t>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υπερβολές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4.    </a:t>
            </a:r>
            <a:r>
              <a:rPr lang="el-GR" sz="2000" dirty="0">
                <a:latin typeface="Trebuchet MS" panose="020B0603020202020204" pitchFamily="34" charset="0"/>
              </a:rPr>
              <a:t>Το </a:t>
            </a:r>
            <a:r>
              <a:rPr lang="el-GR" sz="2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err="1" smtClean="0">
                <a:latin typeface="Trebuchet MS" panose="020B0603020202020204" pitchFamily="34" charset="0"/>
              </a:rPr>
              <a:t>Τesla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είναι μονάδα μέτρησης της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</a:t>
            </a:r>
            <a:r>
              <a:rPr lang="el-GR" sz="2000" dirty="0">
                <a:latin typeface="Trebuchet MS" panose="020B0603020202020204" pitchFamily="34" charset="0"/>
              </a:rPr>
              <a:t>έντασης ηλεκτρικού ρεύματος.                                    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ισχύος ηλεκτρικού ρεύματος.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</a:t>
            </a:r>
            <a:r>
              <a:rPr lang="el-GR" sz="2000" dirty="0">
                <a:latin typeface="Trebuchet MS" panose="020B0603020202020204" pitchFamily="34" charset="0"/>
              </a:rPr>
              <a:t>έντασης ηλεκτρικού πεδίου.                                        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.   </a:t>
            </a:r>
            <a:r>
              <a:rPr lang="el-GR" sz="2000" dirty="0">
                <a:latin typeface="Trebuchet MS" panose="020B0603020202020204" pitchFamily="34" charset="0"/>
              </a:rPr>
              <a:t>έντασης μαγνητικού πεδίου.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6967728" y="1639830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1422400" y="4826514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9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βάλ 6"/>
          <p:cNvSpPr/>
          <p:nvPr/>
        </p:nvSpPr>
        <p:spPr>
          <a:xfrm>
            <a:off x="3419474" y="1978532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" name="Ομάδα 13"/>
          <p:cNvGrpSpPr/>
          <p:nvPr/>
        </p:nvGrpSpPr>
        <p:grpSpPr>
          <a:xfrm>
            <a:off x="1406652" y="295948"/>
            <a:ext cx="9378696" cy="5108156"/>
            <a:chOff x="1406652" y="295948"/>
            <a:chExt cx="9378696" cy="5108156"/>
          </a:xfrm>
        </p:grpSpPr>
        <p:grpSp>
          <p:nvGrpSpPr>
            <p:cNvPr id="6" name="Ομάδα 5"/>
            <p:cNvGrpSpPr/>
            <p:nvPr/>
          </p:nvGrpSpPr>
          <p:grpSpPr>
            <a:xfrm>
              <a:off x="1406652" y="295948"/>
              <a:ext cx="9378696" cy="5108156"/>
              <a:chOff x="1402080" y="341668"/>
              <a:chExt cx="9378696" cy="5108156"/>
            </a:xfrm>
          </p:grpSpPr>
          <p:sp>
            <p:nvSpPr>
              <p:cNvPr id="4" name="Ορθογώνιο 3"/>
              <p:cNvSpPr/>
              <p:nvPr/>
            </p:nvSpPr>
            <p:spPr>
              <a:xfrm>
                <a:off x="1402080" y="341668"/>
                <a:ext cx="937869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5.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Ευθύγραμμος </a:t>
                </a:r>
                <a:r>
                  <a:rPr lang="el-GR" sz="2000" dirty="0">
                    <a:latin typeface="Trebuchet MS" panose="020B0603020202020204" pitchFamily="34" charset="0"/>
                  </a:rPr>
                  <a:t>αγωγός μεγάλου μήκους διαρρέεται από ρεύμα έντασης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Ι</a:t>
                </a:r>
                <a:r>
                  <a:rPr lang="el-GR" sz="2000" dirty="0">
                    <a:latin typeface="Trebuchet MS" panose="020B0603020202020204" pitchFamily="34" charset="0"/>
                  </a:rPr>
                  <a:t>. Ποιο από τα παρακάτω σχήματα αναπαριστά τη μορφή των δυναμικών γραμμών του μαγνητικού πεδίου που δημιουργείται από το ρευματοφόρο αγωγό.</a:t>
                </a:r>
              </a:p>
            </p:txBody>
          </p:sp>
          <p:pic>
            <p:nvPicPr>
              <p:cNvPr id="5" name="Εικόνα 4"/>
              <p:cNvPicPr/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4902" y="1990534"/>
                <a:ext cx="4686682" cy="34592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9" name="Ευθύγραμμο βέλος σύνδεσης 8"/>
            <p:cNvCxnSpPr/>
            <p:nvPr/>
          </p:nvCxnSpPr>
          <p:spPr>
            <a:xfrm flipV="1">
              <a:off x="4434840" y="1978532"/>
              <a:ext cx="0" cy="2468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 flipV="1">
              <a:off x="7056120" y="1978532"/>
              <a:ext cx="0" cy="2468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4434840" y="4172712"/>
              <a:ext cx="0" cy="2468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/>
            <p:cNvCxnSpPr/>
            <p:nvPr/>
          </p:nvCxnSpPr>
          <p:spPr>
            <a:xfrm flipV="1">
              <a:off x="7056120" y="4172712"/>
              <a:ext cx="0" cy="2468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364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Ομάδα 13"/>
          <p:cNvGrpSpPr/>
          <p:nvPr/>
        </p:nvGrpSpPr>
        <p:grpSpPr>
          <a:xfrm>
            <a:off x="2072943" y="2676459"/>
            <a:ext cx="7809611" cy="376889"/>
            <a:chOff x="961644" y="1728216"/>
            <a:chExt cx="7809611" cy="376889"/>
          </a:xfrm>
        </p:grpSpPr>
        <p:grpSp>
          <p:nvGrpSpPr>
            <p:cNvPr id="4" name="Ομάδα 3"/>
            <p:cNvGrpSpPr/>
            <p:nvPr/>
          </p:nvGrpSpPr>
          <p:grpSpPr>
            <a:xfrm>
              <a:off x="961644" y="1766777"/>
              <a:ext cx="374904" cy="338328"/>
              <a:chOff x="3493008" y="4361688"/>
              <a:chExt cx="374904" cy="338328"/>
            </a:xfrm>
          </p:grpSpPr>
          <p:sp>
            <p:nvSpPr>
              <p:cNvPr id="5" name="Οβάλ 4"/>
              <p:cNvSpPr/>
              <p:nvPr/>
            </p:nvSpPr>
            <p:spPr>
              <a:xfrm>
                <a:off x="3493008" y="4361688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6" name="Ευθεία γραμμή σύνδεσης 5"/>
              <p:cNvCxnSpPr>
                <a:stCxn id="5" idx="1"/>
                <a:endCxn id="5" idx="5"/>
              </p:cNvCxnSpPr>
              <p:nvPr/>
            </p:nvCxnSpPr>
            <p:spPr>
              <a:xfrm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Ευθεία γραμμή σύνδεσης 6"/>
              <p:cNvCxnSpPr>
                <a:stCxn id="5" idx="7"/>
                <a:endCxn id="5" idx="3"/>
              </p:cNvCxnSpPr>
              <p:nvPr/>
            </p:nvCxnSpPr>
            <p:spPr>
              <a:xfrm flipH="1"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645920" y="1728216"/>
              <a:ext cx="71253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Σαν να βλέπω το πίσω μέρος ενός βέλους που απομακρύνεται από μένα. 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64" y="1871476"/>
            <a:ext cx="2581635" cy="543001"/>
          </a:xfrm>
          <a:prstGeom prst="rect">
            <a:avLst/>
          </a:prstGeom>
        </p:spPr>
      </p:pic>
      <p:grpSp>
        <p:nvGrpSpPr>
          <p:cNvPr id="15" name="Ομάδα 14"/>
          <p:cNvGrpSpPr/>
          <p:nvPr/>
        </p:nvGrpSpPr>
        <p:grpSpPr>
          <a:xfrm>
            <a:off x="2078697" y="3460701"/>
            <a:ext cx="6854444" cy="369332"/>
            <a:chOff x="961644" y="2374392"/>
            <a:chExt cx="6854444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645920" y="2374392"/>
              <a:ext cx="6170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Σαν να βλέπω την μύτη ενός βέλους που έρχεται προς εμένα. 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961644" y="2405396"/>
              <a:ext cx="374904" cy="338328"/>
              <a:chOff x="2157984" y="5048250"/>
              <a:chExt cx="374904" cy="338328"/>
            </a:xfrm>
          </p:grpSpPr>
          <p:sp>
            <p:nvSpPr>
              <p:cNvPr id="12" name="Οβάλ 11"/>
              <p:cNvSpPr/>
              <p:nvPr/>
            </p:nvSpPr>
            <p:spPr>
              <a:xfrm>
                <a:off x="2157984" y="5048250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Οβάλ 12"/>
              <p:cNvSpPr/>
              <p:nvPr/>
            </p:nvSpPr>
            <p:spPr>
              <a:xfrm>
                <a:off x="2304288" y="5177028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31" name="Ομάδα 30"/>
          <p:cNvGrpSpPr/>
          <p:nvPr/>
        </p:nvGrpSpPr>
        <p:grpSpPr>
          <a:xfrm>
            <a:off x="1395945" y="4053383"/>
            <a:ext cx="9307251" cy="830997"/>
            <a:chOff x="1395945" y="3911085"/>
            <a:chExt cx="9307251" cy="830997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1395945" y="4157419"/>
              <a:ext cx="374904" cy="338328"/>
              <a:chOff x="3493008" y="4361688"/>
              <a:chExt cx="374904" cy="338328"/>
            </a:xfrm>
          </p:grpSpPr>
          <p:sp>
            <p:nvSpPr>
              <p:cNvPr id="18" name="Οβάλ 17"/>
              <p:cNvSpPr/>
              <p:nvPr/>
            </p:nvSpPr>
            <p:spPr>
              <a:xfrm>
                <a:off x="3493008" y="4361688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9" name="Ευθεία γραμμή σύνδεσης 18"/>
              <p:cNvCxnSpPr>
                <a:stCxn id="18" idx="1"/>
                <a:endCxn id="18" idx="5"/>
              </p:cNvCxnSpPr>
              <p:nvPr/>
            </p:nvCxnSpPr>
            <p:spPr>
              <a:xfrm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Ευθεία γραμμή σύνδεσης 19"/>
              <p:cNvCxnSpPr>
                <a:stCxn id="18" idx="7"/>
                <a:endCxn id="18" idx="3"/>
              </p:cNvCxnSpPr>
              <p:nvPr/>
            </p:nvCxnSpPr>
            <p:spPr>
              <a:xfrm flipH="1"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1955107" y="3911085"/>
              <a:ext cx="8748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1600" b="1" dirty="0" smtClean="0">
                  <a:latin typeface="Comic Sans MS" panose="030F0702030302020204" pitchFamily="66" charset="0"/>
                </a:rPr>
                <a:t>Αυτό στο οποίο αναφέρεται (διανυσματικό μέγεθος, αγωγός) είναι κάθετο στο επίπεδο που είναι σχεδιασμένο και απομακρύνεται από εμένα, που έχω μπροστά μου το σχέδιο.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2078697" y="409165"/>
            <a:ext cx="8500911" cy="1200329"/>
            <a:chOff x="2078697" y="409165"/>
            <a:chExt cx="8500911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2078697" y="409165"/>
              <a:ext cx="8500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1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Παρατήρηση</a:t>
              </a:r>
              <a:r>
                <a:rPr lang="en-US" sz="16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:</a:t>
              </a:r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sz="1600" b="1" dirty="0" smtClean="0">
                  <a:latin typeface="Comic Sans MS" panose="030F0702030302020204" pitchFamily="66" charset="0"/>
                </a:rPr>
                <a:t>Σε αρκετά από τα επόμενα σχέδια θα προσπαθήσουμε να απεικονίσουμε αυτό που συμβαίνει στον χώρο (3 διαστάσεις), στο επίπεδο (2 διαστάσεις). </a:t>
              </a:r>
            </a:p>
            <a:p>
              <a:pPr>
                <a:lnSpc>
                  <a:spcPct val="150000"/>
                </a:lnSpc>
              </a:pPr>
              <a:r>
                <a:rPr lang="el-GR" sz="1600" b="1" dirty="0" smtClean="0">
                  <a:latin typeface="Comic Sans MS" panose="030F0702030302020204" pitchFamily="66" charset="0"/>
                </a:rPr>
                <a:t>Σε αυτή την προσπάθεια θα μας βοηθήσουν τα σύμβολα        και       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22" name="Ομάδα 21"/>
            <p:cNvGrpSpPr/>
            <p:nvPr/>
          </p:nvGrpSpPr>
          <p:grpSpPr>
            <a:xfrm>
              <a:off x="7651496" y="1234708"/>
              <a:ext cx="374904" cy="338328"/>
              <a:chOff x="3493008" y="4361688"/>
              <a:chExt cx="374904" cy="338328"/>
            </a:xfrm>
          </p:grpSpPr>
          <p:sp>
            <p:nvSpPr>
              <p:cNvPr id="23" name="Οβάλ 22"/>
              <p:cNvSpPr/>
              <p:nvPr/>
            </p:nvSpPr>
            <p:spPr>
              <a:xfrm>
                <a:off x="3493008" y="4361688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4" name="Ευθεία γραμμή σύνδεσης 23"/>
              <p:cNvCxnSpPr>
                <a:stCxn id="23" idx="1"/>
                <a:endCxn id="23" idx="5"/>
              </p:cNvCxnSpPr>
              <p:nvPr/>
            </p:nvCxnSpPr>
            <p:spPr>
              <a:xfrm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Ευθεία γραμμή σύνδεσης 24"/>
              <p:cNvCxnSpPr>
                <a:stCxn id="23" idx="7"/>
                <a:endCxn id="23" idx="3"/>
              </p:cNvCxnSpPr>
              <p:nvPr/>
            </p:nvCxnSpPr>
            <p:spPr>
              <a:xfrm flipH="1">
                <a:off x="3547911" y="4411235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Ομάδα 25"/>
            <p:cNvGrpSpPr/>
            <p:nvPr/>
          </p:nvGrpSpPr>
          <p:grpSpPr>
            <a:xfrm>
              <a:off x="8634160" y="1207474"/>
              <a:ext cx="374904" cy="338328"/>
              <a:chOff x="2157984" y="5048250"/>
              <a:chExt cx="374904" cy="338328"/>
            </a:xfrm>
          </p:grpSpPr>
          <p:sp>
            <p:nvSpPr>
              <p:cNvPr id="27" name="Οβάλ 26"/>
              <p:cNvSpPr/>
              <p:nvPr/>
            </p:nvSpPr>
            <p:spPr>
              <a:xfrm>
                <a:off x="2157984" y="5048250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8" name="Οβάλ 27"/>
              <p:cNvSpPr/>
              <p:nvPr/>
            </p:nvSpPr>
            <p:spPr>
              <a:xfrm>
                <a:off x="2304288" y="5177028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5" y="87384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Ομάδα 36"/>
          <p:cNvGrpSpPr/>
          <p:nvPr/>
        </p:nvGrpSpPr>
        <p:grpSpPr>
          <a:xfrm>
            <a:off x="1395945" y="5059627"/>
            <a:ext cx="9371418" cy="790153"/>
            <a:chOff x="1395945" y="4804004"/>
            <a:chExt cx="9371418" cy="790153"/>
          </a:xfrm>
        </p:grpSpPr>
        <p:sp>
          <p:nvSpPr>
            <p:cNvPr id="33" name="TextBox 32"/>
            <p:cNvSpPr txBox="1"/>
            <p:nvPr/>
          </p:nvSpPr>
          <p:spPr>
            <a:xfrm>
              <a:off x="2019274" y="4804004"/>
              <a:ext cx="8748089" cy="79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1600" b="1" dirty="0" smtClean="0">
                  <a:latin typeface="Comic Sans MS" panose="030F0702030302020204" pitchFamily="66" charset="0"/>
                </a:rPr>
                <a:t>Αυτό στο οποίο αναφέρεται (διανυσματικό μέγεθος, αγωγός) είναι κάθετο στο επίπεδο που είναι σχεδιασμένο και έρχεται προς εμένα, που έχω μπροστά μου το σχέδιο.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36" name="Ομάδα 35"/>
            <p:cNvGrpSpPr/>
            <p:nvPr/>
          </p:nvGrpSpPr>
          <p:grpSpPr>
            <a:xfrm>
              <a:off x="1395945" y="5029916"/>
              <a:ext cx="374904" cy="338328"/>
              <a:chOff x="1021041" y="5735294"/>
              <a:chExt cx="374904" cy="338328"/>
            </a:xfrm>
          </p:grpSpPr>
          <p:sp>
            <p:nvSpPr>
              <p:cNvPr id="34" name="Οβάλ 33"/>
              <p:cNvSpPr/>
              <p:nvPr/>
            </p:nvSpPr>
            <p:spPr>
              <a:xfrm>
                <a:off x="1021041" y="5735294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5" name="Οβάλ 34"/>
              <p:cNvSpPr/>
              <p:nvPr/>
            </p:nvSpPr>
            <p:spPr>
              <a:xfrm>
                <a:off x="1167345" y="5864072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06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417320" y="574054"/>
                <a:ext cx="8814816" cy="4110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6.   </a:t>
                </a:r>
                <a:r>
                  <a:rPr lang="el-GR" sz="2000" dirty="0">
                    <a:latin typeface="Trebuchet MS" panose="020B0603020202020204" pitchFamily="34" charset="0"/>
                  </a:rPr>
                  <a:t>Δίνεται κυκλικός αγωγός Κ ακτίνας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α</a:t>
                </a:r>
                <a:r>
                  <a:rPr lang="el-GR" sz="2000" dirty="0">
                    <a:latin typeface="Trebuchet MS" panose="020B0603020202020204" pitchFamily="34" charset="0"/>
                  </a:rPr>
                  <a:t> ο οποίος διαρρέεται από συνεχές ρεύμα σταθερής έντασης. Το μέτρο της έντασης του μαγνητικού πεδίου του αγωγού Κ στο κέντρο του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. Ευθύγραμμος αγωγός Ε απείρου μήκους διαρρέεται από συνεχές ρεύμα ίδιας σταθερής έντασης. Η απόσταση από τον αγωγό Ε στην οποία το μέτρο της έντασης του δικού του μαγνητικού πεδίου ισούται με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dirty="0">
                    <a:latin typeface="Trebuchet MS" panose="020B0603020202020204" pitchFamily="34" charset="0"/>
                  </a:rPr>
                  <a:t> είναι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.   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β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.             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l-GR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 .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 smtClean="0">
                    <a:latin typeface="Trebuchet MS" panose="020B0603020202020204" pitchFamily="34" charset="0"/>
                  </a:rPr>
                  <a:t>Να </a:t>
                </a:r>
                <a:r>
                  <a:rPr lang="el-GR" sz="2000" dirty="0">
                    <a:latin typeface="Trebuchet MS" panose="020B0603020202020204" pitchFamily="34" charset="0"/>
                  </a:rPr>
                  <a:t>δικαιολογήσετε την απάντησή σας.           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" y="574054"/>
                <a:ext cx="8814816" cy="4110484"/>
              </a:xfrm>
              <a:prstGeom prst="rect">
                <a:avLst/>
              </a:prstGeom>
              <a:blipFill>
                <a:blip r:embed="rId2"/>
                <a:stretch>
                  <a:fillRect l="-761" r="-692" b="-2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βάλ 5"/>
          <p:cNvSpPr/>
          <p:nvPr/>
        </p:nvSpPr>
        <p:spPr>
          <a:xfrm>
            <a:off x="1417320" y="3646938"/>
            <a:ext cx="416560" cy="429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0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0541" y="710439"/>
            <a:ext cx="6629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Μαγνητικό πεδίο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γύρω από ευθύγραμμο ρευματοφόρο αγωγό    ( 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αγωγός απείρου μήκους» )</a:t>
            </a:r>
            <a:endParaRPr lang="en-US" altLang="el-G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22" y="2637454"/>
            <a:ext cx="5591955" cy="299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3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92214" y="334107"/>
            <a:ext cx="7927731" cy="9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παρουσίαση μαγνητικού φάσματος ευθύγραμμου ρευματοφόρου αγωγού</a:t>
            </a:r>
            <a:endParaRPr lang="en-US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7216" y="1321562"/>
            <a:ext cx="364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(από τον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Χρήστο Γεωργόπουλο</a:t>
            </a:r>
            <a:r>
              <a:rPr lang="el-GR" b="1" dirty="0" smtClean="0">
                <a:latin typeface="Comic Sans MS" panose="030F0702030302020204" pitchFamily="66" charset="0"/>
              </a:rPr>
              <a:t>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22" y="2094562"/>
            <a:ext cx="5907755" cy="291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25155" y="5102596"/>
            <a:ext cx="24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76" y="85994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252472" y="404029"/>
            <a:ext cx="7988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l-GR" altLang="el-GR" sz="2000" b="1" dirty="0">
                <a:latin typeface="Comic Sans MS" pitchFamily="66" charset="0"/>
              </a:rPr>
              <a:t>Σ’ αυτή την </a:t>
            </a:r>
            <a:r>
              <a:rPr lang="el-GR" altLang="el-GR" sz="2000" b="1" dirty="0" smtClean="0">
                <a:latin typeface="Comic Sans MS" pitchFamily="66" charset="0"/>
              </a:rPr>
              <a:t>περίπτωση παρατηρούμε ότι </a:t>
            </a:r>
            <a:r>
              <a:rPr lang="el-GR" altLang="el-GR" sz="2000" b="1" dirty="0">
                <a:latin typeface="Comic Sans MS" pitchFamily="66" charset="0"/>
              </a:rPr>
              <a:t>οι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μαγνητικές δυναμικές γραμμές </a:t>
            </a:r>
            <a:r>
              <a:rPr lang="el-GR" altLang="el-GR" sz="2000" b="1" dirty="0">
                <a:latin typeface="Comic Sans MS" pitchFamily="66" charset="0"/>
              </a:rPr>
              <a:t>είναι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ομόκεντροι κύκλοι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με το επίπεδό τους κάθετο στον αγωγό. Όλοι οι κύκλοι έχουν το κέντρο τους πάνω στον αγωγό.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29" y="1881357"/>
            <a:ext cx="5597271" cy="4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59152" y="198057"/>
            <a:ext cx="68122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Για να βρούμε τη φορά των δυναμικών γραμμών, άρα και </a:t>
            </a:r>
            <a:r>
              <a:rPr lang="el-GR" altLang="el-GR" sz="2000" b="1" dirty="0" smtClean="0">
                <a:latin typeface="Comic Sans MS" pitchFamily="66" charset="0"/>
              </a:rPr>
              <a:t>την φορά της </a:t>
            </a:r>
            <a:r>
              <a:rPr lang="el-GR" altLang="el-GR" sz="2000" b="1" dirty="0">
                <a:latin typeface="Comic Sans MS" pitchFamily="66" charset="0"/>
              </a:rPr>
              <a:t>έντασης του μαγνητικού πεδίου σ’ ένα σημείο, χρησιμοποιούμε τον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κανόνα του δεξιού χεριού</a:t>
            </a:r>
            <a:r>
              <a:rPr lang="el-GR" altLang="el-GR" sz="2000" b="1" dirty="0">
                <a:effectLst/>
                <a:latin typeface="Comic Sans MS" pitchFamily="66" charset="0"/>
              </a:rPr>
              <a:t>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6" y="786792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9" y="2494026"/>
            <a:ext cx="2852166" cy="2644736"/>
          </a:xfrm>
          <a:prstGeom prst="rect">
            <a:avLst/>
          </a:prstGeom>
        </p:spPr>
      </p:pic>
      <p:grpSp>
        <p:nvGrpSpPr>
          <p:cNvPr id="27" name="Ομάδα 26"/>
          <p:cNvGrpSpPr/>
          <p:nvPr/>
        </p:nvGrpSpPr>
        <p:grpSpPr>
          <a:xfrm>
            <a:off x="7284922" y="2338102"/>
            <a:ext cx="3504997" cy="3268651"/>
            <a:chOff x="6397954" y="2204419"/>
            <a:chExt cx="3504997" cy="3268651"/>
          </a:xfrm>
        </p:grpSpPr>
        <p:pic>
          <p:nvPicPr>
            <p:cNvPr id="20" name="Εικόνα 1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954" y="2686945"/>
              <a:ext cx="2838846" cy="2657846"/>
            </a:xfrm>
            <a:prstGeom prst="rect">
              <a:avLst/>
            </a:prstGeom>
          </p:spPr>
        </p:pic>
        <p:grpSp>
          <p:nvGrpSpPr>
            <p:cNvPr id="25" name="Ομάδα 24"/>
            <p:cNvGrpSpPr/>
            <p:nvPr/>
          </p:nvGrpSpPr>
          <p:grpSpPr>
            <a:xfrm>
              <a:off x="7063638" y="2204419"/>
              <a:ext cx="2037586" cy="739156"/>
              <a:chOff x="6066942" y="1847803"/>
              <a:chExt cx="2037586" cy="739156"/>
            </a:xfrm>
          </p:grpSpPr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>
                <a:off x="6066942" y="1847803"/>
                <a:ext cx="2037586" cy="46166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200" dirty="0" smtClean="0">
                    <a:effectLst/>
                    <a:latin typeface="Comic Sans MS" panose="030F0702030302020204" pitchFamily="66" charset="0"/>
                  </a:rPr>
                  <a:t>ο αντίχειρας</a:t>
                </a:r>
                <a:r>
                  <a:rPr lang="en-US" altLang="el-GR" sz="1200" dirty="0" smtClean="0">
                    <a:effectLst/>
                    <a:latin typeface="Comic Sans MS" panose="030F0702030302020204" pitchFamily="66" charset="0"/>
                  </a:rPr>
                  <a:t> </a:t>
                </a:r>
                <a:r>
                  <a:rPr lang="el-GR" altLang="el-GR" sz="1200" dirty="0" smtClean="0">
                    <a:effectLst/>
                    <a:latin typeface="Comic Sans MS" panose="030F0702030302020204" pitchFamily="66" charset="0"/>
                  </a:rPr>
                  <a:t>δείχνει την συμβατική φορά ρεύματος</a:t>
                </a:r>
                <a:endParaRPr lang="el-GR" altLang="el-GR" sz="1200" dirty="0">
                  <a:effectLst/>
                  <a:latin typeface="Comic Sans MS" panose="030F0702030302020204" pitchFamily="66" charset="0"/>
                </a:endParaRPr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7196115" y="2316422"/>
                <a:ext cx="291548" cy="2705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26" name="Ομάδα 25"/>
            <p:cNvGrpSpPr/>
            <p:nvPr/>
          </p:nvGrpSpPr>
          <p:grpSpPr>
            <a:xfrm>
              <a:off x="7909430" y="4718068"/>
              <a:ext cx="1993521" cy="755002"/>
              <a:chOff x="8484359" y="4870460"/>
              <a:chExt cx="2016755" cy="755002"/>
            </a:xfrm>
          </p:grpSpPr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8659375" y="4979131"/>
                <a:ext cx="1841739" cy="646331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200" dirty="0" smtClean="0">
                    <a:effectLst/>
                    <a:latin typeface="Comic Sans MS" panose="030F0702030302020204" pitchFamily="66" charset="0"/>
                  </a:rPr>
                  <a:t>τα υπόλοιπα δάχτυλα δείχνουν την φορά των δυναμικών γραμμών</a:t>
                </a:r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8484359" y="4870460"/>
                <a:ext cx="218661" cy="2173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pic>
        <p:nvPicPr>
          <p:cNvPr id="28" name="Εικόνα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2474898"/>
            <a:ext cx="2574632" cy="28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3277</Words>
  <Application>Microsoft Office PowerPoint</Application>
  <PresentationFormat>Ευρεία οθόνη</PresentationFormat>
  <Paragraphs>299</Paragraphs>
  <Slides>50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Comic Sans MS</vt:lpstr>
      <vt:lpstr>Trebuchet MS</vt:lpstr>
      <vt:lpstr>Wingdings</vt:lpstr>
      <vt:lpstr>2_Θέμα του Office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petros xirodimas</cp:lastModifiedBy>
  <cp:revision>217</cp:revision>
  <dcterms:created xsi:type="dcterms:W3CDTF">2019-09-17T11:18:54Z</dcterms:created>
  <dcterms:modified xsi:type="dcterms:W3CDTF">2020-09-18T15:25:52Z</dcterms:modified>
</cp:coreProperties>
</file>