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62" r:id="rId4"/>
    <p:sldId id="261" r:id="rId5"/>
    <p:sldId id="263" r:id="rId6"/>
    <p:sldId id="265" r:id="rId7"/>
    <p:sldId id="267" r:id="rId8"/>
    <p:sldId id="266" r:id="rId9"/>
    <p:sldId id="308" r:id="rId10"/>
    <p:sldId id="273" r:id="rId11"/>
    <p:sldId id="278" r:id="rId12"/>
    <p:sldId id="274" r:id="rId13"/>
    <p:sldId id="275" r:id="rId14"/>
    <p:sldId id="276" r:id="rId15"/>
    <p:sldId id="277" r:id="rId16"/>
    <p:sldId id="279" r:id="rId17"/>
    <p:sldId id="293" r:id="rId18"/>
    <p:sldId id="286" r:id="rId19"/>
    <p:sldId id="287" r:id="rId20"/>
    <p:sldId id="291" r:id="rId21"/>
    <p:sldId id="290" r:id="rId22"/>
    <p:sldId id="292" r:id="rId23"/>
    <p:sldId id="302" r:id="rId24"/>
    <p:sldId id="299" r:id="rId25"/>
    <p:sldId id="296" r:id="rId26"/>
    <p:sldId id="297" r:id="rId27"/>
    <p:sldId id="298" r:id="rId28"/>
    <p:sldId id="314" r:id="rId29"/>
    <p:sldId id="315" r:id="rId30"/>
    <p:sldId id="303" r:id="rId31"/>
    <p:sldId id="316" r:id="rId32"/>
    <p:sldId id="312" r:id="rId33"/>
    <p:sldId id="313" r:id="rId34"/>
    <p:sldId id="306" r:id="rId35"/>
    <p:sldId id="294" r:id="rId36"/>
    <p:sldId id="295"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6600"/>
    <a:srgbClr val="FF0000"/>
    <a:srgbClr val="0066FF"/>
    <a:srgbClr val="CC3300"/>
    <a:srgbClr val="FFFFFF"/>
    <a:srgbClr val="C0C0C0"/>
    <a:srgbClr val="808080"/>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3" d="100"/>
          <a:sy n="73" d="100"/>
        </p:scale>
        <p:origin x="12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0.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e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4552B0-7013-4FD3-9077-623B6C040812}"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69E520-E61A-4DBC-8364-B770EA7A1920}" type="slidenum">
              <a:rPr lang="el-GR" altLang="el-GR" smtClean="0"/>
              <a:pPr>
                <a:spcBef>
                  <a:spcPct val="0"/>
                </a:spcBef>
              </a:pPr>
              <a:t>1</a:t>
            </a:fld>
            <a:endParaRPr lang="el-GR" altLang="el-GR"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D666BA-A9AF-4336-BD64-A0B6A6FAED57}" type="slidenum">
              <a:rPr lang="el-GR" altLang="el-GR" smtClean="0"/>
              <a:pPr>
                <a:spcBef>
                  <a:spcPct val="0"/>
                </a:spcBef>
              </a:pPr>
              <a:t>11</a:t>
            </a:fld>
            <a:endParaRPr lang="el-GR" altLang="el-G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A39169-7346-4148-84BE-7AD5629C2FEF}" type="slidenum">
              <a:rPr lang="el-GR" altLang="el-GR" smtClean="0"/>
              <a:pPr>
                <a:spcBef>
                  <a:spcPct val="0"/>
                </a:spcBef>
              </a:pPr>
              <a:t>12</a:t>
            </a:fld>
            <a:endParaRPr lang="el-GR" altLang="el-G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D37DA1-2531-4BB6-B992-9A8545161B42}" type="slidenum">
              <a:rPr lang="el-GR" altLang="el-GR" smtClean="0"/>
              <a:pPr>
                <a:spcBef>
                  <a:spcPct val="0"/>
                </a:spcBef>
              </a:pPr>
              <a:t>13</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7F7A34-B4BC-47DC-AF59-68B5B4220CE0}" type="slidenum">
              <a:rPr lang="el-GR" altLang="el-GR" smtClean="0"/>
              <a:pPr>
                <a:spcBef>
                  <a:spcPct val="0"/>
                </a:spcBef>
              </a:pPr>
              <a:t>14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365113-1EE0-4E2F-9C21-5B23D464B8ED}" type="slidenum">
              <a:rPr lang="el-GR" altLang="el-GR" smtClean="0"/>
              <a:pPr>
                <a:spcBef>
                  <a:spcPct val="0"/>
                </a:spcBef>
              </a:pPr>
              <a:t>15</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3D6763-6DF4-422B-A800-855ADBB70031}" type="slidenum">
              <a:rPr lang="el-GR" altLang="el-GR" smtClean="0"/>
              <a:pPr>
                <a:spcBef>
                  <a:spcPct val="0"/>
                </a:spcBef>
              </a:pPr>
              <a:t>16</a:t>
            </a:fld>
            <a:endParaRPr lang="el-GR"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46A684-091A-4AAF-B277-80E8311DCFF1}" type="slidenum">
              <a:rPr lang="el-GR" altLang="el-GR" smtClean="0"/>
              <a:pPr>
                <a:spcBef>
                  <a:spcPct val="0"/>
                </a:spcBef>
              </a:pPr>
              <a:t>17</a:t>
            </a:fld>
            <a:endParaRPr lang="el-GR"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84721-1C96-4F1D-9A82-6FEC22A7DFC7}" type="slidenum">
              <a:rPr lang="el-GR" altLang="el-GR" smtClean="0"/>
              <a:pPr>
                <a:spcBef>
                  <a:spcPct val="0"/>
                </a:spcBef>
              </a:pPr>
              <a:t>18</a:t>
            </a:fld>
            <a:endParaRPr lang="el-GR"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A1639A-63BB-4080-A2AE-7C124A2578C4}" type="slidenum">
              <a:rPr lang="el-GR" altLang="el-GR" smtClean="0"/>
              <a:pPr>
                <a:spcBef>
                  <a:spcPct val="0"/>
                </a:spcBef>
              </a:pPr>
              <a:t>19</a:t>
            </a:fld>
            <a:endParaRPr lang="el-GR" altLang="el-G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E9C80B-7A20-45CD-8DA7-397AF5C7505C}" type="slidenum">
              <a:rPr lang="el-GR" altLang="el-GR" smtClean="0"/>
              <a:pPr>
                <a:spcBef>
                  <a:spcPct val="0"/>
                </a:spcBef>
              </a:pPr>
              <a:t>20</a:t>
            </a:fld>
            <a:endParaRPr lang="el-GR" altLang="el-G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67D673-C0C9-47E5-949D-14DD223281E4}" type="slidenum">
              <a:rPr lang="el-GR" altLang="el-GR" smtClean="0"/>
              <a:pPr>
                <a:spcBef>
                  <a:spcPct val="0"/>
                </a:spcBef>
              </a:pPr>
              <a:t>2</a:t>
            </a:fld>
            <a:endParaRPr lang="el-GR" altLang="el-GR"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B4E191-AE77-4B5A-851B-68014A336928}" type="slidenum">
              <a:rPr lang="el-GR" altLang="el-GR" smtClean="0"/>
              <a:pPr>
                <a:spcBef>
                  <a:spcPct val="0"/>
                </a:spcBef>
              </a:pPr>
              <a:t>21</a:t>
            </a:fld>
            <a:endParaRPr lang="el-GR" altLang="el-G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4F942A-62C9-4D93-8B53-6705E563965B}" type="slidenum">
              <a:rPr lang="el-GR" altLang="el-GR" smtClean="0"/>
              <a:pPr>
                <a:spcBef>
                  <a:spcPct val="0"/>
                </a:spcBef>
              </a:pPr>
              <a:t>22</a:t>
            </a:fld>
            <a:endParaRPr lang="el-GR" altLang="el-G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6F4462-1E76-405B-B85E-5336EAF3C35E}" type="slidenum">
              <a:rPr lang="el-GR" altLang="el-GR" smtClean="0"/>
              <a:pPr>
                <a:spcBef>
                  <a:spcPct val="0"/>
                </a:spcBef>
              </a:pPr>
              <a:t>35</a:t>
            </a:fld>
            <a:endParaRPr lang="el-GR" altLang="el-GR" smtClean="0"/>
          </a:p>
        </p:txBody>
      </p:sp>
      <p:sp>
        <p:nvSpPr>
          <p:cNvPr id="53251" name="Rectangle 2"/>
          <p:cNvSpPr>
            <a:spLocks noGrp="1" noRot="1" noChangeAspect="1" noChangeArrowheads="1" noTextEdit="1"/>
          </p:cNvSpPr>
          <p:nvPr>
            <p:ph type="sldImg"/>
          </p:nvPr>
        </p:nvSpPr>
        <p:spPr>
          <a:xfrm>
            <a:off x="1144588" y="684213"/>
            <a:ext cx="4573587" cy="3430587"/>
          </a:xfrm>
          <a:ln/>
        </p:spPr>
      </p:sp>
      <p:sp>
        <p:nvSpPr>
          <p:cNvPr id="53252" name="Rectangle 3"/>
          <p:cNvSpPr>
            <a:spLocks noGrp="1" noChangeArrowheads="1"/>
          </p:cNvSpPr>
          <p:nvPr>
            <p:ph type="body" idx="1"/>
          </p:nvPr>
        </p:nvSpPr>
        <p:spPr>
          <a:xfrm>
            <a:off x="685800" y="4343400"/>
            <a:ext cx="5486400" cy="4116388"/>
          </a:xfrm>
          <a:noFill/>
        </p:spPr>
        <p:txBody>
          <a:bodyPr/>
          <a:lstStyle/>
          <a:p>
            <a:pPr eaLnBrk="1" hangingPunct="1"/>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7C60B0-EF18-4592-A996-9FFF0C58E8FF}" type="slidenum">
              <a:rPr lang="el-GR" altLang="el-GR" smtClean="0"/>
              <a:pPr>
                <a:spcBef>
                  <a:spcPct val="0"/>
                </a:spcBef>
              </a:pPr>
              <a:t>36</a:t>
            </a:fld>
            <a:endParaRPr lang="el-GR" altLang="el-GR" smtClean="0"/>
          </a:p>
        </p:txBody>
      </p:sp>
      <p:sp>
        <p:nvSpPr>
          <p:cNvPr id="55299" name="Rectangle 2"/>
          <p:cNvSpPr>
            <a:spLocks noGrp="1" noRot="1" noChangeAspect="1" noChangeArrowheads="1" noTextEdit="1"/>
          </p:cNvSpPr>
          <p:nvPr>
            <p:ph type="sldImg"/>
          </p:nvPr>
        </p:nvSpPr>
        <p:spPr>
          <a:xfrm>
            <a:off x="1144588" y="684213"/>
            <a:ext cx="4573587" cy="3430587"/>
          </a:xfrm>
          <a:ln/>
        </p:spPr>
      </p:sp>
      <p:sp>
        <p:nvSpPr>
          <p:cNvPr id="55300" name="Rectangle 3"/>
          <p:cNvSpPr>
            <a:spLocks noGrp="1" noChangeArrowheads="1"/>
          </p:cNvSpPr>
          <p:nvPr>
            <p:ph type="body" idx="1"/>
          </p:nvPr>
        </p:nvSpPr>
        <p:spPr>
          <a:xfrm>
            <a:off x="685800" y="4343400"/>
            <a:ext cx="5486400" cy="4116388"/>
          </a:xfrm>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43B87B-B6DB-4835-8574-D2A1244028E5}" type="slidenum">
              <a:rPr lang="el-GR" altLang="el-GR" smtClean="0"/>
              <a:pPr>
                <a:spcBef>
                  <a:spcPct val="0"/>
                </a:spcBef>
              </a:pPr>
              <a:t>3</a:t>
            </a:fld>
            <a:endParaRPr lang="el-GR" altLang="el-GR"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155114-5B72-4333-A927-941E24173FED}" type="slidenum">
              <a:rPr lang="el-GR" altLang="el-GR" smtClean="0"/>
              <a:pPr>
                <a:spcBef>
                  <a:spcPct val="0"/>
                </a:spcBef>
              </a:pPr>
              <a:t>4</a:t>
            </a:fld>
            <a:endParaRPr lang="el-GR" altLang="el-GR"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122E9E-2800-438C-B9F8-21BC676DF81C}" type="slidenum">
              <a:rPr lang="el-GR" altLang="el-GR" smtClean="0"/>
              <a:pPr>
                <a:spcBef>
                  <a:spcPct val="0"/>
                </a:spcBef>
              </a:pPr>
              <a:t>5</a:t>
            </a:fld>
            <a:endParaRPr lang="el-GR" altLang="el-G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EF9BA4-3022-4C70-81CB-55ADE4B8F201}" type="slidenum">
              <a:rPr lang="el-GR" altLang="el-GR" smtClean="0"/>
              <a:pPr>
                <a:spcBef>
                  <a:spcPct val="0"/>
                </a:spcBef>
              </a:pPr>
              <a:t>6</a:t>
            </a:fld>
            <a:endParaRPr lang="el-GR" altLang="el-G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F7EF0D-F12E-4ABB-B052-0E7256B618CB}" type="slidenum">
              <a:rPr lang="el-GR" altLang="el-GR" smtClean="0"/>
              <a:pPr>
                <a:spcBef>
                  <a:spcPct val="0"/>
                </a:spcBef>
              </a:pPr>
              <a:t>7</a:t>
            </a:fld>
            <a:endParaRPr lang="el-GR" altLang="el-G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5A99B2-8266-458B-ADD4-DE3CBEFF26C6}" type="slidenum">
              <a:rPr lang="el-GR" altLang="el-GR" smtClean="0"/>
              <a:pPr>
                <a:spcBef>
                  <a:spcPct val="0"/>
                </a:spcBef>
              </a:pPr>
              <a:t>8</a:t>
            </a:fld>
            <a:endParaRPr lang="el-GR" altLang="el-GR"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17FA33-CE9B-4B34-BECD-B813D4632952}" type="slidenum">
              <a:rPr lang="el-GR" altLang="el-GR" smtClean="0"/>
              <a:pPr>
                <a:spcBef>
                  <a:spcPct val="0"/>
                </a:spcBef>
              </a:pPr>
              <a:t>10</a:t>
            </a:fld>
            <a:endParaRPr lang="el-GR" altLang="el-G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DB76AE-F1EE-4570-B97E-97B2ED08ED5B}" type="slidenum">
              <a:rPr lang="el-GR" altLang="el-GR"/>
              <a:pPr>
                <a:defRPr/>
              </a:pPr>
              <a:t>‹#›</a:t>
            </a:fld>
            <a:endParaRPr lang="el-GR" altLang="el-GR"/>
          </a:p>
        </p:txBody>
      </p:sp>
    </p:spTree>
    <p:extLst>
      <p:ext uri="{BB962C8B-B14F-4D97-AF65-F5344CB8AC3E}">
        <p14:creationId xmlns:p14="http://schemas.microsoft.com/office/powerpoint/2010/main" val="24468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DB547560-38FD-40D2-A57E-F7AC3E9F8DFA}" type="slidenum">
              <a:rPr lang="el-GR" altLang="el-GR"/>
              <a:pPr>
                <a:defRPr/>
              </a:pPr>
              <a:t>‹#›</a:t>
            </a:fld>
            <a:endParaRPr lang="el-GR" altLang="el-GR"/>
          </a:p>
        </p:txBody>
      </p:sp>
    </p:spTree>
    <p:extLst>
      <p:ext uri="{BB962C8B-B14F-4D97-AF65-F5344CB8AC3E}">
        <p14:creationId xmlns:p14="http://schemas.microsoft.com/office/powerpoint/2010/main" val="421442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3266F8B6-E3A8-489B-A6C7-CD487EE51DC7}" type="slidenum">
              <a:rPr lang="el-GR" altLang="el-GR"/>
              <a:pPr>
                <a:defRPr/>
              </a:pPr>
              <a:t>‹#›</a:t>
            </a:fld>
            <a:endParaRPr lang="el-GR" altLang="el-GR"/>
          </a:p>
        </p:txBody>
      </p:sp>
    </p:spTree>
    <p:extLst>
      <p:ext uri="{BB962C8B-B14F-4D97-AF65-F5344CB8AC3E}">
        <p14:creationId xmlns:p14="http://schemas.microsoft.com/office/powerpoint/2010/main" val="199448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8602C-24FF-42C9-BEAF-804A5240F450}" type="slidenum">
              <a:rPr lang="el-GR" altLang="el-GR"/>
              <a:pPr>
                <a:defRPr/>
              </a:pPr>
              <a:t>‹#›</a:t>
            </a:fld>
            <a:endParaRPr lang="el-GR" altLang="el-GR"/>
          </a:p>
        </p:txBody>
      </p:sp>
    </p:spTree>
    <p:extLst>
      <p:ext uri="{BB962C8B-B14F-4D97-AF65-F5344CB8AC3E}">
        <p14:creationId xmlns:p14="http://schemas.microsoft.com/office/powerpoint/2010/main" val="39623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BD5FA07-7BAA-4588-B893-BC0B757CECB4}" type="slidenum">
              <a:rPr lang="el-GR" altLang="el-GR"/>
              <a:pPr>
                <a:defRPr/>
              </a:pPr>
              <a:t>‹#›</a:t>
            </a:fld>
            <a:endParaRPr lang="el-GR" altLang="el-GR"/>
          </a:p>
        </p:txBody>
      </p:sp>
    </p:spTree>
    <p:extLst>
      <p:ext uri="{BB962C8B-B14F-4D97-AF65-F5344CB8AC3E}">
        <p14:creationId xmlns:p14="http://schemas.microsoft.com/office/powerpoint/2010/main" val="33644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EB6CD998-E54A-40DC-AA8B-2A380491C2C1}" type="slidenum">
              <a:rPr lang="el-GR" altLang="el-GR"/>
              <a:pPr>
                <a:defRPr/>
              </a:pPr>
              <a:t>‹#›</a:t>
            </a:fld>
            <a:endParaRPr lang="el-GR" altLang="el-GR"/>
          </a:p>
        </p:txBody>
      </p:sp>
    </p:spTree>
    <p:extLst>
      <p:ext uri="{BB962C8B-B14F-4D97-AF65-F5344CB8AC3E}">
        <p14:creationId xmlns:p14="http://schemas.microsoft.com/office/powerpoint/2010/main" val="33549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FFC85A8B-72CB-4E49-8DED-29000E6FCC4B}" type="slidenum">
              <a:rPr lang="el-GR" altLang="el-GR"/>
              <a:pPr>
                <a:defRPr/>
              </a:pPr>
              <a:t>‹#›</a:t>
            </a:fld>
            <a:endParaRPr lang="el-GR" altLang="el-GR"/>
          </a:p>
        </p:txBody>
      </p:sp>
    </p:spTree>
    <p:extLst>
      <p:ext uri="{BB962C8B-B14F-4D97-AF65-F5344CB8AC3E}">
        <p14:creationId xmlns:p14="http://schemas.microsoft.com/office/powerpoint/2010/main" val="28304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BFE5F867-7C71-4AC3-A2F0-1844CDE89E95}" type="slidenum">
              <a:rPr lang="el-GR" altLang="el-GR"/>
              <a:pPr>
                <a:defRPr/>
              </a:pPr>
              <a:t>‹#›</a:t>
            </a:fld>
            <a:endParaRPr lang="el-GR" altLang="el-GR"/>
          </a:p>
        </p:txBody>
      </p:sp>
    </p:spTree>
    <p:extLst>
      <p:ext uri="{BB962C8B-B14F-4D97-AF65-F5344CB8AC3E}">
        <p14:creationId xmlns:p14="http://schemas.microsoft.com/office/powerpoint/2010/main" val="373555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10694152-E08D-4FA6-998F-D07C2DF5E18F}" type="slidenum">
              <a:rPr lang="el-GR" altLang="el-GR"/>
              <a:pPr>
                <a:defRPr/>
              </a:pPr>
              <a:t>‹#›</a:t>
            </a:fld>
            <a:endParaRPr lang="el-GR" altLang="el-GR"/>
          </a:p>
        </p:txBody>
      </p:sp>
    </p:spTree>
    <p:extLst>
      <p:ext uri="{BB962C8B-B14F-4D97-AF65-F5344CB8AC3E}">
        <p14:creationId xmlns:p14="http://schemas.microsoft.com/office/powerpoint/2010/main" val="32928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703A033E-3278-42C6-9B5F-4F2C6DC3F4D5}" type="slidenum">
              <a:rPr lang="el-GR" altLang="el-GR"/>
              <a:pPr>
                <a:defRPr/>
              </a:pPr>
              <a:t>‹#›</a:t>
            </a:fld>
            <a:endParaRPr lang="el-GR" altLang="el-GR"/>
          </a:p>
        </p:txBody>
      </p:sp>
    </p:spTree>
    <p:extLst>
      <p:ext uri="{BB962C8B-B14F-4D97-AF65-F5344CB8AC3E}">
        <p14:creationId xmlns:p14="http://schemas.microsoft.com/office/powerpoint/2010/main" val="413199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6AFA494-373B-4F26-BADE-0490557E1617}" type="slidenum">
              <a:rPr lang="el-GR" altLang="el-GR"/>
              <a:pPr>
                <a:defRPr/>
              </a:pPr>
              <a:t>‹#›</a:t>
            </a:fld>
            <a:endParaRPr lang="el-GR" altLang="el-GR"/>
          </a:p>
        </p:txBody>
      </p:sp>
    </p:spTree>
    <p:extLst>
      <p:ext uri="{BB962C8B-B14F-4D97-AF65-F5344CB8AC3E}">
        <p14:creationId xmlns:p14="http://schemas.microsoft.com/office/powerpoint/2010/main" val="129123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1D92C8-52D7-4C02-A456-4D09D2CF47AA}"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users.sch.gr/kassetas/education.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0btj63nyqd9nmus/%CE%9A%CE%AD%CE%BD%CF%84%CF%81%CE%BF%20%CE%BC%CE%AC%CE%B6%CE%B1%CF%82.IP?dl=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dev.physicslab.org/Document.aspx?doctype=3&amp;filename=RotaryMotion_CenterMass.xml" TargetMode="External"/><Relationship Id="rId5" Type="http://schemas.openxmlformats.org/officeDocument/2006/relationships/image" Target="../media/image28.png"/><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8.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oleObject15.bin"/><Relationship Id="rId10" Type="http://schemas.openxmlformats.org/officeDocument/2006/relationships/image" Target="../media/image33.wmf"/><Relationship Id="rId4" Type="http://schemas.openxmlformats.org/officeDocument/2006/relationships/image" Target="../media/image6.jpeg"/><Relationship Id="rId9"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9.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hyperlink" Target="http://www.seilias.gr/index.php?option=com_content&amp;task=view&amp;id=101&amp;Itemid=32&amp;catid=21" TargetMode="External"/><Relationship Id="rId10" Type="http://schemas.openxmlformats.org/officeDocument/2006/relationships/hyperlink" Target="http://physics.bu.edu/~duffy/semester1/c15_rolling.html" TargetMode="External"/><Relationship Id="rId4" Type="http://schemas.openxmlformats.org/officeDocument/2006/relationships/image" Target="../media/image6.jpeg"/><Relationship Id="rId9"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image" Target="../media/image36.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hyperlink" Target="https://www.dropbox.com/s/u6pg6q7frqenbfj/%CE%9A%CE%B1%CE%BC%CF%80%CF%85%CE%BB%CF%8C%CE%B3%CF%81%CE%B1%CE%BC%CE%BC%CE%B7.IP?dl=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7.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7.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2.xml"/><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22.bin"/><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11" Type="http://schemas.openxmlformats.org/officeDocument/2006/relationships/image" Target="../media/image54.wmf"/><Relationship Id="rId5" Type="http://schemas.openxmlformats.org/officeDocument/2006/relationships/image" Target="../media/image5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dropbox.com/s/q4v4ayfkxfxhe27/%CE%A0%CE%B1%CF%81%CE%AC%CE%BB%CE%BB%CE%B7%CE%BB%CE%B5%CF%82%20%CF%84%CE%B1%CF%87%CF%8D%CF%84%CE%B7%CF%84%CE%B5%CF%82.IP?dl=0" TargetMode="Externa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26" Type="http://schemas.openxmlformats.org/officeDocument/2006/relationships/image" Target="../media/image25.png"/><Relationship Id="rId3" Type="http://schemas.openxmlformats.org/officeDocument/2006/relationships/oleObject" Target="../embeddings/oleObject8.bin"/><Relationship Id="rId21" Type="http://schemas.openxmlformats.org/officeDocument/2006/relationships/image" Target="../media/image26.png"/><Relationship Id="rId7" Type="http://schemas.openxmlformats.org/officeDocument/2006/relationships/image" Target="../media/image16.wmf"/><Relationship Id="rId25"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0.png"/><Relationship Id="rId24" Type="http://schemas.openxmlformats.org/officeDocument/2006/relationships/image" Target="../media/image23.png"/><Relationship Id="rId5" Type="http://schemas.openxmlformats.org/officeDocument/2006/relationships/oleObject" Target="../embeddings/oleObject9.bin"/><Relationship Id="rId23"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5.wmf"/><Relationship Id="rId9" Type="http://schemas.openxmlformats.org/officeDocument/2006/relationships/image" Target="../media/image17.wm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EFFE95-149D-4A70-A9FA-2F4AAF9FBBE0}" type="slidenum">
              <a:rPr lang="el-GR" altLang="el-GR" sz="1400" smtClean="0"/>
              <a:pPr>
                <a:spcBef>
                  <a:spcPct val="0"/>
                </a:spcBef>
                <a:buFontTx/>
                <a:buNone/>
              </a:pPr>
              <a:t>1</a:t>
            </a:fld>
            <a:endParaRPr lang="el-GR" altLang="el-GR" sz="1400" smtClean="0"/>
          </a:p>
        </p:txBody>
      </p:sp>
      <p:pic>
        <p:nvPicPr>
          <p:cNvPr id="4105" name="Picture 9" descr="char_anim_ar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35666" y="1484784"/>
            <a:ext cx="4290156"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1259632" y="332656"/>
            <a:ext cx="684903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Οι κινήσεις των στερεών σωμάτων</a:t>
            </a:r>
          </a:p>
        </p:txBody>
      </p:sp>
      <p:sp>
        <p:nvSpPr>
          <p:cNvPr id="8" name="Text Box 3"/>
          <p:cNvSpPr txBox="1">
            <a:spLocks noChangeArrowheads="1"/>
          </p:cNvSpPr>
          <p:nvPr/>
        </p:nvSpPr>
        <p:spPr bwMode="auto">
          <a:xfrm>
            <a:off x="1838325" y="5273490"/>
            <a:ext cx="5467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dirty="0">
                <a:latin typeface="Comic Sans MS" panose="030F0702030302020204" pitchFamily="66" charset="0"/>
              </a:rPr>
              <a:t>Μερικές από τις διαφάνειες αυτής της ενότητας είναι από δουλειά του </a:t>
            </a:r>
            <a:r>
              <a:rPr lang="el-GR" altLang="el-GR" sz="1600" dirty="0">
                <a:latin typeface="Comic Sans MS" panose="030F0702030302020204" pitchFamily="66" charset="0"/>
                <a:hlinkClick r:id="rId4"/>
              </a:rPr>
              <a:t>Φυσικού Ανδρέα Ι. </a:t>
            </a:r>
            <a:r>
              <a:rPr lang="el-GR" altLang="el-GR" sz="1600" dirty="0" err="1">
                <a:latin typeface="Comic Sans MS" panose="030F0702030302020204" pitchFamily="66" charset="0"/>
                <a:hlinkClick r:id="rId4"/>
              </a:rPr>
              <a:t>Κασσέτα</a:t>
            </a:r>
            <a:r>
              <a:rPr lang="el-GR" altLang="el-GR" sz="1600" dirty="0">
                <a:latin typeface="Comic Sans MS" panose="030F0702030302020204" pitchFamily="66" charset="0"/>
                <a:hlinkClick r:id="rId4"/>
              </a:rPr>
              <a:t>.</a:t>
            </a:r>
            <a:endParaRPr lang="el-GR" altLang="el-GR" sz="16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dissolve">
                                      <p:cBhvr>
                                        <p:cTn id="13" dur="500"/>
                                        <p:tgtEl>
                                          <p:spTgt spid="4105"/>
                                        </p:tgtEl>
                                      </p:cBhvr>
                                    </p:animEffect>
                                  </p:childTnLst>
                                </p:cTn>
                              </p:par>
                            </p:childTnLst>
                          </p:cTn>
                        </p:par>
                        <p:par>
                          <p:cTn id="14" fill="hold">
                            <p:stCondLst>
                              <p:cond delay="2500"/>
                            </p:stCondLst>
                            <p:childTnLst>
                              <p:par>
                                <p:cTn id="15" presetID="9"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184372-EF53-4A55-9E76-0100E79C8D26}" type="slidenum">
              <a:rPr lang="el-GR" altLang="el-GR" sz="1400" smtClean="0"/>
              <a:pPr>
                <a:spcBef>
                  <a:spcPct val="0"/>
                </a:spcBef>
                <a:buFontTx/>
                <a:buNone/>
              </a:pPr>
              <a:t>10</a:t>
            </a:fld>
            <a:endParaRPr lang="el-GR" altLang="el-GR" sz="1400" smtClean="0"/>
          </a:p>
        </p:txBody>
      </p:sp>
      <p:sp>
        <p:nvSpPr>
          <p:cNvPr id="24578" name="AutoShape 2"/>
          <p:cNvSpPr>
            <a:spLocks noChangeArrowheads="1"/>
          </p:cNvSpPr>
          <p:nvPr/>
        </p:nvSpPr>
        <p:spPr bwMode="auto">
          <a:xfrm>
            <a:off x="6580836" y="126437"/>
            <a:ext cx="2376487" cy="2159000"/>
          </a:xfrm>
          <a:prstGeom prst="cloudCallout">
            <a:avLst>
              <a:gd name="adj1" fmla="val -10315"/>
              <a:gd name="adj2" fmla="val 79745"/>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latin typeface="Arial" panose="020B0604020202020204" pitchFamily="34" charset="0"/>
            </a:endParaRPr>
          </a:p>
        </p:txBody>
      </p:sp>
      <p:sp>
        <p:nvSpPr>
          <p:cNvPr id="24579" name="Rectangle 3"/>
          <p:cNvSpPr>
            <a:spLocks noChangeArrowheads="1"/>
          </p:cNvSpPr>
          <p:nvPr/>
        </p:nvSpPr>
        <p:spPr bwMode="auto">
          <a:xfrm>
            <a:off x="1871874" y="350832"/>
            <a:ext cx="450035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Γιατί επικεντρώνουμε σε αυτές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τις δύο μορφές κίνησης,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τη </a:t>
            </a:r>
            <a:r>
              <a:rPr lang="el-GR" altLang="el-GR" sz="1800" b="1" dirty="0">
                <a:solidFill>
                  <a:srgbClr val="FF0000"/>
                </a:solidFill>
                <a:effectLst>
                  <a:outerShdw blurRad="38100" dist="38100" dir="2700000" algn="tl">
                    <a:srgbClr val="FFFFFF"/>
                  </a:outerShdw>
                </a:effectLst>
                <a:latin typeface="Comic Sans MS" pitchFamily="66" charset="0"/>
              </a:rPr>
              <a:t>ΜΕΤΑΦΟΡΙΚΗ</a:t>
            </a:r>
            <a:r>
              <a:rPr lang="el-GR" altLang="el-GR" sz="1800" b="1" dirty="0">
                <a:effectLst>
                  <a:outerShdw blurRad="38100" dist="38100" dir="2700000" algn="tl">
                    <a:srgbClr val="FFFFFF"/>
                  </a:outerShdw>
                </a:effectLst>
                <a:latin typeface="Comic Sans MS" pitchFamily="66" charset="0"/>
              </a:rPr>
              <a:t> και τη </a:t>
            </a:r>
            <a:r>
              <a:rPr lang="el-GR" altLang="el-GR" sz="1800" b="1" dirty="0">
                <a:solidFill>
                  <a:srgbClr val="FF0000"/>
                </a:solidFill>
                <a:effectLst>
                  <a:outerShdw blurRad="38100" dist="38100" dir="2700000" algn="tl">
                    <a:srgbClr val="FFFFFF"/>
                  </a:outerShdw>
                </a:effectLst>
                <a:latin typeface="Comic Sans MS" pitchFamily="66" charset="0"/>
              </a:rPr>
              <a:t>ΣΤΡΟΦΙΚΗ;</a:t>
            </a:r>
            <a:r>
              <a:rPr lang="el-GR" altLang="el-GR" sz="1800" b="1" dirty="0">
                <a:effectLst>
                  <a:outerShdw blurRad="38100" dist="38100" dir="2700000" algn="tl">
                    <a:srgbClr val="FFFFFF"/>
                  </a:outerShdw>
                </a:effectLst>
                <a:latin typeface="Comic Sans MS" pitchFamily="66" charset="0"/>
              </a:rPr>
              <a:t>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Τι γίνεται με ένα σώμα που εκτελεί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μια οποιαδήποτε κίνηση; </a:t>
            </a:r>
          </a:p>
        </p:txBody>
      </p:sp>
      <p:sp>
        <p:nvSpPr>
          <p:cNvPr id="24580" name="Rectangle 4"/>
          <p:cNvSpPr>
            <a:spLocks noChangeArrowheads="1"/>
          </p:cNvSpPr>
          <p:nvPr/>
        </p:nvSpPr>
        <p:spPr bwMode="auto">
          <a:xfrm>
            <a:off x="1403722" y="4319346"/>
            <a:ext cx="648285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lnSpc>
                <a:spcPct val="150000"/>
              </a:lnSpc>
              <a:defRPr/>
            </a:pPr>
            <a:r>
              <a:rPr lang="el-GR" altLang="el-GR" sz="2000" dirty="0">
                <a:effectLst>
                  <a:outerShdw blurRad="38100" dist="38100" dir="2700000" algn="tl">
                    <a:srgbClr val="FFFFFF"/>
                  </a:outerShdw>
                </a:effectLst>
                <a:latin typeface="Comic Sans MS" pitchFamily="66" charset="0"/>
              </a:rPr>
              <a:t>η</a:t>
            </a:r>
            <a:r>
              <a:rPr lang="el-GR" altLang="el-GR" sz="2000" dirty="0">
                <a:solidFill>
                  <a:srgbClr val="FFCC00"/>
                </a:solidFill>
                <a:effectLst>
                  <a:outerShdw blurRad="38100" dist="38100" dir="2700000" algn="tl">
                    <a:srgbClr val="000000"/>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οποιαδήποτε κίνηση ενός στερεού μπορεί να αναλυθεί</a:t>
            </a:r>
          </a:p>
          <a:p>
            <a:pPr algn="just" eaLnBrk="1" hangingPunct="1">
              <a:lnSpc>
                <a:spcPct val="150000"/>
              </a:lnSpc>
              <a:defRPr/>
            </a:pPr>
            <a:r>
              <a:rPr lang="el-GR" altLang="el-GR" b="1" dirty="0">
                <a:effectLst>
                  <a:outerShdw blurRad="38100" dist="38100" dir="2700000" algn="tl">
                    <a:srgbClr val="FFFFFF"/>
                  </a:outerShdw>
                </a:effectLst>
                <a:latin typeface="Comic Sans MS" pitchFamily="66" charset="0"/>
              </a:rPr>
              <a:t>α. σε μια </a:t>
            </a:r>
            <a:r>
              <a:rPr lang="el-GR" altLang="el-GR" b="1" dirty="0">
                <a:solidFill>
                  <a:srgbClr val="FF0000"/>
                </a:solidFill>
                <a:effectLst>
                  <a:outerShdw blurRad="38100" dist="38100" dir="2700000" algn="tl">
                    <a:srgbClr val="000000">
                      <a:alpha val="43137"/>
                    </a:srgbClr>
                  </a:outerShdw>
                </a:effectLst>
                <a:latin typeface="Comic Sans MS" pitchFamily="66" charset="0"/>
              </a:rPr>
              <a:t>ΜΕΤΑΦΟΡΙΚΗ</a:t>
            </a:r>
            <a:r>
              <a:rPr lang="el-GR" altLang="el-GR" b="1" dirty="0">
                <a:effectLst>
                  <a:outerShdw blurRad="38100" dist="38100" dir="2700000" algn="tl">
                    <a:srgbClr val="FFFFFF"/>
                  </a:outerShdw>
                </a:effectLst>
                <a:latin typeface="Comic Sans MS" pitchFamily="66" charset="0"/>
              </a:rPr>
              <a:t> κίνηση </a:t>
            </a:r>
            <a:r>
              <a:rPr lang="el-GR" altLang="el-GR" b="1" dirty="0" smtClean="0">
                <a:effectLst>
                  <a:outerShdw blurRad="38100" dist="38100" dir="2700000" algn="tl">
                    <a:srgbClr val="FFFFFF"/>
                  </a:outerShdw>
                </a:effectLst>
                <a:latin typeface="Comic Sans MS" pitchFamily="66" charset="0"/>
              </a:rPr>
              <a:t>και</a:t>
            </a:r>
            <a:endParaRPr lang="el-GR" altLang="el-GR" b="1" dirty="0">
              <a:effectLst>
                <a:outerShdw blurRad="38100" dist="38100" dir="2700000" algn="tl">
                  <a:srgbClr val="FFFFFF"/>
                </a:outerShdw>
              </a:effectLst>
              <a:latin typeface="Comic Sans MS" pitchFamily="66" charset="0"/>
            </a:endParaRPr>
          </a:p>
          <a:p>
            <a:pPr algn="just" eaLnBrk="1" hangingPunct="1">
              <a:lnSpc>
                <a:spcPct val="150000"/>
              </a:lnSpc>
              <a:defRPr/>
            </a:pPr>
            <a:r>
              <a:rPr lang="el-GR" altLang="el-GR" b="1" dirty="0" smtClean="0">
                <a:effectLst>
                  <a:outerShdw blurRad="38100" dist="38100" dir="2700000" algn="tl">
                    <a:srgbClr val="FFFFFF"/>
                  </a:outerShdw>
                </a:effectLst>
                <a:latin typeface="Comic Sans MS" pitchFamily="66" charset="0"/>
              </a:rPr>
              <a:t>β</a:t>
            </a:r>
            <a:r>
              <a:rPr lang="el-GR" altLang="el-GR" b="1" dirty="0">
                <a:effectLst>
                  <a:outerShdw blurRad="38100" dist="38100" dir="2700000" algn="tl">
                    <a:srgbClr val="FFFFFF"/>
                  </a:outerShdw>
                </a:effectLst>
                <a:latin typeface="Comic Sans MS" pitchFamily="66" charset="0"/>
              </a:rPr>
              <a:t>. σε μια </a:t>
            </a:r>
            <a:r>
              <a:rPr lang="el-GR" altLang="el-GR" b="1" dirty="0">
                <a:solidFill>
                  <a:srgbClr val="006600"/>
                </a:solidFill>
                <a:effectLst>
                  <a:outerShdw blurRad="38100" dist="38100" dir="2700000" algn="tl">
                    <a:srgbClr val="000000">
                      <a:alpha val="43137"/>
                    </a:srgbClr>
                  </a:outerShdw>
                </a:effectLst>
                <a:latin typeface="Comic Sans MS" pitchFamily="66" charset="0"/>
              </a:rPr>
              <a:t>ΠΕΡΙΣΤΡΟΦΙΚΗ</a:t>
            </a:r>
            <a:r>
              <a:rPr lang="el-GR" altLang="el-GR" b="1" dirty="0">
                <a:effectLst>
                  <a:outerShdw blurRad="38100" dist="38100" dir="2700000" algn="tl">
                    <a:srgbClr val="FFFFFF"/>
                  </a:outerShdw>
                </a:effectLst>
                <a:latin typeface="Comic Sans MS" pitchFamily="66" charset="0"/>
              </a:rPr>
              <a:t> </a:t>
            </a:r>
            <a:r>
              <a:rPr lang="el-GR" altLang="el-GR" b="1" dirty="0" smtClean="0">
                <a:effectLst>
                  <a:outerShdw blurRad="38100" dist="38100" dir="2700000" algn="tl">
                    <a:srgbClr val="FFFFFF"/>
                  </a:outerShdw>
                </a:effectLst>
                <a:latin typeface="Comic Sans MS" pitchFamily="66" charset="0"/>
              </a:rPr>
              <a:t>κίνηση.</a:t>
            </a:r>
            <a:endParaRPr lang="el-GR" altLang="el-GR" b="1" dirty="0">
              <a:effectLst>
                <a:outerShdw blurRad="38100" dist="38100" dir="2700000" algn="tl">
                  <a:srgbClr val="FFFFFF"/>
                </a:outerShdw>
              </a:effectLst>
              <a:latin typeface="Comic Sans MS" pitchFamily="66" charset="0"/>
            </a:endParaRPr>
          </a:p>
        </p:txBody>
      </p:sp>
      <p:sp>
        <p:nvSpPr>
          <p:cNvPr id="24583" name="AutoShape 7"/>
          <p:cNvSpPr>
            <a:spLocks noChangeArrowheads="1"/>
          </p:cNvSpPr>
          <p:nvPr/>
        </p:nvSpPr>
        <p:spPr bwMode="auto">
          <a:xfrm>
            <a:off x="1797908" y="439556"/>
            <a:ext cx="4463975" cy="2081101"/>
          </a:xfrm>
          <a:prstGeom prst="wedgeRoundRectCallout">
            <a:avLst>
              <a:gd name="adj1" fmla="val 68040"/>
              <a:gd name="adj2" fmla="val 7689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latin typeface="Arial" panose="020B0604020202020204" pitchFamily="34" charset="0"/>
            </a:endParaRPr>
          </a:p>
        </p:txBody>
      </p:sp>
      <p:pic>
        <p:nvPicPr>
          <p:cNvPr id="24584" name="Picture 8" descr="anim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620713"/>
            <a:ext cx="248443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9"/>
          <p:cNvSpPr>
            <a:spLocks noChangeArrowheads="1"/>
          </p:cNvSpPr>
          <p:nvPr/>
        </p:nvSpPr>
        <p:spPr bwMode="auto">
          <a:xfrm>
            <a:off x="1871874" y="3183826"/>
            <a:ext cx="39603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smtClean="0">
                <a:latin typeface="Comic Sans MS" pitchFamily="66" charset="0"/>
              </a:rPr>
              <a:t>Υπάρχει </a:t>
            </a:r>
            <a:r>
              <a:rPr lang="el-GR" altLang="el-GR" sz="2000" b="1" dirty="0">
                <a:latin typeface="Comic Sans MS" pitchFamily="66" charset="0"/>
              </a:rPr>
              <a:t>λόγος που εστιάζουμε σε αυτές τις δύο </a:t>
            </a:r>
            <a:r>
              <a:rPr lang="el-GR" altLang="el-GR" sz="2000" b="1" dirty="0" smtClean="0">
                <a:latin typeface="Comic Sans MS" pitchFamily="66" charset="0"/>
              </a:rPr>
              <a:t>κινήσεις, γιατί </a:t>
            </a:r>
            <a:endParaRPr lang="el-GR" altLang="el-GR" sz="2000" b="1" dirty="0">
              <a:latin typeface="Comic Sans MS" pitchFamily="66" charset="0"/>
            </a:endParaRPr>
          </a:p>
        </p:txBody>
      </p:sp>
      <p:pic>
        <p:nvPicPr>
          <p:cNvPr id="245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998545"/>
            <a:ext cx="7207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5"/>
          <a:srcRect/>
          <a:stretch>
            <a:fillRect/>
          </a:stretch>
        </p:blipFill>
        <p:spPr bwMode="auto">
          <a:xfrm>
            <a:off x="596334" y="3539089"/>
            <a:ext cx="1186766" cy="1131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dissolve">
                                      <p:cBhvr>
                                        <p:cTn id="7" dur="500"/>
                                        <p:tgtEl>
                                          <p:spTgt spid="24589"/>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24583"/>
                                        </p:tgtEl>
                                        <p:attrNameLst>
                                          <p:attrName>style.visibility</p:attrName>
                                        </p:attrNameLst>
                                      </p:cBhvr>
                                      <p:to>
                                        <p:strVal val="visible"/>
                                      </p:to>
                                    </p:set>
                                    <p:animEffect transition="in" filter="dissolve">
                                      <p:cBhvr>
                                        <p:cTn id="11" dur="500"/>
                                        <p:tgtEl>
                                          <p:spTgt spid="2458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dissolve">
                                      <p:cBhvr>
                                        <p:cTn id="14" dur="500"/>
                                        <p:tgtEl>
                                          <p:spTgt spid="24579"/>
                                        </p:tgtEl>
                                      </p:cBhvr>
                                    </p:animEffect>
                                  </p:childTnLst>
                                </p:cTn>
                              </p:par>
                            </p:childTnLst>
                          </p:cTn>
                        </p:par>
                        <p:par>
                          <p:cTn id="15" fill="hold">
                            <p:stCondLst>
                              <p:cond delay="1250"/>
                            </p:stCondLst>
                            <p:childTnLst>
                              <p:par>
                                <p:cTn id="16" presetID="9" presetClass="entr" presetSubtype="0" fill="hold" grpId="0" nodeType="afterEffect">
                                  <p:stCondLst>
                                    <p:cond delay="250"/>
                                  </p:stCondLst>
                                  <p:childTnLst>
                                    <p:set>
                                      <p:cBhvr>
                                        <p:cTn id="17" dur="1" fill="hold">
                                          <p:stCondLst>
                                            <p:cond delay="0"/>
                                          </p:stCondLst>
                                        </p:cTn>
                                        <p:tgtEl>
                                          <p:spTgt spid="24578"/>
                                        </p:tgtEl>
                                        <p:attrNameLst>
                                          <p:attrName>style.visibility</p:attrName>
                                        </p:attrNameLst>
                                      </p:cBhvr>
                                      <p:to>
                                        <p:strVal val="visible"/>
                                      </p:to>
                                    </p:set>
                                    <p:animEffect transition="in" filter="dissolve">
                                      <p:cBhvr>
                                        <p:cTn id="18" dur="500"/>
                                        <p:tgtEl>
                                          <p:spTgt spid="24578"/>
                                        </p:tgtEl>
                                      </p:cBhvr>
                                    </p:animEffect>
                                  </p:childTnLst>
                                </p:cTn>
                              </p:par>
                              <p:par>
                                <p:cTn id="19" presetID="9" presetClass="entr" presetSubtype="0" fill="hold" nodeType="withEffect">
                                  <p:stCondLst>
                                    <p:cond delay="0"/>
                                  </p:stCondLst>
                                  <p:childTnLst>
                                    <p:set>
                                      <p:cBhvr>
                                        <p:cTn id="20" dur="1" fill="hold">
                                          <p:stCondLst>
                                            <p:cond delay="0"/>
                                          </p:stCondLst>
                                        </p:cTn>
                                        <p:tgtEl>
                                          <p:spTgt spid="24584"/>
                                        </p:tgtEl>
                                        <p:attrNameLst>
                                          <p:attrName>style.visibility</p:attrName>
                                        </p:attrNameLst>
                                      </p:cBhvr>
                                      <p:to>
                                        <p:strVal val="visible"/>
                                      </p:to>
                                    </p:set>
                                    <p:animEffect transition="in" filter="dissolve">
                                      <p:cBhvr>
                                        <p:cTn id="21" dur="500"/>
                                        <p:tgtEl>
                                          <p:spTgt spid="245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nodeType="afterGroup">
                            <p:stCondLst>
                              <p:cond delay="500"/>
                            </p:stCondLst>
                            <p:childTnLst>
                              <p:par>
                                <p:cTn id="28" presetID="9" presetClass="entr" presetSubtype="0" fill="hold" grpId="0" nodeType="afterEffect">
                                  <p:stCondLst>
                                    <p:cond delay="250"/>
                                  </p:stCondLst>
                                  <p:childTnLst>
                                    <p:set>
                                      <p:cBhvr>
                                        <p:cTn id="29" dur="1" fill="hold">
                                          <p:stCondLst>
                                            <p:cond delay="0"/>
                                          </p:stCondLst>
                                        </p:cTn>
                                        <p:tgtEl>
                                          <p:spTgt spid="24585"/>
                                        </p:tgtEl>
                                        <p:attrNameLst>
                                          <p:attrName>style.visibility</p:attrName>
                                        </p:attrNameLst>
                                      </p:cBhvr>
                                      <p:to>
                                        <p:strVal val="visible"/>
                                      </p:to>
                                    </p:set>
                                    <p:animEffect transition="in" filter="dissolve">
                                      <p:cBhvr>
                                        <p:cTn id="30" dur="500"/>
                                        <p:tgtEl>
                                          <p:spTgt spid="245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4580">
                                            <p:txEl>
                                              <p:pRg st="0" end="0"/>
                                            </p:txEl>
                                          </p:spTgt>
                                        </p:tgtEl>
                                        <p:attrNameLst>
                                          <p:attrName>style.visibility</p:attrName>
                                        </p:attrNameLst>
                                      </p:cBhvr>
                                      <p:to>
                                        <p:strVal val="visible"/>
                                      </p:to>
                                    </p:set>
                                    <p:animEffect transition="in" filter="fade">
                                      <p:cBhvr>
                                        <p:cTn id="35" dur="500"/>
                                        <p:tgtEl>
                                          <p:spTgt spid="24580">
                                            <p:txEl>
                                              <p:pRg st="0" end="0"/>
                                            </p:txEl>
                                          </p:spTgt>
                                        </p:tgtEl>
                                      </p:cBhvr>
                                    </p:animEffect>
                                  </p:childTnLst>
                                </p:cTn>
                              </p:par>
                            </p:childTnLst>
                          </p:cTn>
                        </p:par>
                        <p:par>
                          <p:cTn id="36" fill="hold">
                            <p:stCondLst>
                              <p:cond delay="500"/>
                            </p:stCondLst>
                            <p:childTnLst>
                              <p:par>
                                <p:cTn id="37" presetID="22" presetClass="entr" presetSubtype="8" fill="hold" nodeType="afterEffect">
                                  <p:stCondLst>
                                    <p:cond delay="250"/>
                                  </p:stCondLst>
                                  <p:childTnLst>
                                    <p:set>
                                      <p:cBhvr>
                                        <p:cTn id="38" dur="1" fill="hold">
                                          <p:stCondLst>
                                            <p:cond delay="0"/>
                                          </p:stCondLst>
                                        </p:cTn>
                                        <p:tgtEl>
                                          <p:spTgt spid="24580">
                                            <p:txEl>
                                              <p:pRg st="1" end="1"/>
                                            </p:txEl>
                                          </p:spTgt>
                                        </p:tgtEl>
                                        <p:attrNameLst>
                                          <p:attrName>style.visibility</p:attrName>
                                        </p:attrNameLst>
                                      </p:cBhvr>
                                      <p:to>
                                        <p:strVal val="visible"/>
                                      </p:to>
                                    </p:set>
                                    <p:animEffect transition="in" filter="wipe(left)">
                                      <p:cBhvr>
                                        <p:cTn id="39" dur="1500"/>
                                        <p:tgtEl>
                                          <p:spTgt spid="24580">
                                            <p:txEl>
                                              <p:pRg st="1" end="1"/>
                                            </p:txEl>
                                          </p:spTgt>
                                        </p:tgtEl>
                                      </p:cBhvr>
                                    </p:animEffect>
                                  </p:childTnLst>
                                </p:cTn>
                              </p:par>
                            </p:childTnLst>
                          </p:cTn>
                        </p:par>
                        <p:par>
                          <p:cTn id="40" fill="hold">
                            <p:stCondLst>
                              <p:cond delay="2250"/>
                            </p:stCondLst>
                            <p:childTnLst>
                              <p:par>
                                <p:cTn id="41" presetID="22" presetClass="entr" presetSubtype="8" fill="hold" nodeType="afterEffect">
                                  <p:stCondLst>
                                    <p:cond delay="500"/>
                                  </p:stCondLst>
                                  <p:childTnLst>
                                    <p:set>
                                      <p:cBhvr>
                                        <p:cTn id="42" dur="1" fill="hold">
                                          <p:stCondLst>
                                            <p:cond delay="0"/>
                                          </p:stCondLst>
                                        </p:cTn>
                                        <p:tgtEl>
                                          <p:spTgt spid="24580">
                                            <p:txEl>
                                              <p:pRg st="2" end="2"/>
                                            </p:txEl>
                                          </p:spTgt>
                                        </p:tgtEl>
                                        <p:attrNameLst>
                                          <p:attrName>style.visibility</p:attrName>
                                        </p:attrNameLst>
                                      </p:cBhvr>
                                      <p:to>
                                        <p:strVal val="visible"/>
                                      </p:to>
                                    </p:set>
                                    <p:animEffect transition="in" filter="wipe(left)">
                                      <p:cBhvr>
                                        <p:cTn id="43" dur="1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p:bldP spid="24583" grpId="0" animBg="1"/>
      <p:bldP spid="245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AEAA17-A626-47EB-9EA1-F570691769A3}" type="slidenum">
              <a:rPr lang="el-GR" altLang="el-GR" sz="1400" smtClean="0"/>
              <a:pPr>
                <a:spcBef>
                  <a:spcPct val="0"/>
                </a:spcBef>
                <a:buFontTx/>
                <a:buNone/>
              </a:pPr>
              <a:t>11</a:t>
            </a:fld>
            <a:endParaRPr lang="el-GR" altLang="el-GR" sz="1400" smtClean="0"/>
          </a:p>
        </p:txBody>
      </p:sp>
      <p:sp>
        <p:nvSpPr>
          <p:cNvPr id="22532" name="Text Box 4"/>
          <p:cNvSpPr txBox="1">
            <a:spLocks noChangeArrowheads="1"/>
          </p:cNvSpPr>
          <p:nvPr/>
        </p:nvSpPr>
        <p:spPr bwMode="auto">
          <a:xfrm>
            <a:off x="2124075" y="476250"/>
            <a:ext cx="547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30731" name="AutoShape 11"/>
          <p:cNvSpPr>
            <a:spLocks noChangeArrowheads="1"/>
          </p:cNvSpPr>
          <p:nvPr/>
        </p:nvSpPr>
        <p:spPr bwMode="auto">
          <a:xfrm>
            <a:off x="755576" y="2470621"/>
            <a:ext cx="4665495" cy="2412676"/>
          </a:xfrm>
          <a:prstGeom prst="wedgeEllipseCallout">
            <a:avLst>
              <a:gd name="adj1" fmla="val -40041"/>
              <a:gd name="adj2" fmla="val -68940"/>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ctr" eaLnBrk="1" hangingPunct="1">
              <a:lnSpc>
                <a:spcPct val="150000"/>
              </a:lnSpc>
              <a:defRPr/>
            </a:pPr>
            <a:r>
              <a:rPr lang="el-GR" altLang="el-GR" sz="2000" dirty="0">
                <a:effectLst>
                  <a:outerShdw blurRad="38100" dist="38100" dir="2700000" algn="tl">
                    <a:srgbClr val="FFFFFF"/>
                  </a:outerShdw>
                </a:effectLst>
                <a:latin typeface="Comic Sans MS" pitchFamily="66" charset="0"/>
              </a:rPr>
              <a:t>Μπορεί να μελετηθεί ως το αποτέλεσμα της σύνθεσης μιας μεταφορικής και μιας στροφικής κίνησης.</a:t>
            </a:r>
          </a:p>
        </p:txBody>
      </p:sp>
      <p:pic>
        <p:nvPicPr>
          <p:cNvPr id="30734" name="Picture 14" descr="3-4-vwbu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6737" y="2787823"/>
            <a:ext cx="309562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AutoShape 15"/>
          <p:cNvSpPr>
            <a:spLocks noChangeArrowheads="1"/>
          </p:cNvSpPr>
          <p:nvPr/>
        </p:nvSpPr>
        <p:spPr bwMode="auto">
          <a:xfrm>
            <a:off x="1835696" y="760939"/>
            <a:ext cx="6876256" cy="1135558"/>
          </a:xfrm>
          <a:prstGeom prst="wedgeRoundRectCallout">
            <a:avLst>
              <a:gd name="adj1" fmla="val -54147"/>
              <a:gd name="adj2" fmla="val -619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Ένα σώμα κάνει σύνθετη κίνηση, όταν μετακινείται στο χώρο και ταυτόχρονα αλλάζει ο προσανατολισμός του.</a:t>
            </a:r>
          </a:p>
        </p:txBody>
      </p:sp>
      <p:pic>
        <p:nvPicPr>
          <p:cNvPr id="10" name="Picture 9"/>
          <p:cNvPicPr>
            <a:picLocks noChangeAspect="1" noChangeArrowheads="1"/>
          </p:cNvPicPr>
          <p:nvPr/>
        </p:nvPicPr>
        <p:blipFill>
          <a:blip r:embed="rId4"/>
          <a:srcRect/>
          <a:stretch>
            <a:fillRect/>
          </a:stretch>
        </p:blipFill>
        <p:spPr bwMode="auto">
          <a:xfrm>
            <a:off x="289692" y="1254241"/>
            <a:ext cx="1296144" cy="1235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nvSpPr>
        <p:spPr>
          <a:xfrm>
            <a:off x="2758538" y="205210"/>
            <a:ext cx="3626923"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rPr>
              <a:t>Σύνθετη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nodeType="afterGroup">
                            <p:stCondLst>
                              <p:cond delay="500"/>
                            </p:stCondLst>
                            <p:childTnLst>
                              <p:par>
                                <p:cTn id="16" presetID="9" presetClass="entr" presetSubtype="0" fill="hold" grpId="0" nodeType="afterEffect">
                                  <p:stCondLst>
                                    <p:cond delay="250"/>
                                  </p:stCondLst>
                                  <p:childTnLst>
                                    <p:set>
                                      <p:cBhvr>
                                        <p:cTn id="17" dur="1" fill="hold">
                                          <p:stCondLst>
                                            <p:cond delay="0"/>
                                          </p:stCondLst>
                                        </p:cTn>
                                        <p:tgtEl>
                                          <p:spTgt spid="30735"/>
                                        </p:tgtEl>
                                        <p:attrNameLst>
                                          <p:attrName>style.visibility</p:attrName>
                                        </p:attrNameLst>
                                      </p:cBhvr>
                                      <p:to>
                                        <p:strVal val="visible"/>
                                      </p:to>
                                    </p:set>
                                    <p:animEffect transition="in" filter="dissolve">
                                      <p:cBhvr>
                                        <p:cTn id="18" dur="500"/>
                                        <p:tgtEl>
                                          <p:spTgt spid="30735"/>
                                        </p:tgtEl>
                                      </p:cBhvr>
                                    </p:animEffect>
                                  </p:childTnLst>
                                </p:cTn>
                              </p:par>
                            </p:childTnLst>
                          </p:cTn>
                        </p:par>
                        <p:par>
                          <p:cTn id="19" fill="hold" nodeType="afterGroup">
                            <p:stCondLst>
                              <p:cond delay="1250"/>
                            </p:stCondLst>
                            <p:childTnLst>
                              <p:par>
                                <p:cTn id="20" presetID="9" presetClass="entr" presetSubtype="0" fill="hold" nodeType="afterEffect">
                                  <p:stCondLst>
                                    <p:cond delay="500"/>
                                  </p:stCondLst>
                                  <p:childTnLst>
                                    <p:set>
                                      <p:cBhvr>
                                        <p:cTn id="21" dur="1" fill="hold">
                                          <p:stCondLst>
                                            <p:cond delay="0"/>
                                          </p:stCondLst>
                                        </p:cTn>
                                        <p:tgtEl>
                                          <p:spTgt spid="30734"/>
                                        </p:tgtEl>
                                        <p:attrNameLst>
                                          <p:attrName>style.visibility</p:attrName>
                                        </p:attrNameLst>
                                      </p:cBhvr>
                                      <p:to>
                                        <p:strVal val="visible"/>
                                      </p:to>
                                    </p:set>
                                    <p:animEffect transition="in" filter="dissolve">
                                      <p:cBhvr>
                                        <p:cTn id="22" dur="500"/>
                                        <p:tgtEl>
                                          <p:spTgt spid="307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31"/>
                                        </p:tgtEl>
                                        <p:attrNameLst>
                                          <p:attrName>style.visibility</p:attrName>
                                        </p:attrNameLst>
                                      </p:cBhvr>
                                      <p:to>
                                        <p:strVal val="visible"/>
                                      </p:to>
                                    </p:set>
                                    <p:animEffect transition="in" filter="dissolve">
                                      <p:cBhvr>
                                        <p:cTn id="27"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p:bldP spid="3073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86197A-8D06-4AD4-9AA6-2DF343129914}" type="slidenum">
              <a:rPr lang="el-GR" altLang="el-GR" sz="1400" smtClean="0"/>
              <a:pPr>
                <a:spcBef>
                  <a:spcPct val="0"/>
                </a:spcBef>
                <a:buFontTx/>
                <a:buNone/>
              </a:pPr>
              <a:t>12</a:t>
            </a:fld>
            <a:endParaRPr lang="el-GR" altLang="el-GR" sz="1400" smtClean="0"/>
          </a:p>
        </p:txBody>
      </p:sp>
      <p:sp>
        <p:nvSpPr>
          <p:cNvPr id="5" name="Rectangle 2"/>
          <p:cNvSpPr txBox="1">
            <a:spLocks noChangeArrowheads="1"/>
          </p:cNvSpPr>
          <p:nvPr/>
        </p:nvSpPr>
        <p:spPr>
          <a:xfrm>
            <a:off x="2447764" y="2132856"/>
            <a:ext cx="424847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Το κέντρο μάζας</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716193-E5B4-4FFA-ADA6-05A8B551129B}" type="slidenum">
              <a:rPr lang="el-GR" altLang="el-GR" sz="1400" smtClean="0"/>
              <a:pPr>
                <a:spcBef>
                  <a:spcPct val="0"/>
                </a:spcBef>
                <a:buFontTx/>
                <a:buNone/>
              </a:pPr>
              <a:t>13</a:t>
            </a:fld>
            <a:endParaRPr lang="el-GR" altLang="el-GR" sz="1400" smtClean="0"/>
          </a:p>
        </p:txBody>
      </p:sp>
      <p:sp>
        <p:nvSpPr>
          <p:cNvPr id="27655" name="Text Box 7"/>
          <p:cNvSpPr txBox="1">
            <a:spLocks noChangeArrowheads="1"/>
          </p:cNvSpPr>
          <p:nvPr/>
        </p:nvSpPr>
        <p:spPr bwMode="auto">
          <a:xfrm>
            <a:off x="1544868" y="2017335"/>
            <a:ext cx="3599929" cy="50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Όχι, δεν είναι υλικό σημείο.</a:t>
            </a:r>
          </a:p>
        </p:txBody>
      </p:sp>
      <p:sp>
        <p:nvSpPr>
          <p:cNvPr id="27656" name="Text Box 8"/>
          <p:cNvSpPr txBox="1">
            <a:spLocks noChangeArrowheads="1"/>
          </p:cNvSpPr>
          <p:nvPr/>
        </p:nvSpPr>
        <p:spPr bwMode="auto">
          <a:xfrm>
            <a:off x="1583270" y="2890918"/>
            <a:ext cx="4249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l-GR" altLang="el-GR" sz="2000" b="1" dirty="0">
                <a:solidFill>
                  <a:srgbClr val="FF0000"/>
                </a:solidFill>
                <a:effectLst>
                  <a:outerShdw blurRad="38100" dist="38100" dir="2700000" algn="tl">
                    <a:srgbClr val="000000"/>
                  </a:outerShdw>
                </a:effectLst>
                <a:latin typeface="Comic Sans MS" pitchFamily="66" charset="0"/>
              </a:rPr>
              <a:t>Είναι ένα γεωμετρικό σημείο.</a:t>
            </a:r>
          </a:p>
        </p:txBody>
      </p:sp>
      <p:sp>
        <p:nvSpPr>
          <p:cNvPr id="27660" name="Text Box 12"/>
          <p:cNvSpPr txBox="1">
            <a:spLocks noChangeArrowheads="1"/>
          </p:cNvSpPr>
          <p:nvPr/>
        </p:nvSpPr>
        <p:spPr bwMode="auto">
          <a:xfrm>
            <a:off x="378592" y="3811612"/>
            <a:ext cx="41767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effectLst>
                  <a:outerShdw blurRad="38100" dist="38100" dir="2700000" algn="tl">
                    <a:srgbClr val="FFFFFF"/>
                  </a:outerShdw>
                </a:effectLst>
                <a:latin typeface="Comic Sans MS" pitchFamily="66" charset="0"/>
              </a:rPr>
              <a:t>Η θέση του κέντρου μάζας προσδιορίζεται από το «πώς κατανέμεται» η μάζα του σώματος.</a:t>
            </a:r>
            <a:r>
              <a:rPr lang="el-GR" altLang="el-GR" sz="2000" dirty="0">
                <a:latin typeface="Comic Sans MS" pitchFamily="66" charset="0"/>
              </a:rPr>
              <a:t>  </a:t>
            </a:r>
          </a:p>
        </p:txBody>
      </p:sp>
      <p:sp>
        <p:nvSpPr>
          <p:cNvPr id="27661" name="Text Box 13"/>
          <p:cNvSpPr txBox="1">
            <a:spLocks noChangeArrowheads="1"/>
          </p:cNvSpPr>
          <p:nvPr/>
        </p:nvSpPr>
        <p:spPr bwMode="auto">
          <a:xfrm>
            <a:off x="4666456" y="3312997"/>
            <a:ext cx="41540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effectLst>
                  <a:outerShdw blurRad="38100" dist="38100" dir="2700000" algn="tl">
                    <a:srgbClr val="FFFFFF"/>
                  </a:outerShdw>
                </a:effectLst>
                <a:latin typeface="Comic Sans MS" pitchFamily="66" charset="0"/>
              </a:rPr>
              <a:t>π.χ. το κέντρο </a:t>
            </a:r>
            <a:r>
              <a:rPr lang="el-GR" altLang="el-GR" sz="2000" dirty="0" smtClean="0">
                <a:effectLst>
                  <a:outerShdw blurRad="38100" dist="38100" dir="2700000" algn="tl">
                    <a:srgbClr val="FFFFFF"/>
                  </a:outerShdw>
                </a:effectLst>
                <a:latin typeface="Comic Sans MS" pitchFamily="66" charset="0"/>
              </a:rPr>
              <a:t>μάζας (</a:t>
            </a:r>
            <a:r>
              <a:rPr lang="en-US" altLang="el-GR" sz="2000" dirty="0" smtClean="0">
                <a:effectLst>
                  <a:outerShdw blurRad="38100" dist="38100" dir="2700000" algn="tl">
                    <a:srgbClr val="FFFFFF"/>
                  </a:outerShdw>
                </a:effectLst>
                <a:latin typeface="Comic Sans MS" pitchFamily="66" charset="0"/>
              </a:rPr>
              <a:t>cm)</a:t>
            </a:r>
            <a:r>
              <a:rPr lang="el-GR" altLang="el-GR" sz="2000" dirty="0" smtClean="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μιας ομογενούς σφαίρας συμπίπτει με το γεωμετρικό κέντρο της σφαίρας.</a:t>
            </a:r>
          </a:p>
        </p:txBody>
      </p:sp>
      <p:sp>
        <p:nvSpPr>
          <p:cNvPr id="27662" name="Oval 14"/>
          <p:cNvSpPr>
            <a:spLocks noChangeArrowheads="1"/>
          </p:cNvSpPr>
          <p:nvPr/>
        </p:nvSpPr>
        <p:spPr bwMode="auto">
          <a:xfrm>
            <a:off x="6300192" y="4761254"/>
            <a:ext cx="1366837" cy="13684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3" name="Oval 15"/>
          <p:cNvSpPr>
            <a:spLocks noChangeArrowheads="1"/>
          </p:cNvSpPr>
          <p:nvPr/>
        </p:nvSpPr>
        <p:spPr bwMode="auto">
          <a:xfrm>
            <a:off x="6983611" y="5445467"/>
            <a:ext cx="71437" cy="7143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4" name="Text Box 16"/>
          <p:cNvSpPr txBox="1">
            <a:spLocks noChangeArrowheads="1"/>
          </p:cNvSpPr>
          <p:nvPr/>
        </p:nvSpPr>
        <p:spPr bwMode="auto">
          <a:xfrm>
            <a:off x="6767711" y="5085105"/>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dirty="0">
                <a:latin typeface="Comic Sans MS" panose="030F0702030302020204" pitchFamily="66" charset="0"/>
              </a:rPr>
              <a:t>cm</a:t>
            </a:r>
            <a:endParaRPr lang="el-GR" altLang="el-GR" sz="1800" b="1" dirty="0">
              <a:latin typeface="Comic Sans MS" panose="030F0702030302020204" pitchFamily="66" charset="0"/>
            </a:endParaRPr>
          </a:p>
        </p:txBody>
      </p:sp>
      <p:graphicFrame>
        <p:nvGraphicFramePr>
          <p:cNvPr id="27665" name="Object 17"/>
          <p:cNvGraphicFramePr>
            <a:graphicFrameLocks noChangeAspect="1"/>
          </p:cNvGraphicFramePr>
          <p:nvPr>
            <p:extLst>
              <p:ext uri="{D42A27DB-BD31-4B8C-83A1-F6EECF244321}">
                <p14:modId xmlns:p14="http://schemas.microsoft.com/office/powerpoint/2010/main" val="3701492380"/>
              </p:ext>
            </p:extLst>
          </p:nvPr>
        </p:nvGraphicFramePr>
        <p:xfrm>
          <a:off x="8001794" y="1170533"/>
          <a:ext cx="912812" cy="1368425"/>
        </p:xfrm>
        <a:graphic>
          <a:graphicData uri="http://schemas.openxmlformats.org/presentationml/2006/ole">
            <mc:AlternateContent xmlns:mc="http://schemas.openxmlformats.org/markup-compatibility/2006">
              <mc:Choice xmlns:v="urn:schemas-microsoft-com:vml" Requires="v">
                <p:oleObj spid="_x0000_s26721" name="Φωτογραφία του Photo Editor" r:id="rId4" imgW="685714" imgH="1028844" progId="MSPhotoEd.3">
                  <p:embed/>
                </p:oleObj>
              </mc:Choice>
              <mc:Fallback>
                <p:oleObj name="Φωτογραφία του Photo Editor" r:id="rId4" imgW="685714" imgH="1028844" progId="MSPhotoEd.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794" y="1170533"/>
                        <a:ext cx="91281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9" name="AutoShape 21"/>
          <p:cNvSpPr>
            <a:spLocks noChangeArrowheads="1"/>
          </p:cNvSpPr>
          <p:nvPr/>
        </p:nvSpPr>
        <p:spPr bwMode="auto">
          <a:xfrm>
            <a:off x="3635896" y="188913"/>
            <a:ext cx="3961879" cy="900113"/>
          </a:xfrm>
          <a:prstGeom prst="wedgeRoundRectCallout">
            <a:avLst>
              <a:gd name="adj1" fmla="val 62897"/>
              <a:gd name="adj2" fmla="val 5368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spcBef>
                <a:spcPct val="50000"/>
              </a:spcBef>
              <a:defRPr/>
            </a:pPr>
            <a:r>
              <a:rPr lang="el-GR" altLang="el-GR" sz="1800" b="1" dirty="0">
                <a:latin typeface="Comic Sans MS" pitchFamily="66" charset="0"/>
              </a:rPr>
              <a:t>Τι είναι το κέντρο μάζας</a:t>
            </a:r>
            <a:r>
              <a:rPr lang="en-US" altLang="el-GR" sz="1800" b="1" dirty="0">
                <a:latin typeface="Comic Sans MS" pitchFamily="66" charset="0"/>
              </a:rPr>
              <a:t>;</a:t>
            </a:r>
            <a:r>
              <a:rPr lang="el-GR" altLang="el-GR" sz="1800" b="1" dirty="0">
                <a:latin typeface="Comic Sans MS" pitchFamily="66" charset="0"/>
              </a:rPr>
              <a:t> </a:t>
            </a:r>
            <a:r>
              <a:rPr lang="el-GR" altLang="el-GR" sz="1800" b="1" dirty="0" smtClean="0">
                <a:latin typeface="Comic Sans MS" pitchFamily="66" charset="0"/>
              </a:rPr>
              <a:t>Κάποιο </a:t>
            </a:r>
            <a:r>
              <a:rPr lang="el-GR" altLang="el-GR" sz="1800" b="1" dirty="0">
                <a:latin typeface="Comic Sans MS" pitchFamily="66" charset="0"/>
              </a:rPr>
              <a:t>υλικό σημείο του σώματος</a:t>
            </a:r>
            <a:r>
              <a:rPr lang="en-US" altLang="el-GR" sz="1800" b="1" dirty="0">
                <a:latin typeface="Comic Sans MS" pitchFamily="66" charset="0"/>
              </a:rPr>
              <a:t>;</a:t>
            </a:r>
            <a:endParaRPr lang="el-GR" altLang="el-GR" sz="1800" b="1" dirty="0">
              <a:latin typeface="Comic Sans MS" pitchFamily="66" charset="0"/>
            </a:endParaRPr>
          </a:p>
          <a:p>
            <a:pPr algn="ctr" eaLnBrk="1" hangingPunct="1">
              <a:defRPr/>
            </a:pPr>
            <a:endParaRPr lang="el-GR" altLang="el-GR" sz="2000" dirty="0">
              <a:latin typeface="Comic Sans MS" pitchFamily="66" charset="0"/>
            </a:endParaRPr>
          </a:p>
        </p:txBody>
      </p:sp>
      <p:sp>
        <p:nvSpPr>
          <p:cNvPr id="27671" name="AutoShape 23"/>
          <p:cNvSpPr>
            <a:spLocks noChangeArrowheads="1"/>
          </p:cNvSpPr>
          <p:nvPr/>
        </p:nvSpPr>
        <p:spPr bwMode="auto">
          <a:xfrm>
            <a:off x="4788024" y="1303100"/>
            <a:ext cx="2648557" cy="564726"/>
          </a:xfrm>
          <a:prstGeom prst="wedgeRoundRectCallout">
            <a:avLst>
              <a:gd name="adj1" fmla="val 71372"/>
              <a:gd name="adj2" fmla="val -5061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defRPr/>
            </a:pPr>
            <a:r>
              <a:rPr lang="el-GR" altLang="el-GR" sz="2000" b="1" dirty="0">
                <a:latin typeface="Comic Sans MS" pitchFamily="66" charset="0"/>
              </a:rPr>
              <a:t>Και πού βρίσκεται;</a:t>
            </a:r>
          </a:p>
        </p:txBody>
      </p:sp>
      <p:pic>
        <p:nvPicPr>
          <p:cNvPr id="15" name="Picture 9"/>
          <p:cNvPicPr>
            <a:picLocks noChangeAspect="1" noChangeArrowheads="1"/>
          </p:cNvPicPr>
          <p:nvPr/>
        </p:nvPicPr>
        <p:blipFill>
          <a:blip r:embed="rId6"/>
          <a:srcRect/>
          <a:stretch>
            <a:fillRect/>
          </a:stretch>
        </p:blipFill>
        <p:spPr bwMode="auto">
          <a:xfrm>
            <a:off x="467544" y="2534890"/>
            <a:ext cx="1260812" cy="1202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500"/>
                                        <p:tgtEl>
                                          <p:spTgt spid="27665"/>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7669"/>
                                        </p:tgtEl>
                                        <p:attrNameLst>
                                          <p:attrName>style.visibility</p:attrName>
                                        </p:attrNameLst>
                                      </p:cBhvr>
                                      <p:to>
                                        <p:strVal val="visible"/>
                                      </p:to>
                                    </p:set>
                                    <p:animEffect transition="in" filter="dissolve">
                                      <p:cBhvr>
                                        <p:cTn id="10" dur="500"/>
                                        <p:tgtEl>
                                          <p:spTgt spid="276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500"/>
                            </p:stCondLst>
                            <p:childTnLst>
                              <p:par>
                                <p:cTn id="17" presetID="9" presetClass="entr" presetSubtype="0" fill="hold" grpId="0" nodeType="afterEffect">
                                  <p:stCondLst>
                                    <p:cond delay="250"/>
                                  </p:stCondLst>
                                  <p:childTnLst>
                                    <p:set>
                                      <p:cBhvr>
                                        <p:cTn id="18" dur="1" fill="hold">
                                          <p:stCondLst>
                                            <p:cond delay="0"/>
                                          </p:stCondLst>
                                        </p:cTn>
                                        <p:tgtEl>
                                          <p:spTgt spid="27655"/>
                                        </p:tgtEl>
                                        <p:attrNameLst>
                                          <p:attrName>style.visibility</p:attrName>
                                        </p:attrNameLst>
                                      </p:cBhvr>
                                      <p:to>
                                        <p:strVal val="visible"/>
                                      </p:to>
                                    </p:set>
                                    <p:animEffect transition="in" filter="dissolve">
                                      <p:cBhvr>
                                        <p:cTn id="19" dur="500"/>
                                        <p:tgtEl>
                                          <p:spTgt spid="27655"/>
                                        </p:tgtEl>
                                      </p:cBhvr>
                                    </p:animEffect>
                                  </p:childTnLst>
                                </p:cTn>
                              </p:par>
                            </p:childTnLst>
                          </p:cTn>
                        </p:par>
                        <p:par>
                          <p:cTn id="20" fill="hold" nodeType="afterGroup">
                            <p:stCondLst>
                              <p:cond delay="1250"/>
                            </p:stCondLst>
                            <p:childTnLst>
                              <p:par>
                                <p:cTn id="21" presetID="9" presetClass="entr" presetSubtype="0" fill="hold" grpId="0" nodeType="afterEffect">
                                  <p:stCondLst>
                                    <p:cond delay="500"/>
                                  </p:stCondLst>
                                  <p:childTnLst>
                                    <p:set>
                                      <p:cBhvr>
                                        <p:cTn id="22" dur="1" fill="hold">
                                          <p:stCondLst>
                                            <p:cond delay="0"/>
                                          </p:stCondLst>
                                        </p:cTn>
                                        <p:tgtEl>
                                          <p:spTgt spid="27656"/>
                                        </p:tgtEl>
                                        <p:attrNameLst>
                                          <p:attrName>style.visibility</p:attrName>
                                        </p:attrNameLst>
                                      </p:cBhvr>
                                      <p:to>
                                        <p:strVal val="visible"/>
                                      </p:to>
                                    </p:set>
                                    <p:animEffect transition="in" filter="dissolve">
                                      <p:cBhvr>
                                        <p:cTn id="23" dur="500"/>
                                        <p:tgtEl>
                                          <p:spTgt spid="276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671"/>
                                        </p:tgtEl>
                                        <p:attrNameLst>
                                          <p:attrName>style.visibility</p:attrName>
                                        </p:attrNameLst>
                                      </p:cBhvr>
                                      <p:to>
                                        <p:strVal val="visible"/>
                                      </p:to>
                                    </p:set>
                                    <p:animEffect transition="in" filter="dissolve">
                                      <p:cBhvr>
                                        <p:cTn id="28" dur="500"/>
                                        <p:tgtEl>
                                          <p:spTgt spid="276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7660"/>
                                        </p:tgtEl>
                                        <p:attrNameLst>
                                          <p:attrName>style.visibility</p:attrName>
                                        </p:attrNameLst>
                                      </p:cBhvr>
                                      <p:to>
                                        <p:strVal val="visible"/>
                                      </p:to>
                                    </p:set>
                                    <p:animEffect transition="in" filter="dissolve">
                                      <p:cBhvr>
                                        <p:cTn id="33" dur="500"/>
                                        <p:tgtEl>
                                          <p:spTgt spid="276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7661"/>
                                        </p:tgtEl>
                                        <p:attrNameLst>
                                          <p:attrName>style.visibility</p:attrName>
                                        </p:attrNameLst>
                                      </p:cBhvr>
                                      <p:to>
                                        <p:strVal val="visible"/>
                                      </p:to>
                                    </p:set>
                                    <p:animEffect transition="in" filter="dissolve">
                                      <p:cBhvr>
                                        <p:cTn id="38" dur="500"/>
                                        <p:tgtEl>
                                          <p:spTgt spid="27661"/>
                                        </p:tgtEl>
                                      </p:cBhvr>
                                    </p:animEffect>
                                  </p:childTnLst>
                                </p:cTn>
                              </p:par>
                              <p:par>
                                <p:cTn id="39" presetID="9" presetClass="entr" presetSubtype="0" fill="hold" grpId="0" nodeType="withEffect">
                                  <p:stCondLst>
                                    <p:cond delay="250"/>
                                  </p:stCondLst>
                                  <p:childTnLst>
                                    <p:set>
                                      <p:cBhvr>
                                        <p:cTn id="40" dur="1" fill="hold">
                                          <p:stCondLst>
                                            <p:cond delay="0"/>
                                          </p:stCondLst>
                                        </p:cTn>
                                        <p:tgtEl>
                                          <p:spTgt spid="27662"/>
                                        </p:tgtEl>
                                        <p:attrNameLst>
                                          <p:attrName>style.visibility</p:attrName>
                                        </p:attrNameLst>
                                      </p:cBhvr>
                                      <p:to>
                                        <p:strVal val="visible"/>
                                      </p:to>
                                    </p:set>
                                    <p:animEffect transition="in" filter="dissolve">
                                      <p:cBhvr>
                                        <p:cTn id="41" dur="500"/>
                                        <p:tgtEl>
                                          <p:spTgt spid="2766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7663"/>
                                        </p:tgtEl>
                                        <p:attrNameLst>
                                          <p:attrName>style.visibility</p:attrName>
                                        </p:attrNameLst>
                                      </p:cBhvr>
                                      <p:to>
                                        <p:strVal val="visible"/>
                                      </p:to>
                                    </p:set>
                                    <p:animEffect transition="in" filter="dissolve">
                                      <p:cBhvr>
                                        <p:cTn id="44" dur="500"/>
                                        <p:tgtEl>
                                          <p:spTgt spid="2766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664"/>
                                        </p:tgtEl>
                                        <p:attrNameLst>
                                          <p:attrName>style.visibility</p:attrName>
                                        </p:attrNameLst>
                                      </p:cBhvr>
                                      <p:to>
                                        <p:strVal val="visible"/>
                                      </p:to>
                                    </p:set>
                                    <p:animEffect transition="in" filter="dissolve">
                                      <p:cBhvr>
                                        <p:cTn id="47"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60" grpId="0"/>
      <p:bldP spid="27661" grpId="0"/>
      <p:bldP spid="27662" grpId="0" animBg="1"/>
      <p:bldP spid="27663" grpId="0" animBg="1"/>
      <p:bldP spid="27664" grpId="0"/>
      <p:bldP spid="27669" grpId="0" animBg="1"/>
      <p:bldP spid="276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DEF110-12F1-4260-B393-249332461CA2}" type="slidenum">
              <a:rPr lang="el-GR" altLang="el-GR" sz="1400" smtClean="0"/>
              <a:pPr>
                <a:spcBef>
                  <a:spcPct val="0"/>
                </a:spcBef>
                <a:buFontTx/>
                <a:buNone/>
              </a:pPr>
              <a:t>14</a:t>
            </a:fld>
            <a:endParaRPr lang="el-GR" altLang="el-GR" sz="1400" smtClean="0"/>
          </a:p>
        </p:txBody>
      </p:sp>
      <p:sp>
        <p:nvSpPr>
          <p:cNvPr id="28676" name="Text Box 4"/>
          <p:cNvSpPr txBox="1">
            <a:spLocks noChangeArrowheads="1"/>
          </p:cNvSpPr>
          <p:nvPr/>
        </p:nvSpPr>
        <p:spPr bwMode="auto">
          <a:xfrm>
            <a:off x="791839" y="404664"/>
            <a:ext cx="756032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solidFill>
                  <a:srgbClr val="FF0000"/>
                </a:solidFill>
                <a:effectLst>
                  <a:outerShdw blurRad="38100" dist="38100" dir="2700000" algn="tl">
                    <a:srgbClr val="000000"/>
                  </a:outerShdw>
                </a:effectLst>
                <a:latin typeface="Comic Sans MS" pitchFamily="66" charset="0"/>
                <a:hlinkClick r:id="rId3"/>
              </a:rPr>
              <a:t>Κέντρο </a:t>
            </a:r>
            <a:r>
              <a:rPr lang="el-GR" altLang="el-GR" b="1" dirty="0" smtClean="0">
                <a:solidFill>
                  <a:srgbClr val="FF0000"/>
                </a:solidFill>
                <a:effectLst>
                  <a:outerShdw blurRad="38100" dist="38100" dir="2700000" algn="tl">
                    <a:srgbClr val="000000"/>
                  </a:outerShdw>
                </a:effectLst>
                <a:latin typeface="Comic Sans MS" pitchFamily="66" charset="0"/>
                <a:hlinkClick r:id="rId3"/>
              </a:rPr>
              <a:t>μάζας</a:t>
            </a:r>
            <a:r>
              <a:rPr lang="en-US" altLang="el-GR" b="1"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ενός </a:t>
            </a:r>
            <a:r>
              <a:rPr lang="el-GR" altLang="el-GR" sz="2000" b="1" dirty="0">
                <a:effectLst>
                  <a:outerShdw blurRad="38100" dist="38100" dir="2700000" algn="tl">
                    <a:srgbClr val="FFFFFF"/>
                  </a:outerShdw>
                </a:effectLst>
                <a:latin typeface="Comic Sans MS" pitchFamily="66" charset="0"/>
              </a:rPr>
              <a:t>στερεού σώματος είναι το σημείο εκείνο που κινείται όπως ένα υλικό σημείο, με μάζα ίση με τη μάζα του σώματος, αν σ’ αυτό ασκούνται όλες οι δυνάμεις που ασκούνται στο σώμα (όποια κίνηση και αν κάνει το σώμα). </a:t>
            </a:r>
          </a:p>
        </p:txBody>
      </p:sp>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22" y="2924944"/>
            <a:ext cx="7488238" cy="261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left)">
                                      <p:cBhvr>
                                        <p:cTn id="7" dur="2000"/>
                                        <p:tgtEl>
                                          <p:spTgt spid="28676"/>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28677"/>
                                        </p:tgtEl>
                                        <p:attrNameLst>
                                          <p:attrName>style.visibility</p:attrName>
                                        </p:attrNameLst>
                                      </p:cBhvr>
                                      <p:to>
                                        <p:strVal val="visible"/>
                                      </p:to>
                                    </p:set>
                                    <p:animEffect transition="in" filter="wipe(left)">
                                      <p:cBhvr>
                                        <p:cTn id="11"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E37A12-7297-4CCE-A4DF-FD4D90F2E1E9}" type="slidenum">
              <a:rPr lang="el-GR" altLang="el-GR" sz="1400" smtClean="0"/>
              <a:pPr>
                <a:spcBef>
                  <a:spcPct val="0"/>
                </a:spcBef>
                <a:buFontTx/>
                <a:buNone/>
              </a:pPr>
              <a:t>15</a:t>
            </a:fld>
            <a:endParaRPr lang="el-GR" altLang="el-GR" sz="1400" smtClean="0"/>
          </a:p>
        </p:txBody>
      </p:sp>
      <p:sp>
        <p:nvSpPr>
          <p:cNvPr id="30724" name="Text Box 5"/>
          <p:cNvSpPr txBox="1">
            <a:spLocks noChangeArrowheads="1"/>
          </p:cNvSpPr>
          <p:nvPr/>
        </p:nvSpPr>
        <p:spPr bwMode="auto">
          <a:xfrm>
            <a:off x="4499992" y="620713"/>
            <a:ext cx="28802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30725" name="Text Box 10"/>
          <p:cNvSpPr txBox="1">
            <a:spLocks noChangeArrowheads="1"/>
          </p:cNvSpPr>
          <p:nvPr/>
        </p:nvSpPr>
        <p:spPr bwMode="auto">
          <a:xfrm>
            <a:off x="4499992" y="249296"/>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endParaRPr lang="el-GR" altLang="el-GR" sz="2400" b="1">
              <a:latin typeface="Comic Sans MS" panose="030F0702030302020204" pitchFamily="66" charset="0"/>
            </a:endParaRPr>
          </a:p>
        </p:txBody>
      </p:sp>
      <p:graphicFrame>
        <p:nvGraphicFramePr>
          <p:cNvPr id="29712" name="Object 16"/>
          <p:cNvGraphicFramePr>
            <a:graphicFrameLocks noChangeAspect="1"/>
          </p:cNvGraphicFramePr>
          <p:nvPr>
            <p:extLst>
              <p:ext uri="{D42A27DB-BD31-4B8C-83A1-F6EECF244321}">
                <p14:modId xmlns:p14="http://schemas.microsoft.com/office/powerpoint/2010/main" val="1148421393"/>
              </p:ext>
            </p:extLst>
          </p:nvPr>
        </p:nvGraphicFramePr>
        <p:xfrm>
          <a:off x="7812360" y="980728"/>
          <a:ext cx="815975" cy="1223962"/>
        </p:xfrm>
        <a:graphic>
          <a:graphicData uri="http://schemas.openxmlformats.org/presentationml/2006/ole">
            <mc:AlternateContent xmlns:mc="http://schemas.openxmlformats.org/markup-compatibility/2006">
              <mc:Choice xmlns:v="urn:schemas-microsoft-com:vml" Requires="v">
                <p:oleObj spid="_x0000_s30813" name="Φωτογραφία του Photo Editor" r:id="rId4" imgW="685714" imgH="1028844" progId="MSPhotoEd.3">
                  <p:embed/>
                </p:oleObj>
              </mc:Choice>
              <mc:Fallback>
                <p:oleObj name="Φωτογραφία του Photo Editor" r:id="rId4" imgW="685714" imgH="1028844" progId="MSPhotoEd.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980728"/>
                        <a:ext cx="81597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AutoShape 18"/>
          <p:cNvSpPr>
            <a:spLocks noChangeArrowheads="1"/>
          </p:cNvSpPr>
          <p:nvPr/>
        </p:nvSpPr>
        <p:spPr bwMode="auto">
          <a:xfrm>
            <a:off x="3491880" y="2583657"/>
            <a:ext cx="5040560" cy="2519362"/>
          </a:xfrm>
          <a:prstGeom prst="wedgeRoundRectCallout">
            <a:avLst>
              <a:gd name="adj1" fmla="val -68835"/>
              <a:gd name="adj2" fmla="val -897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txBody>
          <a:bodyPr/>
          <a:lstStyle/>
          <a:p>
            <a:pPr algn="just" eaLnBrk="1" hangingPunct="1">
              <a:lnSpc>
                <a:spcPct val="150000"/>
              </a:lnSpc>
              <a:defRPr/>
            </a:pPr>
            <a:r>
              <a:rPr lang="el-GR" altLang="el-GR" sz="2000" b="1" dirty="0">
                <a:solidFill>
                  <a:srgbClr val="FF0000"/>
                </a:solidFill>
                <a:effectLst>
                  <a:outerShdw blurRad="38100" dist="38100" dir="2700000" algn="tl">
                    <a:srgbClr val="000000"/>
                  </a:outerShdw>
                </a:effectLst>
                <a:latin typeface="Comic Sans MS" pitchFamily="66" charset="0"/>
                <a:hlinkClick r:id="rId6"/>
              </a:rPr>
              <a:t>Κέντρο βάρους</a:t>
            </a:r>
            <a:r>
              <a:rPr lang="el-GR" altLang="el-GR" sz="2000" b="1" dirty="0">
                <a:latin typeface="Comic Sans MS" pitchFamily="66" charset="0"/>
                <a:hlinkClick r:id="rId6"/>
              </a:rPr>
              <a:t> </a:t>
            </a:r>
            <a:r>
              <a:rPr lang="el-GR" altLang="el-GR" sz="2000" b="1" dirty="0">
                <a:effectLst>
                  <a:outerShdw blurRad="38100" dist="38100" dir="2700000" algn="tl">
                    <a:srgbClr val="FFFFFF"/>
                  </a:outerShdw>
                </a:effectLst>
                <a:latin typeface="Comic Sans MS" pitchFamily="66" charset="0"/>
              </a:rPr>
              <a:t>ενός στερεού σώματος λέμε το σταθερό σημείο από το οποίο διέρχεται ο φορέας του βάρους του σώματος, οποιοδήποτε προσανατολισμό και αν δώσουμε στο σώμα. </a:t>
            </a:r>
          </a:p>
          <a:p>
            <a:pPr algn="ctr" eaLnBrk="1" hangingPunct="1">
              <a:defRPr/>
            </a:pPr>
            <a:endParaRPr lang="el-GR" altLang="el-GR" dirty="0">
              <a:effectLst>
                <a:outerShdw blurRad="38100" dist="38100" dir="2700000" algn="tl">
                  <a:srgbClr val="FFFFFF"/>
                </a:outerShdw>
              </a:effectLst>
              <a:latin typeface="Comic Sans MS" pitchFamily="66" charset="0"/>
            </a:endParaRPr>
          </a:p>
        </p:txBody>
      </p:sp>
      <p:sp>
        <p:nvSpPr>
          <p:cNvPr id="29715" name="AutoShape 19"/>
          <p:cNvSpPr>
            <a:spLocks noChangeArrowheads="1"/>
          </p:cNvSpPr>
          <p:nvPr/>
        </p:nvSpPr>
        <p:spPr bwMode="auto">
          <a:xfrm>
            <a:off x="250825" y="1916113"/>
            <a:ext cx="3097039" cy="936625"/>
          </a:xfrm>
          <a:prstGeom prst="wedgeRoundRectCallout">
            <a:avLst>
              <a:gd name="adj1" fmla="val -12046"/>
              <a:gd name="adj2" fmla="val 13010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Ας δούμε πρώτα, τι είναι το κέντρο βάρους.</a:t>
            </a:r>
            <a:endParaRPr lang="en-US" altLang="el-GR" sz="2000" b="1" dirty="0">
              <a:effectLst>
                <a:outerShdw blurRad="38100" dist="38100" dir="2700000" algn="tl">
                  <a:srgbClr val="FFFFFF"/>
                </a:outerShdw>
              </a:effectLst>
              <a:latin typeface="Comic Sans MS" pitchFamily="66" charset="0"/>
            </a:endParaRPr>
          </a:p>
          <a:p>
            <a:pPr algn="ctr" eaLnBrk="1" hangingPunct="1">
              <a:defRPr/>
            </a:pPr>
            <a:endParaRPr lang="el-GR" altLang="el-GR" sz="2000" b="1" dirty="0">
              <a:effectLst>
                <a:outerShdw blurRad="38100" dist="38100" dir="2700000" algn="tl">
                  <a:srgbClr val="FFFFFF"/>
                </a:outerShdw>
              </a:effectLst>
              <a:latin typeface="Comic Sans MS" pitchFamily="66" charset="0"/>
            </a:endParaRPr>
          </a:p>
        </p:txBody>
      </p:sp>
      <p:sp>
        <p:nvSpPr>
          <p:cNvPr id="29716" name="AutoShape 20"/>
          <p:cNvSpPr>
            <a:spLocks noChangeArrowheads="1"/>
          </p:cNvSpPr>
          <p:nvPr/>
        </p:nvSpPr>
        <p:spPr bwMode="auto">
          <a:xfrm>
            <a:off x="4428555" y="249296"/>
            <a:ext cx="2928858" cy="900907"/>
          </a:xfrm>
          <a:prstGeom prst="wedgeRoundRectCallout">
            <a:avLst>
              <a:gd name="adj1" fmla="val 63521"/>
              <a:gd name="adj2" fmla="val 5464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defRPr/>
            </a:pPr>
            <a:r>
              <a:rPr lang="el-GR" altLang="el-GR" sz="1800" b="1" dirty="0">
                <a:solidFill>
                  <a:schemeClr val="hlink"/>
                </a:solidFill>
                <a:effectLst>
                  <a:outerShdw blurRad="38100" dist="38100" dir="2700000" algn="tl">
                    <a:srgbClr val="000000"/>
                  </a:outerShdw>
                </a:effectLst>
                <a:latin typeface="Comic Sans MS" pitchFamily="66" charset="0"/>
              </a:rPr>
              <a:t>Το κέντρο βάρους είναι </a:t>
            </a:r>
            <a:r>
              <a:rPr lang="el-GR" altLang="el-GR" sz="1800" b="1" dirty="0" smtClean="0">
                <a:solidFill>
                  <a:schemeClr val="hlink"/>
                </a:solidFill>
                <a:effectLst>
                  <a:outerShdw blurRad="38100" dist="38100" dir="2700000" algn="tl">
                    <a:srgbClr val="000000"/>
                  </a:outerShdw>
                </a:effectLst>
                <a:latin typeface="Comic Sans MS" pitchFamily="66" charset="0"/>
              </a:rPr>
              <a:t> </a:t>
            </a:r>
            <a:r>
              <a:rPr lang="el-GR" altLang="el-GR" sz="1800" b="1" dirty="0">
                <a:solidFill>
                  <a:schemeClr val="hlink"/>
                </a:solidFill>
                <a:effectLst>
                  <a:outerShdw blurRad="38100" dist="38100" dir="2700000" algn="tl">
                    <a:srgbClr val="000000"/>
                  </a:outerShdw>
                </a:effectLst>
                <a:latin typeface="Comic Sans MS" pitchFamily="66" charset="0"/>
              </a:rPr>
              <a:t>ίδιο με το κέντρο μάζας</a:t>
            </a:r>
            <a:r>
              <a:rPr lang="en-US" altLang="el-GR" sz="1800" b="1" dirty="0">
                <a:solidFill>
                  <a:schemeClr val="hlink"/>
                </a:solidFill>
                <a:effectLst>
                  <a:outerShdw blurRad="38100" dist="38100" dir="2700000" algn="tl">
                    <a:srgbClr val="000000"/>
                  </a:outerShdw>
                </a:effectLst>
                <a:latin typeface="Comic Sans MS" pitchFamily="66" charset="0"/>
              </a:rPr>
              <a:t>;</a:t>
            </a:r>
            <a:endParaRPr lang="el-GR" altLang="el-GR" sz="1800" b="1" dirty="0">
              <a:solidFill>
                <a:schemeClr val="hlink"/>
              </a:solidFill>
              <a:effectLst>
                <a:outerShdw blurRad="38100" dist="38100" dir="2700000" algn="tl">
                  <a:srgbClr val="000000"/>
                </a:outerShdw>
              </a:effectLst>
              <a:latin typeface="Comic Sans MS" pitchFamily="66" charset="0"/>
            </a:endParaRPr>
          </a:p>
        </p:txBody>
      </p:sp>
      <p:pic>
        <p:nvPicPr>
          <p:cNvPr id="11" name="Picture 9"/>
          <p:cNvPicPr>
            <a:picLocks noChangeAspect="1" noChangeArrowheads="1"/>
          </p:cNvPicPr>
          <p:nvPr/>
        </p:nvPicPr>
        <p:blipFill>
          <a:blip r:embed="rId7"/>
          <a:srcRect/>
          <a:stretch>
            <a:fillRect/>
          </a:stretch>
        </p:blipFill>
        <p:spPr bwMode="auto">
          <a:xfrm>
            <a:off x="971600" y="3645024"/>
            <a:ext cx="1511300" cy="143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dissolve">
                                      <p:cBhvr>
                                        <p:cTn id="7" dur="500"/>
                                        <p:tgtEl>
                                          <p:spTgt spid="29712"/>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9716"/>
                                        </p:tgtEl>
                                        <p:attrNameLst>
                                          <p:attrName>style.visibility</p:attrName>
                                        </p:attrNameLst>
                                      </p:cBhvr>
                                      <p:to>
                                        <p:strVal val="visible"/>
                                      </p:to>
                                    </p:set>
                                    <p:animEffect transition="in" filter="fade">
                                      <p:cBhvr>
                                        <p:cTn id="11" dur="500"/>
                                        <p:tgtEl>
                                          <p:spTgt spid="297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nodeType="afterGroup">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29715"/>
                                        </p:tgtEl>
                                        <p:attrNameLst>
                                          <p:attrName>style.visibility</p:attrName>
                                        </p:attrNameLst>
                                      </p:cBhvr>
                                      <p:to>
                                        <p:strVal val="visible"/>
                                      </p:to>
                                    </p:set>
                                    <p:animEffect transition="in" filter="dissolve">
                                      <p:cBhvr>
                                        <p:cTn id="20" dur="500"/>
                                        <p:tgtEl>
                                          <p:spTgt spid="297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714"/>
                                        </p:tgtEl>
                                        <p:attrNameLst>
                                          <p:attrName>style.visibility</p:attrName>
                                        </p:attrNameLst>
                                      </p:cBhvr>
                                      <p:to>
                                        <p:strVal val="visible"/>
                                      </p:to>
                                    </p:set>
                                    <p:animEffect transition="in" filter="dissolve">
                                      <p:cBhvr>
                                        <p:cTn id="25"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animBg="1"/>
      <p:bldP spid="29715" grpId="0" animBg="1"/>
      <p:bldP spid="297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8BB247B-34CE-4D33-88E4-DA8DA778A3D5}" type="slidenum">
              <a:rPr lang="el-GR" altLang="el-GR" sz="1400" smtClean="0"/>
              <a:pPr>
                <a:spcBef>
                  <a:spcPct val="0"/>
                </a:spcBef>
                <a:buFontTx/>
                <a:buNone/>
              </a:pPr>
              <a:t>16</a:t>
            </a:fld>
            <a:endParaRPr lang="el-GR" altLang="el-GR" sz="1400" smtClean="0"/>
          </a:p>
        </p:txBody>
      </p:sp>
      <p:sp>
        <p:nvSpPr>
          <p:cNvPr id="31752" name="AutoShape 8"/>
          <p:cNvSpPr>
            <a:spLocks noChangeArrowheads="1"/>
          </p:cNvSpPr>
          <p:nvPr/>
        </p:nvSpPr>
        <p:spPr bwMode="auto">
          <a:xfrm>
            <a:off x="3635375" y="1916832"/>
            <a:ext cx="4609033" cy="2364656"/>
          </a:xfrm>
          <a:prstGeom prst="wedgeEllipseCallout">
            <a:avLst>
              <a:gd name="adj1" fmla="val -74935"/>
              <a:gd name="adj2" fmla="val 18497"/>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just" eaLnBrk="1" hangingPunct="1">
              <a:lnSpc>
                <a:spcPct val="150000"/>
              </a:lnSpc>
              <a:defRPr/>
            </a:pPr>
            <a:r>
              <a:rPr lang="el-GR" altLang="el-GR" sz="1600" dirty="0">
                <a:effectLst>
                  <a:outerShdw blurRad="38100" dist="38100" dir="2700000" algn="tl">
                    <a:srgbClr val="FFFFFF"/>
                  </a:outerShdw>
                </a:effectLst>
                <a:latin typeface="Comic Sans MS" pitchFamily="66" charset="0"/>
              </a:rPr>
              <a:t>Εφόσον όλο το σώμα ή το σύστημα σωμάτων βρίσκεται σε ομογενές πεδίο βαρύτητας το κέντρο μάζας και το κέντρο βάρους συμπίπτουν</a:t>
            </a:r>
            <a:r>
              <a:rPr lang="en-US" altLang="el-GR" sz="1600" dirty="0">
                <a:effectLst>
                  <a:outerShdw blurRad="38100" dist="38100" dir="2700000" algn="tl">
                    <a:srgbClr val="FFFFFF"/>
                  </a:outerShdw>
                </a:effectLst>
                <a:latin typeface="Comic Sans MS" pitchFamily="66" charset="0"/>
              </a:rPr>
              <a:t>.</a:t>
            </a:r>
            <a:endParaRPr lang="el-GR" altLang="el-GR" sz="1600" dirty="0">
              <a:effectLst>
                <a:outerShdw blurRad="38100" dist="38100" dir="2700000" algn="tl">
                  <a:srgbClr val="FFFFFF"/>
                </a:outerShdw>
              </a:effectLst>
              <a:latin typeface="Comic Sans MS" pitchFamily="66" charset="0"/>
            </a:endParaRPr>
          </a:p>
          <a:p>
            <a:pPr algn="ctr" eaLnBrk="1" hangingPunct="1">
              <a:defRPr/>
            </a:pPr>
            <a:endParaRPr lang="el-GR" altLang="el-GR" sz="2000" dirty="0">
              <a:effectLst>
                <a:outerShdw blurRad="38100" dist="38100" dir="2700000" algn="tl">
                  <a:srgbClr val="FFFFFF"/>
                </a:outerShdw>
              </a:effectLst>
              <a:latin typeface="Comic Sans MS" pitchFamily="66" charset="0"/>
            </a:endParaRPr>
          </a:p>
        </p:txBody>
      </p:sp>
      <p:sp>
        <p:nvSpPr>
          <p:cNvPr id="31754" name="AutoShape 10"/>
          <p:cNvSpPr>
            <a:spLocks noChangeArrowheads="1"/>
          </p:cNvSpPr>
          <p:nvPr/>
        </p:nvSpPr>
        <p:spPr bwMode="auto">
          <a:xfrm>
            <a:off x="2267744" y="4281487"/>
            <a:ext cx="5472955" cy="1655762"/>
          </a:xfrm>
          <a:prstGeom prst="wedgeEllipseCallout">
            <a:avLst>
              <a:gd name="adj1" fmla="val -48470"/>
              <a:gd name="adj2" fmla="val -85624"/>
            </a:avLst>
          </a:prstGeom>
          <a:solidFill>
            <a:schemeClr val="bg1"/>
          </a:solidFill>
          <a:ln w="9525">
            <a:solidFill>
              <a:schemeClr val="tx1"/>
            </a:solidFill>
            <a:miter lim="800000"/>
            <a:headEnd/>
            <a:tailEnd/>
          </a:ln>
          <a:effectLst/>
        </p:spPr>
        <p:txBody>
          <a:bodyPr/>
          <a:lstStyle/>
          <a:p>
            <a:pPr algn="ctr" eaLnBrk="1" hangingPunct="1">
              <a:lnSpc>
                <a:spcPct val="150000"/>
              </a:lnSpc>
              <a:defRPr/>
            </a:pPr>
            <a:r>
              <a:rPr lang="el-GR" altLang="el-GR" sz="1800" dirty="0">
                <a:latin typeface="Comic Sans MS" pitchFamily="66" charset="0"/>
              </a:rPr>
              <a:t>Και βέβαια, το κέντρο μάζας μπορεί να είναι και εκτός του σώματος π.χ. σε ομογενές δαχτυλίδι.</a:t>
            </a:r>
          </a:p>
        </p:txBody>
      </p:sp>
      <p:graphicFrame>
        <p:nvGraphicFramePr>
          <p:cNvPr id="31755" name="Object 11"/>
          <p:cNvGraphicFramePr>
            <a:graphicFrameLocks noChangeAspect="1"/>
          </p:cNvGraphicFramePr>
          <p:nvPr>
            <p:extLst>
              <p:ext uri="{D42A27DB-BD31-4B8C-83A1-F6EECF244321}">
                <p14:modId xmlns:p14="http://schemas.microsoft.com/office/powerpoint/2010/main" val="663431918"/>
              </p:ext>
            </p:extLst>
          </p:nvPr>
        </p:nvGraphicFramePr>
        <p:xfrm>
          <a:off x="7993957" y="908720"/>
          <a:ext cx="792162" cy="1187589"/>
        </p:xfrm>
        <a:graphic>
          <a:graphicData uri="http://schemas.openxmlformats.org/presentationml/2006/ole">
            <mc:AlternateContent xmlns:mc="http://schemas.openxmlformats.org/markup-compatibility/2006">
              <mc:Choice xmlns:v="urn:schemas-microsoft-com:vml" Requires="v">
                <p:oleObj spid="_x0000_s32897" name="Φωτογραφία του Photo Editor" r:id="rId4" imgW="685714" imgH="1028844" progId="MSPhotoEd.3">
                  <p:embed/>
                </p:oleObj>
              </mc:Choice>
              <mc:Fallback>
                <p:oleObj name="Φωτογραφία του Photo Editor" r:id="rId4" imgW="685714" imgH="1028844"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957" y="908720"/>
                        <a:ext cx="792162" cy="1187589"/>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31758" name="AutoShape 14"/>
              <p:cNvSpPr>
                <a:spLocks noChangeArrowheads="1"/>
              </p:cNvSpPr>
              <p:nvPr/>
            </p:nvSpPr>
            <p:spPr bwMode="auto">
              <a:xfrm>
                <a:off x="292098" y="113016"/>
                <a:ext cx="4180948" cy="2158082"/>
              </a:xfrm>
              <a:prstGeom prst="wedgeRoundRectCallout">
                <a:avLst>
                  <a:gd name="adj1" fmla="val -29611"/>
                  <a:gd name="adj2" fmla="val 109355"/>
                  <a:gd name="adj3" fmla="val 16667"/>
                </a:avLst>
              </a:prstGeom>
              <a:solidFill>
                <a:schemeClr val="bg1"/>
              </a:solidFill>
              <a:ln w="9525">
                <a:solidFill>
                  <a:schemeClr val="tx1"/>
                </a:solidFill>
                <a:miter lim="800000"/>
                <a:headEnd/>
                <a:tailEnd/>
              </a:ln>
              <a:effectLst/>
            </p:spPr>
            <p:txBody>
              <a:bodyPr/>
              <a:lstStyle/>
              <a:p>
                <a:pPr algn="just" eaLnBrk="1" hangingPunct="1">
                  <a:lnSpc>
                    <a:spcPct val="150000"/>
                  </a:lnSpc>
                  <a:defRPr/>
                </a:pPr>
                <a:r>
                  <a:rPr lang="el-GR" altLang="el-GR" sz="2000" b="1" dirty="0" smtClean="0">
                    <a:effectLst>
                      <a:outerShdw blurRad="38100" dist="38100" dir="2700000" algn="tl">
                        <a:srgbClr val="FFFFFF"/>
                      </a:outerShdw>
                    </a:effectLst>
                    <a:latin typeface="Comic Sans MS" pitchFamily="66" charset="0"/>
                  </a:rPr>
                  <a:t>Η μελέτη της μεταφορικής κίνησης ανάγεται στη μελέτη της κίνησης του κέντρου μάζας και έτσι </a:t>
                </a:r>
                <a:r>
                  <a:rPr lang="el-GR" altLang="el-GR" sz="2000" b="1" dirty="0" smtClean="0">
                    <a:latin typeface="Comic Sans MS" pitchFamily="66" charset="0"/>
                  </a:rPr>
                  <a:t>ισχύει</a:t>
                </a:r>
                <a:r>
                  <a:rPr lang="en-US" altLang="el-GR" sz="2000" b="1" dirty="0" smtClean="0">
                    <a:latin typeface="Comic Sans MS" pitchFamily="66" charset="0"/>
                  </a:rPr>
                  <a:t>: </a:t>
                </a:r>
                <a14:m>
                  <m:oMath xmlns:m="http://schemas.openxmlformats.org/officeDocument/2006/math">
                    <m:nary>
                      <m:naryPr>
                        <m:chr m:val="∑"/>
                        <m:subHide m:val="on"/>
                        <m:supHide m:val="on"/>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m:t>
                        </m:r>
                        <m:acc>
                          <m:accPr>
                            <m:chr m:val="⃗"/>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e>
                    </m:nary>
                    <m:r>
                      <a:rPr lang="en-US" altLang="el-GR"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𝐜𝐦</m:t>
                    </m:r>
                  </m:oMath>
                </a14:m>
                <a:endParaRPr lang="en-US" altLang="el-GR" b="1" baseline="-25000" dirty="0">
                  <a:solidFill>
                    <a:srgbClr val="FF0000"/>
                  </a:solidFill>
                  <a:effectLst>
                    <a:outerShdw blurRad="38100" dist="38100" dir="2700000" algn="tl">
                      <a:srgbClr val="000000">
                        <a:alpha val="43137"/>
                      </a:srgbClr>
                    </a:outerShdw>
                  </a:effectLst>
                  <a:latin typeface="Comic Sans MS" pitchFamily="66" charset="0"/>
                </a:endParaRPr>
              </a:p>
              <a:p>
                <a:pPr eaLnBrk="1" hangingPunct="1">
                  <a:defRPr/>
                </a:pPr>
                <a:r>
                  <a:rPr lang="en-US" altLang="el-GR" dirty="0">
                    <a:latin typeface="Comic Sans MS" pitchFamily="66" charset="0"/>
                  </a:rPr>
                  <a:t>     </a:t>
                </a:r>
                <a:endParaRPr lang="el-GR" altLang="el-GR" sz="2800" dirty="0">
                  <a:solidFill>
                    <a:srgbClr val="FF0000"/>
                  </a:solidFill>
                  <a:effectLst>
                    <a:outerShdw blurRad="38100" dist="38100" dir="2700000" algn="tl">
                      <a:srgbClr val="000000"/>
                    </a:outerShdw>
                  </a:effectLst>
                  <a:latin typeface="Comic Sans MS" pitchFamily="66" charset="0"/>
                </a:endParaRPr>
              </a:p>
            </p:txBody>
          </p:sp>
        </mc:Choice>
        <mc:Fallback xmlns="">
          <p:sp>
            <p:nvSpPr>
              <p:cNvPr id="31758" name="AutoShape 14"/>
              <p:cNvSpPr>
                <a:spLocks noRot="1" noChangeAspect="1" noMove="1" noResize="1" noEditPoints="1" noAdjustHandles="1" noChangeArrowheads="1" noChangeShapeType="1" noTextEdit="1"/>
              </p:cNvSpPr>
              <p:nvPr/>
            </p:nvSpPr>
            <p:spPr bwMode="auto">
              <a:xfrm>
                <a:off x="292098" y="113016"/>
                <a:ext cx="4180948" cy="2158082"/>
              </a:xfrm>
              <a:prstGeom prst="wedgeRoundRectCallout">
                <a:avLst>
                  <a:gd name="adj1" fmla="val -29611"/>
                  <a:gd name="adj2" fmla="val 109355"/>
                  <a:gd name="adj3" fmla="val 16667"/>
                </a:avLst>
              </a:prstGeom>
              <a:blipFill>
                <a:blip r:embed="rId6"/>
                <a:stretch>
                  <a:fillRect/>
                </a:stretch>
              </a:blipFill>
              <a:ln w="9525">
                <a:solidFill>
                  <a:schemeClr val="tx1"/>
                </a:solidFill>
                <a:miter lim="800000"/>
                <a:headEnd/>
                <a:tailEnd/>
              </a:ln>
              <a:effectLst/>
            </p:spPr>
            <p:txBody>
              <a:bodyPr/>
              <a:lstStyle/>
              <a:p>
                <a:r>
                  <a:rPr lang="el-GR">
                    <a:noFill/>
                  </a:rPr>
                  <a:t> </a:t>
                </a:r>
              </a:p>
            </p:txBody>
          </p:sp>
        </mc:Fallback>
      </mc:AlternateContent>
      <p:sp>
        <p:nvSpPr>
          <p:cNvPr id="31761" name="AutoShape 17"/>
          <p:cNvSpPr>
            <a:spLocks noChangeArrowheads="1"/>
          </p:cNvSpPr>
          <p:nvPr/>
        </p:nvSpPr>
        <p:spPr bwMode="auto">
          <a:xfrm>
            <a:off x="4684611" y="156493"/>
            <a:ext cx="3240212" cy="1368425"/>
          </a:xfrm>
          <a:prstGeom prst="wedgeRoundRectCallout">
            <a:avLst>
              <a:gd name="adj1" fmla="val 52925"/>
              <a:gd name="adj2" fmla="val 2228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spcBef>
                <a:spcPct val="50000"/>
              </a:spcBef>
              <a:defRPr/>
            </a:pPr>
            <a:r>
              <a:rPr lang="el-GR" altLang="el-GR" sz="1800" b="1" dirty="0">
                <a:latin typeface="Comic Sans MS" pitchFamily="66" charset="0"/>
              </a:rPr>
              <a:t>Τελικά, τι σχέση έχει το κέντρο μάζας με το κέντρο βάρους ενός σώματος</a:t>
            </a:r>
            <a:r>
              <a:rPr lang="en-US" altLang="el-GR" sz="1800" b="1" dirty="0">
                <a:latin typeface="Comic Sans MS" pitchFamily="66" charset="0"/>
              </a:rPr>
              <a:t>;</a:t>
            </a:r>
            <a:endParaRPr lang="el-GR" altLang="el-GR" sz="1800" b="1" dirty="0">
              <a:latin typeface="Comic Sans MS" pitchFamily="66" charset="0"/>
            </a:endParaRPr>
          </a:p>
          <a:p>
            <a:pPr algn="ctr" eaLnBrk="1" hangingPunct="1">
              <a:defRPr/>
            </a:pPr>
            <a:endParaRPr lang="el-GR" altLang="el-GR" sz="2000" dirty="0">
              <a:solidFill>
                <a:schemeClr val="hlink"/>
              </a:solidFill>
              <a:latin typeface="Comic Sans MS" pitchFamily="66" charset="0"/>
            </a:endParaRPr>
          </a:p>
        </p:txBody>
      </p:sp>
      <p:pic>
        <p:nvPicPr>
          <p:cNvPr id="12" name="Picture 9"/>
          <p:cNvPicPr>
            <a:picLocks noChangeAspect="1" noChangeArrowheads="1"/>
          </p:cNvPicPr>
          <p:nvPr/>
        </p:nvPicPr>
        <p:blipFill>
          <a:blip r:embed="rId7"/>
          <a:srcRect/>
          <a:stretch>
            <a:fillRect/>
          </a:stretch>
        </p:blipFill>
        <p:spPr bwMode="auto">
          <a:xfrm>
            <a:off x="745860" y="3502025"/>
            <a:ext cx="1636712" cy="155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dissolve">
                                      <p:cBhvr>
                                        <p:cTn id="7" dur="500"/>
                                        <p:tgtEl>
                                          <p:spTgt spid="31755"/>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31761"/>
                                        </p:tgtEl>
                                        <p:attrNameLst>
                                          <p:attrName>style.visibility</p:attrName>
                                        </p:attrNameLst>
                                      </p:cBhvr>
                                      <p:to>
                                        <p:strVal val="visible"/>
                                      </p:to>
                                    </p:set>
                                    <p:animEffect transition="in" filter="dissolve">
                                      <p:cBhvr>
                                        <p:cTn id="11" dur="500"/>
                                        <p:tgtEl>
                                          <p:spTgt spid="317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31758"/>
                                        </p:tgtEl>
                                        <p:attrNameLst>
                                          <p:attrName>style.visibility</p:attrName>
                                        </p:attrNameLst>
                                      </p:cBhvr>
                                      <p:to>
                                        <p:strVal val="visible"/>
                                      </p:to>
                                    </p:set>
                                    <p:animEffect transition="in" filter="fade">
                                      <p:cBhvr>
                                        <p:cTn id="20" dur="500"/>
                                        <p:tgtEl>
                                          <p:spTgt spid="317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250"/>
                                  </p:stCondLst>
                                  <p:childTnLst>
                                    <p:set>
                                      <p:cBhvr>
                                        <p:cTn id="24" dur="1" fill="hold">
                                          <p:stCondLst>
                                            <p:cond delay="0"/>
                                          </p:stCondLst>
                                        </p:cTn>
                                        <p:tgtEl>
                                          <p:spTgt spid="31752"/>
                                        </p:tgtEl>
                                        <p:attrNameLst>
                                          <p:attrName>style.visibility</p:attrName>
                                        </p:attrNameLst>
                                      </p:cBhvr>
                                      <p:to>
                                        <p:strVal val="visible"/>
                                      </p:to>
                                    </p:set>
                                    <p:animEffect transition="in" filter="dissolve">
                                      <p:cBhvr>
                                        <p:cTn id="25" dur="1000"/>
                                        <p:tgtEl>
                                          <p:spTgt spid="31752"/>
                                        </p:tgtEl>
                                      </p:cBhvr>
                                    </p:animEffect>
                                  </p:childTnLst>
                                </p:cTn>
                              </p:par>
                            </p:childTnLst>
                          </p:cTn>
                        </p:par>
                        <p:par>
                          <p:cTn id="26" fill="hold">
                            <p:stCondLst>
                              <p:cond delay="1250"/>
                            </p:stCondLst>
                            <p:childTnLst>
                              <p:par>
                                <p:cTn id="27" presetID="10" presetClass="entr" presetSubtype="0" fill="hold" grpId="0" nodeType="afterEffect">
                                  <p:stCondLst>
                                    <p:cond delay="500"/>
                                  </p:stCondLst>
                                  <p:childTnLst>
                                    <p:set>
                                      <p:cBhvr>
                                        <p:cTn id="28" dur="1" fill="hold">
                                          <p:stCondLst>
                                            <p:cond delay="0"/>
                                          </p:stCondLst>
                                        </p:cTn>
                                        <p:tgtEl>
                                          <p:spTgt spid="31754"/>
                                        </p:tgtEl>
                                        <p:attrNameLst>
                                          <p:attrName>style.visibility</p:attrName>
                                        </p:attrNameLst>
                                      </p:cBhvr>
                                      <p:to>
                                        <p:strVal val="visible"/>
                                      </p:to>
                                    </p:set>
                                    <p:animEffect transition="in" filter="fade">
                                      <p:cBhvr>
                                        <p:cTn id="29"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4" grpId="0" animBg="1"/>
      <p:bldP spid="31758" grpId="0" animBg="1"/>
      <p:bldP spid="317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17C354D-DCB8-4066-AA0C-330F9C6DF692}" type="slidenum">
              <a:rPr lang="el-GR" altLang="el-GR" sz="1400" smtClean="0"/>
              <a:pPr>
                <a:spcBef>
                  <a:spcPct val="0"/>
                </a:spcBef>
                <a:buFontTx/>
                <a:buNone/>
              </a:pPr>
              <a:t>17</a:t>
            </a:fld>
            <a:endParaRPr lang="el-GR" altLang="el-GR" sz="1400" smtClean="0"/>
          </a:p>
        </p:txBody>
      </p:sp>
      <p:pic>
        <p:nvPicPr>
          <p:cNvPr id="53253" name="Picture 5" descr="wheelonincl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2776" y="1340768"/>
            <a:ext cx="5905500" cy="4443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1673678" y="404664"/>
            <a:ext cx="57966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Το φαινόμενο «Κύλιση»</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2" presetClass="entr" presetSubtype="8" fill="hold" nodeType="afterEffect">
                                  <p:stCondLst>
                                    <p:cond delay="250"/>
                                  </p:stCondLst>
                                  <p:childTnLst>
                                    <p:set>
                                      <p:cBhvr>
                                        <p:cTn id="12" dur="1" fill="hold">
                                          <p:stCondLst>
                                            <p:cond delay="0"/>
                                          </p:stCondLst>
                                        </p:cTn>
                                        <p:tgtEl>
                                          <p:spTgt spid="53253"/>
                                        </p:tgtEl>
                                        <p:attrNameLst>
                                          <p:attrName>style.visibility</p:attrName>
                                        </p:attrNameLst>
                                      </p:cBhvr>
                                      <p:to>
                                        <p:strVal val="visible"/>
                                      </p:to>
                                    </p:set>
                                    <p:animEffect transition="in" filter="wipe(left)">
                                      <p:cBhvr>
                                        <p:cTn id="13"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0317E79-E1E8-451D-9FD3-F0480CF3A48E}" type="slidenum">
              <a:rPr lang="el-GR" altLang="el-GR" sz="1400" smtClean="0"/>
              <a:pPr>
                <a:spcBef>
                  <a:spcPct val="0"/>
                </a:spcBef>
                <a:buFontTx/>
                <a:buNone/>
              </a:pPr>
              <a:t>18</a:t>
            </a:fld>
            <a:endParaRPr lang="el-GR" altLang="el-GR" sz="1400" smtClean="0"/>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48" y="1124744"/>
            <a:ext cx="792360" cy="11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6"/>
          <p:cNvSpPr>
            <a:spLocks noChangeArrowheads="1"/>
          </p:cNvSpPr>
          <p:nvPr/>
        </p:nvSpPr>
        <p:spPr bwMode="auto">
          <a:xfrm>
            <a:off x="5148064" y="188913"/>
            <a:ext cx="2017911" cy="1069975"/>
          </a:xfrm>
          <a:prstGeom prst="cloudCallout">
            <a:avLst>
              <a:gd name="adj1" fmla="val 67069"/>
              <a:gd name="adj2" fmla="val 42130"/>
            </a:avLst>
          </a:prstGeom>
          <a:solidFill>
            <a:schemeClr val="bg1"/>
          </a:solidFill>
          <a:ln w="9525">
            <a:solidFill>
              <a:schemeClr val="tx1"/>
            </a:solidFill>
            <a:round/>
            <a:headEnd/>
            <a:tailEnd/>
          </a:ln>
          <a:effectLst>
            <a:outerShdw dist="35921" dir="2700000" algn="ctr" rotWithShape="0">
              <a:schemeClr val="bg2"/>
            </a:outerShdw>
          </a:effectLst>
        </p:spPr>
        <p:txBody>
          <a:bodyPr/>
          <a:lstStyle/>
          <a:p>
            <a:pPr algn="ctr" eaLnBrk="1" hangingPunct="1">
              <a:defRPr/>
            </a:pPr>
            <a:r>
              <a:rPr lang="el-GR" altLang="el-GR" sz="2000" b="1" dirty="0">
                <a:effectLst>
                  <a:outerShdw blurRad="38100" dist="38100" dir="2700000" algn="tl">
                    <a:srgbClr val="FFFFFF"/>
                  </a:outerShdw>
                </a:effectLst>
                <a:latin typeface="Comic Sans MS" pitchFamily="66" charset="0"/>
              </a:rPr>
              <a:t>Τι είναι η κύλιση</a:t>
            </a:r>
            <a:r>
              <a:rPr lang="en-US" altLang="el-GR" sz="2000" b="1" dirty="0">
                <a:effectLst>
                  <a:outerShdw blurRad="38100" dist="38100" dir="2700000" algn="tl">
                    <a:srgbClr val="FFFFFF"/>
                  </a:outerShdw>
                </a:effectLst>
                <a:latin typeface="Comic Sans MS" pitchFamily="66" charset="0"/>
              </a:rPr>
              <a:t>;</a:t>
            </a:r>
            <a:endParaRPr lang="el-GR" altLang="el-GR" sz="2000" b="1" dirty="0">
              <a:effectLst>
                <a:outerShdw blurRad="38100" dist="38100" dir="2700000" algn="tl">
                  <a:srgbClr val="FFFFFF"/>
                </a:outerShdw>
              </a:effectLst>
              <a:latin typeface="Comic Sans MS" pitchFamily="66" charset="0"/>
            </a:endParaRPr>
          </a:p>
        </p:txBody>
      </p:sp>
      <p:sp>
        <p:nvSpPr>
          <p:cNvPr id="44040" name="AutoShape 8"/>
          <p:cNvSpPr>
            <a:spLocks noChangeArrowheads="1"/>
          </p:cNvSpPr>
          <p:nvPr/>
        </p:nvSpPr>
        <p:spPr bwMode="auto">
          <a:xfrm>
            <a:off x="2483768" y="2204864"/>
            <a:ext cx="4859932" cy="2629258"/>
          </a:xfrm>
          <a:prstGeom prst="wedgeRoundRectCallout">
            <a:avLst>
              <a:gd name="adj1" fmla="val -58093"/>
              <a:gd name="adj2" fmla="val 34769"/>
              <a:gd name="adj3" fmla="val 16667"/>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just" eaLnBrk="1" hangingPunct="1">
              <a:lnSpc>
                <a:spcPct val="150000"/>
              </a:lnSpc>
              <a:defRPr/>
            </a:pPr>
            <a:r>
              <a:rPr lang="el-GR" altLang="el-GR" sz="2000" dirty="0">
                <a:effectLst>
                  <a:outerShdw blurRad="38100" dist="38100" dir="2700000" algn="tl">
                    <a:srgbClr val="FFFFFF"/>
                  </a:outerShdw>
                </a:effectLst>
                <a:latin typeface="Comic Sans MS" pitchFamily="66" charset="0"/>
              </a:rPr>
              <a:t>Είναι η κίνηση που κάνει ένα σφαιρικό ή κυλινδρικό σώμα, όταν τα σημεία της περιφέρειάς του έρχονται διαδοχικά σε επαφή με την επιφάνεια και η ταχύτητά τους τη στιγμή της επαφής είναι μηδέν.</a:t>
            </a:r>
            <a:r>
              <a:rPr lang="el-GR" altLang="el-GR" sz="2000" dirty="0">
                <a:latin typeface="Comic Sans MS" pitchFamily="66" charset="0"/>
              </a:rPr>
              <a:t>  </a:t>
            </a:r>
          </a:p>
        </p:txBody>
      </p:sp>
      <p:pic>
        <p:nvPicPr>
          <p:cNvPr id="8" name="Picture 9"/>
          <p:cNvPicPr>
            <a:picLocks noChangeAspect="1" noChangeArrowheads="1"/>
          </p:cNvPicPr>
          <p:nvPr/>
        </p:nvPicPr>
        <p:blipFill>
          <a:blip r:embed="rId4"/>
          <a:srcRect/>
          <a:stretch>
            <a:fillRect/>
          </a:stretch>
        </p:blipFill>
        <p:spPr bwMode="auto">
          <a:xfrm>
            <a:off x="611561" y="4437113"/>
            <a:ext cx="1368152" cy="1305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dissolve">
                                      <p:cBhvr>
                                        <p:cTn id="11" dur="500"/>
                                        <p:tgtEl>
                                          <p:spTgt spid="440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4040"/>
                                        </p:tgtEl>
                                        <p:attrNameLst>
                                          <p:attrName>style.visibility</p:attrName>
                                        </p:attrNameLst>
                                      </p:cBhvr>
                                      <p:to>
                                        <p:strVal val="visible"/>
                                      </p:to>
                                    </p:set>
                                    <p:animEffect transition="in" filter="wipe(left)">
                                      <p:cBhvr>
                                        <p:cTn id="20"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DD8B9FA-4231-449F-8C43-6AA5E8248FDC}" type="slidenum">
              <a:rPr lang="el-GR" altLang="el-GR" sz="1400" smtClean="0"/>
              <a:pPr>
                <a:spcBef>
                  <a:spcPct val="0"/>
                </a:spcBef>
                <a:buFontTx/>
                <a:buNone/>
              </a:pPr>
              <a:t>19</a:t>
            </a:fld>
            <a:endParaRPr lang="el-GR" altLang="el-GR" sz="1400" smtClean="0"/>
          </a:p>
        </p:txBody>
      </p:sp>
      <p:sp>
        <p:nvSpPr>
          <p:cNvPr id="47109" name="Oval 5"/>
          <p:cNvSpPr>
            <a:spLocks noChangeArrowheads="1"/>
          </p:cNvSpPr>
          <p:nvPr/>
        </p:nvSpPr>
        <p:spPr bwMode="auto">
          <a:xfrm>
            <a:off x="971550" y="692150"/>
            <a:ext cx="1584325" cy="1585913"/>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0" name="Oval 6"/>
          <p:cNvSpPr>
            <a:spLocks noChangeArrowheads="1"/>
          </p:cNvSpPr>
          <p:nvPr/>
        </p:nvSpPr>
        <p:spPr bwMode="auto">
          <a:xfrm>
            <a:off x="1692275" y="1412875"/>
            <a:ext cx="14287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1" name="Line 7"/>
          <p:cNvSpPr>
            <a:spLocks noChangeShapeType="1"/>
          </p:cNvSpPr>
          <p:nvPr/>
        </p:nvSpPr>
        <p:spPr bwMode="auto">
          <a:xfrm>
            <a:off x="1835150" y="1484313"/>
            <a:ext cx="4333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2" name="Line 8"/>
          <p:cNvSpPr>
            <a:spLocks noChangeShapeType="1"/>
          </p:cNvSpPr>
          <p:nvPr/>
        </p:nvSpPr>
        <p:spPr bwMode="auto">
          <a:xfrm>
            <a:off x="1763713" y="1557338"/>
            <a:ext cx="0"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3" name="Rectangle 9" descr="Επιστολόχαρτο"/>
          <p:cNvSpPr>
            <a:spLocks noChangeArrowheads="1"/>
          </p:cNvSpPr>
          <p:nvPr/>
        </p:nvSpPr>
        <p:spPr bwMode="auto">
          <a:xfrm>
            <a:off x="179388" y="2276475"/>
            <a:ext cx="3097212" cy="4318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4" name="Oval 10"/>
          <p:cNvSpPr>
            <a:spLocks noChangeArrowheads="1"/>
          </p:cNvSpPr>
          <p:nvPr/>
        </p:nvSpPr>
        <p:spPr bwMode="auto">
          <a:xfrm>
            <a:off x="1979613" y="2924175"/>
            <a:ext cx="1584325" cy="1585913"/>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5" name="Oval 11"/>
          <p:cNvSpPr>
            <a:spLocks noChangeArrowheads="1"/>
          </p:cNvSpPr>
          <p:nvPr/>
        </p:nvSpPr>
        <p:spPr bwMode="auto">
          <a:xfrm>
            <a:off x="2700338" y="3644900"/>
            <a:ext cx="14287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6" name="Line 12"/>
          <p:cNvSpPr>
            <a:spLocks noChangeShapeType="1"/>
          </p:cNvSpPr>
          <p:nvPr/>
        </p:nvSpPr>
        <p:spPr bwMode="auto">
          <a:xfrm>
            <a:off x="2843213" y="3716338"/>
            <a:ext cx="43338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7" name="Rectangle 13" descr="Επιστολόχαρτο"/>
          <p:cNvSpPr>
            <a:spLocks noChangeArrowheads="1"/>
          </p:cNvSpPr>
          <p:nvPr/>
        </p:nvSpPr>
        <p:spPr bwMode="auto">
          <a:xfrm>
            <a:off x="1187450" y="4508500"/>
            <a:ext cx="3097213" cy="4318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8" name="Line 14"/>
          <p:cNvSpPr>
            <a:spLocks noChangeShapeType="1"/>
          </p:cNvSpPr>
          <p:nvPr/>
        </p:nvSpPr>
        <p:spPr bwMode="auto">
          <a:xfrm>
            <a:off x="2771775" y="3644900"/>
            <a:ext cx="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9" name="Text Box 15"/>
          <p:cNvSpPr txBox="1">
            <a:spLocks noChangeArrowheads="1"/>
          </p:cNvSpPr>
          <p:nvPr/>
        </p:nvSpPr>
        <p:spPr bwMode="auto">
          <a:xfrm>
            <a:off x="1979613" y="2636838"/>
            <a:ext cx="6477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n-US" altLang="el-GR" sz="2000" i="1">
                <a:latin typeface="Comic Sans MS" panose="030F0702030302020204" pitchFamily="66" charset="0"/>
              </a:rPr>
              <a:t>x</a:t>
            </a:r>
          </a:p>
          <a:p>
            <a:pPr eaLnBrk="1" hangingPunct="1">
              <a:spcBef>
                <a:spcPct val="50000"/>
              </a:spcBef>
              <a:buFontTx/>
              <a:buNone/>
            </a:pPr>
            <a:endParaRPr lang="el-GR" altLang="el-GR" sz="2000">
              <a:latin typeface="Comic Sans MS" panose="030F0702030302020204" pitchFamily="66" charset="0"/>
            </a:endParaRPr>
          </a:p>
        </p:txBody>
      </p:sp>
      <p:sp>
        <p:nvSpPr>
          <p:cNvPr id="47120" name="Line 16"/>
          <p:cNvSpPr>
            <a:spLocks noChangeShapeType="1"/>
          </p:cNvSpPr>
          <p:nvPr/>
        </p:nvSpPr>
        <p:spPr bwMode="auto">
          <a:xfrm>
            <a:off x="2484438" y="285273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1" name="Line 17"/>
          <p:cNvSpPr>
            <a:spLocks noChangeShapeType="1"/>
          </p:cNvSpPr>
          <p:nvPr/>
        </p:nvSpPr>
        <p:spPr bwMode="auto">
          <a:xfrm flipH="1">
            <a:off x="1763713" y="285273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2" name="Text Box 18"/>
          <p:cNvSpPr txBox="1">
            <a:spLocks noChangeArrowheads="1"/>
          </p:cNvSpPr>
          <p:nvPr/>
        </p:nvSpPr>
        <p:spPr bwMode="auto">
          <a:xfrm>
            <a:off x="2771775" y="393382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
        <p:nvSpPr>
          <p:cNvPr id="47123" name="Text Box 19"/>
          <p:cNvSpPr txBox="1">
            <a:spLocks noChangeArrowheads="1"/>
          </p:cNvSpPr>
          <p:nvPr/>
        </p:nvSpPr>
        <p:spPr bwMode="auto">
          <a:xfrm>
            <a:off x="1763713" y="170021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
        <p:nvSpPr>
          <p:cNvPr id="47124" name="Text Box 20"/>
          <p:cNvSpPr txBox="1">
            <a:spLocks noChangeArrowheads="1"/>
          </p:cNvSpPr>
          <p:nvPr/>
        </p:nvSpPr>
        <p:spPr bwMode="auto">
          <a:xfrm>
            <a:off x="1763713" y="1052513"/>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FF0000"/>
                </a:solidFill>
                <a:effectLst>
                  <a:outerShdw blurRad="38100" dist="38100" dir="2700000" algn="tl">
                    <a:srgbClr val="000000"/>
                  </a:outerShdw>
                </a:effectLst>
                <a:latin typeface="Comic Sans MS" pitchFamily="66" charset="0"/>
              </a:rPr>
              <a:t>υ</a:t>
            </a:r>
            <a:r>
              <a:rPr lang="en-US" altLang="el-GR" sz="2000" baseline="-25000">
                <a:solidFill>
                  <a:srgbClr val="FF0000"/>
                </a:solidFill>
                <a:effectLst>
                  <a:outerShdw blurRad="38100" dist="38100" dir="2700000" algn="tl">
                    <a:srgbClr val="000000"/>
                  </a:outerShdw>
                </a:effectLst>
                <a:latin typeface="Comic Sans MS" pitchFamily="66" charset="0"/>
              </a:rPr>
              <a:t>cm</a:t>
            </a:r>
            <a:endParaRPr lang="el-GR" altLang="el-GR" sz="2000">
              <a:solidFill>
                <a:srgbClr val="FF0000"/>
              </a:solidFill>
              <a:effectLst>
                <a:outerShdw blurRad="38100" dist="38100" dir="2700000" algn="tl">
                  <a:srgbClr val="000000"/>
                </a:outerShdw>
              </a:effectLst>
              <a:latin typeface="Comic Sans MS" pitchFamily="66" charset="0"/>
            </a:endParaRPr>
          </a:p>
        </p:txBody>
      </p:sp>
      <p:sp>
        <p:nvSpPr>
          <p:cNvPr id="47125" name="Line 21"/>
          <p:cNvSpPr>
            <a:spLocks noChangeShapeType="1"/>
          </p:cNvSpPr>
          <p:nvPr/>
        </p:nvSpPr>
        <p:spPr bwMode="auto">
          <a:xfrm flipH="1">
            <a:off x="1979613" y="3716338"/>
            <a:ext cx="720725" cy="217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6" name="Text Box 22"/>
          <p:cNvSpPr txBox="1">
            <a:spLocks noChangeArrowheads="1"/>
          </p:cNvSpPr>
          <p:nvPr/>
        </p:nvSpPr>
        <p:spPr bwMode="auto">
          <a:xfrm>
            <a:off x="1403350" y="2205038"/>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A</a:t>
            </a:r>
            <a:endParaRPr lang="el-GR" altLang="el-GR" sz="2000">
              <a:latin typeface="Comic Sans MS" panose="030F0702030302020204" pitchFamily="66" charset="0"/>
            </a:endParaRPr>
          </a:p>
        </p:txBody>
      </p:sp>
      <p:sp>
        <p:nvSpPr>
          <p:cNvPr id="47127" name="Text Box 23"/>
          <p:cNvSpPr txBox="1">
            <a:spLocks noChangeArrowheads="1"/>
          </p:cNvSpPr>
          <p:nvPr/>
        </p:nvSpPr>
        <p:spPr bwMode="auto">
          <a:xfrm>
            <a:off x="1692275" y="364490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A</a:t>
            </a:r>
            <a:endParaRPr lang="el-GR" altLang="el-GR" sz="2000">
              <a:latin typeface="Comic Sans MS" panose="030F0702030302020204" pitchFamily="66" charset="0"/>
            </a:endParaRPr>
          </a:p>
        </p:txBody>
      </p:sp>
      <p:sp>
        <p:nvSpPr>
          <p:cNvPr id="47128" name="Text Box 24"/>
          <p:cNvSpPr txBox="1">
            <a:spLocks noChangeArrowheads="1"/>
          </p:cNvSpPr>
          <p:nvPr/>
        </p:nvSpPr>
        <p:spPr bwMode="auto">
          <a:xfrm>
            <a:off x="1763713" y="41497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29" name="Arc 25"/>
          <p:cNvSpPr>
            <a:spLocks/>
          </p:cNvSpPr>
          <p:nvPr/>
        </p:nvSpPr>
        <p:spPr bwMode="auto">
          <a:xfrm rot="14857704" flipV="1">
            <a:off x="1862931" y="738982"/>
            <a:ext cx="1204913" cy="393700"/>
          </a:xfrm>
          <a:custGeom>
            <a:avLst/>
            <a:gdLst>
              <a:gd name="T0" fmla="*/ 2147483646 w 21246"/>
              <a:gd name="T1" fmla="*/ 0 h 19666"/>
              <a:gd name="T2" fmla="*/ 2147483646 w 21246"/>
              <a:gd name="T3" fmla="*/ 2147483646 h 19666"/>
              <a:gd name="T4" fmla="*/ 0 w 21246"/>
              <a:gd name="T5" fmla="*/ 2147483646 h 19666"/>
              <a:gd name="T6" fmla="*/ 0 60000 65536"/>
              <a:gd name="T7" fmla="*/ 0 60000 65536"/>
              <a:gd name="T8" fmla="*/ 0 60000 65536"/>
            </a:gdLst>
            <a:ahLst/>
            <a:cxnLst>
              <a:cxn ang="T6">
                <a:pos x="T0" y="T1"/>
              </a:cxn>
              <a:cxn ang="T7">
                <a:pos x="T2" y="T3"/>
              </a:cxn>
              <a:cxn ang="T8">
                <a:pos x="T4" y="T5"/>
              </a:cxn>
            </a:cxnLst>
            <a:rect l="0" t="0" r="r" b="b"/>
            <a:pathLst>
              <a:path w="21246" h="19666" fill="none" extrusionOk="0">
                <a:moveTo>
                  <a:pt x="8933" y="0"/>
                </a:moveTo>
                <a:cubicBezTo>
                  <a:pt x="15372" y="2925"/>
                  <a:pt x="19972" y="8817"/>
                  <a:pt x="21246" y="15773"/>
                </a:cubicBezTo>
              </a:path>
              <a:path w="21246" h="19666" stroke="0" extrusionOk="0">
                <a:moveTo>
                  <a:pt x="8933" y="0"/>
                </a:moveTo>
                <a:cubicBezTo>
                  <a:pt x="15372" y="2925"/>
                  <a:pt x="19972" y="8817"/>
                  <a:pt x="21246" y="15773"/>
                </a:cubicBezTo>
                <a:lnTo>
                  <a:pt x="0" y="19666"/>
                </a:lnTo>
                <a:lnTo>
                  <a:pt x="8933"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30" name="Text Box 26"/>
          <p:cNvSpPr txBox="1">
            <a:spLocks noChangeArrowheads="1"/>
          </p:cNvSpPr>
          <p:nvPr/>
        </p:nvSpPr>
        <p:spPr bwMode="auto">
          <a:xfrm>
            <a:off x="2627313" y="5492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ω</a:t>
            </a:r>
          </a:p>
        </p:txBody>
      </p:sp>
      <p:sp>
        <p:nvSpPr>
          <p:cNvPr id="47131" name="Line 27"/>
          <p:cNvSpPr>
            <a:spLocks noChangeShapeType="1"/>
          </p:cNvSpPr>
          <p:nvPr/>
        </p:nvSpPr>
        <p:spPr bwMode="auto">
          <a:xfrm>
            <a:off x="1763713" y="27082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32" name="Line 28"/>
          <p:cNvSpPr>
            <a:spLocks noChangeShapeType="1"/>
          </p:cNvSpPr>
          <p:nvPr/>
        </p:nvSpPr>
        <p:spPr bwMode="auto">
          <a:xfrm>
            <a:off x="2771775" y="27082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33" name="Text Box 29"/>
          <p:cNvSpPr txBox="1">
            <a:spLocks noChangeArrowheads="1"/>
          </p:cNvSpPr>
          <p:nvPr/>
        </p:nvSpPr>
        <p:spPr bwMode="auto">
          <a:xfrm>
            <a:off x="2268538" y="3716338"/>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l-GR" altLang="el-GR" sz="2000" i="1">
                <a:latin typeface="Comic Sans MS" panose="030F0702030302020204" pitchFamily="66" charset="0"/>
              </a:rPr>
              <a:t>θ</a:t>
            </a:r>
            <a:endParaRPr lang="el-GR" altLang="el-GR" sz="2000">
              <a:latin typeface="Comic Sans MS" panose="030F0702030302020204" pitchFamily="66" charset="0"/>
            </a:endParaRPr>
          </a:p>
        </p:txBody>
      </p:sp>
      <p:sp>
        <p:nvSpPr>
          <p:cNvPr id="47134" name="Arc 30"/>
          <p:cNvSpPr>
            <a:spLocks/>
          </p:cNvSpPr>
          <p:nvPr/>
        </p:nvSpPr>
        <p:spPr bwMode="auto">
          <a:xfrm rot="10068782">
            <a:off x="2055813" y="3862388"/>
            <a:ext cx="658812" cy="677862"/>
          </a:xfrm>
          <a:custGeom>
            <a:avLst/>
            <a:gdLst>
              <a:gd name="T0" fmla="*/ 817829300 w 21600"/>
              <a:gd name="T1" fmla="*/ 0 h 21685"/>
              <a:gd name="T2" fmla="*/ 2147483646 w 21600"/>
              <a:gd name="T3" fmla="*/ 2147483646 h 21685"/>
              <a:gd name="T4" fmla="*/ 0 w 21600"/>
              <a:gd name="T5" fmla="*/ 2147483646 h 21685"/>
              <a:gd name="T6" fmla="*/ 0 60000 65536"/>
              <a:gd name="T7" fmla="*/ 0 60000 65536"/>
              <a:gd name="T8" fmla="*/ 0 60000 65536"/>
            </a:gdLst>
            <a:ahLst/>
            <a:cxnLst>
              <a:cxn ang="T6">
                <a:pos x="T0" y="T1"/>
              </a:cxn>
              <a:cxn ang="T7">
                <a:pos x="T2" y="T3"/>
              </a:cxn>
              <a:cxn ang="T8">
                <a:pos x="T4" y="T5"/>
              </a:cxn>
            </a:cxnLst>
            <a:rect l="0" t="0" r="r" b="b"/>
            <a:pathLst>
              <a:path w="21600" h="21685" fill="none" extrusionOk="0">
                <a:moveTo>
                  <a:pt x="945" y="-1"/>
                </a:moveTo>
                <a:cubicBezTo>
                  <a:pt x="12495" y="505"/>
                  <a:pt x="21600" y="10017"/>
                  <a:pt x="21600" y="21579"/>
                </a:cubicBezTo>
                <a:cubicBezTo>
                  <a:pt x="21600" y="21614"/>
                  <a:pt x="21599" y="21649"/>
                  <a:pt x="21599" y="21684"/>
                </a:cubicBezTo>
              </a:path>
              <a:path w="21600" h="21685" stroke="0" extrusionOk="0">
                <a:moveTo>
                  <a:pt x="945" y="-1"/>
                </a:moveTo>
                <a:cubicBezTo>
                  <a:pt x="12495" y="505"/>
                  <a:pt x="21600" y="10017"/>
                  <a:pt x="21600" y="21579"/>
                </a:cubicBezTo>
                <a:cubicBezTo>
                  <a:pt x="21600" y="21614"/>
                  <a:pt x="21599" y="21649"/>
                  <a:pt x="21599" y="21684"/>
                </a:cubicBezTo>
                <a:lnTo>
                  <a:pt x="0" y="21579"/>
                </a:lnTo>
                <a:lnTo>
                  <a:pt x="945" y="-1"/>
                </a:lnTo>
                <a:close/>
              </a:path>
            </a:pathLst>
          </a:cu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35" name="Text Box 31"/>
          <p:cNvSpPr txBox="1">
            <a:spLocks noChangeArrowheads="1"/>
          </p:cNvSpPr>
          <p:nvPr/>
        </p:nvSpPr>
        <p:spPr bwMode="auto">
          <a:xfrm>
            <a:off x="5940425" y="256540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a:latin typeface="Comic Sans MS" panose="030F0702030302020204" pitchFamily="66" charset="0"/>
              </a:rPr>
              <a:t>και</a:t>
            </a:r>
          </a:p>
        </p:txBody>
      </p:sp>
      <p:sp>
        <p:nvSpPr>
          <p:cNvPr id="47136" name="Text Box 32"/>
          <p:cNvSpPr txBox="1">
            <a:spLocks noChangeArrowheads="1"/>
          </p:cNvSpPr>
          <p:nvPr/>
        </p:nvSpPr>
        <p:spPr bwMode="auto">
          <a:xfrm>
            <a:off x="4140200" y="3357563"/>
            <a:ext cx="4248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b="1" i="1">
                <a:solidFill>
                  <a:srgbClr val="008000"/>
                </a:solidFill>
                <a:latin typeface="Comic Sans MS" panose="030F0702030302020204" pitchFamily="66" charset="0"/>
              </a:rPr>
              <a:t>x=R.</a:t>
            </a:r>
            <a:r>
              <a:rPr lang="el-GR" altLang="el-GR" b="1" i="1">
                <a:solidFill>
                  <a:srgbClr val="008000"/>
                </a:solidFill>
                <a:latin typeface="Comic Sans MS" panose="030F0702030302020204" pitchFamily="66" charset="0"/>
              </a:rPr>
              <a:t>θ</a:t>
            </a:r>
            <a:r>
              <a:rPr lang="en-US" altLang="el-GR" b="1" i="1">
                <a:solidFill>
                  <a:srgbClr val="008000"/>
                </a:solidFill>
                <a:latin typeface="Comic Sans MS" panose="030F0702030302020204" pitchFamily="66" charset="0"/>
              </a:rPr>
              <a:t> </a:t>
            </a:r>
            <a:r>
              <a:rPr lang="el-GR" altLang="el-GR" b="1" i="1">
                <a:solidFill>
                  <a:srgbClr val="008000"/>
                </a:solidFill>
                <a:latin typeface="Comic Sans MS" panose="030F0702030302020204" pitchFamily="66" charset="0"/>
              </a:rPr>
              <a:t>     </a:t>
            </a:r>
            <a:r>
              <a:rPr lang="en-US" altLang="el-GR" b="1">
                <a:solidFill>
                  <a:srgbClr val="008000"/>
                </a:solidFill>
                <a:latin typeface="Comic Sans MS" panose="030F0702030302020204" pitchFamily="66" charset="0"/>
              </a:rPr>
              <a:t>d</a:t>
            </a:r>
            <a:r>
              <a:rPr lang="en-US" altLang="el-GR" b="1" i="1">
                <a:solidFill>
                  <a:srgbClr val="008000"/>
                </a:solidFill>
                <a:latin typeface="Comic Sans MS" panose="030F0702030302020204" pitchFamily="66" charset="0"/>
              </a:rPr>
              <a:t>x</a:t>
            </a:r>
            <a:r>
              <a:rPr lang="en-US" altLang="el-GR" b="1">
                <a:solidFill>
                  <a:srgbClr val="008000"/>
                </a:solidFill>
                <a:latin typeface="Comic Sans MS" panose="030F0702030302020204" pitchFamily="66" charset="0"/>
              </a:rPr>
              <a:t>=</a:t>
            </a:r>
            <a:r>
              <a:rPr lang="en-US" altLang="el-GR" b="1" i="1">
                <a:solidFill>
                  <a:srgbClr val="008000"/>
                </a:solidFill>
                <a:latin typeface="Comic Sans MS" panose="030F0702030302020204" pitchFamily="66" charset="0"/>
              </a:rPr>
              <a:t>R</a:t>
            </a:r>
            <a:r>
              <a:rPr lang="en-US" altLang="el-GR" b="1">
                <a:solidFill>
                  <a:srgbClr val="008000"/>
                </a:solidFill>
                <a:latin typeface="Comic Sans MS" panose="030F0702030302020204" pitchFamily="66" charset="0"/>
              </a:rPr>
              <a:t>.d</a:t>
            </a:r>
            <a:r>
              <a:rPr lang="el-GR" altLang="el-GR" b="1" i="1">
                <a:solidFill>
                  <a:srgbClr val="008000"/>
                </a:solidFill>
                <a:latin typeface="Comic Sans MS" panose="030F0702030302020204" pitchFamily="66" charset="0"/>
              </a:rPr>
              <a:t>θ</a:t>
            </a:r>
          </a:p>
        </p:txBody>
      </p:sp>
      <p:graphicFrame>
        <p:nvGraphicFramePr>
          <p:cNvPr id="47137" name="Object 33"/>
          <p:cNvGraphicFramePr>
            <a:graphicFrameLocks noChangeAspect="1"/>
          </p:cNvGraphicFramePr>
          <p:nvPr/>
        </p:nvGraphicFramePr>
        <p:xfrm>
          <a:off x="4067175" y="2276475"/>
          <a:ext cx="1792288" cy="1041400"/>
        </p:xfrm>
        <a:graphic>
          <a:graphicData uri="http://schemas.openxmlformats.org/presentationml/2006/ole">
            <mc:AlternateContent xmlns:mc="http://schemas.openxmlformats.org/markup-compatibility/2006">
              <mc:Choice xmlns:v="urn:schemas-microsoft-com:vml" Requires="v">
                <p:oleObj spid="_x0000_s39216" name="Εξίσωση" r:id="rId5" imgW="657104" imgH="371455" progId="Equation.3">
                  <p:embed/>
                </p:oleObj>
              </mc:Choice>
              <mc:Fallback>
                <p:oleObj name="Εξίσωση" r:id="rId5" imgW="657104" imgH="371455" progId="Equation.3">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76475"/>
                        <a:ext cx="1792288" cy="10414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38" name="Text Box 34"/>
          <p:cNvSpPr txBox="1">
            <a:spLocks noChangeArrowheads="1"/>
          </p:cNvSpPr>
          <p:nvPr/>
        </p:nvSpPr>
        <p:spPr bwMode="auto">
          <a:xfrm>
            <a:off x="6300788" y="4365625"/>
            <a:ext cx="576262" cy="579438"/>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a:cs typeface="Times New Roman" panose="02020603050405020304" pitchFamily="18" charset="0"/>
              </a:rPr>
              <a:t>→</a:t>
            </a:r>
          </a:p>
        </p:txBody>
      </p:sp>
      <p:sp>
        <p:nvSpPr>
          <p:cNvPr id="47139" name="Text Box 35"/>
          <p:cNvSpPr txBox="1">
            <a:spLocks noChangeArrowheads="1"/>
          </p:cNvSpPr>
          <p:nvPr/>
        </p:nvSpPr>
        <p:spPr bwMode="auto">
          <a:xfrm>
            <a:off x="6767513" y="4365625"/>
            <a:ext cx="2376487"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b="1" i="1">
                <a:solidFill>
                  <a:srgbClr val="FF0000"/>
                </a:solidFill>
                <a:latin typeface="Comic Sans MS" panose="030F0702030302020204" pitchFamily="66" charset="0"/>
              </a:rPr>
              <a:t>υ</a:t>
            </a:r>
            <a:r>
              <a:rPr lang="en-US" altLang="el-GR" b="1" baseline="-25000">
                <a:solidFill>
                  <a:srgbClr val="FF0000"/>
                </a:solidFill>
                <a:latin typeface="Comic Sans MS" panose="030F0702030302020204" pitchFamily="66" charset="0"/>
              </a:rPr>
              <a:t>cm</a:t>
            </a:r>
            <a:r>
              <a:rPr lang="en-US" altLang="el-GR" b="1">
                <a:solidFill>
                  <a:srgbClr val="FF0000"/>
                </a:solidFill>
                <a:latin typeface="Comic Sans MS" panose="030F0702030302020204" pitchFamily="66" charset="0"/>
              </a:rPr>
              <a:t>=</a:t>
            </a:r>
            <a:r>
              <a:rPr lang="el-GR" altLang="el-GR" b="1" i="1">
                <a:solidFill>
                  <a:srgbClr val="FF0000"/>
                </a:solidFill>
                <a:latin typeface="Comic Sans MS" panose="030F0702030302020204" pitchFamily="66" charset="0"/>
              </a:rPr>
              <a:t>ω</a:t>
            </a:r>
            <a:r>
              <a:rPr lang="el-GR" altLang="el-GR" b="1">
                <a:solidFill>
                  <a:srgbClr val="FF0000"/>
                </a:solidFill>
                <a:latin typeface="Comic Sans MS" panose="030F0702030302020204" pitchFamily="66" charset="0"/>
              </a:rPr>
              <a:t>.</a:t>
            </a:r>
            <a:r>
              <a:rPr lang="en-US" altLang="el-GR" b="1" i="1">
                <a:solidFill>
                  <a:srgbClr val="FF0000"/>
                </a:solidFill>
                <a:latin typeface="Comic Sans MS" panose="030F0702030302020204" pitchFamily="66" charset="0"/>
              </a:rPr>
              <a:t>R</a:t>
            </a:r>
            <a:r>
              <a:rPr lang="el-GR" altLang="el-GR" b="1" i="1">
                <a:solidFill>
                  <a:srgbClr val="FF0000"/>
                </a:solidFill>
                <a:latin typeface="Comic Sans MS" panose="030F0702030302020204" pitchFamily="66" charset="0"/>
              </a:rPr>
              <a:t>=υ</a:t>
            </a:r>
          </a:p>
        </p:txBody>
      </p:sp>
      <p:sp>
        <p:nvSpPr>
          <p:cNvPr id="47142" name="Rectangle 38" descr="Επιστολόχαρτο"/>
          <p:cNvSpPr>
            <a:spLocks noChangeArrowheads="1"/>
          </p:cNvSpPr>
          <p:nvPr/>
        </p:nvSpPr>
        <p:spPr bwMode="auto">
          <a:xfrm>
            <a:off x="4356100" y="1773238"/>
            <a:ext cx="3887788" cy="36036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3" name="Oval 39"/>
          <p:cNvSpPr>
            <a:spLocks noChangeArrowheads="1"/>
          </p:cNvSpPr>
          <p:nvPr/>
        </p:nvSpPr>
        <p:spPr bwMode="auto">
          <a:xfrm>
            <a:off x="4716463" y="476250"/>
            <a:ext cx="1368425" cy="1296988"/>
          </a:xfrm>
          <a:prstGeom prst="ellipse">
            <a:avLst/>
          </a:prstGeom>
          <a:solidFill>
            <a:schemeClr val="bg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4" name="Oval 40"/>
          <p:cNvSpPr>
            <a:spLocks noChangeArrowheads="1"/>
          </p:cNvSpPr>
          <p:nvPr/>
        </p:nvSpPr>
        <p:spPr bwMode="auto">
          <a:xfrm>
            <a:off x="6300788" y="476250"/>
            <a:ext cx="1368425" cy="1296988"/>
          </a:xfrm>
          <a:prstGeom prst="ellipse">
            <a:avLst/>
          </a:prstGeom>
          <a:solidFill>
            <a:schemeClr val="bg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5" name="Oval 41"/>
          <p:cNvSpPr>
            <a:spLocks noChangeArrowheads="1"/>
          </p:cNvSpPr>
          <p:nvPr/>
        </p:nvSpPr>
        <p:spPr bwMode="auto">
          <a:xfrm>
            <a:off x="5508625" y="404813"/>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6" name="Oval 42"/>
          <p:cNvSpPr>
            <a:spLocks noChangeArrowheads="1"/>
          </p:cNvSpPr>
          <p:nvPr/>
        </p:nvSpPr>
        <p:spPr bwMode="auto">
          <a:xfrm>
            <a:off x="5364163" y="1628775"/>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9" name="Text Box 45"/>
          <p:cNvSpPr txBox="1">
            <a:spLocks noChangeArrowheads="1"/>
          </p:cNvSpPr>
          <p:nvPr/>
        </p:nvSpPr>
        <p:spPr bwMode="auto">
          <a:xfrm>
            <a:off x="6084888" y="1700213"/>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50" name="Line 46"/>
          <p:cNvSpPr>
            <a:spLocks noChangeShapeType="1"/>
          </p:cNvSpPr>
          <p:nvPr/>
        </p:nvSpPr>
        <p:spPr bwMode="auto">
          <a:xfrm>
            <a:off x="5435600" y="1773238"/>
            <a:ext cx="1584325"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52" name="Text Box 48"/>
          <p:cNvSpPr txBox="1">
            <a:spLocks noChangeArrowheads="1"/>
          </p:cNvSpPr>
          <p:nvPr/>
        </p:nvSpPr>
        <p:spPr bwMode="auto">
          <a:xfrm>
            <a:off x="5580063" y="1889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Β</a:t>
            </a:r>
          </a:p>
        </p:txBody>
      </p:sp>
      <p:sp>
        <p:nvSpPr>
          <p:cNvPr id="47153" name="Text Box 49"/>
          <p:cNvSpPr txBox="1">
            <a:spLocks noChangeArrowheads="1"/>
          </p:cNvSpPr>
          <p:nvPr/>
        </p:nvSpPr>
        <p:spPr bwMode="auto">
          <a:xfrm>
            <a:off x="5076825" y="1700213"/>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Α</a:t>
            </a:r>
          </a:p>
        </p:txBody>
      </p:sp>
      <p:sp>
        <p:nvSpPr>
          <p:cNvPr id="47154" name="Oval 50"/>
          <p:cNvSpPr>
            <a:spLocks noChangeArrowheads="1"/>
          </p:cNvSpPr>
          <p:nvPr/>
        </p:nvSpPr>
        <p:spPr bwMode="auto">
          <a:xfrm>
            <a:off x="6948488" y="1628775"/>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55" name="Oval 51"/>
          <p:cNvSpPr>
            <a:spLocks noChangeArrowheads="1"/>
          </p:cNvSpPr>
          <p:nvPr/>
        </p:nvSpPr>
        <p:spPr bwMode="auto">
          <a:xfrm>
            <a:off x="6804025" y="404813"/>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56" name="Text Box 52"/>
          <p:cNvSpPr txBox="1">
            <a:spLocks noChangeArrowheads="1"/>
          </p:cNvSpPr>
          <p:nvPr/>
        </p:nvSpPr>
        <p:spPr bwMode="auto">
          <a:xfrm>
            <a:off x="7092950" y="1700213"/>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Β</a:t>
            </a:r>
          </a:p>
        </p:txBody>
      </p:sp>
      <p:sp>
        <p:nvSpPr>
          <p:cNvPr id="47157" name="Text Box 53"/>
          <p:cNvSpPr txBox="1">
            <a:spLocks noChangeArrowheads="1"/>
          </p:cNvSpPr>
          <p:nvPr/>
        </p:nvSpPr>
        <p:spPr bwMode="auto">
          <a:xfrm>
            <a:off x="6443663" y="1889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Α</a:t>
            </a:r>
          </a:p>
        </p:txBody>
      </p:sp>
      <p:sp>
        <p:nvSpPr>
          <p:cNvPr id="47158" name="Arc 54"/>
          <p:cNvSpPr>
            <a:spLocks/>
          </p:cNvSpPr>
          <p:nvPr/>
        </p:nvSpPr>
        <p:spPr bwMode="auto">
          <a:xfrm rot="10258450" flipV="1">
            <a:off x="4754563" y="333375"/>
            <a:ext cx="1093787" cy="393700"/>
          </a:xfrm>
          <a:custGeom>
            <a:avLst/>
            <a:gdLst>
              <a:gd name="T0" fmla="*/ 2147483646 w 19281"/>
              <a:gd name="T1" fmla="*/ 0 h 19666"/>
              <a:gd name="T2" fmla="*/ 2147483646 w 19281"/>
              <a:gd name="T3" fmla="*/ 1594949809 h 19666"/>
              <a:gd name="T4" fmla="*/ 0 w 19281"/>
              <a:gd name="T5" fmla="*/ 2147483646 h 19666"/>
              <a:gd name="T6" fmla="*/ 0 60000 65536"/>
              <a:gd name="T7" fmla="*/ 0 60000 65536"/>
              <a:gd name="T8" fmla="*/ 0 60000 65536"/>
            </a:gdLst>
            <a:ahLst/>
            <a:cxnLst>
              <a:cxn ang="T6">
                <a:pos x="T0" y="T1"/>
              </a:cxn>
              <a:cxn ang="T7">
                <a:pos x="T2" y="T3"/>
              </a:cxn>
              <a:cxn ang="T8">
                <a:pos x="T4" y="T5"/>
              </a:cxn>
            </a:cxnLst>
            <a:rect l="0" t="0" r="r" b="b"/>
            <a:pathLst>
              <a:path w="19281" h="19666" fill="none" extrusionOk="0">
                <a:moveTo>
                  <a:pt x="8933" y="0"/>
                </a:moveTo>
                <a:cubicBezTo>
                  <a:pt x="13413" y="2035"/>
                  <a:pt x="17063" y="5538"/>
                  <a:pt x="19281" y="9929"/>
                </a:cubicBezTo>
              </a:path>
              <a:path w="19281" h="19666" stroke="0" extrusionOk="0">
                <a:moveTo>
                  <a:pt x="8933" y="0"/>
                </a:moveTo>
                <a:cubicBezTo>
                  <a:pt x="13413" y="2035"/>
                  <a:pt x="17063" y="5538"/>
                  <a:pt x="19281" y="9929"/>
                </a:cubicBezTo>
                <a:lnTo>
                  <a:pt x="0" y="19666"/>
                </a:lnTo>
                <a:lnTo>
                  <a:pt x="8933"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59" name="Text Box 55"/>
          <p:cNvSpPr txBox="1">
            <a:spLocks noChangeArrowheads="1"/>
          </p:cNvSpPr>
          <p:nvPr/>
        </p:nvSpPr>
        <p:spPr bwMode="auto">
          <a:xfrm>
            <a:off x="4932363" y="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ω</a:t>
            </a:r>
          </a:p>
        </p:txBody>
      </p:sp>
      <p:sp>
        <p:nvSpPr>
          <p:cNvPr id="47160" name="Text Box 56"/>
          <p:cNvSpPr txBox="1">
            <a:spLocks noChangeArrowheads="1"/>
          </p:cNvSpPr>
          <p:nvPr/>
        </p:nvSpPr>
        <p:spPr bwMode="auto">
          <a:xfrm>
            <a:off x="5651500" y="90805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61" name="Arc 57"/>
          <p:cNvSpPr>
            <a:spLocks/>
          </p:cNvSpPr>
          <p:nvPr/>
        </p:nvSpPr>
        <p:spPr bwMode="auto">
          <a:xfrm rot="-892528">
            <a:off x="5359400" y="495300"/>
            <a:ext cx="725488" cy="1203325"/>
          </a:xfrm>
          <a:custGeom>
            <a:avLst/>
            <a:gdLst>
              <a:gd name="T0" fmla="*/ 2147483646 w 31064"/>
              <a:gd name="T1" fmla="*/ 0 h 42171"/>
              <a:gd name="T2" fmla="*/ 0 w 31064"/>
              <a:gd name="T3" fmla="*/ 2147483646 h 42171"/>
              <a:gd name="T4" fmla="*/ 2147483646 w 31064"/>
              <a:gd name="T5" fmla="*/ 2147483646 h 42171"/>
              <a:gd name="T6" fmla="*/ 0 60000 65536"/>
              <a:gd name="T7" fmla="*/ 0 60000 65536"/>
              <a:gd name="T8" fmla="*/ 0 60000 65536"/>
            </a:gdLst>
            <a:ahLst/>
            <a:cxnLst>
              <a:cxn ang="T6">
                <a:pos x="T0" y="T1"/>
              </a:cxn>
              <a:cxn ang="T7">
                <a:pos x="T2" y="T3"/>
              </a:cxn>
              <a:cxn ang="T8">
                <a:pos x="T4" y="T5"/>
              </a:cxn>
            </a:cxnLst>
            <a:rect l="0" t="0" r="r" b="b"/>
            <a:pathLst>
              <a:path w="31064" h="42171" fill="none" extrusionOk="0">
                <a:moveTo>
                  <a:pt x="16050" y="-1"/>
                </a:moveTo>
                <a:cubicBezTo>
                  <a:pt x="24994" y="2863"/>
                  <a:pt x="31064" y="11178"/>
                  <a:pt x="31064" y="20571"/>
                </a:cubicBezTo>
                <a:cubicBezTo>
                  <a:pt x="31064" y="32500"/>
                  <a:pt x="21393" y="42171"/>
                  <a:pt x="9464" y="42171"/>
                </a:cubicBezTo>
                <a:cubicBezTo>
                  <a:pt x="6184" y="42170"/>
                  <a:pt x="2947" y="41424"/>
                  <a:pt x="-1" y="39987"/>
                </a:cubicBezTo>
              </a:path>
              <a:path w="31064" h="42171" stroke="0" extrusionOk="0">
                <a:moveTo>
                  <a:pt x="16050" y="-1"/>
                </a:moveTo>
                <a:cubicBezTo>
                  <a:pt x="24994" y="2863"/>
                  <a:pt x="31064" y="11178"/>
                  <a:pt x="31064" y="20571"/>
                </a:cubicBezTo>
                <a:cubicBezTo>
                  <a:pt x="31064" y="32500"/>
                  <a:pt x="21393" y="42171"/>
                  <a:pt x="9464" y="42171"/>
                </a:cubicBezTo>
                <a:cubicBezTo>
                  <a:pt x="6184" y="42170"/>
                  <a:pt x="2947" y="41424"/>
                  <a:pt x="-1" y="39987"/>
                </a:cubicBezTo>
                <a:lnTo>
                  <a:pt x="9464" y="20571"/>
                </a:lnTo>
                <a:lnTo>
                  <a:pt x="16050" y="-1"/>
                </a:lnTo>
                <a:close/>
              </a:path>
            </a:pathLst>
          </a:cu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aphicFrame>
        <p:nvGraphicFramePr>
          <p:cNvPr id="47163" name="Object 59"/>
          <p:cNvGraphicFramePr>
            <a:graphicFrameLocks noChangeAspect="1"/>
          </p:cNvGraphicFramePr>
          <p:nvPr/>
        </p:nvGraphicFramePr>
        <p:xfrm>
          <a:off x="6659563" y="2276475"/>
          <a:ext cx="1439862" cy="960438"/>
        </p:xfrm>
        <a:graphic>
          <a:graphicData uri="http://schemas.openxmlformats.org/presentationml/2006/ole">
            <mc:AlternateContent xmlns:mc="http://schemas.openxmlformats.org/markup-compatibility/2006">
              <mc:Choice xmlns:v="urn:schemas-microsoft-com:vml" Requires="v">
                <p:oleObj spid="_x0000_s39217" name="Εξίσωση" r:id="rId7" imgW="571456" imgH="371455" progId="Equation.3">
                  <p:embed/>
                </p:oleObj>
              </mc:Choice>
              <mc:Fallback>
                <p:oleObj name="Εξίσωση" r:id="rId7" imgW="571456" imgH="371455" progId="Equation.3">
                  <p:embed/>
                  <p:pic>
                    <p:nvPicPr>
                      <p:cNvPr id="0" name="Object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276475"/>
                        <a:ext cx="1439862" cy="9604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64" name="Text Box 60"/>
          <p:cNvSpPr txBox="1">
            <a:spLocks noChangeArrowheads="1"/>
          </p:cNvSpPr>
          <p:nvPr/>
        </p:nvSpPr>
        <p:spPr bwMode="auto">
          <a:xfrm>
            <a:off x="5651500" y="3357563"/>
            <a:ext cx="576263"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a:cs typeface="Times New Roman" panose="02020603050405020304" pitchFamily="18" charset="0"/>
              </a:rPr>
              <a:t>→</a:t>
            </a:r>
          </a:p>
        </p:txBody>
      </p:sp>
      <p:graphicFrame>
        <p:nvGraphicFramePr>
          <p:cNvPr id="47165" name="Object 61"/>
          <p:cNvGraphicFramePr>
            <a:graphicFrameLocks noChangeAspect="1"/>
          </p:cNvGraphicFramePr>
          <p:nvPr/>
        </p:nvGraphicFramePr>
        <p:xfrm>
          <a:off x="4284663" y="4221163"/>
          <a:ext cx="2016125" cy="922337"/>
        </p:xfrm>
        <a:graphic>
          <a:graphicData uri="http://schemas.openxmlformats.org/presentationml/2006/ole">
            <mc:AlternateContent xmlns:mc="http://schemas.openxmlformats.org/markup-compatibility/2006">
              <mc:Choice xmlns:v="urn:schemas-microsoft-com:vml" Requires="v">
                <p:oleObj spid="_x0000_s39218" name="Εξίσωση" r:id="rId9" imgW="888614" imgH="406224" progId="Equation.3">
                  <p:embed/>
                </p:oleObj>
              </mc:Choice>
              <mc:Fallback>
                <p:oleObj name="Εξίσωση" r:id="rId9" imgW="888614" imgH="406224" progId="Equation.3">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4221163"/>
                        <a:ext cx="2016125" cy="9223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66" name="Text Box 62"/>
          <p:cNvSpPr txBox="1">
            <a:spLocks noChangeArrowheads="1"/>
          </p:cNvSpPr>
          <p:nvPr/>
        </p:nvSpPr>
        <p:spPr bwMode="auto">
          <a:xfrm>
            <a:off x="2770937" y="5161655"/>
            <a:ext cx="49683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latin typeface="Comic Sans MS" pitchFamily="66" charset="0"/>
              </a:rPr>
              <a:t>όπου </a:t>
            </a:r>
            <a:r>
              <a:rPr lang="el-GR" altLang="el-GR" sz="2000" i="1" dirty="0">
                <a:latin typeface="Comic Sans MS" pitchFamily="66" charset="0"/>
              </a:rPr>
              <a:t>υ</a:t>
            </a:r>
            <a:r>
              <a:rPr lang="el-GR" altLang="el-GR" sz="2000" dirty="0">
                <a:latin typeface="Comic Sans MS" pitchFamily="66" charset="0"/>
              </a:rPr>
              <a:t> το μέτρο της γραμμικής ταχύτητας των σημείων της περιφέρειας του τροχού.</a:t>
            </a:r>
          </a:p>
        </p:txBody>
      </p:sp>
      <p:sp>
        <p:nvSpPr>
          <p:cNvPr id="47167" name="Text Box 63"/>
          <p:cNvSpPr txBox="1">
            <a:spLocks noChangeArrowheads="1"/>
          </p:cNvSpPr>
          <p:nvPr/>
        </p:nvSpPr>
        <p:spPr bwMode="auto">
          <a:xfrm>
            <a:off x="2843213"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FF0000"/>
                </a:solidFill>
                <a:effectLst>
                  <a:outerShdw blurRad="38100" dist="38100" dir="2700000" algn="tl">
                    <a:srgbClr val="000000"/>
                  </a:outerShdw>
                </a:effectLst>
                <a:latin typeface="Comic Sans MS" pitchFamily="66" charset="0"/>
              </a:rPr>
              <a:t>υ</a:t>
            </a:r>
            <a:r>
              <a:rPr lang="en-US" altLang="el-GR" sz="2000" baseline="-25000">
                <a:solidFill>
                  <a:srgbClr val="FF0000"/>
                </a:solidFill>
                <a:effectLst>
                  <a:outerShdw blurRad="38100" dist="38100" dir="2700000" algn="tl">
                    <a:srgbClr val="000000"/>
                  </a:outerShdw>
                </a:effectLst>
                <a:latin typeface="Comic Sans MS" pitchFamily="66" charset="0"/>
              </a:rPr>
              <a:t>cm</a:t>
            </a:r>
            <a:endParaRPr lang="el-GR" altLang="el-GR" sz="2000">
              <a:solidFill>
                <a:srgbClr val="FF0000"/>
              </a:solidFill>
              <a:effectLst>
                <a:outerShdw blurRad="38100" dist="38100" dir="2700000" algn="tl">
                  <a:srgbClr val="000000"/>
                </a:outerShdw>
              </a:effectLst>
              <a:latin typeface="Comic Sans MS" pitchFamily="66" charset="0"/>
            </a:endParaRPr>
          </a:p>
        </p:txBody>
      </p:sp>
      <p:sp>
        <p:nvSpPr>
          <p:cNvPr id="47168" name="Oval 64"/>
          <p:cNvSpPr>
            <a:spLocks noChangeArrowheads="1"/>
          </p:cNvSpPr>
          <p:nvPr/>
        </p:nvSpPr>
        <p:spPr bwMode="auto">
          <a:xfrm>
            <a:off x="5364163" y="1052513"/>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69" name="Oval 65"/>
          <p:cNvSpPr>
            <a:spLocks noChangeArrowheads="1"/>
          </p:cNvSpPr>
          <p:nvPr/>
        </p:nvSpPr>
        <p:spPr bwMode="auto">
          <a:xfrm>
            <a:off x="6948488" y="1052513"/>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70" name="Line 66"/>
          <p:cNvSpPr>
            <a:spLocks noChangeShapeType="1"/>
          </p:cNvSpPr>
          <p:nvPr/>
        </p:nvSpPr>
        <p:spPr bwMode="auto">
          <a:xfrm flipV="1">
            <a:off x="5435600" y="476250"/>
            <a:ext cx="144463" cy="649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71" name="Text Box 67"/>
          <p:cNvSpPr txBox="1">
            <a:spLocks noChangeArrowheads="1"/>
          </p:cNvSpPr>
          <p:nvPr/>
        </p:nvSpPr>
        <p:spPr bwMode="auto">
          <a:xfrm>
            <a:off x="5148263" y="54927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dissolve">
                                      <p:cBhvr>
                                        <p:cTn id="7" dur="500"/>
                                        <p:tgtEl>
                                          <p:spTgt spid="471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126"/>
                                        </p:tgtEl>
                                        <p:attrNameLst>
                                          <p:attrName>style.visibility</p:attrName>
                                        </p:attrNameLst>
                                      </p:cBhvr>
                                      <p:to>
                                        <p:strVal val="visible"/>
                                      </p:to>
                                    </p:set>
                                    <p:animEffect transition="in" filter="dissolve">
                                      <p:cBhvr>
                                        <p:cTn id="10" dur="500"/>
                                        <p:tgtEl>
                                          <p:spTgt spid="471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7123"/>
                                        </p:tgtEl>
                                        <p:attrNameLst>
                                          <p:attrName>style.visibility</p:attrName>
                                        </p:attrNameLst>
                                      </p:cBhvr>
                                      <p:to>
                                        <p:strVal val="visible"/>
                                      </p:to>
                                    </p:set>
                                    <p:animEffect transition="in" filter="dissolve">
                                      <p:cBhvr>
                                        <p:cTn id="13" dur="500"/>
                                        <p:tgtEl>
                                          <p:spTgt spid="471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dissolve">
                                      <p:cBhvr>
                                        <p:cTn id="16" dur="500"/>
                                        <p:tgtEl>
                                          <p:spTgt spid="47110"/>
                                        </p:tgtEl>
                                      </p:cBhvr>
                                    </p:animEffect>
                                  </p:childTnLst>
                                </p:cTn>
                              </p:par>
                              <p:par>
                                <p:cTn id="17" presetID="9" presetClass="entr" presetSubtype="0" fill="hold" nodeType="with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dissolve">
                                      <p:cBhvr>
                                        <p:cTn id="19" dur="500"/>
                                        <p:tgtEl>
                                          <p:spTgt spid="471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7124"/>
                                        </p:tgtEl>
                                        <p:attrNameLst>
                                          <p:attrName>style.visibility</p:attrName>
                                        </p:attrNameLst>
                                      </p:cBhvr>
                                      <p:to>
                                        <p:strVal val="visible"/>
                                      </p:to>
                                    </p:set>
                                    <p:animEffect transition="in" filter="dissolve">
                                      <p:cBhvr>
                                        <p:cTn id="22" dur="500"/>
                                        <p:tgtEl>
                                          <p:spTgt spid="4712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dissolve">
                                      <p:cBhvr>
                                        <p:cTn id="25" dur="500"/>
                                        <p:tgtEl>
                                          <p:spTgt spid="47109"/>
                                        </p:tgtEl>
                                      </p:cBhvr>
                                    </p:animEffect>
                                  </p:childTnLst>
                                </p:cTn>
                              </p:par>
                              <p:par>
                                <p:cTn id="26" presetID="9" presetClass="entr" presetSubtype="0" fill="hold" nodeType="withEffect">
                                  <p:stCondLst>
                                    <p:cond delay="0"/>
                                  </p:stCondLst>
                                  <p:childTnLst>
                                    <p:set>
                                      <p:cBhvr>
                                        <p:cTn id="27" dur="1" fill="hold">
                                          <p:stCondLst>
                                            <p:cond delay="0"/>
                                          </p:stCondLst>
                                        </p:cTn>
                                        <p:tgtEl>
                                          <p:spTgt spid="47129"/>
                                        </p:tgtEl>
                                        <p:attrNameLst>
                                          <p:attrName>style.visibility</p:attrName>
                                        </p:attrNameLst>
                                      </p:cBhvr>
                                      <p:to>
                                        <p:strVal val="visible"/>
                                      </p:to>
                                    </p:set>
                                    <p:animEffect transition="in" filter="dissolve">
                                      <p:cBhvr>
                                        <p:cTn id="28" dur="500"/>
                                        <p:tgtEl>
                                          <p:spTgt spid="471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7130"/>
                                        </p:tgtEl>
                                        <p:attrNameLst>
                                          <p:attrName>style.visibility</p:attrName>
                                        </p:attrNameLst>
                                      </p:cBhvr>
                                      <p:to>
                                        <p:strVal val="visible"/>
                                      </p:to>
                                    </p:set>
                                    <p:animEffect transition="in" filter="dissolve">
                                      <p:cBhvr>
                                        <p:cTn id="31" dur="500"/>
                                        <p:tgtEl>
                                          <p:spTgt spid="47130"/>
                                        </p:tgtEl>
                                      </p:cBhvr>
                                    </p:animEffect>
                                  </p:childTnLst>
                                </p:cTn>
                              </p:par>
                              <p:par>
                                <p:cTn id="32" presetID="9" presetClass="entr" presetSubtype="0" fill="hold" nodeType="withEffect">
                                  <p:stCondLst>
                                    <p:cond delay="0"/>
                                  </p:stCondLst>
                                  <p:childTnLst>
                                    <p:set>
                                      <p:cBhvr>
                                        <p:cTn id="33" dur="1" fill="hold">
                                          <p:stCondLst>
                                            <p:cond delay="0"/>
                                          </p:stCondLst>
                                        </p:cTn>
                                        <p:tgtEl>
                                          <p:spTgt spid="47112"/>
                                        </p:tgtEl>
                                        <p:attrNameLst>
                                          <p:attrName>style.visibility</p:attrName>
                                        </p:attrNameLst>
                                      </p:cBhvr>
                                      <p:to>
                                        <p:strVal val="visible"/>
                                      </p:to>
                                    </p:set>
                                    <p:animEffect transition="in" filter="dissolve">
                                      <p:cBhvr>
                                        <p:cTn id="34" dur="500"/>
                                        <p:tgtEl>
                                          <p:spTgt spid="471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7114"/>
                                        </p:tgtEl>
                                        <p:attrNameLst>
                                          <p:attrName>style.visibility</p:attrName>
                                        </p:attrNameLst>
                                      </p:cBhvr>
                                      <p:to>
                                        <p:strVal val="visible"/>
                                      </p:to>
                                    </p:set>
                                    <p:animEffect transition="in" filter="dissolve">
                                      <p:cBhvr>
                                        <p:cTn id="39" dur="500"/>
                                        <p:tgtEl>
                                          <p:spTgt spid="47114"/>
                                        </p:tgtEl>
                                      </p:cBhvr>
                                    </p:animEffect>
                                  </p:childTnLst>
                                </p:cTn>
                              </p:par>
                              <p:par>
                                <p:cTn id="40" presetID="9" presetClass="entr" presetSubtype="0" fill="hold" nodeType="withEffect">
                                  <p:stCondLst>
                                    <p:cond delay="0"/>
                                  </p:stCondLst>
                                  <p:childTnLst>
                                    <p:set>
                                      <p:cBhvr>
                                        <p:cTn id="41" dur="1" fill="hold">
                                          <p:stCondLst>
                                            <p:cond delay="0"/>
                                          </p:stCondLst>
                                        </p:cTn>
                                        <p:tgtEl>
                                          <p:spTgt spid="47116"/>
                                        </p:tgtEl>
                                        <p:attrNameLst>
                                          <p:attrName>style.visibility</p:attrName>
                                        </p:attrNameLst>
                                      </p:cBhvr>
                                      <p:to>
                                        <p:strVal val="visible"/>
                                      </p:to>
                                    </p:set>
                                    <p:animEffect transition="in" filter="dissolve">
                                      <p:cBhvr>
                                        <p:cTn id="42" dur="500"/>
                                        <p:tgtEl>
                                          <p:spTgt spid="4711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7115"/>
                                        </p:tgtEl>
                                        <p:attrNameLst>
                                          <p:attrName>style.visibility</p:attrName>
                                        </p:attrNameLst>
                                      </p:cBhvr>
                                      <p:to>
                                        <p:strVal val="visible"/>
                                      </p:to>
                                    </p:set>
                                    <p:animEffect transition="in" filter="dissolve">
                                      <p:cBhvr>
                                        <p:cTn id="45" dur="500"/>
                                        <p:tgtEl>
                                          <p:spTgt spid="471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7133"/>
                                        </p:tgtEl>
                                        <p:attrNameLst>
                                          <p:attrName>style.visibility</p:attrName>
                                        </p:attrNameLst>
                                      </p:cBhvr>
                                      <p:to>
                                        <p:strVal val="visible"/>
                                      </p:to>
                                    </p:set>
                                    <p:animEffect transition="in" filter="dissolve">
                                      <p:cBhvr>
                                        <p:cTn id="48" dur="500"/>
                                        <p:tgtEl>
                                          <p:spTgt spid="4713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7127"/>
                                        </p:tgtEl>
                                        <p:attrNameLst>
                                          <p:attrName>style.visibility</p:attrName>
                                        </p:attrNameLst>
                                      </p:cBhvr>
                                      <p:to>
                                        <p:strVal val="visible"/>
                                      </p:to>
                                    </p:set>
                                    <p:animEffect transition="in" filter="dissolve">
                                      <p:cBhvr>
                                        <p:cTn id="51" dur="500"/>
                                        <p:tgtEl>
                                          <p:spTgt spid="47127"/>
                                        </p:tgtEl>
                                      </p:cBhvr>
                                    </p:animEffect>
                                  </p:childTnLst>
                                </p:cTn>
                              </p:par>
                              <p:par>
                                <p:cTn id="52" presetID="9" presetClass="entr" presetSubtype="0" fill="hold" nodeType="withEffect">
                                  <p:stCondLst>
                                    <p:cond delay="0"/>
                                  </p:stCondLst>
                                  <p:childTnLst>
                                    <p:set>
                                      <p:cBhvr>
                                        <p:cTn id="53" dur="1" fill="hold">
                                          <p:stCondLst>
                                            <p:cond delay="0"/>
                                          </p:stCondLst>
                                        </p:cTn>
                                        <p:tgtEl>
                                          <p:spTgt spid="47134"/>
                                        </p:tgtEl>
                                        <p:attrNameLst>
                                          <p:attrName>style.visibility</p:attrName>
                                        </p:attrNameLst>
                                      </p:cBhvr>
                                      <p:to>
                                        <p:strVal val="visible"/>
                                      </p:to>
                                    </p:set>
                                    <p:animEffect transition="in" filter="dissolve">
                                      <p:cBhvr>
                                        <p:cTn id="54" dur="500"/>
                                        <p:tgtEl>
                                          <p:spTgt spid="471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7128"/>
                                        </p:tgtEl>
                                        <p:attrNameLst>
                                          <p:attrName>style.visibility</p:attrName>
                                        </p:attrNameLst>
                                      </p:cBhvr>
                                      <p:to>
                                        <p:strVal val="visible"/>
                                      </p:to>
                                    </p:set>
                                    <p:animEffect transition="in" filter="dissolve">
                                      <p:cBhvr>
                                        <p:cTn id="57" dur="500"/>
                                        <p:tgtEl>
                                          <p:spTgt spid="471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7117"/>
                                        </p:tgtEl>
                                        <p:attrNameLst>
                                          <p:attrName>style.visibility</p:attrName>
                                        </p:attrNameLst>
                                      </p:cBhvr>
                                      <p:to>
                                        <p:strVal val="visible"/>
                                      </p:to>
                                    </p:set>
                                    <p:animEffect transition="in" filter="dissolve">
                                      <p:cBhvr>
                                        <p:cTn id="60" dur="500"/>
                                        <p:tgtEl>
                                          <p:spTgt spid="47117"/>
                                        </p:tgtEl>
                                      </p:cBhvr>
                                    </p:animEffect>
                                  </p:childTnLst>
                                </p:cTn>
                              </p:par>
                              <p:par>
                                <p:cTn id="61" presetID="9" presetClass="entr" presetSubtype="0" fill="hold" nodeType="withEffect">
                                  <p:stCondLst>
                                    <p:cond delay="0"/>
                                  </p:stCondLst>
                                  <p:childTnLst>
                                    <p:set>
                                      <p:cBhvr>
                                        <p:cTn id="62" dur="1" fill="hold">
                                          <p:stCondLst>
                                            <p:cond delay="0"/>
                                          </p:stCondLst>
                                        </p:cTn>
                                        <p:tgtEl>
                                          <p:spTgt spid="47118"/>
                                        </p:tgtEl>
                                        <p:attrNameLst>
                                          <p:attrName>style.visibility</p:attrName>
                                        </p:attrNameLst>
                                      </p:cBhvr>
                                      <p:to>
                                        <p:strVal val="visible"/>
                                      </p:to>
                                    </p:set>
                                    <p:animEffect transition="in" filter="dissolve">
                                      <p:cBhvr>
                                        <p:cTn id="63" dur="500"/>
                                        <p:tgtEl>
                                          <p:spTgt spid="47118"/>
                                        </p:tgtEl>
                                      </p:cBhvr>
                                    </p:animEffect>
                                  </p:childTnLst>
                                </p:cTn>
                              </p:par>
                              <p:par>
                                <p:cTn id="64" presetID="9" presetClass="entr" presetSubtype="0" fill="hold" nodeType="withEffect">
                                  <p:stCondLst>
                                    <p:cond delay="0"/>
                                  </p:stCondLst>
                                  <p:childTnLst>
                                    <p:set>
                                      <p:cBhvr>
                                        <p:cTn id="65" dur="1" fill="hold">
                                          <p:stCondLst>
                                            <p:cond delay="0"/>
                                          </p:stCondLst>
                                        </p:cTn>
                                        <p:tgtEl>
                                          <p:spTgt spid="47125"/>
                                        </p:tgtEl>
                                        <p:attrNameLst>
                                          <p:attrName>style.visibility</p:attrName>
                                        </p:attrNameLst>
                                      </p:cBhvr>
                                      <p:to>
                                        <p:strVal val="visible"/>
                                      </p:to>
                                    </p:set>
                                    <p:animEffect transition="in" filter="dissolve">
                                      <p:cBhvr>
                                        <p:cTn id="66" dur="500"/>
                                        <p:tgtEl>
                                          <p:spTgt spid="471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7122"/>
                                        </p:tgtEl>
                                        <p:attrNameLst>
                                          <p:attrName>style.visibility</p:attrName>
                                        </p:attrNameLst>
                                      </p:cBhvr>
                                      <p:to>
                                        <p:strVal val="visible"/>
                                      </p:to>
                                    </p:set>
                                    <p:animEffect transition="in" filter="dissolve">
                                      <p:cBhvr>
                                        <p:cTn id="69" dur="500"/>
                                        <p:tgtEl>
                                          <p:spTgt spid="471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7167"/>
                                        </p:tgtEl>
                                        <p:attrNameLst>
                                          <p:attrName>style.visibility</p:attrName>
                                        </p:attrNameLst>
                                      </p:cBhvr>
                                      <p:to>
                                        <p:strVal val="visible"/>
                                      </p:to>
                                    </p:set>
                                    <p:animEffect transition="in" filter="dissolve">
                                      <p:cBhvr>
                                        <p:cTn id="72" dur="500"/>
                                        <p:tgtEl>
                                          <p:spTgt spid="47167"/>
                                        </p:tgtEl>
                                      </p:cBhvr>
                                    </p:animEffect>
                                  </p:childTnLst>
                                </p:cTn>
                              </p:par>
                              <p:par>
                                <p:cTn id="73" presetID="9" presetClass="entr" presetSubtype="0" fill="hold" nodeType="withEffect">
                                  <p:stCondLst>
                                    <p:cond delay="0"/>
                                  </p:stCondLst>
                                  <p:childTnLst>
                                    <p:set>
                                      <p:cBhvr>
                                        <p:cTn id="74" dur="1" fill="hold">
                                          <p:stCondLst>
                                            <p:cond delay="0"/>
                                          </p:stCondLst>
                                        </p:cTn>
                                        <p:tgtEl>
                                          <p:spTgt spid="47131"/>
                                        </p:tgtEl>
                                        <p:attrNameLst>
                                          <p:attrName>style.visibility</p:attrName>
                                        </p:attrNameLst>
                                      </p:cBhvr>
                                      <p:to>
                                        <p:strVal val="visible"/>
                                      </p:to>
                                    </p:set>
                                    <p:animEffect transition="in" filter="dissolve">
                                      <p:cBhvr>
                                        <p:cTn id="75" dur="500"/>
                                        <p:tgtEl>
                                          <p:spTgt spid="47131"/>
                                        </p:tgtEl>
                                      </p:cBhvr>
                                    </p:animEffect>
                                  </p:childTnLst>
                                </p:cTn>
                              </p:par>
                              <p:par>
                                <p:cTn id="76" presetID="9" presetClass="entr" presetSubtype="0" fill="hold" nodeType="withEffect">
                                  <p:stCondLst>
                                    <p:cond delay="0"/>
                                  </p:stCondLst>
                                  <p:childTnLst>
                                    <p:set>
                                      <p:cBhvr>
                                        <p:cTn id="77" dur="1" fill="hold">
                                          <p:stCondLst>
                                            <p:cond delay="0"/>
                                          </p:stCondLst>
                                        </p:cTn>
                                        <p:tgtEl>
                                          <p:spTgt spid="47121"/>
                                        </p:tgtEl>
                                        <p:attrNameLst>
                                          <p:attrName>style.visibility</p:attrName>
                                        </p:attrNameLst>
                                      </p:cBhvr>
                                      <p:to>
                                        <p:strVal val="visible"/>
                                      </p:to>
                                    </p:set>
                                    <p:animEffect transition="in" filter="dissolve">
                                      <p:cBhvr>
                                        <p:cTn id="78" dur="500"/>
                                        <p:tgtEl>
                                          <p:spTgt spid="47121"/>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7119"/>
                                        </p:tgtEl>
                                        <p:attrNameLst>
                                          <p:attrName>style.visibility</p:attrName>
                                        </p:attrNameLst>
                                      </p:cBhvr>
                                      <p:to>
                                        <p:strVal val="visible"/>
                                      </p:to>
                                    </p:set>
                                    <p:animEffect transition="in" filter="dissolve">
                                      <p:cBhvr>
                                        <p:cTn id="81" dur="500"/>
                                        <p:tgtEl>
                                          <p:spTgt spid="47119"/>
                                        </p:tgtEl>
                                      </p:cBhvr>
                                    </p:animEffect>
                                  </p:childTnLst>
                                </p:cTn>
                              </p:par>
                              <p:par>
                                <p:cTn id="82" presetID="9" presetClass="entr" presetSubtype="0" fill="hold" nodeType="withEffect">
                                  <p:stCondLst>
                                    <p:cond delay="0"/>
                                  </p:stCondLst>
                                  <p:childTnLst>
                                    <p:set>
                                      <p:cBhvr>
                                        <p:cTn id="83" dur="1" fill="hold">
                                          <p:stCondLst>
                                            <p:cond delay="0"/>
                                          </p:stCondLst>
                                        </p:cTn>
                                        <p:tgtEl>
                                          <p:spTgt spid="47132"/>
                                        </p:tgtEl>
                                        <p:attrNameLst>
                                          <p:attrName>style.visibility</p:attrName>
                                        </p:attrNameLst>
                                      </p:cBhvr>
                                      <p:to>
                                        <p:strVal val="visible"/>
                                      </p:to>
                                    </p:set>
                                    <p:animEffect transition="in" filter="dissolve">
                                      <p:cBhvr>
                                        <p:cTn id="84" dur="500"/>
                                        <p:tgtEl>
                                          <p:spTgt spid="47132"/>
                                        </p:tgtEl>
                                      </p:cBhvr>
                                    </p:animEffect>
                                  </p:childTnLst>
                                </p:cTn>
                              </p:par>
                              <p:par>
                                <p:cTn id="85" presetID="9" presetClass="entr" presetSubtype="0" fill="hold" nodeType="withEffect">
                                  <p:stCondLst>
                                    <p:cond delay="0"/>
                                  </p:stCondLst>
                                  <p:childTnLst>
                                    <p:set>
                                      <p:cBhvr>
                                        <p:cTn id="86" dur="1" fill="hold">
                                          <p:stCondLst>
                                            <p:cond delay="0"/>
                                          </p:stCondLst>
                                        </p:cTn>
                                        <p:tgtEl>
                                          <p:spTgt spid="47120"/>
                                        </p:tgtEl>
                                        <p:attrNameLst>
                                          <p:attrName>style.visibility</p:attrName>
                                        </p:attrNameLst>
                                      </p:cBhvr>
                                      <p:to>
                                        <p:strVal val="visible"/>
                                      </p:to>
                                    </p:set>
                                    <p:animEffect transition="in" filter="dissolve">
                                      <p:cBhvr>
                                        <p:cTn id="87" dur="500"/>
                                        <p:tgtEl>
                                          <p:spTgt spid="4712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7159"/>
                                        </p:tgtEl>
                                        <p:attrNameLst>
                                          <p:attrName>style.visibility</p:attrName>
                                        </p:attrNameLst>
                                      </p:cBhvr>
                                      <p:to>
                                        <p:strVal val="visible"/>
                                      </p:to>
                                    </p:set>
                                    <p:animEffect transition="in" filter="dissolve">
                                      <p:cBhvr>
                                        <p:cTn id="92" dur="500"/>
                                        <p:tgtEl>
                                          <p:spTgt spid="47159"/>
                                        </p:tgtEl>
                                      </p:cBhvr>
                                    </p:animEffect>
                                  </p:childTnLst>
                                </p:cTn>
                              </p:par>
                              <p:par>
                                <p:cTn id="93" presetID="9" presetClass="entr" presetSubtype="0" fill="hold" nodeType="withEffect">
                                  <p:stCondLst>
                                    <p:cond delay="0"/>
                                  </p:stCondLst>
                                  <p:childTnLst>
                                    <p:set>
                                      <p:cBhvr>
                                        <p:cTn id="94" dur="1" fill="hold">
                                          <p:stCondLst>
                                            <p:cond delay="0"/>
                                          </p:stCondLst>
                                        </p:cTn>
                                        <p:tgtEl>
                                          <p:spTgt spid="47158"/>
                                        </p:tgtEl>
                                        <p:attrNameLst>
                                          <p:attrName>style.visibility</p:attrName>
                                        </p:attrNameLst>
                                      </p:cBhvr>
                                      <p:to>
                                        <p:strVal val="visible"/>
                                      </p:to>
                                    </p:set>
                                    <p:animEffect transition="in" filter="dissolve">
                                      <p:cBhvr>
                                        <p:cTn id="95" dur="500"/>
                                        <p:tgtEl>
                                          <p:spTgt spid="4715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7143"/>
                                        </p:tgtEl>
                                        <p:attrNameLst>
                                          <p:attrName>style.visibility</p:attrName>
                                        </p:attrNameLst>
                                      </p:cBhvr>
                                      <p:to>
                                        <p:strVal val="visible"/>
                                      </p:to>
                                    </p:set>
                                    <p:animEffect transition="in" filter="dissolve">
                                      <p:cBhvr>
                                        <p:cTn id="98" dur="500"/>
                                        <p:tgtEl>
                                          <p:spTgt spid="4714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7160"/>
                                        </p:tgtEl>
                                        <p:attrNameLst>
                                          <p:attrName>style.visibility</p:attrName>
                                        </p:attrNameLst>
                                      </p:cBhvr>
                                      <p:to>
                                        <p:strVal val="visible"/>
                                      </p:to>
                                    </p:set>
                                    <p:animEffect transition="in" filter="dissolve">
                                      <p:cBhvr>
                                        <p:cTn id="101" dur="500"/>
                                        <p:tgtEl>
                                          <p:spTgt spid="4716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47142"/>
                                        </p:tgtEl>
                                        <p:attrNameLst>
                                          <p:attrName>style.visibility</p:attrName>
                                        </p:attrNameLst>
                                      </p:cBhvr>
                                      <p:to>
                                        <p:strVal val="visible"/>
                                      </p:to>
                                    </p:set>
                                    <p:animEffect transition="in" filter="dissolve">
                                      <p:cBhvr>
                                        <p:cTn id="104" dur="500"/>
                                        <p:tgtEl>
                                          <p:spTgt spid="4714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7153"/>
                                        </p:tgtEl>
                                        <p:attrNameLst>
                                          <p:attrName>style.visibility</p:attrName>
                                        </p:attrNameLst>
                                      </p:cBhvr>
                                      <p:to>
                                        <p:strVal val="visible"/>
                                      </p:to>
                                    </p:set>
                                    <p:animEffect transition="in" filter="dissolve">
                                      <p:cBhvr>
                                        <p:cTn id="107" dur="500"/>
                                        <p:tgtEl>
                                          <p:spTgt spid="47153"/>
                                        </p:tgtEl>
                                      </p:cBhvr>
                                    </p:animEffect>
                                  </p:childTnLst>
                                </p:cTn>
                              </p:par>
                              <p:par>
                                <p:cTn id="108" presetID="9" presetClass="entr" presetSubtype="0" fill="hold" nodeType="withEffect">
                                  <p:stCondLst>
                                    <p:cond delay="0"/>
                                  </p:stCondLst>
                                  <p:childTnLst>
                                    <p:set>
                                      <p:cBhvr>
                                        <p:cTn id="109" dur="1" fill="hold">
                                          <p:stCondLst>
                                            <p:cond delay="0"/>
                                          </p:stCondLst>
                                        </p:cTn>
                                        <p:tgtEl>
                                          <p:spTgt spid="47150"/>
                                        </p:tgtEl>
                                        <p:attrNameLst>
                                          <p:attrName>style.visibility</p:attrName>
                                        </p:attrNameLst>
                                      </p:cBhvr>
                                      <p:to>
                                        <p:strVal val="visible"/>
                                      </p:to>
                                    </p:set>
                                    <p:animEffect transition="in" filter="dissolve">
                                      <p:cBhvr>
                                        <p:cTn id="110" dur="500"/>
                                        <p:tgtEl>
                                          <p:spTgt spid="4715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47149"/>
                                        </p:tgtEl>
                                        <p:attrNameLst>
                                          <p:attrName>style.visibility</p:attrName>
                                        </p:attrNameLst>
                                      </p:cBhvr>
                                      <p:to>
                                        <p:strVal val="visible"/>
                                      </p:to>
                                    </p:set>
                                    <p:animEffect transition="in" filter="dissolve">
                                      <p:cBhvr>
                                        <p:cTn id="113" dur="500"/>
                                        <p:tgtEl>
                                          <p:spTgt spid="47149"/>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47146"/>
                                        </p:tgtEl>
                                        <p:attrNameLst>
                                          <p:attrName>style.visibility</p:attrName>
                                        </p:attrNameLst>
                                      </p:cBhvr>
                                      <p:to>
                                        <p:strVal val="visible"/>
                                      </p:to>
                                    </p:set>
                                    <p:animEffect transition="in" filter="dissolve">
                                      <p:cBhvr>
                                        <p:cTn id="116" dur="500"/>
                                        <p:tgtEl>
                                          <p:spTgt spid="4714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47145"/>
                                        </p:tgtEl>
                                        <p:attrNameLst>
                                          <p:attrName>style.visibility</p:attrName>
                                        </p:attrNameLst>
                                      </p:cBhvr>
                                      <p:to>
                                        <p:strVal val="visible"/>
                                      </p:to>
                                    </p:set>
                                    <p:animEffect transition="in" filter="dissolve">
                                      <p:cBhvr>
                                        <p:cTn id="119" dur="500"/>
                                        <p:tgtEl>
                                          <p:spTgt spid="47145"/>
                                        </p:tgtEl>
                                      </p:cBhvr>
                                    </p:animEffect>
                                  </p:childTnLst>
                                </p:cTn>
                              </p:par>
                              <p:par>
                                <p:cTn id="120" presetID="9" presetClass="entr" presetSubtype="0" fill="hold" nodeType="withEffect">
                                  <p:stCondLst>
                                    <p:cond delay="0"/>
                                  </p:stCondLst>
                                  <p:childTnLst>
                                    <p:set>
                                      <p:cBhvr>
                                        <p:cTn id="121" dur="1" fill="hold">
                                          <p:stCondLst>
                                            <p:cond delay="0"/>
                                          </p:stCondLst>
                                        </p:cTn>
                                        <p:tgtEl>
                                          <p:spTgt spid="47161"/>
                                        </p:tgtEl>
                                        <p:attrNameLst>
                                          <p:attrName>style.visibility</p:attrName>
                                        </p:attrNameLst>
                                      </p:cBhvr>
                                      <p:to>
                                        <p:strVal val="visible"/>
                                      </p:to>
                                    </p:set>
                                    <p:animEffect transition="in" filter="dissolve">
                                      <p:cBhvr>
                                        <p:cTn id="122" dur="500"/>
                                        <p:tgtEl>
                                          <p:spTgt spid="47161"/>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47154"/>
                                        </p:tgtEl>
                                        <p:attrNameLst>
                                          <p:attrName>style.visibility</p:attrName>
                                        </p:attrNameLst>
                                      </p:cBhvr>
                                      <p:to>
                                        <p:strVal val="visible"/>
                                      </p:to>
                                    </p:set>
                                    <p:animEffect transition="in" filter="dissolve">
                                      <p:cBhvr>
                                        <p:cTn id="125" dur="500"/>
                                        <p:tgtEl>
                                          <p:spTgt spid="4715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7144"/>
                                        </p:tgtEl>
                                        <p:attrNameLst>
                                          <p:attrName>style.visibility</p:attrName>
                                        </p:attrNameLst>
                                      </p:cBhvr>
                                      <p:to>
                                        <p:strVal val="visible"/>
                                      </p:to>
                                    </p:set>
                                    <p:animEffect transition="in" filter="dissolve">
                                      <p:cBhvr>
                                        <p:cTn id="128" dur="500"/>
                                        <p:tgtEl>
                                          <p:spTgt spid="4714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7155"/>
                                        </p:tgtEl>
                                        <p:attrNameLst>
                                          <p:attrName>style.visibility</p:attrName>
                                        </p:attrNameLst>
                                      </p:cBhvr>
                                      <p:to>
                                        <p:strVal val="visible"/>
                                      </p:to>
                                    </p:set>
                                    <p:animEffect transition="in" filter="dissolve">
                                      <p:cBhvr>
                                        <p:cTn id="131" dur="500"/>
                                        <p:tgtEl>
                                          <p:spTgt spid="47155"/>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7169"/>
                                        </p:tgtEl>
                                        <p:attrNameLst>
                                          <p:attrName>style.visibility</p:attrName>
                                        </p:attrNameLst>
                                      </p:cBhvr>
                                      <p:to>
                                        <p:strVal val="visible"/>
                                      </p:to>
                                    </p:set>
                                    <p:animEffect transition="in" filter="dissolve">
                                      <p:cBhvr>
                                        <p:cTn id="134" dur="500"/>
                                        <p:tgtEl>
                                          <p:spTgt spid="47169"/>
                                        </p:tgtEl>
                                      </p:cBhvr>
                                    </p:animEffect>
                                  </p:childTnLst>
                                </p:cTn>
                              </p:par>
                              <p:par>
                                <p:cTn id="135" presetID="9" presetClass="entr" presetSubtype="0" fill="hold" nodeType="withEffect">
                                  <p:stCondLst>
                                    <p:cond delay="0"/>
                                  </p:stCondLst>
                                  <p:childTnLst>
                                    <p:set>
                                      <p:cBhvr>
                                        <p:cTn id="136" dur="1" fill="hold">
                                          <p:stCondLst>
                                            <p:cond delay="0"/>
                                          </p:stCondLst>
                                        </p:cTn>
                                        <p:tgtEl>
                                          <p:spTgt spid="47170"/>
                                        </p:tgtEl>
                                        <p:attrNameLst>
                                          <p:attrName>style.visibility</p:attrName>
                                        </p:attrNameLst>
                                      </p:cBhvr>
                                      <p:to>
                                        <p:strVal val="visible"/>
                                      </p:to>
                                    </p:set>
                                    <p:animEffect transition="in" filter="dissolve">
                                      <p:cBhvr>
                                        <p:cTn id="137" dur="500"/>
                                        <p:tgtEl>
                                          <p:spTgt spid="47170"/>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7171"/>
                                        </p:tgtEl>
                                        <p:attrNameLst>
                                          <p:attrName>style.visibility</p:attrName>
                                        </p:attrNameLst>
                                      </p:cBhvr>
                                      <p:to>
                                        <p:strVal val="visible"/>
                                      </p:to>
                                    </p:set>
                                    <p:animEffect transition="in" filter="dissolve">
                                      <p:cBhvr>
                                        <p:cTn id="140" dur="500"/>
                                        <p:tgtEl>
                                          <p:spTgt spid="47171"/>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7152"/>
                                        </p:tgtEl>
                                        <p:attrNameLst>
                                          <p:attrName>style.visibility</p:attrName>
                                        </p:attrNameLst>
                                      </p:cBhvr>
                                      <p:to>
                                        <p:strVal val="visible"/>
                                      </p:to>
                                    </p:set>
                                    <p:animEffect transition="in" filter="dissolve">
                                      <p:cBhvr>
                                        <p:cTn id="143" dur="500"/>
                                        <p:tgtEl>
                                          <p:spTgt spid="47152"/>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7157"/>
                                        </p:tgtEl>
                                        <p:attrNameLst>
                                          <p:attrName>style.visibility</p:attrName>
                                        </p:attrNameLst>
                                      </p:cBhvr>
                                      <p:to>
                                        <p:strVal val="visible"/>
                                      </p:to>
                                    </p:set>
                                    <p:animEffect transition="in" filter="dissolve">
                                      <p:cBhvr>
                                        <p:cTn id="146" dur="500"/>
                                        <p:tgtEl>
                                          <p:spTgt spid="47157"/>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7168"/>
                                        </p:tgtEl>
                                        <p:attrNameLst>
                                          <p:attrName>style.visibility</p:attrName>
                                        </p:attrNameLst>
                                      </p:cBhvr>
                                      <p:to>
                                        <p:strVal val="visible"/>
                                      </p:to>
                                    </p:set>
                                    <p:animEffect transition="in" filter="dissolve">
                                      <p:cBhvr>
                                        <p:cTn id="149" dur="500"/>
                                        <p:tgtEl>
                                          <p:spTgt spid="47168"/>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7156"/>
                                        </p:tgtEl>
                                        <p:attrNameLst>
                                          <p:attrName>style.visibility</p:attrName>
                                        </p:attrNameLst>
                                      </p:cBhvr>
                                      <p:to>
                                        <p:strVal val="visible"/>
                                      </p:to>
                                    </p:set>
                                    <p:animEffect transition="in" filter="dissolve">
                                      <p:cBhvr>
                                        <p:cTn id="152" dur="500"/>
                                        <p:tgtEl>
                                          <p:spTgt spid="4715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ntr" presetSubtype="0" fill="hold" nodeType="clickEffect">
                                  <p:stCondLst>
                                    <p:cond delay="0"/>
                                  </p:stCondLst>
                                  <p:childTnLst>
                                    <p:set>
                                      <p:cBhvr>
                                        <p:cTn id="156" dur="1" fill="hold">
                                          <p:stCondLst>
                                            <p:cond delay="0"/>
                                          </p:stCondLst>
                                        </p:cTn>
                                        <p:tgtEl>
                                          <p:spTgt spid="47137"/>
                                        </p:tgtEl>
                                        <p:attrNameLst>
                                          <p:attrName>style.visibility</p:attrName>
                                        </p:attrNameLst>
                                      </p:cBhvr>
                                      <p:to>
                                        <p:strVal val="visible"/>
                                      </p:to>
                                    </p:set>
                                    <p:animEffect transition="in" filter="dissolve">
                                      <p:cBhvr>
                                        <p:cTn id="157" dur="500"/>
                                        <p:tgtEl>
                                          <p:spTgt spid="4713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47135"/>
                                        </p:tgtEl>
                                        <p:attrNameLst>
                                          <p:attrName>style.visibility</p:attrName>
                                        </p:attrNameLst>
                                      </p:cBhvr>
                                      <p:to>
                                        <p:strVal val="visible"/>
                                      </p:to>
                                    </p:set>
                                    <p:animEffect transition="in" filter="dissolve">
                                      <p:cBhvr>
                                        <p:cTn id="162" dur="500"/>
                                        <p:tgtEl>
                                          <p:spTgt spid="47135"/>
                                        </p:tgtEl>
                                      </p:cBhvr>
                                    </p:animEffect>
                                  </p:childTnLst>
                                </p:cTn>
                              </p:par>
                              <p:par>
                                <p:cTn id="163" presetID="9" presetClass="entr" presetSubtype="0" fill="hold" nodeType="withEffect">
                                  <p:stCondLst>
                                    <p:cond delay="0"/>
                                  </p:stCondLst>
                                  <p:childTnLst>
                                    <p:set>
                                      <p:cBhvr>
                                        <p:cTn id="164" dur="1" fill="hold">
                                          <p:stCondLst>
                                            <p:cond delay="0"/>
                                          </p:stCondLst>
                                        </p:cTn>
                                        <p:tgtEl>
                                          <p:spTgt spid="47163"/>
                                        </p:tgtEl>
                                        <p:attrNameLst>
                                          <p:attrName>style.visibility</p:attrName>
                                        </p:attrNameLst>
                                      </p:cBhvr>
                                      <p:to>
                                        <p:strVal val="visible"/>
                                      </p:to>
                                    </p:set>
                                    <p:animEffect transition="in" filter="dissolve">
                                      <p:cBhvr>
                                        <p:cTn id="165" dur="500"/>
                                        <p:tgtEl>
                                          <p:spTgt spid="47163"/>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nodeType="clickEffect">
                                  <p:stCondLst>
                                    <p:cond delay="0"/>
                                  </p:stCondLst>
                                  <p:childTnLst>
                                    <p:set>
                                      <p:cBhvr>
                                        <p:cTn id="169" dur="1" fill="hold">
                                          <p:stCondLst>
                                            <p:cond delay="0"/>
                                          </p:stCondLst>
                                        </p:cTn>
                                        <p:tgtEl>
                                          <p:spTgt spid="47136">
                                            <p:txEl>
                                              <p:pRg st="0" end="0"/>
                                            </p:txEl>
                                          </p:spTgt>
                                        </p:tgtEl>
                                        <p:attrNameLst>
                                          <p:attrName>style.visibility</p:attrName>
                                        </p:attrNameLst>
                                      </p:cBhvr>
                                      <p:to>
                                        <p:strVal val="visible"/>
                                      </p:to>
                                    </p:set>
                                    <p:animEffect transition="in" filter="dissolve">
                                      <p:cBhvr>
                                        <p:cTn id="170" dur="500"/>
                                        <p:tgtEl>
                                          <p:spTgt spid="47136">
                                            <p:txEl>
                                              <p:pRg st="0" end="0"/>
                                            </p:txEl>
                                          </p:spTgt>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47164"/>
                                        </p:tgtEl>
                                        <p:attrNameLst>
                                          <p:attrName>style.visibility</p:attrName>
                                        </p:attrNameLst>
                                      </p:cBhvr>
                                      <p:to>
                                        <p:strVal val="visible"/>
                                      </p:to>
                                    </p:set>
                                    <p:animEffect transition="in" filter="dissolve">
                                      <p:cBhvr>
                                        <p:cTn id="173" dur="500"/>
                                        <p:tgtEl>
                                          <p:spTgt spid="4716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9" presetClass="entr" presetSubtype="0" fill="hold" nodeType="clickEffect">
                                  <p:stCondLst>
                                    <p:cond delay="0"/>
                                  </p:stCondLst>
                                  <p:childTnLst>
                                    <p:set>
                                      <p:cBhvr>
                                        <p:cTn id="177" dur="1" fill="hold">
                                          <p:stCondLst>
                                            <p:cond delay="0"/>
                                          </p:stCondLst>
                                        </p:cTn>
                                        <p:tgtEl>
                                          <p:spTgt spid="47165"/>
                                        </p:tgtEl>
                                        <p:attrNameLst>
                                          <p:attrName>style.visibility</p:attrName>
                                        </p:attrNameLst>
                                      </p:cBhvr>
                                      <p:to>
                                        <p:strVal val="visible"/>
                                      </p:to>
                                    </p:set>
                                    <p:animEffect transition="in" filter="dissolve">
                                      <p:cBhvr>
                                        <p:cTn id="178" dur="500"/>
                                        <p:tgtEl>
                                          <p:spTgt spid="47165"/>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7139"/>
                                        </p:tgtEl>
                                        <p:attrNameLst>
                                          <p:attrName>style.visibility</p:attrName>
                                        </p:attrNameLst>
                                      </p:cBhvr>
                                      <p:to>
                                        <p:strVal val="visible"/>
                                      </p:to>
                                    </p:set>
                                    <p:animEffect transition="in" filter="dissolve">
                                      <p:cBhvr>
                                        <p:cTn id="183" dur="500"/>
                                        <p:tgtEl>
                                          <p:spTgt spid="47139"/>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47138"/>
                                        </p:tgtEl>
                                        <p:attrNameLst>
                                          <p:attrName>style.visibility</p:attrName>
                                        </p:attrNameLst>
                                      </p:cBhvr>
                                      <p:to>
                                        <p:strVal val="visible"/>
                                      </p:to>
                                    </p:set>
                                    <p:animEffect transition="in" filter="dissolve">
                                      <p:cBhvr>
                                        <p:cTn id="186" dur="500"/>
                                        <p:tgtEl>
                                          <p:spTgt spid="47138"/>
                                        </p:tgtEl>
                                      </p:cBhvr>
                                    </p:animEffect>
                                  </p:childTnLst>
                                </p:cTn>
                              </p:par>
                            </p:childTnLst>
                          </p:cTn>
                        </p:par>
                        <p:par>
                          <p:cTn id="187" fill="hold">
                            <p:stCondLst>
                              <p:cond delay="500"/>
                            </p:stCondLst>
                            <p:childTnLst>
                              <p:par>
                                <p:cTn id="188" presetID="22" presetClass="entr" presetSubtype="8" fill="hold" grpId="0" nodeType="afterEffect">
                                  <p:stCondLst>
                                    <p:cond delay="500"/>
                                  </p:stCondLst>
                                  <p:childTnLst>
                                    <p:set>
                                      <p:cBhvr>
                                        <p:cTn id="189" dur="1" fill="hold">
                                          <p:stCondLst>
                                            <p:cond delay="0"/>
                                          </p:stCondLst>
                                        </p:cTn>
                                        <p:tgtEl>
                                          <p:spTgt spid="47166"/>
                                        </p:tgtEl>
                                        <p:attrNameLst>
                                          <p:attrName>style.visibility</p:attrName>
                                        </p:attrNameLst>
                                      </p:cBhvr>
                                      <p:to>
                                        <p:strVal val="visible"/>
                                      </p:to>
                                    </p:set>
                                    <p:animEffect transition="in" filter="wipe(left)">
                                      <p:cBhvr>
                                        <p:cTn id="190" dur="1500"/>
                                        <p:tgtEl>
                                          <p:spTgt spid="4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3" grpId="0" animBg="1"/>
      <p:bldP spid="47114" grpId="0" animBg="1"/>
      <p:bldP spid="47115" grpId="0" animBg="1"/>
      <p:bldP spid="47117" grpId="0" animBg="1"/>
      <p:bldP spid="47119" grpId="0"/>
      <p:bldP spid="47122" grpId="0"/>
      <p:bldP spid="47123" grpId="0"/>
      <p:bldP spid="47124" grpId="0"/>
      <p:bldP spid="47126" grpId="0"/>
      <p:bldP spid="47127" grpId="0"/>
      <p:bldP spid="47128" grpId="0"/>
      <p:bldP spid="47130" grpId="0"/>
      <p:bldP spid="47133" grpId="0"/>
      <p:bldP spid="47135" grpId="0"/>
      <p:bldP spid="47138" grpId="0" animBg="1"/>
      <p:bldP spid="47139" grpId="0"/>
      <p:bldP spid="47142" grpId="0" animBg="1"/>
      <p:bldP spid="47143" grpId="0" animBg="1"/>
      <p:bldP spid="47144" grpId="0" animBg="1"/>
      <p:bldP spid="47145" grpId="0" animBg="1"/>
      <p:bldP spid="47146" grpId="0" animBg="1"/>
      <p:bldP spid="47149" grpId="0"/>
      <p:bldP spid="47152" grpId="0"/>
      <p:bldP spid="47153" grpId="0"/>
      <p:bldP spid="47154" grpId="0" animBg="1"/>
      <p:bldP spid="47155" grpId="0" animBg="1"/>
      <p:bldP spid="47156" grpId="0"/>
      <p:bldP spid="47157" grpId="0"/>
      <p:bldP spid="47159" grpId="0"/>
      <p:bldP spid="47160" grpId="0"/>
      <p:bldP spid="47164" grpId="0" animBg="1"/>
      <p:bldP spid="47166" grpId="0"/>
      <p:bldP spid="47167" grpId="0"/>
      <p:bldP spid="47168" grpId="0" animBg="1"/>
      <p:bldP spid="47169" grpId="0" animBg="1"/>
      <p:bldP spid="47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5125CA-4A70-4967-AA90-D98E3857987E}" type="slidenum">
              <a:rPr lang="el-GR" altLang="el-GR" sz="1400" smtClean="0"/>
              <a:pPr>
                <a:spcBef>
                  <a:spcPct val="0"/>
                </a:spcBef>
                <a:buFontTx/>
                <a:buNone/>
              </a:pPr>
              <a:t>2</a:t>
            </a:fld>
            <a:endParaRPr lang="el-GR" altLang="el-GR" sz="1400" smtClean="0"/>
          </a:p>
        </p:txBody>
      </p:sp>
      <p:sp>
        <p:nvSpPr>
          <p:cNvPr id="8197" name="Text Box 5"/>
          <p:cNvSpPr txBox="1">
            <a:spLocks noChangeArrowheads="1"/>
          </p:cNvSpPr>
          <p:nvPr/>
        </p:nvSpPr>
        <p:spPr bwMode="auto">
          <a:xfrm>
            <a:off x="611560" y="677170"/>
            <a:ext cx="82089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l-GR" altLang="el-GR" sz="2800" b="1" dirty="0">
                <a:effectLst>
                  <a:outerShdw blurRad="38100" dist="38100" dir="2700000" algn="tl">
                    <a:srgbClr val="FFFFFF"/>
                  </a:outerShdw>
                </a:effectLst>
                <a:latin typeface="Comic Sans MS" pitchFamily="66" charset="0"/>
              </a:rPr>
              <a:t>Ένα στερεό σώμα μπορεί να </a:t>
            </a:r>
            <a:r>
              <a:rPr lang="el-GR" altLang="el-GR" sz="2800" b="1" dirty="0" smtClean="0">
                <a:effectLst>
                  <a:outerShdw blurRad="38100" dist="38100" dir="2700000" algn="tl">
                    <a:srgbClr val="FFFFFF"/>
                  </a:outerShdw>
                </a:effectLst>
                <a:latin typeface="Comic Sans MS" pitchFamily="66" charset="0"/>
              </a:rPr>
              <a:t>κάνει</a:t>
            </a:r>
          </a:p>
          <a:p>
            <a:pPr algn="just" eaLnBrk="1" hangingPunct="1">
              <a:spcBef>
                <a:spcPct val="50000"/>
              </a:spcBef>
              <a:defRPr/>
            </a:pPr>
            <a:r>
              <a:rPr lang="el-GR" altLang="el-GR" sz="2800" b="1" dirty="0" smtClean="0">
                <a:effectLst>
                  <a:outerShdw blurRad="38100" dist="38100" dir="2700000" algn="tl">
                    <a:srgbClr val="FFFFFF"/>
                  </a:outerShdw>
                </a:effectLst>
                <a:latin typeface="Comic Sans MS" pitchFamily="66" charset="0"/>
              </a:rPr>
              <a:t> </a:t>
            </a:r>
            <a:endParaRPr lang="el-GR" altLang="el-GR" sz="2800" b="1" dirty="0">
              <a:effectLst>
                <a:outerShdw blurRad="38100" dist="38100" dir="2700000" algn="tl">
                  <a:srgbClr val="FFFFFF"/>
                </a:outerShdw>
              </a:effectLst>
              <a:latin typeface="Comic Sans MS" pitchFamily="66" charset="0"/>
            </a:endParaRPr>
          </a:p>
          <a:p>
            <a:pPr algn="just" eaLnBrk="1" hangingPunct="1">
              <a:spcBef>
                <a:spcPct val="50000"/>
              </a:spcBef>
              <a:buFontTx/>
              <a:buChar char="•"/>
              <a:defRPr/>
            </a:pPr>
            <a:r>
              <a:rPr lang="el-GR" altLang="el-GR" sz="2800" b="1" dirty="0">
                <a:solidFill>
                  <a:srgbClr val="FF0000"/>
                </a:solidFill>
                <a:effectLst>
                  <a:outerShdw blurRad="38100" dist="38100" dir="2700000" algn="tl">
                    <a:srgbClr val="000000"/>
                  </a:outerShdw>
                </a:effectLst>
                <a:latin typeface="Comic Sans MS" pitchFamily="66" charset="0"/>
              </a:rPr>
              <a:t>   μεταφορική </a:t>
            </a:r>
            <a:r>
              <a:rPr lang="el-GR" altLang="el-GR" sz="2800" b="1" dirty="0" smtClean="0">
                <a:solidFill>
                  <a:srgbClr val="FF0000"/>
                </a:solidFill>
                <a:effectLst>
                  <a:outerShdw blurRad="38100" dist="38100" dir="2700000" algn="tl">
                    <a:srgbClr val="000000"/>
                  </a:outerShdw>
                </a:effectLst>
                <a:latin typeface="Comic Sans MS" pitchFamily="66" charset="0"/>
              </a:rPr>
              <a:t>κίνηση</a:t>
            </a:r>
          </a:p>
          <a:p>
            <a:pPr algn="just" eaLnBrk="1" hangingPunct="1">
              <a:spcBef>
                <a:spcPct val="50000"/>
              </a:spcBef>
              <a:defRPr/>
            </a:pPr>
            <a:endParaRPr lang="el-GR" altLang="el-GR" sz="2800" b="1" dirty="0">
              <a:solidFill>
                <a:srgbClr val="FF0000"/>
              </a:solidFill>
              <a:effectLst>
                <a:outerShdw blurRad="38100" dist="38100" dir="2700000" algn="tl">
                  <a:srgbClr val="000000"/>
                </a:outerShdw>
              </a:effectLst>
              <a:latin typeface="Comic Sans MS" pitchFamily="66" charset="0"/>
            </a:endParaRPr>
          </a:p>
          <a:p>
            <a:pPr algn="just" eaLnBrk="1" hangingPunct="1">
              <a:spcBef>
                <a:spcPct val="50000"/>
              </a:spcBef>
              <a:buFontTx/>
              <a:buChar char="•"/>
              <a:defRPr/>
            </a:pPr>
            <a:r>
              <a:rPr lang="el-GR" altLang="el-GR" sz="2800" b="1" dirty="0">
                <a:solidFill>
                  <a:srgbClr val="008000"/>
                </a:solidFill>
                <a:effectLst>
                  <a:outerShdw blurRad="38100" dist="38100" dir="2700000" algn="tl">
                    <a:srgbClr val="000000"/>
                  </a:outerShdw>
                </a:effectLst>
                <a:latin typeface="Comic Sans MS" pitchFamily="66" charset="0"/>
              </a:rPr>
              <a:t>   στροφική (περιστροφική) </a:t>
            </a:r>
            <a:r>
              <a:rPr lang="el-GR" altLang="el-GR" sz="2800" b="1" dirty="0" smtClean="0">
                <a:solidFill>
                  <a:srgbClr val="008000"/>
                </a:solidFill>
                <a:effectLst>
                  <a:outerShdw blurRad="38100" dist="38100" dir="2700000" algn="tl">
                    <a:srgbClr val="000000"/>
                  </a:outerShdw>
                </a:effectLst>
                <a:latin typeface="Comic Sans MS" pitchFamily="66" charset="0"/>
              </a:rPr>
              <a:t>κίνηση</a:t>
            </a:r>
          </a:p>
          <a:p>
            <a:pPr algn="just" eaLnBrk="1" hangingPunct="1">
              <a:spcBef>
                <a:spcPct val="50000"/>
              </a:spcBef>
              <a:defRPr/>
            </a:pPr>
            <a:endParaRPr lang="el-GR" altLang="el-GR" sz="2800" b="1" dirty="0">
              <a:solidFill>
                <a:srgbClr val="008000"/>
              </a:solidFill>
              <a:effectLst>
                <a:outerShdw blurRad="38100" dist="38100" dir="2700000" algn="tl">
                  <a:srgbClr val="000000"/>
                </a:outerShdw>
              </a:effectLst>
              <a:latin typeface="Comic Sans MS" pitchFamily="66" charset="0"/>
            </a:endParaRPr>
          </a:p>
          <a:p>
            <a:pPr algn="just" eaLnBrk="1" hangingPunct="1">
              <a:spcBef>
                <a:spcPct val="50000"/>
              </a:spcBef>
              <a:buFontTx/>
              <a:buChar char="•"/>
              <a:defRPr/>
            </a:pPr>
            <a:r>
              <a:rPr lang="el-GR" altLang="el-GR" sz="2800" b="1" dirty="0">
                <a:solidFill>
                  <a:schemeClr val="hlink"/>
                </a:solidFill>
                <a:effectLst>
                  <a:outerShdw blurRad="38100" dist="38100" dir="2700000" algn="tl">
                    <a:srgbClr val="000000"/>
                  </a:outerShdw>
                </a:effectLst>
                <a:latin typeface="Comic Sans MS" pitchFamily="66" charset="0"/>
              </a:rPr>
              <a:t>   σύνθετη κίνηση</a:t>
            </a:r>
          </a:p>
        </p:txBody>
      </p:sp>
      <p:grpSp>
        <p:nvGrpSpPr>
          <p:cNvPr id="8204" name="Group 12"/>
          <p:cNvGrpSpPr>
            <a:grpSpLocks/>
          </p:cNvGrpSpPr>
          <p:nvPr/>
        </p:nvGrpSpPr>
        <p:grpSpPr bwMode="auto">
          <a:xfrm>
            <a:off x="6713612" y="2877773"/>
            <a:ext cx="1584176" cy="1255266"/>
            <a:chOff x="4604" y="1979"/>
            <a:chExt cx="862" cy="700"/>
          </a:xfrm>
        </p:grpSpPr>
        <p:pic>
          <p:nvPicPr>
            <p:cNvPr id="5128" name="Picture 6" descr="suppo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4" y="2024"/>
              <a:ext cx="862" cy="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p:nvSpPr>
          <p:spPr bwMode="auto">
            <a:xfrm>
              <a:off x="5131" y="1979"/>
              <a:ext cx="318"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1400"/>
            </a:p>
          </p:txBody>
        </p:sp>
      </p:grpSp>
      <p:pic>
        <p:nvPicPr>
          <p:cNvPr id="8202" name="Picture 10" descr="3-4-vwbu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365104"/>
            <a:ext cx="1855253" cy="1112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image0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74287" y="1765438"/>
            <a:ext cx="1655415" cy="827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dissolve">
                                      <p:cBhvr>
                                        <p:cTn id="7" dur="500"/>
                                        <p:tgtEl>
                                          <p:spTgt spid="819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7">
                                            <p:txEl>
                                              <p:pRg st="1" end="1"/>
                                            </p:txEl>
                                          </p:spTgt>
                                        </p:tgtEl>
                                        <p:attrNameLst>
                                          <p:attrName>style.visibility</p:attrName>
                                        </p:attrNameLst>
                                      </p:cBhvr>
                                      <p:to>
                                        <p:strVal val="visible"/>
                                      </p:to>
                                    </p:set>
                                    <p:animEffect transition="in" filter="dissolve">
                                      <p:cBhvr>
                                        <p:cTn id="10" dur="500"/>
                                        <p:tgtEl>
                                          <p:spTgt spid="819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animEffect transition="in" filter="wipe(left)">
                                      <p:cBhvr>
                                        <p:cTn id="15" dur="1500"/>
                                        <p:tgtEl>
                                          <p:spTgt spid="8197">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250"/>
                                  </p:stCondLst>
                                  <p:childTnLst>
                                    <p:set>
                                      <p:cBhvr>
                                        <p:cTn id="18" dur="1" fill="hold">
                                          <p:stCondLst>
                                            <p:cond delay="0"/>
                                          </p:stCondLst>
                                        </p:cTn>
                                        <p:tgtEl>
                                          <p:spTgt spid="8205"/>
                                        </p:tgtEl>
                                        <p:attrNameLst>
                                          <p:attrName>style.visibility</p:attrName>
                                        </p:attrNameLst>
                                      </p:cBhvr>
                                      <p:to>
                                        <p:strVal val="visible"/>
                                      </p:to>
                                    </p:set>
                                    <p:animEffect transition="in" filter="dissolve">
                                      <p:cBhvr>
                                        <p:cTn id="19" dur="500"/>
                                        <p:tgtEl>
                                          <p:spTgt spid="82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197">
                                            <p:txEl>
                                              <p:pRg st="4" end="4"/>
                                            </p:txEl>
                                          </p:spTgt>
                                        </p:tgtEl>
                                        <p:attrNameLst>
                                          <p:attrName>style.visibility</p:attrName>
                                        </p:attrNameLst>
                                      </p:cBhvr>
                                      <p:to>
                                        <p:strVal val="visible"/>
                                      </p:to>
                                    </p:set>
                                    <p:animEffect transition="in" filter="wipe(left)">
                                      <p:cBhvr>
                                        <p:cTn id="24" dur="1500"/>
                                        <p:tgtEl>
                                          <p:spTgt spid="8197">
                                            <p:txEl>
                                              <p:pRg st="4" end="4"/>
                                            </p:txEl>
                                          </p:spTgt>
                                        </p:tgtEl>
                                      </p:cBhvr>
                                    </p:animEffect>
                                  </p:childTnLst>
                                </p:cTn>
                              </p:par>
                            </p:childTnLst>
                          </p:cTn>
                        </p:par>
                        <p:par>
                          <p:cTn id="25" fill="hold">
                            <p:stCondLst>
                              <p:cond delay="1500"/>
                            </p:stCondLst>
                            <p:childTnLst>
                              <p:par>
                                <p:cTn id="26" presetID="9" presetClass="entr" presetSubtype="0" fill="hold" nodeType="afterEffect">
                                  <p:stCondLst>
                                    <p:cond delay="250"/>
                                  </p:stCondLst>
                                  <p:childTnLst>
                                    <p:set>
                                      <p:cBhvr>
                                        <p:cTn id="27" dur="1" fill="hold">
                                          <p:stCondLst>
                                            <p:cond delay="0"/>
                                          </p:stCondLst>
                                        </p:cTn>
                                        <p:tgtEl>
                                          <p:spTgt spid="8204"/>
                                        </p:tgtEl>
                                        <p:attrNameLst>
                                          <p:attrName>style.visibility</p:attrName>
                                        </p:attrNameLst>
                                      </p:cBhvr>
                                      <p:to>
                                        <p:strVal val="visible"/>
                                      </p:to>
                                    </p:set>
                                    <p:animEffect transition="in" filter="dissolve">
                                      <p:cBhvr>
                                        <p:cTn id="28" dur="500"/>
                                        <p:tgtEl>
                                          <p:spTgt spid="82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197">
                                            <p:txEl>
                                              <p:pRg st="6" end="6"/>
                                            </p:txEl>
                                          </p:spTgt>
                                        </p:tgtEl>
                                        <p:attrNameLst>
                                          <p:attrName>style.visibility</p:attrName>
                                        </p:attrNameLst>
                                      </p:cBhvr>
                                      <p:to>
                                        <p:strVal val="visible"/>
                                      </p:to>
                                    </p:set>
                                    <p:animEffect transition="in" filter="wipe(left)">
                                      <p:cBhvr>
                                        <p:cTn id="33" dur="1500"/>
                                        <p:tgtEl>
                                          <p:spTgt spid="8197">
                                            <p:txEl>
                                              <p:pRg st="6" end="6"/>
                                            </p:txEl>
                                          </p:spTgt>
                                        </p:tgtEl>
                                      </p:cBhvr>
                                    </p:animEffect>
                                  </p:childTnLst>
                                </p:cTn>
                              </p:par>
                            </p:childTnLst>
                          </p:cTn>
                        </p:par>
                        <p:par>
                          <p:cTn id="34" fill="hold">
                            <p:stCondLst>
                              <p:cond delay="1500"/>
                            </p:stCondLst>
                            <p:childTnLst>
                              <p:par>
                                <p:cTn id="35" presetID="9" presetClass="entr" presetSubtype="0" fill="hold" nodeType="afterEffect">
                                  <p:stCondLst>
                                    <p:cond delay="250"/>
                                  </p:stCondLst>
                                  <p:childTnLst>
                                    <p:set>
                                      <p:cBhvr>
                                        <p:cTn id="36" dur="1" fill="hold">
                                          <p:stCondLst>
                                            <p:cond delay="0"/>
                                          </p:stCondLst>
                                        </p:cTn>
                                        <p:tgtEl>
                                          <p:spTgt spid="8202"/>
                                        </p:tgtEl>
                                        <p:attrNameLst>
                                          <p:attrName>style.visibility</p:attrName>
                                        </p:attrNameLst>
                                      </p:cBhvr>
                                      <p:to>
                                        <p:strVal val="visible"/>
                                      </p:to>
                                    </p:set>
                                    <p:animEffect transition="in" filter="dissolve">
                                      <p:cBhvr>
                                        <p:cTn id="37"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E08A2B-8992-4F10-A15D-CA1A46DF1804}" type="slidenum">
              <a:rPr lang="el-GR" altLang="el-GR" sz="1400" smtClean="0"/>
              <a:pPr>
                <a:spcBef>
                  <a:spcPct val="0"/>
                </a:spcBef>
                <a:buFontTx/>
                <a:buNone/>
              </a:pPr>
              <a:t>20</a:t>
            </a:fld>
            <a:endParaRPr lang="el-GR" altLang="el-GR" sz="1400" smtClean="0"/>
          </a:p>
        </p:txBody>
      </p:sp>
      <p:sp>
        <p:nvSpPr>
          <p:cNvPr id="51247" name="Oval 47"/>
          <p:cNvSpPr>
            <a:spLocks noChangeArrowheads="1"/>
          </p:cNvSpPr>
          <p:nvPr/>
        </p:nvSpPr>
        <p:spPr bwMode="auto">
          <a:xfrm>
            <a:off x="6372225" y="2708275"/>
            <a:ext cx="2087563"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57" name="Line 57"/>
          <p:cNvSpPr>
            <a:spLocks noChangeShapeType="1"/>
          </p:cNvSpPr>
          <p:nvPr/>
        </p:nvSpPr>
        <p:spPr bwMode="auto">
          <a:xfrm>
            <a:off x="7451725" y="3716338"/>
            <a:ext cx="50323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06" name="Oval 6"/>
          <p:cNvSpPr>
            <a:spLocks noChangeArrowheads="1"/>
          </p:cNvSpPr>
          <p:nvPr/>
        </p:nvSpPr>
        <p:spPr bwMode="auto">
          <a:xfrm>
            <a:off x="395288" y="2708275"/>
            <a:ext cx="2160587"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07" name="Oval 7"/>
          <p:cNvSpPr>
            <a:spLocks noChangeArrowheads="1"/>
          </p:cNvSpPr>
          <p:nvPr/>
        </p:nvSpPr>
        <p:spPr bwMode="auto">
          <a:xfrm>
            <a:off x="1331913"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10" name="Line 10"/>
          <p:cNvSpPr>
            <a:spLocks noChangeShapeType="1"/>
          </p:cNvSpPr>
          <p:nvPr/>
        </p:nvSpPr>
        <p:spPr bwMode="auto">
          <a:xfrm>
            <a:off x="147637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2" name="Line 12"/>
          <p:cNvSpPr>
            <a:spLocks noChangeShapeType="1"/>
          </p:cNvSpPr>
          <p:nvPr/>
        </p:nvSpPr>
        <p:spPr bwMode="auto">
          <a:xfrm>
            <a:off x="395288" y="3716338"/>
            <a:ext cx="503237"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3" name="Line 13"/>
          <p:cNvSpPr>
            <a:spLocks noChangeShapeType="1"/>
          </p:cNvSpPr>
          <p:nvPr/>
        </p:nvSpPr>
        <p:spPr bwMode="auto">
          <a:xfrm>
            <a:off x="255587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6" name="Line 16"/>
          <p:cNvSpPr>
            <a:spLocks noChangeShapeType="1"/>
          </p:cNvSpPr>
          <p:nvPr/>
        </p:nvSpPr>
        <p:spPr bwMode="auto">
          <a:xfrm>
            <a:off x="1403350" y="270827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Text Box 17"/>
          <p:cNvSpPr txBox="1">
            <a:spLocks noChangeArrowheads="1"/>
          </p:cNvSpPr>
          <p:nvPr/>
        </p:nvSpPr>
        <p:spPr bwMode="auto">
          <a:xfrm>
            <a:off x="2484438" y="335756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18" name="Text Box 18"/>
          <p:cNvSpPr txBox="1">
            <a:spLocks noChangeArrowheads="1"/>
          </p:cNvSpPr>
          <p:nvPr/>
        </p:nvSpPr>
        <p:spPr bwMode="auto">
          <a:xfrm>
            <a:off x="1476375" y="23495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19" name="Text Box 19"/>
          <p:cNvSpPr txBox="1">
            <a:spLocks noChangeArrowheads="1"/>
          </p:cNvSpPr>
          <p:nvPr/>
        </p:nvSpPr>
        <p:spPr bwMode="auto">
          <a:xfrm>
            <a:off x="1403350" y="3357563"/>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0" name="Text Box 20"/>
          <p:cNvSpPr txBox="1">
            <a:spLocks noChangeArrowheads="1"/>
          </p:cNvSpPr>
          <p:nvPr/>
        </p:nvSpPr>
        <p:spPr bwMode="auto">
          <a:xfrm>
            <a:off x="395288" y="335756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2" name="Text Box 22"/>
          <p:cNvSpPr txBox="1">
            <a:spLocks noChangeArrowheads="1"/>
          </p:cNvSpPr>
          <p:nvPr/>
        </p:nvSpPr>
        <p:spPr bwMode="auto">
          <a:xfrm>
            <a:off x="179388" y="1268413"/>
            <a:ext cx="25193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2000" dirty="0">
                <a:effectLst>
                  <a:outerShdw blurRad="38100" dist="38100" dir="2700000" algn="tl">
                    <a:srgbClr val="FFFFFF"/>
                  </a:outerShdw>
                </a:effectLst>
                <a:latin typeface="Comic Sans MS" pitchFamily="66" charset="0"/>
              </a:rPr>
              <a:t>Μεταφορική κίνηση με την ταχύτητα του κέντρου μάζας</a:t>
            </a:r>
          </a:p>
        </p:txBody>
      </p:sp>
      <p:sp>
        <p:nvSpPr>
          <p:cNvPr id="51223" name="Rectangle 23" descr="Επιστολόχαρτο"/>
          <p:cNvSpPr>
            <a:spLocks noChangeArrowheads="1"/>
          </p:cNvSpPr>
          <p:nvPr/>
        </p:nvSpPr>
        <p:spPr bwMode="auto">
          <a:xfrm>
            <a:off x="250825" y="4797425"/>
            <a:ext cx="2376488"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24" name="Line 24"/>
          <p:cNvSpPr>
            <a:spLocks noChangeShapeType="1"/>
          </p:cNvSpPr>
          <p:nvPr/>
        </p:nvSpPr>
        <p:spPr bwMode="auto">
          <a:xfrm>
            <a:off x="1403350" y="479742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Text Box 26"/>
          <p:cNvSpPr txBox="1">
            <a:spLocks noChangeArrowheads="1"/>
          </p:cNvSpPr>
          <p:nvPr/>
        </p:nvSpPr>
        <p:spPr bwMode="auto">
          <a:xfrm>
            <a:off x="1403350" y="4797425"/>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7" name="Text Box 27"/>
          <p:cNvSpPr txBox="1">
            <a:spLocks noChangeArrowheads="1"/>
          </p:cNvSpPr>
          <p:nvPr/>
        </p:nvSpPr>
        <p:spPr bwMode="auto">
          <a:xfrm>
            <a:off x="2843213" y="1412875"/>
            <a:ext cx="576262"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3600" b="1">
                <a:effectLst>
                  <a:outerShdw blurRad="38100" dist="38100" dir="2700000" algn="tl">
                    <a:srgbClr val="FFFFFF"/>
                  </a:outerShdw>
                </a:effectLst>
                <a:latin typeface="Comic Sans MS" pitchFamily="66" charset="0"/>
              </a:rPr>
              <a:t>+</a:t>
            </a:r>
          </a:p>
        </p:txBody>
      </p:sp>
      <p:sp>
        <p:nvSpPr>
          <p:cNvPr id="51228" name="Text Box 28"/>
          <p:cNvSpPr txBox="1">
            <a:spLocks noChangeArrowheads="1"/>
          </p:cNvSpPr>
          <p:nvPr/>
        </p:nvSpPr>
        <p:spPr bwMode="auto">
          <a:xfrm>
            <a:off x="3203575" y="1196975"/>
            <a:ext cx="23764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2000">
                <a:effectLst>
                  <a:outerShdw blurRad="38100" dist="38100" dir="2700000" algn="tl">
                    <a:srgbClr val="FFFFFF"/>
                  </a:outerShdw>
                </a:effectLst>
                <a:latin typeface="Comic Sans MS" pitchFamily="66" charset="0"/>
              </a:rPr>
              <a:t>Περιστροφική κίνηση περί άξονα που περνά από το κέντρο μάζας</a:t>
            </a:r>
          </a:p>
        </p:txBody>
      </p:sp>
      <p:sp>
        <p:nvSpPr>
          <p:cNvPr id="51229" name="Oval 29"/>
          <p:cNvSpPr>
            <a:spLocks noChangeArrowheads="1"/>
          </p:cNvSpPr>
          <p:nvPr/>
        </p:nvSpPr>
        <p:spPr bwMode="auto">
          <a:xfrm>
            <a:off x="3635375" y="2708275"/>
            <a:ext cx="2160588"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0" name="Rectangle 30" descr="Επιστολόχαρτο"/>
          <p:cNvSpPr>
            <a:spLocks noChangeArrowheads="1"/>
          </p:cNvSpPr>
          <p:nvPr/>
        </p:nvSpPr>
        <p:spPr bwMode="auto">
          <a:xfrm>
            <a:off x="3492500" y="4797425"/>
            <a:ext cx="2376488"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1" name="Text Box 31"/>
          <p:cNvSpPr txBox="1">
            <a:spLocks noChangeArrowheads="1"/>
          </p:cNvSpPr>
          <p:nvPr/>
        </p:nvSpPr>
        <p:spPr bwMode="auto">
          <a:xfrm>
            <a:off x="3132138" y="3357563"/>
            <a:ext cx="576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b="1">
                <a:latin typeface="Comic Sans MS" panose="030F0702030302020204" pitchFamily="66" charset="0"/>
              </a:rPr>
              <a:t>+</a:t>
            </a:r>
          </a:p>
        </p:txBody>
      </p:sp>
      <p:sp>
        <p:nvSpPr>
          <p:cNvPr id="51232" name="Oval 32"/>
          <p:cNvSpPr>
            <a:spLocks noChangeArrowheads="1"/>
          </p:cNvSpPr>
          <p:nvPr/>
        </p:nvSpPr>
        <p:spPr bwMode="auto">
          <a:xfrm>
            <a:off x="4643438"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5" name="Line 35"/>
          <p:cNvSpPr>
            <a:spLocks noChangeShapeType="1"/>
          </p:cNvSpPr>
          <p:nvPr/>
        </p:nvSpPr>
        <p:spPr bwMode="auto">
          <a:xfrm>
            <a:off x="4643438" y="2708275"/>
            <a:ext cx="503237"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6" name="Line 36"/>
          <p:cNvSpPr>
            <a:spLocks noChangeShapeType="1"/>
          </p:cNvSpPr>
          <p:nvPr/>
        </p:nvSpPr>
        <p:spPr bwMode="auto">
          <a:xfrm>
            <a:off x="4140200" y="4797425"/>
            <a:ext cx="503238" cy="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7" name="Line 37"/>
          <p:cNvSpPr>
            <a:spLocks noChangeShapeType="1"/>
          </p:cNvSpPr>
          <p:nvPr/>
        </p:nvSpPr>
        <p:spPr bwMode="auto">
          <a:xfrm>
            <a:off x="5795963" y="3644900"/>
            <a:ext cx="0" cy="5048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39"/>
          <p:cNvSpPr>
            <a:spLocks noChangeShapeType="1"/>
          </p:cNvSpPr>
          <p:nvPr/>
        </p:nvSpPr>
        <p:spPr bwMode="auto">
          <a:xfrm>
            <a:off x="3635375" y="3213100"/>
            <a:ext cx="0" cy="504825"/>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Text Box 40"/>
          <p:cNvSpPr txBox="1">
            <a:spLocks noChangeArrowheads="1"/>
          </p:cNvSpPr>
          <p:nvPr/>
        </p:nvSpPr>
        <p:spPr bwMode="auto">
          <a:xfrm>
            <a:off x="5795963" y="38608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1" name="Text Box 41"/>
          <p:cNvSpPr txBox="1">
            <a:spLocks noChangeArrowheads="1"/>
          </p:cNvSpPr>
          <p:nvPr/>
        </p:nvSpPr>
        <p:spPr bwMode="auto">
          <a:xfrm>
            <a:off x="5003800" y="2420938"/>
            <a:ext cx="1081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i="1">
              <a:latin typeface="Comic Sans MS" panose="030F0702030302020204" pitchFamily="66" charset="0"/>
            </a:endParaRPr>
          </a:p>
        </p:txBody>
      </p:sp>
      <p:sp>
        <p:nvSpPr>
          <p:cNvPr id="51242" name="Text Box 42"/>
          <p:cNvSpPr txBox="1">
            <a:spLocks noChangeArrowheads="1"/>
          </p:cNvSpPr>
          <p:nvPr/>
        </p:nvSpPr>
        <p:spPr bwMode="auto">
          <a:xfrm>
            <a:off x="3995738" y="47244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3" name="Text Box 43"/>
          <p:cNvSpPr txBox="1">
            <a:spLocks noChangeArrowheads="1"/>
          </p:cNvSpPr>
          <p:nvPr/>
        </p:nvSpPr>
        <p:spPr bwMode="auto">
          <a:xfrm>
            <a:off x="3276600" y="2924175"/>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4" name="Text Box 44"/>
          <p:cNvSpPr txBox="1">
            <a:spLocks noChangeArrowheads="1"/>
          </p:cNvSpPr>
          <p:nvPr/>
        </p:nvSpPr>
        <p:spPr bwMode="auto">
          <a:xfrm>
            <a:off x="5580063" y="1484313"/>
            <a:ext cx="503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a:latin typeface="Comic Sans MS" panose="030F0702030302020204" pitchFamily="66" charset="0"/>
              </a:rPr>
              <a:t>=</a:t>
            </a:r>
          </a:p>
        </p:txBody>
      </p:sp>
      <p:sp>
        <p:nvSpPr>
          <p:cNvPr id="51245" name="Text Box 45"/>
          <p:cNvSpPr txBox="1">
            <a:spLocks noChangeArrowheads="1"/>
          </p:cNvSpPr>
          <p:nvPr/>
        </p:nvSpPr>
        <p:spPr bwMode="auto">
          <a:xfrm>
            <a:off x="6227763" y="1484313"/>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2000">
                <a:effectLst>
                  <a:outerShdw blurRad="38100" dist="38100" dir="2700000" algn="tl">
                    <a:srgbClr val="FFFFFF"/>
                  </a:outerShdw>
                </a:effectLst>
                <a:latin typeface="Comic Sans MS" pitchFamily="66" charset="0"/>
                <a:hlinkClick r:id="rId5"/>
              </a:rPr>
              <a:t>Σύνθετη κίνηση (Κύλιση)</a:t>
            </a:r>
            <a:endParaRPr lang="el-GR" altLang="el-GR" sz="2000">
              <a:effectLst>
                <a:outerShdw blurRad="38100" dist="38100" dir="2700000" algn="tl">
                  <a:srgbClr val="FFFFFF"/>
                </a:outerShdw>
              </a:effectLst>
              <a:latin typeface="Comic Sans MS" pitchFamily="66" charset="0"/>
            </a:endParaRPr>
          </a:p>
        </p:txBody>
      </p:sp>
      <p:sp>
        <p:nvSpPr>
          <p:cNvPr id="51246" name="Text Box 46"/>
          <p:cNvSpPr txBox="1">
            <a:spLocks noChangeArrowheads="1"/>
          </p:cNvSpPr>
          <p:nvPr/>
        </p:nvSpPr>
        <p:spPr bwMode="auto">
          <a:xfrm>
            <a:off x="5867400" y="3357563"/>
            <a:ext cx="503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a:latin typeface="Comic Sans MS" panose="030F0702030302020204" pitchFamily="66" charset="0"/>
              </a:rPr>
              <a:t>=</a:t>
            </a:r>
          </a:p>
        </p:txBody>
      </p:sp>
      <p:sp>
        <p:nvSpPr>
          <p:cNvPr id="51248" name="Rectangle 48" descr="Επιστολόχαρτο"/>
          <p:cNvSpPr>
            <a:spLocks noChangeArrowheads="1"/>
          </p:cNvSpPr>
          <p:nvPr/>
        </p:nvSpPr>
        <p:spPr bwMode="auto">
          <a:xfrm>
            <a:off x="6227763" y="4797425"/>
            <a:ext cx="2376487"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49" name="Oval 49"/>
          <p:cNvSpPr>
            <a:spLocks noChangeArrowheads="1"/>
          </p:cNvSpPr>
          <p:nvPr/>
        </p:nvSpPr>
        <p:spPr bwMode="auto">
          <a:xfrm>
            <a:off x="7380288"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54" name="Line 54"/>
          <p:cNvSpPr>
            <a:spLocks noChangeShapeType="1"/>
          </p:cNvSpPr>
          <p:nvPr/>
        </p:nvSpPr>
        <p:spPr bwMode="auto">
          <a:xfrm>
            <a:off x="7451725" y="270827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5" name="Line 55"/>
          <p:cNvSpPr>
            <a:spLocks noChangeShapeType="1"/>
          </p:cNvSpPr>
          <p:nvPr/>
        </p:nvSpPr>
        <p:spPr bwMode="auto">
          <a:xfrm>
            <a:off x="7885113" y="2708275"/>
            <a:ext cx="431800"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6" name="Line 56"/>
          <p:cNvSpPr>
            <a:spLocks noChangeShapeType="1"/>
          </p:cNvSpPr>
          <p:nvPr/>
        </p:nvSpPr>
        <p:spPr bwMode="auto">
          <a:xfrm>
            <a:off x="7451725" y="2708275"/>
            <a:ext cx="86518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8" name="Line 58"/>
          <p:cNvSpPr>
            <a:spLocks noChangeShapeType="1"/>
          </p:cNvSpPr>
          <p:nvPr/>
        </p:nvSpPr>
        <p:spPr bwMode="auto">
          <a:xfrm>
            <a:off x="8459788" y="3716338"/>
            <a:ext cx="503237"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9" name="Line 59"/>
          <p:cNvSpPr>
            <a:spLocks noChangeShapeType="1"/>
          </p:cNvSpPr>
          <p:nvPr/>
        </p:nvSpPr>
        <p:spPr bwMode="auto">
          <a:xfrm>
            <a:off x="8459788" y="3716338"/>
            <a:ext cx="0" cy="5048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0" name="Line 60"/>
          <p:cNvSpPr>
            <a:spLocks noChangeShapeType="1"/>
          </p:cNvSpPr>
          <p:nvPr/>
        </p:nvSpPr>
        <p:spPr bwMode="auto">
          <a:xfrm>
            <a:off x="8459788" y="3716338"/>
            <a:ext cx="433387"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3" name="Line 63"/>
          <p:cNvSpPr>
            <a:spLocks noChangeShapeType="1"/>
          </p:cNvSpPr>
          <p:nvPr/>
        </p:nvSpPr>
        <p:spPr bwMode="auto">
          <a:xfrm>
            <a:off x="7451725" y="479742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4" name="Line 64"/>
          <p:cNvSpPr>
            <a:spLocks noChangeShapeType="1"/>
          </p:cNvSpPr>
          <p:nvPr/>
        </p:nvSpPr>
        <p:spPr bwMode="auto">
          <a:xfrm>
            <a:off x="6948488" y="4797425"/>
            <a:ext cx="503237" cy="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6" name="Line 66"/>
          <p:cNvSpPr>
            <a:spLocks noChangeShapeType="1"/>
          </p:cNvSpPr>
          <p:nvPr/>
        </p:nvSpPr>
        <p:spPr bwMode="auto">
          <a:xfrm>
            <a:off x="637222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7" name="Line 67"/>
          <p:cNvSpPr>
            <a:spLocks noChangeShapeType="1"/>
          </p:cNvSpPr>
          <p:nvPr/>
        </p:nvSpPr>
        <p:spPr bwMode="auto">
          <a:xfrm>
            <a:off x="6372225" y="3213100"/>
            <a:ext cx="0" cy="504825"/>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70" name="Line 70"/>
          <p:cNvSpPr>
            <a:spLocks noChangeShapeType="1"/>
          </p:cNvSpPr>
          <p:nvPr/>
        </p:nvSpPr>
        <p:spPr bwMode="auto">
          <a:xfrm flipV="1">
            <a:off x="6372225" y="3213100"/>
            <a:ext cx="504825" cy="5032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71" name="Text Box 71"/>
          <p:cNvSpPr txBox="1">
            <a:spLocks noChangeArrowheads="1"/>
          </p:cNvSpPr>
          <p:nvPr/>
        </p:nvSpPr>
        <p:spPr bwMode="auto">
          <a:xfrm>
            <a:off x="8243888"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dirty="0">
                <a:solidFill>
                  <a:srgbClr val="FF0000"/>
                </a:solidFill>
                <a:effectLst>
                  <a:outerShdw blurRad="38100" dist="38100" dir="2700000" algn="tl">
                    <a:srgbClr val="000000"/>
                  </a:outerShdw>
                </a:effectLst>
                <a:latin typeface="Comic Sans MS" pitchFamily="66" charset="0"/>
              </a:rPr>
              <a:t>υ</a:t>
            </a:r>
            <a:r>
              <a:rPr lang="el-GR" altLang="el-GR" sz="1600" b="1" baseline="-25000" dirty="0">
                <a:solidFill>
                  <a:srgbClr val="FF0000"/>
                </a:solidFill>
                <a:effectLst>
                  <a:outerShdw blurRad="38100" dist="38100" dir="2700000" algn="tl">
                    <a:srgbClr val="000000"/>
                  </a:outerShdw>
                </a:effectLst>
                <a:latin typeface="Comic Sans MS" pitchFamily="66" charset="0"/>
              </a:rPr>
              <a:t>1</a:t>
            </a:r>
            <a:endParaRPr lang="el-GR" altLang="el-GR" sz="1600" b="1" i="1" dirty="0">
              <a:solidFill>
                <a:srgbClr val="FF0000"/>
              </a:solidFill>
              <a:effectLst>
                <a:outerShdw blurRad="38100" dist="38100" dir="2700000" algn="tl">
                  <a:srgbClr val="000000"/>
                </a:outerShdw>
              </a:effectLst>
              <a:latin typeface="Comic Sans MS" pitchFamily="66" charset="0"/>
            </a:endParaRPr>
          </a:p>
        </p:txBody>
      </p:sp>
      <p:sp>
        <p:nvSpPr>
          <p:cNvPr id="51272" name="Text Box 72"/>
          <p:cNvSpPr txBox="1">
            <a:spLocks noChangeArrowheads="1"/>
          </p:cNvSpPr>
          <p:nvPr/>
        </p:nvSpPr>
        <p:spPr bwMode="auto">
          <a:xfrm>
            <a:off x="8712200" y="414972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dirty="0">
                <a:solidFill>
                  <a:srgbClr val="FF0000"/>
                </a:solidFill>
                <a:effectLst>
                  <a:outerShdw blurRad="38100" dist="38100" dir="2700000" algn="tl">
                    <a:srgbClr val="000000"/>
                  </a:outerShdw>
                </a:effectLst>
                <a:latin typeface="Comic Sans MS" pitchFamily="66" charset="0"/>
              </a:rPr>
              <a:t>υ</a:t>
            </a:r>
            <a:r>
              <a:rPr lang="el-GR" altLang="el-GR" sz="1600" b="1" baseline="-25000" dirty="0">
                <a:solidFill>
                  <a:srgbClr val="FF0000"/>
                </a:solidFill>
                <a:effectLst>
                  <a:outerShdw blurRad="38100" dist="38100" dir="2700000" algn="tl">
                    <a:srgbClr val="000000"/>
                  </a:outerShdw>
                </a:effectLst>
                <a:latin typeface="Comic Sans MS" pitchFamily="66" charset="0"/>
              </a:rPr>
              <a:t>2</a:t>
            </a:r>
            <a:endParaRPr lang="el-GR" altLang="el-GR" sz="1600" b="1" i="1" dirty="0">
              <a:solidFill>
                <a:srgbClr val="FF0000"/>
              </a:solidFill>
              <a:effectLst>
                <a:outerShdw blurRad="38100" dist="38100" dir="2700000" algn="tl">
                  <a:srgbClr val="000000"/>
                </a:outerShdw>
              </a:effectLst>
              <a:latin typeface="Comic Sans MS" pitchFamily="66" charset="0"/>
            </a:endParaRPr>
          </a:p>
        </p:txBody>
      </p:sp>
      <p:sp>
        <p:nvSpPr>
          <p:cNvPr id="51273" name="Text Box 73"/>
          <p:cNvSpPr txBox="1">
            <a:spLocks noChangeArrowheads="1"/>
          </p:cNvSpPr>
          <p:nvPr/>
        </p:nvSpPr>
        <p:spPr bwMode="auto">
          <a:xfrm>
            <a:off x="7308850" y="4797425"/>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a:solidFill>
                  <a:srgbClr val="FF0000"/>
                </a:solidFill>
                <a:effectLst>
                  <a:outerShdw blurRad="38100" dist="38100" dir="2700000" algn="tl">
                    <a:srgbClr val="000000"/>
                  </a:outerShdw>
                </a:effectLst>
                <a:latin typeface="Comic Sans MS" pitchFamily="66" charset="0"/>
              </a:rPr>
              <a:t>υ</a:t>
            </a:r>
            <a:r>
              <a:rPr lang="el-GR" altLang="el-GR" sz="1600" b="1" baseline="-25000">
                <a:solidFill>
                  <a:srgbClr val="FF0000"/>
                </a:solidFill>
                <a:effectLst>
                  <a:outerShdw blurRad="38100" dist="38100" dir="2700000" algn="tl">
                    <a:srgbClr val="000000"/>
                  </a:outerShdw>
                </a:effectLst>
                <a:latin typeface="Comic Sans MS" pitchFamily="66" charset="0"/>
              </a:rPr>
              <a:t>3</a:t>
            </a:r>
            <a:r>
              <a:rPr lang="en-US" altLang="el-GR" sz="1600" b="1">
                <a:solidFill>
                  <a:srgbClr val="FF0000"/>
                </a:solidFill>
                <a:effectLst>
                  <a:outerShdw blurRad="38100" dist="38100" dir="2700000" algn="tl">
                    <a:srgbClr val="000000"/>
                  </a:outerShdw>
                </a:effectLst>
                <a:latin typeface="Comic Sans MS" pitchFamily="66" charset="0"/>
              </a:rPr>
              <a:t>=</a:t>
            </a:r>
            <a:r>
              <a:rPr lang="el-GR" altLang="el-GR" sz="1600" b="1">
                <a:solidFill>
                  <a:srgbClr val="FF0000"/>
                </a:solidFill>
                <a:effectLst>
                  <a:outerShdw blurRad="38100" dist="38100" dir="2700000" algn="tl">
                    <a:srgbClr val="000000"/>
                  </a:outerShdw>
                </a:effectLst>
                <a:latin typeface="Comic Sans MS" pitchFamily="66" charset="0"/>
              </a:rPr>
              <a:t>0</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74" name="Text Box 74"/>
          <p:cNvSpPr txBox="1">
            <a:spLocks noChangeArrowheads="1"/>
          </p:cNvSpPr>
          <p:nvPr/>
        </p:nvSpPr>
        <p:spPr bwMode="auto">
          <a:xfrm>
            <a:off x="6804025" y="29972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a:solidFill>
                  <a:srgbClr val="FF0000"/>
                </a:solidFill>
                <a:effectLst>
                  <a:outerShdw blurRad="38100" dist="38100" dir="2700000" algn="tl">
                    <a:srgbClr val="000000"/>
                  </a:outerShdw>
                </a:effectLst>
                <a:latin typeface="Comic Sans MS" pitchFamily="66" charset="0"/>
              </a:rPr>
              <a:t>υ</a:t>
            </a:r>
            <a:r>
              <a:rPr lang="el-GR" altLang="el-GR" sz="1600" b="1" baseline="-25000">
                <a:solidFill>
                  <a:srgbClr val="FF0000"/>
                </a:solidFill>
                <a:effectLst>
                  <a:outerShdw blurRad="38100" dist="38100" dir="2700000" algn="tl">
                    <a:srgbClr val="000000"/>
                  </a:outerShdw>
                </a:effectLst>
                <a:latin typeface="Comic Sans MS" pitchFamily="66" charset="0"/>
              </a:rPr>
              <a:t>4</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75" name="Text Box 75"/>
          <p:cNvSpPr txBox="1">
            <a:spLocks noChangeArrowheads="1"/>
          </p:cNvSpPr>
          <p:nvPr/>
        </p:nvSpPr>
        <p:spPr bwMode="auto">
          <a:xfrm>
            <a:off x="7596188" y="3716338"/>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solidFill>
                  <a:srgbClr val="FF0000"/>
                </a:solidFill>
                <a:latin typeface="Comic Sans MS" panose="030F0702030302020204" pitchFamily="66" charset="0"/>
              </a:rPr>
              <a:t>υ</a:t>
            </a:r>
            <a:r>
              <a:rPr lang="en-US" altLang="el-GR" sz="1600" b="1" baseline="-25000">
                <a:solidFill>
                  <a:srgbClr val="FF0000"/>
                </a:solidFill>
                <a:latin typeface="Comic Sans MS" panose="030F0702030302020204" pitchFamily="66" charset="0"/>
              </a:rPr>
              <a:t>cm</a:t>
            </a:r>
            <a:endParaRPr lang="el-GR" altLang="el-GR" sz="1600" b="1" baseline="-25000">
              <a:solidFill>
                <a:srgbClr val="FF0000"/>
              </a:solidFill>
              <a:latin typeface="Comic Sans MS" panose="030F0702030302020204" pitchFamily="66" charset="0"/>
            </a:endParaRPr>
          </a:p>
        </p:txBody>
      </p:sp>
      <p:sp>
        <p:nvSpPr>
          <p:cNvPr id="51276" name="Text Box 76"/>
          <p:cNvSpPr txBox="1">
            <a:spLocks noChangeArrowheads="1"/>
          </p:cNvSpPr>
          <p:nvPr/>
        </p:nvSpPr>
        <p:spPr bwMode="auto">
          <a:xfrm>
            <a:off x="827088" y="5445125"/>
            <a:ext cx="1871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latin typeface="Comic Sans MS" pitchFamily="66" charset="0"/>
              </a:rPr>
              <a:t>υ</a:t>
            </a:r>
            <a:r>
              <a:rPr lang="el-GR" altLang="el-GR" sz="2800" b="1" baseline="-25000" dirty="0">
                <a:solidFill>
                  <a:srgbClr val="FF0000"/>
                </a:solidFill>
                <a:effectLst>
                  <a:outerShdw blurRad="38100" dist="38100" dir="2700000" algn="tl">
                    <a:srgbClr val="000000"/>
                  </a:outerShdw>
                </a:effectLst>
                <a:latin typeface="Comic Sans MS" pitchFamily="66" charset="0"/>
              </a:rPr>
              <a:t>1</a:t>
            </a:r>
            <a:r>
              <a:rPr lang="el-GR" altLang="el-GR" sz="2800" b="1" dirty="0">
                <a:solidFill>
                  <a:srgbClr val="FF0000"/>
                </a:solidFill>
                <a:effectLst>
                  <a:outerShdw blurRad="38100" dist="38100" dir="2700000" algn="tl">
                    <a:srgbClr val="000000"/>
                  </a:outerShdw>
                </a:effectLst>
                <a:latin typeface="Comic Sans MS" pitchFamily="66" charset="0"/>
              </a:rPr>
              <a:t> = 2</a:t>
            </a:r>
            <a:r>
              <a:rPr lang="el-GR" altLang="el-GR" sz="2800" b="1" i="1" dirty="0">
                <a:solidFill>
                  <a:srgbClr val="FF0000"/>
                </a:solidFill>
                <a:effectLst>
                  <a:outerShdw blurRad="38100" dist="38100" dir="2700000" algn="tl">
                    <a:srgbClr val="000000"/>
                  </a:outerShdw>
                </a:effectLst>
                <a:latin typeface="Comic Sans MS" pitchFamily="66" charset="0"/>
              </a:rPr>
              <a:t>υ</a:t>
            </a:r>
            <a:r>
              <a:rPr lang="en-US" altLang="el-GR" sz="2800" b="1" baseline="-25000" dirty="0">
                <a:solidFill>
                  <a:srgbClr val="FF0000"/>
                </a:solidFill>
                <a:effectLst>
                  <a:outerShdw blurRad="38100" dist="38100" dir="2700000" algn="tl">
                    <a:srgbClr val="000000"/>
                  </a:outerShdw>
                </a:effectLst>
                <a:latin typeface="Comic Sans MS" pitchFamily="66" charset="0"/>
              </a:rPr>
              <a:t>cm</a:t>
            </a:r>
            <a:endParaRPr lang="el-GR" altLang="el-GR" sz="2800" b="1" i="1" dirty="0">
              <a:solidFill>
                <a:srgbClr val="FF0000"/>
              </a:solidFill>
              <a:effectLst>
                <a:outerShdw blurRad="38100" dist="38100" dir="2700000" algn="tl">
                  <a:srgbClr val="000000"/>
                </a:outerShdw>
              </a:effectLst>
              <a:latin typeface="Comic Sans MS" pitchFamily="66" charset="0"/>
            </a:endParaRPr>
          </a:p>
        </p:txBody>
      </p:sp>
      <p:grpSp>
        <p:nvGrpSpPr>
          <p:cNvPr id="51282" name="Group 82"/>
          <p:cNvGrpSpPr>
            <a:grpSpLocks/>
          </p:cNvGrpSpPr>
          <p:nvPr/>
        </p:nvGrpSpPr>
        <p:grpSpPr bwMode="auto">
          <a:xfrm>
            <a:off x="3276600" y="5397500"/>
            <a:ext cx="2647950" cy="639763"/>
            <a:chOff x="2064" y="3400"/>
            <a:chExt cx="1668" cy="403"/>
          </a:xfrm>
        </p:grpSpPr>
        <p:sp>
          <p:nvSpPr>
            <p:cNvPr id="51278" name="Text Box 78"/>
            <p:cNvSpPr txBox="1">
              <a:spLocks noChangeArrowheads="1"/>
            </p:cNvSpPr>
            <p:nvPr/>
          </p:nvSpPr>
          <p:spPr bwMode="auto">
            <a:xfrm>
              <a:off x="2064" y="3430"/>
              <a:ext cx="11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n-US" altLang="el-GR" sz="2800" b="1" baseline="-25000">
                  <a:solidFill>
                    <a:srgbClr val="FF0000"/>
                  </a:solidFill>
                  <a:effectLst>
                    <a:outerShdw blurRad="38100" dist="38100" dir="2700000" algn="tl">
                      <a:srgbClr val="000000"/>
                    </a:outerShdw>
                  </a:effectLst>
                  <a:latin typeface="Comic Sans MS" pitchFamily="66" charset="0"/>
                </a:rPr>
                <a:t>2</a:t>
              </a:r>
              <a:r>
                <a:rPr lang="el-GR" altLang="el-GR" sz="2800" b="1">
                  <a:solidFill>
                    <a:srgbClr val="FF0000"/>
                  </a:solidFill>
                  <a:effectLst>
                    <a:outerShdw blurRad="38100" dist="38100" dir="2700000" algn="tl">
                      <a:srgbClr val="000000"/>
                    </a:outerShdw>
                  </a:effectLst>
                  <a:latin typeface="Comic Sans MS" pitchFamily="66" charset="0"/>
                </a:rPr>
                <a:t> = </a:t>
              </a: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4</a:t>
              </a:r>
              <a:r>
                <a:rPr lang="el-GR" altLang="el-GR" sz="2800" b="1" i="1">
                  <a:solidFill>
                    <a:srgbClr val="FF0000"/>
                  </a:solidFill>
                  <a:effectLst>
                    <a:outerShdw blurRad="38100" dist="38100" dir="2700000" algn="tl">
                      <a:srgbClr val="000000"/>
                    </a:outerShdw>
                  </a:effectLst>
                  <a:latin typeface="Comic Sans MS" pitchFamily="66" charset="0"/>
                </a:rPr>
                <a:t> =</a:t>
              </a:r>
            </a:p>
          </p:txBody>
        </p:sp>
        <p:graphicFrame>
          <p:nvGraphicFramePr>
            <p:cNvPr id="41023" name="Object 79"/>
            <p:cNvGraphicFramePr>
              <a:graphicFrameLocks noChangeAspect="1"/>
            </p:cNvGraphicFramePr>
            <p:nvPr/>
          </p:nvGraphicFramePr>
          <p:xfrm>
            <a:off x="3027" y="3400"/>
            <a:ext cx="705" cy="403"/>
          </p:xfrm>
          <a:graphic>
            <a:graphicData uri="http://schemas.openxmlformats.org/presentationml/2006/ole">
              <mc:AlternateContent xmlns:mc="http://schemas.openxmlformats.org/markup-compatibility/2006">
                <mc:Choice xmlns:v="urn:schemas-microsoft-com:vml" Requires="v">
                  <p:oleObj spid="_x0000_s41186" name="Εξίσωση" r:id="rId6" imgW="409637" imgH="219082" progId="Equation.3">
                    <p:embed/>
                  </p:oleObj>
                </mc:Choice>
                <mc:Fallback>
                  <p:oleObj name="Εξίσωση" r:id="rId6" imgW="409637" imgH="219082" progId="Equation.3">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7" y="3400"/>
                          <a:ext cx="705" cy="40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280" name="Text Box 80"/>
          <p:cNvSpPr txBox="1">
            <a:spLocks noChangeArrowheads="1"/>
          </p:cNvSpPr>
          <p:nvPr/>
        </p:nvSpPr>
        <p:spPr bwMode="auto">
          <a:xfrm>
            <a:off x="6588125" y="5445125"/>
            <a:ext cx="1152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3</a:t>
            </a:r>
            <a:r>
              <a:rPr lang="en-US" altLang="el-GR" sz="2800" b="1">
                <a:solidFill>
                  <a:srgbClr val="FF0000"/>
                </a:solidFill>
                <a:effectLst>
                  <a:outerShdw blurRad="38100" dist="38100" dir="2700000" algn="tl">
                    <a:srgbClr val="000000"/>
                  </a:outerShdw>
                </a:effectLst>
                <a:latin typeface="Comic Sans MS" pitchFamily="66" charset="0"/>
              </a:rPr>
              <a:t>=</a:t>
            </a:r>
            <a:r>
              <a:rPr lang="el-GR" altLang="el-GR" sz="2800" b="1">
                <a:solidFill>
                  <a:srgbClr val="FF0000"/>
                </a:solidFill>
                <a:effectLst>
                  <a:outerShdw blurRad="38100" dist="38100" dir="2700000" algn="tl">
                    <a:srgbClr val="000000"/>
                  </a:outerShdw>
                </a:effectLst>
                <a:latin typeface="Comic Sans MS" pitchFamily="66" charset="0"/>
              </a:rPr>
              <a:t>0</a:t>
            </a:r>
            <a:endParaRPr lang="el-GR" altLang="el-GR" sz="2800" b="1" i="1">
              <a:solidFill>
                <a:srgbClr val="FF0000"/>
              </a:solidFill>
              <a:effectLst>
                <a:outerShdw blurRad="38100" dist="38100" dir="2700000" algn="tl">
                  <a:srgbClr val="000000"/>
                </a:outerShdw>
              </a:effectLst>
              <a:latin typeface="Comic Sans MS" pitchFamily="66" charset="0"/>
            </a:endParaRPr>
          </a:p>
        </p:txBody>
      </p:sp>
      <p:grpSp>
        <p:nvGrpSpPr>
          <p:cNvPr id="51283" name="Group 83"/>
          <p:cNvGrpSpPr>
            <a:grpSpLocks/>
          </p:cNvGrpSpPr>
          <p:nvPr/>
        </p:nvGrpSpPr>
        <p:grpSpPr bwMode="auto">
          <a:xfrm>
            <a:off x="3276600" y="5373688"/>
            <a:ext cx="2647950" cy="639762"/>
            <a:chOff x="2064" y="3400"/>
            <a:chExt cx="1668" cy="403"/>
          </a:xfrm>
        </p:grpSpPr>
        <p:sp>
          <p:nvSpPr>
            <p:cNvPr id="51284" name="Text Box 84"/>
            <p:cNvSpPr txBox="1">
              <a:spLocks noChangeArrowheads="1"/>
            </p:cNvSpPr>
            <p:nvPr/>
          </p:nvSpPr>
          <p:spPr bwMode="auto">
            <a:xfrm>
              <a:off x="2064" y="3430"/>
              <a:ext cx="11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n-US" altLang="el-GR" sz="2800" b="1" baseline="-25000">
                  <a:solidFill>
                    <a:srgbClr val="FF0000"/>
                  </a:solidFill>
                  <a:effectLst>
                    <a:outerShdw blurRad="38100" dist="38100" dir="2700000" algn="tl">
                      <a:srgbClr val="000000"/>
                    </a:outerShdw>
                  </a:effectLst>
                  <a:latin typeface="Comic Sans MS" pitchFamily="66" charset="0"/>
                </a:rPr>
                <a:t>2</a:t>
              </a:r>
              <a:r>
                <a:rPr lang="el-GR" altLang="el-GR" sz="2800" b="1">
                  <a:solidFill>
                    <a:srgbClr val="FF0000"/>
                  </a:solidFill>
                  <a:effectLst>
                    <a:outerShdw blurRad="38100" dist="38100" dir="2700000" algn="tl">
                      <a:srgbClr val="000000"/>
                    </a:outerShdw>
                  </a:effectLst>
                  <a:latin typeface="Comic Sans MS" pitchFamily="66" charset="0"/>
                </a:rPr>
                <a:t> = </a:t>
              </a: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4</a:t>
              </a:r>
              <a:r>
                <a:rPr lang="el-GR" altLang="el-GR" sz="2800" b="1" i="1">
                  <a:solidFill>
                    <a:srgbClr val="FF0000"/>
                  </a:solidFill>
                  <a:effectLst>
                    <a:outerShdw blurRad="38100" dist="38100" dir="2700000" algn="tl">
                      <a:srgbClr val="000000"/>
                    </a:outerShdw>
                  </a:effectLst>
                  <a:latin typeface="Comic Sans MS" pitchFamily="66" charset="0"/>
                </a:rPr>
                <a:t> =</a:t>
              </a:r>
            </a:p>
          </p:txBody>
        </p:sp>
        <p:graphicFrame>
          <p:nvGraphicFramePr>
            <p:cNvPr id="41021" name="Object 85"/>
            <p:cNvGraphicFramePr>
              <a:graphicFrameLocks noChangeAspect="1"/>
            </p:cNvGraphicFramePr>
            <p:nvPr/>
          </p:nvGraphicFramePr>
          <p:xfrm>
            <a:off x="3027" y="3400"/>
            <a:ext cx="705" cy="403"/>
          </p:xfrm>
          <a:graphic>
            <a:graphicData uri="http://schemas.openxmlformats.org/presentationml/2006/ole">
              <mc:AlternateContent xmlns:mc="http://schemas.openxmlformats.org/markup-compatibility/2006">
                <mc:Choice xmlns:v="urn:schemas-microsoft-com:vml" Requires="v">
                  <p:oleObj spid="_x0000_s41187" name="Εξίσωση" r:id="rId8" imgW="409637" imgH="219082" progId="Equation.3">
                    <p:embed/>
                  </p:oleObj>
                </mc:Choice>
                <mc:Fallback>
                  <p:oleObj name="Εξίσωση" r:id="rId8" imgW="409637" imgH="219082" progId="Equation.3">
                    <p:embed/>
                    <p:pic>
                      <p:nvPicPr>
                        <p:cNvPr id="0"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7" y="3400"/>
                          <a:ext cx="705" cy="40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4" name="Rectangle 2"/>
          <p:cNvSpPr txBox="1">
            <a:spLocks noChangeArrowheads="1"/>
          </p:cNvSpPr>
          <p:nvPr/>
        </p:nvSpPr>
        <p:spPr>
          <a:xfrm>
            <a:off x="791369" y="176634"/>
            <a:ext cx="7361847"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hlinkClick r:id="rId10"/>
              </a:rPr>
              <a:t>Κύλιση σε οριζόντιο επίπεδο </a:t>
            </a:r>
            <a:r>
              <a:rPr lang="el-GR" altLang="el-GR" sz="2000" b="1" dirty="0">
                <a:solidFill>
                  <a:srgbClr val="800000"/>
                </a:solidFill>
                <a:effectLst>
                  <a:outerShdw blurRad="38100" dist="38100" dir="2700000" algn="tl">
                    <a:srgbClr val="000000"/>
                  </a:outerShdw>
                </a:effectLst>
                <a:latin typeface="Comic Sans MS" pitchFamily="66" charset="0"/>
                <a:ea typeface="+mn-ea"/>
                <a:cs typeface="+mn-cs"/>
                <a:hlinkClick r:id="rId10"/>
              </a:rPr>
              <a:t>(χωρίς ολίσθηση)</a:t>
            </a:r>
            <a:endParaRPr lang="el-GR" altLang="el-GR" sz="20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2000" fill="hold"/>
                                        <p:tgtEl>
                                          <p:spTgt spid="64"/>
                                        </p:tgtEl>
                                        <p:attrNameLst>
                                          <p:attrName>ppt_x</p:attrName>
                                        </p:attrNameLst>
                                      </p:cBhvr>
                                      <p:tavLst>
                                        <p:tav tm="0">
                                          <p:val>
                                            <p:strVal val="#ppt_x-.2"/>
                                          </p:val>
                                        </p:tav>
                                        <p:tav tm="100000">
                                          <p:val>
                                            <p:strVal val="#ppt_x"/>
                                          </p:val>
                                        </p:tav>
                                      </p:tavLst>
                                    </p:anim>
                                    <p:anim calcmode="lin" valueType="num">
                                      <p:cBhvr>
                                        <p:cTn id="8" dur="2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9" dur="2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1222"/>
                                        </p:tgtEl>
                                        <p:attrNameLst>
                                          <p:attrName>style.visibility</p:attrName>
                                        </p:attrNameLst>
                                      </p:cBhvr>
                                      <p:to>
                                        <p:strVal val="visible"/>
                                      </p:to>
                                    </p:set>
                                    <p:animEffect transition="in" filter="dissolve">
                                      <p:cBhvr>
                                        <p:cTn id="14" dur="500"/>
                                        <p:tgtEl>
                                          <p:spTgt spid="5122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dissolve">
                                      <p:cBhvr>
                                        <p:cTn id="17" dur="500"/>
                                        <p:tgtEl>
                                          <p:spTgt spid="512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1223"/>
                                        </p:tgtEl>
                                        <p:attrNameLst>
                                          <p:attrName>style.visibility</p:attrName>
                                        </p:attrNameLst>
                                      </p:cBhvr>
                                      <p:to>
                                        <p:strVal val="visible"/>
                                      </p:to>
                                    </p:set>
                                    <p:animEffect transition="in" filter="dissolve">
                                      <p:cBhvr>
                                        <p:cTn id="20" dur="500"/>
                                        <p:tgtEl>
                                          <p:spTgt spid="5122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1207"/>
                                        </p:tgtEl>
                                        <p:attrNameLst>
                                          <p:attrName>style.visibility</p:attrName>
                                        </p:attrNameLst>
                                      </p:cBhvr>
                                      <p:to>
                                        <p:strVal val="visible"/>
                                      </p:to>
                                    </p:set>
                                    <p:animEffect transition="in" filter="dissolve">
                                      <p:cBhvr>
                                        <p:cTn id="23" dur="500"/>
                                        <p:tgtEl>
                                          <p:spTgt spid="51207"/>
                                        </p:tgtEl>
                                      </p:cBhvr>
                                    </p:animEffect>
                                  </p:childTnLst>
                                </p:cTn>
                              </p:par>
                              <p:par>
                                <p:cTn id="24" presetID="9" presetClass="entr" presetSubtype="0" fill="hold" nodeType="withEffect">
                                  <p:stCondLst>
                                    <p:cond delay="0"/>
                                  </p:stCondLst>
                                  <p:childTnLst>
                                    <p:set>
                                      <p:cBhvr>
                                        <p:cTn id="25" dur="1" fill="hold">
                                          <p:stCondLst>
                                            <p:cond delay="0"/>
                                          </p:stCondLst>
                                        </p:cTn>
                                        <p:tgtEl>
                                          <p:spTgt spid="51210"/>
                                        </p:tgtEl>
                                        <p:attrNameLst>
                                          <p:attrName>style.visibility</p:attrName>
                                        </p:attrNameLst>
                                      </p:cBhvr>
                                      <p:to>
                                        <p:strVal val="visible"/>
                                      </p:to>
                                    </p:set>
                                    <p:animEffect transition="in" filter="dissolve">
                                      <p:cBhvr>
                                        <p:cTn id="26" dur="500"/>
                                        <p:tgtEl>
                                          <p:spTgt spid="512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1219"/>
                                        </p:tgtEl>
                                        <p:attrNameLst>
                                          <p:attrName>style.visibility</p:attrName>
                                        </p:attrNameLst>
                                      </p:cBhvr>
                                      <p:to>
                                        <p:strVal val="visible"/>
                                      </p:to>
                                    </p:set>
                                    <p:animEffect transition="in" filter="dissolve">
                                      <p:cBhvr>
                                        <p:cTn id="29" dur="500"/>
                                        <p:tgtEl>
                                          <p:spTgt spid="51219"/>
                                        </p:tgtEl>
                                      </p:cBhvr>
                                    </p:animEffect>
                                  </p:childTnLst>
                                </p:cTn>
                              </p:par>
                              <p:par>
                                <p:cTn id="30" presetID="9" presetClass="entr" presetSubtype="0" fill="hold" nodeType="withEffect">
                                  <p:stCondLst>
                                    <p:cond delay="0"/>
                                  </p:stCondLst>
                                  <p:childTnLst>
                                    <p:set>
                                      <p:cBhvr>
                                        <p:cTn id="31" dur="1" fill="hold">
                                          <p:stCondLst>
                                            <p:cond delay="0"/>
                                          </p:stCondLst>
                                        </p:cTn>
                                        <p:tgtEl>
                                          <p:spTgt spid="51216"/>
                                        </p:tgtEl>
                                        <p:attrNameLst>
                                          <p:attrName>style.visibility</p:attrName>
                                        </p:attrNameLst>
                                      </p:cBhvr>
                                      <p:to>
                                        <p:strVal val="visible"/>
                                      </p:to>
                                    </p:set>
                                    <p:animEffect transition="in" filter="dissolve">
                                      <p:cBhvr>
                                        <p:cTn id="32" dur="500"/>
                                        <p:tgtEl>
                                          <p:spTgt spid="512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1218"/>
                                        </p:tgtEl>
                                        <p:attrNameLst>
                                          <p:attrName>style.visibility</p:attrName>
                                        </p:attrNameLst>
                                      </p:cBhvr>
                                      <p:to>
                                        <p:strVal val="visible"/>
                                      </p:to>
                                    </p:set>
                                    <p:animEffect transition="in" filter="dissolve">
                                      <p:cBhvr>
                                        <p:cTn id="35" dur="500"/>
                                        <p:tgtEl>
                                          <p:spTgt spid="51218"/>
                                        </p:tgtEl>
                                      </p:cBhvr>
                                    </p:animEffect>
                                  </p:childTnLst>
                                </p:cTn>
                              </p:par>
                              <p:par>
                                <p:cTn id="36" presetID="9" presetClass="entr" presetSubtype="0" fill="hold" nodeType="withEffect">
                                  <p:stCondLst>
                                    <p:cond delay="0"/>
                                  </p:stCondLst>
                                  <p:childTnLst>
                                    <p:set>
                                      <p:cBhvr>
                                        <p:cTn id="37" dur="1" fill="hold">
                                          <p:stCondLst>
                                            <p:cond delay="0"/>
                                          </p:stCondLst>
                                        </p:cTn>
                                        <p:tgtEl>
                                          <p:spTgt spid="51212"/>
                                        </p:tgtEl>
                                        <p:attrNameLst>
                                          <p:attrName>style.visibility</p:attrName>
                                        </p:attrNameLst>
                                      </p:cBhvr>
                                      <p:to>
                                        <p:strVal val="visible"/>
                                      </p:to>
                                    </p:set>
                                    <p:animEffect transition="in" filter="dissolve">
                                      <p:cBhvr>
                                        <p:cTn id="38" dur="500"/>
                                        <p:tgtEl>
                                          <p:spTgt spid="512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220"/>
                                        </p:tgtEl>
                                        <p:attrNameLst>
                                          <p:attrName>style.visibility</p:attrName>
                                        </p:attrNameLst>
                                      </p:cBhvr>
                                      <p:to>
                                        <p:strVal val="visible"/>
                                      </p:to>
                                    </p:set>
                                    <p:animEffect transition="in" filter="dissolve">
                                      <p:cBhvr>
                                        <p:cTn id="41" dur="500"/>
                                        <p:tgtEl>
                                          <p:spTgt spid="51220"/>
                                        </p:tgtEl>
                                      </p:cBhvr>
                                    </p:animEffect>
                                  </p:childTnLst>
                                </p:cTn>
                              </p:par>
                              <p:par>
                                <p:cTn id="42" presetID="9" presetClass="entr" presetSubtype="0" fill="hold" nodeType="withEffect">
                                  <p:stCondLst>
                                    <p:cond delay="0"/>
                                  </p:stCondLst>
                                  <p:childTnLst>
                                    <p:set>
                                      <p:cBhvr>
                                        <p:cTn id="43" dur="1" fill="hold">
                                          <p:stCondLst>
                                            <p:cond delay="0"/>
                                          </p:stCondLst>
                                        </p:cTn>
                                        <p:tgtEl>
                                          <p:spTgt spid="51224"/>
                                        </p:tgtEl>
                                        <p:attrNameLst>
                                          <p:attrName>style.visibility</p:attrName>
                                        </p:attrNameLst>
                                      </p:cBhvr>
                                      <p:to>
                                        <p:strVal val="visible"/>
                                      </p:to>
                                    </p:set>
                                    <p:animEffect transition="in" filter="dissolve">
                                      <p:cBhvr>
                                        <p:cTn id="44" dur="500"/>
                                        <p:tgtEl>
                                          <p:spTgt spid="512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1226"/>
                                        </p:tgtEl>
                                        <p:attrNameLst>
                                          <p:attrName>style.visibility</p:attrName>
                                        </p:attrNameLst>
                                      </p:cBhvr>
                                      <p:to>
                                        <p:strVal val="visible"/>
                                      </p:to>
                                    </p:set>
                                    <p:animEffect transition="in" filter="dissolve">
                                      <p:cBhvr>
                                        <p:cTn id="47" dur="500"/>
                                        <p:tgtEl>
                                          <p:spTgt spid="51226"/>
                                        </p:tgtEl>
                                      </p:cBhvr>
                                    </p:animEffect>
                                  </p:childTnLst>
                                </p:cTn>
                              </p:par>
                              <p:par>
                                <p:cTn id="48" presetID="9" presetClass="entr" presetSubtype="0" fill="hold" nodeType="withEffect">
                                  <p:stCondLst>
                                    <p:cond delay="0"/>
                                  </p:stCondLst>
                                  <p:childTnLst>
                                    <p:set>
                                      <p:cBhvr>
                                        <p:cTn id="49" dur="1" fill="hold">
                                          <p:stCondLst>
                                            <p:cond delay="0"/>
                                          </p:stCondLst>
                                        </p:cTn>
                                        <p:tgtEl>
                                          <p:spTgt spid="51213"/>
                                        </p:tgtEl>
                                        <p:attrNameLst>
                                          <p:attrName>style.visibility</p:attrName>
                                        </p:attrNameLst>
                                      </p:cBhvr>
                                      <p:to>
                                        <p:strVal val="visible"/>
                                      </p:to>
                                    </p:set>
                                    <p:animEffect transition="in" filter="dissolve">
                                      <p:cBhvr>
                                        <p:cTn id="50" dur="500"/>
                                        <p:tgtEl>
                                          <p:spTgt spid="5121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1217"/>
                                        </p:tgtEl>
                                        <p:attrNameLst>
                                          <p:attrName>style.visibility</p:attrName>
                                        </p:attrNameLst>
                                      </p:cBhvr>
                                      <p:to>
                                        <p:strVal val="visible"/>
                                      </p:to>
                                    </p:set>
                                    <p:animEffect transition="in" filter="dissolve">
                                      <p:cBhvr>
                                        <p:cTn id="53" dur="500"/>
                                        <p:tgtEl>
                                          <p:spTgt spid="512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1227"/>
                                        </p:tgtEl>
                                        <p:attrNameLst>
                                          <p:attrName>style.visibility</p:attrName>
                                        </p:attrNameLst>
                                      </p:cBhvr>
                                      <p:to>
                                        <p:strVal val="visible"/>
                                      </p:to>
                                    </p:set>
                                    <p:animEffect transition="in" filter="dissolve">
                                      <p:cBhvr>
                                        <p:cTn id="58" dur="500"/>
                                        <p:tgtEl>
                                          <p:spTgt spid="5122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1228"/>
                                        </p:tgtEl>
                                        <p:attrNameLst>
                                          <p:attrName>style.visibility</p:attrName>
                                        </p:attrNameLst>
                                      </p:cBhvr>
                                      <p:to>
                                        <p:strVal val="visible"/>
                                      </p:to>
                                    </p:set>
                                    <p:animEffect transition="in" filter="dissolve">
                                      <p:cBhvr>
                                        <p:cTn id="61" dur="500"/>
                                        <p:tgtEl>
                                          <p:spTgt spid="5122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1229"/>
                                        </p:tgtEl>
                                        <p:attrNameLst>
                                          <p:attrName>style.visibility</p:attrName>
                                        </p:attrNameLst>
                                      </p:cBhvr>
                                      <p:to>
                                        <p:strVal val="visible"/>
                                      </p:to>
                                    </p:set>
                                    <p:animEffect transition="in" filter="dissolve">
                                      <p:cBhvr>
                                        <p:cTn id="64" dur="500"/>
                                        <p:tgtEl>
                                          <p:spTgt spid="5122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51230"/>
                                        </p:tgtEl>
                                        <p:attrNameLst>
                                          <p:attrName>style.visibility</p:attrName>
                                        </p:attrNameLst>
                                      </p:cBhvr>
                                      <p:to>
                                        <p:strVal val="visible"/>
                                      </p:to>
                                    </p:set>
                                    <p:animEffect transition="in" filter="dissolve">
                                      <p:cBhvr>
                                        <p:cTn id="67" dur="500"/>
                                        <p:tgtEl>
                                          <p:spTgt spid="5123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1232"/>
                                        </p:tgtEl>
                                        <p:attrNameLst>
                                          <p:attrName>style.visibility</p:attrName>
                                        </p:attrNameLst>
                                      </p:cBhvr>
                                      <p:to>
                                        <p:strVal val="visible"/>
                                      </p:to>
                                    </p:set>
                                    <p:animEffect transition="in" filter="dissolve">
                                      <p:cBhvr>
                                        <p:cTn id="70" dur="500"/>
                                        <p:tgtEl>
                                          <p:spTgt spid="5123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1231"/>
                                        </p:tgtEl>
                                        <p:attrNameLst>
                                          <p:attrName>style.visibility</p:attrName>
                                        </p:attrNameLst>
                                      </p:cBhvr>
                                      <p:to>
                                        <p:strVal val="visible"/>
                                      </p:to>
                                    </p:set>
                                    <p:animEffect transition="in" filter="dissolve">
                                      <p:cBhvr>
                                        <p:cTn id="73" dur="500"/>
                                        <p:tgtEl>
                                          <p:spTgt spid="51231"/>
                                        </p:tgtEl>
                                      </p:cBhvr>
                                    </p:animEffect>
                                  </p:childTnLst>
                                </p:cTn>
                              </p:par>
                              <p:par>
                                <p:cTn id="74" presetID="9" presetClass="entr" presetSubtype="0" fill="hold" nodeType="withEffect">
                                  <p:stCondLst>
                                    <p:cond delay="0"/>
                                  </p:stCondLst>
                                  <p:childTnLst>
                                    <p:set>
                                      <p:cBhvr>
                                        <p:cTn id="75" dur="1" fill="hold">
                                          <p:stCondLst>
                                            <p:cond delay="0"/>
                                          </p:stCondLst>
                                        </p:cTn>
                                        <p:tgtEl>
                                          <p:spTgt spid="51239"/>
                                        </p:tgtEl>
                                        <p:attrNameLst>
                                          <p:attrName>style.visibility</p:attrName>
                                        </p:attrNameLst>
                                      </p:cBhvr>
                                      <p:to>
                                        <p:strVal val="visible"/>
                                      </p:to>
                                    </p:set>
                                    <p:animEffect transition="in" filter="dissolve">
                                      <p:cBhvr>
                                        <p:cTn id="76" dur="500"/>
                                        <p:tgtEl>
                                          <p:spTgt spid="5123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1243"/>
                                        </p:tgtEl>
                                        <p:attrNameLst>
                                          <p:attrName>style.visibility</p:attrName>
                                        </p:attrNameLst>
                                      </p:cBhvr>
                                      <p:to>
                                        <p:strVal val="visible"/>
                                      </p:to>
                                    </p:set>
                                    <p:animEffect transition="in" filter="dissolve">
                                      <p:cBhvr>
                                        <p:cTn id="79" dur="500"/>
                                        <p:tgtEl>
                                          <p:spTgt spid="51243"/>
                                        </p:tgtEl>
                                      </p:cBhvr>
                                    </p:animEffect>
                                  </p:childTnLst>
                                </p:cTn>
                              </p:par>
                              <p:par>
                                <p:cTn id="80" presetID="9" presetClass="entr" presetSubtype="0" fill="hold" nodeType="withEffect">
                                  <p:stCondLst>
                                    <p:cond delay="0"/>
                                  </p:stCondLst>
                                  <p:childTnLst>
                                    <p:set>
                                      <p:cBhvr>
                                        <p:cTn id="81" dur="1" fill="hold">
                                          <p:stCondLst>
                                            <p:cond delay="0"/>
                                          </p:stCondLst>
                                        </p:cTn>
                                        <p:tgtEl>
                                          <p:spTgt spid="51235"/>
                                        </p:tgtEl>
                                        <p:attrNameLst>
                                          <p:attrName>style.visibility</p:attrName>
                                        </p:attrNameLst>
                                      </p:cBhvr>
                                      <p:to>
                                        <p:strVal val="visible"/>
                                      </p:to>
                                    </p:set>
                                    <p:animEffect transition="in" filter="dissolve">
                                      <p:cBhvr>
                                        <p:cTn id="82" dur="500"/>
                                        <p:tgtEl>
                                          <p:spTgt spid="5123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1241"/>
                                        </p:tgtEl>
                                        <p:attrNameLst>
                                          <p:attrName>style.visibility</p:attrName>
                                        </p:attrNameLst>
                                      </p:cBhvr>
                                      <p:to>
                                        <p:strVal val="visible"/>
                                      </p:to>
                                    </p:set>
                                    <p:animEffect transition="in" filter="dissolve">
                                      <p:cBhvr>
                                        <p:cTn id="85" dur="500"/>
                                        <p:tgtEl>
                                          <p:spTgt spid="51241"/>
                                        </p:tgtEl>
                                      </p:cBhvr>
                                    </p:animEffect>
                                  </p:childTnLst>
                                </p:cTn>
                              </p:par>
                              <p:par>
                                <p:cTn id="86" presetID="9" presetClass="entr" presetSubtype="0" fill="hold" nodeType="withEffect">
                                  <p:stCondLst>
                                    <p:cond delay="0"/>
                                  </p:stCondLst>
                                  <p:childTnLst>
                                    <p:set>
                                      <p:cBhvr>
                                        <p:cTn id="87" dur="1" fill="hold">
                                          <p:stCondLst>
                                            <p:cond delay="0"/>
                                          </p:stCondLst>
                                        </p:cTn>
                                        <p:tgtEl>
                                          <p:spTgt spid="51237"/>
                                        </p:tgtEl>
                                        <p:attrNameLst>
                                          <p:attrName>style.visibility</p:attrName>
                                        </p:attrNameLst>
                                      </p:cBhvr>
                                      <p:to>
                                        <p:strVal val="visible"/>
                                      </p:to>
                                    </p:set>
                                    <p:animEffect transition="in" filter="dissolve">
                                      <p:cBhvr>
                                        <p:cTn id="88" dur="500"/>
                                        <p:tgtEl>
                                          <p:spTgt spid="5123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51240"/>
                                        </p:tgtEl>
                                        <p:attrNameLst>
                                          <p:attrName>style.visibility</p:attrName>
                                        </p:attrNameLst>
                                      </p:cBhvr>
                                      <p:to>
                                        <p:strVal val="visible"/>
                                      </p:to>
                                    </p:set>
                                    <p:animEffect transition="in" filter="dissolve">
                                      <p:cBhvr>
                                        <p:cTn id="91" dur="500"/>
                                        <p:tgtEl>
                                          <p:spTgt spid="51240"/>
                                        </p:tgtEl>
                                      </p:cBhvr>
                                    </p:animEffect>
                                  </p:childTnLst>
                                </p:cTn>
                              </p:par>
                              <p:par>
                                <p:cTn id="92" presetID="9" presetClass="entr" presetSubtype="0" fill="hold" nodeType="withEffect">
                                  <p:stCondLst>
                                    <p:cond delay="0"/>
                                  </p:stCondLst>
                                  <p:childTnLst>
                                    <p:set>
                                      <p:cBhvr>
                                        <p:cTn id="93" dur="1" fill="hold">
                                          <p:stCondLst>
                                            <p:cond delay="0"/>
                                          </p:stCondLst>
                                        </p:cTn>
                                        <p:tgtEl>
                                          <p:spTgt spid="51236"/>
                                        </p:tgtEl>
                                        <p:attrNameLst>
                                          <p:attrName>style.visibility</p:attrName>
                                        </p:attrNameLst>
                                      </p:cBhvr>
                                      <p:to>
                                        <p:strVal val="visible"/>
                                      </p:to>
                                    </p:set>
                                    <p:animEffect transition="in" filter="dissolve">
                                      <p:cBhvr>
                                        <p:cTn id="94" dur="500"/>
                                        <p:tgtEl>
                                          <p:spTgt spid="5123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51242"/>
                                        </p:tgtEl>
                                        <p:attrNameLst>
                                          <p:attrName>style.visibility</p:attrName>
                                        </p:attrNameLst>
                                      </p:cBhvr>
                                      <p:to>
                                        <p:strVal val="visible"/>
                                      </p:to>
                                    </p:set>
                                    <p:animEffect transition="in" filter="dissolve">
                                      <p:cBhvr>
                                        <p:cTn id="97" dur="500"/>
                                        <p:tgtEl>
                                          <p:spTgt spid="5124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51244"/>
                                        </p:tgtEl>
                                        <p:attrNameLst>
                                          <p:attrName>style.visibility</p:attrName>
                                        </p:attrNameLst>
                                      </p:cBhvr>
                                      <p:to>
                                        <p:strVal val="visible"/>
                                      </p:to>
                                    </p:set>
                                    <p:animEffect transition="in" filter="dissolve">
                                      <p:cBhvr>
                                        <p:cTn id="102" dur="500"/>
                                        <p:tgtEl>
                                          <p:spTgt spid="51244"/>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51245"/>
                                        </p:tgtEl>
                                        <p:attrNameLst>
                                          <p:attrName>style.visibility</p:attrName>
                                        </p:attrNameLst>
                                      </p:cBhvr>
                                      <p:to>
                                        <p:strVal val="visible"/>
                                      </p:to>
                                    </p:set>
                                    <p:animEffect transition="in" filter="dissolve">
                                      <p:cBhvr>
                                        <p:cTn id="105" dur="500"/>
                                        <p:tgtEl>
                                          <p:spTgt spid="5124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1246"/>
                                        </p:tgtEl>
                                        <p:attrNameLst>
                                          <p:attrName>style.visibility</p:attrName>
                                        </p:attrNameLst>
                                      </p:cBhvr>
                                      <p:to>
                                        <p:strVal val="visible"/>
                                      </p:to>
                                    </p:set>
                                    <p:animEffect transition="in" filter="dissolve">
                                      <p:cBhvr>
                                        <p:cTn id="110" dur="500"/>
                                        <p:tgtEl>
                                          <p:spTgt spid="51246"/>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51248"/>
                                        </p:tgtEl>
                                        <p:attrNameLst>
                                          <p:attrName>style.visibility</p:attrName>
                                        </p:attrNameLst>
                                      </p:cBhvr>
                                      <p:to>
                                        <p:strVal val="visible"/>
                                      </p:to>
                                    </p:set>
                                    <p:animEffect transition="in" filter="dissolve">
                                      <p:cBhvr>
                                        <p:cTn id="113" dur="500"/>
                                        <p:tgtEl>
                                          <p:spTgt spid="51248"/>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51249"/>
                                        </p:tgtEl>
                                        <p:attrNameLst>
                                          <p:attrName>style.visibility</p:attrName>
                                        </p:attrNameLst>
                                      </p:cBhvr>
                                      <p:to>
                                        <p:strVal val="visible"/>
                                      </p:to>
                                    </p:set>
                                    <p:animEffect transition="in" filter="dissolve">
                                      <p:cBhvr>
                                        <p:cTn id="116" dur="500"/>
                                        <p:tgtEl>
                                          <p:spTgt spid="5124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51247"/>
                                        </p:tgtEl>
                                        <p:attrNameLst>
                                          <p:attrName>style.visibility</p:attrName>
                                        </p:attrNameLst>
                                      </p:cBhvr>
                                      <p:to>
                                        <p:strVal val="visible"/>
                                      </p:to>
                                    </p:set>
                                    <p:animEffect transition="in" filter="dissolve">
                                      <p:cBhvr>
                                        <p:cTn id="119" dur="500"/>
                                        <p:tgtEl>
                                          <p:spTgt spid="5124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nodeType="clickEffect">
                                  <p:stCondLst>
                                    <p:cond delay="0"/>
                                  </p:stCondLst>
                                  <p:childTnLst>
                                    <p:set>
                                      <p:cBhvr>
                                        <p:cTn id="123" dur="1" fill="hold">
                                          <p:stCondLst>
                                            <p:cond delay="0"/>
                                          </p:stCondLst>
                                        </p:cTn>
                                        <p:tgtEl>
                                          <p:spTgt spid="51257"/>
                                        </p:tgtEl>
                                        <p:attrNameLst>
                                          <p:attrName>style.visibility</p:attrName>
                                        </p:attrNameLst>
                                      </p:cBhvr>
                                      <p:to>
                                        <p:strVal val="visible"/>
                                      </p:to>
                                    </p:set>
                                    <p:animEffect transition="in" filter="dissolve">
                                      <p:cBhvr>
                                        <p:cTn id="124" dur="500"/>
                                        <p:tgtEl>
                                          <p:spTgt spid="51257"/>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1275"/>
                                        </p:tgtEl>
                                        <p:attrNameLst>
                                          <p:attrName>style.visibility</p:attrName>
                                        </p:attrNameLst>
                                      </p:cBhvr>
                                      <p:to>
                                        <p:strVal val="visible"/>
                                      </p:to>
                                    </p:set>
                                    <p:animEffect transition="in" filter="dissolve">
                                      <p:cBhvr>
                                        <p:cTn id="127" dur="500"/>
                                        <p:tgtEl>
                                          <p:spTgt spid="5127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51254"/>
                                        </p:tgtEl>
                                        <p:attrNameLst>
                                          <p:attrName>style.visibility</p:attrName>
                                        </p:attrNameLst>
                                      </p:cBhvr>
                                      <p:to>
                                        <p:strVal val="visible"/>
                                      </p:to>
                                    </p:set>
                                    <p:animEffect transition="in" filter="dissolve">
                                      <p:cBhvr>
                                        <p:cTn id="132" dur="500"/>
                                        <p:tgtEl>
                                          <p:spTgt spid="5125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nodeType="clickEffect">
                                  <p:stCondLst>
                                    <p:cond delay="0"/>
                                  </p:stCondLst>
                                  <p:childTnLst>
                                    <p:set>
                                      <p:cBhvr>
                                        <p:cTn id="136" dur="1" fill="hold">
                                          <p:stCondLst>
                                            <p:cond delay="0"/>
                                          </p:stCondLst>
                                        </p:cTn>
                                        <p:tgtEl>
                                          <p:spTgt spid="51255"/>
                                        </p:tgtEl>
                                        <p:attrNameLst>
                                          <p:attrName>style.visibility</p:attrName>
                                        </p:attrNameLst>
                                      </p:cBhvr>
                                      <p:to>
                                        <p:strVal val="visible"/>
                                      </p:to>
                                    </p:set>
                                    <p:animEffect transition="in" filter="dissolve">
                                      <p:cBhvr>
                                        <p:cTn id="137" dur="500"/>
                                        <p:tgtEl>
                                          <p:spTgt spid="51255"/>
                                        </p:tgtEl>
                                      </p:cBhvr>
                                    </p:animEffect>
                                  </p:childTnLst>
                                </p:cTn>
                              </p:par>
                            </p:childTnLst>
                          </p:cTn>
                        </p:par>
                      </p:childTnLst>
                    </p:cTn>
                  </p:par>
                  <p:par>
                    <p:cTn id="138" fill="hold">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1256"/>
                                        </p:tgtEl>
                                        <p:attrNameLst>
                                          <p:attrName>style.visibility</p:attrName>
                                        </p:attrNameLst>
                                      </p:cBhvr>
                                      <p:to>
                                        <p:strVal val="visible"/>
                                      </p:to>
                                    </p:set>
                                    <p:animEffect transition="in" filter="wipe(left)">
                                      <p:cBhvr>
                                        <p:cTn id="142" dur="1500"/>
                                        <p:tgtEl>
                                          <p:spTgt spid="51256"/>
                                        </p:tgtEl>
                                      </p:cBhvr>
                                    </p:animEffect>
                                  </p:childTnLst>
                                </p:cTn>
                              </p:par>
                            </p:childTnLst>
                          </p:cTn>
                        </p:par>
                        <p:par>
                          <p:cTn id="143" fill="hold">
                            <p:stCondLst>
                              <p:cond delay="1500"/>
                            </p:stCondLst>
                            <p:childTnLst>
                              <p:par>
                                <p:cTn id="144" presetID="9" presetClass="entr" presetSubtype="0" fill="hold" grpId="0" nodeType="afterEffect">
                                  <p:stCondLst>
                                    <p:cond delay="0"/>
                                  </p:stCondLst>
                                  <p:childTnLst>
                                    <p:set>
                                      <p:cBhvr>
                                        <p:cTn id="145" dur="1" fill="hold">
                                          <p:stCondLst>
                                            <p:cond delay="0"/>
                                          </p:stCondLst>
                                        </p:cTn>
                                        <p:tgtEl>
                                          <p:spTgt spid="51271"/>
                                        </p:tgtEl>
                                        <p:attrNameLst>
                                          <p:attrName>style.visibility</p:attrName>
                                        </p:attrNameLst>
                                      </p:cBhvr>
                                      <p:to>
                                        <p:strVal val="visible"/>
                                      </p:to>
                                    </p:set>
                                    <p:animEffect transition="in" filter="dissolve">
                                      <p:cBhvr>
                                        <p:cTn id="146" dur="500"/>
                                        <p:tgtEl>
                                          <p:spTgt spid="5127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1276"/>
                                        </p:tgtEl>
                                        <p:attrNameLst>
                                          <p:attrName>style.visibility</p:attrName>
                                        </p:attrNameLst>
                                      </p:cBhvr>
                                      <p:to>
                                        <p:strVal val="visible"/>
                                      </p:to>
                                    </p:set>
                                    <p:animEffect transition="in" filter="dissolve">
                                      <p:cBhvr>
                                        <p:cTn id="149" dur="500"/>
                                        <p:tgtEl>
                                          <p:spTgt spid="5127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51258"/>
                                        </p:tgtEl>
                                        <p:attrNameLst>
                                          <p:attrName>style.visibility</p:attrName>
                                        </p:attrNameLst>
                                      </p:cBhvr>
                                      <p:to>
                                        <p:strVal val="visible"/>
                                      </p:to>
                                    </p:set>
                                    <p:animEffect transition="in" filter="dissolve">
                                      <p:cBhvr>
                                        <p:cTn id="154" dur="500"/>
                                        <p:tgtEl>
                                          <p:spTgt spid="51258"/>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9" presetClass="entr" presetSubtype="0" fill="hold" nodeType="clickEffect">
                                  <p:stCondLst>
                                    <p:cond delay="0"/>
                                  </p:stCondLst>
                                  <p:childTnLst>
                                    <p:set>
                                      <p:cBhvr>
                                        <p:cTn id="158" dur="1" fill="hold">
                                          <p:stCondLst>
                                            <p:cond delay="0"/>
                                          </p:stCondLst>
                                        </p:cTn>
                                        <p:tgtEl>
                                          <p:spTgt spid="51259"/>
                                        </p:tgtEl>
                                        <p:attrNameLst>
                                          <p:attrName>style.visibility</p:attrName>
                                        </p:attrNameLst>
                                      </p:cBhvr>
                                      <p:to>
                                        <p:strVal val="visible"/>
                                      </p:to>
                                    </p:set>
                                    <p:animEffect transition="in" filter="dissolve">
                                      <p:cBhvr>
                                        <p:cTn id="159" dur="500"/>
                                        <p:tgtEl>
                                          <p:spTgt spid="51259"/>
                                        </p:tgtEl>
                                      </p:cBhvr>
                                    </p:animEffect>
                                  </p:childTnLst>
                                </p:cTn>
                              </p:par>
                            </p:childTnLst>
                          </p:cTn>
                        </p:par>
                      </p:childTnLst>
                    </p:cTn>
                  </p:par>
                  <p:par>
                    <p:cTn id="160" fill="hold">
                      <p:stCondLst>
                        <p:cond delay="indefinite"/>
                      </p:stCondLst>
                      <p:childTnLst>
                        <p:par>
                          <p:cTn id="161" fill="hold" nodeType="withGroup">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51260"/>
                                        </p:tgtEl>
                                        <p:attrNameLst>
                                          <p:attrName>style.visibility</p:attrName>
                                        </p:attrNameLst>
                                      </p:cBhvr>
                                      <p:to>
                                        <p:strVal val="visible"/>
                                      </p:to>
                                    </p:set>
                                    <p:animEffect transition="in" filter="wipe(up)">
                                      <p:cBhvr>
                                        <p:cTn id="164" dur="1500"/>
                                        <p:tgtEl>
                                          <p:spTgt spid="51260"/>
                                        </p:tgtEl>
                                      </p:cBhvr>
                                    </p:animEffect>
                                  </p:childTnLst>
                                </p:cTn>
                              </p:par>
                            </p:childTnLst>
                          </p:cTn>
                        </p:par>
                        <p:par>
                          <p:cTn id="165" fill="hold">
                            <p:stCondLst>
                              <p:cond delay="1500"/>
                            </p:stCondLst>
                            <p:childTnLst>
                              <p:par>
                                <p:cTn id="166" presetID="10" presetClass="entr" presetSubtype="0" fill="hold" grpId="0" nodeType="afterEffect">
                                  <p:stCondLst>
                                    <p:cond delay="250"/>
                                  </p:stCondLst>
                                  <p:childTnLst>
                                    <p:set>
                                      <p:cBhvr>
                                        <p:cTn id="167" dur="1" fill="hold">
                                          <p:stCondLst>
                                            <p:cond delay="0"/>
                                          </p:stCondLst>
                                        </p:cTn>
                                        <p:tgtEl>
                                          <p:spTgt spid="51272"/>
                                        </p:tgtEl>
                                        <p:attrNameLst>
                                          <p:attrName>style.visibility</p:attrName>
                                        </p:attrNameLst>
                                      </p:cBhvr>
                                      <p:to>
                                        <p:strVal val="visible"/>
                                      </p:to>
                                    </p:set>
                                    <p:animEffect transition="in" filter="fade">
                                      <p:cBhvr>
                                        <p:cTn id="168" dur="500"/>
                                        <p:tgtEl>
                                          <p:spTgt spid="51272"/>
                                        </p:tgtEl>
                                      </p:cBhvr>
                                    </p:animEffect>
                                  </p:childTnLst>
                                </p:cTn>
                              </p:par>
                              <p:par>
                                <p:cTn id="169" presetID="9" presetClass="entr" presetSubtype="0" fill="hold" nodeType="withEffect">
                                  <p:stCondLst>
                                    <p:cond delay="0"/>
                                  </p:stCondLst>
                                  <p:childTnLst>
                                    <p:set>
                                      <p:cBhvr>
                                        <p:cTn id="170" dur="1" fill="hold">
                                          <p:stCondLst>
                                            <p:cond delay="0"/>
                                          </p:stCondLst>
                                        </p:cTn>
                                        <p:tgtEl>
                                          <p:spTgt spid="51283"/>
                                        </p:tgtEl>
                                        <p:attrNameLst>
                                          <p:attrName>style.visibility</p:attrName>
                                        </p:attrNameLst>
                                      </p:cBhvr>
                                      <p:to>
                                        <p:strVal val="visible"/>
                                      </p:to>
                                    </p:set>
                                    <p:animEffect transition="in" filter="dissolve">
                                      <p:cBhvr>
                                        <p:cTn id="171" dur="500"/>
                                        <p:tgtEl>
                                          <p:spTgt spid="51283"/>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nodeType="clickEffect">
                                  <p:stCondLst>
                                    <p:cond delay="0"/>
                                  </p:stCondLst>
                                  <p:childTnLst>
                                    <p:set>
                                      <p:cBhvr>
                                        <p:cTn id="175" dur="1" fill="hold">
                                          <p:stCondLst>
                                            <p:cond delay="0"/>
                                          </p:stCondLst>
                                        </p:cTn>
                                        <p:tgtEl>
                                          <p:spTgt spid="51266"/>
                                        </p:tgtEl>
                                        <p:attrNameLst>
                                          <p:attrName>style.visibility</p:attrName>
                                        </p:attrNameLst>
                                      </p:cBhvr>
                                      <p:to>
                                        <p:strVal val="visible"/>
                                      </p:to>
                                    </p:set>
                                    <p:animEffect transition="in" filter="dissolve">
                                      <p:cBhvr>
                                        <p:cTn id="176" dur="500"/>
                                        <p:tgtEl>
                                          <p:spTgt spid="5126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ntr" presetSubtype="0" fill="hold" nodeType="clickEffect">
                                  <p:stCondLst>
                                    <p:cond delay="0"/>
                                  </p:stCondLst>
                                  <p:childTnLst>
                                    <p:set>
                                      <p:cBhvr>
                                        <p:cTn id="180" dur="1" fill="hold">
                                          <p:stCondLst>
                                            <p:cond delay="0"/>
                                          </p:stCondLst>
                                        </p:cTn>
                                        <p:tgtEl>
                                          <p:spTgt spid="51267"/>
                                        </p:tgtEl>
                                        <p:attrNameLst>
                                          <p:attrName>style.visibility</p:attrName>
                                        </p:attrNameLst>
                                      </p:cBhvr>
                                      <p:to>
                                        <p:strVal val="visible"/>
                                      </p:to>
                                    </p:set>
                                    <p:animEffect transition="in" filter="dissolve">
                                      <p:cBhvr>
                                        <p:cTn id="181" dur="500"/>
                                        <p:tgtEl>
                                          <p:spTgt spid="51267"/>
                                        </p:tgtEl>
                                      </p:cBhvr>
                                    </p:animEffect>
                                  </p:childTnLst>
                                </p:cTn>
                              </p:par>
                            </p:childTnLst>
                          </p:cTn>
                        </p:par>
                      </p:childTnLst>
                    </p:cTn>
                  </p:par>
                  <p:par>
                    <p:cTn id="182" fill="hold">
                      <p:stCondLst>
                        <p:cond delay="indefinite"/>
                      </p:stCondLst>
                      <p:childTnLst>
                        <p:par>
                          <p:cTn id="183" fill="hold" nodeType="withGroup">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51270"/>
                                        </p:tgtEl>
                                        <p:attrNameLst>
                                          <p:attrName>style.visibility</p:attrName>
                                        </p:attrNameLst>
                                      </p:cBhvr>
                                      <p:to>
                                        <p:strVal val="visible"/>
                                      </p:to>
                                    </p:set>
                                    <p:animEffect transition="in" filter="wipe(down)">
                                      <p:cBhvr>
                                        <p:cTn id="186" dur="1500"/>
                                        <p:tgtEl>
                                          <p:spTgt spid="51270"/>
                                        </p:tgtEl>
                                      </p:cBhvr>
                                    </p:animEffect>
                                  </p:childTnLst>
                                </p:cTn>
                              </p:par>
                            </p:childTnLst>
                          </p:cTn>
                        </p:par>
                        <p:par>
                          <p:cTn id="187" fill="hold">
                            <p:stCondLst>
                              <p:cond delay="1500"/>
                            </p:stCondLst>
                            <p:childTnLst>
                              <p:par>
                                <p:cTn id="188" presetID="10" presetClass="entr" presetSubtype="0" fill="hold" grpId="0" nodeType="afterEffect">
                                  <p:stCondLst>
                                    <p:cond delay="250"/>
                                  </p:stCondLst>
                                  <p:childTnLst>
                                    <p:set>
                                      <p:cBhvr>
                                        <p:cTn id="189" dur="1" fill="hold">
                                          <p:stCondLst>
                                            <p:cond delay="0"/>
                                          </p:stCondLst>
                                        </p:cTn>
                                        <p:tgtEl>
                                          <p:spTgt spid="51274"/>
                                        </p:tgtEl>
                                        <p:attrNameLst>
                                          <p:attrName>style.visibility</p:attrName>
                                        </p:attrNameLst>
                                      </p:cBhvr>
                                      <p:to>
                                        <p:strVal val="visible"/>
                                      </p:to>
                                    </p:set>
                                    <p:animEffect transition="in" filter="fade">
                                      <p:cBhvr>
                                        <p:cTn id="190" dur="500"/>
                                        <p:tgtEl>
                                          <p:spTgt spid="51274"/>
                                        </p:tgtEl>
                                      </p:cBhvr>
                                    </p:animEffect>
                                  </p:childTnLst>
                                </p:cTn>
                              </p:par>
                              <p:par>
                                <p:cTn id="191" presetID="9" presetClass="entr" presetSubtype="0" fill="hold" nodeType="withEffect">
                                  <p:stCondLst>
                                    <p:cond delay="0"/>
                                  </p:stCondLst>
                                  <p:childTnLst>
                                    <p:set>
                                      <p:cBhvr>
                                        <p:cTn id="192" dur="1" fill="hold">
                                          <p:stCondLst>
                                            <p:cond delay="0"/>
                                          </p:stCondLst>
                                        </p:cTn>
                                        <p:tgtEl>
                                          <p:spTgt spid="51282"/>
                                        </p:tgtEl>
                                        <p:attrNameLst>
                                          <p:attrName>style.visibility</p:attrName>
                                        </p:attrNameLst>
                                      </p:cBhvr>
                                      <p:to>
                                        <p:strVal val="visible"/>
                                      </p:to>
                                    </p:set>
                                    <p:animEffect transition="in" filter="dissolve">
                                      <p:cBhvr>
                                        <p:cTn id="193" dur="500"/>
                                        <p:tgtEl>
                                          <p:spTgt spid="51282"/>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nodeType="clickEffect">
                                  <p:stCondLst>
                                    <p:cond delay="0"/>
                                  </p:stCondLst>
                                  <p:childTnLst>
                                    <p:set>
                                      <p:cBhvr>
                                        <p:cTn id="197" dur="1" fill="hold">
                                          <p:stCondLst>
                                            <p:cond delay="0"/>
                                          </p:stCondLst>
                                        </p:cTn>
                                        <p:tgtEl>
                                          <p:spTgt spid="51263"/>
                                        </p:tgtEl>
                                        <p:attrNameLst>
                                          <p:attrName>style.visibility</p:attrName>
                                        </p:attrNameLst>
                                      </p:cBhvr>
                                      <p:to>
                                        <p:strVal val="visible"/>
                                      </p:to>
                                    </p:set>
                                    <p:animEffect transition="in" filter="dissolve">
                                      <p:cBhvr>
                                        <p:cTn id="198" dur="500"/>
                                        <p:tgtEl>
                                          <p:spTgt spid="51263"/>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nodeType="clickEffect">
                                  <p:stCondLst>
                                    <p:cond delay="0"/>
                                  </p:stCondLst>
                                  <p:childTnLst>
                                    <p:set>
                                      <p:cBhvr>
                                        <p:cTn id="202" dur="1" fill="hold">
                                          <p:stCondLst>
                                            <p:cond delay="0"/>
                                          </p:stCondLst>
                                        </p:cTn>
                                        <p:tgtEl>
                                          <p:spTgt spid="51264"/>
                                        </p:tgtEl>
                                        <p:attrNameLst>
                                          <p:attrName>style.visibility</p:attrName>
                                        </p:attrNameLst>
                                      </p:cBhvr>
                                      <p:to>
                                        <p:strVal val="visible"/>
                                      </p:to>
                                    </p:set>
                                    <p:animEffect transition="in" filter="dissolve">
                                      <p:cBhvr>
                                        <p:cTn id="203" dur="500"/>
                                        <p:tgtEl>
                                          <p:spTgt spid="51264"/>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51273"/>
                                        </p:tgtEl>
                                        <p:attrNameLst>
                                          <p:attrName>style.visibility</p:attrName>
                                        </p:attrNameLst>
                                      </p:cBhvr>
                                      <p:to>
                                        <p:strVal val="visible"/>
                                      </p:to>
                                    </p:set>
                                    <p:animEffect transition="in" filter="dissolve">
                                      <p:cBhvr>
                                        <p:cTn id="206" dur="500"/>
                                        <p:tgtEl>
                                          <p:spTgt spid="51273"/>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51280"/>
                                        </p:tgtEl>
                                        <p:attrNameLst>
                                          <p:attrName>style.visibility</p:attrName>
                                        </p:attrNameLst>
                                      </p:cBhvr>
                                      <p:to>
                                        <p:strVal val="visible"/>
                                      </p:to>
                                    </p:set>
                                    <p:animEffect transition="in" filter="dissolve">
                                      <p:cBhvr>
                                        <p:cTn id="209" dur="500"/>
                                        <p:tgtEl>
                                          <p:spTgt spid="5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7" grpId="0" animBg="1"/>
      <p:bldP spid="51206" grpId="0" animBg="1"/>
      <p:bldP spid="51207" grpId="0" animBg="1"/>
      <p:bldP spid="51217" grpId="0"/>
      <p:bldP spid="51218" grpId="0"/>
      <p:bldP spid="51219" grpId="0"/>
      <p:bldP spid="51220" grpId="0"/>
      <p:bldP spid="51222" grpId="0"/>
      <p:bldP spid="51223" grpId="0" animBg="1"/>
      <p:bldP spid="51226" grpId="0"/>
      <p:bldP spid="51227" grpId="0"/>
      <p:bldP spid="51228" grpId="0"/>
      <p:bldP spid="51229" grpId="0" animBg="1"/>
      <p:bldP spid="51230" grpId="0" animBg="1"/>
      <p:bldP spid="51231" grpId="0"/>
      <p:bldP spid="51232" grpId="0" animBg="1"/>
      <p:bldP spid="51240" grpId="0"/>
      <p:bldP spid="51241" grpId="0"/>
      <p:bldP spid="51242" grpId="0"/>
      <p:bldP spid="51243" grpId="0"/>
      <p:bldP spid="51244" grpId="0"/>
      <p:bldP spid="51245" grpId="0"/>
      <p:bldP spid="51246" grpId="0"/>
      <p:bldP spid="51248" grpId="0" animBg="1"/>
      <p:bldP spid="51249" grpId="0" animBg="1"/>
      <p:bldP spid="51256" grpId="0" animBg="1"/>
      <p:bldP spid="51260" grpId="0" animBg="1"/>
      <p:bldP spid="51270" grpId="0" animBg="1"/>
      <p:bldP spid="51271" grpId="0"/>
      <p:bldP spid="51272" grpId="0"/>
      <p:bldP spid="51273" grpId="0"/>
      <p:bldP spid="51274" grpId="0"/>
      <p:bldP spid="51275" grpId="0"/>
      <p:bldP spid="51276" grpId="0"/>
      <p:bldP spid="51280"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495185-1F60-46B9-8CF4-5BFD4E23936F}" type="slidenum">
              <a:rPr lang="el-GR" altLang="el-GR" sz="1400" smtClean="0"/>
              <a:pPr>
                <a:spcBef>
                  <a:spcPct val="0"/>
                </a:spcBef>
                <a:buFontTx/>
                <a:buNone/>
              </a:pPr>
              <a:t>21</a:t>
            </a:fld>
            <a:endParaRPr lang="el-GR" altLang="el-GR" sz="1400" smtClean="0"/>
          </a:p>
        </p:txBody>
      </p:sp>
      <p:sp>
        <p:nvSpPr>
          <p:cNvPr id="50180" name="AutoShape 4"/>
          <p:cNvSpPr>
            <a:spLocks noChangeArrowheads="1"/>
          </p:cNvSpPr>
          <p:nvPr/>
        </p:nvSpPr>
        <p:spPr bwMode="auto">
          <a:xfrm>
            <a:off x="1116013" y="1412875"/>
            <a:ext cx="5400675" cy="2447925"/>
          </a:xfrm>
          <a:prstGeom prst="rtTriangle">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1" name="Oval 5"/>
          <p:cNvSpPr>
            <a:spLocks noChangeArrowheads="1"/>
          </p:cNvSpPr>
          <p:nvPr/>
        </p:nvSpPr>
        <p:spPr bwMode="auto">
          <a:xfrm>
            <a:off x="2124075" y="692150"/>
            <a:ext cx="1439863" cy="144145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2" name="Arc 6"/>
          <p:cNvSpPr>
            <a:spLocks/>
          </p:cNvSpPr>
          <p:nvPr/>
        </p:nvSpPr>
        <p:spPr bwMode="auto">
          <a:xfrm rot="10267932" flipV="1">
            <a:off x="2193925" y="466725"/>
            <a:ext cx="758825" cy="196850"/>
          </a:xfrm>
          <a:custGeom>
            <a:avLst/>
            <a:gdLst>
              <a:gd name="T0" fmla="*/ 0 w 33053"/>
              <a:gd name="T1" fmla="*/ 23108513 h 21600"/>
              <a:gd name="T2" fmla="*/ 2147483646 w 33053"/>
              <a:gd name="T3" fmla="*/ 134567444 h 21600"/>
              <a:gd name="T4" fmla="*/ 2147483646 w 33053"/>
              <a:gd name="T5" fmla="*/ 148998007 h 21600"/>
              <a:gd name="T6" fmla="*/ 0 60000 65536"/>
              <a:gd name="T7" fmla="*/ 0 60000 65536"/>
              <a:gd name="T8" fmla="*/ 0 60000 65536"/>
            </a:gdLst>
            <a:ahLst/>
            <a:cxnLst>
              <a:cxn ang="T6">
                <a:pos x="T0" y="T1"/>
              </a:cxn>
              <a:cxn ang="T7">
                <a:pos x="T2" y="T3"/>
              </a:cxn>
              <a:cxn ang="T8">
                <a:pos x="T4" y="T5"/>
              </a:cxn>
            </a:cxnLst>
            <a:rect l="0" t="0" r="r" b="b"/>
            <a:pathLst>
              <a:path w="33053" h="21600" fill="none" extrusionOk="0">
                <a:moveTo>
                  <a:pt x="0" y="3350"/>
                </a:moveTo>
                <a:cubicBezTo>
                  <a:pt x="3456" y="1161"/>
                  <a:pt x="7463" y="0"/>
                  <a:pt x="11555" y="0"/>
                </a:cubicBezTo>
                <a:cubicBezTo>
                  <a:pt x="22674" y="0"/>
                  <a:pt x="31976" y="8441"/>
                  <a:pt x="33053" y="19507"/>
                </a:cubicBezTo>
              </a:path>
              <a:path w="33053" h="21600" stroke="0" extrusionOk="0">
                <a:moveTo>
                  <a:pt x="0" y="3350"/>
                </a:moveTo>
                <a:cubicBezTo>
                  <a:pt x="3456" y="1161"/>
                  <a:pt x="7463" y="0"/>
                  <a:pt x="11555" y="0"/>
                </a:cubicBezTo>
                <a:cubicBezTo>
                  <a:pt x="22674" y="0"/>
                  <a:pt x="31976" y="8441"/>
                  <a:pt x="33053" y="19507"/>
                </a:cubicBezTo>
                <a:lnTo>
                  <a:pt x="11555" y="21600"/>
                </a:lnTo>
                <a:lnTo>
                  <a:pt x="0" y="3350"/>
                </a:lnTo>
                <a:close/>
              </a:path>
            </a:pathLst>
          </a:custGeom>
          <a:noFill/>
          <a:ln w="28575">
            <a:solidFill>
              <a:schemeClr val="hlink"/>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183" name="Text Box 7"/>
          <p:cNvSpPr txBox="1">
            <a:spLocks noChangeArrowheads="1"/>
          </p:cNvSpPr>
          <p:nvPr/>
        </p:nvSpPr>
        <p:spPr bwMode="auto">
          <a:xfrm>
            <a:off x="1979613" y="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dirty="0" err="1" smtClean="0">
                <a:solidFill>
                  <a:schemeClr val="hlink"/>
                </a:solidFill>
                <a:effectLst>
                  <a:outerShdw blurRad="38100" dist="38100" dir="2700000" algn="tl">
                    <a:srgbClr val="000000"/>
                  </a:outerShdw>
                </a:effectLst>
                <a:latin typeface="Comic Sans MS" pitchFamily="66" charset="0"/>
              </a:rPr>
              <a:t>α</a:t>
            </a:r>
            <a:r>
              <a:rPr lang="el-GR" altLang="el-GR" baseline="-25000" dirty="0" err="1" smtClean="0">
                <a:solidFill>
                  <a:schemeClr val="hlink"/>
                </a:solidFill>
                <a:effectLst>
                  <a:outerShdw blurRad="38100" dist="38100" dir="2700000" algn="tl">
                    <a:srgbClr val="000000"/>
                  </a:outerShdw>
                </a:effectLst>
                <a:latin typeface="Comic Sans MS" pitchFamily="66" charset="0"/>
              </a:rPr>
              <a:t>γ</a:t>
            </a:r>
            <a:endParaRPr lang="el-GR" altLang="el-GR" i="1" baseline="-25000" dirty="0">
              <a:solidFill>
                <a:schemeClr val="hlink"/>
              </a:solidFill>
              <a:effectLst>
                <a:outerShdw blurRad="38100" dist="38100" dir="2700000" algn="tl">
                  <a:srgbClr val="000000"/>
                </a:outerShdw>
              </a:effectLst>
              <a:latin typeface="Comic Sans MS" pitchFamily="66" charset="0"/>
            </a:endParaRPr>
          </a:p>
        </p:txBody>
      </p:sp>
      <p:sp>
        <p:nvSpPr>
          <p:cNvPr id="50184" name="Oval 8"/>
          <p:cNvSpPr>
            <a:spLocks noChangeArrowheads="1"/>
          </p:cNvSpPr>
          <p:nvPr/>
        </p:nvSpPr>
        <p:spPr bwMode="auto">
          <a:xfrm>
            <a:off x="2843213" y="1341438"/>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5" name="Line 9"/>
          <p:cNvSpPr>
            <a:spLocks noChangeShapeType="1"/>
          </p:cNvSpPr>
          <p:nvPr/>
        </p:nvSpPr>
        <p:spPr bwMode="auto">
          <a:xfrm>
            <a:off x="2916238" y="1412875"/>
            <a:ext cx="719137"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0186" name="Text Box 10"/>
          <p:cNvSpPr txBox="1">
            <a:spLocks noChangeArrowheads="1"/>
          </p:cNvSpPr>
          <p:nvPr/>
        </p:nvSpPr>
        <p:spPr bwMode="auto">
          <a:xfrm>
            <a:off x="3635375" y="148431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a:solidFill>
                  <a:srgbClr val="FF0000"/>
                </a:solidFill>
                <a:effectLst>
                  <a:outerShdw blurRad="38100" dist="38100" dir="2700000" algn="tl">
                    <a:srgbClr val="000000"/>
                  </a:outerShdw>
                </a:effectLst>
                <a:latin typeface="Comic Sans MS" pitchFamily="66" charset="0"/>
              </a:rPr>
              <a:t>α</a:t>
            </a:r>
            <a:r>
              <a:rPr lang="en-US" altLang="el-GR" i="1" baseline="-25000">
                <a:solidFill>
                  <a:srgbClr val="FF0000"/>
                </a:solidFill>
                <a:effectLst>
                  <a:outerShdw blurRad="38100" dist="38100" dir="2700000" algn="tl">
                    <a:srgbClr val="000000"/>
                  </a:outerShdw>
                </a:effectLst>
                <a:latin typeface="Comic Sans MS" pitchFamily="66" charset="0"/>
              </a:rPr>
              <a:t>cm</a:t>
            </a:r>
            <a:endParaRPr lang="el-GR" altLang="el-GR" i="1">
              <a:solidFill>
                <a:srgbClr val="FF0000"/>
              </a:solidFill>
              <a:effectLst>
                <a:outerShdw blurRad="38100" dist="38100" dir="2700000" algn="tl">
                  <a:srgbClr val="000000"/>
                </a:outerShdw>
              </a:effectLst>
              <a:latin typeface="Comic Sans MS" pitchFamily="66" charset="0"/>
            </a:endParaRPr>
          </a:p>
        </p:txBody>
      </p:sp>
      <p:graphicFrame>
        <p:nvGraphicFramePr>
          <p:cNvPr id="50188" name="Object 12"/>
          <p:cNvGraphicFramePr>
            <a:graphicFrameLocks noChangeAspect="1"/>
          </p:cNvGraphicFramePr>
          <p:nvPr>
            <p:extLst>
              <p:ext uri="{D42A27DB-BD31-4B8C-83A1-F6EECF244321}">
                <p14:modId xmlns:p14="http://schemas.microsoft.com/office/powerpoint/2010/main" val="745131425"/>
              </p:ext>
            </p:extLst>
          </p:nvPr>
        </p:nvGraphicFramePr>
        <p:xfrm>
          <a:off x="5796136" y="4085131"/>
          <a:ext cx="2212242" cy="882650"/>
        </p:xfrm>
        <a:graphic>
          <a:graphicData uri="http://schemas.openxmlformats.org/presentationml/2006/ole">
            <mc:AlternateContent xmlns:mc="http://schemas.openxmlformats.org/markup-compatibility/2006">
              <mc:Choice xmlns:v="urn:schemas-microsoft-com:vml" Requires="v">
                <p:oleObj spid="_x0000_s43184" name="Εξίσωση" r:id="rId4" imgW="981093" imgH="371455" progId="Equation.3">
                  <p:embed/>
                </p:oleObj>
              </mc:Choice>
              <mc:Fallback>
                <p:oleObj name="Εξίσωση" r:id="rId4" imgW="981093" imgH="371455"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085131"/>
                        <a:ext cx="2212242" cy="882650"/>
                      </a:xfrm>
                      <a:prstGeom prst="rect">
                        <a:avLst/>
                      </a:prstGeom>
                      <a:noFill/>
                      <a:ln>
                        <a:noFill/>
                      </a:ln>
                      <a:effectLst>
                        <a:outerShdw dist="35921" dir="2700000" algn="ctr" rotWithShape="0">
                          <a:srgbClr val="808080"/>
                        </a:outerShdw>
                      </a:effectLst>
                      <a:extLst/>
                    </p:spPr>
                  </p:pic>
                </p:oleObj>
              </mc:Fallback>
            </mc:AlternateContent>
          </a:graphicData>
        </a:graphic>
      </p:graphicFrame>
      <p:sp>
        <p:nvSpPr>
          <p:cNvPr id="50190" name="Text Box 14"/>
          <p:cNvSpPr txBox="1">
            <a:spLocks noChangeArrowheads="1"/>
          </p:cNvSpPr>
          <p:nvPr/>
        </p:nvSpPr>
        <p:spPr bwMode="auto">
          <a:xfrm>
            <a:off x="1313409" y="5227975"/>
            <a:ext cx="2807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l-GR" sz="2800" b="1" i="1" dirty="0" err="1">
                <a:solidFill>
                  <a:srgbClr val="FF0000"/>
                </a:solidFill>
                <a:effectLst>
                  <a:outerShdw blurRad="38100" dist="38100" dir="2700000" algn="tl">
                    <a:srgbClr val="000000"/>
                  </a:outerShdw>
                </a:effectLst>
                <a:latin typeface="Comic Sans MS" pitchFamily="66" charset="0"/>
              </a:rPr>
              <a:t>a</a:t>
            </a:r>
            <a:r>
              <a:rPr lang="en-US" altLang="el-GR" sz="2800" b="1" baseline="-25000" dirty="0" err="1">
                <a:solidFill>
                  <a:srgbClr val="FF0000"/>
                </a:solidFill>
                <a:effectLst>
                  <a:outerShdw blurRad="38100" dist="38100" dir="2700000" algn="tl">
                    <a:srgbClr val="000000"/>
                  </a:outerShdw>
                </a:effectLst>
                <a:latin typeface="Comic Sans MS" pitchFamily="66" charset="0"/>
              </a:rPr>
              <a:t>cm</a:t>
            </a:r>
            <a:r>
              <a:rPr lang="en-US" altLang="el-GR" sz="2800" b="1" baseline="-25000" dirty="0">
                <a:solidFill>
                  <a:srgbClr val="FF0000"/>
                </a:solidFill>
                <a:effectLst>
                  <a:outerShdw blurRad="38100" dist="38100" dir="2700000" algn="tl">
                    <a:srgbClr val="000000"/>
                  </a:outerShdw>
                </a:effectLst>
                <a:latin typeface="Comic Sans MS" pitchFamily="66" charset="0"/>
              </a:rPr>
              <a:t> </a:t>
            </a:r>
            <a:r>
              <a:rPr lang="en-US" altLang="el-GR" sz="2800" b="1" dirty="0">
                <a:solidFill>
                  <a:srgbClr val="FF0000"/>
                </a:solidFill>
                <a:effectLst>
                  <a:outerShdw blurRad="38100" dist="38100" dir="2700000" algn="tl">
                    <a:srgbClr val="000000"/>
                  </a:outerShdw>
                </a:effectLst>
                <a:latin typeface="Comic Sans MS" pitchFamily="66" charset="0"/>
              </a:rPr>
              <a:t>= </a:t>
            </a:r>
            <a:r>
              <a:rPr lang="en-US" altLang="el-GR" sz="2800" b="1" i="1" dirty="0">
                <a:solidFill>
                  <a:srgbClr val="FF0000"/>
                </a:solidFill>
                <a:effectLst>
                  <a:outerShdw blurRad="38100" dist="38100" dir="2700000" algn="tl">
                    <a:srgbClr val="000000"/>
                  </a:outerShdw>
                </a:effectLst>
                <a:latin typeface="Comic Sans MS" pitchFamily="66" charset="0"/>
              </a:rPr>
              <a:t>R.</a:t>
            </a:r>
            <a:r>
              <a:rPr lang="el-GR" altLang="el-GR" sz="2800" b="1" i="1" dirty="0" err="1">
                <a:solidFill>
                  <a:srgbClr val="FF0000"/>
                </a:solidFill>
                <a:effectLst>
                  <a:outerShdw blurRad="38100" dist="38100" dir="2700000" algn="tl">
                    <a:srgbClr val="000000"/>
                  </a:outerShdw>
                </a:effectLst>
                <a:latin typeface="Comic Sans MS" pitchFamily="66" charset="0"/>
              </a:rPr>
              <a:t>α</a:t>
            </a:r>
            <a:r>
              <a:rPr lang="el-GR" altLang="el-GR" sz="2800" b="1" baseline="-25000" dirty="0" err="1">
                <a:solidFill>
                  <a:srgbClr val="FF0000"/>
                </a:solidFill>
                <a:effectLst>
                  <a:outerShdw blurRad="38100" dist="38100" dir="2700000" algn="tl">
                    <a:srgbClr val="000000"/>
                  </a:outerShdw>
                </a:effectLst>
                <a:latin typeface="Comic Sans MS" pitchFamily="66" charset="0"/>
              </a:rPr>
              <a:t>γ</a:t>
            </a:r>
            <a:r>
              <a:rPr lang="el-GR" altLang="el-GR" sz="2800" b="1" i="1" dirty="0">
                <a:solidFill>
                  <a:srgbClr val="FF0000"/>
                </a:solidFill>
                <a:effectLst>
                  <a:outerShdw blurRad="38100" dist="38100" dir="2700000" algn="tl">
                    <a:srgbClr val="000000"/>
                  </a:outerShdw>
                </a:effectLst>
                <a:latin typeface="Comic Sans MS" pitchFamily="66" charset="0"/>
              </a:rPr>
              <a:t> </a:t>
            </a:r>
            <a:r>
              <a:rPr lang="en-US" altLang="el-GR" sz="2800" b="1" i="1" dirty="0">
                <a:solidFill>
                  <a:srgbClr val="FF0000"/>
                </a:solidFill>
                <a:effectLst>
                  <a:outerShdw blurRad="38100" dist="38100" dir="2700000" algn="tl">
                    <a:srgbClr val="000000"/>
                  </a:outerShdw>
                </a:effectLst>
                <a:latin typeface="Comic Sans MS" pitchFamily="66" charset="0"/>
              </a:rPr>
              <a:t>=</a:t>
            </a:r>
            <a:r>
              <a:rPr lang="el-GR" altLang="el-GR" sz="2800" b="1" i="1" dirty="0">
                <a:solidFill>
                  <a:srgbClr val="FF0000"/>
                </a:solidFill>
                <a:effectLst>
                  <a:outerShdw blurRad="38100" dist="38100" dir="2700000" algn="tl">
                    <a:srgbClr val="000000"/>
                  </a:outerShdw>
                </a:effectLst>
                <a:latin typeface="Comic Sans MS" pitchFamily="66" charset="0"/>
              </a:rPr>
              <a:t> </a:t>
            </a:r>
            <a:r>
              <a:rPr lang="el-GR" altLang="el-GR" sz="2800" b="1" i="1" dirty="0" err="1">
                <a:solidFill>
                  <a:srgbClr val="FF0000"/>
                </a:solidFill>
                <a:effectLst>
                  <a:outerShdw blurRad="38100" dist="38100" dir="2700000" algn="tl">
                    <a:srgbClr val="000000"/>
                  </a:outerShdw>
                </a:effectLst>
                <a:latin typeface="Comic Sans MS" pitchFamily="66" charset="0"/>
              </a:rPr>
              <a:t>α</a:t>
            </a:r>
            <a:r>
              <a:rPr lang="el-GR" altLang="el-GR" sz="2800" b="1" i="1" baseline="-25000" dirty="0" err="1">
                <a:solidFill>
                  <a:srgbClr val="FF0000"/>
                </a:solidFill>
                <a:effectLst>
                  <a:outerShdw blurRad="38100" dist="38100" dir="2700000" algn="tl">
                    <a:srgbClr val="000000"/>
                  </a:outerShdw>
                </a:effectLst>
                <a:latin typeface="Comic Sans MS" pitchFamily="66" charset="0"/>
              </a:rPr>
              <a:t>ε</a:t>
            </a:r>
            <a:endParaRPr lang="el-GR" altLang="el-GR" sz="2800" b="1" i="1" dirty="0">
              <a:solidFill>
                <a:srgbClr val="FF0000"/>
              </a:solidFill>
              <a:effectLst>
                <a:outerShdw blurRad="38100" dist="38100" dir="2700000" algn="tl">
                  <a:srgbClr val="000000"/>
                </a:outerShdw>
              </a:effectLst>
              <a:latin typeface="Comic Sans MS" pitchFamily="66" charset="0"/>
            </a:endParaRPr>
          </a:p>
        </p:txBody>
      </p:sp>
      <p:sp>
        <p:nvSpPr>
          <p:cNvPr id="50194" name="Text Box 18"/>
          <p:cNvSpPr txBox="1">
            <a:spLocks noChangeArrowheads="1"/>
          </p:cNvSpPr>
          <p:nvPr/>
        </p:nvSpPr>
        <p:spPr bwMode="auto">
          <a:xfrm>
            <a:off x="1299006" y="4278460"/>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b="1" i="1" dirty="0">
                <a:effectLst>
                  <a:outerShdw blurRad="38100" dist="38100" dir="2700000" algn="tl">
                    <a:srgbClr val="FFFFFF"/>
                  </a:outerShdw>
                </a:effectLst>
                <a:latin typeface="Comic Sans MS" pitchFamily="66" charset="0"/>
              </a:rPr>
              <a:t>υ</a:t>
            </a:r>
            <a:r>
              <a:rPr lang="en-US" altLang="el-GR" b="1" baseline="-25000" dirty="0">
                <a:effectLst>
                  <a:outerShdw blurRad="38100" dist="38100" dir="2700000" algn="tl">
                    <a:srgbClr val="FFFFFF"/>
                  </a:outerShdw>
                </a:effectLst>
                <a:latin typeface="Comic Sans MS" pitchFamily="66" charset="0"/>
              </a:rPr>
              <a:t>cm</a:t>
            </a:r>
            <a:r>
              <a:rPr lang="en-US" altLang="el-GR" b="1" i="1" dirty="0">
                <a:effectLst>
                  <a:outerShdw blurRad="38100" dist="38100" dir="2700000" algn="tl">
                    <a:srgbClr val="FFFFFF"/>
                  </a:outerShdw>
                </a:effectLst>
                <a:latin typeface="Comic Sans MS" pitchFamily="66" charset="0"/>
              </a:rPr>
              <a:t>=R.</a:t>
            </a:r>
            <a:r>
              <a:rPr lang="el-GR" altLang="el-GR" b="1" i="1" dirty="0">
                <a:effectLst>
                  <a:outerShdw blurRad="38100" dist="38100" dir="2700000" algn="tl">
                    <a:srgbClr val="FFFFFF"/>
                  </a:outerShdw>
                </a:effectLst>
                <a:latin typeface="Comic Sans MS" pitchFamily="66" charset="0"/>
              </a:rPr>
              <a:t>ω</a:t>
            </a:r>
            <a:r>
              <a:rPr lang="el-GR" altLang="el-GR" b="1" i="1" dirty="0">
                <a:latin typeface="Comic Sans MS" pitchFamily="66" charset="0"/>
              </a:rPr>
              <a:t>    </a:t>
            </a:r>
          </a:p>
        </p:txBody>
      </p:sp>
      <p:sp>
        <p:nvSpPr>
          <p:cNvPr id="50195" name="Text Box 19"/>
          <p:cNvSpPr txBox="1">
            <a:spLocks noChangeArrowheads="1"/>
          </p:cNvSpPr>
          <p:nvPr/>
        </p:nvSpPr>
        <p:spPr bwMode="auto">
          <a:xfrm>
            <a:off x="2698974" y="4219575"/>
            <a:ext cx="576262"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dirty="0">
                <a:cs typeface="Times New Roman" panose="02020603050405020304" pitchFamily="18" charset="0"/>
              </a:rPr>
              <a:t>→</a:t>
            </a:r>
          </a:p>
        </p:txBody>
      </p:sp>
      <p:sp>
        <p:nvSpPr>
          <p:cNvPr id="50196" name="Text Box 20"/>
          <p:cNvSpPr txBox="1">
            <a:spLocks noChangeArrowheads="1"/>
          </p:cNvSpPr>
          <p:nvPr/>
        </p:nvSpPr>
        <p:spPr bwMode="auto">
          <a:xfrm>
            <a:off x="3275236" y="4286696"/>
            <a:ext cx="18728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b="1" dirty="0">
                <a:effectLst>
                  <a:outerShdw blurRad="38100" dist="38100" dir="2700000" algn="tl">
                    <a:srgbClr val="FFFFFF"/>
                  </a:outerShdw>
                </a:effectLst>
                <a:latin typeface="Comic Sans MS" pitchFamily="66" charset="0"/>
              </a:rPr>
              <a:t>d</a:t>
            </a:r>
            <a:r>
              <a:rPr lang="el-GR" altLang="el-GR" b="1" i="1" dirty="0">
                <a:effectLst>
                  <a:outerShdw blurRad="38100" dist="38100" dir="2700000" algn="tl">
                    <a:srgbClr val="FFFFFF"/>
                  </a:outerShdw>
                </a:effectLst>
                <a:latin typeface="Comic Sans MS" pitchFamily="66" charset="0"/>
              </a:rPr>
              <a:t>υ</a:t>
            </a:r>
            <a:r>
              <a:rPr lang="en-US" altLang="el-GR" b="1" baseline="-25000" dirty="0">
                <a:effectLst>
                  <a:outerShdw blurRad="38100" dist="38100" dir="2700000" algn="tl">
                    <a:srgbClr val="FFFFFF"/>
                  </a:outerShdw>
                </a:effectLst>
                <a:latin typeface="Comic Sans MS" pitchFamily="66" charset="0"/>
              </a:rPr>
              <a:t>cm</a:t>
            </a:r>
            <a:r>
              <a:rPr lang="en-US" altLang="el-GR" b="1" dirty="0">
                <a:effectLst>
                  <a:outerShdw blurRad="38100" dist="38100" dir="2700000" algn="tl">
                    <a:srgbClr val="FFFFFF"/>
                  </a:outerShdw>
                </a:effectLst>
                <a:latin typeface="Comic Sans MS" pitchFamily="66" charset="0"/>
              </a:rPr>
              <a:t>=</a:t>
            </a:r>
            <a:r>
              <a:rPr lang="en-US" altLang="el-GR" b="1" i="1" dirty="0" err="1">
                <a:effectLst>
                  <a:outerShdw blurRad="38100" dist="38100" dir="2700000" algn="tl">
                    <a:srgbClr val="FFFFFF"/>
                  </a:outerShdw>
                </a:effectLst>
                <a:latin typeface="Comic Sans MS" pitchFamily="66" charset="0"/>
              </a:rPr>
              <a:t>R</a:t>
            </a:r>
            <a:r>
              <a:rPr lang="en-US" altLang="el-GR" b="1" dirty="0" err="1">
                <a:effectLst>
                  <a:outerShdw blurRad="38100" dist="38100" dir="2700000" algn="tl">
                    <a:srgbClr val="FFFFFF"/>
                  </a:outerShdw>
                </a:effectLst>
                <a:latin typeface="Comic Sans MS" pitchFamily="66" charset="0"/>
              </a:rPr>
              <a:t>.d</a:t>
            </a:r>
            <a:r>
              <a:rPr lang="el-GR" altLang="el-GR" b="1" i="1" dirty="0">
                <a:effectLst>
                  <a:outerShdw blurRad="38100" dist="38100" dir="2700000" algn="tl">
                    <a:srgbClr val="FFFFFF"/>
                  </a:outerShdw>
                </a:effectLst>
                <a:latin typeface="Comic Sans MS" pitchFamily="66" charset="0"/>
              </a:rPr>
              <a:t>ω</a:t>
            </a:r>
          </a:p>
        </p:txBody>
      </p:sp>
      <p:sp>
        <p:nvSpPr>
          <p:cNvPr id="50197" name="Text Box 21"/>
          <p:cNvSpPr txBox="1">
            <a:spLocks noChangeArrowheads="1"/>
          </p:cNvSpPr>
          <p:nvPr/>
        </p:nvSpPr>
        <p:spPr bwMode="auto">
          <a:xfrm>
            <a:off x="5058016" y="4236737"/>
            <a:ext cx="576262"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dirty="0">
                <a:cs typeface="Times New Roman" panose="02020603050405020304" pitchFamily="18" charset="0"/>
              </a:rPr>
              <a:t>→</a:t>
            </a:r>
          </a:p>
        </p:txBody>
      </p:sp>
      <p:sp>
        <p:nvSpPr>
          <p:cNvPr id="50198" name="Text Box 22"/>
          <p:cNvSpPr txBox="1">
            <a:spLocks noChangeArrowheads="1"/>
          </p:cNvSpPr>
          <p:nvPr/>
        </p:nvSpPr>
        <p:spPr bwMode="auto">
          <a:xfrm>
            <a:off x="4221366" y="4761966"/>
            <a:ext cx="403277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1800" dirty="0">
                <a:effectLst>
                  <a:outerShdw blurRad="38100" dist="38100" dir="2700000" algn="tl">
                    <a:srgbClr val="FFFFFF"/>
                  </a:outerShdw>
                </a:effectLst>
                <a:latin typeface="Comic Sans MS" pitchFamily="66" charset="0"/>
              </a:rPr>
              <a:t>όπου</a:t>
            </a:r>
            <a:r>
              <a:rPr lang="el-GR" altLang="el-GR" sz="2000" dirty="0">
                <a:effectLst>
                  <a:outerShdw blurRad="38100" dist="38100" dir="2700000" algn="tl">
                    <a:srgbClr val="FFFFFF"/>
                  </a:outerShdw>
                </a:effectLst>
                <a:latin typeface="Comic Sans MS" pitchFamily="66" charset="0"/>
              </a:rPr>
              <a:t> </a:t>
            </a:r>
            <a:r>
              <a:rPr lang="el-GR" altLang="el-GR" i="1" dirty="0" err="1">
                <a:solidFill>
                  <a:srgbClr val="FF0000"/>
                </a:solidFill>
                <a:effectLst>
                  <a:outerShdw blurRad="38100" dist="38100" dir="2700000" algn="tl">
                    <a:srgbClr val="000000"/>
                  </a:outerShdw>
                </a:effectLst>
                <a:latin typeface="Comic Sans MS" pitchFamily="66" charset="0"/>
              </a:rPr>
              <a:t>α</a:t>
            </a:r>
            <a:r>
              <a:rPr lang="el-GR" altLang="el-GR" baseline="-25000" dirty="0" err="1">
                <a:solidFill>
                  <a:srgbClr val="FF0000"/>
                </a:solidFill>
                <a:effectLst>
                  <a:outerShdw blurRad="38100" dist="38100" dir="2700000" algn="tl">
                    <a:srgbClr val="000000"/>
                  </a:outerShdw>
                </a:effectLst>
                <a:latin typeface="Comic Sans MS" pitchFamily="66" charset="0"/>
              </a:rPr>
              <a:t>ε</a:t>
            </a:r>
            <a:r>
              <a:rPr lang="el-GR" altLang="el-GR" sz="2000" baseline="-25000" dirty="0">
                <a:effectLst>
                  <a:outerShdw blurRad="38100" dist="38100" dir="2700000" algn="tl">
                    <a:srgbClr val="FFFFFF"/>
                  </a:outerShdw>
                </a:effectLst>
                <a:latin typeface="Comic Sans MS" pitchFamily="66" charset="0"/>
              </a:rPr>
              <a:t>  </a:t>
            </a:r>
            <a:r>
              <a:rPr lang="el-GR" altLang="el-GR" sz="1800" dirty="0">
                <a:effectLst>
                  <a:outerShdw blurRad="38100" dist="38100" dir="2700000" algn="tl">
                    <a:srgbClr val="FFFFFF"/>
                  </a:outerShdw>
                </a:effectLst>
                <a:latin typeface="Comic Sans MS" pitchFamily="66" charset="0"/>
              </a:rPr>
              <a:t>το μέτρο της </a:t>
            </a:r>
            <a:r>
              <a:rPr lang="el-GR" altLang="el-GR" sz="1800" dirty="0" err="1">
                <a:effectLst>
                  <a:outerShdw blurRad="38100" dist="38100" dir="2700000" algn="tl">
                    <a:srgbClr val="FFFFFF"/>
                  </a:outerShdw>
                </a:effectLst>
                <a:latin typeface="Comic Sans MS" pitchFamily="66" charset="0"/>
              </a:rPr>
              <a:t>επιτρόχιας</a:t>
            </a:r>
            <a:r>
              <a:rPr lang="en-US" altLang="el-GR" sz="1800" dirty="0">
                <a:effectLst>
                  <a:outerShdw blurRad="38100" dist="38100" dir="2700000" algn="tl">
                    <a:srgbClr val="FFFFFF"/>
                  </a:outerShdw>
                </a:effectLst>
                <a:latin typeface="Comic Sans MS" pitchFamily="66" charset="0"/>
              </a:rPr>
              <a:t> </a:t>
            </a:r>
            <a:r>
              <a:rPr lang="el-GR" altLang="el-GR" sz="1800" dirty="0">
                <a:effectLst>
                  <a:outerShdw blurRad="38100" dist="38100" dir="2700000" algn="tl">
                    <a:srgbClr val="FFFFFF"/>
                  </a:outerShdw>
                </a:effectLst>
                <a:latin typeface="Comic Sans MS" pitchFamily="66" charset="0"/>
              </a:rPr>
              <a:t>(γραμμικής) επιτάχυνσης των σημείων της περιφέρειας του τροχού.</a:t>
            </a:r>
          </a:p>
        </p:txBody>
      </p:sp>
      <p:sp>
        <p:nvSpPr>
          <p:cNvPr id="20" name="Rectangle 2"/>
          <p:cNvSpPr txBox="1">
            <a:spLocks noChangeArrowheads="1"/>
          </p:cNvSpPr>
          <p:nvPr/>
        </p:nvSpPr>
        <p:spPr>
          <a:xfrm>
            <a:off x="3338864" y="215717"/>
            <a:ext cx="5145477" cy="10103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Κύλιση σε πλάγιο επίπεδο </a:t>
            </a:r>
            <a:r>
              <a:rPr lang="el-GR" altLang="el-GR" sz="2400" b="1" dirty="0">
                <a:solidFill>
                  <a:srgbClr val="800000"/>
                </a:solidFill>
                <a:effectLst>
                  <a:outerShdw blurRad="38100" dist="38100" dir="2700000" algn="tl">
                    <a:srgbClr val="000000"/>
                  </a:outerShdw>
                </a:effectLst>
                <a:latin typeface="Comic Sans MS" pitchFamily="66" charset="0"/>
                <a:ea typeface="+mn-ea"/>
                <a:cs typeface="+mn-cs"/>
              </a:rPr>
              <a:t>(χωρίς ολίσθηση)</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mc:AlternateContent xmlns:mc="http://schemas.openxmlformats.org/markup-compatibility/2006" xmlns:a14="http://schemas.microsoft.com/office/drawing/2010/main">
        <mc:Choice Requires="a14">
          <p:sp>
            <p:nvSpPr>
              <p:cNvPr id="2" name="TextBox 1"/>
              <p:cNvSpPr txBox="1"/>
              <p:nvPr/>
            </p:nvSpPr>
            <p:spPr>
              <a:xfrm>
                <a:off x="4838834" y="1870246"/>
                <a:ext cx="1697003" cy="70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𝜶</m:t>
                      </m:r>
                      <m:r>
                        <a:rPr lang="en-US" b="1" i="0" baseline="-25000" smtClean="0">
                          <a:latin typeface="Cambria Math" panose="02040503050406030204" pitchFamily="18" charset="0"/>
                        </a:rPr>
                        <m:t>𝐜𝐦</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r>
                            <a:rPr lang="el-GR" b="1" i="1" smtClean="0">
                              <a:latin typeface="Cambria Math" panose="02040503050406030204" pitchFamily="18" charset="0"/>
                            </a:rPr>
                            <m:t>𝝊</m:t>
                          </m:r>
                          <m:r>
                            <a:rPr lang="en-US" b="1" i="0" baseline="-25000" smtClean="0">
                              <a:latin typeface="Cambria Math" panose="02040503050406030204" pitchFamily="18" charset="0"/>
                            </a:rPr>
                            <m:t>𝐜𝐦</m:t>
                          </m:r>
                        </m:num>
                        <m:den>
                          <m:r>
                            <a:rPr lang="en-US" b="1" i="1" smtClean="0">
                              <a:latin typeface="Cambria Math" panose="02040503050406030204" pitchFamily="18" charset="0"/>
                            </a:rPr>
                            <m:t>𝒅𝒕</m:t>
                          </m:r>
                        </m:den>
                      </m:f>
                    </m:oMath>
                  </m:oMathPara>
                </a14:m>
                <a:endParaRPr lang="el-GR" b="1" dirty="0"/>
              </a:p>
            </p:txBody>
          </p:sp>
        </mc:Choice>
        <mc:Fallback xmlns="">
          <p:sp>
            <p:nvSpPr>
              <p:cNvPr id="2" name="TextBox 1"/>
              <p:cNvSpPr txBox="1">
                <a:spLocks noRot="1" noChangeAspect="1" noMove="1" noResize="1" noEditPoints="1" noAdjustHandles="1" noChangeArrowheads="1" noChangeShapeType="1" noTextEdit="1"/>
              </p:cNvSpPr>
              <p:nvPr/>
            </p:nvSpPr>
            <p:spPr>
              <a:xfrm>
                <a:off x="4838834" y="1870246"/>
                <a:ext cx="1697003" cy="701539"/>
              </a:xfrm>
              <a:prstGeom prst="rect">
                <a:avLst/>
              </a:prstGeom>
              <a:blipFill>
                <a:blip r:embed="rId6"/>
                <a:stretch>
                  <a:fillRect/>
                </a:stretch>
              </a:blipFill>
            </p:spPr>
            <p:txBody>
              <a:bodyPr/>
              <a:lstStyle/>
              <a:p>
                <a:r>
                  <a:rPr lang="el-GR">
                    <a:noFill/>
                  </a:rPr>
                  <a:t> </a:t>
                </a:r>
              </a:p>
            </p:txBody>
          </p:sp>
        </mc:Fallback>
      </mc:AlternateContent>
      <p:sp>
        <p:nvSpPr>
          <p:cNvPr id="3" name="TextBox 2"/>
          <p:cNvSpPr txBox="1"/>
          <p:nvPr/>
        </p:nvSpPr>
        <p:spPr>
          <a:xfrm>
            <a:off x="6624377" y="2077445"/>
            <a:ext cx="555759" cy="338554"/>
          </a:xfrm>
          <a:prstGeom prst="rect">
            <a:avLst/>
          </a:prstGeom>
          <a:noFill/>
        </p:spPr>
        <p:txBody>
          <a:bodyPr wrap="square" rtlCol="0">
            <a:spAutoFit/>
          </a:bodyPr>
          <a:lstStyle/>
          <a:p>
            <a:r>
              <a:rPr lang="el-GR" sz="1600" b="1" dirty="0" smtClean="0">
                <a:latin typeface="Comic Sans MS" panose="030F0702030302020204" pitchFamily="66" charset="0"/>
              </a:rPr>
              <a:t>και</a:t>
            </a:r>
            <a:endParaRPr lang="el-GR" sz="16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7180136" y="1844675"/>
                <a:ext cx="1312282" cy="70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𝜶</m:t>
                      </m:r>
                      <m:r>
                        <a:rPr lang="el-GR" b="1" i="0" baseline="-25000" smtClean="0">
                          <a:latin typeface="Cambria Math" panose="02040503050406030204" pitchFamily="18" charset="0"/>
                        </a:rPr>
                        <m:t>𝛄</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r>
                            <a:rPr lang="el-GR" b="1" i="1" smtClean="0">
                              <a:latin typeface="Cambria Math" panose="02040503050406030204" pitchFamily="18" charset="0"/>
                            </a:rPr>
                            <m:t>𝝎</m:t>
                          </m:r>
                        </m:num>
                        <m:den>
                          <m:r>
                            <a:rPr lang="en-US" b="1" i="1" smtClean="0">
                              <a:latin typeface="Cambria Math" panose="02040503050406030204" pitchFamily="18" charset="0"/>
                            </a:rPr>
                            <m:t>𝒅𝒕</m:t>
                          </m:r>
                        </m:den>
                      </m:f>
                    </m:oMath>
                  </m:oMathPara>
                </a14:m>
                <a:endParaRPr lang="el-GR"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7180136" y="1844675"/>
                <a:ext cx="1312282" cy="701539"/>
              </a:xfrm>
              <a:prstGeom prst="rect">
                <a:avLst/>
              </a:prstGeom>
              <a:blipFill>
                <a:blip r:embed="rId7"/>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ppt_x</p:attrName>
                                        </p:attrNameLst>
                                      </p:cBhvr>
                                      <p:tavLst>
                                        <p:tav tm="0">
                                          <p:val>
                                            <p:strVal val="#ppt_x-.2"/>
                                          </p:val>
                                        </p:tav>
                                        <p:tav tm="100000">
                                          <p:val>
                                            <p:strVal val="#ppt_x"/>
                                          </p:val>
                                        </p:tav>
                                      </p:tavLst>
                                    </p:anim>
                                    <p:anim calcmode="lin" valueType="num">
                                      <p:cBhvr>
                                        <p:cTn id="8" dur="2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0180"/>
                                        </p:tgtEl>
                                        <p:attrNameLst>
                                          <p:attrName>style.visibility</p:attrName>
                                        </p:attrNameLst>
                                      </p:cBhvr>
                                      <p:to>
                                        <p:strVal val="visible"/>
                                      </p:to>
                                    </p:set>
                                    <p:animEffect transition="in" filter="dissolve">
                                      <p:cBhvr>
                                        <p:cTn id="14" dur="500"/>
                                        <p:tgtEl>
                                          <p:spTgt spid="5018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dissolve">
                                      <p:cBhvr>
                                        <p:cTn id="17" dur="500"/>
                                        <p:tgtEl>
                                          <p:spTgt spid="50181"/>
                                        </p:tgtEl>
                                      </p:cBhvr>
                                    </p:animEffect>
                                  </p:childTnLst>
                                </p:cTn>
                              </p:par>
                              <p:par>
                                <p:cTn id="18" presetID="9" presetClass="entr" presetSubtype="0" fill="hold" nodeType="withEffect">
                                  <p:stCondLst>
                                    <p:cond delay="0"/>
                                  </p:stCondLst>
                                  <p:childTnLst>
                                    <p:set>
                                      <p:cBhvr>
                                        <p:cTn id="19" dur="1" fill="hold">
                                          <p:stCondLst>
                                            <p:cond delay="0"/>
                                          </p:stCondLst>
                                        </p:cTn>
                                        <p:tgtEl>
                                          <p:spTgt spid="50182"/>
                                        </p:tgtEl>
                                        <p:attrNameLst>
                                          <p:attrName>style.visibility</p:attrName>
                                        </p:attrNameLst>
                                      </p:cBhvr>
                                      <p:to>
                                        <p:strVal val="visible"/>
                                      </p:to>
                                    </p:set>
                                    <p:animEffect transition="in" filter="dissolve">
                                      <p:cBhvr>
                                        <p:cTn id="20" dur="500"/>
                                        <p:tgtEl>
                                          <p:spTgt spid="5018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0183"/>
                                        </p:tgtEl>
                                        <p:attrNameLst>
                                          <p:attrName>style.visibility</p:attrName>
                                        </p:attrNameLst>
                                      </p:cBhvr>
                                      <p:to>
                                        <p:strVal val="visible"/>
                                      </p:to>
                                    </p:set>
                                    <p:animEffect transition="in" filter="dissolve">
                                      <p:cBhvr>
                                        <p:cTn id="23" dur="500"/>
                                        <p:tgtEl>
                                          <p:spTgt spid="5018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0184"/>
                                        </p:tgtEl>
                                        <p:attrNameLst>
                                          <p:attrName>style.visibility</p:attrName>
                                        </p:attrNameLst>
                                      </p:cBhvr>
                                      <p:to>
                                        <p:strVal val="visible"/>
                                      </p:to>
                                    </p:set>
                                    <p:animEffect transition="in" filter="dissolve">
                                      <p:cBhvr>
                                        <p:cTn id="26" dur="500"/>
                                        <p:tgtEl>
                                          <p:spTgt spid="5018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1000"/>
                                        <p:tgtEl>
                                          <p:spTgt spid="50185"/>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50186"/>
                                        </p:tgtEl>
                                        <p:attrNameLst>
                                          <p:attrName>style.visibility</p:attrName>
                                        </p:attrNameLst>
                                      </p:cBhvr>
                                      <p:to>
                                        <p:strVal val="visible"/>
                                      </p:to>
                                    </p:set>
                                    <p:animEffect transition="in" filter="dissolve">
                                      <p:cBhvr>
                                        <p:cTn id="35" dur="500"/>
                                        <p:tgtEl>
                                          <p:spTgt spid="5018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1500"/>
                                        <p:tgtEl>
                                          <p:spTgt spid="2"/>
                                        </p:tgtEl>
                                      </p:cBhvr>
                                    </p:animEffect>
                                  </p:childTnLst>
                                </p:cTn>
                              </p:par>
                            </p:childTnLst>
                          </p:cTn>
                        </p:par>
                        <p:par>
                          <p:cTn id="41" fill="hold" nodeType="withGroup">
                            <p:stCondLst>
                              <p:cond delay="1500"/>
                            </p:stCondLst>
                            <p:childTnLst>
                              <p:par>
                                <p:cTn id="42" presetID="10" presetClass="entr" presetSubtype="0" fill="hold" grpId="0" nodeType="afterEffect">
                                  <p:stCondLst>
                                    <p:cond delay="25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2250"/>
                            </p:stCondLst>
                            <p:childTnLst>
                              <p:par>
                                <p:cTn id="46" presetID="22" presetClass="entr" presetSubtype="8"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1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0194"/>
                                        </p:tgtEl>
                                        <p:attrNameLst>
                                          <p:attrName>style.visibility</p:attrName>
                                        </p:attrNameLst>
                                      </p:cBhvr>
                                      <p:to>
                                        <p:strVal val="visible"/>
                                      </p:to>
                                    </p:set>
                                    <p:animEffect transition="in" filter="dissolve">
                                      <p:cBhvr>
                                        <p:cTn id="53" dur="500"/>
                                        <p:tgtEl>
                                          <p:spTgt spid="5019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0195"/>
                                        </p:tgtEl>
                                        <p:attrNameLst>
                                          <p:attrName>style.visibility</p:attrName>
                                        </p:attrNameLst>
                                      </p:cBhvr>
                                      <p:to>
                                        <p:strVal val="visible"/>
                                      </p:to>
                                    </p:set>
                                    <p:animEffect transition="in" filter="dissolve">
                                      <p:cBhvr>
                                        <p:cTn id="58" dur="500"/>
                                        <p:tgtEl>
                                          <p:spTgt spid="5019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0196"/>
                                        </p:tgtEl>
                                        <p:attrNameLst>
                                          <p:attrName>style.visibility</p:attrName>
                                        </p:attrNameLst>
                                      </p:cBhvr>
                                      <p:to>
                                        <p:strVal val="visible"/>
                                      </p:to>
                                    </p:set>
                                    <p:animEffect transition="in" filter="dissolve">
                                      <p:cBhvr>
                                        <p:cTn id="61" dur="500"/>
                                        <p:tgtEl>
                                          <p:spTgt spid="501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50197"/>
                                        </p:tgtEl>
                                        <p:attrNameLst>
                                          <p:attrName>style.visibility</p:attrName>
                                        </p:attrNameLst>
                                      </p:cBhvr>
                                      <p:to>
                                        <p:strVal val="visible"/>
                                      </p:to>
                                    </p:set>
                                    <p:animEffect transition="in" filter="dissolve">
                                      <p:cBhvr>
                                        <p:cTn id="66" dur="500"/>
                                        <p:tgtEl>
                                          <p:spTgt spid="50197"/>
                                        </p:tgtEl>
                                      </p:cBhvr>
                                    </p:animEffect>
                                  </p:childTnLst>
                                </p:cTn>
                              </p:par>
                              <p:par>
                                <p:cTn id="67" presetID="9" presetClass="entr" presetSubtype="0" fill="hold" nodeType="withEffect">
                                  <p:stCondLst>
                                    <p:cond delay="0"/>
                                  </p:stCondLst>
                                  <p:childTnLst>
                                    <p:set>
                                      <p:cBhvr>
                                        <p:cTn id="68" dur="1" fill="hold">
                                          <p:stCondLst>
                                            <p:cond delay="0"/>
                                          </p:stCondLst>
                                        </p:cTn>
                                        <p:tgtEl>
                                          <p:spTgt spid="50188"/>
                                        </p:tgtEl>
                                        <p:attrNameLst>
                                          <p:attrName>style.visibility</p:attrName>
                                        </p:attrNameLst>
                                      </p:cBhvr>
                                      <p:to>
                                        <p:strVal val="visible"/>
                                      </p:to>
                                    </p:set>
                                    <p:animEffect transition="in" filter="dissolve">
                                      <p:cBhvr>
                                        <p:cTn id="69" dur="500"/>
                                        <p:tgtEl>
                                          <p:spTgt spid="5018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0190"/>
                                        </p:tgtEl>
                                        <p:attrNameLst>
                                          <p:attrName>style.visibility</p:attrName>
                                        </p:attrNameLst>
                                      </p:cBhvr>
                                      <p:to>
                                        <p:strVal val="visible"/>
                                      </p:to>
                                    </p:set>
                                    <p:animEffect transition="in" filter="dissolve">
                                      <p:cBhvr>
                                        <p:cTn id="74" dur="500"/>
                                        <p:tgtEl>
                                          <p:spTgt spid="50190"/>
                                        </p:tgtEl>
                                      </p:cBhvr>
                                    </p:animEffect>
                                  </p:childTnLst>
                                </p:cTn>
                              </p:par>
                            </p:childTnLst>
                          </p:cTn>
                        </p:par>
                        <p:par>
                          <p:cTn id="75" fill="hold">
                            <p:stCondLst>
                              <p:cond delay="500"/>
                            </p:stCondLst>
                            <p:childTnLst>
                              <p:par>
                                <p:cTn id="76" presetID="22" presetClass="entr" presetSubtype="8" fill="hold" grpId="0" nodeType="afterEffect">
                                  <p:stCondLst>
                                    <p:cond delay="500"/>
                                  </p:stCondLst>
                                  <p:childTnLst>
                                    <p:set>
                                      <p:cBhvr>
                                        <p:cTn id="77" dur="1" fill="hold">
                                          <p:stCondLst>
                                            <p:cond delay="0"/>
                                          </p:stCondLst>
                                        </p:cTn>
                                        <p:tgtEl>
                                          <p:spTgt spid="50198"/>
                                        </p:tgtEl>
                                        <p:attrNameLst>
                                          <p:attrName>style.visibility</p:attrName>
                                        </p:attrNameLst>
                                      </p:cBhvr>
                                      <p:to>
                                        <p:strVal val="visible"/>
                                      </p:to>
                                    </p:set>
                                    <p:animEffect transition="in" filter="wipe(left)">
                                      <p:cBhvr>
                                        <p:cTn id="78" dur="1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3" grpId="0"/>
      <p:bldP spid="50184" grpId="0" animBg="1"/>
      <p:bldP spid="50185" grpId="0" animBg="1"/>
      <p:bldP spid="50186" grpId="0"/>
      <p:bldP spid="50190" grpId="0"/>
      <p:bldP spid="50194" grpId="0"/>
      <p:bldP spid="50195" grpId="0" animBg="1"/>
      <p:bldP spid="50196" grpId="0"/>
      <p:bldP spid="50197" grpId="0" animBg="1"/>
      <p:bldP spid="50198" grpId="0"/>
      <p:bldP spid="20" grpId="0"/>
      <p:bldP spid="2" grpId="0"/>
      <p:bldP spid="3"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21E3F7-CAB4-469D-AB44-DE172EDAA2E7}" type="slidenum">
              <a:rPr lang="el-GR" altLang="el-GR" sz="1400" smtClean="0"/>
              <a:pPr>
                <a:spcBef>
                  <a:spcPct val="0"/>
                </a:spcBef>
                <a:buFontTx/>
                <a:buNone/>
              </a:pPr>
              <a:t>22</a:t>
            </a:fld>
            <a:endParaRPr lang="el-GR" altLang="el-GR" sz="1400" smtClean="0"/>
          </a:p>
        </p:txBody>
      </p:sp>
      <p:sp>
        <p:nvSpPr>
          <p:cNvPr id="52228" name="AutoShape 4"/>
          <p:cNvSpPr>
            <a:spLocks noChangeArrowheads="1"/>
          </p:cNvSpPr>
          <p:nvPr/>
        </p:nvSpPr>
        <p:spPr bwMode="auto">
          <a:xfrm>
            <a:off x="1116013" y="1412875"/>
            <a:ext cx="5400675" cy="2447925"/>
          </a:xfrm>
          <a:prstGeom prst="rtTriangle">
            <a:avLst/>
          </a:prstGeom>
          <a:solidFill>
            <a:srgbClr val="CCFFFF"/>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29" name="Oval 5"/>
          <p:cNvSpPr>
            <a:spLocks noChangeArrowheads="1"/>
          </p:cNvSpPr>
          <p:nvPr/>
        </p:nvSpPr>
        <p:spPr bwMode="auto">
          <a:xfrm>
            <a:off x="2124075" y="692150"/>
            <a:ext cx="1439863" cy="144145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30" name="Arc 6"/>
          <p:cNvSpPr>
            <a:spLocks/>
          </p:cNvSpPr>
          <p:nvPr/>
        </p:nvSpPr>
        <p:spPr bwMode="auto">
          <a:xfrm rot="10267932" flipV="1">
            <a:off x="2193925" y="466725"/>
            <a:ext cx="758825" cy="196850"/>
          </a:xfrm>
          <a:custGeom>
            <a:avLst/>
            <a:gdLst>
              <a:gd name="T0" fmla="*/ 0 w 33053"/>
              <a:gd name="T1" fmla="*/ 23108513 h 21600"/>
              <a:gd name="T2" fmla="*/ 2147483646 w 33053"/>
              <a:gd name="T3" fmla="*/ 134567444 h 21600"/>
              <a:gd name="T4" fmla="*/ 2147483646 w 33053"/>
              <a:gd name="T5" fmla="*/ 148998007 h 21600"/>
              <a:gd name="T6" fmla="*/ 0 60000 65536"/>
              <a:gd name="T7" fmla="*/ 0 60000 65536"/>
              <a:gd name="T8" fmla="*/ 0 60000 65536"/>
            </a:gdLst>
            <a:ahLst/>
            <a:cxnLst>
              <a:cxn ang="T6">
                <a:pos x="T0" y="T1"/>
              </a:cxn>
              <a:cxn ang="T7">
                <a:pos x="T2" y="T3"/>
              </a:cxn>
              <a:cxn ang="T8">
                <a:pos x="T4" y="T5"/>
              </a:cxn>
            </a:cxnLst>
            <a:rect l="0" t="0" r="r" b="b"/>
            <a:pathLst>
              <a:path w="33053" h="21600" fill="none" extrusionOk="0">
                <a:moveTo>
                  <a:pt x="0" y="3350"/>
                </a:moveTo>
                <a:cubicBezTo>
                  <a:pt x="3456" y="1161"/>
                  <a:pt x="7463" y="0"/>
                  <a:pt x="11555" y="0"/>
                </a:cubicBezTo>
                <a:cubicBezTo>
                  <a:pt x="22674" y="0"/>
                  <a:pt x="31976" y="8441"/>
                  <a:pt x="33053" y="19507"/>
                </a:cubicBezTo>
              </a:path>
              <a:path w="33053" h="21600" stroke="0" extrusionOk="0">
                <a:moveTo>
                  <a:pt x="0" y="3350"/>
                </a:moveTo>
                <a:cubicBezTo>
                  <a:pt x="3456" y="1161"/>
                  <a:pt x="7463" y="0"/>
                  <a:pt x="11555" y="0"/>
                </a:cubicBezTo>
                <a:cubicBezTo>
                  <a:pt x="22674" y="0"/>
                  <a:pt x="31976" y="8441"/>
                  <a:pt x="33053" y="19507"/>
                </a:cubicBezTo>
                <a:lnTo>
                  <a:pt x="11555" y="21600"/>
                </a:lnTo>
                <a:lnTo>
                  <a:pt x="0" y="3350"/>
                </a:lnTo>
                <a:close/>
              </a:path>
            </a:pathLst>
          </a:custGeom>
          <a:noFill/>
          <a:ln w="28575">
            <a:solidFill>
              <a:schemeClr val="hlink"/>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231" name="Text Box 7"/>
          <p:cNvSpPr txBox="1">
            <a:spLocks noChangeArrowheads="1"/>
          </p:cNvSpPr>
          <p:nvPr/>
        </p:nvSpPr>
        <p:spPr bwMode="auto">
          <a:xfrm>
            <a:off x="1835150" y="1889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dirty="0" err="1" smtClean="0">
                <a:solidFill>
                  <a:schemeClr val="hlink"/>
                </a:solidFill>
                <a:effectLst>
                  <a:outerShdw blurRad="38100" dist="38100" dir="2700000" algn="tl">
                    <a:srgbClr val="000000"/>
                  </a:outerShdw>
                </a:effectLst>
                <a:latin typeface="Comic Sans MS" pitchFamily="66" charset="0"/>
              </a:rPr>
              <a:t>α</a:t>
            </a:r>
            <a:r>
              <a:rPr lang="el-GR" altLang="el-GR" baseline="-25000" dirty="0" err="1" smtClean="0">
                <a:solidFill>
                  <a:schemeClr val="hlink"/>
                </a:solidFill>
                <a:effectLst>
                  <a:outerShdw blurRad="38100" dist="38100" dir="2700000" algn="tl">
                    <a:srgbClr val="000000"/>
                  </a:outerShdw>
                </a:effectLst>
                <a:latin typeface="Comic Sans MS" pitchFamily="66" charset="0"/>
              </a:rPr>
              <a:t>γ</a:t>
            </a:r>
            <a:endParaRPr lang="el-GR" altLang="el-GR" i="1" baseline="-25000" dirty="0">
              <a:solidFill>
                <a:schemeClr val="hlink"/>
              </a:solidFill>
              <a:effectLst>
                <a:outerShdw blurRad="38100" dist="38100" dir="2700000" algn="tl">
                  <a:srgbClr val="000000"/>
                </a:outerShdw>
              </a:effectLst>
              <a:latin typeface="Comic Sans MS" pitchFamily="66" charset="0"/>
            </a:endParaRPr>
          </a:p>
        </p:txBody>
      </p:sp>
      <p:sp>
        <p:nvSpPr>
          <p:cNvPr id="52232" name="Oval 8"/>
          <p:cNvSpPr>
            <a:spLocks noChangeArrowheads="1"/>
          </p:cNvSpPr>
          <p:nvPr/>
        </p:nvSpPr>
        <p:spPr bwMode="auto">
          <a:xfrm>
            <a:off x="2843213" y="1341438"/>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33" name="Line 9"/>
          <p:cNvSpPr>
            <a:spLocks noChangeShapeType="1"/>
          </p:cNvSpPr>
          <p:nvPr/>
        </p:nvSpPr>
        <p:spPr bwMode="auto">
          <a:xfrm>
            <a:off x="2908300" y="1395412"/>
            <a:ext cx="431800" cy="28733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4" name="Text Box 10"/>
          <p:cNvSpPr txBox="1">
            <a:spLocks noChangeArrowheads="1"/>
          </p:cNvSpPr>
          <p:nvPr/>
        </p:nvSpPr>
        <p:spPr bwMode="auto">
          <a:xfrm>
            <a:off x="3311525" y="14652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solidFill>
                  <a:schemeClr val="hlink"/>
                </a:solidFill>
                <a:latin typeface="Comic Sans MS" panose="030F0702030302020204" pitchFamily="66" charset="0"/>
              </a:rPr>
              <a:t>α</a:t>
            </a:r>
            <a:r>
              <a:rPr lang="en-US" altLang="el-GR" sz="2400" i="1" baseline="-25000" dirty="0">
                <a:solidFill>
                  <a:schemeClr val="hlink"/>
                </a:solidFill>
                <a:latin typeface="Comic Sans MS" panose="030F0702030302020204" pitchFamily="66" charset="0"/>
              </a:rPr>
              <a:t>cm</a:t>
            </a:r>
            <a:endParaRPr lang="el-GR" altLang="el-GR" sz="2400" i="1" dirty="0">
              <a:solidFill>
                <a:schemeClr val="hlink"/>
              </a:solidFill>
              <a:latin typeface="Comic Sans MS" panose="030F0702030302020204" pitchFamily="66" charset="0"/>
            </a:endParaRPr>
          </a:p>
        </p:txBody>
      </p:sp>
      <p:sp>
        <p:nvSpPr>
          <p:cNvPr id="52235" name="Line 11"/>
          <p:cNvSpPr>
            <a:spLocks noChangeShapeType="1"/>
          </p:cNvSpPr>
          <p:nvPr/>
        </p:nvSpPr>
        <p:spPr bwMode="auto">
          <a:xfrm>
            <a:off x="3203575" y="765175"/>
            <a:ext cx="431800" cy="28733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7" name="Line 13"/>
          <p:cNvSpPr>
            <a:spLocks noChangeShapeType="1"/>
          </p:cNvSpPr>
          <p:nvPr/>
        </p:nvSpPr>
        <p:spPr bwMode="auto">
          <a:xfrm>
            <a:off x="3563938" y="981075"/>
            <a:ext cx="431800" cy="2873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8" name="Line 14"/>
          <p:cNvSpPr>
            <a:spLocks noChangeShapeType="1"/>
          </p:cNvSpPr>
          <p:nvPr/>
        </p:nvSpPr>
        <p:spPr bwMode="auto">
          <a:xfrm>
            <a:off x="3203575" y="765175"/>
            <a:ext cx="792163" cy="50482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9" name="Text Box 15"/>
          <p:cNvSpPr txBox="1">
            <a:spLocks noChangeArrowheads="1"/>
          </p:cNvSpPr>
          <p:nvPr/>
        </p:nvSpPr>
        <p:spPr bwMode="auto">
          <a:xfrm>
            <a:off x="3419475" y="620713"/>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α</a:t>
            </a:r>
            <a:r>
              <a:rPr lang="en-US" altLang="el-GR" sz="2000" i="1" baseline="-25000">
                <a:solidFill>
                  <a:schemeClr val="hlink"/>
                </a:solidFill>
                <a:effectLst>
                  <a:outerShdw blurRad="38100" dist="38100" dir="2700000" algn="tl">
                    <a:srgbClr val="000000"/>
                  </a:outerShdw>
                </a:effectLst>
                <a:latin typeface="Comic Sans MS" pitchFamily="66" charset="0"/>
              </a:rPr>
              <a:t>cm</a:t>
            </a:r>
            <a:endParaRPr lang="el-GR" altLang="el-GR" sz="2000" i="1">
              <a:solidFill>
                <a:schemeClr val="hlink"/>
              </a:solidFill>
              <a:effectLst>
                <a:outerShdw blurRad="38100" dist="38100" dir="2700000" algn="tl">
                  <a:srgbClr val="000000"/>
                </a:outerShdw>
              </a:effectLst>
              <a:latin typeface="Comic Sans MS" pitchFamily="66" charset="0"/>
            </a:endParaRPr>
          </a:p>
        </p:txBody>
      </p:sp>
      <p:sp>
        <p:nvSpPr>
          <p:cNvPr id="52240" name="Text Box 16"/>
          <p:cNvSpPr txBox="1">
            <a:spLocks noChangeArrowheads="1"/>
          </p:cNvSpPr>
          <p:nvPr/>
        </p:nvSpPr>
        <p:spPr bwMode="auto">
          <a:xfrm>
            <a:off x="3419475" y="9810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008000"/>
                </a:solidFill>
                <a:effectLst>
                  <a:outerShdw blurRad="38100" dist="38100" dir="2700000" algn="tl">
                    <a:srgbClr val="000000"/>
                  </a:outerShdw>
                </a:effectLst>
                <a:latin typeface="Comic Sans MS" pitchFamily="66" charset="0"/>
              </a:rPr>
              <a:t>α</a:t>
            </a:r>
            <a:r>
              <a:rPr lang="el-GR" altLang="el-GR" sz="2000" i="1" baseline="-25000">
                <a:solidFill>
                  <a:srgbClr val="008000"/>
                </a:solidFill>
                <a:effectLst>
                  <a:outerShdw blurRad="38100" dist="38100" dir="2700000" algn="tl">
                    <a:srgbClr val="000000"/>
                  </a:outerShdw>
                </a:effectLst>
                <a:latin typeface="Comic Sans MS" pitchFamily="66" charset="0"/>
              </a:rPr>
              <a:t>ε</a:t>
            </a:r>
            <a:endParaRPr lang="el-GR" altLang="el-GR" sz="2000" i="1">
              <a:solidFill>
                <a:srgbClr val="008000"/>
              </a:solidFill>
              <a:effectLst>
                <a:outerShdw blurRad="38100" dist="38100" dir="2700000" algn="tl">
                  <a:srgbClr val="000000"/>
                </a:outerShdw>
              </a:effectLst>
              <a:latin typeface="Comic Sans MS" pitchFamily="66" charset="0"/>
            </a:endParaRPr>
          </a:p>
        </p:txBody>
      </p:sp>
      <p:sp>
        <p:nvSpPr>
          <p:cNvPr id="52241" name="Text Box 17"/>
          <p:cNvSpPr txBox="1">
            <a:spLocks noChangeArrowheads="1"/>
          </p:cNvSpPr>
          <p:nvPr/>
        </p:nvSpPr>
        <p:spPr bwMode="auto">
          <a:xfrm>
            <a:off x="3924300" y="9810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accent2"/>
                </a:solidFill>
                <a:effectLst>
                  <a:outerShdw blurRad="38100" dist="38100" dir="2700000" algn="tl">
                    <a:srgbClr val="000000"/>
                  </a:outerShdw>
                </a:effectLst>
                <a:latin typeface="Comic Sans MS" pitchFamily="66" charset="0"/>
              </a:rPr>
              <a:t>α</a:t>
            </a:r>
            <a:r>
              <a:rPr lang="el-GR" altLang="el-GR" sz="2000" i="1" baseline="-25000">
                <a:solidFill>
                  <a:schemeClr val="accent2"/>
                </a:solidFill>
                <a:effectLst>
                  <a:outerShdw blurRad="38100" dist="38100" dir="2700000" algn="tl">
                    <a:srgbClr val="000000"/>
                  </a:outerShdw>
                </a:effectLst>
                <a:latin typeface="Comic Sans MS" pitchFamily="66" charset="0"/>
              </a:rPr>
              <a:t>1</a:t>
            </a:r>
            <a:endParaRPr lang="el-GR" altLang="el-GR" sz="2000" i="1">
              <a:solidFill>
                <a:schemeClr val="accent2"/>
              </a:solidFill>
              <a:effectLst>
                <a:outerShdw blurRad="38100" dist="38100" dir="2700000" algn="tl">
                  <a:srgbClr val="000000"/>
                </a:outerShdw>
              </a:effectLst>
              <a:latin typeface="Comic Sans MS" pitchFamily="66" charset="0"/>
            </a:endParaRPr>
          </a:p>
        </p:txBody>
      </p:sp>
      <p:sp>
        <p:nvSpPr>
          <p:cNvPr id="52242" name="Line 18"/>
          <p:cNvSpPr>
            <a:spLocks noChangeShapeType="1"/>
          </p:cNvSpPr>
          <p:nvPr/>
        </p:nvSpPr>
        <p:spPr bwMode="auto">
          <a:xfrm flipH="1">
            <a:off x="2987675" y="765175"/>
            <a:ext cx="21590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43" name="Text Box 19"/>
          <p:cNvSpPr txBox="1">
            <a:spLocks noChangeArrowheads="1"/>
          </p:cNvSpPr>
          <p:nvPr/>
        </p:nvSpPr>
        <p:spPr bwMode="auto">
          <a:xfrm>
            <a:off x="2627313" y="8366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latin typeface="Comic Sans MS" panose="030F0702030302020204" pitchFamily="66" charset="0"/>
              </a:rPr>
              <a:t>α</a:t>
            </a:r>
            <a:r>
              <a:rPr lang="el-GR" altLang="el-GR" sz="2000" b="1" baseline="-25000">
                <a:latin typeface="Comic Sans MS" panose="030F0702030302020204" pitchFamily="66" charset="0"/>
              </a:rPr>
              <a:t>κ</a:t>
            </a:r>
            <a:endParaRPr lang="el-GR" altLang="el-GR" sz="2000" b="1" i="1">
              <a:latin typeface="Comic Sans MS" panose="030F0702030302020204" pitchFamily="66" charset="0"/>
            </a:endParaRPr>
          </a:p>
        </p:txBody>
      </p:sp>
      <p:sp>
        <p:nvSpPr>
          <p:cNvPr id="52247" name="Text Box 23"/>
          <p:cNvSpPr txBox="1">
            <a:spLocks noChangeArrowheads="1"/>
          </p:cNvSpPr>
          <p:nvPr/>
        </p:nvSpPr>
        <p:spPr bwMode="auto">
          <a:xfrm>
            <a:off x="3713162" y="14211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latin typeface="Comic Sans MS" pitchFamily="66" charset="0"/>
              </a:rPr>
              <a:t>α</a:t>
            </a:r>
          </a:p>
        </p:txBody>
      </p:sp>
      <p:sp>
        <p:nvSpPr>
          <p:cNvPr id="52248" name="Line 24"/>
          <p:cNvSpPr>
            <a:spLocks noChangeShapeType="1"/>
          </p:cNvSpPr>
          <p:nvPr/>
        </p:nvSpPr>
        <p:spPr bwMode="auto">
          <a:xfrm flipH="1">
            <a:off x="3814762" y="1268413"/>
            <a:ext cx="180976" cy="2889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49" name="Line 25"/>
          <p:cNvSpPr>
            <a:spLocks noChangeShapeType="1"/>
          </p:cNvSpPr>
          <p:nvPr/>
        </p:nvSpPr>
        <p:spPr bwMode="auto">
          <a:xfrm>
            <a:off x="2987675" y="1125539"/>
            <a:ext cx="782638" cy="4256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50" name="Text Box 26"/>
          <p:cNvSpPr txBox="1">
            <a:spLocks noChangeArrowheads="1"/>
          </p:cNvSpPr>
          <p:nvPr/>
        </p:nvSpPr>
        <p:spPr bwMode="auto">
          <a:xfrm>
            <a:off x="3059113" y="4048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Α</a:t>
            </a:r>
          </a:p>
        </p:txBody>
      </p:sp>
      <p:sp>
        <p:nvSpPr>
          <p:cNvPr id="52251" name="Text Box 27"/>
          <p:cNvSpPr txBox="1">
            <a:spLocks noChangeArrowheads="1"/>
          </p:cNvSpPr>
          <p:nvPr/>
        </p:nvSpPr>
        <p:spPr bwMode="auto">
          <a:xfrm>
            <a:off x="4859338" y="836613"/>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800" b="1" i="1" dirty="0">
                <a:effectLst>
                  <a:outerShdw blurRad="38100" dist="38100" dir="2700000" algn="tl">
                    <a:srgbClr val="FFFFFF"/>
                  </a:outerShdw>
                </a:effectLst>
                <a:latin typeface="Comic Sans MS" pitchFamily="66" charset="0"/>
              </a:rPr>
              <a:t>α</a:t>
            </a:r>
            <a:r>
              <a:rPr lang="el-GR" altLang="el-GR" sz="2800" b="1" i="1" baseline="-25000" dirty="0">
                <a:effectLst>
                  <a:outerShdw blurRad="38100" dist="38100" dir="2700000" algn="tl">
                    <a:srgbClr val="FFFFFF"/>
                  </a:outerShdw>
                </a:effectLst>
                <a:latin typeface="Comic Sans MS" pitchFamily="66" charset="0"/>
              </a:rPr>
              <a:t>1</a:t>
            </a:r>
            <a:r>
              <a:rPr lang="el-GR" altLang="el-GR" sz="2800" b="1" i="1" dirty="0">
                <a:effectLst>
                  <a:outerShdw blurRad="38100" dist="38100" dir="2700000" algn="tl">
                    <a:srgbClr val="FFFFFF"/>
                  </a:outerShdw>
                </a:effectLst>
                <a:latin typeface="Comic Sans MS" pitchFamily="66" charset="0"/>
              </a:rPr>
              <a:t> </a:t>
            </a:r>
            <a:r>
              <a:rPr lang="el-GR" altLang="el-GR" sz="2800" b="1" dirty="0">
                <a:effectLst>
                  <a:outerShdw blurRad="38100" dist="38100" dir="2700000" algn="tl">
                    <a:srgbClr val="FFFFFF"/>
                  </a:outerShdw>
                </a:effectLst>
                <a:latin typeface="Comic Sans MS" pitchFamily="66" charset="0"/>
              </a:rPr>
              <a:t>=</a:t>
            </a:r>
            <a:r>
              <a:rPr lang="el-GR" altLang="el-GR" sz="2800" b="1" i="1" dirty="0">
                <a:effectLst>
                  <a:outerShdw blurRad="38100" dist="38100" dir="2700000" algn="tl">
                    <a:srgbClr val="FFFFFF"/>
                  </a:outerShdw>
                </a:effectLst>
                <a:latin typeface="Comic Sans MS" pitchFamily="66" charset="0"/>
              </a:rPr>
              <a:t> α</a:t>
            </a:r>
            <a:r>
              <a:rPr lang="en-US" altLang="el-GR" sz="2800" b="1" i="1" baseline="-25000" dirty="0">
                <a:effectLst>
                  <a:outerShdw blurRad="38100" dist="38100" dir="2700000" algn="tl">
                    <a:srgbClr val="FFFFFF"/>
                  </a:outerShdw>
                </a:effectLst>
                <a:latin typeface="Comic Sans MS" pitchFamily="66" charset="0"/>
              </a:rPr>
              <a:t>cm</a:t>
            </a:r>
            <a:r>
              <a:rPr lang="en-US" altLang="el-GR" sz="2800" b="1" i="1" dirty="0">
                <a:effectLst>
                  <a:outerShdw blurRad="38100" dist="38100" dir="2700000" algn="tl">
                    <a:srgbClr val="FFFFFF"/>
                  </a:outerShdw>
                </a:effectLst>
                <a:latin typeface="Comic Sans MS" pitchFamily="66" charset="0"/>
              </a:rPr>
              <a:t> </a:t>
            </a:r>
            <a:r>
              <a:rPr lang="en-US" altLang="el-GR" sz="2800" b="1" dirty="0">
                <a:effectLst>
                  <a:outerShdw blurRad="38100" dist="38100" dir="2700000" algn="tl">
                    <a:srgbClr val="FFFFFF"/>
                  </a:outerShdw>
                </a:effectLst>
                <a:latin typeface="Comic Sans MS" pitchFamily="66" charset="0"/>
              </a:rPr>
              <a:t>+ </a:t>
            </a:r>
            <a:r>
              <a:rPr lang="en-US" altLang="el-GR" sz="2800" b="1" i="1" dirty="0">
                <a:effectLst>
                  <a:outerShdw blurRad="38100" dist="38100" dir="2700000" algn="tl">
                    <a:srgbClr val="FFFFFF"/>
                  </a:outerShdw>
                </a:effectLst>
                <a:latin typeface="Comic Sans MS" pitchFamily="66" charset="0"/>
              </a:rPr>
              <a:t>a</a:t>
            </a:r>
            <a:r>
              <a:rPr lang="el-GR" altLang="el-GR" sz="2800" b="1" baseline="-25000" dirty="0">
                <a:effectLst>
                  <a:outerShdw blurRad="38100" dist="38100" dir="2700000" algn="tl">
                    <a:srgbClr val="FFFFFF"/>
                  </a:outerShdw>
                </a:effectLst>
                <a:latin typeface="Comic Sans MS" pitchFamily="66" charset="0"/>
              </a:rPr>
              <a:t>ε </a:t>
            </a:r>
            <a:r>
              <a:rPr lang="el-GR" altLang="el-GR" sz="2800" b="1" dirty="0">
                <a:effectLst>
                  <a:outerShdw blurRad="38100" dist="38100" dir="2700000" algn="tl">
                    <a:srgbClr val="FFFFFF"/>
                  </a:outerShdw>
                </a:effectLst>
                <a:latin typeface="Comic Sans MS" pitchFamily="66" charset="0"/>
              </a:rPr>
              <a:t>=</a:t>
            </a:r>
            <a:r>
              <a:rPr lang="en-US" altLang="el-GR" sz="2800" b="1" dirty="0">
                <a:effectLst>
                  <a:outerShdw blurRad="38100" dist="38100" dir="2700000" algn="tl">
                    <a:srgbClr val="FFFFFF"/>
                  </a:outerShdw>
                </a:effectLst>
                <a:latin typeface="Comic Sans MS" pitchFamily="66" charset="0"/>
              </a:rPr>
              <a:t> </a:t>
            </a:r>
            <a:r>
              <a:rPr lang="el-GR" altLang="el-GR" sz="2800" b="1" dirty="0">
                <a:effectLst>
                  <a:outerShdw blurRad="38100" dist="38100" dir="2700000" algn="tl">
                    <a:srgbClr val="FFFFFF"/>
                  </a:outerShdw>
                </a:effectLst>
                <a:latin typeface="Comic Sans MS" pitchFamily="66" charset="0"/>
              </a:rPr>
              <a:t>2</a:t>
            </a:r>
            <a:r>
              <a:rPr lang="el-GR" altLang="el-GR" sz="2800" b="1" i="1" dirty="0">
                <a:effectLst>
                  <a:outerShdw blurRad="38100" dist="38100" dir="2700000" algn="tl">
                    <a:srgbClr val="FFFFFF"/>
                  </a:outerShdw>
                </a:effectLst>
                <a:latin typeface="Comic Sans MS" pitchFamily="66" charset="0"/>
              </a:rPr>
              <a:t>α</a:t>
            </a:r>
            <a:r>
              <a:rPr lang="en-US" altLang="el-GR" sz="2800" b="1" i="1" baseline="-25000" dirty="0">
                <a:effectLst>
                  <a:outerShdw blurRad="38100" dist="38100" dir="2700000" algn="tl">
                    <a:srgbClr val="FFFFFF"/>
                  </a:outerShdw>
                </a:effectLst>
                <a:latin typeface="Comic Sans MS" pitchFamily="66" charset="0"/>
              </a:rPr>
              <a:t>cm</a:t>
            </a:r>
            <a:endParaRPr lang="el-GR" altLang="el-GR" sz="2800" b="1" baseline="-25000" dirty="0">
              <a:effectLst>
                <a:outerShdw blurRad="38100" dist="38100" dir="2700000" algn="tl">
                  <a:srgbClr val="FFFFFF"/>
                </a:outerShdw>
              </a:effectLst>
              <a:latin typeface="Comic Sans MS" pitchFamily="66" charset="0"/>
            </a:endParaRPr>
          </a:p>
        </p:txBody>
      </p:sp>
      <p:graphicFrame>
        <p:nvGraphicFramePr>
          <p:cNvPr id="52252" name="Object 28"/>
          <p:cNvGraphicFramePr>
            <a:graphicFrameLocks noChangeAspect="1"/>
          </p:cNvGraphicFramePr>
          <p:nvPr/>
        </p:nvGraphicFramePr>
        <p:xfrm>
          <a:off x="5292725" y="1844675"/>
          <a:ext cx="2736850" cy="777875"/>
        </p:xfrm>
        <a:graphic>
          <a:graphicData uri="http://schemas.openxmlformats.org/presentationml/2006/ole">
            <mc:AlternateContent xmlns:mc="http://schemas.openxmlformats.org/markup-compatibility/2006">
              <mc:Choice xmlns:v="urn:schemas-microsoft-com:vml" Requires="v">
                <p:oleObj spid="_x0000_s45163" name="Εξίσωση" r:id="rId4" imgW="1028254" imgH="291973" progId="Equation.3">
                  <p:embed/>
                </p:oleObj>
              </mc:Choice>
              <mc:Fallback>
                <p:oleObj name="Εξίσωση" r:id="rId4" imgW="1028254" imgH="291973" progId="Equation.3">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844675"/>
                        <a:ext cx="2736850" cy="7778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6" name="Line 22"/>
          <p:cNvSpPr>
            <a:spLocks noChangeShapeType="1"/>
          </p:cNvSpPr>
          <p:nvPr/>
        </p:nvSpPr>
        <p:spPr bwMode="auto">
          <a:xfrm>
            <a:off x="3203575" y="765175"/>
            <a:ext cx="611187" cy="803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dissolve">
                                      <p:cBhvr>
                                        <p:cTn id="10" dur="500"/>
                                        <p:tgtEl>
                                          <p:spTgt spid="52229"/>
                                        </p:tgtEl>
                                      </p:cBhvr>
                                    </p:animEffect>
                                  </p:childTnLst>
                                </p:cTn>
                              </p:par>
                              <p:par>
                                <p:cTn id="11" presetID="9" presetClass="entr" presetSubtype="0" fill="hold" nodeType="with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dissolve">
                                      <p:cBhvr>
                                        <p:cTn id="13" dur="500"/>
                                        <p:tgtEl>
                                          <p:spTgt spid="522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231"/>
                                        </p:tgtEl>
                                        <p:attrNameLst>
                                          <p:attrName>style.visibility</p:attrName>
                                        </p:attrNameLst>
                                      </p:cBhvr>
                                      <p:to>
                                        <p:strVal val="visible"/>
                                      </p:to>
                                    </p:set>
                                    <p:animEffect transition="in" filter="dissolve">
                                      <p:cBhvr>
                                        <p:cTn id="16" dur="500"/>
                                        <p:tgtEl>
                                          <p:spTgt spid="522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2232"/>
                                        </p:tgtEl>
                                        <p:attrNameLst>
                                          <p:attrName>style.visibility</p:attrName>
                                        </p:attrNameLst>
                                      </p:cBhvr>
                                      <p:to>
                                        <p:strVal val="visible"/>
                                      </p:to>
                                    </p:set>
                                    <p:animEffect transition="in" filter="dissolve">
                                      <p:cBhvr>
                                        <p:cTn id="19" dur="500"/>
                                        <p:tgtEl>
                                          <p:spTgt spid="522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2233"/>
                                        </p:tgtEl>
                                        <p:attrNameLst>
                                          <p:attrName>style.visibility</p:attrName>
                                        </p:attrNameLst>
                                      </p:cBhvr>
                                      <p:to>
                                        <p:strVal val="visible"/>
                                      </p:to>
                                    </p:set>
                                    <p:animEffect transition="in" filter="wipe(left)">
                                      <p:cBhvr>
                                        <p:cTn id="24" dur="1500"/>
                                        <p:tgtEl>
                                          <p:spTgt spid="52233"/>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dissolve">
                                      <p:cBhvr>
                                        <p:cTn id="28" dur="500"/>
                                        <p:tgtEl>
                                          <p:spTgt spid="52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52235"/>
                                        </p:tgtEl>
                                        <p:attrNameLst>
                                          <p:attrName>style.visibility</p:attrName>
                                        </p:attrNameLst>
                                      </p:cBhvr>
                                      <p:to>
                                        <p:strVal val="visible"/>
                                      </p:to>
                                    </p:set>
                                    <p:animEffect transition="in" filter="dissolve">
                                      <p:cBhvr>
                                        <p:cTn id="33" dur="500"/>
                                        <p:tgtEl>
                                          <p:spTgt spid="5223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39"/>
                                        </p:tgtEl>
                                        <p:attrNameLst>
                                          <p:attrName>style.visibility</p:attrName>
                                        </p:attrNameLst>
                                      </p:cBhvr>
                                      <p:to>
                                        <p:strVal val="visible"/>
                                      </p:to>
                                    </p:set>
                                    <p:animEffect transition="in" filter="dissolve">
                                      <p:cBhvr>
                                        <p:cTn id="36" dur="500"/>
                                        <p:tgtEl>
                                          <p:spTgt spid="5223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2250"/>
                                        </p:tgtEl>
                                        <p:attrNameLst>
                                          <p:attrName>style.visibility</p:attrName>
                                        </p:attrNameLst>
                                      </p:cBhvr>
                                      <p:to>
                                        <p:strVal val="visible"/>
                                      </p:to>
                                    </p:set>
                                    <p:animEffect transition="in" filter="dissolve">
                                      <p:cBhvr>
                                        <p:cTn id="39" dur="500"/>
                                        <p:tgtEl>
                                          <p:spTgt spid="522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52237"/>
                                        </p:tgtEl>
                                        <p:attrNameLst>
                                          <p:attrName>style.visibility</p:attrName>
                                        </p:attrNameLst>
                                      </p:cBhvr>
                                      <p:to>
                                        <p:strVal val="visible"/>
                                      </p:to>
                                    </p:set>
                                    <p:animEffect transition="in" filter="dissolve">
                                      <p:cBhvr>
                                        <p:cTn id="44" dur="500"/>
                                        <p:tgtEl>
                                          <p:spTgt spid="5223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2240"/>
                                        </p:tgtEl>
                                        <p:attrNameLst>
                                          <p:attrName>style.visibility</p:attrName>
                                        </p:attrNameLst>
                                      </p:cBhvr>
                                      <p:to>
                                        <p:strVal val="visible"/>
                                      </p:to>
                                    </p:set>
                                    <p:animEffect transition="in" filter="dissolve">
                                      <p:cBhvr>
                                        <p:cTn id="47" dur="500"/>
                                        <p:tgtEl>
                                          <p:spTgt spid="522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2238"/>
                                        </p:tgtEl>
                                        <p:attrNameLst>
                                          <p:attrName>style.visibility</p:attrName>
                                        </p:attrNameLst>
                                      </p:cBhvr>
                                      <p:to>
                                        <p:strVal val="visible"/>
                                      </p:to>
                                    </p:set>
                                    <p:animEffect transition="in" filter="wipe(left)">
                                      <p:cBhvr>
                                        <p:cTn id="52" dur="1500"/>
                                        <p:tgtEl>
                                          <p:spTgt spid="52238"/>
                                        </p:tgtEl>
                                      </p:cBhvr>
                                    </p:animEffect>
                                  </p:childTnLst>
                                </p:cTn>
                              </p:par>
                            </p:childTnLst>
                          </p:cTn>
                        </p:par>
                        <p:par>
                          <p:cTn id="53" fill="hold">
                            <p:stCondLst>
                              <p:cond delay="1500"/>
                            </p:stCondLst>
                            <p:childTnLst>
                              <p:par>
                                <p:cTn id="54" presetID="9" presetClass="entr" presetSubtype="0" fill="hold" grpId="0" nodeType="afterEffect">
                                  <p:stCondLst>
                                    <p:cond delay="0"/>
                                  </p:stCondLst>
                                  <p:childTnLst>
                                    <p:set>
                                      <p:cBhvr>
                                        <p:cTn id="55" dur="1" fill="hold">
                                          <p:stCondLst>
                                            <p:cond delay="0"/>
                                          </p:stCondLst>
                                        </p:cTn>
                                        <p:tgtEl>
                                          <p:spTgt spid="52241"/>
                                        </p:tgtEl>
                                        <p:attrNameLst>
                                          <p:attrName>style.visibility</p:attrName>
                                        </p:attrNameLst>
                                      </p:cBhvr>
                                      <p:to>
                                        <p:strVal val="visible"/>
                                      </p:to>
                                    </p:set>
                                    <p:animEffect transition="in" filter="dissolve">
                                      <p:cBhvr>
                                        <p:cTn id="56" dur="500"/>
                                        <p:tgtEl>
                                          <p:spTgt spid="5224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2251"/>
                                        </p:tgtEl>
                                        <p:attrNameLst>
                                          <p:attrName>style.visibility</p:attrName>
                                        </p:attrNameLst>
                                      </p:cBhvr>
                                      <p:to>
                                        <p:strVal val="visible"/>
                                      </p:to>
                                    </p:set>
                                    <p:animEffect transition="in" filter="dissolve">
                                      <p:cBhvr>
                                        <p:cTn id="61" dur="500"/>
                                        <p:tgtEl>
                                          <p:spTgt spid="522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52242"/>
                                        </p:tgtEl>
                                        <p:attrNameLst>
                                          <p:attrName>style.visibility</p:attrName>
                                        </p:attrNameLst>
                                      </p:cBhvr>
                                      <p:to>
                                        <p:strVal val="visible"/>
                                      </p:to>
                                    </p:set>
                                    <p:animEffect transition="in" filter="dissolve">
                                      <p:cBhvr>
                                        <p:cTn id="66" dur="500"/>
                                        <p:tgtEl>
                                          <p:spTgt spid="5224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2243"/>
                                        </p:tgtEl>
                                        <p:attrNameLst>
                                          <p:attrName>style.visibility</p:attrName>
                                        </p:attrNameLst>
                                      </p:cBhvr>
                                      <p:to>
                                        <p:strVal val="visible"/>
                                      </p:to>
                                    </p:set>
                                    <p:animEffect transition="in" filter="dissolve">
                                      <p:cBhvr>
                                        <p:cTn id="69" dur="500"/>
                                        <p:tgtEl>
                                          <p:spTgt spid="522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246"/>
                                        </p:tgtEl>
                                        <p:attrNameLst>
                                          <p:attrName>style.visibility</p:attrName>
                                        </p:attrNameLst>
                                      </p:cBhvr>
                                      <p:to>
                                        <p:strVal val="visible"/>
                                      </p:to>
                                    </p:set>
                                    <p:animEffect transition="in" filter="wipe(left)">
                                      <p:cBhvr>
                                        <p:cTn id="74" dur="1500"/>
                                        <p:tgtEl>
                                          <p:spTgt spid="52246"/>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52247"/>
                                        </p:tgtEl>
                                        <p:attrNameLst>
                                          <p:attrName>style.visibility</p:attrName>
                                        </p:attrNameLst>
                                      </p:cBhvr>
                                      <p:to>
                                        <p:strVal val="visible"/>
                                      </p:to>
                                    </p:set>
                                    <p:animEffect transition="in" filter="dissolve">
                                      <p:cBhvr>
                                        <p:cTn id="78" dur="500"/>
                                        <p:tgtEl>
                                          <p:spTgt spid="52247"/>
                                        </p:tgtEl>
                                      </p:cBhvr>
                                    </p:animEffect>
                                  </p:childTnLst>
                                </p:cTn>
                              </p:par>
                              <p:par>
                                <p:cTn id="79" presetID="9" presetClass="entr" presetSubtype="0" fill="hold" nodeType="withEffect">
                                  <p:stCondLst>
                                    <p:cond delay="0"/>
                                  </p:stCondLst>
                                  <p:childTnLst>
                                    <p:set>
                                      <p:cBhvr>
                                        <p:cTn id="80" dur="1" fill="hold">
                                          <p:stCondLst>
                                            <p:cond delay="0"/>
                                          </p:stCondLst>
                                        </p:cTn>
                                        <p:tgtEl>
                                          <p:spTgt spid="52248"/>
                                        </p:tgtEl>
                                        <p:attrNameLst>
                                          <p:attrName>style.visibility</p:attrName>
                                        </p:attrNameLst>
                                      </p:cBhvr>
                                      <p:to>
                                        <p:strVal val="visible"/>
                                      </p:to>
                                    </p:set>
                                    <p:animEffect transition="in" filter="dissolve">
                                      <p:cBhvr>
                                        <p:cTn id="81" dur="500"/>
                                        <p:tgtEl>
                                          <p:spTgt spid="52248"/>
                                        </p:tgtEl>
                                      </p:cBhvr>
                                    </p:animEffect>
                                  </p:childTnLst>
                                </p:cTn>
                              </p:par>
                              <p:par>
                                <p:cTn id="82" presetID="9" presetClass="entr" presetSubtype="0" fill="hold" nodeType="withEffect">
                                  <p:stCondLst>
                                    <p:cond delay="0"/>
                                  </p:stCondLst>
                                  <p:childTnLst>
                                    <p:set>
                                      <p:cBhvr>
                                        <p:cTn id="83" dur="1" fill="hold">
                                          <p:stCondLst>
                                            <p:cond delay="0"/>
                                          </p:stCondLst>
                                        </p:cTn>
                                        <p:tgtEl>
                                          <p:spTgt spid="52249"/>
                                        </p:tgtEl>
                                        <p:attrNameLst>
                                          <p:attrName>style.visibility</p:attrName>
                                        </p:attrNameLst>
                                      </p:cBhvr>
                                      <p:to>
                                        <p:strVal val="visible"/>
                                      </p:to>
                                    </p:set>
                                    <p:animEffect transition="in" filter="dissolve">
                                      <p:cBhvr>
                                        <p:cTn id="84" dur="500"/>
                                        <p:tgtEl>
                                          <p:spTgt spid="522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52252"/>
                                        </p:tgtEl>
                                        <p:attrNameLst>
                                          <p:attrName>style.visibility</p:attrName>
                                        </p:attrNameLst>
                                      </p:cBhvr>
                                      <p:to>
                                        <p:strVal val="visible"/>
                                      </p:to>
                                    </p:set>
                                    <p:animEffect transition="in" filter="dissolve">
                                      <p:cBhvr>
                                        <p:cTn id="89" dur="500"/>
                                        <p:tgtEl>
                                          <p:spTgt spid="52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31" grpId="0"/>
      <p:bldP spid="52232" grpId="0" animBg="1"/>
      <p:bldP spid="52233" grpId="0" animBg="1"/>
      <p:bldP spid="52234" grpId="0"/>
      <p:bldP spid="52239" grpId="0"/>
      <p:bldP spid="52240" grpId="0"/>
      <p:bldP spid="52241" grpId="0"/>
      <p:bldP spid="52243" grpId="0"/>
      <p:bldP spid="52247" grpId="0"/>
      <p:bldP spid="52250" grpId="0"/>
      <p:bldP spid="52251" grpId="0"/>
      <p:bldP spid="522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DF93FE-32EF-40C9-838B-7BB9B30547BA}" type="slidenum">
              <a:rPr lang="el-GR" altLang="el-GR" sz="1400" smtClean="0"/>
              <a:pPr>
                <a:spcBef>
                  <a:spcPct val="0"/>
                </a:spcBef>
                <a:buFontTx/>
                <a:buNone/>
              </a:pPr>
              <a:t>23</a:t>
            </a:fld>
            <a:endParaRPr lang="el-GR" altLang="el-GR" sz="1400" smtClean="0"/>
          </a:p>
        </p:txBody>
      </p:sp>
      <p:sp>
        <p:nvSpPr>
          <p:cNvPr id="5" name="Rectangle 2"/>
          <p:cNvSpPr txBox="1">
            <a:spLocks noChangeArrowheads="1"/>
          </p:cNvSpPr>
          <p:nvPr/>
        </p:nvSpPr>
        <p:spPr>
          <a:xfrm>
            <a:off x="2942819" y="1844824"/>
            <a:ext cx="325836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775BB-10AF-45C1-AAF7-8B7CF2FFEA07}" type="slidenum">
              <a:rPr lang="el-GR" altLang="el-GR" sz="1400" smtClean="0"/>
              <a:pPr>
                <a:spcBef>
                  <a:spcPct val="0"/>
                </a:spcBef>
                <a:buFontTx/>
                <a:buNone/>
              </a:pPr>
              <a:t>24</a:t>
            </a:fld>
            <a:endParaRPr lang="el-GR" altLang="el-GR" sz="1400" smtClean="0"/>
          </a:p>
        </p:txBody>
      </p:sp>
      <p:sp>
        <p:nvSpPr>
          <p:cNvPr id="90116"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600" b="1" dirty="0" smtClean="0">
                <a:solidFill>
                  <a:schemeClr val="accent2"/>
                </a:solidFill>
                <a:effectLst>
                  <a:outerShdw blurRad="38100" dist="38100" dir="2700000" algn="tl">
                    <a:srgbClr val="000000"/>
                  </a:outerShdw>
                </a:effectLst>
                <a:latin typeface="Comic Sans MS" pitchFamily="66" charset="0"/>
              </a:rPr>
              <a:t>βιβλίου</a:t>
            </a:r>
            <a:endParaRPr lang="el-GR" altLang="el-GR" sz="3600" b="1" dirty="0">
              <a:solidFill>
                <a:schemeClr val="accent2"/>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p:cTn id="7" dur="2000" fill="hold"/>
                                        <p:tgtEl>
                                          <p:spTgt spid="901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901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90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025613-B479-4371-AF88-6617159EEB3A}" type="slidenum">
              <a:rPr lang="el-GR" altLang="el-GR" sz="1400" smtClean="0"/>
              <a:pPr>
                <a:spcBef>
                  <a:spcPct val="0"/>
                </a:spcBef>
                <a:buFontTx/>
                <a:buNone/>
              </a:pPr>
              <a:t>25</a:t>
            </a:fld>
            <a:endParaRPr lang="el-GR" altLang="el-GR" sz="1400" smtClean="0"/>
          </a:p>
        </p:txBody>
      </p:sp>
      <p:grpSp>
        <p:nvGrpSpPr>
          <p:cNvPr id="2" name="Ομάδα 1"/>
          <p:cNvGrpSpPr/>
          <p:nvPr/>
        </p:nvGrpSpPr>
        <p:grpSpPr>
          <a:xfrm>
            <a:off x="323528" y="188913"/>
            <a:ext cx="8496498" cy="4275912"/>
            <a:chOff x="323528" y="188913"/>
            <a:chExt cx="8496498" cy="4275912"/>
          </a:xfrm>
        </p:grpSpPr>
        <p:sp>
          <p:nvSpPr>
            <p:cNvPr id="87044" name="Rectangle 4"/>
            <p:cNvSpPr>
              <a:spLocks noChangeArrowheads="1"/>
            </p:cNvSpPr>
            <p:nvPr/>
          </p:nvSpPr>
          <p:spPr bwMode="auto">
            <a:xfrm>
              <a:off x="827583" y="188913"/>
              <a:ext cx="73448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a:t>
              </a:r>
              <a:r>
                <a:rPr lang="el-GR" altLang="el-GR" sz="2000" dirty="0">
                  <a:latin typeface="Trebuchet MS" panose="020B0603020202020204" pitchFamily="34" charset="0"/>
                </a:rPr>
                <a:t>  Η γωνιακή ταχύτητα περιστροφής ενός τροχού μεταβάλλεται με το χρόνο όπως φαίνεται στο σχ. </a:t>
              </a:r>
              <a:r>
                <a:rPr lang="el-GR" altLang="el-GR" sz="2000" dirty="0" smtClean="0">
                  <a:latin typeface="Trebuchet MS" panose="020B0603020202020204" pitchFamily="34" charset="0"/>
                </a:rPr>
                <a:t>4.40(α)</a:t>
              </a:r>
              <a:r>
                <a:rPr lang="en-US" altLang="el-GR" sz="2000" dirty="0" smtClean="0">
                  <a:latin typeface="Trebuchet MS" panose="020B0603020202020204" pitchFamily="34" charset="0"/>
                </a:rPr>
                <a:t>. </a:t>
              </a:r>
              <a:r>
                <a:rPr lang="el-GR" altLang="el-GR" sz="2000" dirty="0">
                  <a:latin typeface="Trebuchet MS" panose="020B0603020202020204" pitchFamily="34" charset="0"/>
                </a:rPr>
                <a:t>Ποιο από τα διαγράμματα </a:t>
              </a:r>
              <a:r>
                <a:rPr lang="el-GR" altLang="el-GR" sz="2000" dirty="0" smtClean="0">
                  <a:latin typeface="Trebuchet MS" panose="020B0603020202020204" pitchFamily="34" charset="0"/>
                </a:rPr>
                <a:t>(β), (γ), (δ), (ε) </a:t>
              </a:r>
              <a:r>
                <a:rPr lang="el-GR" altLang="el-GR" sz="2000" dirty="0">
                  <a:latin typeface="Trebuchet MS" panose="020B0603020202020204" pitchFamily="34" charset="0"/>
                </a:rPr>
                <a:t>παριστάνει τη γωνιακή επιτάχυνση του τροχού σε συνάρτηση με το χρόνο; </a:t>
              </a:r>
            </a:p>
          </p:txBody>
        </p:sp>
        <p:pic>
          <p:nvPicPr>
            <p:cNvPr id="8704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204864"/>
              <a:ext cx="8496498" cy="225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Oval 14"/>
          <p:cNvSpPr>
            <a:spLocks noChangeArrowheads="1"/>
          </p:cNvSpPr>
          <p:nvPr/>
        </p:nvSpPr>
        <p:spPr bwMode="auto">
          <a:xfrm>
            <a:off x="6119813" y="3645024"/>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 name="TextBox 3"/>
          <p:cNvSpPr txBox="1"/>
          <p:nvPr/>
        </p:nvSpPr>
        <p:spPr>
          <a:xfrm>
            <a:off x="827583" y="4653136"/>
            <a:ext cx="7344818" cy="1015663"/>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4.2  </a:t>
            </a:r>
            <a:r>
              <a:rPr lang="el-GR" sz="2000" dirty="0" smtClean="0">
                <a:latin typeface="Trebuchet MS" panose="020B0603020202020204" pitchFamily="34" charset="0"/>
              </a:rPr>
              <a:t>Ένα σώμα κάνει ομαλή στροφική κίνηση. Ποια είναι η γωνιακή του επιτάχυνση</a:t>
            </a:r>
            <a:r>
              <a:rPr lang="en-US" sz="2000" dirty="0" smtClean="0">
                <a:latin typeface="Trebuchet MS" panose="020B0603020202020204" pitchFamily="34" charset="0"/>
              </a:rPr>
              <a:t>;</a:t>
            </a:r>
            <a:endParaRPr lang="el-GR" sz="2000" b="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553200" y="5312619"/>
                <a:ext cx="1656407" cy="564065"/>
              </a:xfrm>
              <a:prstGeom prst="rect">
                <a:avLst/>
              </a:prstGeom>
              <a:noFill/>
            </p:spPr>
            <p:txBody>
              <a:bodyPr wrap="square" lIns="0" tIns="0" rIns="0" bIns="0" rtlCol="0">
                <a:spAutoFit/>
              </a:bodyPr>
              <a:lstStyle/>
              <a:p>
                <a14:m>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l-GR" b="1" i="1" smtClean="0">
                            <a:solidFill>
                              <a:srgbClr val="FF0000"/>
                            </a:solidFill>
                            <a:latin typeface="Cambria Math" panose="02040503050406030204" pitchFamily="18" charset="0"/>
                          </a:rPr>
                          <m:t>𝜶</m:t>
                        </m:r>
                      </m:e>
                    </m:acc>
                  </m:oMath>
                </a14:m>
                <a:r>
                  <a:rPr lang="el-GR" b="1" baseline="-25000" dirty="0" smtClean="0">
                    <a:solidFill>
                      <a:srgbClr val="FF0000"/>
                    </a:solidFill>
                  </a:rPr>
                  <a:t>γ </a:t>
                </a:r>
                <a:r>
                  <a:rPr lang="el-GR" b="1" dirty="0" smtClean="0">
                    <a:solidFill>
                      <a:srgbClr val="FF0000"/>
                    </a:solidFill>
                  </a:rPr>
                  <a:t>= </a:t>
                </a:r>
                <a14:m>
                  <m:oMath xmlns:m="http://schemas.openxmlformats.org/officeDocument/2006/math">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acc>
                          <m:accPr>
                            <m:chr m:val="⃗"/>
                            <m:ctrlPr>
                              <a:rPr lang="el-GR" b="1" i="1" smtClean="0">
                                <a:solidFill>
                                  <a:srgbClr val="FF0000"/>
                                </a:solidFill>
                                <a:latin typeface="Cambria Math" panose="02040503050406030204" pitchFamily="18" charset="0"/>
                              </a:rPr>
                            </m:ctrlPr>
                          </m:accPr>
                          <m:e>
                            <m:r>
                              <a:rPr lang="el-GR" b="1" i="1" smtClean="0">
                                <a:solidFill>
                                  <a:srgbClr val="FF0000"/>
                                </a:solidFill>
                                <a:latin typeface="Cambria Math" panose="02040503050406030204" pitchFamily="18" charset="0"/>
                              </a:rPr>
                              <m:t>𝝎</m:t>
                            </m:r>
                          </m:e>
                        </m:acc>
                      </m:num>
                      <m:den>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𝒕</m:t>
                        </m:r>
                      </m:den>
                    </m:f>
                    <m:r>
                      <a:rPr lang="el-GR"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𝟎</m:t>
                    </m:r>
                  </m:oMath>
                </a14:m>
                <a:endParaRPr lang="el-GR" b="1" baseline="-25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53200" y="5312619"/>
                <a:ext cx="1656407" cy="564065"/>
              </a:xfrm>
              <a:prstGeom prst="rect">
                <a:avLst/>
              </a:prstGeom>
              <a:blipFill>
                <a:blip r:embed="rId3"/>
                <a:stretch>
                  <a:fillRect b="-17204"/>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F55C31-F910-4AF8-ABE8-7D745D8FD37D}" type="slidenum">
              <a:rPr lang="el-GR" altLang="el-GR" sz="1400" smtClean="0"/>
              <a:pPr>
                <a:spcBef>
                  <a:spcPct val="0"/>
                </a:spcBef>
                <a:buFontTx/>
                <a:buNone/>
              </a:pPr>
              <a:t>26</a:t>
            </a:fld>
            <a:endParaRPr lang="el-GR" altLang="el-GR" sz="1400" smtClean="0"/>
          </a:p>
        </p:txBody>
      </p:sp>
      <p:grpSp>
        <p:nvGrpSpPr>
          <p:cNvPr id="4" name="Ομάδα 3"/>
          <p:cNvGrpSpPr/>
          <p:nvPr/>
        </p:nvGrpSpPr>
        <p:grpSpPr>
          <a:xfrm>
            <a:off x="395188" y="63947"/>
            <a:ext cx="8380611" cy="5969010"/>
            <a:chOff x="395188" y="63947"/>
            <a:chExt cx="8380611" cy="5969010"/>
          </a:xfrm>
        </p:grpSpPr>
        <p:sp>
          <p:nvSpPr>
            <p:cNvPr id="88068" name="Rectangle 4"/>
            <p:cNvSpPr>
              <a:spLocks noChangeArrowheads="1"/>
            </p:cNvSpPr>
            <p:nvPr/>
          </p:nvSpPr>
          <p:spPr bwMode="auto">
            <a:xfrm>
              <a:off x="395188" y="63947"/>
              <a:ext cx="835362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4.3</a:t>
              </a:r>
              <a:r>
                <a:rPr lang="el-GR" altLang="el-GR" sz="2000" dirty="0">
                  <a:latin typeface="Trebuchet MS" panose="020B0603020202020204" pitchFamily="34" charset="0"/>
                </a:rPr>
                <a:t>  Ένας δίσκος στρέφεται γύρω από άξονα που διέρχεται από το κέντρο του και είναι κάθετος στο επίπεδο του. Η γωνιακή ταχύτητα του δίσκου σε συνάρτηση με το χρόνο παριστάνεται στο διάγραμμα του σχήματος 4.41.  Ποια από τις προτάσεις που ακολουθούν είναι σωστή; </a:t>
              </a:r>
              <a:endParaRPr lang="el-GR" altLang="el-GR" sz="2000" dirty="0" smtClean="0">
                <a:latin typeface="Trebuchet MS" panose="020B0603020202020204" pitchFamily="34" charset="0"/>
              </a:endParaRPr>
            </a:p>
            <a:p>
              <a:pPr lvl="0" algn="just" eaLnBrk="1" hangingPunct="1">
                <a:lnSpc>
                  <a:spcPct val="150000"/>
                </a:lnSpc>
                <a:buNone/>
              </a:pPr>
              <a:r>
                <a:rPr lang="el-GR" altLang="el-GR" sz="2000" b="1" dirty="0">
                  <a:solidFill>
                    <a:srgbClr val="000000"/>
                  </a:solidFill>
                  <a:latin typeface="Trebuchet MS" panose="020B0603020202020204" pitchFamily="34" charset="0"/>
                </a:rPr>
                <a:t>α.</a:t>
              </a:r>
              <a:r>
                <a:rPr lang="el-GR" altLang="el-GR" sz="2000" dirty="0">
                  <a:solidFill>
                    <a:srgbClr val="000000"/>
                  </a:solidFill>
                  <a:latin typeface="Trebuchet MS" panose="020B0603020202020204" pitchFamily="34" charset="0"/>
                </a:rPr>
                <a:t>  Η γωνιακή επιτάχυνση το χρονικό διάστημα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1 -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2  </a:t>
              </a:r>
              <a:r>
                <a:rPr lang="el-GR" altLang="el-GR" sz="2000" dirty="0">
                  <a:solidFill>
                    <a:srgbClr val="000000"/>
                  </a:solidFill>
                  <a:latin typeface="Trebuchet MS" panose="020B0603020202020204" pitchFamily="34" charset="0"/>
                </a:rPr>
                <a:t>αυξάνεται. </a:t>
              </a:r>
            </a:p>
            <a:p>
              <a:pPr lvl="0" algn="just" eaLnBrk="1" hangingPunct="1">
                <a:lnSpc>
                  <a:spcPct val="150000"/>
                </a:lnSpc>
                <a:buNone/>
              </a:pPr>
              <a:r>
                <a:rPr lang="el-GR" altLang="el-GR" sz="2000" b="1" dirty="0">
                  <a:solidFill>
                    <a:srgbClr val="000000"/>
                  </a:solidFill>
                  <a:latin typeface="Trebuchet MS" panose="020B0603020202020204" pitchFamily="34" charset="0"/>
                </a:rPr>
                <a:t>β.</a:t>
              </a:r>
              <a:r>
                <a:rPr lang="el-GR" altLang="el-GR" sz="2000" dirty="0">
                  <a:solidFill>
                    <a:srgbClr val="000000"/>
                  </a:solidFill>
                  <a:latin typeface="Trebuchet MS" panose="020B0603020202020204" pitchFamily="34" charset="0"/>
                </a:rPr>
                <a:t> Το μέτρο της γωνιακής επιτάχυνσης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4 </a:t>
              </a:r>
              <a:r>
                <a:rPr lang="el-GR" altLang="el-GR" sz="2000" dirty="0">
                  <a:solidFill>
                    <a:srgbClr val="000000"/>
                  </a:solidFill>
                  <a:latin typeface="Trebuchet MS" panose="020B0603020202020204" pitchFamily="34" charset="0"/>
                </a:rPr>
                <a:t>είναι μικρότερο απ' ό,τι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a:t>
              </a:r>
              <a:r>
                <a:rPr lang="el-GR" altLang="el-GR" sz="2000" dirty="0">
                  <a:solidFill>
                    <a:srgbClr val="000000"/>
                  </a:solidFill>
                  <a:latin typeface="Trebuchet MS" panose="020B0603020202020204" pitchFamily="34" charset="0"/>
                </a:rPr>
                <a:t>. </a:t>
              </a:r>
            </a:p>
            <a:p>
              <a:pPr algn="just" eaLnBrk="1" hangingPunct="1">
                <a:spcBef>
                  <a:spcPct val="0"/>
                </a:spcBef>
                <a:buFontTx/>
                <a:buNone/>
              </a:pPr>
              <a:endParaRPr lang="el-GR" altLang="el-GR" sz="2000" dirty="0">
                <a:latin typeface="Trebuchet MS" panose="020B0603020202020204" pitchFamily="34" charset="0"/>
              </a:endParaRPr>
            </a:p>
          </p:txBody>
        </p:sp>
        <p:pic>
          <p:nvPicPr>
            <p:cNvPr id="88069"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19812" y="2924944"/>
              <a:ext cx="3455987"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08682" y="3386078"/>
              <a:ext cx="4897636" cy="2246769"/>
            </a:xfrm>
            <a:prstGeom prst="rect">
              <a:avLst/>
            </a:prstGeom>
          </p:spPr>
          <p:txBody>
            <a:bodyPr wrap="square">
              <a:spAutoFit/>
            </a:bodyPr>
            <a:lstStyle/>
            <a:p>
              <a:pPr lvl="0" algn="just" eaLnBrk="1" hangingPunct="1">
                <a:lnSpc>
                  <a:spcPct val="150000"/>
                </a:lnSpc>
              </a:pPr>
              <a:r>
                <a:rPr lang="el-GR" altLang="el-GR" sz="2000" b="1" dirty="0" smtClean="0">
                  <a:solidFill>
                    <a:srgbClr val="000000"/>
                  </a:solidFill>
                  <a:latin typeface="Trebuchet MS" panose="020B0603020202020204" pitchFamily="34" charset="0"/>
                </a:rPr>
                <a:t>γ</a:t>
              </a:r>
              <a:r>
                <a:rPr lang="el-GR" altLang="el-GR" sz="2000" b="1" dirty="0">
                  <a:solidFill>
                    <a:srgbClr val="000000"/>
                  </a:solidFill>
                  <a:latin typeface="Trebuchet MS" panose="020B0603020202020204" pitchFamily="34" charset="0"/>
                </a:rPr>
                <a:t>.</a:t>
              </a:r>
              <a:r>
                <a:rPr lang="el-GR" altLang="el-GR" sz="2000" dirty="0">
                  <a:solidFill>
                    <a:srgbClr val="000000"/>
                  </a:solidFill>
                  <a:latin typeface="Trebuchet MS" panose="020B0603020202020204" pitchFamily="34" charset="0"/>
                </a:rPr>
                <a:t>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 </a:t>
              </a:r>
              <a:r>
                <a:rPr lang="el-GR" altLang="el-GR" sz="2000" dirty="0">
                  <a:solidFill>
                    <a:srgbClr val="000000"/>
                  </a:solidFill>
                  <a:latin typeface="Trebuchet MS" panose="020B0603020202020204" pitchFamily="34" charset="0"/>
                </a:rPr>
                <a:t>το διάνυσμα της γωνιακής επιτάχυνσης έχει αντίθετη κατεύθυνση από την κατεύθυνση που έχει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4</a:t>
              </a:r>
              <a:r>
                <a:rPr lang="el-GR" altLang="el-GR" sz="2000" dirty="0">
                  <a:solidFill>
                    <a:srgbClr val="000000"/>
                  </a:solidFill>
                  <a:latin typeface="Trebuchet MS" panose="020B0603020202020204" pitchFamily="34" charset="0"/>
                </a:rPr>
                <a:t>. </a:t>
              </a:r>
            </a:p>
            <a:p>
              <a:pPr lvl="0" algn="just" eaLnBrk="1" hangingPunct="1"/>
              <a:r>
                <a:rPr lang="el-GR" altLang="el-GR" sz="2000" b="1" dirty="0">
                  <a:solidFill>
                    <a:srgbClr val="000000"/>
                  </a:solidFill>
                  <a:latin typeface="Trebuchet MS" panose="020B0603020202020204" pitchFamily="34" charset="0"/>
                </a:rPr>
                <a:t>δ.</a:t>
              </a:r>
              <a:r>
                <a:rPr lang="el-GR" altLang="el-GR" sz="2000" dirty="0">
                  <a:solidFill>
                    <a:srgbClr val="000000"/>
                  </a:solidFill>
                  <a:latin typeface="Trebuchet MS" panose="020B0603020202020204" pitchFamily="34" charset="0"/>
                </a:rPr>
                <a:t>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3 </a:t>
              </a:r>
              <a:r>
                <a:rPr lang="el-GR" altLang="el-GR" sz="2000" dirty="0">
                  <a:solidFill>
                    <a:srgbClr val="000000"/>
                  </a:solidFill>
                  <a:latin typeface="Trebuchet MS" panose="020B0603020202020204" pitchFamily="34" charset="0"/>
                </a:rPr>
                <a:t>η </a:t>
              </a:r>
              <a:r>
                <a:rPr lang="el-GR" altLang="el-GR" sz="2000" dirty="0" smtClean="0">
                  <a:solidFill>
                    <a:srgbClr val="000000"/>
                  </a:solidFill>
                  <a:latin typeface="Trebuchet MS" panose="020B0603020202020204" pitchFamily="34" charset="0"/>
                </a:rPr>
                <a:t>γωνιακή</a:t>
              </a:r>
              <a:endParaRPr lang="el-GR" altLang="el-GR" sz="2000" baseline="-25000" dirty="0">
                <a:solidFill>
                  <a:srgbClr val="000000"/>
                </a:solidFill>
                <a:latin typeface="Trebuchet MS" panose="020B0603020202020204" pitchFamily="34" charset="0"/>
              </a:endParaRPr>
            </a:p>
          </p:txBody>
        </p:sp>
        <p:sp>
          <p:nvSpPr>
            <p:cNvPr id="3" name="Ορθογώνιο 2"/>
            <p:cNvSpPr/>
            <p:nvPr/>
          </p:nvSpPr>
          <p:spPr>
            <a:xfrm>
              <a:off x="395188" y="5632847"/>
              <a:ext cx="7877179" cy="400110"/>
            </a:xfrm>
            <a:prstGeom prst="rect">
              <a:avLst/>
            </a:prstGeom>
          </p:spPr>
          <p:txBody>
            <a:bodyPr wrap="square">
              <a:spAutoFit/>
            </a:bodyPr>
            <a:lstStyle/>
            <a:p>
              <a:pPr lvl="0" algn="just" eaLnBrk="1" hangingPunct="1"/>
              <a:r>
                <a:rPr lang="el-GR" altLang="el-GR" sz="2000" dirty="0">
                  <a:solidFill>
                    <a:srgbClr val="000000"/>
                  </a:solidFill>
                  <a:latin typeface="Trebuchet MS" panose="020B0603020202020204" pitchFamily="34" charset="0"/>
                </a:rPr>
                <a:t>επιτάχυνση έχει μέτρο μεγαλύτερο απ' ό,τι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a:t>
              </a:r>
              <a:r>
                <a:rPr lang="el-GR" altLang="el-GR" sz="2000" dirty="0">
                  <a:solidFill>
                    <a:srgbClr val="000000"/>
                  </a:solidFill>
                  <a:latin typeface="Trebuchet MS" panose="020B0603020202020204" pitchFamily="34" charset="0"/>
                </a:rPr>
                <a:t>.</a:t>
              </a:r>
              <a:endParaRPr lang="el-GR" altLang="el-GR" sz="2000" baseline="-25000" dirty="0">
                <a:solidFill>
                  <a:srgbClr val="000000"/>
                </a:solidFill>
                <a:latin typeface="Trebuchet MS" panose="020B0603020202020204" pitchFamily="34" charset="0"/>
              </a:endParaRPr>
            </a:p>
          </p:txBody>
        </p:sp>
      </p:grpSp>
      <p:sp>
        <p:nvSpPr>
          <p:cNvPr id="9" name="Oval 14"/>
          <p:cNvSpPr>
            <a:spLocks noChangeArrowheads="1"/>
          </p:cNvSpPr>
          <p:nvPr/>
        </p:nvSpPr>
        <p:spPr bwMode="auto">
          <a:xfrm>
            <a:off x="368200" y="3494743"/>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58EAB-F4CF-4924-A7E9-C4EC68DF1E3D}" type="slidenum">
              <a:rPr lang="el-GR" altLang="el-GR" sz="1400" smtClean="0"/>
              <a:pPr>
                <a:spcBef>
                  <a:spcPct val="0"/>
                </a:spcBef>
                <a:buFontTx/>
                <a:buNone/>
              </a:pPr>
              <a:t>27</a:t>
            </a:fld>
            <a:endParaRPr lang="el-GR" altLang="el-GR" sz="1400" smtClean="0"/>
          </a:p>
        </p:txBody>
      </p:sp>
      <p:sp>
        <p:nvSpPr>
          <p:cNvPr id="89093" name="Rectangle 5"/>
          <p:cNvSpPr>
            <a:spLocks noChangeArrowheads="1"/>
          </p:cNvSpPr>
          <p:nvPr/>
        </p:nvSpPr>
        <p:spPr bwMode="auto">
          <a:xfrm>
            <a:off x="683568" y="188913"/>
            <a:ext cx="789676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a:t>
            </a:r>
            <a:r>
              <a:rPr lang="el-GR" altLang="el-GR" sz="2400" dirty="0">
                <a:latin typeface="Trebuchet MS" panose="020B0603020202020204" pitchFamily="34" charset="0"/>
              </a:rPr>
              <a:t>  </a:t>
            </a:r>
            <a:r>
              <a:rPr lang="el-GR" altLang="el-GR" sz="2000" dirty="0">
                <a:latin typeface="Trebuchet MS" panose="020B0603020202020204" pitchFamily="34" charset="0"/>
              </a:rPr>
              <a:t>Ένα στερεό στρέφεται γύρω από σταθερό άξονα. Θεωρήστε δύο στοιχειώδεις μάζες του σώματος σε διαφορετικές αποστάσεις από τον άξονα περιστροφής. Ποια από τα μεγέθη </a:t>
            </a:r>
          </a:p>
          <a:p>
            <a:pPr algn="just" eaLnBrk="1" hangingPunct="1">
              <a:lnSpc>
                <a:spcPct val="150000"/>
              </a:lnSpc>
              <a:spcBef>
                <a:spcPct val="0"/>
              </a:spcBef>
              <a:buFontTx/>
              <a:buNone/>
            </a:pPr>
            <a:r>
              <a:rPr lang="el-GR" altLang="el-GR" sz="2000" b="1" dirty="0">
                <a:latin typeface="Trebuchet MS" panose="020B0603020202020204" pitchFamily="34" charset="0"/>
              </a:rPr>
              <a:t>α.</a:t>
            </a:r>
            <a:r>
              <a:rPr lang="el-GR" altLang="el-GR" sz="2000" dirty="0">
                <a:latin typeface="Trebuchet MS" panose="020B0603020202020204" pitchFamily="34" charset="0"/>
              </a:rPr>
              <a:t>  γραμμική </a:t>
            </a:r>
            <a:r>
              <a:rPr lang="el-GR" altLang="el-GR" sz="2000" dirty="0" smtClean="0">
                <a:latin typeface="Trebuchet MS" panose="020B0603020202020204" pitchFamily="34" charset="0"/>
              </a:rPr>
              <a:t>ταχύτητα,  </a:t>
            </a:r>
            <a:r>
              <a:rPr lang="el-GR" altLang="el-GR" sz="2000" b="1" dirty="0" smtClean="0">
                <a:latin typeface="Trebuchet MS" panose="020B0603020202020204" pitchFamily="34" charset="0"/>
              </a:rPr>
              <a:t>β</a:t>
            </a:r>
            <a:r>
              <a:rPr lang="el-GR" altLang="el-GR" sz="2000" b="1" dirty="0">
                <a:latin typeface="Trebuchet MS" panose="020B0603020202020204" pitchFamily="34" charset="0"/>
              </a:rPr>
              <a:t>.</a:t>
            </a:r>
            <a:r>
              <a:rPr lang="el-GR" altLang="el-GR" sz="2000" dirty="0">
                <a:latin typeface="Trebuchet MS" panose="020B0603020202020204" pitchFamily="34" charset="0"/>
              </a:rPr>
              <a:t>  γωνιακή </a:t>
            </a:r>
            <a:r>
              <a:rPr lang="el-GR" altLang="el-GR" sz="2000" dirty="0" smtClean="0">
                <a:latin typeface="Trebuchet MS" panose="020B0603020202020204" pitchFamily="34" charset="0"/>
              </a:rPr>
              <a:t>ταχύτητα,  </a:t>
            </a:r>
            <a:r>
              <a:rPr lang="el-GR" altLang="el-GR" sz="2000" b="1" dirty="0" smtClean="0">
                <a:latin typeface="Trebuchet MS" panose="020B0603020202020204" pitchFamily="34" charset="0"/>
              </a:rPr>
              <a:t>γ</a:t>
            </a:r>
            <a:r>
              <a:rPr lang="el-GR" altLang="el-GR" sz="2000" b="1" dirty="0">
                <a:latin typeface="Trebuchet MS" panose="020B0603020202020204" pitchFamily="34" charset="0"/>
              </a:rPr>
              <a:t>.</a:t>
            </a:r>
            <a:r>
              <a:rPr lang="el-GR" altLang="el-GR" sz="2000" dirty="0">
                <a:latin typeface="Trebuchet MS" panose="020B0603020202020204" pitchFamily="34" charset="0"/>
              </a:rPr>
              <a:t>  γωνιακή επιτάχυνση  και  </a:t>
            </a:r>
            <a:r>
              <a:rPr lang="el-GR" altLang="el-GR" sz="2000" b="1" dirty="0" smtClean="0">
                <a:latin typeface="Trebuchet MS" panose="020B0603020202020204" pitchFamily="34" charset="0"/>
              </a:rPr>
              <a:t>δ</a:t>
            </a:r>
            <a:r>
              <a:rPr lang="el-GR" altLang="el-GR" sz="2000" b="1" dirty="0">
                <a:latin typeface="Trebuchet MS" panose="020B0603020202020204" pitchFamily="34" charset="0"/>
              </a:rPr>
              <a:t>.</a:t>
            </a:r>
            <a:r>
              <a:rPr lang="el-GR" altLang="el-GR" sz="2000" dirty="0">
                <a:latin typeface="Trebuchet MS" panose="020B0603020202020204" pitchFamily="34" charset="0"/>
              </a:rPr>
              <a:t>  κεντρομόλος επιτάχυνση, </a:t>
            </a:r>
            <a:endParaRPr lang="el-GR" altLang="el-GR" sz="2000" dirty="0" smtClean="0">
              <a:latin typeface="Trebuchet MS" panose="020B0603020202020204" pitchFamily="34" charset="0"/>
            </a:endParaRPr>
          </a:p>
          <a:p>
            <a:pPr algn="just" eaLnBrk="1" hangingPunct="1">
              <a:lnSpc>
                <a:spcPct val="150000"/>
              </a:lnSpc>
              <a:spcBef>
                <a:spcPct val="0"/>
              </a:spcBef>
              <a:buFontTx/>
              <a:buNone/>
            </a:pPr>
            <a:r>
              <a:rPr lang="el-GR" altLang="el-GR" sz="2000" dirty="0" smtClean="0">
                <a:latin typeface="Trebuchet MS" panose="020B0603020202020204" pitchFamily="34" charset="0"/>
              </a:rPr>
              <a:t>έχουν </a:t>
            </a:r>
            <a:r>
              <a:rPr lang="el-GR" altLang="el-GR" sz="2000" dirty="0">
                <a:latin typeface="Trebuchet MS" panose="020B0603020202020204" pitchFamily="34" charset="0"/>
              </a:rPr>
              <a:t>την ίδια τιμή για τις δύο μάζες; </a:t>
            </a:r>
          </a:p>
        </p:txBody>
      </p:sp>
      <p:sp>
        <p:nvSpPr>
          <p:cNvPr id="6" name="Oval 14"/>
          <p:cNvSpPr>
            <a:spLocks noChangeArrowheads="1"/>
          </p:cNvSpPr>
          <p:nvPr/>
        </p:nvSpPr>
        <p:spPr bwMode="auto">
          <a:xfrm>
            <a:off x="3814335" y="1772816"/>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7" name="Oval 14"/>
          <p:cNvSpPr>
            <a:spLocks noChangeArrowheads="1"/>
          </p:cNvSpPr>
          <p:nvPr/>
        </p:nvSpPr>
        <p:spPr bwMode="auto">
          <a:xfrm>
            <a:off x="6876256" y="1772816"/>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3" name="TextBox 2"/>
          <p:cNvSpPr txBox="1"/>
          <p:nvPr/>
        </p:nvSpPr>
        <p:spPr>
          <a:xfrm>
            <a:off x="683568" y="3501008"/>
            <a:ext cx="7774632" cy="959173"/>
          </a:xfrm>
          <a:prstGeom prst="rect">
            <a:avLst/>
          </a:prstGeom>
          <a:noFill/>
        </p:spPr>
        <p:txBody>
          <a:bodyPr wrap="square" rtlCol="0">
            <a:spAutoFit/>
          </a:bodyPr>
          <a:lstStyle/>
          <a:p>
            <a:pPr>
              <a:lnSpc>
                <a:spcPct val="150000"/>
              </a:lnSpc>
            </a:pPr>
            <a:r>
              <a:rPr lang="el-GR" sz="2000" b="1" dirty="0" smtClean="0">
                <a:latin typeface="Trebuchet MS" panose="020B0603020202020204" pitchFamily="34" charset="0"/>
              </a:rPr>
              <a:t>4.5  </a:t>
            </a:r>
            <a:r>
              <a:rPr lang="el-GR" sz="2000" dirty="0" smtClean="0">
                <a:latin typeface="Trebuchet MS" panose="020B0603020202020204" pitchFamily="34" charset="0"/>
              </a:rPr>
              <a:t>Είναι δυνατό ένα σώμα να έχει, μια χρονική στιγμή, γωνιακή ταχύτητα μηδέν και γωνιακή επιτάχυνση διαφορετική από μηδέν</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b="1" dirty="0">
              <a:latin typeface="Trebuchet MS" panose="020B0603020202020204" pitchFamily="34" charset="0"/>
            </a:endParaRPr>
          </a:p>
        </p:txBody>
      </p:sp>
      <p:sp>
        <p:nvSpPr>
          <p:cNvPr id="4" name="TextBox 3"/>
          <p:cNvSpPr txBox="1"/>
          <p:nvPr/>
        </p:nvSpPr>
        <p:spPr>
          <a:xfrm>
            <a:off x="7596336" y="4417511"/>
            <a:ext cx="61298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ναι</a:t>
            </a:r>
            <a:endParaRPr lang="el-GR" sz="20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fad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6" grpId="0" animBg="1"/>
      <p:bldP spid="7"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28</a:t>
            </a:fld>
            <a:endParaRPr lang="el-GR" altLang="el-GR"/>
          </a:p>
        </p:txBody>
      </p:sp>
      <p:sp>
        <p:nvSpPr>
          <p:cNvPr id="4" name="Rectangle 6"/>
          <p:cNvSpPr>
            <a:spLocks noChangeArrowheads="1"/>
          </p:cNvSpPr>
          <p:nvPr/>
        </p:nvSpPr>
        <p:spPr bwMode="auto">
          <a:xfrm>
            <a:off x="683568" y="404664"/>
            <a:ext cx="787489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4.6 </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Ένα </a:t>
            </a:r>
            <a:r>
              <a:rPr lang="el-GR" altLang="el-GR" sz="2000" dirty="0">
                <a:latin typeface="Trebuchet MS" panose="020B0603020202020204" pitchFamily="34" charset="0"/>
              </a:rPr>
              <a:t>στερεό κάνει σύνθετη κίνηση. Υπάρχει κάποιο σημείο του στερεού, έξω από τον άξονα περιστροφής του, που έχει πάντα την ίδια ταχύτητα με το κέντρο μάζας; Αιτιολογήστε την απάντηση σας. </a:t>
            </a:r>
          </a:p>
        </p:txBody>
      </p:sp>
      <mc:AlternateContent xmlns:mc="http://schemas.openxmlformats.org/markup-compatibility/2006" xmlns:a14="http://schemas.microsoft.com/office/drawing/2010/main">
        <mc:Choice Requires="a14">
          <p:sp>
            <p:nvSpPr>
              <p:cNvPr id="5" name="TextBox 4"/>
              <p:cNvSpPr txBox="1"/>
              <p:nvPr/>
            </p:nvSpPr>
            <p:spPr>
              <a:xfrm>
                <a:off x="5508104" y="1881992"/>
                <a:ext cx="273630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όχι,     </a:t>
                </a:r>
                <a14:m>
                  <m:oMath xmlns:m="http://schemas.openxmlformats.org/officeDocument/2006/math">
                    <m:acc>
                      <m:accPr>
                        <m:chr m:val="⃗"/>
                        <m:ctrlPr>
                          <a:rPr lang="el-GR"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r>
                      <a:rPr lang="el-GR" sz="2000" b="1" i="1">
                        <a:solidFill>
                          <a:srgbClr val="FF0000"/>
                        </a:solidFill>
                        <a:latin typeface="Cambria Math" panose="02040503050406030204" pitchFamily="18" charset="0"/>
                      </a:rPr>
                      <m:t>= </m:t>
                    </m:r>
                    <m:acc>
                      <m:accPr>
                        <m:chr m:val="⃗"/>
                        <m:ctrlPr>
                          <a:rPr lang="el-GR"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r>
                      <a:rPr lang="en-US" sz="2000" b="1" baseline="-25000">
                        <a:solidFill>
                          <a:srgbClr val="FF0000"/>
                        </a:solidFill>
                        <a:latin typeface="Cambria Math" panose="02040503050406030204" pitchFamily="18" charset="0"/>
                      </a:rPr>
                      <m:t>𝐜𝐦</m:t>
                    </m:r>
                  </m:oMath>
                </a14:m>
                <a:r>
                  <a:rPr lang="en-US" sz="2000" b="1" dirty="0">
                    <a:solidFill>
                      <a:srgbClr val="FF0000"/>
                    </a:solidFill>
                  </a:rPr>
                  <a:t> + </a:t>
                </a:r>
                <a14:m>
                  <m:oMath xmlns:m="http://schemas.openxmlformats.org/officeDocument/2006/math">
                    <m:acc>
                      <m:accPr>
                        <m:chr m:val="⃗"/>
                        <m:ctrlPr>
                          <a:rPr lang="en-US"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oMath>
                </a14:m>
                <a:r>
                  <a:rPr lang="el-GR" sz="2000" b="1" baseline="-25000" dirty="0" smtClean="0">
                    <a:solidFill>
                      <a:srgbClr val="FF0000"/>
                    </a:solidFill>
                  </a:rPr>
                  <a:t>περ.</a:t>
                </a:r>
                <a:r>
                  <a:rPr lang="el-GR" sz="2000" b="1" dirty="0" smtClean="0">
                    <a:solidFill>
                      <a:srgbClr val="FF0000"/>
                    </a:solidFill>
                  </a:rPr>
                  <a:t> </a:t>
                </a:r>
                <a:r>
                  <a:rPr lang="el-GR" sz="2000" b="1" dirty="0" smtClean="0">
                    <a:solidFill>
                      <a:srgbClr val="FF0000"/>
                    </a:solidFill>
                    <a:latin typeface="Trebuchet MS" panose="020B0603020202020204" pitchFamily="34" charset="0"/>
                  </a:rPr>
                  <a:t>  </a:t>
                </a:r>
                <a:endParaRPr lang="el-GR" sz="2000" b="1" dirty="0">
                  <a:solidFill>
                    <a:srgbClr val="FF0000"/>
                  </a:solidFill>
                  <a:latin typeface="Trebuchet MS" panose="020B0603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08104" y="1881992"/>
                <a:ext cx="2736304" cy="400110"/>
              </a:xfrm>
              <a:prstGeom prst="rect">
                <a:avLst/>
              </a:prstGeom>
              <a:blipFill>
                <a:blip r:embed="rId2"/>
                <a:stretch>
                  <a:fillRect l="-2455" t="-10769" b="-27692"/>
                </a:stretch>
              </a:blipFill>
            </p:spPr>
            <p:txBody>
              <a:bodyPr/>
              <a:lstStyle/>
              <a:p>
                <a:r>
                  <a:rPr lang="el-GR">
                    <a:noFill/>
                  </a:rPr>
                  <a:t> </a:t>
                </a:r>
              </a:p>
            </p:txBody>
          </p:sp>
        </mc:Fallback>
      </mc:AlternateContent>
    </p:spTree>
    <p:extLst>
      <p:ext uri="{BB962C8B-B14F-4D97-AF65-F5344CB8AC3E}">
        <p14:creationId xmlns:p14="http://schemas.microsoft.com/office/powerpoint/2010/main" val="28771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775BB-10AF-45C1-AAF7-8B7CF2FFEA07}" type="slidenum">
              <a:rPr lang="el-GR" altLang="el-GR" sz="1400" smtClean="0"/>
              <a:pPr>
                <a:spcBef>
                  <a:spcPct val="0"/>
                </a:spcBef>
                <a:buFontTx/>
                <a:buNone/>
              </a:pPr>
              <a:t>29</a:t>
            </a:fld>
            <a:endParaRPr lang="el-GR" altLang="el-GR" sz="1400" smtClean="0"/>
          </a:p>
        </p:txBody>
      </p:sp>
      <p:sp>
        <p:nvSpPr>
          <p:cNvPr id="90116" name="Text Box 4"/>
          <p:cNvSpPr txBox="1">
            <a:spLocks noChangeArrowheads="1"/>
          </p:cNvSpPr>
          <p:nvPr/>
        </p:nvSpPr>
        <p:spPr bwMode="auto">
          <a:xfrm>
            <a:off x="323528" y="2204864"/>
            <a:ext cx="83527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200" b="1" dirty="0" smtClean="0">
                <a:solidFill>
                  <a:schemeClr val="accent2"/>
                </a:solidFill>
                <a:effectLst>
                  <a:outerShdw blurRad="38100" dist="38100" dir="2700000" algn="tl">
                    <a:srgbClr val="000000"/>
                  </a:outerShdw>
                </a:effectLst>
                <a:latin typeface="Comic Sans MS" pitchFamily="66" charset="0"/>
              </a:rPr>
              <a:t>εκτός βιβλίου</a:t>
            </a:r>
            <a:endParaRPr lang="el-GR" altLang="el-GR" sz="32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77037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p:cTn id="7" dur="2000" fill="hold"/>
                                        <p:tgtEl>
                                          <p:spTgt spid="901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901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90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D62685-27FC-45A8-89B1-C864D5ED8413}" type="slidenum">
              <a:rPr lang="el-GR" altLang="el-GR" sz="1400" smtClean="0"/>
              <a:pPr>
                <a:spcBef>
                  <a:spcPct val="0"/>
                </a:spcBef>
                <a:buFontTx/>
                <a:buNone/>
              </a:pPr>
              <a:t>3</a:t>
            </a:fld>
            <a:endParaRPr lang="el-GR" altLang="el-GR" sz="1400" smtClean="0"/>
          </a:p>
        </p:txBody>
      </p:sp>
      <p:sp>
        <p:nvSpPr>
          <p:cNvPr id="10246" name="Text Box 6"/>
          <p:cNvSpPr txBox="1">
            <a:spLocks noChangeArrowheads="1"/>
          </p:cNvSpPr>
          <p:nvPr/>
        </p:nvSpPr>
        <p:spPr bwMode="auto">
          <a:xfrm>
            <a:off x="1476375" y="1306932"/>
            <a:ext cx="64801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effectLst>
                  <a:outerShdw blurRad="38100" dist="38100" dir="2700000" algn="tl">
                    <a:srgbClr val="FFFFFF"/>
                  </a:outerShdw>
                </a:effectLst>
                <a:latin typeface="Comic Sans MS" pitchFamily="66" charset="0"/>
              </a:rPr>
              <a:t>Ένα σώμα κάνει </a:t>
            </a:r>
            <a:r>
              <a:rPr lang="el-GR" altLang="el-GR" b="1" dirty="0">
                <a:solidFill>
                  <a:srgbClr val="FF0000"/>
                </a:solidFill>
                <a:effectLst>
                  <a:outerShdw blurRad="38100" dist="38100" dir="2700000" algn="tl">
                    <a:srgbClr val="000000"/>
                  </a:outerShdw>
                </a:effectLst>
                <a:latin typeface="Comic Sans MS" pitchFamily="66" charset="0"/>
              </a:rPr>
              <a:t>μεταφορική κίνηση</a:t>
            </a:r>
            <a:r>
              <a:rPr lang="el-GR" altLang="el-GR" b="1" dirty="0">
                <a:effectLst>
                  <a:outerShdw blurRad="38100" dist="38100" dir="2700000" algn="tl">
                    <a:srgbClr val="FFFFFF"/>
                  </a:outerShdw>
                </a:effectLst>
                <a:latin typeface="Comic Sans MS" pitchFamily="66" charset="0"/>
              </a:rPr>
              <a:t>, όταν σε κάθε χρονική στιγμή όλα </a:t>
            </a:r>
            <a:r>
              <a:rPr lang="el-GR" altLang="el-GR" b="1" dirty="0">
                <a:solidFill>
                  <a:srgbClr val="FF0000"/>
                </a:solidFill>
                <a:effectLst>
                  <a:outerShdw blurRad="38100" dist="38100" dir="2700000" algn="tl">
                    <a:srgbClr val="000000"/>
                  </a:outerShdw>
                </a:effectLst>
                <a:latin typeface="Comic Sans MS" pitchFamily="66" charset="0"/>
              </a:rPr>
              <a:t>τα υλικά σημεία του σώματος έχουν την ίδια ταχύτητα</a:t>
            </a:r>
            <a:r>
              <a:rPr lang="el-GR" altLang="el-GR" b="1" dirty="0">
                <a:solidFill>
                  <a:srgbClr val="FF0000"/>
                </a:solidFill>
                <a:effectLst>
                  <a:outerShdw blurRad="38100" dist="38100" dir="2700000" algn="tl">
                    <a:srgbClr val="FFFFFF"/>
                  </a:outerShdw>
                </a:effectLst>
                <a:latin typeface="Comic Sans MS" pitchFamily="66" charset="0"/>
              </a:rPr>
              <a:t>.</a:t>
            </a:r>
            <a:r>
              <a:rPr lang="el-GR" altLang="el-GR" b="1" dirty="0">
                <a:effectLst>
                  <a:outerShdw blurRad="38100" dist="38100" dir="2700000" algn="tl">
                    <a:srgbClr val="FFFFFF"/>
                  </a:outerShdw>
                </a:effectLst>
                <a:latin typeface="Comic Sans MS" pitchFamily="66" charset="0"/>
              </a:rPr>
              <a:t> </a:t>
            </a:r>
          </a:p>
        </p:txBody>
      </p:sp>
      <p:sp>
        <p:nvSpPr>
          <p:cNvPr id="10248" name="Text Box 8"/>
          <p:cNvSpPr txBox="1">
            <a:spLocks noChangeArrowheads="1"/>
          </p:cNvSpPr>
          <p:nvPr/>
        </p:nvSpPr>
        <p:spPr bwMode="auto">
          <a:xfrm>
            <a:off x="1115318" y="4379735"/>
            <a:ext cx="72010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b="1" dirty="0">
                <a:solidFill>
                  <a:srgbClr val="008000"/>
                </a:solidFill>
                <a:effectLst>
                  <a:outerShdw blurRad="38100" dist="38100" dir="2700000" algn="tl">
                    <a:srgbClr val="000000"/>
                  </a:outerShdw>
                </a:effectLst>
                <a:latin typeface="Comic Sans MS" pitchFamily="66" charset="0"/>
              </a:rPr>
              <a:t>Η μεταφορική κίνηση δεν είναι απαραίτητα ευθύγραμμη, μπορεί να είναι και </a:t>
            </a:r>
            <a:r>
              <a:rPr lang="el-GR" altLang="el-GR" b="1" dirty="0">
                <a:solidFill>
                  <a:srgbClr val="008000"/>
                </a:solidFill>
                <a:effectLst>
                  <a:outerShdw blurRad="38100" dist="38100" dir="2700000" algn="tl">
                    <a:srgbClr val="000000"/>
                  </a:outerShdw>
                </a:effectLst>
                <a:latin typeface="Comic Sans MS" pitchFamily="66" charset="0"/>
                <a:hlinkClick r:id="rId4"/>
              </a:rPr>
              <a:t>καμπυλόγραμμη</a:t>
            </a:r>
            <a:r>
              <a:rPr lang="el-GR" altLang="el-GR" b="1" dirty="0">
                <a:solidFill>
                  <a:srgbClr val="008000"/>
                </a:solidFill>
                <a:effectLst>
                  <a:outerShdw blurRad="38100" dist="38100" dir="2700000" algn="tl">
                    <a:srgbClr val="000000"/>
                  </a:outerShdw>
                </a:effectLst>
                <a:latin typeface="Comic Sans MS" pitchFamily="66" charset="0"/>
              </a:rPr>
              <a:t>.</a:t>
            </a:r>
          </a:p>
        </p:txBody>
      </p:sp>
      <p:sp>
        <p:nvSpPr>
          <p:cNvPr id="10250" name="Rectangle 10" descr="Επιστολόχαρτο"/>
          <p:cNvSpPr>
            <a:spLocks noChangeArrowheads="1"/>
          </p:cNvSpPr>
          <p:nvPr/>
        </p:nvSpPr>
        <p:spPr bwMode="auto">
          <a:xfrm>
            <a:off x="2986980" y="3857110"/>
            <a:ext cx="3455988" cy="287337"/>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0251" name="Text Box 11"/>
          <p:cNvSpPr txBox="1">
            <a:spLocks noChangeArrowheads="1"/>
          </p:cNvSpPr>
          <p:nvPr/>
        </p:nvSpPr>
        <p:spPr bwMode="auto">
          <a:xfrm>
            <a:off x="4283968" y="3425310"/>
            <a:ext cx="1150937" cy="466725"/>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0252" name="Line 12"/>
          <p:cNvSpPr>
            <a:spLocks noChangeShapeType="1"/>
          </p:cNvSpPr>
          <p:nvPr/>
        </p:nvSpPr>
        <p:spPr bwMode="auto">
          <a:xfrm>
            <a:off x="5434905" y="3641210"/>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3" name="Line 13"/>
          <p:cNvSpPr>
            <a:spLocks noChangeShapeType="1"/>
          </p:cNvSpPr>
          <p:nvPr/>
        </p:nvSpPr>
        <p:spPr bwMode="auto">
          <a:xfrm>
            <a:off x="4426843" y="35697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4" name="Line 14"/>
          <p:cNvSpPr>
            <a:spLocks noChangeShapeType="1"/>
          </p:cNvSpPr>
          <p:nvPr/>
        </p:nvSpPr>
        <p:spPr bwMode="auto">
          <a:xfrm>
            <a:off x="4715768" y="37856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6" name="Line 16"/>
          <p:cNvSpPr>
            <a:spLocks noChangeShapeType="1"/>
          </p:cNvSpPr>
          <p:nvPr/>
        </p:nvSpPr>
        <p:spPr bwMode="auto">
          <a:xfrm>
            <a:off x="4858643" y="35697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0257" name="Object 17"/>
          <p:cNvGraphicFramePr>
            <a:graphicFrameLocks noChangeAspect="1"/>
          </p:cNvGraphicFramePr>
          <p:nvPr>
            <p:extLst>
              <p:ext uri="{D42A27DB-BD31-4B8C-83A1-F6EECF244321}">
                <p14:modId xmlns:p14="http://schemas.microsoft.com/office/powerpoint/2010/main" val="3661979976"/>
              </p:ext>
            </p:extLst>
          </p:nvPr>
        </p:nvGraphicFramePr>
        <p:xfrm>
          <a:off x="5594448" y="3202287"/>
          <a:ext cx="344488" cy="431800"/>
        </p:xfrm>
        <a:graphic>
          <a:graphicData uri="http://schemas.openxmlformats.org/presentationml/2006/ole">
            <mc:AlternateContent xmlns:mc="http://schemas.openxmlformats.org/markup-compatibility/2006">
              <mc:Choice xmlns:v="urn:schemas-microsoft-com:vml" Requires="v">
                <p:oleObj spid="_x0000_s7264" name="Εξίσωση" r:id="rId6" imgW="114432" imgH="152374" progId="Equation.3">
                  <p:embed/>
                </p:oleObj>
              </mc:Choice>
              <mc:Fallback>
                <p:oleObj name="Εξίσωση" r:id="rId6" imgW="114432" imgH="152374"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4448" y="3202287"/>
                        <a:ext cx="344488"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8" name="Picture 18" descr="image01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28688" y="390436"/>
            <a:ext cx="1604313" cy="802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2142288" y="439974"/>
            <a:ext cx="478640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Μεταφορική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ppt_x</p:attrName>
                                        </p:attrNameLst>
                                      </p:cBhvr>
                                      <p:tavLst>
                                        <p:tav tm="0">
                                          <p:val>
                                            <p:strVal val="#ppt_x-.2"/>
                                          </p:val>
                                        </p:tav>
                                        <p:tav tm="100000">
                                          <p:val>
                                            <p:strVal val="#ppt_x"/>
                                          </p:val>
                                        </p:tav>
                                      </p:tavLst>
                                    </p:anim>
                                    <p:anim calcmode="lin" valueType="num">
                                      <p:cBhvr>
                                        <p:cTn id="8"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
                                        </p:tgtEl>
                                      </p:cBhvr>
                                    </p:animEffect>
                                  </p:childTnLst>
                                </p:cTn>
                              </p:par>
                            </p:childTnLst>
                          </p:cTn>
                        </p:par>
                        <p:par>
                          <p:cTn id="10" fill="hold">
                            <p:stCondLst>
                              <p:cond delay="2000"/>
                            </p:stCondLst>
                            <p:childTnLst>
                              <p:par>
                                <p:cTn id="11" presetID="9" presetClass="entr" presetSubtype="0" fill="hold" nodeType="afterEffect">
                                  <p:stCondLst>
                                    <p:cond delay="250"/>
                                  </p:stCondLst>
                                  <p:childTnLst>
                                    <p:set>
                                      <p:cBhvr>
                                        <p:cTn id="12" dur="1" fill="hold">
                                          <p:stCondLst>
                                            <p:cond delay="0"/>
                                          </p:stCondLst>
                                        </p:cTn>
                                        <p:tgtEl>
                                          <p:spTgt spid="10258"/>
                                        </p:tgtEl>
                                        <p:attrNameLst>
                                          <p:attrName>style.visibility</p:attrName>
                                        </p:attrNameLst>
                                      </p:cBhvr>
                                      <p:to>
                                        <p:strVal val="visible"/>
                                      </p:to>
                                    </p:set>
                                    <p:animEffect transition="in" filter="dissolve">
                                      <p:cBhvr>
                                        <p:cTn id="13" dur="500"/>
                                        <p:tgtEl>
                                          <p:spTgt spid="102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ipe(left)">
                                      <p:cBhvr>
                                        <p:cTn id="18" dur="2000"/>
                                        <p:tgtEl>
                                          <p:spTgt spid="10246"/>
                                        </p:tgtEl>
                                      </p:cBhvr>
                                    </p:animEffect>
                                  </p:childTnLst>
                                </p:cTn>
                              </p:par>
                            </p:childTnLst>
                          </p:cTn>
                        </p:par>
                        <p:par>
                          <p:cTn id="19" fill="hold">
                            <p:stCondLst>
                              <p:cond delay="2000"/>
                            </p:stCondLst>
                            <p:childTnLst>
                              <p:par>
                                <p:cTn id="20" presetID="9" presetClass="entr" presetSubtype="0" fill="hold" grpId="0" nodeType="afterEffect">
                                  <p:stCondLst>
                                    <p:cond delay="500"/>
                                  </p:stCondLst>
                                  <p:childTnLst>
                                    <p:set>
                                      <p:cBhvr>
                                        <p:cTn id="21" dur="1" fill="hold">
                                          <p:stCondLst>
                                            <p:cond delay="0"/>
                                          </p:stCondLst>
                                        </p:cTn>
                                        <p:tgtEl>
                                          <p:spTgt spid="10250"/>
                                        </p:tgtEl>
                                        <p:attrNameLst>
                                          <p:attrName>style.visibility</p:attrName>
                                        </p:attrNameLst>
                                      </p:cBhvr>
                                      <p:to>
                                        <p:strVal val="visible"/>
                                      </p:to>
                                    </p:set>
                                    <p:animEffect transition="in" filter="dissolve">
                                      <p:cBhvr>
                                        <p:cTn id="22" dur="500"/>
                                        <p:tgtEl>
                                          <p:spTgt spid="10250"/>
                                        </p:tgtEl>
                                      </p:cBhvr>
                                    </p:animEffect>
                                  </p:childTnLst>
                                </p:cTn>
                              </p:par>
                            </p:childTnLst>
                          </p:cTn>
                        </p:par>
                        <p:par>
                          <p:cTn id="23" fill="hold">
                            <p:stCondLst>
                              <p:cond delay="3000"/>
                            </p:stCondLst>
                            <p:childTnLst>
                              <p:par>
                                <p:cTn id="24" presetID="9" presetClass="entr" presetSubtype="0" fill="hold" grpId="0" nodeType="afterEffect">
                                  <p:stCondLst>
                                    <p:cond delay="250"/>
                                  </p:stCondLst>
                                  <p:childTnLst>
                                    <p:set>
                                      <p:cBhvr>
                                        <p:cTn id="25" dur="1" fill="hold">
                                          <p:stCondLst>
                                            <p:cond delay="0"/>
                                          </p:stCondLst>
                                        </p:cTn>
                                        <p:tgtEl>
                                          <p:spTgt spid="10251"/>
                                        </p:tgtEl>
                                        <p:attrNameLst>
                                          <p:attrName>style.visibility</p:attrName>
                                        </p:attrNameLst>
                                      </p:cBhvr>
                                      <p:to>
                                        <p:strVal val="visible"/>
                                      </p:to>
                                    </p:set>
                                    <p:animEffect transition="in" filter="dissolve">
                                      <p:cBhvr>
                                        <p:cTn id="26" dur="500"/>
                                        <p:tgtEl>
                                          <p:spTgt spid="10251"/>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wipe(left)">
                                      <p:cBhvr>
                                        <p:cTn id="30" dur="1000"/>
                                        <p:tgtEl>
                                          <p:spTgt spid="1025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254"/>
                                        </p:tgtEl>
                                        <p:attrNameLst>
                                          <p:attrName>style.visibility</p:attrName>
                                        </p:attrNameLst>
                                      </p:cBhvr>
                                      <p:to>
                                        <p:strVal val="visible"/>
                                      </p:to>
                                    </p:set>
                                    <p:animEffect transition="in" filter="wipe(left)">
                                      <p:cBhvr>
                                        <p:cTn id="33" dur="1000"/>
                                        <p:tgtEl>
                                          <p:spTgt spid="102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253"/>
                                        </p:tgtEl>
                                        <p:attrNameLst>
                                          <p:attrName>style.visibility</p:attrName>
                                        </p:attrNameLst>
                                      </p:cBhvr>
                                      <p:to>
                                        <p:strVal val="visible"/>
                                      </p:to>
                                    </p:set>
                                    <p:animEffect transition="in" filter="wipe(left)">
                                      <p:cBhvr>
                                        <p:cTn id="36" dur="1000"/>
                                        <p:tgtEl>
                                          <p:spTgt spid="102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56"/>
                                        </p:tgtEl>
                                        <p:attrNameLst>
                                          <p:attrName>style.visibility</p:attrName>
                                        </p:attrNameLst>
                                      </p:cBhvr>
                                      <p:to>
                                        <p:strVal val="visible"/>
                                      </p:to>
                                    </p:set>
                                    <p:animEffect transition="in" filter="wipe(left)">
                                      <p:cBhvr>
                                        <p:cTn id="39" dur="1000"/>
                                        <p:tgtEl>
                                          <p:spTgt spid="10256"/>
                                        </p:tgtEl>
                                      </p:cBhvr>
                                    </p:animEffect>
                                  </p:childTnLst>
                                </p:cTn>
                              </p:par>
                            </p:childTnLst>
                          </p:cTn>
                        </p:par>
                        <p:par>
                          <p:cTn id="40" fill="hold">
                            <p:stCondLst>
                              <p:cond delay="4750"/>
                            </p:stCondLst>
                            <p:childTnLst>
                              <p:par>
                                <p:cTn id="41" presetID="10" presetClass="entr" presetSubtype="0" fill="hold" nodeType="afterEffect">
                                  <p:stCondLst>
                                    <p:cond delay="250"/>
                                  </p:stCondLst>
                                  <p:childTnLst>
                                    <p:set>
                                      <p:cBhvr>
                                        <p:cTn id="42" dur="1" fill="hold">
                                          <p:stCondLst>
                                            <p:cond delay="0"/>
                                          </p:stCondLst>
                                        </p:cTn>
                                        <p:tgtEl>
                                          <p:spTgt spid="10257"/>
                                        </p:tgtEl>
                                        <p:attrNameLst>
                                          <p:attrName>style.visibility</p:attrName>
                                        </p:attrNameLst>
                                      </p:cBhvr>
                                      <p:to>
                                        <p:strVal val="visible"/>
                                      </p:to>
                                    </p:set>
                                    <p:animEffect transition="in" filter="fade">
                                      <p:cBhvr>
                                        <p:cTn id="43" dur="500"/>
                                        <p:tgtEl>
                                          <p:spTgt spid="102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248"/>
                                        </p:tgtEl>
                                        <p:attrNameLst>
                                          <p:attrName>style.visibility</p:attrName>
                                        </p:attrNameLst>
                                      </p:cBhvr>
                                      <p:to>
                                        <p:strVal val="visible"/>
                                      </p:to>
                                    </p:set>
                                    <p:animEffect transition="in" filter="wipe(left)">
                                      <p:cBhvr>
                                        <p:cTn id="48"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8" grpId="0"/>
      <p:bldP spid="10250" grpId="0" animBg="1"/>
      <p:bldP spid="10251" grpId="0" animBg="1"/>
      <p:bldP spid="10252" grpId="0" animBg="1"/>
      <p:bldP spid="10253" grpId="0" animBg="1"/>
      <p:bldP spid="10254" grpId="0" animBg="1"/>
      <p:bldP spid="10256"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187FD0-8C5C-4E2B-8E2B-39F5F939AFB3}" type="slidenum">
              <a:rPr lang="el-GR" altLang="el-GR" sz="1400" smtClean="0"/>
              <a:pPr>
                <a:spcBef>
                  <a:spcPct val="0"/>
                </a:spcBef>
                <a:buFontTx/>
                <a:buNone/>
              </a:pPr>
              <a:t>30</a:t>
            </a:fld>
            <a:endParaRPr lang="el-GR" altLang="el-GR" sz="1400" smtClean="0"/>
          </a:p>
        </p:txBody>
      </p:sp>
      <mc:AlternateContent xmlns:mc="http://schemas.openxmlformats.org/markup-compatibility/2006" xmlns:a14="http://schemas.microsoft.com/office/drawing/2010/main">
        <mc:Choice Requires="a14">
          <p:sp>
            <p:nvSpPr>
              <p:cNvPr id="48138" name="Rectangle 4"/>
              <p:cNvSpPr>
                <a:spLocks noChangeArrowheads="1"/>
              </p:cNvSpPr>
              <p:nvPr/>
            </p:nvSpPr>
            <p:spPr bwMode="auto">
              <a:xfrm>
                <a:off x="721880" y="332656"/>
                <a:ext cx="7848599" cy="29073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b="1" dirty="0" smtClean="0">
                    <a:latin typeface="Trebuchet MS" panose="020B0603020202020204" pitchFamily="34" charset="0"/>
                  </a:rPr>
                  <a:t>1. </a:t>
                </a:r>
                <a:r>
                  <a:rPr lang="en-US" altLang="el-GR" sz="2000" dirty="0" err="1" smtClean="0">
                    <a:latin typeface="Trebuchet MS" panose="020B0603020202020204" pitchFamily="34" charset="0"/>
                  </a:rPr>
                  <a:t>Tροχός</a:t>
                </a:r>
                <a:r>
                  <a:rPr lang="en-US" altLang="el-GR" sz="2000" dirty="0" smtClean="0">
                    <a:latin typeface="Trebuchet MS" panose="020B0603020202020204" pitchFamily="34" charset="0"/>
                  </a:rPr>
                  <a:t> </a:t>
                </a:r>
                <a:r>
                  <a:rPr lang="en-US" altLang="el-GR" sz="2000" dirty="0">
                    <a:latin typeface="Trebuchet MS" panose="020B0603020202020204" pitchFamily="34" charset="0"/>
                  </a:rPr>
                  <a:t>α</a:t>
                </a:r>
                <a:r>
                  <a:rPr lang="en-US" altLang="el-GR" sz="2000" dirty="0" err="1">
                    <a:latin typeface="Trebuchet MS" panose="020B0603020202020204" pitchFamily="34" charset="0"/>
                  </a:rPr>
                  <a:t>κτίν</a:t>
                </a:r>
                <a:r>
                  <a:rPr lang="en-US" altLang="el-GR" sz="2000" dirty="0">
                    <a:latin typeface="Trebuchet MS" panose="020B0603020202020204" pitchFamily="34" charset="0"/>
                  </a:rPr>
                  <a:t>ας </a:t>
                </a:r>
                <a:r>
                  <a:rPr lang="en-US" altLang="el-GR" sz="2000" i="1" dirty="0">
                    <a:latin typeface="Trebuchet MS" panose="020B0603020202020204" pitchFamily="34" charset="0"/>
                  </a:rPr>
                  <a:t>R</a:t>
                </a:r>
                <a:r>
                  <a:rPr lang="en-US" altLang="el-GR" sz="2000" dirty="0">
                    <a:latin typeface="Trebuchet MS" panose="020B0603020202020204" pitchFamily="34" charset="0"/>
                  </a:rPr>
                  <a:t> κυλίεται χωρίς να ολισθαίνει σε οριζόντιο επίπεδο. </a:t>
                </a:r>
                <a:r>
                  <a:rPr lang="en-US" altLang="el-GR" sz="2000" dirty="0" err="1">
                    <a:latin typeface="Trebuchet MS" panose="020B0603020202020204" pitchFamily="34" charset="0"/>
                  </a:rPr>
                  <a:t>Αν</a:t>
                </a:r>
                <a:r>
                  <a:rPr lang="en-US" altLang="el-GR" sz="2000" dirty="0">
                    <a:latin typeface="Trebuchet MS" panose="020B0603020202020204" pitchFamily="34" charset="0"/>
                  </a:rPr>
                  <a:t> </a:t>
                </a:r>
                <a:r>
                  <a:rPr lang="en-US" altLang="el-GR" sz="2000" i="1" dirty="0" err="1">
                    <a:latin typeface="Trebuchet MS" panose="020B0603020202020204" pitchFamily="34" charset="0"/>
                  </a:rPr>
                  <a:t>υ</a:t>
                </a:r>
                <a:r>
                  <a:rPr lang="en-US" altLang="el-GR" sz="2000" baseline="-25000" dirty="0" err="1">
                    <a:latin typeface="Trebuchet MS" panose="020B0603020202020204" pitchFamily="34" charset="0"/>
                  </a:rPr>
                  <a:t>cm</a:t>
                </a:r>
                <a:r>
                  <a:rPr lang="en-US" altLang="el-GR" sz="2000" dirty="0">
                    <a:latin typeface="Trebuchet MS" panose="020B0603020202020204" pitchFamily="34" charset="0"/>
                  </a:rPr>
                  <a:t> 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τροχού λόγω μεταφορικής κίνησης, τότε η ταχύτητα των σημείων της περιφέρειας του τροχού που απέχουν από το έδαφος απόσταση ίση με </a:t>
                </a:r>
                <a:r>
                  <a:rPr lang="en-US" altLang="el-GR" sz="2000" i="1" dirty="0">
                    <a:latin typeface="Trebuchet MS" panose="020B0603020202020204" pitchFamily="34" charset="0"/>
                  </a:rPr>
                  <a:t>R</a:t>
                </a:r>
                <a:r>
                  <a:rPr lang="en-US" altLang="el-GR" sz="2000" dirty="0">
                    <a:latin typeface="Trebuchet MS" panose="020B0603020202020204" pitchFamily="34" charset="0"/>
                  </a:rPr>
                  <a:t>, έχει </a:t>
                </a:r>
                <a:r>
                  <a:rPr lang="en-US" altLang="el-GR" sz="2000" dirty="0" smtClean="0">
                    <a:latin typeface="Trebuchet MS" panose="020B0603020202020204" pitchFamily="34" charset="0"/>
                  </a:rPr>
                  <a:t>μέτρο</a:t>
                </a:r>
              </a:p>
              <a:p>
                <a:pPr algn="just" eaLnBrk="1" hangingPunct="1">
                  <a:lnSpc>
                    <a:spcPct val="150000"/>
                  </a:lnSpc>
                  <a:spcBef>
                    <a:spcPct val="0"/>
                  </a:spcBef>
                  <a:buFontTx/>
                  <a:buNone/>
                </a:pPr>
                <a:r>
                  <a:rPr lang="el-GR" altLang="el-GR" sz="2000" b="1" dirty="0">
                    <a:latin typeface="Trebuchet MS" panose="020B0603020202020204" pitchFamily="34" charset="0"/>
                  </a:rPr>
                  <a:t>α.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      </a:t>
                </a:r>
                <a:r>
                  <a:rPr lang="en-US" altLang="el-GR" sz="2000" dirty="0" smtClean="0">
                    <a:latin typeface="Trebuchet MS" panose="020B0603020202020204" pitchFamily="34" charset="0"/>
                  </a:rPr>
                  <a:t>          </a:t>
                </a:r>
                <a:r>
                  <a:rPr lang="el-GR" altLang="el-GR" sz="2000" b="1" dirty="0" smtClean="0">
                    <a:latin typeface="Trebuchet MS" panose="020B0603020202020204" pitchFamily="34" charset="0"/>
                  </a:rPr>
                  <a:t>β</a:t>
                </a:r>
                <a:r>
                  <a:rPr lang="el-GR" altLang="el-GR" sz="2000" b="1" dirty="0">
                    <a:latin typeface="Trebuchet MS" panose="020B0603020202020204" pitchFamily="34" charset="0"/>
                  </a:rPr>
                  <a:t>.  </a:t>
                </a:r>
                <a:r>
                  <a:rPr lang="el-GR" altLang="el-GR" sz="2000" dirty="0">
                    <a:latin typeface="Trebuchet MS" panose="020B0603020202020204" pitchFamily="34" charset="0"/>
                  </a:rPr>
                  <a:t>2</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      </a:t>
                </a:r>
                <a:r>
                  <a:rPr lang="en-US" altLang="el-GR" sz="2000" dirty="0" smtClean="0">
                    <a:latin typeface="Trebuchet MS" panose="020B0603020202020204" pitchFamily="34" charset="0"/>
                  </a:rPr>
                  <a:t>          </a:t>
                </a:r>
                <a:r>
                  <a:rPr lang="el-GR" altLang="el-GR" sz="2000" b="1" dirty="0">
                    <a:latin typeface="Trebuchet MS" panose="020B0603020202020204" pitchFamily="34" charset="0"/>
                  </a:rPr>
                  <a:t>γ.  </a:t>
                </a:r>
                <a:r>
                  <a:rPr lang="el-GR" altLang="el-GR" sz="2000" dirty="0">
                    <a:latin typeface="Trebuchet MS" panose="020B0603020202020204" pitchFamily="34" charset="0"/>
                  </a:rPr>
                  <a:t>0.       </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   </a:t>
                </a:r>
                <a:r>
                  <a:rPr lang="el-GR" altLang="el-GR" sz="2000" b="1" dirty="0">
                    <a:latin typeface="Trebuchet MS" panose="020B0603020202020204" pitchFamily="34" charset="0"/>
                  </a:rPr>
                  <a:t>δ. </a:t>
                </a:r>
                <a:r>
                  <a:rPr lang="en-US" altLang="el-GR" sz="2000" b="1" dirty="0" smtClean="0">
                    <a:latin typeface="Trebuchet MS" panose="020B0603020202020204" pitchFamily="34" charset="0"/>
                  </a:rPr>
                  <a:t> </a:t>
                </a:r>
                <a14:m>
                  <m:oMath xmlns:m="http://schemas.openxmlformats.org/officeDocument/2006/math">
                    <m:rad>
                      <m:radPr>
                        <m:degHide m:val="on"/>
                        <m:ctrlPr>
                          <a:rPr lang="en-US" altLang="el-GR" sz="2000" i="1">
                            <a:latin typeface="Cambria Math" panose="02040503050406030204" pitchFamily="18" charset="0"/>
                          </a:rPr>
                        </m:ctrlPr>
                      </m:radPr>
                      <m:deg/>
                      <m:e>
                        <m:r>
                          <a:rPr lang="en-US" altLang="el-GR" sz="2000" i="1">
                            <a:latin typeface="Cambria Math" panose="02040503050406030204" pitchFamily="18" charset="0"/>
                          </a:rPr>
                          <m:t>2</m:t>
                        </m:r>
                      </m:e>
                    </m:rad>
                  </m:oMath>
                </a14:m>
                <a:r>
                  <a:rPr lang="el-GR" altLang="el-GR" sz="2000" i="1" dirty="0">
                    <a:latin typeface="Trebuchet MS" panose="020B0603020202020204" pitchFamily="34" charset="0"/>
                  </a:rPr>
                  <a:t>υ</a:t>
                </a:r>
                <a:r>
                  <a:rPr lang="en-US" altLang="el-GR" sz="2000" baseline="-25000" dirty="0" smtClean="0">
                    <a:latin typeface="Trebuchet MS" panose="020B0603020202020204" pitchFamily="34" charset="0"/>
                  </a:rPr>
                  <a:t>cm</a:t>
                </a:r>
                <a:r>
                  <a:rPr lang="en-US" altLang="el-GR" sz="2000" dirty="0" smtClean="0">
                    <a:latin typeface="Trebuchet MS" panose="020B0603020202020204" pitchFamily="34" charset="0"/>
                  </a:rPr>
                  <a:t>. </a:t>
                </a:r>
              </a:p>
              <a:p>
                <a:pPr algn="r" eaLnBrk="1" hangingPunct="1">
                  <a:lnSpc>
                    <a:spcPct val="150000"/>
                  </a:lnSpc>
                  <a:spcBef>
                    <a:spcPct val="0"/>
                  </a:spcBef>
                  <a:buFontTx/>
                  <a:buNone/>
                </a:pPr>
                <a:r>
                  <a:rPr lang="el-GR" altLang="el-GR" sz="1800" dirty="0" err="1">
                    <a:latin typeface="Trebuchet MS" panose="020B0603020202020204" pitchFamily="34" charset="0"/>
                  </a:rPr>
                  <a:t>Επαν</a:t>
                </a:r>
                <a:r>
                  <a:rPr lang="el-GR" altLang="el-GR" sz="1800" dirty="0">
                    <a:latin typeface="Trebuchet MS" panose="020B0603020202020204" pitchFamily="34" charset="0"/>
                  </a:rPr>
                  <a:t>. </a:t>
                </a:r>
                <a:r>
                  <a:rPr lang="el-GR" altLang="el-GR" sz="1800" dirty="0" err="1">
                    <a:latin typeface="Trebuchet MS" panose="020B0603020202020204" pitchFamily="34" charset="0"/>
                  </a:rPr>
                  <a:t>Ημερ</a:t>
                </a:r>
                <a:r>
                  <a:rPr lang="el-GR" altLang="el-GR" sz="1800" dirty="0">
                    <a:latin typeface="Trebuchet MS" panose="020B0603020202020204" pitchFamily="34" charset="0"/>
                  </a:rPr>
                  <a:t>.  </a:t>
                </a:r>
                <a:r>
                  <a:rPr lang="el-GR" altLang="el-GR" sz="1800" dirty="0" smtClean="0">
                    <a:latin typeface="Trebuchet MS" panose="020B0603020202020204" pitchFamily="34" charset="0"/>
                  </a:rPr>
                  <a:t>2005</a:t>
                </a:r>
                <a:endParaRPr lang="el-GR" altLang="el-GR" sz="1800" dirty="0">
                  <a:latin typeface="Trebuchet MS" panose="020B0603020202020204" pitchFamily="34" charset="0"/>
                </a:endParaRPr>
              </a:p>
            </p:txBody>
          </p:sp>
        </mc:Choice>
        <mc:Fallback xmlns="">
          <p:sp>
            <p:nvSpPr>
              <p:cNvPr id="48138" name="Rectangle 4"/>
              <p:cNvSpPr>
                <a:spLocks noRot="1" noChangeAspect="1" noMove="1" noResize="1" noEditPoints="1" noAdjustHandles="1" noChangeArrowheads="1" noChangeShapeType="1" noTextEdit="1"/>
              </p:cNvSpPr>
              <p:nvPr/>
            </p:nvSpPr>
            <p:spPr bwMode="auto">
              <a:xfrm>
                <a:off x="721880" y="332656"/>
                <a:ext cx="7848599" cy="2907334"/>
              </a:xfrm>
              <a:prstGeom prst="rect">
                <a:avLst/>
              </a:prstGeom>
              <a:blipFill>
                <a:blip r:embed="rId2"/>
                <a:stretch>
                  <a:fillRect l="-776" r="-776" b="-4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48139" name="Rectangle 5"/>
          <p:cNvSpPr>
            <a:spLocks noChangeArrowheads="1"/>
          </p:cNvSpPr>
          <p:nvPr/>
        </p:nvSpPr>
        <p:spPr bwMode="auto">
          <a:xfrm>
            <a:off x="1008062" y="4941462"/>
            <a:ext cx="8135937" cy="4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endParaRPr lang="el-GR" altLang="el-GR" sz="2000" dirty="0"/>
          </a:p>
        </p:txBody>
      </p:sp>
      <p:sp>
        <p:nvSpPr>
          <p:cNvPr id="94219" name="Rectangle 11"/>
          <p:cNvSpPr>
            <a:spLocks noChangeArrowheads="1"/>
          </p:cNvSpPr>
          <p:nvPr/>
        </p:nvSpPr>
        <p:spPr bwMode="auto">
          <a:xfrm>
            <a:off x="721880" y="3410151"/>
            <a:ext cx="752652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b="1" dirty="0">
                <a:latin typeface="Trebuchet MS" panose="020B0603020202020204" pitchFamily="34" charset="0"/>
              </a:rPr>
              <a:t>2.  </a:t>
            </a:r>
            <a:r>
              <a:rPr lang="en-US" altLang="el-GR" sz="2000" dirty="0" err="1">
                <a:latin typeface="Trebuchet MS" panose="020B0603020202020204" pitchFamily="34" charset="0"/>
              </a:rPr>
              <a:t>Ότ</a:t>
            </a:r>
            <a:r>
              <a:rPr lang="en-US" altLang="el-GR" sz="2000" dirty="0">
                <a:latin typeface="Trebuchet MS" panose="020B0603020202020204" pitchFamily="34" charset="0"/>
              </a:rPr>
              <a:t>αν ένα σώμα εκτελεί ομαλή στροφική κίνηση, τότε η γωνιακή του </a:t>
            </a:r>
          </a:p>
          <a:p>
            <a:pPr algn="just" eaLnBrk="1" hangingPunct="1">
              <a:lnSpc>
                <a:spcPct val="150000"/>
              </a:lnSpc>
              <a:spcBef>
                <a:spcPct val="0"/>
              </a:spcBef>
              <a:buFontTx/>
              <a:buNone/>
            </a:pPr>
            <a:r>
              <a:rPr lang="en-US" altLang="el-GR" sz="2000" b="1" dirty="0">
                <a:latin typeface="Trebuchet MS" panose="020B0603020202020204" pitchFamily="34" charset="0"/>
              </a:rPr>
              <a:t>α.</a:t>
            </a:r>
            <a:r>
              <a:rPr lang="en-US" altLang="el-GR" sz="2000" dirty="0">
                <a:latin typeface="Trebuchet MS" panose="020B0603020202020204" pitchFamily="34" charset="0"/>
              </a:rPr>
              <a:t>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a:t>
            </a:r>
            <a:r>
              <a:rPr lang="en-US" altLang="el-GR" sz="2000" dirty="0" smtClean="0">
                <a:latin typeface="Trebuchet MS" panose="020B0603020202020204" pitchFamily="34" charset="0"/>
              </a:rPr>
              <a:t>αυξάνεται.                </a:t>
            </a:r>
            <a:r>
              <a:rPr lang="en-US" altLang="el-GR" sz="2000" b="1" dirty="0" smtClean="0">
                <a:latin typeface="Trebuchet MS" panose="020B0603020202020204" pitchFamily="34" charset="0"/>
              </a:rPr>
              <a:t>β</a:t>
            </a:r>
            <a:r>
              <a:rPr lang="en-US" altLang="el-GR" sz="2000" b="1" dirty="0">
                <a:latin typeface="Trebuchet MS" panose="020B0603020202020204" pitchFamily="34" charset="0"/>
              </a:rPr>
              <a:t>.</a:t>
            </a:r>
            <a:r>
              <a:rPr lang="en-US" altLang="el-GR" sz="2000" dirty="0">
                <a:latin typeface="Trebuchet MS" panose="020B0603020202020204" pitchFamily="34" charset="0"/>
              </a:rPr>
              <a:t>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μένει σταθερή.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n-US" altLang="el-GR" sz="2000" dirty="0">
                <a:latin typeface="Trebuchet MS" panose="020B0603020202020204" pitchFamily="34" charset="0"/>
              </a:rPr>
              <a:t>  επ</a:t>
            </a:r>
            <a:r>
              <a:rPr lang="en-US" altLang="el-GR" sz="2000" dirty="0" err="1">
                <a:latin typeface="Trebuchet MS" panose="020B0603020202020204" pitchFamily="34" charset="0"/>
              </a:rPr>
              <a:t>ιτάχυνση</a:t>
            </a:r>
            <a:r>
              <a:rPr lang="en-US" altLang="el-GR" sz="2000" dirty="0">
                <a:latin typeface="Trebuchet MS" panose="020B0603020202020204" pitchFamily="34" charset="0"/>
              </a:rPr>
              <a:t> </a:t>
            </a:r>
            <a:r>
              <a:rPr lang="en-US" altLang="el-GR" sz="2000" dirty="0" smtClean="0">
                <a:latin typeface="Trebuchet MS" panose="020B0603020202020204" pitchFamily="34" charset="0"/>
              </a:rPr>
              <a:t>α</a:t>
            </a:r>
            <a:r>
              <a:rPr lang="en-US" altLang="el-GR" sz="2000" dirty="0" err="1" smtClean="0">
                <a:latin typeface="Trebuchet MS" panose="020B0603020202020204" pitchFamily="34" charset="0"/>
              </a:rPr>
              <a:t>υξάνετ</a:t>
            </a:r>
            <a:r>
              <a:rPr lang="en-US" altLang="el-GR" sz="2000" dirty="0" smtClean="0">
                <a:latin typeface="Trebuchet MS" panose="020B0603020202020204" pitchFamily="34" charset="0"/>
              </a:rPr>
              <a:t>αι.             </a:t>
            </a:r>
            <a:r>
              <a:rPr lang="en-US" altLang="el-GR" sz="2000" b="1" dirty="0" smtClean="0">
                <a:latin typeface="Trebuchet MS" panose="020B0603020202020204" pitchFamily="34" charset="0"/>
              </a:rPr>
              <a:t>δ</a:t>
            </a:r>
            <a:r>
              <a:rPr lang="en-US" altLang="el-GR" sz="2000" b="1" dirty="0">
                <a:latin typeface="Trebuchet MS" panose="020B0603020202020204" pitchFamily="34" charset="0"/>
              </a:rPr>
              <a:t>.</a:t>
            </a:r>
            <a:r>
              <a:rPr lang="en-US" altLang="el-GR" sz="2000" dirty="0">
                <a:latin typeface="Trebuchet MS" panose="020B0603020202020204" pitchFamily="34" charset="0"/>
              </a:rPr>
              <a:t>  επ</a:t>
            </a:r>
            <a:r>
              <a:rPr lang="en-US" altLang="el-GR" sz="2000" dirty="0" err="1">
                <a:latin typeface="Trebuchet MS" panose="020B0603020202020204" pitchFamily="34" charset="0"/>
              </a:rPr>
              <a:t>ιτάχυνση</a:t>
            </a:r>
            <a:r>
              <a:rPr lang="en-US" altLang="el-GR" sz="2000" dirty="0">
                <a:latin typeface="Trebuchet MS" panose="020B0603020202020204" pitchFamily="34" charset="0"/>
              </a:rPr>
              <a:t> </a:t>
            </a:r>
            <a:r>
              <a:rPr lang="en-US" altLang="el-GR" sz="2000" dirty="0" err="1">
                <a:latin typeface="Trebuchet MS" panose="020B0603020202020204" pitchFamily="34" charset="0"/>
              </a:rPr>
              <a:t>μειώνετ</a:t>
            </a:r>
            <a:r>
              <a:rPr lang="en-US" altLang="el-GR" sz="2000" dirty="0">
                <a:latin typeface="Trebuchet MS" panose="020B0603020202020204" pitchFamily="34" charset="0"/>
              </a:rPr>
              <a:t>αι.</a:t>
            </a:r>
          </a:p>
          <a:p>
            <a:pPr algn="r" eaLnBrk="1" hangingPunct="1">
              <a:lnSpc>
                <a:spcPct val="150000"/>
              </a:lnSpc>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2010</a:t>
            </a:r>
            <a:endParaRPr lang="en-US" altLang="el-GR" sz="1800" dirty="0">
              <a:latin typeface="Trebuchet MS" panose="020B0603020202020204" pitchFamily="34" charset="0"/>
            </a:endParaRPr>
          </a:p>
        </p:txBody>
      </p:sp>
      <p:sp>
        <p:nvSpPr>
          <p:cNvPr id="94221" name="Oval 13"/>
          <p:cNvSpPr>
            <a:spLocks noChangeArrowheads="1"/>
          </p:cNvSpPr>
          <p:nvPr/>
        </p:nvSpPr>
        <p:spPr bwMode="auto">
          <a:xfrm>
            <a:off x="4628862" y="4424582"/>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94222" name="Oval 14"/>
          <p:cNvSpPr>
            <a:spLocks noChangeArrowheads="1"/>
          </p:cNvSpPr>
          <p:nvPr/>
        </p:nvSpPr>
        <p:spPr bwMode="auto">
          <a:xfrm>
            <a:off x="6804248" y="2276872"/>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fade">
                                      <p:cBhvr>
                                        <p:cTn id="7" dur="500"/>
                                        <p:tgtEl>
                                          <p:spTgt spid="48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4222"/>
                                        </p:tgtEl>
                                        <p:attrNameLst>
                                          <p:attrName>style.visibility</p:attrName>
                                        </p:attrNameLst>
                                      </p:cBhvr>
                                      <p:to>
                                        <p:strVal val="visible"/>
                                      </p:to>
                                    </p:set>
                                    <p:animEffect transition="in" filter="fade">
                                      <p:cBhvr>
                                        <p:cTn id="12" dur="1000"/>
                                        <p:tgtEl>
                                          <p:spTgt spid="94222"/>
                                        </p:tgtEl>
                                      </p:cBhvr>
                                    </p:animEffect>
                                    <p:anim calcmode="lin" valueType="num">
                                      <p:cBhvr>
                                        <p:cTn id="13" dur="1000" fill="hold"/>
                                        <p:tgtEl>
                                          <p:spTgt spid="94222"/>
                                        </p:tgtEl>
                                        <p:attrNameLst>
                                          <p:attrName>ppt_x</p:attrName>
                                        </p:attrNameLst>
                                      </p:cBhvr>
                                      <p:tavLst>
                                        <p:tav tm="0">
                                          <p:val>
                                            <p:strVal val="#ppt_x"/>
                                          </p:val>
                                        </p:tav>
                                        <p:tav tm="100000">
                                          <p:val>
                                            <p:strVal val="#ppt_x"/>
                                          </p:val>
                                        </p:tav>
                                      </p:tavLst>
                                    </p:anim>
                                    <p:anim calcmode="lin" valueType="num">
                                      <p:cBhvr>
                                        <p:cTn id="14" dur="1000" fill="hold"/>
                                        <p:tgtEl>
                                          <p:spTgt spid="94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4219"/>
                                        </p:tgtEl>
                                        <p:attrNameLst>
                                          <p:attrName>style.visibility</p:attrName>
                                        </p:attrNameLst>
                                      </p:cBhvr>
                                      <p:to>
                                        <p:strVal val="visible"/>
                                      </p:to>
                                    </p:set>
                                    <p:animEffect transition="in" filter="dissolve">
                                      <p:cBhvr>
                                        <p:cTn id="19" dur="500"/>
                                        <p:tgtEl>
                                          <p:spTgt spid="942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4221"/>
                                        </p:tgtEl>
                                        <p:attrNameLst>
                                          <p:attrName>style.visibility</p:attrName>
                                        </p:attrNameLst>
                                      </p:cBhvr>
                                      <p:to>
                                        <p:strVal val="visible"/>
                                      </p:to>
                                    </p:set>
                                    <p:animEffect transition="in" filter="fade">
                                      <p:cBhvr>
                                        <p:cTn id="24" dur="1000"/>
                                        <p:tgtEl>
                                          <p:spTgt spid="94221"/>
                                        </p:tgtEl>
                                      </p:cBhvr>
                                    </p:animEffect>
                                    <p:anim calcmode="lin" valueType="num">
                                      <p:cBhvr>
                                        <p:cTn id="25" dur="1000" fill="hold"/>
                                        <p:tgtEl>
                                          <p:spTgt spid="94221"/>
                                        </p:tgtEl>
                                        <p:attrNameLst>
                                          <p:attrName>ppt_x</p:attrName>
                                        </p:attrNameLst>
                                      </p:cBhvr>
                                      <p:tavLst>
                                        <p:tav tm="0">
                                          <p:val>
                                            <p:strVal val="#ppt_x"/>
                                          </p:val>
                                        </p:tav>
                                        <p:tav tm="100000">
                                          <p:val>
                                            <p:strVal val="#ppt_x"/>
                                          </p:val>
                                        </p:tav>
                                      </p:tavLst>
                                    </p:anim>
                                    <p:anim calcmode="lin" valueType="num">
                                      <p:cBhvr>
                                        <p:cTn id="26" dur="1000" fill="hold"/>
                                        <p:tgtEl>
                                          <p:spTgt spid="94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p:bldP spid="94219" grpId="0"/>
      <p:bldP spid="94221" grpId="0" animBg="1"/>
      <p:bldP spid="94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31</a:t>
            </a:fld>
            <a:endParaRPr lang="el-GR" altLang="el-GR"/>
          </a:p>
        </p:txBody>
      </p:sp>
      <p:sp>
        <p:nvSpPr>
          <p:cNvPr id="5" name="Oval 13"/>
          <p:cNvSpPr>
            <a:spLocks noChangeArrowheads="1"/>
          </p:cNvSpPr>
          <p:nvPr/>
        </p:nvSpPr>
        <p:spPr bwMode="auto">
          <a:xfrm>
            <a:off x="899593" y="5085184"/>
            <a:ext cx="360040" cy="36004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9" name="Ομάδα 8"/>
          <p:cNvGrpSpPr/>
          <p:nvPr/>
        </p:nvGrpSpPr>
        <p:grpSpPr>
          <a:xfrm>
            <a:off x="899592" y="260648"/>
            <a:ext cx="7406208" cy="6033397"/>
            <a:chOff x="899592" y="260648"/>
            <a:chExt cx="7406208" cy="6033397"/>
          </a:xfrm>
        </p:grpSpPr>
        <p:sp>
          <p:nvSpPr>
            <p:cNvPr id="6" name="Ορθογώνιο 5"/>
            <p:cNvSpPr/>
            <p:nvPr/>
          </p:nvSpPr>
          <p:spPr>
            <a:xfrm>
              <a:off x="971600" y="260648"/>
              <a:ext cx="7334200" cy="1200329"/>
            </a:xfrm>
            <a:prstGeom prst="rect">
              <a:avLst/>
            </a:prstGeom>
          </p:spPr>
          <p:txBody>
            <a:bodyPr wrap="square">
              <a:spAutoFit/>
            </a:bodyPr>
            <a:lstStyle/>
            <a:p>
              <a:pPr algn="just">
                <a:spcAft>
                  <a:spcPts val="0"/>
                </a:spcAft>
              </a:pPr>
              <a:r>
                <a:rPr lang="el-GR" sz="1800" b="1" spc="105" dirty="0" smtClean="0">
                  <a:latin typeface="Trebuchet MS" panose="020B0603020202020204" pitchFamily="34" charset="0"/>
                  <a:ea typeface="Arial" panose="020B0604020202020204" pitchFamily="34" charset="0"/>
                </a:rPr>
                <a:t>3.  </a:t>
              </a:r>
              <a:r>
                <a:rPr lang="el-GR" sz="1800" dirty="0">
                  <a:latin typeface="Trebuchet MS" panose="020B0603020202020204" pitchFamily="34" charset="0"/>
                  <a:ea typeface="Arial" panose="020B0604020202020204" pitchFamily="34" charset="0"/>
                </a:rPr>
                <a:t>Ένας δίσκος στρέφεται γύρω από άξονα που διέρχεται </a:t>
              </a:r>
              <a:r>
                <a:rPr lang="el-GR" sz="1800" dirty="0" smtClean="0">
                  <a:latin typeface="Trebuchet MS" panose="020B0603020202020204" pitchFamily="34" charset="0"/>
                  <a:ea typeface="Arial" panose="020B0604020202020204" pitchFamily="34" charset="0"/>
                </a:rPr>
                <a:t>από </a:t>
              </a:r>
              <a:r>
                <a:rPr lang="el-GR" sz="1800" dirty="0">
                  <a:latin typeface="Trebuchet MS" panose="020B0603020202020204" pitchFamily="34" charset="0"/>
                  <a:ea typeface="Arial" panose="020B0604020202020204" pitchFamily="34" charset="0"/>
                </a:rPr>
                <a:t>το κέντρο </a:t>
              </a:r>
              <a:r>
                <a:rPr lang="el-GR" sz="1800" dirty="0" smtClean="0">
                  <a:latin typeface="Trebuchet MS" panose="020B0603020202020204" pitchFamily="34" charset="0"/>
                  <a:ea typeface="Arial" panose="020B0604020202020204" pitchFamily="34" charset="0"/>
                </a:rPr>
                <a:t>του και </a:t>
              </a:r>
              <a:r>
                <a:rPr lang="el-GR" sz="1800" dirty="0">
                  <a:latin typeface="Trebuchet MS" panose="020B0603020202020204" pitchFamily="34" charset="0"/>
                  <a:ea typeface="Arial" panose="020B0604020202020204" pitchFamily="34" charset="0"/>
                </a:rPr>
                <a:t>είναι κάθετος στο επίπεδό του. Η τιμή της γωνιακής ταχύτητας του δίσκου σε συνάρτηση με τον χρόνο </a:t>
              </a:r>
              <a:r>
                <a:rPr lang="el-GR" sz="1800" dirty="0" smtClean="0">
                  <a:latin typeface="Trebuchet MS" panose="020B0603020202020204" pitchFamily="34" charset="0"/>
                  <a:ea typeface="Arial" panose="020B0604020202020204" pitchFamily="34" charset="0"/>
                </a:rPr>
                <a:t>παριστάνεται </a:t>
              </a:r>
              <a:r>
                <a:rPr lang="el-GR" sz="1800" dirty="0">
                  <a:latin typeface="Trebuchet MS" panose="020B0603020202020204" pitchFamily="34" charset="0"/>
                  <a:ea typeface="Arial" panose="020B0604020202020204" pitchFamily="34" charset="0"/>
                </a:rPr>
                <a:t>στο  διάγραμμα του  παρακάτω σχήματος.</a:t>
              </a:r>
              <a:endParaRPr lang="el-GR" sz="1800" dirty="0">
                <a:ea typeface="Times New Roman" panose="02020603050405020304" pitchFamily="18" charset="0"/>
              </a:endParaRPr>
            </a:p>
          </p:txBody>
        </p:sp>
        <p:pic>
          <p:nvPicPr>
            <p:cNvPr id="7" name="Εικόνα 6"/>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3067633" y="1558975"/>
              <a:ext cx="3008734" cy="1591806"/>
            </a:xfrm>
            <a:prstGeom prst="rect">
              <a:avLst/>
            </a:prstGeom>
          </p:spPr>
        </p:pic>
        <p:sp>
          <p:nvSpPr>
            <p:cNvPr id="8" name="Ορθογώνιο 7"/>
            <p:cNvSpPr/>
            <p:nvPr/>
          </p:nvSpPr>
          <p:spPr>
            <a:xfrm>
              <a:off x="899592" y="3154724"/>
              <a:ext cx="7344816" cy="3139321"/>
            </a:xfrm>
            <a:prstGeom prst="rect">
              <a:avLst/>
            </a:prstGeom>
          </p:spPr>
          <p:txBody>
            <a:bodyPr wrap="square">
              <a:spAutoFit/>
            </a:bodyPr>
            <a:lstStyle/>
            <a:p>
              <a:pPr algn="just">
                <a:spcAft>
                  <a:spcPts val="0"/>
                </a:spcAft>
              </a:pPr>
              <a:r>
                <a:rPr lang="el-GR" sz="1800" dirty="0">
                  <a:latin typeface="Trebuchet MS" panose="020B0603020202020204" pitchFamily="34" charset="0"/>
                  <a:ea typeface="Arial" panose="020B0604020202020204" pitchFamily="34" charset="0"/>
                </a:rPr>
                <a:t>Ποια από τις παρακάτω προτάσεις είναι η σωστή;</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α.</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Το </a:t>
              </a:r>
              <a:r>
                <a:rPr lang="el-GR" sz="1800" dirty="0">
                  <a:latin typeface="Trebuchet MS" panose="020B0603020202020204" pitchFamily="34" charset="0"/>
                  <a:ea typeface="Arial" panose="020B0604020202020204" pitchFamily="34" charset="0"/>
                </a:rPr>
                <a:t>μέτρο της γωνιακής επιτάχυνσης αυξάνεται στο χρονικό διάστημα από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έως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2</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β.</a:t>
              </a:r>
              <a:r>
                <a:rPr lang="el-GR" sz="1800" dirty="0">
                  <a:latin typeface="Trebuchet MS" panose="020B0603020202020204" pitchFamily="34" charset="0"/>
                  <a:ea typeface="Arial" panose="020B0604020202020204" pitchFamily="34" charset="0"/>
                </a:rPr>
                <a:t>  Το μέτρο της γωνιακής  επιτάχυνσης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είναι  μικρότερο  από  το  μέτρο  της  γωνιακής  επιτάχυνσης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4</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γ.</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Τη </a:t>
              </a:r>
              <a:r>
                <a:rPr lang="el-GR" sz="1800" dirty="0">
                  <a:latin typeface="Trebuchet MS" panose="020B0603020202020204" pitchFamily="34" charset="0"/>
                  <a:ea typeface="Arial" panose="020B0604020202020204" pitchFamily="34" charset="0"/>
                </a:rPr>
                <a:t>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3</a:t>
              </a:r>
              <a:r>
                <a:rPr lang="el-GR" sz="1800" dirty="0">
                  <a:latin typeface="Trebuchet MS" panose="020B0603020202020204" pitchFamily="34" charset="0"/>
                  <a:ea typeface="Arial" panose="020B0604020202020204" pitchFamily="34" charset="0"/>
                </a:rPr>
                <a:t>  η γωνιακή επιτ</a:t>
              </a:r>
              <a:r>
                <a:rPr lang="el-GR" sz="1800" dirty="0">
                  <a:latin typeface="Trebuchet MS" panose="020B0603020202020204" pitchFamily="34" charset="0"/>
                  <a:ea typeface="Tahoma" panose="020B0604030504040204" pitchFamily="34" charset="0"/>
                </a:rPr>
                <a:t>άχυνση είναι θετική.</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δ.</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 Το </a:t>
              </a:r>
              <a:r>
                <a:rPr lang="el-GR" sz="1800" dirty="0">
                  <a:latin typeface="Trebuchet MS" panose="020B0603020202020204" pitchFamily="34" charset="0"/>
                  <a:ea typeface="Arial" panose="020B0604020202020204" pitchFamily="34" charset="0"/>
                </a:rPr>
                <a:t>διάνυσμα της γωνιακής επιτάχυνσης τη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έχει αντίθετη κατεύθυνση από </a:t>
              </a:r>
              <a:r>
                <a:rPr lang="el-GR" sz="1800" dirty="0" smtClean="0">
                  <a:latin typeface="Trebuchet MS" panose="020B0603020202020204" pitchFamily="34" charset="0"/>
                  <a:ea typeface="Arial" panose="020B0604020202020204" pitchFamily="34" charset="0"/>
                </a:rPr>
                <a:t>την κατεύθυνση </a:t>
              </a:r>
              <a:r>
                <a:rPr lang="el-GR" sz="1800" dirty="0">
                  <a:latin typeface="Trebuchet MS" panose="020B0603020202020204" pitchFamily="34" charset="0"/>
                  <a:ea typeface="Arial" panose="020B0604020202020204" pitchFamily="34" charset="0"/>
                </a:rPr>
                <a:t>που έχει η γωνιακή επιτάχυνση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4</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r"/>
              <a:r>
                <a:rPr lang="el-GR" sz="1600" dirty="0" err="1">
                  <a:latin typeface="Trebuchet MS" panose="020B0603020202020204" pitchFamily="34" charset="0"/>
                  <a:ea typeface="Times New Roman" panose="02020603050405020304" pitchFamily="18" charset="0"/>
                  <a:cs typeface="Times New Roman" panose="02020603050405020304" pitchFamily="18" charset="0"/>
                </a:rPr>
                <a:t>Ημερ</a:t>
              </a:r>
              <a:r>
                <a:rPr lang="el-GR" sz="1600" dirty="0">
                  <a:latin typeface="Trebuchet MS" panose="020B0603020202020204" pitchFamily="34" charset="0"/>
                  <a:ea typeface="Times New Roman" panose="02020603050405020304" pitchFamily="18" charset="0"/>
                  <a:cs typeface="Times New Roman" panose="02020603050405020304" pitchFamily="18" charset="0"/>
                </a:rPr>
                <a:t>. 2016</a:t>
              </a:r>
              <a:endParaRPr lang="el-GR" sz="1600" dirty="0"/>
            </a:p>
          </p:txBody>
        </p:sp>
      </p:grpSp>
    </p:spTree>
    <p:extLst>
      <p:ext uri="{BB962C8B-B14F-4D97-AF65-F5344CB8AC3E}">
        <p14:creationId xmlns:p14="http://schemas.microsoft.com/office/powerpoint/2010/main" val="7123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DF93FE-32EF-40C9-838B-7BB9B30547BA}" type="slidenum">
              <a:rPr lang="el-GR" altLang="el-GR" sz="1400" smtClean="0"/>
              <a:pPr>
                <a:spcBef>
                  <a:spcPct val="0"/>
                </a:spcBef>
                <a:buFontTx/>
                <a:buNone/>
              </a:pPr>
              <a:t>32</a:t>
            </a:fld>
            <a:endParaRPr lang="el-GR" altLang="el-GR" sz="1400" smtClean="0"/>
          </a:p>
        </p:txBody>
      </p:sp>
      <mc:AlternateContent xmlns:mc="http://schemas.openxmlformats.org/markup-compatibility/2006" xmlns:a14="http://schemas.microsoft.com/office/drawing/2010/main">
        <mc:Choice Requires="a14">
          <p:sp>
            <p:nvSpPr>
              <p:cNvPr id="2" name="Ορθογώνιο 1"/>
              <p:cNvSpPr/>
              <p:nvPr/>
            </p:nvSpPr>
            <p:spPr>
              <a:xfrm>
                <a:off x="899592" y="260648"/>
                <a:ext cx="7200800" cy="3645806"/>
              </a:xfrm>
              <a:prstGeom prst="rect">
                <a:avLst/>
              </a:prstGeom>
            </p:spPr>
            <p:txBody>
              <a:bodyPr wrap="square">
                <a:spAutoFit/>
              </a:bodyPr>
              <a:lstStyle/>
              <a:p>
                <a:pPr lvl="0" algn="just" eaLnBrk="1" hangingPunct="1">
                  <a:lnSpc>
                    <a:spcPct val="150000"/>
                  </a:lnSpc>
                </a:pPr>
                <a:r>
                  <a:rPr lang="el-GR" altLang="el-GR" sz="2000" b="1" dirty="0" smtClean="0">
                    <a:solidFill>
                      <a:srgbClr val="000000"/>
                    </a:solidFill>
                    <a:latin typeface="Trebuchet MS" panose="020B0603020202020204" pitchFamily="34" charset="0"/>
                  </a:rPr>
                  <a:t>4</a:t>
                </a:r>
                <a:r>
                  <a:rPr lang="en-US" altLang="el-GR" sz="2000" b="1" dirty="0" smtClean="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Δύο</a:t>
                </a:r>
                <a:r>
                  <a:rPr lang="en-US" altLang="el-GR" sz="2000" dirty="0" smtClean="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ομογενείς</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κυκλικοί</a:t>
                </a:r>
                <a:r>
                  <a:rPr lang="en-US" altLang="el-GR" sz="2000" dirty="0">
                    <a:solidFill>
                      <a:srgbClr val="000000"/>
                    </a:solidFill>
                    <a:latin typeface="Trebuchet MS" panose="020B0603020202020204" pitchFamily="34" charset="0"/>
                  </a:rPr>
                  <a:t> δα</a:t>
                </a:r>
                <a:r>
                  <a:rPr lang="en-US" altLang="el-GR" sz="2000" dirty="0" err="1">
                    <a:solidFill>
                      <a:srgbClr val="000000"/>
                    </a:solidFill>
                    <a:latin typeface="Trebuchet MS" panose="020B0603020202020204" pitchFamily="34" charset="0"/>
                  </a:rPr>
                  <a:t>κτύλιοι</a:t>
                </a:r>
                <a:r>
                  <a:rPr lang="en-US" altLang="el-GR" sz="2000" dirty="0">
                    <a:solidFill>
                      <a:srgbClr val="000000"/>
                    </a:solidFill>
                    <a:latin typeface="Trebuchet MS" panose="020B0603020202020204" pitchFamily="34" charset="0"/>
                  </a:rPr>
                  <a:t> Δ</a:t>
                </a:r>
                <a:r>
                  <a:rPr lang="en-US" altLang="el-GR" sz="2000" baseline="-25000" dirty="0">
                    <a:solidFill>
                      <a:srgbClr val="000000"/>
                    </a:solidFill>
                    <a:latin typeface="Trebuchet MS" panose="020B0603020202020204" pitchFamily="34" charset="0"/>
                  </a:rPr>
                  <a:t>1</a:t>
                </a:r>
                <a:r>
                  <a:rPr lang="en-US" altLang="el-GR" sz="2000" dirty="0">
                    <a:solidFill>
                      <a:srgbClr val="000000"/>
                    </a:solidFill>
                    <a:latin typeface="Trebuchet MS" panose="020B0603020202020204" pitchFamily="34" charset="0"/>
                  </a:rPr>
                  <a:t> και Δ</a:t>
                </a:r>
                <a:r>
                  <a:rPr lang="en-US" altLang="el-GR" sz="2000" baseline="-25000" dirty="0">
                    <a:solidFill>
                      <a:srgbClr val="000000"/>
                    </a:solidFill>
                    <a:latin typeface="Trebuchet MS" panose="020B0603020202020204" pitchFamily="34" charset="0"/>
                  </a:rPr>
                  <a:t>2</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με</a:t>
                </a:r>
                <a:r>
                  <a:rPr lang="en-US" altLang="el-GR" sz="2000" dirty="0">
                    <a:solidFill>
                      <a:srgbClr val="000000"/>
                    </a:solidFill>
                    <a:latin typeface="Trebuchet MS" panose="020B0603020202020204" pitchFamily="34" charset="0"/>
                  </a:rPr>
                  <a:t> α</a:t>
                </a:r>
                <a:r>
                  <a:rPr lang="en-US" altLang="el-GR" sz="2000" dirty="0" err="1">
                    <a:solidFill>
                      <a:srgbClr val="000000"/>
                    </a:solidFill>
                    <a:latin typeface="Trebuchet MS" panose="020B0603020202020204" pitchFamily="34" charset="0"/>
                  </a:rPr>
                  <a:t>κτίνες</a:t>
                </a:r>
                <a:r>
                  <a:rPr lang="en-US" altLang="el-GR" sz="2000" dirty="0">
                    <a:solidFill>
                      <a:srgbClr val="000000"/>
                    </a:solidFill>
                    <a:latin typeface="Trebuchet MS" panose="020B0603020202020204" pitchFamily="34" charset="0"/>
                  </a:rPr>
                  <a:t> </a:t>
                </a:r>
                <a:r>
                  <a:rPr lang="en-US" altLang="el-GR" sz="2000" i="1" dirty="0">
                    <a:solidFill>
                      <a:srgbClr val="000000"/>
                    </a:solidFill>
                    <a:latin typeface="Trebuchet MS" panose="020B0603020202020204" pitchFamily="34" charset="0"/>
                  </a:rPr>
                  <a:t>R</a:t>
                </a:r>
                <a:r>
                  <a:rPr lang="en-US" altLang="el-GR" sz="2000" dirty="0">
                    <a:solidFill>
                      <a:srgbClr val="000000"/>
                    </a:solidFill>
                    <a:latin typeface="Trebuchet MS" panose="020B0603020202020204" pitchFamily="34" charset="0"/>
                  </a:rPr>
                  <a:t> και 2</a:t>
                </a:r>
                <a:r>
                  <a:rPr lang="en-US" altLang="el-GR" sz="2000" i="1" dirty="0">
                    <a:solidFill>
                      <a:srgbClr val="000000"/>
                    </a:solidFill>
                    <a:latin typeface="Trebuchet MS" panose="020B0603020202020204" pitchFamily="34" charset="0"/>
                  </a:rPr>
                  <a:t>R</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κυλίοντ</a:t>
                </a:r>
                <a:r>
                  <a:rPr lang="en-US" altLang="el-GR" sz="2000" dirty="0">
                    <a:solidFill>
                      <a:srgbClr val="000000"/>
                    </a:solidFill>
                    <a:latin typeface="Trebuchet MS" panose="020B0603020202020204" pitchFamily="34" charset="0"/>
                  </a:rPr>
                  <a:t>αι σε οριζόντιο επίπεδο με σταθερές γωνιακές ταχύτητες 3</a:t>
                </a:r>
                <a:r>
                  <a:rPr lang="en-US" altLang="el-GR" sz="2000" i="1" dirty="0">
                    <a:solidFill>
                      <a:srgbClr val="000000"/>
                    </a:solidFill>
                    <a:latin typeface="Trebuchet MS" panose="020B0603020202020204" pitchFamily="34" charset="0"/>
                  </a:rPr>
                  <a:t>ω</a:t>
                </a:r>
                <a:r>
                  <a:rPr lang="en-US" altLang="el-GR" sz="2000" dirty="0">
                    <a:solidFill>
                      <a:srgbClr val="000000"/>
                    </a:solidFill>
                    <a:latin typeface="Trebuchet MS" panose="020B0603020202020204" pitchFamily="34" charset="0"/>
                  </a:rPr>
                  <a:t> και </a:t>
                </a:r>
                <a:r>
                  <a:rPr lang="en-US" altLang="el-GR" sz="2000" i="1" dirty="0">
                    <a:solidFill>
                      <a:srgbClr val="000000"/>
                    </a:solidFill>
                    <a:latin typeface="Trebuchet MS" panose="020B0603020202020204" pitchFamily="34" charset="0"/>
                  </a:rPr>
                  <a:t>ω</a:t>
                </a:r>
                <a:r>
                  <a:rPr lang="en-US" altLang="el-GR" sz="2000" dirty="0">
                    <a:solidFill>
                      <a:srgbClr val="000000"/>
                    </a:solidFill>
                    <a:latin typeface="Trebuchet MS" panose="020B0603020202020204" pitchFamily="34" charset="0"/>
                  </a:rPr>
                  <a:t>, αντίστοιχα. </a:t>
                </a:r>
                <a:r>
                  <a:rPr lang="en-US" altLang="el-GR" sz="2000" dirty="0" smtClean="0">
                    <a:solidFill>
                      <a:srgbClr val="000000"/>
                    </a:solidFill>
                    <a:latin typeface="Trebuchet MS" panose="020B0603020202020204" pitchFamily="34" charset="0"/>
                  </a:rPr>
                  <a:t>Ο </a:t>
                </a:r>
                <a:r>
                  <a:rPr lang="en-US" altLang="el-GR" sz="2000" dirty="0" err="1">
                    <a:solidFill>
                      <a:srgbClr val="000000"/>
                    </a:solidFill>
                    <a:latin typeface="Trebuchet MS" panose="020B0603020202020204" pitchFamily="34" charset="0"/>
                  </a:rPr>
                  <a:t>λόγος</a:t>
                </a:r>
                <a:r>
                  <a:rPr lang="en-US" altLang="el-GR" sz="2000" dirty="0">
                    <a:solidFill>
                      <a:srgbClr val="000000"/>
                    </a:solidFill>
                    <a:latin typeface="Trebuchet MS" panose="020B0603020202020204" pitchFamily="34" charset="0"/>
                  </a:rPr>
                  <a:t> των τα</a:t>
                </a:r>
                <a:r>
                  <a:rPr lang="en-US" altLang="el-GR" sz="2000" dirty="0" err="1">
                    <a:solidFill>
                      <a:srgbClr val="000000"/>
                    </a:solidFill>
                    <a:latin typeface="Trebuchet MS" panose="020B0603020202020204" pitchFamily="34" charset="0"/>
                  </a:rPr>
                  <a:t>χυτήτων</a:t>
                </a:r>
                <a:r>
                  <a:rPr lang="en-US" altLang="el-GR" sz="2000" dirty="0">
                    <a:solidFill>
                      <a:srgbClr val="000000"/>
                    </a:solidFill>
                    <a:latin typeface="Trebuchet MS" panose="020B0603020202020204" pitchFamily="34" charset="0"/>
                  </a:rPr>
                  <a:t> των </a:t>
                </a:r>
                <a:r>
                  <a:rPr lang="en-US" altLang="el-GR" sz="2000" dirty="0" err="1">
                    <a:solidFill>
                      <a:srgbClr val="000000"/>
                    </a:solidFill>
                    <a:latin typeface="Trebuchet MS" panose="020B0603020202020204" pitchFamily="34" charset="0"/>
                  </a:rPr>
                  <a:t>κέντρων</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μάζ</a:t>
                </a:r>
                <a:r>
                  <a:rPr lang="en-US" altLang="el-GR" sz="2000" dirty="0">
                    <a:solidFill>
                      <a:srgbClr val="000000"/>
                    </a:solidFill>
                    <a:latin typeface="Trebuchet MS" panose="020B0603020202020204" pitchFamily="34" charset="0"/>
                  </a:rPr>
                  <a:t>ας των δακτυλίων Δ</a:t>
                </a:r>
                <a:r>
                  <a:rPr lang="en-US" altLang="el-GR" sz="2000" baseline="-25000" dirty="0">
                    <a:solidFill>
                      <a:srgbClr val="000000"/>
                    </a:solidFill>
                    <a:latin typeface="Trebuchet MS" panose="020B0603020202020204" pitchFamily="34" charset="0"/>
                  </a:rPr>
                  <a:t>1</a:t>
                </a:r>
                <a:r>
                  <a:rPr lang="en-US" altLang="el-GR" sz="2000" dirty="0">
                    <a:solidFill>
                      <a:srgbClr val="000000"/>
                    </a:solidFill>
                    <a:latin typeface="Trebuchet MS" panose="020B0603020202020204" pitchFamily="34" charset="0"/>
                  </a:rPr>
                  <a:t> και Δ</a:t>
                </a:r>
                <a:r>
                  <a:rPr lang="en-US" altLang="el-GR" sz="2000" baseline="-25000" dirty="0">
                    <a:solidFill>
                      <a:srgbClr val="000000"/>
                    </a:solidFill>
                    <a:latin typeface="Trebuchet MS" panose="020B0603020202020204" pitchFamily="34" charset="0"/>
                  </a:rPr>
                  <a:t>2</a:t>
                </a:r>
                <a:r>
                  <a:rPr lang="en-US" altLang="el-GR" sz="2000" dirty="0">
                    <a:solidFill>
                      <a:srgbClr val="000000"/>
                    </a:solidFill>
                    <a:latin typeface="Trebuchet MS" panose="020B0603020202020204" pitchFamily="34" charset="0"/>
                  </a:rPr>
                  <a:t>, είναι </a:t>
                </a:r>
                <a:endParaRPr lang="en-US" altLang="el-GR" sz="2000" dirty="0" smtClean="0">
                  <a:solidFill>
                    <a:srgbClr val="000000"/>
                  </a:solidFill>
                  <a:latin typeface="Trebuchet MS" panose="020B0603020202020204" pitchFamily="34" charset="0"/>
                </a:endParaRPr>
              </a:p>
              <a:p>
                <a:pPr lvl="0" eaLnBrk="1" hangingPunct="1">
                  <a:lnSpc>
                    <a:spcPct val="150000"/>
                  </a:lnSpc>
                </a:pPr>
                <a:r>
                  <a:rPr lang="el-GR" altLang="el-GR" sz="2000" b="1" dirty="0">
                    <a:solidFill>
                      <a:srgbClr val="000000"/>
                    </a:solidFill>
                    <a:latin typeface="Trebuchet MS" panose="020B0603020202020204" pitchFamily="34" charset="0"/>
                  </a:rPr>
                  <a:t>α.</a:t>
                </a:r>
                <a:r>
                  <a:rPr lang="el-GR" altLang="el-GR" sz="2000" dirty="0">
                    <a:solidFill>
                      <a:srgbClr val="000000"/>
                    </a:solidFill>
                    <a:latin typeface="Trebuchet MS" panose="020B0603020202020204" pitchFamily="34" charset="0"/>
                  </a:rPr>
                  <a:t>  </a:t>
                </a:r>
                <a14:m>
                  <m:oMath xmlns:m="http://schemas.openxmlformats.org/officeDocument/2006/math">
                    <m:f>
                      <m:fPr>
                        <m:ctrlPr>
                          <a:rPr lang="el-GR" altLang="el-GR" i="1" smtClean="0">
                            <a:solidFill>
                              <a:srgbClr val="000000"/>
                            </a:solidFill>
                            <a:latin typeface="Cambria Math" panose="02040503050406030204" pitchFamily="18" charset="0"/>
                          </a:rPr>
                        </m:ctrlPr>
                      </m:fPr>
                      <m:num>
                        <m:r>
                          <a:rPr lang="en-US" altLang="el-GR" b="0" i="1" smtClean="0">
                            <a:solidFill>
                              <a:srgbClr val="000000"/>
                            </a:solidFill>
                            <a:latin typeface="Cambria Math" panose="02040503050406030204" pitchFamily="18" charset="0"/>
                          </a:rPr>
                          <m:t>3</m:t>
                        </m:r>
                      </m:num>
                      <m:den>
                        <m:r>
                          <a:rPr lang="en-US" altLang="el-GR" b="0" i="1" smtClean="0">
                            <a:solidFill>
                              <a:srgbClr val="000000"/>
                            </a:solidFill>
                            <a:latin typeface="Cambria Math" panose="02040503050406030204" pitchFamily="18" charset="0"/>
                          </a:rPr>
                          <m:t>2</m:t>
                        </m:r>
                      </m:den>
                    </m:f>
                  </m:oMath>
                </a14:m>
                <a:r>
                  <a:rPr lang="en-US" altLang="el-GR" sz="2000" dirty="0" smtClean="0">
                    <a:solidFill>
                      <a:srgbClr val="000000"/>
                    </a:solidFill>
                    <a:latin typeface="Trebuchet MS" panose="020B0603020202020204" pitchFamily="34" charset="0"/>
                  </a:rPr>
                  <a:t> .</a:t>
                </a:r>
                <a:r>
                  <a:rPr lang="el-GR" altLang="el-GR" sz="2000" dirty="0" smtClean="0">
                    <a:solidFill>
                      <a:srgbClr val="000000"/>
                    </a:solidFill>
                    <a:latin typeface="Trebuchet MS" panose="020B0603020202020204" pitchFamily="34" charset="0"/>
                  </a:rPr>
                  <a:t> </a:t>
                </a:r>
                <a:r>
                  <a:rPr lang="en-US" altLang="el-GR" sz="2000" dirty="0" smtClean="0">
                    <a:solidFill>
                      <a:srgbClr val="000000"/>
                    </a:solidFill>
                    <a:latin typeface="Trebuchet MS" panose="020B0603020202020204" pitchFamily="34" charset="0"/>
                  </a:rPr>
                  <a:t>                               </a:t>
                </a:r>
                <a:r>
                  <a:rPr lang="el-GR" altLang="el-GR" sz="2000" b="1" dirty="0" smtClean="0">
                    <a:solidFill>
                      <a:srgbClr val="000000"/>
                    </a:solidFill>
                    <a:latin typeface="Trebuchet MS" panose="020B0603020202020204" pitchFamily="34" charset="0"/>
                  </a:rPr>
                  <a:t>β.</a:t>
                </a:r>
                <a:r>
                  <a:rPr lang="en-US" altLang="el-GR" sz="2000" b="1" dirty="0" smtClean="0">
                    <a:solidFill>
                      <a:srgbClr val="000000"/>
                    </a:solidFill>
                    <a:latin typeface="Trebuchet MS" panose="020B0603020202020204" pitchFamily="34" charset="0"/>
                  </a:rPr>
                  <a:t>  </a:t>
                </a:r>
                <a14:m>
                  <m:oMath xmlns:m="http://schemas.openxmlformats.org/officeDocument/2006/math">
                    <m:f>
                      <m:fPr>
                        <m:ctrlPr>
                          <a:rPr lang="el-GR" altLang="el-GR" i="1">
                            <a:solidFill>
                              <a:srgbClr val="000000"/>
                            </a:solidFill>
                            <a:latin typeface="Cambria Math" panose="02040503050406030204" pitchFamily="18" charset="0"/>
                          </a:rPr>
                        </m:ctrlPr>
                      </m:fPr>
                      <m:num>
                        <m:r>
                          <a:rPr lang="en-US" altLang="el-GR" b="0" i="1" smtClean="0">
                            <a:solidFill>
                              <a:srgbClr val="000000"/>
                            </a:solidFill>
                            <a:latin typeface="Cambria Math" panose="02040503050406030204" pitchFamily="18" charset="0"/>
                          </a:rPr>
                          <m:t>1</m:t>
                        </m:r>
                      </m:num>
                      <m:den>
                        <m:r>
                          <a:rPr lang="en-US" altLang="el-GR" i="1">
                            <a:solidFill>
                              <a:srgbClr val="000000"/>
                            </a:solidFill>
                            <a:latin typeface="Cambria Math" panose="02040503050406030204" pitchFamily="18" charset="0"/>
                          </a:rPr>
                          <m:t>2</m:t>
                        </m:r>
                      </m:den>
                    </m:f>
                  </m:oMath>
                </a14:m>
                <a:r>
                  <a:rPr lang="en-US" altLang="el-GR" sz="1800" dirty="0">
                    <a:solidFill>
                      <a:srgbClr val="000000"/>
                    </a:solidFill>
                    <a:latin typeface="Trebuchet MS" panose="020B0603020202020204" pitchFamily="34" charset="0"/>
                  </a:rPr>
                  <a:t> .</a:t>
                </a:r>
                <a:r>
                  <a:rPr lang="el-GR" altLang="el-GR" sz="1800" dirty="0">
                    <a:solidFill>
                      <a:srgbClr val="000000"/>
                    </a:solidFill>
                    <a:latin typeface="Trebuchet MS" panose="020B0603020202020204" pitchFamily="34" charset="0"/>
                  </a:rPr>
                  <a:t> </a:t>
                </a:r>
                <a:r>
                  <a:rPr lang="en-US" altLang="el-GR" sz="2000" b="1" dirty="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              </a:t>
                </a:r>
                <a:r>
                  <a:rPr lang="en-US" altLang="el-GR" sz="2000" b="1" dirty="0" smtClean="0">
                    <a:solidFill>
                      <a:srgbClr val="000000"/>
                    </a:solidFill>
                    <a:latin typeface="Trebuchet MS" panose="020B0603020202020204" pitchFamily="34" charset="0"/>
                  </a:rPr>
                  <a:t>   </a:t>
                </a:r>
                <a:r>
                  <a:rPr lang="el-GR" altLang="el-GR" sz="2000" b="1" dirty="0" smtClean="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γ.</a:t>
                </a:r>
                <a:r>
                  <a:rPr lang="el-GR" altLang="el-GR" sz="2000" dirty="0">
                    <a:solidFill>
                      <a:srgbClr val="000000"/>
                    </a:solidFill>
                    <a:latin typeface="Trebuchet MS" panose="020B0603020202020204" pitchFamily="34" charset="0"/>
                  </a:rPr>
                  <a:t>  1</a:t>
                </a:r>
                <a:r>
                  <a:rPr lang="el-GR" altLang="el-GR" sz="2000" dirty="0" smtClean="0">
                    <a:solidFill>
                      <a:srgbClr val="000000"/>
                    </a:solidFill>
                    <a:latin typeface="Trebuchet MS" panose="020B0603020202020204" pitchFamily="34" charset="0"/>
                  </a:rPr>
                  <a:t>.</a:t>
                </a:r>
                <a:endParaRPr lang="en-US" altLang="el-GR" sz="2000" dirty="0" smtClean="0">
                  <a:solidFill>
                    <a:srgbClr val="000000"/>
                  </a:solidFill>
                  <a:latin typeface="Trebuchet MS" panose="020B0603020202020204" pitchFamily="34" charset="0"/>
                </a:endParaRPr>
              </a:p>
              <a:p>
                <a:pPr lvl="0" eaLnBrk="1" hangingPunct="1">
                  <a:lnSpc>
                    <a:spcPct val="150000"/>
                  </a:lnSpc>
                </a:pPr>
                <a:r>
                  <a:rPr lang="el-GR" altLang="el-GR" sz="2000" dirty="0" smtClean="0">
                    <a:solidFill>
                      <a:srgbClr val="000000"/>
                    </a:solidFill>
                    <a:latin typeface="Trebuchet MS" panose="020B0603020202020204" pitchFamily="34" charset="0"/>
                  </a:rPr>
                  <a:t>Να δικαιολογήσετε την επιλογή σας.</a:t>
                </a:r>
              </a:p>
              <a:p>
                <a:pPr lvl="0" algn="r" eaLnBrk="1" hangingPunct="1">
                  <a:lnSpc>
                    <a:spcPct val="150000"/>
                  </a:lnSpc>
                </a:pPr>
                <a:r>
                  <a:rPr lang="el-GR" altLang="el-GR" sz="2000" dirty="0" err="1" smtClean="0">
                    <a:solidFill>
                      <a:srgbClr val="000000"/>
                    </a:solidFill>
                    <a:latin typeface="Trebuchet MS" panose="020B0603020202020204" pitchFamily="34" charset="0"/>
                  </a:rPr>
                  <a:t>Ομογ</a:t>
                </a:r>
                <a:r>
                  <a:rPr lang="el-GR" altLang="el-GR" sz="2000" dirty="0" smtClean="0">
                    <a:solidFill>
                      <a:srgbClr val="000000"/>
                    </a:solidFill>
                    <a:latin typeface="Trebuchet MS" panose="020B0603020202020204" pitchFamily="34" charset="0"/>
                  </a:rPr>
                  <a:t>. 2004</a:t>
                </a:r>
                <a:endParaRPr lang="el-GR" altLang="el-GR" sz="2000" dirty="0">
                  <a:solidFill>
                    <a:srgbClr val="000000"/>
                  </a:solidFill>
                  <a:latin typeface="Trebuchet MS" panose="020B0603020202020204" pitchFamily="34"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899592" y="260648"/>
                <a:ext cx="7200800" cy="3645806"/>
              </a:xfrm>
              <a:prstGeom prst="rect">
                <a:avLst/>
              </a:prstGeom>
              <a:blipFill>
                <a:blip r:embed="rId2"/>
                <a:stretch>
                  <a:fillRect l="-931" r="-847" b="-502"/>
                </a:stretch>
              </a:blipFill>
            </p:spPr>
            <p:txBody>
              <a:bodyPr/>
              <a:lstStyle/>
              <a:p>
                <a:r>
                  <a:rPr lang="el-GR">
                    <a:noFill/>
                  </a:rPr>
                  <a:t> </a:t>
                </a:r>
              </a:p>
            </p:txBody>
          </p:sp>
        </mc:Fallback>
      </mc:AlternateContent>
      <p:sp>
        <p:nvSpPr>
          <p:cNvPr id="6" name="Oval 17"/>
          <p:cNvSpPr>
            <a:spLocks noChangeArrowheads="1"/>
          </p:cNvSpPr>
          <p:nvPr/>
        </p:nvSpPr>
        <p:spPr bwMode="auto">
          <a:xfrm>
            <a:off x="899592" y="2420888"/>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val="5915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33</a:t>
            </a:fld>
            <a:endParaRPr lang="el-GR" altLang="el-GR"/>
          </a:p>
        </p:txBody>
      </p:sp>
      <p:grpSp>
        <p:nvGrpSpPr>
          <p:cNvPr id="7" name="Ομάδα 6"/>
          <p:cNvGrpSpPr/>
          <p:nvPr/>
        </p:nvGrpSpPr>
        <p:grpSpPr>
          <a:xfrm>
            <a:off x="323851" y="333375"/>
            <a:ext cx="8280598" cy="5760936"/>
            <a:chOff x="323851" y="333375"/>
            <a:chExt cx="8280598" cy="5760936"/>
          </a:xfrm>
        </p:grpSpPr>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323851" y="333375"/>
                  <a:ext cx="8280598" cy="57609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smtClean="0">
                      <a:latin typeface="Trebuchet MS" panose="020B0603020202020204" pitchFamily="34" charset="0"/>
                    </a:rPr>
                    <a:t>5</a:t>
                  </a:r>
                  <a:r>
                    <a:rPr lang="en-US" altLang="el-GR" sz="2000" b="1" dirty="0" smtClean="0">
                      <a:latin typeface="Trebuchet MS" panose="020B0603020202020204" pitchFamily="34" charset="0"/>
                    </a:rPr>
                    <a:t>.  </a:t>
                  </a:r>
                  <a:r>
                    <a:rPr lang="el-GR" altLang="el-GR" sz="2000" dirty="0" smtClean="0">
                      <a:latin typeface="Trebuchet MS" panose="020B0603020202020204" pitchFamily="34" charset="0"/>
                    </a:rPr>
                    <a:t>Σε</a:t>
                  </a:r>
                  <a:r>
                    <a:rPr lang="el-GR" altLang="el-GR" sz="2000" b="1" dirty="0" smtClean="0">
                      <a:latin typeface="Trebuchet MS" panose="020B0603020202020204" pitchFamily="34" charset="0"/>
                    </a:rPr>
                    <a:t> </a:t>
                  </a:r>
                  <a:r>
                    <a:rPr lang="el-GR" altLang="el-GR" sz="2000" dirty="0">
                      <a:latin typeface="Trebuchet MS" panose="020B0603020202020204" pitchFamily="34" charset="0"/>
                    </a:rPr>
                    <a:t>οριζόντιο επίπεδο ο δίσκος του σχήματος με ακτίνα </a:t>
                  </a:r>
                  <a:r>
                    <a:rPr lang="en-US" altLang="el-GR" sz="2000" i="1" dirty="0">
                      <a:latin typeface="Trebuchet MS" panose="020B0603020202020204" pitchFamily="34" charset="0"/>
                    </a:rPr>
                    <a:t>R</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l-GR" altLang="el-GR" sz="2000" dirty="0" err="1">
                      <a:latin typeface="Trebuchet MS" panose="020B0603020202020204" pitchFamily="34" charset="0"/>
                    </a:rPr>
                    <a:t>κυλίεται</a:t>
                  </a:r>
                  <a:r>
                    <a:rPr lang="el-GR" altLang="el-GR" sz="2000" dirty="0">
                      <a:latin typeface="Trebuchet MS" panose="020B0603020202020204" pitchFamily="34" charset="0"/>
                    </a:rPr>
                    <a:t> χωρίς να ολισθαίνει και η ταχύτητα του κέντρου μάζας του Κ είναι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smtClean="0">
                      <a:latin typeface="Trebuchet MS" panose="020B0603020202020204" pitchFamily="34" charset="0"/>
                    </a:rPr>
                    <a:t>.</a:t>
                  </a:r>
                  <a:endParaRPr lang="el-GR" altLang="el-GR" sz="2000" dirty="0" smtClean="0">
                    <a:latin typeface="Trebuchet MS" panose="020B0603020202020204" pitchFamily="34" charset="0"/>
                  </a:endParaRPr>
                </a:p>
                <a:p>
                  <a:pPr algn="just" eaLnBrk="1" hangingPunct="1">
                    <a:lnSpc>
                      <a:spcPct val="150000"/>
                    </a:lnSpc>
                    <a:spcBef>
                      <a:spcPct val="50000"/>
                    </a:spcBef>
                    <a:buFontTx/>
                    <a:buNone/>
                  </a:pPr>
                  <a:endParaRPr lang="el-GR" altLang="el-GR" sz="2000" b="1" dirty="0" smtClean="0">
                    <a:latin typeface="Trebuchet MS" panose="020B0603020202020204" pitchFamily="34" charset="0"/>
                  </a:endParaRPr>
                </a:p>
                <a:p>
                  <a:pPr algn="just" eaLnBrk="1" hangingPunct="1">
                    <a:lnSpc>
                      <a:spcPct val="150000"/>
                    </a:lnSpc>
                    <a:spcBef>
                      <a:spcPct val="50000"/>
                    </a:spcBef>
                    <a:buFontTx/>
                    <a:buNone/>
                  </a:pPr>
                  <a:endParaRPr lang="el-GR" altLang="el-GR" sz="2000" b="1" dirty="0">
                    <a:latin typeface="Trebuchet MS" panose="020B0603020202020204" pitchFamily="34" charset="0"/>
                  </a:endParaRPr>
                </a:p>
                <a:p>
                  <a:pPr lvl="0" algn="just" eaLnBrk="1" hangingPunct="1">
                    <a:lnSpc>
                      <a:spcPct val="150000"/>
                    </a:lnSpc>
                    <a:spcBef>
                      <a:spcPct val="0"/>
                    </a:spcBef>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None/>
                  </a:pPr>
                  <a:r>
                    <a:rPr lang="el-GR" altLang="el-GR" sz="2000" b="1" dirty="0">
                      <a:latin typeface="Trebuchet MS" panose="020B0603020202020204" pitchFamily="34" charset="0"/>
                    </a:rPr>
                    <a:t>Α. </a:t>
                  </a:r>
                  <a:r>
                    <a:rPr lang="el-GR" altLang="el-GR" sz="2000" dirty="0" smtClean="0">
                      <a:latin typeface="Trebuchet MS" panose="020B0603020202020204" pitchFamily="34" charset="0"/>
                    </a:rPr>
                    <a:t>H </a:t>
                  </a:r>
                  <a:r>
                    <a:rPr lang="el-GR" altLang="el-GR" sz="2000" dirty="0">
                      <a:latin typeface="Trebuchet MS" panose="020B0603020202020204" pitchFamily="34" charset="0"/>
                    </a:rPr>
                    <a:t>ταχύτητα του σημείου που βρίσκεται στη θέση Β της κατακόρυφης διαμέτρου και απέχει απόσταση </a:t>
                  </a:r>
                  <a14:m>
                    <m:oMath xmlns:m="http://schemas.openxmlformats.org/officeDocument/2006/math">
                      <m:f>
                        <m:fPr>
                          <m:ctrlPr>
                            <a:rPr lang="el-GR" altLang="el-GR" sz="2400" i="1" smtClean="0">
                              <a:latin typeface="Cambria Math" panose="02040503050406030204" pitchFamily="18" charset="0"/>
                            </a:rPr>
                          </m:ctrlPr>
                        </m:fPr>
                        <m:num>
                          <m:r>
                            <a:rPr lang="en-US" altLang="el-GR" sz="2400" b="0" i="1" smtClean="0">
                              <a:latin typeface="Cambria Math" panose="02040503050406030204" pitchFamily="18" charset="0"/>
                            </a:rPr>
                            <m:t>𝑅</m:t>
                          </m:r>
                        </m:num>
                        <m:den>
                          <m:r>
                            <a:rPr lang="el-GR" altLang="el-GR" sz="2400" b="0" i="1" smtClean="0">
                              <a:latin typeface="Cambria Math" panose="02040503050406030204" pitchFamily="18" charset="0"/>
                            </a:rPr>
                            <m:t>2</m:t>
                          </m:r>
                        </m:den>
                      </m:f>
                    </m:oMath>
                  </a14:m>
                  <a:r>
                    <a:rPr lang="el-GR" altLang="el-GR" sz="2000" dirty="0" smtClean="0">
                      <a:latin typeface="Trebuchet MS" panose="020B0603020202020204" pitchFamily="34" charset="0"/>
                    </a:rPr>
                    <a:t> από </a:t>
                  </a:r>
                  <a:r>
                    <a:rPr lang="el-GR" altLang="el-GR" sz="2000" dirty="0">
                      <a:latin typeface="Trebuchet MS" panose="020B0603020202020204" pitchFamily="34" charset="0"/>
                    </a:rPr>
                    <a:t>το Κ θα είναι  </a:t>
                  </a:r>
                  <a:endParaRPr lang="en-US" altLang="el-GR" sz="2000" dirty="0" smtClean="0">
                    <a:latin typeface="Trebuchet MS" panose="020B0603020202020204" pitchFamily="34" charset="0"/>
                  </a:endParaRPr>
                </a:p>
                <a:p>
                  <a:pPr algn="just" eaLnBrk="1" hangingPunct="1">
                    <a:lnSpc>
                      <a:spcPct val="150000"/>
                    </a:lnSpc>
                    <a:spcBef>
                      <a:spcPct val="0"/>
                    </a:spcBef>
                    <a:buNone/>
                  </a:pPr>
                  <a:r>
                    <a:rPr lang="el-GR" altLang="el-GR" sz="2000" b="1" dirty="0">
                      <a:latin typeface="Trebuchet MS" panose="020B0603020202020204" pitchFamily="34" charset="0"/>
                    </a:rPr>
                    <a:t>α</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dirty="0" smtClean="0"/>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3</m:t>
                          </m:r>
                        </m:num>
                        <m:den>
                          <m:r>
                            <a:rPr lang="el-GR" altLang="el-GR" sz="2400" i="1">
                              <a:latin typeface="Cambria Math" panose="02040503050406030204" pitchFamily="18" charset="0"/>
                            </a:rPr>
                            <m:t>2</m:t>
                          </m:r>
                        </m:den>
                      </m:f>
                    </m:oMath>
                  </a14:m>
                  <a:r>
                    <a:rPr lang="el-GR" altLang="el-GR" sz="2000" dirty="0"/>
                    <a:t>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dirty="0"/>
                    <a:t>                      </a:t>
                  </a:r>
                  <a:r>
                    <a:rPr lang="en-US" altLang="el-GR" sz="2000" dirty="0" smtClean="0"/>
                    <a:t>         </a:t>
                  </a:r>
                  <a:r>
                    <a:rPr lang="el-GR" altLang="el-GR" sz="2000" dirty="0" smtClean="0"/>
                    <a:t> </a:t>
                  </a:r>
                  <a:r>
                    <a:rPr lang="el-GR" altLang="el-GR" sz="2000" b="1" dirty="0">
                      <a:latin typeface="Trebuchet MS" panose="020B0603020202020204" pitchFamily="34" charset="0"/>
                    </a:rPr>
                    <a:t>β</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2</m:t>
                          </m:r>
                        </m:num>
                        <m:den>
                          <m:r>
                            <a:rPr lang="en-US" altLang="el-GR" sz="2400" b="0" i="1" smtClean="0">
                              <a:latin typeface="Cambria Math" panose="02040503050406030204" pitchFamily="18" charset="0"/>
                            </a:rPr>
                            <m:t>3</m:t>
                          </m:r>
                        </m:den>
                      </m:f>
                    </m:oMath>
                  </a14:m>
                  <a:r>
                    <a:rPr lang="en-US" altLang="el-GR" sz="2000" i="1" dirty="0" smtClean="0">
                      <a:latin typeface="Trebuchet MS" panose="020B0603020202020204" pitchFamily="34" charset="0"/>
                    </a:rPr>
                    <a:t> </a:t>
                  </a:r>
                  <a:r>
                    <a:rPr lang="el-GR" altLang="el-GR" sz="2000" i="1" dirty="0" smtClean="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b="1" dirty="0">
                      <a:latin typeface="Trebuchet MS" panose="020B0603020202020204" pitchFamily="34" charset="0"/>
                    </a:rPr>
                    <a:t> </a:t>
                  </a:r>
                  <a:r>
                    <a:rPr lang="en-US" altLang="el-GR" sz="2000" b="1" dirty="0">
                      <a:latin typeface="Trebuchet MS" panose="020B0603020202020204" pitchFamily="34" charset="0"/>
                    </a:rPr>
                    <a:t>            </a:t>
                  </a:r>
                  <a:r>
                    <a:rPr lang="en-US" altLang="el-GR" sz="2000" b="1" dirty="0" smtClean="0">
                      <a:latin typeface="Trebuchet MS" panose="020B0603020202020204" pitchFamily="34" charset="0"/>
                    </a:rPr>
                    <a:t>               </a:t>
                  </a:r>
                  <a:r>
                    <a:rPr lang="el-GR" altLang="el-GR" sz="2000" b="1" dirty="0">
                      <a:latin typeface="Trebuchet MS" panose="020B0603020202020204" pitchFamily="34" charset="0"/>
                    </a:rPr>
                    <a:t>γ</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dirty="0" smtClean="0"/>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5</m:t>
                          </m:r>
                        </m:num>
                        <m:den>
                          <m:r>
                            <a:rPr lang="el-GR" altLang="el-GR" sz="2400" i="1">
                              <a:latin typeface="Cambria Math" panose="02040503050406030204" pitchFamily="18" charset="0"/>
                            </a:rPr>
                            <m:t>2</m:t>
                          </m:r>
                        </m:den>
                      </m:f>
                    </m:oMath>
                  </a14:m>
                  <a:r>
                    <a:rPr lang="en-US" altLang="el-GR" sz="2000" dirty="0"/>
                    <a:t> </a:t>
                  </a:r>
                  <a:r>
                    <a:rPr lang="el-GR" altLang="el-GR" sz="2000" i="1" dirty="0" smtClean="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dirty="0"/>
                    <a:t> </a:t>
                  </a:r>
                </a:p>
                <a:p>
                  <a:pPr algn="just" eaLnBrk="1" hangingPunct="1">
                    <a:lnSpc>
                      <a:spcPct val="150000"/>
                    </a:lnSpc>
                    <a:spcBef>
                      <a:spcPct val="0"/>
                    </a:spcBef>
                    <a:buNone/>
                  </a:pPr>
                  <a:r>
                    <a:rPr lang="en-US" altLang="el-GR" sz="2000" b="1" dirty="0">
                      <a:latin typeface="Trebuchet MS" panose="020B0603020202020204" pitchFamily="34" charset="0"/>
                    </a:rPr>
                    <a:t>Β.   </a:t>
                  </a:r>
                  <a:r>
                    <a:rPr lang="en-US" altLang="el-GR" sz="2000" dirty="0">
                      <a:latin typeface="Trebuchet MS" panose="020B0603020202020204" pitchFamily="34" charset="0"/>
                    </a:rPr>
                    <a:t>Να </a:t>
                  </a:r>
                  <a:r>
                    <a:rPr lang="en-US" altLang="el-GR" sz="2000" dirty="0" err="1">
                      <a:latin typeface="Trebuchet MS" panose="020B0603020202020204" pitchFamily="34" charset="0"/>
                    </a:rPr>
                    <a:t>δικ</a:t>
                  </a:r>
                  <a:r>
                    <a:rPr lang="en-US" altLang="el-GR" sz="2000" dirty="0">
                      <a:latin typeface="Trebuchet MS" panose="020B0603020202020204" pitchFamily="34" charset="0"/>
                    </a:rPr>
                    <a:t>αιολογήσετε την απάντησή σας</a:t>
                  </a:r>
                  <a:r>
                    <a:rPr lang="en-US" altLang="el-GR" sz="2000" dirty="0" smtClean="0">
                      <a:latin typeface="Trebuchet MS" panose="020B0603020202020204" pitchFamily="34" charset="0"/>
                    </a:rPr>
                    <a:t>.</a:t>
                  </a:r>
                </a:p>
                <a:p>
                  <a:pPr algn="r" eaLnBrk="1" hangingPunct="1">
                    <a:lnSpc>
                      <a:spcPct val="150000"/>
                    </a:lnSpc>
                    <a:spcBef>
                      <a:spcPct val="0"/>
                    </a:spcBef>
                    <a:buNone/>
                  </a:pPr>
                  <a:r>
                    <a:rPr lang="en-US" altLang="el-GR" sz="1800" dirty="0">
                      <a:latin typeface="Trebuchet MS" panose="020B0603020202020204" pitchFamily="34" charset="0"/>
                    </a:rPr>
                    <a:t>Ημερ. 2006 </a:t>
                  </a: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323851" y="333375"/>
                  <a:ext cx="8280598" cy="5760936"/>
                </a:xfrm>
                <a:prstGeom prst="rect">
                  <a:avLst/>
                </a:prstGeom>
                <a:blipFill>
                  <a:blip r:embed="rId2"/>
                  <a:stretch>
                    <a:fillRect l="-736" r="-13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6" name="Picture 8"/>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627784" y="1340768"/>
              <a:ext cx="3297689" cy="163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13"/>
          <p:cNvSpPr>
            <a:spLocks noChangeArrowheads="1"/>
          </p:cNvSpPr>
          <p:nvPr/>
        </p:nvSpPr>
        <p:spPr bwMode="auto">
          <a:xfrm>
            <a:off x="323851" y="4509120"/>
            <a:ext cx="433388"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val="128827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DF744B1-B858-4B26-BAF6-D3BC8586BFCB}" type="slidenum">
              <a:rPr lang="el-GR" altLang="el-GR" sz="1400" smtClean="0"/>
              <a:pPr>
                <a:spcBef>
                  <a:spcPct val="0"/>
                </a:spcBef>
                <a:buFontTx/>
                <a:buNone/>
              </a:pPr>
              <a:t>34</a:t>
            </a:fld>
            <a:endParaRPr lang="el-GR" altLang="el-GR" sz="1400" smtClean="0"/>
          </a:p>
        </p:txBody>
      </p:sp>
      <p:sp>
        <p:nvSpPr>
          <p:cNvPr id="51204"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2" name="Ομάδα 1"/>
          <p:cNvGrpSpPr/>
          <p:nvPr/>
        </p:nvGrpSpPr>
        <p:grpSpPr>
          <a:xfrm>
            <a:off x="575556" y="404664"/>
            <a:ext cx="7992888" cy="5270802"/>
            <a:chOff x="683568" y="355176"/>
            <a:chExt cx="7992888" cy="5270802"/>
          </a:xfrm>
        </p:grpSpPr>
        <mc:AlternateContent xmlns:mc="http://schemas.openxmlformats.org/markup-compatibility/2006" xmlns:a14="http://schemas.microsoft.com/office/drawing/2010/main">
          <mc:Choice Requires="a14">
            <p:sp>
              <p:nvSpPr>
                <p:cNvPr id="51209" name="Rectangle 4"/>
                <p:cNvSpPr>
                  <a:spLocks noChangeArrowheads="1"/>
                </p:cNvSpPr>
                <p:nvPr/>
              </p:nvSpPr>
              <p:spPr bwMode="auto">
                <a:xfrm>
                  <a:off x="683568" y="355176"/>
                  <a:ext cx="7992888" cy="52708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rPr>
                    <a:t>6</a:t>
                  </a:r>
                  <a:r>
                    <a:rPr lang="en-US" altLang="el-GR" sz="2000" b="1" dirty="0" smtClean="0">
                      <a:latin typeface="Trebuchet MS" panose="020B0603020202020204" pitchFamily="34" charset="0"/>
                    </a:rPr>
                    <a:t>.  </a:t>
                  </a:r>
                  <a:r>
                    <a:rPr lang="en-US" altLang="el-GR" sz="2000" dirty="0" smtClean="0">
                      <a:latin typeface="Trebuchet MS" panose="020B0603020202020204" pitchFamily="34" charset="0"/>
                    </a:rPr>
                    <a:t>Ο </a:t>
                  </a:r>
                  <a:r>
                    <a:rPr lang="en-US" altLang="el-GR" sz="2000" dirty="0" err="1">
                      <a:latin typeface="Trebuchet MS" panose="020B0603020202020204" pitchFamily="34" charset="0"/>
                    </a:rPr>
                    <a:t>δίσκος</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a:t>
                  </a:r>
                  <a:r>
                    <a:rPr lang="en-US" altLang="el-GR" sz="2000" dirty="0" err="1">
                      <a:latin typeface="Trebuchet MS" panose="020B0603020202020204" pitchFamily="34" charset="0"/>
                    </a:rPr>
                    <a:t>σχήμ</a:t>
                  </a:r>
                  <a:r>
                    <a:rPr lang="en-US" altLang="el-GR" sz="2000" dirty="0">
                      <a:latin typeface="Trebuchet MS" panose="020B0603020202020204" pitchFamily="34" charset="0"/>
                    </a:rPr>
                    <a:t>ατος κυλίεται χωρίς να ολισθαίνει σε οριζόντιο επίπεδο. 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κέντρου του Ο είναι </a:t>
                  </a:r>
                  <a:r>
                    <a:rPr lang="en-US" altLang="el-GR" sz="2000" i="1" dirty="0">
                      <a:latin typeface="Trebuchet MS" panose="020B0603020202020204" pitchFamily="34" charset="0"/>
                    </a:rPr>
                    <a:t>υ</a:t>
                  </a:r>
                  <a:r>
                    <a:rPr lang="en-US" altLang="el-GR" sz="2000" baseline="-25000" dirty="0">
                      <a:latin typeface="Trebuchet MS" panose="020B0603020202020204" pitchFamily="34" charset="0"/>
                    </a:rPr>
                    <a:t>0</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a:t>
                  </a:r>
                  <a:r>
                    <a:rPr lang="en-US" altLang="el-GR" sz="2000" dirty="0" err="1">
                      <a:latin typeface="Trebuchet MS" panose="020B0603020202020204" pitchFamily="34" charset="0"/>
                    </a:rPr>
                    <a:t>σημείο</a:t>
                  </a:r>
                  <a:r>
                    <a:rPr lang="en-US" altLang="el-GR" sz="2000" dirty="0">
                      <a:latin typeface="Trebuchet MS" panose="020B0603020202020204" pitchFamily="34" charset="0"/>
                    </a:rPr>
                    <a:t> Α β</a:t>
                  </a:r>
                  <a:r>
                    <a:rPr lang="en-US" altLang="el-GR" sz="2000" dirty="0" err="1">
                      <a:latin typeface="Trebuchet MS" panose="020B0603020202020204" pitchFamily="34" charset="0"/>
                    </a:rPr>
                    <a:t>ρίσκετ</a:t>
                  </a:r>
                  <a:r>
                    <a:rPr lang="en-US" altLang="el-GR" sz="2000" dirty="0">
                      <a:latin typeface="Trebuchet MS" panose="020B0603020202020204" pitchFamily="34" charset="0"/>
                    </a:rPr>
                    <a:t>αι στην περιφέρεια του δίσκου και το ΑΟ είναι οριζόντιο. </a:t>
                  </a:r>
                  <a:endParaRPr lang="en-US" altLang="el-GR" sz="2000" dirty="0" smtClean="0">
                    <a:latin typeface="Trebuchet MS" panose="020B0603020202020204" pitchFamily="34" charset="0"/>
                  </a:endParaRPr>
                </a:p>
                <a:p>
                  <a:pPr algn="just" eaLnBrk="1" hangingPunct="1">
                    <a:lnSpc>
                      <a:spcPct val="150000"/>
                    </a:lnSpc>
                    <a:spcBef>
                      <a:spcPct val="0"/>
                    </a:spcBef>
                    <a:buFontTx/>
                    <a:buNone/>
                  </a:pPr>
                  <a:endParaRPr lang="en-US" altLang="el-GR" sz="2000" dirty="0" smtClean="0">
                    <a:latin typeface="Trebuchet MS" panose="020B0603020202020204" pitchFamily="34" charset="0"/>
                  </a:endParaRPr>
                </a:p>
                <a:p>
                  <a:pPr algn="just" eaLnBrk="1" hangingPunct="1">
                    <a:lnSpc>
                      <a:spcPct val="150000"/>
                    </a:lnSpc>
                    <a:spcBef>
                      <a:spcPct val="0"/>
                    </a:spcBef>
                    <a:buFontTx/>
                    <a:buNone/>
                  </a:pPr>
                  <a:endParaRPr lang="en-US" altLang="el-GR" sz="2000" dirty="0">
                    <a:latin typeface="Trebuchet MS" panose="020B0603020202020204" pitchFamily="34" charset="0"/>
                  </a:endParaRPr>
                </a:p>
                <a:p>
                  <a:pPr algn="just" eaLnBrk="1" hangingPunct="1">
                    <a:lnSpc>
                      <a:spcPct val="150000"/>
                    </a:lnSpc>
                    <a:spcBef>
                      <a:spcPct val="0"/>
                    </a:spcBef>
                    <a:buFontTx/>
                    <a:buNone/>
                  </a:pPr>
                  <a:endParaRPr lang="en-US" altLang="el-GR" sz="2000" dirty="0">
                    <a:latin typeface="Trebuchet MS" panose="020B0603020202020204" pitchFamily="34" charset="0"/>
                  </a:endParaRPr>
                </a:p>
                <a:p>
                  <a:pPr algn="just" eaLnBrk="1" hangingPunct="1">
                    <a:lnSpc>
                      <a:spcPct val="150000"/>
                    </a:lnSpc>
                    <a:spcBef>
                      <a:spcPct val="0"/>
                    </a:spcBef>
                    <a:buFontTx/>
                    <a:buNone/>
                  </a:pPr>
                  <a:endParaRPr lang="en-US" altLang="el-GR" sz="2000" dirty="0" smtClean="0">
                    <a:latin typeface="Trebuchet MS" panose="020B0603020202020204" pitchFamily="34" charset="0"/>
                  </a:endParaRPr>
                </a:p>
                <a:p>
                  <a:pPr algn="just" eaLnBrk="1" hangingPunct="1">
                    <a:lnSpc>
                      <a:spcPct val="150000"/>
                    </a:lnSpc>
                    <a:spcBef>
                      <a:spcPct val="0"/>
                    </a:spcBef>
                    <a:buNone/>
                  </a:pPr>
                  <a:r>
                    <a:rPr lang="en-US" altLang="el-GR" sz="2000" dirty="0">
                      <a:latin typeface="Trebuchet MS" panose="020B0603020202020204" pitchFamily="34" charset="0"/>
                    </a:rPr>
                    <a:t>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σημείου Α έχει μέτρο</a:t>
                  </a:r>
                  <a:r>
                    <a:rPr lang="en-US" altLang="el-GR" sz="2000" dirty="0"/>
                    <a:t> </a:t>
                  </a:r>
                  <a:endParaRPr lang="en-US" altLang="el-GR" sz="2000" dirty="0" smtClean="0"/>
                </a:p>
                <a:p>
                  <a:pPr algn="just" eaLnBrk="1" hangingPunct="1">
                    <a:lnSpc>
                      <a:spcPct val="150000"/>
                    </a:lnSpc>
                    <a:spcBef>
                      <a:spcPct val="0"/>
                    </a:spcBef>
                    <a:buNone/>
                  </a:pPr>
                  <a:r>
                    <a:rPr lang="el-GR" altLang="el-GR" sz="2000" b="1" dirty="0">
                      <a:latin typeface="Trebuchet MS" panose="020B0603020202020204" pitchFamily="34" charset="0"/>
                    </a:rPr>
                    <a:t>α.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 2</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b="1" dirty="0">
                      <a:latin typeface="Trebuchet MS" panose="020B0603020202020204" pitchFamily="34" charset="0"/>
                    </a:rPr>
                    <a:t>β.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a:t>
                  </a:r>
                  <a:r>
                    <a:rPr lang="en-US" altLang="el-GR" sz="2000" dirty="0">
                      <a:latin typeface="Trebuchet MS" panose="020B0603020202020204" pitchFamily="34" charset="0"/>
                    </a:rPr>
                    <a:t>  </a:t>
                  </a:r>
                  <a14:m>
                    <m:oMath xmlns:m="http://schemas.openxmlformats.org/officeDocument/2006/math">
                      <m:rad>
                        <m:radPr>
                          <m:degHide m:val="on"/>
                          <m:ctrlPr>
                            <a:rPr lang="el-GR" altLang="el-GR" sz="2400" i="1" smtClean="0">
                              <a:latin typeface="Cambria Math" panose="02040503050406030204" pitchFamily="18" charset="0"/>
                            </a:rPr>
                          </m:ctrlPr>
                        </m:radPr>
                        <m:deg/>
                        <m:e>
                          <m:r>
                            <a:rPr lang="en-US" altLang="el-GR" sz="2400" b="0" i="1" smtClean="0">
                              <a:latin typeface="Cambria Math" panose="02040503050406030204" pitchFamily="18" charset="0"/>
                            </a:rPr>
                            <m:t>2</m:t>
                          </m:r>
                        </m:e>
                      </m:rad>
                    </m:oMath>
                  </a14:m>
                  <a:r>
                    <a:rPr lang="en-US" altLang="el-GR" sz="2000" dirty="0" smtClean="0"/>
                    <a:t> </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n-US" altLang="el-GR" sz="2000" dirty="0">
                      <a:latin typeface="Trebuchet MS" panose="020B0603020202020204" pitchFamily="34" charset="0"/>
                    </a:rPr>
                    <a:t>.            </a:t>
                  </a:r>
                  <a:r>
                    <a:rPr lang="el-GR" altLang="el-GR" sz="2000" b="1" dirty="0">
                      <a:latin typeface="Trebuchet MS" panose="020B0603020202020204" pitchFamily="34" charset="0"/>
                    </a:rPr>
                    <a:t>γ.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 </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l-GR" altLang="el-GR" sz="2000" dirty="0">
                      <a:latin typeface="Trebuchet MS" panose="020B0603020202020204" pitchFamily="34" charset="0"/>
                    </a:rPr>
                    <a:t>.</a:t>
                  </a:r>
                  <a:r>
                    <a:rPr lang="el-GR" altLang="el-GR" sz="2000" dirty="0"/>
                    <a:t> </a:t>
                  </a:r>
                </a:p>
                <a:p>
                  <a:pPr algn="just" eaLnBrk="1" hangingPunct="1">
                    <a:lnSpc>
                      <a:spcPct val="150000"/>
                    </a:lnSpc>
                    <a:spcBef>
                      <a:spcPct val="0"/>
                    </a:spcBef>
                    <a:buFontTx/>
                    <a:buNone/>
                  </a:pPr>
                  <a:r>
                    <a:rPr lang="en-US" altLang="el-GR" sz="2000" dirty="0">
                      <a:latin typeface="Trebuchet MS" panose="020B0603020202020204" pitchFamily="34" charset="0"/>
                    </a:rPr>
                    <a:t>Να </a:t>
                  </a:r>
                  <a:r>
                    <a:rPr lang="en-US" altLang="el-GR" sz="2000" dirty="0" err="1">
                      <a:latin typeface="Trebuchet MS" panose="020B0603020202020204" pitchFamily="34" charset="0"/>
                    </a:rPr>
                    <a:t>δικ</a:t>
                  </a:r>
                  <a:r>
                    <a:rPr lang="en-US" altLang="el-GR" sz="2000" dirty="0">
                      <a:latin typeface="Trebuchet MS" panose="020B0603020202020204" pitchFamily="34" charset="0"/>
                    </a:rPr>
                    <a:t>αιολογήσετε την απάντησή σας. </a:t>
                  </a:r>
                </a:p>
                <a:p>
                  <a:pPr algn="r" eaLnBrk="1" hangingPunct="1">
                    <a:lnSpc>
                      <a:spcPct val="150000"/>
                    </a:lnSpc>
                    <a:spcBef>
                      <a:spcPct val="0"/>
                    </a:spcBef>
                    <a:buFontTx/>
                    <a:buNone/>
                  </a:pPr>
                  <a:r>
                    <a:rPr lang="en-US" altLang="el-GR" sz="1800" dirty="0">
                      <a:latin typeface="Trebuchet MS" panose="020B0603020202020204" pitchFamily="34" charset="0"/>
                    </a:rPr>
                    <a:t>Ημερ. </a:t>
                  </a:r>
                  <a:r>
                    <a:rPr lang="en-US" altLang="el-GR" sz="1800" dirty="0" smtClean="0">
                      <a:latin typeface="Trebuchet MS" panose="020B0603020202020204" pitchFamily="34" charset="0"/>
                    </a:rPr>
                    <a:t>2009</a:t>
                  </a:r>
                  <a:endParaRPr lang="en-US" altLang="el-GR" sz="2000" dirty="0">
                    <a:latin typeface="Trebuchet MS" panose="020B0603020202020204" pitchFamily="34" charset="0"/>
                  </a:endParaRPr>
                </a:p>
              </p:txBody>
            </p:sp>
          </mc:Choice>
          <mc:Fallback xmlns="">
            <p:sp>
              <p:nvSpPr>
                <p:cNvPr id="51209" name="Rectangle 4"/>
                <p:cNvSpPr>
                  <a:spLocks noRot="1" noChangeAspect="1" noMove="1" noResize="1" noEditPoints="1" noAdjustHandles="1" noChangeArrowheads="1" noChangeShapeType="1" noTextEdit="1"/>
                </p:cNvSpPr>
                <p:nvPr/>
              </p:nvSpPr>
              <p:spPr bwMode="auto">
                <a:xfrm>
                  <a:off x="683568" y="355176"/>
                  <a:ext cx="7992888" cy="5270802"/>
                </a:xfrm>
                <a:prstGeom prst="rect">
                  <a:avLst/>
                </a:prstGeom>
                <a:blipFill>
                  <a:blip r:embed="rId2"/>
                  <a:stretch>
                    <a:fillRect l="-762" r="-762" b="-3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51210" name="Picture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91814" y="1916832"/>
              <a:ext cx="33603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val 13"/>
          <p:cNvSpPr>
            <a:spLocks noChangeArrowheads="1"/>
          </p:cNvSpPr>
          <p:nvPr/>
        </p:nvSpPr>
        <p:spPr bwMode="auto">
          <a:xfrm>
            <a:off x="2843808" y="4281565"/>
            <a:ext cx="433388"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FD94F2-4C67-4079-85E5-BA9926325C37}" type="slidenum">
              <a:rPr lang="el-GR" altLang="el-GR" sz="1400" smtClean="0"/>
              <a:pPr>
                <a:spcBef>
                  <a:spcPct val="0"/>
                </a:spcBef>
                <a:buFontTx/>
                <a:buNone/>
              </a:pPr>
              <a:t>35</a:t>
            </a:fld>
            <a:endParaRPr lang="el-GR" altLang="el-GR" sz="1400" smtClean="0"/>
          </a:p>
        </p:txBody>
      </p:sp>
      <p:sp>
        <p:nvSpPr>
          <p:cNvPr id="52242" name="Text Box 16"/>
          <p:cNvSpPr txBox="1">
            <a:spLocks noChangeArrowheads="1"/>
          </p:cNvSpPr>
          <p:nvPr/>
        </p:nvSpPr>
        <p:spPr bwMode="auto">
          <a:xfrm>
            <a:off x="611188" y="2060575"/>
            <a:ext cx="496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82966" name="Oval 22"/>
          <p:cNvSpPr>
            <a:spLocks noChangeArrowheads="1"/>
          </p:cNvSpPr>
          <p:nvPr/>
        </p:nvSpPr>
        <p:spPr bwMode="auto">
          <a:xfrm>
            <a:off x="6686504" y="5099984"/>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4" name="Ομάδα 3"/>
          <p:cNvGrpSpPr/>
          <p:nvPr/>
        </p:nvGrpSpPr>
        <p:grpSpPr>
          <a:xfrm>
            <a:off x="602341" y="332656"/>
            <a:ext cx="8068509" cy="5274266"/>
            <a:chOff x="611188" y="59078"/>
            <a:chExt cx="8068509" cy="5274266"/>
          </a:xfrm>
        </p:grpSpPr>
        <p:sp>
          <p:nvSpPr>
            <p:cNvPr id="82946" name="Text Box 2"/>
            <p:cNvSpPr txBox="1">
              <a:spLocks noChangeArrowheads="1"/>
            </p:cNvSpPr>
            <p:nvPr/>
          </p:nvSpPr>
          <p:spPr bwMode="auto">
            <a:xfrm>
              <a:off x="615197" y="59078"/>
              <a:ext cx="8064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smtClean="0">
                  <a:latin typeface="Trebuchet MS" panose="020B0603020202020204" pitchFamily="34" charset="0"/>
                </a:rPr>
                <a:t>7.  </a:t>
              </a:r>
              <a:r>
                <a:rPr lang="el-GR" altLang="el-GR" sz="2000" dirty="0">
                  <a:latin typeface="Trebuchet MS" panose="020B0603020202020204" pitchFamily="34" charset="0"/>
                </a:rPr>
                <a:t>Ένας ομογενής δίσκος στρέφεται με σταθερή γωνιακή ταχύτητα γύρω από άξονα που είναι κάθετος στο επίπεδό του και διέρχεται από το κέντρο μάζας του. Τη χρονική στιγμή </a:t>
              </a:r>
              <a:r>
                <a:rPr lang="en-US" altLang="el-GR" sz="2000" i="1" dirty="0">
                  <a:latin typeface="Trebuchet MS" panose="020B0603020202020204" pitchFamily="34" charset="0"/>
                </a:rPr>
                <a:t>t</a:t>
              </a:r>
              <a:r>
                <a:rPr lang="en-US" altLang="el-GR" sz="2000" baseline="-25000" dirty="0">
                  <a:latin typeface="Trebuchet MS" panose="020B0603020202020204" pitchFamily="34" charset="0"/>
                </a:rPr>
                <a:t>0</a:t>
              </a:r>
              <a:r>
                <a:rPr lang="en-US" altLang="el-GR" sz="2000" dirty="0">
                  <a:latin typeface="Trebuchet MS" panose="020B0603020202020204" pitchFamily="34" charset="0"/>
                </a:rPr>
                <a:t>=0 </a:t>
              </a:r>
              <a:r>
                <a:rPr lang="el-GR" altLang="el-GR" sz="2000" dirty="0">
                  <a:latin typeface="Trebuchet MS" panose="020B0603020202020204" pitchFamily="34" charset="0"/>
                </a:rPr>
                <a:t> ο δίσκος αρχίζει να επιβραδύνεται ομαλά. Τη χρονική στιγμή </a:t>
              </a:r>
              <a:r>
                <a:rPr lang="en-US" altLang="el-GR" sz="2000" i="1" dirty="0">
                  <a:latin typeface="Trebuchet MS" panose="020B0603020202020204" pitchFamily="34" charset="0"/>
                </a:rPr>
                <a:t>t</a:t>
              </a:r>
              <a:r>
                <a:rPr lang="en-US" altLang="el-GR" sz="2000" baseline="-25000" dirty="0">
                  <a:latin typeface="Trebuchet MS" panose="020B0603020202020204" pitchFamily="34" charset="0"/>
                </a:rPr>
                <a:t>1</a:t>
              </a:r>
              <a:r>
                <a:rPr lang="en-US" altLang="el-GR" sz="2000" dirty="0">
                  <a:latin typeface="Trebuchet MS" panose="020B0603020202020204" pitchFamily="34" charset="0"/>
                </a:rPr>
                <a:t> </a:t>
              </a:r>
              <a:r>
                <a:rPr lang="el-GR" altLang="el-GR" sz="2000" dirty="0">
                  <a:latin typeface="Trebuchet MS" panose="020B0603020202020204" pitchFamily="34" charset="0"/>
                </a:rPr>
                <a:t>η γωνιακή ταχύτητα</a:t>
              </a:r>
              <a:endParaRPr lang="el-GR" altLang="el-GR" sz="2000" b="1" dirty="0">
                <a:latin typeface="Trebuchet MS" panose="020B0603020202020204" pitchFamily="34" charset="0"/>
              </a:endParaRPr>
            </a:p>
          </p:txBody>
        </p:sp>
        <p:sp>
          <p:nvSpPr>
            <p:cNvPr id="82961" name="Rectangle 17"/>
            <p:cNvSpPr>
              <a:spLocks noChangeArrowheads="1"/>
            </p:cNvSpPr>
            <p:nvPr/>
          </p:nvSpPr>
          <p:spPr bwMode="auto">
            <a:xfrm rot="10800000" flipV="1">
              <a:off x="615196" y="1857817"/>
              <a:ext cx="4497307"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None/>
              </a:pPr>
              <a:r>
                <a:rPr lang="el-GR" altLang="el-GR" sz="2000" dirty="0" smtClean="0">
                  <a:latin typeface="Trebuchet MS" panose="020B0603020202020204" pitchFamily="34" charset="0"/>
                </a:rPr>
                <a:t>έχει </a:t>
              </a:r>
              <a:r>
                <a:rPr lang="el-GR" altLang="el-GR" sz="2000" dirty="0">
                  <a:latin typeface="Trebuchet MS" panose="020B0603020202020204" pitchFamily="34" charset="0"/>
                </a:rPr>
                <a:t>ελαττωθεί στο μισό της αρχικής τιμής και ο δίσκος έχει εκτελέσει Ν</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περιστροφές. Από τη στιγμή αυτή και μέχρι τη στιγμή </a:t>
              </a:r>
              <a:r>
                <a:rPr lang="en-US" altLang="el-GR" sz="2000" i="1" dirty="0" smtClean="0">
                  <a:latin typeface="Trebuchet MS" panose="020B0603020202020204" pitchFamily="34" charset="0"/>
                </a:rPr>
                <a:t>t</a:t>
              </a:r>
              <a:r>
                <a:rPr lang="en-US" altLang="el-GR" sz="2000" baseline="-25000" dirty="0" smtClean="0">
                  <a:latin typeface="Trebuchet MS" panose="020B0603020202020204" pitchFamily="34" charset="0"/>
                </a:rPr>
                <a:t>2 </a:t>
              </a:r>
              <a:r>
                <a:rPr lang="el-GR" altLang="el-GR" sz="2000" dirty="0">
                  <a:latin typeface="Trebuchet MS" panose="020B0603020202020204" pitchFamily="34" charset="0"/>
                </a:rPr>
                <a:t>που θα σταματήσει</a:t>
              </a:r>
              <a:r>
                <a:rPr lang="el-GR" altLang="el-GR" sz="2000" dirty="0" smtClean="0">
                  <a:latin typeface="Trebuchet MS" panose="020B0603020202020204" pitchFamily="34" charset="0"/>
                </a:rPr>
                <a:t>,</a:t>
              </a:r>
              <a:r>
                <a:rPr lang="en-US" altLang="el-GR" sz="2000" dirty="0" smtClean="0">
                  <a:latin typeface="Trebuchet MS" panose="020B0603020202020204" pitchFamily="34" charset="0"/>
                </a:rPr>
                <a:t> </a:t>
              </a:r>
              <a:r>
                <a:rPr lang="el-GR" altLang="el-GR" sz="2000" dirty="0">
                  <a:latin typeface="Trebuchet MS" panose="020B0603020202020204" pitchFamily="34" charset="0"/>
                </a:rPr>
                <a:t>ο δίσκος εκτελεί Ν</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περιστροφές. Ο λόγος των περιστροφών είναι</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endParaRPr lang="el-GR" altLang="el-GR" sz="20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82963" name="Text Box 19"/>
                <p:cNvSpPr txBox="1">
                  <a:spLocks noChangeArrowheads="1"/>
                </p:cNvSpPr>
                <p:nvPr/>
              </p:nvSpPr>
              <p:spPr bwMode="auto">
                <a:xfrm>
                  <a:off x="611188" y="4672714"/>
                  <a:ext cx="7812157" cy="660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l-GR" altLang="el-GR" sz="2000" b="1" dirty="0" smtClean="0">
                      <a:latin typeface="Trebuchet MS" panose="020B0603020202020204" pitchFamily="34" charset="0"/>
                    </a:rPr>
                    <a:t>α.  </a:t>
                  </a:r>
                  <a14:m>
                    <m:oMath xmlns:m="http://schemas.openxmlformats.org/officeDocument/2006/math">
                      <m:f>
                        <m:fPr>
                          <m:ctrlPr>
                            <a:rPr lang="el-GR" altLang="el-GR" sz="2400" i="1" smtClean="0">
                              <a:latin typeface="Cambria Math" panose="02040503050406030204" pitchFamily="18" charset="0"/>
                            </a:rPr>
                          </m:ctrlPr>
                        </m:fPr>
                        <m:num>
                          <m:sSub>
                            <m:sSubPr>
                              <m:ctrlPr>
                                <a:rPr lang="el-GR" altLang="el-GR" sz="2400" i="1" smtClean="0">
                                  <a:latin typeface="Cambria Math" panose="02040503050406030204" pitchFamily="18" charset="0"/>
                                </a:rPr>
                              </m:ctrlPr>
                            </m:sSubPr>
                            <m:e>
                              <m:r>
                                <a:rPr lang="el-GR" altLang="el-GR" sz="2400" b="0" i="1" smtClean="0">
                                  <a:latin typeface="Cambria Math" panose="02040503050406030204" pitchFamily="18" charset="0"/>
                                </a:rPr>
                                <m:t>𝛮</m:t>
                              </m:r>
                            </m:e>
                            <m:sub>
                              <m:r>
                                <a:rPr lang="el-GR" altLang="el-GR" sz="2400" b="0" i="1" smtClean="0">
                                  <a:latin typeface="Cambria Math" panose="02040503050406030204" pitchFamily="18" charset="0"/>
                                </a:rPr>
                                <m:t>1</m:t>
                              </m:r>
                            </m:sub>
                          </m:sSub>
                        </m:num>
                        <m:den>
                          <m:sSub>
                            <m:sSubPr>
                              <m:ctrlPr>
                                <a:rPr lang="el-GR" altLang="el-GR" sz="2400" i="1" smtClean="0">
                                  <a:latin typeface="Cambria Math" panose="02040503050406030204" pitchFamily="18" charset="0"/>
                                </a:rPr>
                              </m:ctrlPr>
                            </m:sSubPr>
                            <m:e>
                              <m:r>
                                <a:rPr lang="el-GR" altLang="el-GR" sz="2400" b="0" i="1" smtClean="0">
                                  <a:latin typeface="Cambria Math" panose="02040503050406030204" pitchFamily="18" charset="0"/>
                                </a:rPr>
                                <m:t>𝛮</m:t>
                              </m:r>
                            </m:e>
                            <m:sub>
                              <m:r>
                                <a:rPr lang="el-GR" altLang="el-GR" sz="2400" b="0" i="1" smtClean="0">
                                  <a:latin typeface="Cambria Math" panose="02040503050406030204" pitchFamily="18" charset="0"/>
                                </a:rPr>
                                <m:t>2</m:t>
                              </m:r>
                            </m:sub>
                          </m:sSub>
                        </m:den>
                      </m:f>
                      <m:r>
                        <a:rPr lang="el-GR" altLang="el-GR" sz="2400" b="0" i="1" smtClean="0">
                          <a:latin typeface="Cambria Math" panose="02040503050406030204" pitchFamily="18" charset="0"/>
                        </a:rPr>
                        <m:t>=1.</m:t>
                      </m:r>
                    </m:oMath>
                  </a14:m>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β.</a:t>
                  </a:r>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a:t>
                  </a:r>
                  <a14:m>
                    <m:oMath xmlns:m="http://schemas.openxmlformats.org/officeDocument/2006/math">
                      <m:f>
                        <m:fPr>
                          <m:ctrlPr>
                            <a:rPr lang="el-GR" altLang="el-GR" sz="2400" i="1">
                              <a:latin typeface="Cambria Math" panose="02040503050406030204" pitchFamily="18" charset="0"/>
                            </a:rPr>
                          </m:ctrlPr>
                        </m:fPr>
                        <m:num>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1</m:t>
                              </m:r>
                            </m:sub>
                          </m:sSub>
                        </m:num>
                        <m:den>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2</m:t>
                              </m:r>
                            </m:sub>
                          </m:sSub>
                        </m:den>
                      </m:f>
                      <m:r>
                        <a:rPr lang="el-GR" altLang="el-GR" sz="2400" i="1">
                          <a:latin typeface="Cambria Math" panose="02040503050406030204" pitchFamily="18" charset="0"/>
                        </a:rPr>
                        <m:t>=</m:t>
                      </m:r>
                      <m:r>
                        <a:rPr lang="el-GR" altLang="el-GR" sz="2400" b="0" i="1" smtClean="0">
                          <a:latin typeface="Cambria Math" panose="02040503050406030204" pitchFamily="18" charset="0"/>
                        </a:rPr>
                        <m:t>2</m:t>
                      </m:r>
                      <m:r>
                        <a:rPr lang="el-GR" altLang="el-GR" sz="2400" i="1">
                          <a:latin typeface="Cambria Math" panose="02040503050406030204" pitchFamily="18" charset="0"/>
                        </a:rPr>
                        <m:t>.</m:t>
                      </m:r>
                    </m:oMath>
                  </a14:m>
                  <a:r>
                    <a:rPr lang="el-GR" altLang="el-GR" sz="2000" b="1" dirty="0" smtClean="0">
                      <a:latin typeface="Trebuchet MS" panose="020B0603020202020204" pitchFamily="34" charset="0"/>
                    </a:rPr>
                    <a:t>                       γ.  </a:t>
                  </a:r>
                  <a14:m>
                    <m:oMath xmlns:m="http://schemas.openxmlformats.org/officeDocument/2006/math">
                      <m:f>
                        <m:fPr>
                          <m:ctrlPr>
                            <a:rPr lang="el-GR" altLang="el-GR" sz="2400" i="1">
                              <a:latin typeface="Cambria Math" panose="02040503050406030204" pitchFamily="18" charset="0"/>
                            </a:rPr>
                          </m:ctrlPr>
                        </m:fPr>
                        <m:num>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1</m:t>
                              </m:r>
                            </m:sub>
                          </m:sSub>
                        </m:num>
                        <m:den>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2</m:t>
                              </m:r>
                            </m:sub>
                          </m:sSub>
                        </m:den>
                      </m:f>
                      <m:r>
                        <a:rPr lang="el-GR" altLang="el-GR" sz="2400" i="1">
                          <a:latin typeface="Cambria Math" panose="02040503050406030204" pitchFamily="18" charset="0"/>
                        </a:rPr>
                        <m:t>=</m:t>
                      </m:r>
                      <m:r>
                        <a:rPr lang="el-GR" altLang="el-GR" sz="2400" b="0" i="1" smtClean="0">
                          <a:latin typeface="Cambria Math" panose="02040503050406030204" pitchFamily="18" charset="0"/>
                        </a:rPr>
                        <m:t>3</m:t>
                      </m:r>
                      <m:r>
                        <a:rPr lang="el-GR" altLang="el-GR" sz="2400" i="1">
                          <a:latin typeface="Cambria Math" panose="02040503050406030204" pitchFamily="18" charset="0"/>
                        </a:rPr>
                        <m:t>.</m:t>
                      </m:r>
                    </m:oMath>
                  </a14:m>
                  <a:endParaRPr lang="el-GR" altLang="el-GR" sz="2400" b="1" dirty="0">
                    <a:latin typeface="Trebuchet MS" panose="020B0603020202020204" pitchFamily="34" charset="0"/>
                  </a:endParaRPr>
                </a:p>
              </p:txBody>
            </p:sp>
          </mc:Choice>
          <mc:Fallback xmlns="">
            <p:sp>
              <p:nvSpPr>
                <p:cNvPr id="82963" name="Text Box 19"/>
                <p:cNvSpPr txBox="1">
                  <a:spLocks noRot="1" noChangeAspect="1" noMove="1" noResize="1" noEditPoints="1" noAdjustHandles="1" noChangeArrowheads="1" noChangeShapeType="1" noTextEdit="1"/>
                </p:cNvSpPr>
                <p:nvPr/>
              </p:nvSpPr>
              <p:spPr bwMode="auto">
                <a:xfrm>
                  <a:off x="611188" y="4672714"/>
                  <a:ext cx="7812157" cy="660630"/>
                </a:xfrm>
                <a:prstGeom prst="rect">
                  <a:avLst/>
                </a:prstGeom>
                <a:blipFill>
                  <a:blip r:embed="rId4"/>
                  <a:stretch>
                    <a:fillRect l="-8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3" name="Ομάδα 2"/>
            <p:cNvGrpSpPr/>
            <p:nvPr/>
          </p:nvGrpSpPr>
          <p:grpSpPr>
            <a:xfrm>
              <a:off x="5254695" y="2200828"/>
              <a:ext cx="3168650" cy="1993900"/>
              <a:chOff x="5651500" y="1901656"/>
              <a:chExt cx="3168650" cy="1993900"/>
            </a:xfrm>
          </p:grpSpPr>
          <p:sp>
            <p:nvSpPr>
              <p:cNvPr id="82956" name="Line 12"/>
              <p:cNvSpPr>
                <a:spLocks noChangeShapeType="1"/>
              </p:cNvSpPr>
              <p:nvPr/>
            </p:nvSpPr>
            <p:spPr bwMode="auto">
              <a:xfrm>
                <a:off x="6011863" y="3068638"/>
                <a:ext cx="936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7" name="Line 13"/>
              <p:cNvSpPr>
                <a:spLocks noChangeShapeType="1"/>
              </p:cNvSpPr>
              <p:nvPr/>
            </p:nvSpPr>
            <p:spPr bwMode="auto">
              <a:xfrm>
                <a:off x="6942600" y="3068638"/>
                <a:ext cx="0" cy="5048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 name="Ομάδα 1"/>
              <p:cNvGrpSpPr/>
              <p:nvPr/>
            </p:nvGrpSpPr>
            <p:grpSpPr>
              <a:xfrm>
                <a:off x="5651500" y="1901656"/>
                <a:ext cx="3168650" cy="1993900"/>
                <a:chOff x="5651500" y="1916113"/>
                <a:chExt cx="3168650" cy="1993900"/>
              </a:xfrm>
            </p:grpSpPr>
            <p:sp>
              <p:nvSpPr>
                <p:cNvPr id="82950" name="Line 6"/>
                <p:cNvSpPr>
                  <a:spLocks noChangeShapeType="1"/>
                </p:cNvSpPr>
                <p:nvPr/>
              </p:nvSpPr>
              <p:spPr bwMode="auto">
                <a:xfrm flipV="1">
                  <a:off x="6011863" y="1916113"/>
                  <a:ext cx="0" cy="1657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1" name="Line 7"/>
                <p:cNvSpPr>
                  <a:spLocks noChangeShapeType="1"/>
                </p:cNvSpPr>
                <p:nvPr/>
              </p:nvSpPr>
              <p:spPr bwMode="auto">
                <a:xfrm>
                  <a:off x="6011863" y="3573463"/>
                  <a:ext cx="25923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2" name="Line 8"/>
                <p:cNvSpPr>
                  <a:spLocks noChangeShapeType="1"/>
                </p:cNvSpPr>
                <p:nvPr/>
              </p:nvSpPr>
              <p:spPr bwMode="auto">
                <a:xfrm>
                  <a:off x="6011863" y="2565400"/>
                  <a:ext cx="1873250" cy="10080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3" name="Text Box 9"/>
                <p:cNvSpPr txBox="1">
                  <a:spLocks noChangeArrowheads="1"/>
                </p:cNvSpPr>
                <p:nvPr/>
              </p:nvSpPr>
              <p:spPr bwMode="auto">
                <a:xfrm>
                  <a:off x="5726113" y="1916113"/>
                  <a:ext cx="35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i="1">
                      <a:latin typeface="Trebuchet MS" panose="020B0603020202020204" pitchFamily="34" charset="0"/>
                    </a:rPr>
                    <a:t>ω</a:t>
                  </a:r>
                </a:p>
              </p:txBody>
            </p:sp>
            <p:sp>
              <p:nvSpPr>
                <p:cNvPr id="82954" name="Text Box 10"/>
                <p:cNvSpPr txBox="1">
                  <a:spLocks noChangeArrowheads="1"/>
                </p:cNvSpPr>
                <p:nvPr/>
              </p:nvSpPr>
              <p:spPr bwMode="auto">
                <a:xfrm>
                  <a:off x="5651500" y="2315659"/>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i="1" dirty="0">
                      <a:latin typeface="Trebuchet MS" panose="020B0603020202020204" pitchFamily="34" charset="0"/>
                    </a:rPr>
                    <a:t>ω</a:t>
                  </a:r>
                  <a:r>
                    <a:rPr lang="el-GR" altLang="el-GR" sz="1600" baseline="-25000" dirty="0">
                      <a:latin typeface="Trebuchet MS" panose="020B0603020202020204" pitchFamily="34" charset="0"/>
                    </a:rPr>
                    <a:t>0</a:t>
                  </a:r>
                  <a:endParaRPr lang="el-GR" altLang="el-GR" sz="1600" dirty="0">
                    <a:latin typeface="Trebuchet MS" panose="020B0603020202020204" pitchFamily="34" charset="0"/>
                  </a:endParaRPr>
                </a:p>
              </p:txBody>
            </p:sp>
            <p:sp>
              <p:nvSpPr>
                <p:cNvPr id="82955" name="Text Box 11"/>
                <p:cNvSpPr txBox="1">
                  <a:spLocks noChangeArrowheads="1"/>
                </p:cNvSpPr>
                <p:nvPr/>
              </p:nvSpPr>
              <p:spPr bwMode="auto">
                <a:xfrm>
                  <a:off x="5867400" y="3573463"/>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Trebuchet MS" panose="020B0603020202020204" pitchFamily="34" charset="0"/>
                    </a:rPr>
                    <a:t>0</a:t>
                  </a:r>
                </a:p>
              </p:txBody>
            </p:sp>
            <p:sp>
              <p:nvSpPr>
                <p:cNvPr id="82958" name="Text Box 14"/>
                <p:cNvSpPr txBox="1">
                  <a:spLocks noChangeArrowheads="1"/>
                </p:cNvSpPr>
                <p:nvPr/>
              </p:nvSpPr>
              <p:spPr bwMode="auto">
                <a:xfrm>
                  <a:off x="6762419" y="3573463"/>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dirty="0">
                      <a:latin typeface="Trebuchet MS" panose="020B0603020202020204" pitchFamily="34" charset="0"/>
                    </a:rPr>
                    <a:t>t</a:t>
                  </a:r>
                  <a:r>
                    <a:rPr lang="en-US" altLang="el-GR" sz="1600" i="1" baseline="-25000" dirty="0">
                      <a:latin typeface="Trebuchet MS" panose="020B0603020202020204" pitchFamily="34" charset="0"/>
                    </a:rPr>
                    <a:t>1</a:t>
                  </a:r>
                  <a:endParaRPr lang="el-GR" altLang="el-GR" sz="1600" i="1" dirty="0">
                    <a:latin typeface="Trebuchet MS" panose="020B0603020202020204" pitchFamily="34" charset="0"/>
                  </a:endParaRPr>
                </a:p>
              </p:txBody>
            </p:sp>
            <p:sp>
              <p:nvSpPr>
                <p:cNvPr id="82959" name="Text Box 15"/>
                <p:cNvSpPr txBox="1">
                  <a:spLocks noChangeArrowheads="1"/>
                </p:cNvSpPr>
                <p:nvPr/>
              </p:nvSpPr>
              <p:spPr bwMode="auto">
                <a:xfrm>
                  <a:off x="7596188" y="357346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a:latin typeface="Trebuchet MS" panose="020B0603020202020204" pitchFamily="34" charset="0"/>
                    </a:rPr>
                    <a:t>t</a:t>
                  </a:r>
                  <a:r>
                    <a:rPr lang="en-US" altLang="el-GR" sz="1600" i="1" baseline="-25000">
                      <a:latin typeface="Trebuchet MS" panose="020B0603020202020204" pitchFamily="34" charset="0"/>
                    </a:rPr>
                    <a:t>2</a:t>
                  </a:r>
                  <a:r>
                    <a:rPr lang="en-US" altLang="el-GR" sz="1600" i="1">
                      <a:latin typeface="Trebuchet MS" panose="020B0603020202020204" pitchFamily="34" charset="0"/>
                    </a:rPr>
                    <a:t>=2t</a:t>
                  </a:r>
                  <a:r>
                    <a:rPr lang="en-US" altLang="el-GR" sz="1600" i="1" baseline="-25000">
                      <a:latin typeface="Trebuchet MS" panose="020B0603020202020204" pitchFamily="34" charset="0"/>
                    </a:rPr>
                    <a:t>1</a:t>
                  </a:r>
                  <a:endParaRPr lang="el-GR" altLang="el-GR" sz="1600" i="1">
                    <a:latin typeface="Trebuchet MS" panose="020B0603020202020204" pitchFamily="34" charset="0"/>
                  </a:endParaRPr>
                </a:p>
              </p:txBody>
            </p:sp>
            <mc:AlternateContent xmlns:mc="http://schemas.openxmlformats.org/markup-compatibility/2006" xmlns:a14="http://schemas.microsoft.com/office/drawing/2010/main">
              <mc:Choice Requires="a14">
                <p:graphicFrame>
                  <p:nvGraphicFramePr>
                    <p:cNvPr id="82967" name="Object 23"/>
                    <p:cNvGraphicFramePr>
                      <a:graphicFrameLocks noChangeAspect="1"/>
                    </p:cNvGraphicFramePr>
                    <p:nvPr>
                      <p:extLst>
                        <p:ext uri="{D42A27DB-BD31-4B8C-83A1-F6EECF244321}">
                          <p14:modId xmlns:p14="http://schemas.microsoft.com/office/powerpoint/2010/main" val="626154902"/>
                        </p:ext>
                      </p:extLst>
                    </p:nvPr>
                  </p:nvGraphicFramePr>
                  <p:xfrm>
                    <a:off x="5668963" y="2821867"/>
                    <a:ext cx="325438" cy="488950"/>
                  </p:xfrm>
                  <a:graphic>
                    <a:graphicData uri="http://schemas.openxmlformats.org/presentationml/2006/ole">
                      <mc:AlternateContent>
                        <mc:Choice xmlns:v="urn:schemas-microsoft-com:vml" Requires="v">
                          <p:oleObj spid="_x0000_s52508" name="Εξίσωση" r:id="rId5" imgW="253890" imgH="380835" progId="Equation.3">
                            <p:embed/>
                          </p:oleObj>
                        </mc:Choice>
                        <mc:Fallback>
                          <p:oleObj name="Εξίσωση" r:id="rId5" imgW="253890" imgH="380835" progId="Equation.3">
                            <p:embed/>
                            <p:pic>
                              <p:nvPicPr>
                                <p:cNvPr id="0" name="Object 23"/>
                                <p:cNvPicPr>
                                  <a:picLocks noChangeAspect="1" noChangeArrowheads="1"/>
                                </p:cNvPicPr>
                                <p:nvPr/>
                              </p:nvPicPr>
                              <p:blipFill>
                                <a:blip r:embed="rId6">
                                  <a:extLst>
                                    <a:ext uri="{28A0092B-C50C-407E-A947-70E740481C1C}">
                                      <a14:useLocalDpi val="0"/>
                                    </a:ext>
                                  </a:extLst>
                                </a:blip>
                                <a:srcRect/>
                                <a:stretch>
                                  <a:fillRect/>
                                </a:stretch>
                              </p:blipFill>
                              <p:spPr bwMode="auto">
                                <a:xfrm>
                                  <a:off x="5668963" y="2821867"/>
                                  <a:ext cx="325438" cy="4889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82967" name="Object 23"/>
                    <p:cNvGraphicFramePr>
                      <a:graphicFrameLocks noChangeAspect="1"/>
                    </p:cNvGraphicFramePr>
                    <p:nvPr>
                      <p:extLst>
                        <p:ext uri="{D42A27DB-BD31-4B8C-83A1-F6EECF244321}">
                          <p14:modId xmlns:p14="http://schemas.microsoft.com/office/powerpoint/2010/main" val="626154902"/>
                        </p:ext>
                      </p:extLst>
                    </p:nvPr>
                  </p:nvGraphicFramePr>
                  <p:xfrm>
                    <a:off x="5668963" y="2821867"/>
                    <a:ext cx="325438" cy="488950"/>
                  </p:xfrm>
                  <a:graphic>
                    <a:graphicData uri="http://schemas.openxmlformats.org/presentationml/2006/ole">
                      <mc:AlternateContent>
                        <mc:Choice xmlns:v="urn:schemas-microsoft-com:vml" Requires="v">
                          <p:oleObj spid="_x0000_s52495" name="Εξίσωση" r:id="rId7" imgW="253890" imgH="380835" progId="Equation.3">
                            <p:embed/>
                          </p:oleObj>
                        </mc:Choice>
                        <mc:Fallback>
                          <p:oleObj name="Εξίσωση" r:id="rId7" imgW="253890" imgH="380835"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8963" y="2821867"/>
                                  <a:ext cx="32543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82968" name="Text Box 24"/>
                <p:cNvSpPr txBox="1">
                  <a:spLocks noChangeArrowheads="1"/>
                </p:cNvSpPr>
                <p:nvPr/>
              </p:nvSpPr>
              <p:spPr bwMode="auto">
                <a:xfrm>
                  <a:off x="8459788" y="3573463"/>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a:latin typeface="Trebuchet MS" panose="020B0603020202020204" pitchFamily="34" charset="0"/>
                    </a:rPr>
                    <a:t>t</a:t>
                  </a:r>
                  <a:endParaRPr lang="el-GR" altLang="el-GR" sz="1600" i="1">
                    <a:latin typeface="Trebuchet MS" panose="020B0603020202020204" pitchFamily="34"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2966"/>
                                        </p:tgtEl>
                                        <p:attrNameLst>
                                          <p:attrName>style.visibility</p:attrName>
                                        </p:attrNameLst>
                                      </p:cBhvr>
                                      <p:to>
                                        <p:strVal val="visible"/>
                                      </p:to>
                                    </p:set>
                                    <p:animEffect transition="in" filter="fade">
                                      <p:cBhvr>
                                        <p:cTn id="12" dur="1000"/>
                                        <p:tgtEl>
                                          <p:spTgt spid="82966"/>
                                        </p:tgtEl>
                                      </p:cBhvr>
                                    </p:animEffect>
                                    <p:anim calcmode="lin" valueType="num">
                                      <p:cBhvr>
                                        <p:cTn id="13" dur="1000" fill="hold"/>
                                        <p:tgtEl>
                                          <p:spTgt spid="82966"/>
                                        </p:tgtEl>
                                        <p:attrNameLst>
                                          <p:attrName>ppt_x</p:attrName>
                                        </p:attrNameLst>
                                      </p:cBhvr>
                                      <p:tavLst>
                                        <p:tav tm="0">
                                          <p:val>
                                            <p:strVal val="#ppt_x"/>
                                          </p:val>
                                        </p:tav>
                                        <p:tav tm="100000">
                                          <p:val>
                                            <p:strVal val="#ppt_x"/>
                                          </p:val>
                                        </p:tav>
                                      </p:tavLst>
                                    </p:anim>
                                    <p:anim calcmode="lin" valueType="num">
                                      <p:cBhvr>
                                        <p:cTn id="14" dur="1000" fill="hold"/>
                                        <p:tgtEl>
                                          <p:spTgt spid="829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F1E76E-6903-4D26-9764-8C6D550A8FD7}" type="slidenum">
              <a:rPr lang="el-GR" altLang="el-GR" sz="1400" smtClean="0"/>
              <a:pPr>
                <a:spcBef>
                  <a:spcPct val="0"/>
                </a:spcBef>
                <a:buFontTx/>
                <a:buNone/>
              </a:pPr>
              <a:t>36</a:t>
            </a:fld>
            <a:endParaRPr lang="el-GR" altLang="el-GR" sz="1400" smtClean="0"/>
          </a:p>
        </p:txBody>
      </p:sp>
      <p:sp>
        <p:nvSpPr>
          <p:cNvPr id="54276" name="Line 2"/>
          <p:cNvSpPr>
            <a:spLocks noChangeShapeType="1"/>
          </p:cNvSpPr>
          <p:nvPr/>
        </p:nvSpPr>
        <p:spPr bwMode="auto">
          <a:xfrm flipV="1">
            <a:off x="6948488" y="19891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277" name="Text Box 3"/>
          <p:cNvSpPr txBox="1">
            <a:spLocks noChangeArrowheads="1"/>
          </p:cNvSpPr>
          <p:nvPr/>
        </p:nvSpPr>
        <p:spPr bwMode="auto">
          <a:xfrm>
            <a:off x="179388" y="404813"/>
            <a:ext cx="540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endParaRPr lang="el-GR" altLang="el-GR" sz="2400"/>
          </a:p>
        </p:txBody>
      </p:sp>
      <p:sp>
        <p:nvSpPr>
          <p:cNvPr id="84997" name="Text Box 5"/>
          <p:cNvSpPr txBox="1">
            <a:spLocks noChangeArrowheads="1"/>
          </p:cNvSpPr>
          <p:nvPr/>
        </p:nvSpPr>
        <p:spPr bwMode="auto">
          <a:xfrm>
            <a:off x="395288" y="2636838"/>
            <a:ext cx="8137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000" i="1">
                <a:latin typeface="Trebuchet MS" panose="020B0603020202020204" pitchFamily="34" charset="0"/>
              </a:rPr>
              <a:t>υ</a:t>
            </a:r>
            <a:r>
              <a:rPr lang="el-GR" altLang="el-GR" sz="2000" baseline="-25000">
                <a:latin typeface="Trebuchet MS" panose="020B0603020202020204" pitchFamily="34" charset="0"/>
              </a:rPr>
              <a:t>Α </a:t>
            </a:r>
            <a:r>
              <a:rPr lang="el-GR" altLang="el-GR" sz="2000">
                <a:latin typeface="Trebuchet MS" panose="020B0603020202020204" pitchFamily="34" charset="0"/>
              </a:rPr>
              <a:t>είναι η ταχύτητα του σημείου Α, τότε για τα  μέτρα των παραπάνω ταχυτήτων ισχύει</a:t>
            </a:r>
            <a:r>
              <a:rPr lang="en-US" altLang="el-GR" sz="2000">
                <a:latin typeface="Trebuchet MS" panose="020B0603020202020204" pitchFamily="34" charset="0"/>
              </a:rPr>
              <a:t>:</a:t>
            </a:r>
          </a:p>
          <a:p>
            <a:pPr algn="just" eaLnBrk="1" hangingPunct="1">
              <a:spcBef>
                <a:spcPct val="50000"/>
              </a:spcBef>
              <a:buFontTx/>
              <a:buNone/>
            </a:pPr>
            <a:r>
              <a:rPr lang="el-GR" altLang="el-GR" sz="2000" b="1">
                <a:latin typeface="Trebuchet MS" panose="020B0603020202020204" pitchFamily="34" charset="0"/>
              </a:rPr>
              <a:t>α</a:t>
            </a:r>
            <a:r>
              <a:rPr lang="en-US" altLang="el-GR" sz="2000" b="1">
                <a:latin typeface="Trebuchet MS" panose="020B0603020202020204" pitchFamily="34" charset="0"/>
              </a:rPr>
              <a:t>.</a:t>
            </a:r>
            <a:r>
              <a:rPr lang="el-GR" altLang="el-GR" sz="2000" b="1">
                <a:latin typeface="Trebuchet MS" panose="020B0603020202020204" pitchFamily="34" charset="0"/>
              </a:rPr>
              <a:t>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              </a:t>
            </a:r>
            <a:r>
              <a:rPr lang="el-GR" altLang="el-GR" sz="2000" b="1">
                <a:latin typeface="Trebuchet MS" panose="020B0603020202020204" pitchFamily="34" charset="0"/>
              </a:rPr>
              <a:t>β. </a:t>
            </a:r>
            <a:r>
              <a:rPr lang="en-US" altLang="el-GR" sz="2000" b="1">
                <a:latin typeface="Trebuchet MS" panose="020B0603020202020204" pitchFamily="34" charset="0"/>
              </a:rPr>
              <a:t>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=2</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                 </a:t>
            </a:r>
            <a:r>
              <a:rPr lang="el-GR" altLang="el-GR" sz="2000" b="1">
                <a:latin typeface="Trebuchet MS" panose="020B0603020202020204" pitchFamily="34" charset="0"/>
              </a:rPr>
              <a:t>γ.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    </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a:t>
            </a:r>
          </a:p>
        </p:txBody>
      </p:sp>
      <p:graphicFrame>
        <p:nvGraphicFramePr>
          <p:cNvPr id="54279" name="Object 6"/>
          <p:cNvGraphicFramePr>
            <a:graphicFrameLocks noChangeAspect="1"/>
          </p:cNvGraphicFramePr>
          <p:nvPr/>
        </p:nvGraphicFramePr>
        <p:xfrm>
          <a:off x="6156325" y="3429000"/>
          <a:ext cx="360363" cy="322263"/>
        </p:xfrm>
        <a:graphic>
          <a:graphicData uri="http://schemas.openxmlformats.org/presentationml/2006/ole">
            <mc:AlternateContent xmlns:mc="http://schemas.openxmlformats.org/markup-compatibility/2006">
              <mc:Choice xmlns:v="urn:schemas-microsoft-com:vml" Requires="v">
                <p:oleObj spid="_x0000_s54654" name="Εξίσωση" r:id="rId4" imgW="241091" imgH="215713" progId="Equation.3">
                  <p:embed/>
                </p:oleObj>
              </mc:Choice>
              <mc:Fallback>
                <p:oleObj name="Εξίσωση" r:id="rId4" imgW="241091" imgH="2157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429000"/>
                        <a:ext cx="360363"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048" name="Group 56"/>
          <p:cNvGrpSpPr>
            <a:grpSpLocks/>
          </p:cNvGrpSpPr>
          <p:nvPr/>
        </p:nvGrpSpPr>
        <p:grpSpPr bwMode="auto">
          <a:xfrm>
            <a:off x="395288" y="476250"/>
            <a:ext cx="5256212" cy="2133600"/>
            <a:chOff x="249" y="210"/>
            <a:chExt cx="3311" cy="1344"/>
          </a:xfrm>
        </p:grpSpPr>
        <p:sp>
          <p:nvSpPr>
            <p:cNvPr id="54328" name="Text Box 4"/>
            <p:cNvSpPr txBox="1">
              <a:spLocks noChangeArrowheads="1"/>
            </p:cNvSpPr>
            <p:nvPr/>
          </p:nvSpPr>
          <p:spPr bwMode="auto">
            <a:xfrm>
              <a:off x="249" y="210"/>
              <a:ext cx="3311"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000" b="1" dirty="0" smtClean="0">
                  <a:latin typeface="Trebuchet MS" panose="020B0603020202020204" pitchFamily="34" charset="0"/>
                </a:rPr>
                <a:t>8</a:t>
              </a:r>
              <a:r>
                <a:rPr lang="en-US" altLang="el-GR" sz="2000" b="1" dirty="0" smtClean="0">
                  <a:latin typeface="Trebuchet MS" panose="020B0603020202020204" pitchFamily="34" charset="0"/>
                </a:rPr>
                <a:t>.</a:t>
              </a:r>
              <a:r>
                <a:rPr lang="en-US" altLang="el-GR" sz="2400" b="1" dirty="0" smtClean="0"/>
                <a:t>  </a:t>
              </a:r>
              <a:r>
                <a:rPr lang="el-GR" altLang="el-GR" sz="2000" dirty="0">
                  <a:latin typeface="Trebuchet MS" panose="020B0603020202020204" pitchFamily="34" charset="0"/>
                </a:rPr>
                <a:t>Ο τροχός του σχήματος </a:t>
              </a:r>
              <a:r>
                <a:rPr lang="el-GR" altLang="el-GR" sz="2000" dirty="0" err="1">
                  <a:latin typeface="Trebuchet MS" panose="020B0603020202020204" pitchFamily="34" charset="0"/>
                </a:rPr>
                <a:t>κυλίεται</a:t>
              </a:r>
              <a:r>
                <a:rPr lang="el-GR" altLang="el-GR" sz="2000" dirty="0">
                  <a:latin typeface="Trebuchet MS" panose="020B0603020202020204" pitchFamily="34" charset="0"/>
                </a:rPr>
                <a:t> χωρίς να ολισθαίνει σε οριζόντιο επίπεδο. Το σημείο Α της περιφέρειας του τροχού απέχει</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a:latin typeface="Trebuchet MS" panose="020B0603020202020204" pitchFamily="34" charset="0"/>
                </a:rPr>
                <a:t>  </a:t>
              </a:r>
            </a:p>
            <a:p>
              <a:pPr algn="just" eaLnBrk="1" hangingPunct="1">
                <a:spcBef>
                  <a:spcPct val="50000"/>
                </a:spcBef>
                <a:buFontTx/>
                <a:buNone/>
              </a:pPr>
              <a:r>
                <a:rPr lang="en-US" altLang="el-GR" sz="2000" dirty="0">
                  <a:latin typeface="Trebuchet MS" panose="020B0603020202020204" pitchFamily="34" charset="0"/>
                </a:rPr>
                <a:t>     </a:t>
              </a:r>
              <a:r>
                <a:rPr lang="el-GR" altLang="el-GR" sz="2000" dirty="0">
                  <a:latin typeface="Trebuchet MS" panose="020B0603020202020204" pitchFamily="34" charset="0"/>
                </a:rPr>
                <a:t>από το επίπεδο. Αν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τ</a:t>
              </a:r>
              <a:r>
                <a:rPr lang="el-GR" altLang="el-GR" sz="2000" baseline="-25000" dirty="0">
                  <a:latin typeface="Trebuchet MS" panose="020B0603020202020204" pitchFamily="34" charset="0"/>
                </a:rPr>
                <a:t> </a:t>
              </a:r>
              <a:r>
                <a:rPr lang="el-GR" altLang="el-GR" sz="2000" dirty="0">
                  <a:latin typeface="Trebuchet MS" panose="020B0603020202020204" pitchFamily="34" charset="0"/>
                </a:rPr>
                <a:t>είναι η ταχύτητα λόγω περιστροφής του σημείου Α,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 </a:t>
              </a:r>
              <a:r>
                <a:rPr lang="el-GR" altLang="el-GR" sz="2000" dirty="0">
                  <a:latin typeface="Trebuchet MS" panose="020B0603020202020204" pitchFamily="34" charset="0"/>
                </a:rPr>
                <a:t>είναι η ταχύτητα του κέντρου Κ του τροχού και</a:t>
              </a:r>
              <a:endParaRPr lang="el-GR" altLang="el-GR" sz="2000" b="1" dirty="0">
                <a:latin typeface="Trebuchet MS" panose="020B0603020202020204" pitchFamily="34" charset="0"/>
              </a:endParaRPr>
            </a:p>
          </p:txBody>
        </p:sp>
        <p:graphicFrame>
          <p:nvGraphicFramePr>
            <p:cNvPr id="54329" name="Object 7"/>
            <p:cNvGraphicFramePr>
              <a:graphicFrameLocks noChangeAspect="1"/>
            </p:cNvGraphicFramePr>
            <p:nvPr/>
          </p:nvGraphicFramePr>
          <p:xfrm>
            <a:off x="295" y="845"/>
            <a:ext cx="154" cy="357"/>
          </p:xfrm>
          <a:graphic>
            <a:graphicData uri="http://schemas.openxmlformats.org/presentationml/2006/ole">
              <mc:AlternateContent xmlns:mc="http://schemas.openxmlformats.org/markup-compatibility/2006">
                <mc:Choice xmlns:v="urn:schemas-microsoft-com:vml" Requires="v">
                  <p:oleObj spid="_x0000_s54655" name="Εξίσωση" r:id="rId6" imgW="165028" imgH="380835" progId="Equation.3">
                    <p:embed/>
                  </p:oleObj>
                </mc:Choice>
                <mc:Fallback>
                  <p:oleObj name="Εξίσωση" r:id="rId6" imgW="165028" imgH="38083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 y="845"/>
                          <a:ext cx="15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5000" name="Oval 8"/>
          <p:cNvSpPr>
            <a:spLocks noChangeArrowheads="1"/>
          </p:cNvSpPr>
          <p:nvPr/>
        </p:nvSpPr>
        <p:spPr bwMode="auto">
          <a:xfrm>
            <a:off x="395288"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85001" name="Group 9"/>
          <p:cNvGrpSpPr>
            <a:grpSpLocks/>
          </p:cNvGrpSpPr>
          <p:nvPr/>
        </p:nvGrpSpPr>
        <p:grpSpPr bwMode="auto">
          <a:xfrm>
            <a:off x="5795963" y="474663"/>
            <a:ext cx="3348037" cy="2179637"/>
            <a:chOff x="3651" y="299"/>
            <a:chExt cx="2109" cy="1373"/>
          </a:xfrm>
        </p:grpSpPr>
        <p:grpSp>
          <p:nvGrpSpPr>
            <p:cNvPr id="54306" name="Group 10"/>
            <p:cNvGrpSpPr>
              <a:grpSpLocks/>
            </p:cNvGrpSpPr>
            <p:nvPr/>
          </p:nvGrpSpPr>
          <p:grpSpPr bwMode="auto">
            <a:xfrm>
              <a:off x="3651" y="299"/>
              <a:ext cx="2109" cy="1373"/>
              <a:chOff x="3651" y="299"/>
              <a:chExt cx="2109" cy="1373"/>
            </a:xfrm>
          </p:grpSpPr>
          <p:sp>
            <p:nvSpPr>
              <p:cNvPr id="54308" name="Freeform 11"/>
              <p:cNvSpPr>
                <a:spLocks/>
              </p:cNvSpPr>
              <p:nvPr/>
            </p:nvSpPr>
            <p:spPr bwMode="auto">
              <a:xfrm rot="-300786">
                <a:off x="4059" y="299"/>
                <a:ext cx="320" cy="132"/>
              </a:xfrm>
              <a:custGeom>
                <a:avLst/>
                <a:gdLst>
                  <a:gd name="T0" fmla="*/ 0 w 499"/>
                  <a:gd name="T1" fmla="*/ 15 h 272"/>
                  <a:gd name="T2" fmla="*/ 46 w 499"/>
                  <a:gd name="T3" fmla="*/ 2 h 272"/>
                  <a:gd name="T4" fmla="*/ 84 w 499"/>
                  <a:gd name="T5" fmla="*/ 0 h 272"/>
                  <a:gd name="T6" fmla="*/ 0 60000 65536"/>
                  <a:gd name="T7" fmla="*/ 0 60000 65536"/>
                  <a:gd name="T8" fmla="*/ 0 60000 65536"/>
                </a:gdLst>
                <a:ahLst/>
                <a:cxnLst>
                  <a:cxn ang="T6">
                    <a:pos x="T0" y="T1"/>
                  </a:cxn>
                  <a:cxn ang="T7">
                    <a:pos x="T2" y="T3"/>
                  </a:cxn>
                  <a:cxn ang="T8">
                    <a:pos x="T4" y="T5"/>
                  </a:cxn>
                </a:cxnLst>
                <a:rect l="0" t="0" r="r" b="b"/>
                <a:pathLst>
                  <a:path w="499" h="272">
                    <a:moveTo>
                      <a:pt x="0" y="272"/>
                    </a:moveTo>
                    <a:cubicBezTo>
                      <a:pt x="94" y="181"/>
                      <a:pt x="189" y="90"/>
                      <a:pt x="272" y="45"/>
                    </a:cubicBezTo>
                    <a:cubicBezTo>
                      <a:pt x="355" y="0"/>
                      <a:pt x="461" y="7"/>
                      <a:pt x="499"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4309" name="Group 12"/>
              <p:cNvGrpSpPr>
                <a:grpSpLocks/>
              </p:cNvGrpSpPr>
              <p:nvPr/>
            </p:nvGrpSpPr>
            <p:grpSpPr bwMode="auto">
              <a:xfrm>
                <a:off x="3651" y="346"/>
                <a:ext cx="2109" cy="1326"/>
                <a:chOff x="3651" y="346"/>
                <a:chExt cx="2109" cy="1326"/>
              </a:xfrm>
            </p:grpSpPr>
            <p:sp>
              <p:nvSpPr>
                <p:cNvPr id="54310" name="Oval 13"/>
                <p:cNvSpPr>
                  <a:spLocks noChangeArrowheads="1"/>
                </p:cNvSpPr>
                <p:nvPr/>
              </p:nvSpPr>
              <p:spPr bwMode="auto">
                <a:xfrm>
                  <a:off x="3923" y="346"/>
                  <a:ext cx="1316" cy="12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4311" name="Line 14"/>
                <p:cNvSpPr>
                  <a:spLocks noChangeShapeType="1"/>
                </p:cNvSpPr>
                <p:nvPr/>
              </p:nvSpPr>
              <p:spPr bwMode="auto">
                <a:xfrm>
                  <a:off x="3923" y="935"/>
                  <a:ext cx="131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2" name="Line 15"/>
                <p:cNvSpPr>
                  <a:spLocks noChangeShapeType="1"/>
                </p:cNvSpPr>
                <p:nvPr/>
              </p:nvSpPr>
              <p:spPr bwMode="auto">
                <a:xfrm>
                  <a:off x="4604" y="935"/>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3" name="Line 16"/>
                <p:cNvSpPr>
                  <a:spLocks noChangeShapeType="1"/>
                </p:cNvSpPr>
                <p:nvPr/>
              </p:nvSpPr>
              <p:spPr bwMode="auto">
                <a:xfrm flipV="1">
                  <a:off x="3969" y="1253"/>
                  <a:ext cx="117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4" name="Line 17"/>
                <p:cNvSpPr>
                  <a:spLocks noChangeShapeType="1"/>
                </p:cNvSpPr>
                <p:nvPr/>
              </p:nvSpPr>
              <p:spPr bwMode="auto">
                <a:xfrm>
                  <a:off x="3651" y="935"/>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5" name="Line 18"/>
                <p:cNvSpPr>
                  <a:spLocks noChangeShapeType="1"/>
                </p:cNvSpPr>
                <p:nvPr/>
              </p:nvSpPr>
              <p:spPr bwMode="auto">
                <a:xfrm flipH="1">
                  <a:off x="3651" y="157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6" name="Text Box 19"/>
                <p:cNvSpPr txBox="1">
                  <a:spLocks noChangeArrowheads="1"/>
                </p:cNvSpPr>
                <p:nvPr/>
              </p:nvSpPr>
              <p:spPr bwMode="auto">
                <a:xfrm>
                  <a:off x="3651" y="1162"/>
                  <a:ext cx="2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i="1">
                      <a:latin typeface="Verdana" panose="020B0604030504040204" pitchFamily="34" charset="0"/>
                    </a:rPr>
                    <a:t>R</a:t>
                  </a:r>
                  <a:endParaRPr lang="el-GR" altLang="el-GR" sz="1400" i="1">
                    <a:latin typeface="Verdana" panose="020B0604030504040204" pitchFamily="34" charset="0"/>
                  </a:endParaRPr>
                </a:p>
              </p:txBody>
            </p:sp>
            <p:sp>
              <p:nvSpPr>
                <p:cNvPr id="54317" name="Line 20"/>
                <p:cNvSpPr>
                  <a:spLocks noChangeShapeType="1"/>
                </p:cNvSpPr>
                <p:nvPr/>
              </p:nvSpPr>
              <p:spPr bwMode="auto">
                <a:xfrm flipV="1">
                  <a:off x="3743" y="93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8" name="Line 21"/>
                <p:cNvSpPr>
                  <a:spLocks noChangeShapeType="1"/>
                </p:cNvSpPr>
                <p:nvPr/>
              </p:nvSpPr>
              <p:spPr bwMode="auto">
                <a:xfrm>
                  <a:off x="3743" y="1344"/>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9" name="Line 22"/>
                <p:cNvSpPr>
                  <a:spLocks noChangeShapeType="1"/>
                </p:cNvSpPr>
                <p:nvPr/>
              </p:nvSpPr>
              <p:spPr bwMode="auto">
                <a:xfrm>
                  <a:off x="5148" y="1253"/>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0" name="Line 23"/>
                <p:cNvSpPr>
                  <a:spLocks noChangeShapeType="1"/>
                </p:cNvSpPr>
                <p:nvPr/>
              </p:nvSpPr>
              <p:spPr bwMode="auto">
                <a:xfrm flipH="1">
                  <a:off x="5012" y="1253"/>
                  <a:ext cx="136"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1" name="Text Box 24"/>
                <p:cNvSpPr txBox="1">
                  <a:spLocks noChangeArrowheads="1"/>
                </p:cNvSpPr>
                <p:nvPr/>
              </p:nvSpPr>
              <p:spPr bwMode="auto">
                <a:xfrm>
                  <a:off x="5329" y="1026"/>
                  <a:ext cx="4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n-US" altLang="el-GR" sz="1400" b="1" baseline="-25000">
                      <a:latin typeface="Verdana" panose="020B0604030504040204" pitchFamily="34" charset="0"/>
                    </a:rPr>
                    <a:t>cm</a:t>
                  </a:r>
                  <a:endParaRPr lang="el-GR" altLang="el-GR" sz="1400" b="1">
                    <a:latin typeface="Verdana" panose="020B0604030504040204" pitchFamily="34" charset="0"/>
                  </a:endParaRPr>
                </a:p>
              </p:txBody>
            </p:sp>
            <p:sp>
              <p:nvSpPr>
                <p:cNvPr id="54322" name="Text Box 25"/>
                <p:cNvSpPr txBox="1">
                  <a:spLocks noChangeArrowheads="1"/>
                </p:cNvSpPr>
                <p:nvPr/>
              </p:nvSpPr>
              <p:spPr bwMode="auto">
                <a:xfrm>
                  <a:off x="4921" y="1480"/>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l-GR" altLang="el-GR" sz="1400" b="1" baseline="-25000">
                      <a:latin typeface="Verdana" panose="020B0604030504040204" pitchFamily="34" charset="0"/>
                    </a:rPr>
                    <a:t>τ</a:t>
                  </a:r>
                  <a:endParaRPr lang="el-GR" altLang="el-GR" sz="1400" b="1">
                    <a:latin typeface="Verdana" panose="020B0604030504040204" pitchFamily="34" charset="0"/>
                  </a:endParaRPr>
                </a:p>
              </p:txBody>
            </p:sp>
            <p:sp>
              <p:nvSpPr>
                <p:cNvPr id="54323" name="Text Box 26"/>
                <p:cNvSpPr txBox="1">
                  <a:spLocks noChangeArrowheads="1"/>
                </p:cNvSpPr>
                <p:nvPr/>
              </p:nvSpPr>
              <p:spPr bwMode="auto">
                <a:xfrm>
                  <a:off x="4559" y="709"/>
                  <a:ext cx="1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Κ</a:t>
                  </a:r>
                </a:p>
              </p:txBody>
            </p:sp>
            <p:sp>
              <p:nvSpPr>
                <p:cNvPr id="54324" name="Text Box 27"/>
                <p:cNvSpPr txBox="1">
                  <a:spLocks noChangeArrowheads="1"/>
                </p:cNvSpPr>
                <p:nvPr/>
              </p:nvSpPr>
              <p:spPr bwMode="auto">
                <a:xfrm>
                  <a:off x="4241" y="1298"/>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i="1">
                      <a:latin typeface="Verdana" panose="020B0604030504040204" pitchFamily="34" charset="0"/>
                    </a:rPr>
                    <a:t>R</a:t>
                  </a:r>
                  <a:r>
                    <a:rPr lang="en-US" altLang="el-GR" sz="1400">
                      <a:latin typeface="Verdana" panose="020B0604030504040204" pitchFamily="34" charset="0"/>
                    </a:rPr>
                    <a:t>/2</a:t>
                  </a:r>
                  <a:endParaRPr lang="el-GR" altLang="el-GR" sz="1400">
                    <a:latin typeface="Verdana" panose="020B0604030504040204" pitchFamily="34" charset="0"/>
                  </a:endParaRPr>
                </a:p>
              </p:txBody>
            </p:sp>
            <p:sp>
              <p:nvSpPr>
                <p:cNvPr id="54325" name="Line 28"/>
                <p:cNvSpPr>
                  <a:spLocks noChangeShapeType="1"/>
                </p:cNvSpPr>
                <p:nvPr/>
              </p:nvSpPr>
              <p:spPr bwMode="auto">
                <a:xfrm>
                  <a:off x="4377" y="1480"/>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6" name="Line 29"/>
                <p:cNvSpPr>
                  <a:spLocks noChangeShapeType="1"/>
                </p:cNvSpPr>
                <p:nvPr/>
              </p:nvSpPr>
              <p:spPr bwMode="auto">
                <a:xfrm>
                  <a:off x="4332" y="157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7" name="Text Box 30"/>
                <p:cNvSpPr txBox="1">
                  <a:spLocks noChangeArrowheads="1"/>
                </p:cNvSpPr>
                <p:nvPr/>
              </p:nvSpPr>
              <p:spPr bwMode="auto">
                <a:xfrm>
                  <a:off x="5012" y="1071"/>
                  <a:ext cx="1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Α</a:t>
                  </a:r>
                </a:p>
              </p:txBody>
            </p:sp>
          </p:grpSp>
        </p:grpSp>
        <p:sp>
          <p:nvSpPr>
            <p:cNvPr id="54307" name="Line 31"/>
            <p:cNvSpPr>
              <a:spLocks noChangeShapeType="1"/>
            </p:cNvSpPr>
            <p:nvPr/>
          </p:nvSpPr>
          <p:spPr bwMode="auto">
            <a:xfrm flipV="1">
              <a:off x="4377" y="125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85024" name="Group 32"/>
          <p:cNvGrpSpPr>
            <a:grpSpLocks/>
          </p:cNvGrpSpPr>
          <p:nvPr/>
        </p:nvGrpSpPr>
        <p:grpSpPr bwMode="auto">
          <a:xfrm>
            <a:off x="7956550" y="1989138"/>
            <a:ext cx="935038" cy="665162"/>
            <a:chOff x="5012" y="1253"/>
            <a:chExt cx="589" cy="419"/>
          </a:xfrm>
        </p:grpSpPr>
        <p:sp>
          <p:nvSpPr>
            <p:cNvPr id="54302" name="Line 33"/>
            <p:cNvSpPr>
              <a:spLocks noChangeShapeType="1"/>
            </p:cNvSpPr>
            <p:nvPr/>
          </p:nvSpPr>
          <p:spPr bwMode="auto">
            <a:xfrm>
              <a:off x="5012" y="1525"/>
              <a:ext cx="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3" name="Line 34"/>
            <p:cNvSpPr>
              <a:spLocks noChangeShapeType="1"/>
            </p:cNvSpPr>
            <p:nvPr/>
          </p:nvSpPr>
          <p:spPr bwMode="auto">
            <a:xfrm flipH="1">
              <a:off x="5375" y="1253"/>
              <a:ext cx="91"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4" name="Line 35"/>
            <p:cNvSpPr>
              <a:spLocks noChangeShapeType="1"/>
            </p:cNvSpPr>
            <p:nvPr/>
          </p:nvSpPr>
          <p:spPr bwMode="auto">
            <a:xfrm>
              <a:off x="5148" y="1253"/>
              <a:ext cx="227" cy="27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5" name="Text Box 36"/>
            <p:cNvSpPr txBox="1">
              <a:spLocks noChangeArrowheads="1"/>
            </p:cNvSpPr>
            <p:nvPr/>
          </p:nvSpPr>
          <p:spPr bwMode="auto">
            <a:xfrm>
              <a:off x="5329" y="1480"/>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l-GR" altLang="el-GR" sz="1400" b="1" baseline="-25000">
                  <a:latin typeface="Verdana" panose="020B0604030504040204" pitchFamily="34" charset="0"/>
                </a:rPr>
                <a:t>Α</a:t>
              </a:r>
              <a:endParaRPr lang="el-GR" altLang="el-GR" sz="1400" b="1">
                <a:latin typeface="Verdana" panose="020B0604030504040204" pitchFamily="34" charset="0"/>
              </a:endParaRPr>
            </a:p>
          </p:txBody>
        </p:sp>
      </p:grpSp>
      <p:grpSp>
        <p:nvGrpSpPr>
          <p:cNvPr id="85029" name="Group 37"/>
          <p:cNvGrpSpPr>
            <a:grpSpLocks/>
          </p:cNvGrpSpPr>
          <p:nvPr/>
        </p:nvGrpSpPr>
        <p:grpSpPr bwMode="auto">
          <a:xfrm>
            <a:off x="7308850" y="1484313"/>
            <a:ext cx="863600" cy="1008062"/>
            <a:chOff x="4604" y="935"/>
            <a:chExt cx="544" cy="635"/>
          </a:xfrm>
        </p:grpSpPr>
        <p:sp>
          <p:nvSpPr>
            <p:cNvPr id="54300" name="Line 38"/>
            <p:cNvSpPr>
              <a:spLocks noChangeShapeType="1"/>
            </p:cNvSpPr>
            <p:nvPr/>
          </p:nvSpPr>
          <p:spPr bwMode="auto">
            <a:xfrm flipH="1">
              <a:off x="4604" y="1253"/>
              <a:ext cx="54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1" name="Line 39"/>
            <p:cNvSpPr>
              <a:spLocks noChangeShapeType="1"/>
            </p:cNvSpPr>
            <p:nvPr/>
          </p:nvSpPr>
          <p:spPr bwMode="auto">
            <a:xfrm>
              <a:off x="4604" y="935"/>
              <a:ext cx="544"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285" name="Text Box 40"/>
          <p:cNvSpPr txBox="1">
            <a:spLocks noChangeArrowheads="1"/>
          </p:cNvSpPr>
          <p:nvPr/>
        </p:nvSpPr>
        <p:spPr bwMode="auto">
          <a:xfrm>
            <a:off x="7019925" y="1700213"/>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Λ</a:t>
            </a:r>
          </a:p>
        </p:txBody>
      </p:sp>
      <p:sp>
        <p:nvSpPr>
          <p:cNvPr id="54286" name="Text Box 41"/>
          <p:cNvSpPr txBox="1">
            <a:spLocks noChangeArrowheads="1"/>
          </p:cNvSpPr>
          <p:nvPr/>
        </p:nvSpPr>
        <p:spPr bwMode="auto">
          <a:xfrm>
            <a:off x="7092950" y="24209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Μ</a:t>
            </a:r>
          </a:p>
        </p:txBody>
      </p:sp>
      <p:sp>
        <p:nvSpPr>
          <p:cNvPr id="54287" name="Text Box 42"/>
          <p:cNvSpPr txBox="1">
            <a:spLocks noChangeArrowheads="1"/>
          </p:cNvSpPr>
          <p:nvPr/>
        </p:nvSpPr>
        <p:spPr bwMode="auto">
          <a:xfrm>
            <a:off x="684213" y="45085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graphicFrame>
        <p:nvGraphicFramePr>
          <p:cNvPr id="54288" name="Object 4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656" name="Εξίσωση" r:id="rId8" imgW="114151" imgH="215619" progId="Equation.3">
                  <p:embed/>
                </p:oleObj>
              </mc:Choice>
              <mc:Fallback>
                <p:oleObj name="Εξίσωση" r:id="rId8" imgW="114151" imgH="215619"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36" name="Text Box 44"/>
          <p:cNvSpPr txBox="1">
            <a:spLocks noChangeArrowheads="1"/>
          </p:cNvSpPr>
          <p:nvPr/>
        </p:nvSpPr>
        <p:spPr bwMode="auto">
          <a:xfrm>
            <a:off x="323850" y="5373688"/>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τριγ. ΚΛΑ=τριγ. ΜΛΑ,   άρα  ΜΑ=ΚΑ=</a:t>
            </a:r>
            <a:r>
              <a:rPr lang="en-US" altLang="el-GR" sz="1600" i="1">
                <a:latin typeface="Verdana" panose="020B0604030504040204" pitchFamily="34" charset="0"/>
              </a:rPr>
              <a:t>R, </a:t>
            </a:r>
            <a:r>
              <a:rPr lang="el-GR" altLang="el-GR" sz="1600">
                <a:latin typeface="Verdana" panose="020B0604030504040204" pitchFamily="34" charset="0"/>
              </a:rPr>
              <a:t>δηλ. ΚΜΑ=ισόπλευρο</a:t>
            </a:r>
            <a:endParaRPr lang="el-GR" altLang="el-GR" sz="1600" i="1">
              <a:latin typeface="Verdana" panose="020B0604030504040204" pitchFamily="34" charset="0"/>
            </a:endParaRPr>
          </a:p>
        </p:txBody>
      </p:sp>
      <p:sp>
        <p:nvSpPr>
          <p:cNvPr id="85037" name="Text Box 45"/>
          <p:cNvSpPr txBox="1">
            <a:spLocks noChangeArrowheads="1"/>
          </p:cNvSpPr>
          <p:nvPr/>
        </p:nvSpPr>
        <p:spPr bwMode="auto">
          <a:xfrm>
            <a:off x="323850" y="5734050"/>
            <a:ext cx="4968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γων.ΛΑυ</a:t>
            </a:r>
            <a:r>
              <a:rPr lang="el-GR" altLang="el-GR" sz="1600" baseline="-25000">
                <a:latin typeface="Verdana" panose="020B0604030504040204" pitchFamily="34" charset="0"/>
              </a:rPr>
              <a:t>τ </a:t>
            </a:r>
            <a:r>
              <a:rPr lang="el-GR" altLang="el-GR" sz="1600">
                <a:latin typeface="Verdana" panose="020B0604030504040204" pitchFamily="34" charset="0"/>
              </a:rPr>
              <a:t>= γων.ΜΚΑ(πλευρές κάθετες) =60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30000">
              <a:latin typeface="Verdana" panose="020B0604030504040204" pitchFamily="34" charset="0"/>
            </a:endParaRPr>
          </a:p>
        </p:txBody>
      </p:sp>
      <p:grpSp>
        <p:nvGrpSpPr>
          <p:cNvPr id="85038" name="Group 46"/>
          <p:cNvGrpSpPr>
            <a:grpSpLocks/>
          </p:cNvGrpSpPr>
          <p:nvPr/>
        </p:nvGrpSpPr>
        <p:grpSpPr bwMode="auto">
          <a:xfrm>
            <a:off x="8027988" y="1916113"/>
            <a:ext cx="504825" cy="377825"/>
            <a:chOff x="5057" y="1207"/>
            <a:chExt cx="318" cy="238"/>
          </a:xfrm>
        </p:grpSpPr>
        <p:sp>
          <p:nvSpPr>
            <p:cNvPr id="54298" name="Text Box 47"/>
            <p:cNvSpPr txBox="1">
              <a:spLocks noChangeArrowheads="1"/>
            </p:cNvSpPr>
            <p:nvPr/>
          </p:nvSpPr>
          <p:spPr bwMode="auto">
            <a:xfrm>
              <a:off x="5057" y="1253"/>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Trebuchet MS" panose="020B0603020202020204" pitchFamily="34" charset="0"/>
                </a:rPr>
                <a:t>1</a:t>
              </a:r>
            </a:p>
          </p:txBody>
        </p:sp>
        <p:sp>
          <p:nvSpPr>
            <p:cNvPr id="54299" name="Text Box 48"/>
            <p:cNvSpPr txBox="1">
              <a:spLocks noChangeArrowheads="1"/>
            </p:cNvSpPr>
            <p:nvPr/>
          </p:nvSpPr>
          <p:spPr bwMode="auto">
            <a:xfrm>
              <a:off x="5193" y="120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Trebuchet MS" panose="020B0603020202020204" pitchFamily="34" charset="0"/>
                </a:rPr>
                <a:t>2</a:t>
              </a:r>
            </a:p>
          </p:txBody>
        </p:sp>
      </p:grpSp>
      <p:sp>
        <p:nvSpPr>
          <p:cNvPr id="85041" name="Text Box 49"/>
          <p:cNvSpPr txBox="1">
            <a:spLocks noChangeArrowheads="1"/>
          </p:cNvSpPr>
          <p:nvPr/>
        </p:nvSpPr>
        <p:spPr bwMode="auto">
          <a:xfrm>
            <a:off x="5364163" y="573405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Επίσης  Α</a:t>
            </a:r>
            <a:r>
              <a:rPr lang="el-GR" altLang="el-GR" sz="1600" baseline="-25000">
                <a:latin typeface="Verdana" panose="020B0604030504040204" pitchFamily="34" charset="0"/>
              </a:rPr>
              <a:t>1 </a:t>
            </a:r>
            <a:r>
              <a:rPr lang="el-GR" altLang="el-GR" sz="1600">
                <a:latin typeface="Verdana" panose="020B0604030504040204" pitchFamily="34" charset="0"/>
              </a:rPr>
              <a:t>= Α</a:t>
            </a:r>
            <a:r>
              <a:rPr lang="el-GR" altLang="el-GR" sz="1600" baseline="-25000">
                <a:latin typeface="Verdana" panose="020B0604030504040204" pitchFamily="34" charset="0"/>
              </a:rPr>
              <a:t>2</a:t>
            </a:r>
            <a:r>
              <a:rPr lang="el-GR" altLang="el-GR" sz="1600">
                <a:latin typeface="Verdana" panose="020B0604030504040204" pitchFamily="34" charset="0"/>
              </a:rPr>
              <a:t> = 60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30000">
              <a:latin typeface="Verdana" panose="020B0604030504040204" pitchFamily="34" charset="0"/>
            </a:endParaRPr>
          </a:p>
        </p:txBody>
      </p:sp>
      <p:sp>
        <p:nvSpPr>
          <p:cNvPr id="85043" name="Text Box 51"/>
          <p:cNvSpPr txBox="1">
            <a:spLocks noChangeArrowheads="1"/>
          </p:cNvSpPr>
          <p:nvPr/>
        </p:nvSpPr>
        <p:spPr bwMode="auto">
          <a:xfrm>
            <a:off x="179388" y="4292600"/>
            <a:ext cx="896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γων. ΜΚΑ+γων. υ</a:t>
            </a:r>
            <a:r>
              <a:rPr lang="el-GR" altLang="el-GR" sz="1600" baseline="-25000">
                <a:latin typeface="Verdana" panose="020B0604030504040204" pitchFamily="34" charset="0"/>
              </a:rPr>
              <a:t>τ</a:t>
            </a:r>
            <a:r>
              <a:rPr lang="el-GR" altLang="el-GR" sz="1600">
                <a:latin typeface="Verdana" panose="020B0604030504040204" pitchFamily="34" charset="0"/>
              </a:rPr>
              <a:t>Αυ</a:t>
            </a:r>
            <a:r>
              <a:rPr lang="en-US" altLang="el-GR" sz="1600" baseline="-25000">
                <a:latin typeface="Verdana" panose="020B0604030504040204" pitchFamily="34" charset="0"/>
              </a:rPr>
              <a:t>cm</a:t>
            </a:r>
            <a:r>
              <a:rPr lang="en-US" altLang="el-GR" sz="1600">
                <a:latin typeface="Verdana" panose="020B0604030504040204" pitchFamily="34" charset="0"/>
              </a:rPr>
              <a:t>=180</a:t>
            </a:r>
            <a:r>
              <a:rPr lang="en-US" altLang="el-GR" sz="1600" baseline="30000">
                <a:latin typeface="Verdana" panose="020B0604030504040204" pitchFamily="34" charset="0"/>
              </a:rPr>
              <a:t>0 </a:t>
            </a:r>
            <a:r>
              <a:rPr lang="en-US" altLang="el-GR" sz="1600">
                <a:latin typeface="Verdana" panose="020B0604030504040204" pitchFamily="34" charset="0"/>
              </a:rPr>
              <a:t>(</a:t>
            </a:r>
            <a:r>
              <a:rPr lang="el-GR" altLang="el-GR" sz="1600">
                <a:latin typeface="Verdana" panose="020B0604030504040204" pitchFamily="34" charset="0"/>
              </a:rPr>
              <a:t>πλευρές κάθετες και η μία αμβλεία), άρα Α</a:t>
            </a:r>
            <a:r>
              <a:rPr lang="el-GR" altLang="el-GR" sz="1600" baseline="-25000">
                <a:latin typeface="Verdana" panose="020B0604030504040204" pitchFamily="34" charset="0"/>
              </a:rPr>
              <a:t>1</a:t>
            </a:r>
            <a:r>
              <a:rPr lang="el-GR" altLang="el-GR" sz="1600">
                <a:latin typeface="Verdana" panose="020B0604030504040204" pitchFamily="34" charset="0"/>
              </a:rPr>
              <a:t>+Α</a:t>
            </a:r>
            <a:r>
              <a:rPr lang="el-GR" altLang="el-GR" sz="1600" baseline="-25000">
                <a:latin typeface="Verdana" panose="020B0604030504040204" pitchFamily="34" charset="0"/>
              </a:rPr>
              <a:t>2</a:t>
            </a:r>
            <a:r>
              <a:rPr lang="el-GR" altLang="el-GR" sz="1600">
                <a:latin typeface="Verdana" panose="020B0604030504040204" pitchFamily="34" charset="0"/>
              </a:rPr>
              <a:t>=120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25000">
              <a:latin typeface="Verdana" panose="020B0604030504040204" pitchFamily="34" charset="0"/>
            </a:endParaRPr>
          </a:p>
        </p:txBody>
      </p:sp>
      <p:graphicFrame>
        <p:nvGraphicFramePr>
          <p:cNvPr id="85044" name="Object 52"/>
          <p:cNvGraphicFramePr>
            <a:graphicFrameLocks noChangeAspect="1"/>
          </p:cNvGraphicFramePr>
          <p:nvPr/>
        </p:nvGraphicFramePr>
        <p:xfrm>
          <a:off x="295275" y="4652963"/>
          <a:ext cx="3444875" cy="381000"/>
        </p:xfrm>
        <a:graphic>
          <a:graphicData uri="http://schemas.openxmlformats.org/presentationml/2006/ole">
            <mc:AlternateContent xmlns:mc="http://schemas.openxmlformats.org/markup-compatibility/2006">
              <mc:Choice xmlns:v="urn:schemas-microsoft-com:vml" Requires="v">
                <p:oleObj spid="_x0000_s54657" name="Εξίσωση" r:id="rId10" imgW="2413000" imgH="266700" progId="Equation.3">
                  <p:embed/>
                </p:oleObj>
              </mc:Choice>
              <mc:Fallback>
                <p:oleObj name="Εξίσωση" r:id="rId10" imgW="2413000" imgH="266700" progId="Equation.3">
                  <p:embed/>
                  <p:pic>
                    <p:nvPicPr>
                      <p:cNvPr id="0" name="Object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 y="4652963"/>
                        <a:ext cx="34448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45" name="Text Box 53"/>
          <p:cNvSpPr txBox="1">
            <a:spLocks noChangeArrowheads="1"/>
          </p:cNvSpPr>
          <p:nvPr/>
        </p:nvSpPr>
        <p:spPr bwMode="auto">
          <a:xfrm>
            <a:off x="1763713" y="4005263"/>
            <a:ext cx="6624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τριγ. ΚΛΑ=τριγ. ΜΛΑ,   άρα  ΜΑ=ΚΑ=</a:t>
            </a:r>
            <a:r>
              <a:rPr lang="en-US" altLang="el-GR" sz="1600" i="1">
                <a:latin typeface="Verdana" panose="020B0604030504040204" pitchFamily="34" charset="0"/>
              </a:rPr>
              <a:t>R, </a:t>
            </a:r>
            <a:r>
              <a:rPr lang="el-GR" altLang="el-GR" sz="1600">
                <a:latin typeface="Verdana" panose="020B0604030504040204" pitchFamily="34" charset="0"/>
              </a:rPr>
              <a:t>δηλ. ΚΜΑ=ισόπλευρο</a:t>
            </a:r>
            <a:endParaRPr lang="el-GR" altLang="el-GR" sz="1600" i="1">
              <a:latin typeface="Verdana" panose="020B0604030504040204" pitchFamily="34" charset="0"/>
            </a:endParaRPr>
          </a:p>
        </p:txBody>
      </p:sp>
      <p:sp>
        <p:nvSpPr>
          <p:cNvPr id="85046" name="Text Box 54"/>
          <p:cNvSpPr txBox="1">
            <a:spLocks noChangeArrowheads="1"/>
          </p:cNvSpPr>
          <p:nvPr/>
        </p:nvSpPr>
        <p:spPr bwMode="auto">
          <a:xfrm>
            <a:off x="323850" y="4005263"/>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a:latin typeface="Verdana" panose="020B0604030504040204" pitchFamily="34" charset="0"/>
              </a:rPr>
              <a:t>1</a:t>
            </a:r>
            <a:r>
              <a:rPr lang="el-GR" altLang="el-GR" sz="1400">
                <a:latin typeface="Verdana" panose="020B0604030504040204" pitchFamily="34" charset="0"/>
              </a:rPr>
              <a:t>η λύση</a:t>
            </a:r>
          </a:p>
        </p:txBody>
      </p:sp>
      <p:sp>
        <p:nvSpPr>
          <p:cNvPr id="85047" name="Text Box 55"/>
          <p:cNvSpPr txBox="1">
            <a:spLocks noChangeArrowheads="1"/>
          </p:cNvSpPr>
          <p:nvPr/>
        </p:nvSpPr>
        <p:spPr bwMode="auto">
          <a:xfrm>
            <a:off x="323850" y="5084763"/>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2η λύση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5048"/>
                                        </p:tgtEl>
                                        <p:attrNameLst>
                                          <p:attrName>style.visibility</p:attrName>
                                        </p:attrNameLst>
                                      </p:cBhvr>
                                      <p:to>
                                        <p:strVal val="visible"/>
                                      </p:to>
                                    </p:set>
                                    <p:animEffect transition="in" filter="dissolve">
                                      <p:cBhvr>
                                        <p:cTn id="7" dur="500"/>
                                        <p:tgtEl>
                                          <p:spTgt spid="850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dissolve">
                                      <p:cBhvr>
                                        <p:cTn id="10" dur="500"/>
                                        <p:tgtEl>
                                          <p:spTgt spid="84997"/>
                                        </p:tgtEl>
                                      </p:cBhvr>
                                    </p:animEffect>
                                  </p:childTnLst>
                                </p:cTn>
                              </p:par>
                              <p:par>
                                <p:cTn id="11" presetID="9" presetClass="entr" presetSubtype="0" fill="hold" nodeType="withEffect">
                                  <p:stCondLst>
                                    <p:cond delay="0"/>
                                  </p:stCondLst>
                                  <p:childTnLst>
                                    <p:set>
                                      <p:cBhvr>
                                        <p:cTn id="12" dur="1" fill="hold">
                                          <p:stCondLst>
                                            <p:cond delay="0"/>
                                          </p:stCondLst>
                                        </p:cTn>
                                        <p:tgtEl>
                                          <p:spTgt spid="85001"/>
                                        </p:tgtEl>
                                        <p:attrNameLst>
                                          <p:attrName>style.visibility</p:attrName>
                                        </p:attrNameLst>
                                      </p:cBhvr>
                                      <p:to>
                                        <p:strVal val="visible"/>
                                      </p:to>
                                    </p:set>
                                    <p:animEffect transition="in" filter="dissolve">
                                      <p:cBhvr>
                                        <p:cTn id="13" dur="500"/>
                                        <p:tgtEl>
                                          <p:spTgt spid="850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85024"/>
                                        </p:tgtEl>
                                        <p:attrNameLst>
                                          <p:attrName>style.visibility</p:attrName>
                                        </p:attrNameLst>
                                      </p:cBhvr>
                                      <p:to>
                                        <p:strVal val="visible"/>
                                      </p:to>
                                    </p:set>
                                    <p:anim calcmode="lin" valueType="num">
                                      <p:cBhvr>
                                        <p:cTn id="18" dur="1000" fill="hold"/>
                                        <p:tgtEl>
                                          <p:spTgt spid="85024"/>
                                        </p:tgtEl>
                                        <p:attrNameLst>
                                          <p:attrName>ppt_x</p:attrName>
                                        </p:attrNameLst>
                                      </p:cBhvr>
                                      <p:tavLst>
                                        <p:tav tm="0">
                                          <p:val>
                                            <p:strVal val="#ppt_x-.2"/>
                                          </p:val>
                                        </p:tav>
                                        <p:tav tm="100000">
                                          <p:val>
                                            <p:strVal val="#ppt_x"/>
                                          </p:val>
                                        </p:tav>
                                      </p:tavLst>
                                    </p:anim>
                                    <p:anim calcmode="lin" valueType="num">
                                      <p:cBhvr>
                                        <p:cTn id="19" dur="1000" fill="hold"/>
                                        <p:tgtEl>
                                          <p:spTgt spid="8502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50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5029"/>
                                        </p:tgtEl>
                                        <p:attrNameLst>
                                          <p:attrName>style.visibility</p:attrName>
                                        </p:attrNameLst>
                                      </p:cBhvr>
                                      <p:to>
                                        <p:strVal val="visible"/>
                                      </p:to>
                                    </p:set>
                                    <p:animEffect transition="in" filter="dissolve">
                                      <p:cBhvr>
                                        <p:cTn id="25" dur="500"/>
                                        <p:tgtEl>
                                          <p:spTgt spid="850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5046"/>
                                        </p:tgtEl>
                                        <p:attrNameLst>
                                          <p:attrName>style.visibility</p:attrName>
                                        </p:attrNameLst>
                                      </p:cBhvr>
                                      <p:to>
                                        <p:strVal val="visible"/>
                                      </p:to>
                                    </p:set>
                                    <p:animEffect transition="in" filter="dissolve">
                                      <p:cBhvr>
                                        <p:cTn id="30" dur="500"/>
                                        <p:tgtEl>
                                          <p:spTgt spid="8504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85045"/>
                                        </p:tgtEl>
                                        <p:attrNameLst>
                                          <p:attrName>style.visibility</p:attrName>
                                        </p:attrNameLst>
                                      </p:cBhvr>
                                      <p:to>
                                        <p:strVal val="visible"/>
                                      </p:to>
                                    </p:set>
                                    <p:animEffect transition="in" filter="dissolve">
                                      <p:cBhvr>
                                        <p:cTn id="35" dur="500"/>
                                        <p:tgtEl>
                                          <p:spTgt spid="850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043"/>
                                        </p:tgtEl>
                                        <p:attrNameLst>
                                          <p:attrName>style.visibility</p:attrName>
                                        </p:attrNameLst>
                                      </p:cBhvr>
                                      <p:to>
                                        <p:strVal val="visible"/>
                                      </p:to>
                                    </p:set>
                                    <p:animEffect transition="in" filter="dissolve">
                                      <p:cBhvr>
                                        <p:cTn id="40" dur="500"/>
                                        <p:tgtEl>
                                          <p:spTgt spid="85043"/>
                                        </p:tgtEl>
                                      </p:cBhvr>
                                    </p:animEffect>
                                  </p:childTnLst>
                                </p:cTn>
                              </p:par>
                              <p:par>
                                <p:cTn id="41" presetID="9" presetClass="entr" presetSubtype="0" fill="hold" nodeType="withEffect">
                                  <p:stCondLst>
                                    <p:cond delay="0"/>
                                  </p:stCondLst>
                                  <p:childTnLst>
                                    <p:set>
                                      <p:cBhvr>
                                        <p:cTn id="42" dur="1" fill="hold">
                                          <p:stCondLst>
                                            <p:cond delay="0"/>
                                          </p:stCondLst>
                                        </p:cTn>
                                        <p:tgtEl>
                                          <p:spTgt spid="85038"/>
                                        </p:tgtEl>
                                        <p:attrNameLst>
                                          <p:attrName>style.visibility</p:attrName>
                                        </p:attrNameLst>
                                      </p:cBhvr>
                                      <p:to>
                                        <p:strVal val="visible"/>
                                      </p:to>
                                    </p:set>
                                    <p:animEffect transition="in" filter="dissolve">
                                      <p:cBhvr>
                                        <p:cTn id="43" dur="500"/>
                                        <p:tgtEl>
                                          <p:spTgt spid="850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5044"/>
                                        </p:tgtEl>
                                        <p:attrNameLst>
                                          <p:attrName>style.visibility</p:attrName>
                                        </p:attrNameLst>
                                      </p:cBhvr>
                                      <p:to>
                                        <p:strVal val="visible"/>
                                      </p:to>
                                    </p:set>
                                    <p:animEffect transition="in" filter="dissolve">
                                      <p:cBhvr>
                                        <p:cTn id="48" dur="500"/>
                                        <p:tgtEl>
                                          <p:spTgt spid="8504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5000"/>
                                        </p:tgtEl>
                                        <p:attrNameLst>
                                          <p:attrName>style.visibility</p:attrName>
                                        </p:attrNameLst>
                                      </p:cBhvr>
                                      <p:to>
                                        <p:strVal val="visible"/>
                                      </p:to>
                                    </p:set>
                                    <p:animEffect transition="in" filter="fade">
                                      <p:cBhvr>
                                        <p:cTn id="53" dur="1000"/>
                                        <p:tgtEl>
                                          <p:spTgt spid="85000"/>
                                        </p:tgtEl>
                                      </p:cBhvr>
                                    </p:animEffect>
                                    <p:anim calcmode="lin" valueType="num">
                                      <p:cBhvr>
                                        <p:cTn id="54" dur="1000" fill="hold"/>
                                        <p:tgtEl>
                                          <p:spTgt spid="85000"/>
                                        </p:tgtEl>
                                        <p:attrNameLst>
                                          <p:attrName>ppt_x</p:attrName>
                                        </p:attrNameLst>
                                      </p:cBhvr>
                                      <p:tavLst>
                                        <p:tav tm="0">
                                          <p:val>
                                            <p:strVal val="#ppt_x"/>
                                          </p:val>
                                        </p:tav>
                                        <p:tav tm="100000">
                                          <p:val>
                                            <p:strVal val="#ppt_x"/>
                                          </p:val>
                                        </p:tav>
                                      </p:tavLst>
                                    </p:anim>
                                    <p:anim calcmode="lin" valueType="num">
                                      <p:cBhvr>
                                        <p:cTn id="55" dur="1000" fill="hold"/>
                                        <p:tgtEl>
                                          <p:spTgt spid="8500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5047"/>
                                        </p:tgtEl>
                                        <p:attrNameLst>
                                          <p:attrName>style.visibility</p:attrName>
                                        </p:attrNameLst>
                                      </p:cBhvr>
                                      <p:to>
                                        <p:strVal val="visible"/>
                                      </p:to>
                                    </p:set>
                                    <p:animEffect transition="in" filter="dissolve">
                                      <p:cBhvr>
                                        <p:cTn id="60" dur="500"/>
                                        <p:tgtEl>
                                          <p:spTgt spid="8504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5036"/>
                                        </p:tgtEl>
                                        <p:attrNameLst>
                                          <p:attrName>style.visibility</p:attrName>
                                        </p:attrNameLst>
                                      </p:cBhvr>
                                      <p:to>
                                        <p:strVal val="visible"/>
                                      </p:to>
                                    </p:set>
                                    <p:animEffect transition="in" filter="dissolve">
                                      <p:cBhvr>
                                        <p:cTn id="65" dur="500"/>
                                        <p:tgtEl>
                                          <p:spTgt spid="8503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85037"/>
                                        </p:tgtEl>
                                        <p:attrNameLst>
                                          <p:attrName>style.visibility</p:attrName>
                                        </p:attrNameLst>
                                      </p:cBhvr>
                                      <p:to>
                                        <p:strVal val="visible"/>
                                      </p:to>
                                    </p:set>
                                    <p:animEffect transition="in" filter="dissolve">
                                      <p:cBhvr>
                                        <p:cTn id="70" dur="500"/>
                                        <p:tgtEl>
                                          <p:spTgt spid="850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5041"/>
                                        </p:tgtEl>
                                        <p:attrNameLst>
                                          <p:attrName>style.visibility</p:attrName>
                                        </p:attrNameLst>
                                      </p:cBhvr>
                                      <p:to>
                                        <p:strVal val="visible"/>
                                      </p:to>
                                    </p:set>
                                    <p:animEffect transition="in" filter="dissolve">
                                      <p:cBhvr>
                                        <p:cTn id="75" dur="500"/>
                                        <p:tgtEl>
                                          <p:spTgt spid="85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5000" grpId="0" animBg="1"/>
      <p:bldP spid="85036" grpId="0"/>
      <p:bldP spid="85041" grpId="0"/>
      <p:bldP spid="85043" grpId="0"/>
      <p:bldP spid="85046" grpId="0"/>
      <p:bldP spid="850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DC29AB-2B28-4785-A8DC-386FF4D29A24}" type="slidenum">
              <a:rPr lang="el-GR" altLang="el-GR" sz="1400" smtClean="0"/>
              <a:pPr>
                <a:spcBef>
                  <a:spcPct val="0"/>
                </a:spcBef>
                <a:buFontTx/>
                <a:buNone/>
              </a:pPr>
              <a:t>4</a:t>
            </a:fld>
            <a:endParaRPr lang="el-GR" altLang="el-GR" sz="140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33825"/>
            <a:ext cx="3167063" cy="23495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789363"/>
            <a:ext cx="2520950" cy="2497137"/>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Text Box 6"/>
          <p:cNvSpPr txBox="1">
            <a:spLocks noChangeArrowheads="1"/>
          </p:cNvSpPr>
          <p:nvPr/>
        </p:nvSpPr>
        <p:spPr bwMode="auto">
          <a:xfrm>
            <a:off x="1079959" y="137845"/>
            <a:ext cx="698408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b="1" dirty="0">
                <a:effectLst>
                  <a:outerShdw blurRad="38100" dist="38100" dir="2700000" algn="tl">
                    <a:srgbClr val="FFFFFF"/>
                  </a:outerShdw>
                </a:effectLst>
                <a:latin typeface="Comic Sans MS" pitchFamily="66" charset="0"/>
              </a:rPr>
              <a:t>Όταν ένα στερεό κάνει μεταφορική κίνηση, τότε</a:t>
            </a:r>
          </a:p>
          <a:p>
            <a:pPr algn="just" eaLnBrk="1" hangingPunct="1">
              <a:lnSpc>
                <a:spcPct val="150000"/>
              </a:lnSpc>
              <a:spcBef>
                <a:spcPct val="50000"/>
              </a:spcBef>
              <a:buFontTx/>
              <a:buChar char="•"/>
              <a:defRPr/>
            </a:pPr>
            <a:r>
              <a:rPr lang="el-GR" altLang="el-GR" b="1" dirty="0">
                <a:solidFill>
                  <a:schemeClr val="hlink"/>
                </a:solidFill>
                <a:effectLst>
                  <a:outerShdw blurRad="38100" dist="38100" dir="2700000" algn="tl">
                    <a:srgbClr val="000000"/>
                  </a:outerShdw>
                </a:effectLst>
                <a:latin typeface="Comic Sans MS" pitchFamily="66" charset="0"/>
              </a:rPr>
              <a:t>   </a:t>
            </a:r>
            <a:r>
              <a:rPr lang="el-GR" altLang="el-GR" b="1" dirty="0">
                <a:solidFill>
                  <a:schemeClr val="hlink"/>
                </a:solidFill>
                <a:effectLst>
                  <a:outerShdw blurRad="38100" dist="38100" dir="2700000" algn="tl">
                    <a:srgbClr val="000000"/>
                  </a:outerShdw>
                </a:effectLst>
                <a:latin typeface="Comic Sans MS" pitchFamily="66" charset="0"/>
                <a:hlinkClick r:id="rId5"/>
              </a:rPr>
              <a:t>οι τροχιές όλων των σημείων του σώματος είναι </a:t>
            </a:r>
            <a:r>
              <a:rPr lang="el-GR" altLang="el-GR" b="1" dirty="0" smtClean="0">
                <a:solidFill>
                  <a:schemeClr val="hlink"/>
                </a:solidFill>
                <a:effectLst>
                  <a:outerShdw blurRad="38100" dist="38100" dir="2700000" algn="tl">
                    <a:srgbClr val="000000"/>
                  </a:outerShdw>
                </a:effectLst>
                <a:latin typeface="Comic Sans MS" pitchFamily="66" charset="0"/>
                <a:hlinkClick r:id="rId5"/>
              </a:rPr>
              <a:t>παράλληλες</a:t>
            </a:r>
            <a:r>
              <a:rPr lang="el-GR" altLang="el-GR" b="1" dirty="0" smtClean="0">
                <a:solidFill>
                  <a:schemeClr val="hlink"/>
                </a:solidFill>
                <a:effectLst>
                  <a:outerShdw blurRad="38100" dist="38100" dir="2700000" algn="tl">
                    <a:srgbClr val="000000"/>
                  </a:outerShdw>
                </a:effectLst>
                <a:latin typeface="Comic Sans MS" pitchFamily="66" charset="0"/>
              </a:rPr>
              <a:t>,</a:t>
            </a:r>
            <a:endParaRPr lang="el-GR" altLang="el-GR"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l-GR" altLang="el-GR" b="1" dirty="0">
                <a:solidFill>
                  <a:srgbClr val="CC6600"/>
                </a:solidFill>
                <a:effectLst>
                  <a:outerShdw blurRad="38100" dist="38100" dir="2700000" algn="tl">
                    <a:srgbClr val="000000"/>
                  </a:outerShdw>
                </a:effectLst>
                <a:latin typeface="Comic Sans MS" pitchFamily="66" charset="0"/>
              </a:rPr>
              <a:t>   </a:t>
            </a:r>
            <a:r>
              <a:rPr lang="el-GR" altLang="el-GR" b="1" dirty="0">
                <a:solidFill>
                  <a:srgbClr val="CC3300"/>
                </a:solidFill>
                <a:effectLst>
                  <a:outerShdw blurRad="38100" dist="38100" dir="2700000" algn="tl">
                    <a:srgbClr val="000000"/>
                  </a:outerShdw>
                </a:effectLst>
                <a:latin typeface="Comic Sans MS" pitchFamily="66" charset="0"/>
              </a:rPr>
              <a:t>το ευθύγραμμο τμήμα που συνδέει δύο τυχαία σημεία του σώματος μετατοπίζεται παράλληλα προς τον εαυτό του.</a:t>
            </a:r>
          </a:p>
        </p:txBody>
      </p:sp>
      <p:sp>
        <p:nvSpPr>
          <p:cNvPr id="9223" name="Line 7"/>
          <p:cNvSpPr>
            <a:spLocks noChangeShapeType="1"/>
          </p:cNvSpPr>
          <p:nvPr/>
        </p:nvSpPr>
        <p:spPr bwMode="auto">
          <a:xfrm flipV="1">
            <a:off x="755650" y="5084763"/>
            <a:ext cx="43180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4" name="Line 8"/>
          <p:cNvSpPr>
            <a:spLocks noChangeShapeType="1"/>
          </p:cNvSpPr>
          <p:nvPr/>
        </p:nvSpPr>
        <p:spPr bwMode="auto">
          <a:xfrm flipV="1">
            <a:off x="1763713" y="4652963"/>
            <a:ext cx="360362"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6" name="Line 10"/>
          <p:cNvSpPr>
            <a:spLocks noChangeShapeType="1"/>
          </p:cNvSpPr>
          <p:nvPr/>
        </p:nvSpPr>
        <p:spPr bwMode="auto">
          <a:xfrm flipV="1">
            <a:off x="2555875" y="4076700"/>
            <a:ext cx="43180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7" name="Line 11"/>
          <p:cNvSpPr>
            <a:spLocks noChangeShapeType="1"/>
          </p:cNvSpPr>
          <p:nvPr/>
        </p:nvSpPr>
        <p:spPr bwMode="auto">
          <a:xfrm>
            <a:off x="7019925" y="3933825"/>
            <a:ext cx="0" cy="2873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8" name="Line 12"/>
          <p:cNvSpPr>
            <a:spLocks noChangeShapeType="1"/>
          </p:cNvSpPr>
          <p:nvPr/>
        </p:nvSpPr>
        <p:spPr bwMode="auto">
          <a:xfrm>
            <a:off x="7667625" y="4221163"/>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9" name="Line 13"/>
          <p:cNvSpPr>
            <a:spLocks noChangeShapeType="1"/>
          </p:cNvSpPr>
          <p:nvPr/>
        </p:nvSpPr>
        <p:spPr bwMode="auto">
          <a:xfrm>
            <a:off x="6372225" y="4221163"/>
            <a:ext cx="0" cy="2143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0" name="Line 14"/>
          <p:cNvSpPr>
            <a:spLocks noChangeShapeType="1"/>
          </p:cNvSpPr>
          <p:nvPr/>
        </p:nvSpPr>
        <p:spPr bwMode="auto">
          <a:xfrm>
            <a:off x="6084888" y="4797425"/>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1" name="Line 15"/>
          <p:cNvSpPr>
            <a:spLocks noChangeShapeType="1"/>
          </p:cNvSpPr>
          <p:nvPr/>
        </p:nvSpPr>
        <p:spPr bwMode="auto">
          <a:xfrm>
            <a:off x="7956550" y="4797425"/>
            <a:ext cx="0" cy="2857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2" name="Line 16"/>
          <p:cNvSpPr>
            <a:spLocks noChangeShapeType="1"/>
          </p:cNvSpPr>
          <p:nvPr/>
        </p:nvSpPr>
        <p:spPr bwMode="auto">
          <a:xfrm>
            <a:off x="6300788" y="5516563"/>
            <a:ext cx="0" cy="2174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3" name="Line 17"/>
          <p:cNvSpPr>
            <a:spLocks noChangeShapeType="1"/>
          </p:cNvSpPr>
          <p:nvPr/>
        </p:nvSpPr>
        <p:spPr bwMode="auto">
          <a:xfrm>
            <a:off x="7019925" y="5805488"/>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4" name="Line 18"/>
          <p:cNvSpPr>
            <a:spLocks noChangeShapeType="1"/>
          </p:cNvSpPr>
          <p:nvPr/>
        </p:nvSpPr>
        <p:spPr bwMode="auto">
          <a:xfrm>
            <a:off x="7667625" y="5516563"/>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6" name="Line 20"/>
          <p:cNvSpPr>
            <a:spLocks noChangeShapeType="1"/>
          </p:cNvSpPr>
          <p:nvPr/>
        </p:nvSpPr>
        <p:spPr bwMode="auto">
          <a:xfrm flipV="1">
            <a:off x="1476375" y="5734050"/>
            <a:ext cx="43180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7" name="Line 21"/>
          <p:cNvSpPr>
            <a:spLocks noChangeShapeType="1"/>
          </p:cNvSpPr>
          <p:nvPr/>
        </p:nvSpPr>
        <p:spPr bwMode="auto">
          <a:xfrm flipV="1">
            <a:off x="2484438" y="5300663"/>
            <a:ext cx="358775"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8" name="Line 22"/>
          <p:cNvSpPr>
            <a:spLocks noChangeShapeType="1"/>
          </p:cNvSpPr>
          <p:nvPr/>
        </p:nvSpPr>
        <p:spPr bwMode="auto">
          <a:xfrm flipV="1">
            <a:off x="3276600" y="4724400"/>
            <a:ext cx="358775"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9" name="Line 23"/>
          <p:cNvSpPr>
            <a:spLocks noChangeShapeType="1"/>
          </p:cNvSpPr>
          <p:nvPr/>
        </p:nvSpPr>
        <p:spPr bwMode="auto">
          <a:xfrm>
            <a:off x="827088" y="5373688"/>
            <a:ext cx="649287"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763713" y="4941888"/>
            <a:ext cx="649287" cy="647700"/>
          </a:xfrm>
          <a:prstGeom prst="line">
            <a:avLst/>
          </a:prstGeom>
          <a:noFill/>
          <a:ln w="3810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627313" y="4365625"/>
            <a:ext cx="649287"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wipe(left)">
                                      <p:cBhvr>
                                        <p:cTn id="7" dur="1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wipe(left)">
                                      <p:cBhvr>
                                        <p:cTn id="12" dur="1500"/>
                                        <p:tgtEl>
                                          <p:spTgt spid="9222">
                                            <p:txEl>
                                              <p:pRg st="1" end="1"/>
                                            </p:txEl>
                                          </p:spTgt>
                                        </p:tgtEl>
                                      </p:cBhvr>
                                    </p:animEffect>
                                  </p:childTnLst>
                                </p:cTn>
                              </p:par>
                            </p:childTnLst>
                          </p:cTn>
                        </p:par>
                        <p:par>
                          <p:cTn id="13" fill="hold" nodeType="withGroup">
                            <p:stCondLst>
                              <p:cond delay="1500"/>
                            </p:stCondLst>
                            <p:childTnLst>
                              <p:par>
                                <p:cTn id="14" presetID="22" presetClass="entr" presetSubtype="8" fill="hold" nodeType="afterEffect">
                                  <p:stCondLst>
                                    <p:cond delay="500"/>
                                  </p:stCondLst>
                                  <p:childTnLst>
                                    <p:set>
                                      <p:cBhvr>
                                        <p:cTn id="15" dur="1" fill="hold">
                                          <p:stCondLst>
                                            <p:cond delay="0"/>
                                          </p:stCondLst>
                                        </p:cTn>
                                        <p:tgtEl>
                                          <p:spTgt spid="9220"/>
                                        </p:tgtEl>
                                        <p:attrNameLst>
                                          <p:attrName>style.visibility</p:attrName>
                                        </p:attrNameLst>
                                      </p:cBhvr>
                                      <p:to>
                                        <p:strVal val="visible"/>
                                      </p:to>
                                    </p:set>
                                    <p:animEffect transition="in" filter="wipe(left)">
                                      <p:cBhvr>
                                        <p:cTn id="16" dur="15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23"/>
                                        </p:tgtEl>
                                        <p:attrNameLst>
                                          <p:attrName>style.visibility</p:attrName>
                                        </p:attrNameLst>
                                      </p:cBhvr>
                                      <p:to>
                                        <p:strVal val="visible"/>
                                      </p:to>
                                    </p:set>
                                    <p:animEffect transition="in" filter="wipe(down)">
                                      <p:cBhvr>
                                        <p:cTn id="21" dur="500"/>
                                        <p:tgtEl>
                                          <p:spTgt spid="9223"/>
                                        </p:tgtEl>
                                      </p:cBhvr>
                                    </p:animEffect>
                                  </p:childTnLst>
                                </p:cTn>
                              </p:par>
                              <p:par>
                                <p:cTn id="22" presetID="22" presetClass="entr" presetSubtype="4" fill="hold" nodeType="withEffect">
                                  <p:stCondLst>
                                    <p:cond delay="0"/>
                                  </p:stCondLst>
                                  <p:childTnLst>
                                    <p:set>
                                      <p:cBhvr>
                                        <p:cTn id="23" dur="1" fill="hold">
                                          <p:stCondLst>
                                            <p:cond delay="0"/>
                                          </p:stCondLst>
                                        </p:cTn>
                                        <p:tgtEl>
                                          <p:spTgt spid="9236"/>
                                        </p:tgtEl>
                                        <p:attrNameLst>
                                          <p:attrName>style.visibility</p:attrName>
                                        </p:attrNameLst>
                                      </p:cBhvr>
                                      <p:to>
                                        <p:strVal val="visible"/>
                                      </p:to>
                                    </p:set>
                                    <p:animEffect transition="in" filter="wipe(down)">
                                      <p:cBhvr>
                                        <p:cTn id="24" dur="500"/>
                                        <p:tgtEl>
                                          <p:spTgt spid="9236"/>
                                        </p:tgtEl>
                                      </p:cBhvr>
                                    </p:animEffect>
                                  </p:childTnLst>
                                </p:cTn>
                              </p:par>
                            </p:childTnLst>
                          </p:cTn>
                        </p:par>
                        <p:par>
                          <p:cTn id="25" fill="hold" nodeType="withGroup">
                            <p:stCondLst>
                              <p:cond delay="500"/>
                            </p:stCondLst>
                            <p:childTnLst>
                              <p:par>
                                <p:cTn id="26" presetID="22" presetClass="entr" presetSubtype="4" fill="hold" nodeType="afterEffect">
                                  <p:stCondLst>
                                    <p:cond delay="500"/>
                                  </p:stCondLst>
                                  <p:childTnLst>
                                    <p:set>
                                      <p:cBhvr>
                                        <p:cTn id="27" dur="1" fill="hold">
                                          <p:stCondLst>
                                            <p:cond delay="0"/>
                                          </p:stCondLst>
                                        </p:cTn>
                                        <p:tgtEl>
                                          <p:spTgt spid="9224"/>
                                        </p:tgtEl>
                                        <p:attrNameLst>
                                          <p:attrName>style.visibility</p:attrName>
                                        </p:attrNameLst>
                                      </p:cBhvr>
                                      <p:to>
                                        <p:strVal val="visible"/>
                                      </p:to>
                                    </p:set>
                                    <p:animEffect transition="in" filter="wipe(down)">
                                      <p:cBhvr>
                                        <p:cTn id="28" dur="500"/>
                                        <p:tgtEl>
                                          <p:spTgt spid="9224"/>
                                        </p:tgtEl>
                                      </p:cBhvr>
                                    </p:animEffect>
                                  </p:childTnLst>
                                </p:cTn>
                              </p:par>
                              <p:par>
                                <p:cTn id="29" presetID="22" presetClass="entr" presetSubtype="4" fill="hold" nodeType="withEffect">
                                  <p:stCondLst>
                                    <p:cond delay="500"/>
                                  </p:stCondLst>
                                  <p:childTnLst>
                                    <p:set>
                                      <p:cBhvr>
                                        <p:cTn id="30" dur="1" fill="hold">
                                          <p:stCondLst>
                                            <p:cond delay="0"/>
                                          </p:stCondLst>
                                        </p:cTn>
                                        <p:tgtEl>
                                          <p:spTgt spid="9237"/>
                                        </p:tgtEl>
                                        <p:attrNameLst>
                                          <p:attrName>style.visibility</p:attrName>
                                        </p:attrNameLst>
                                      </p:cBhvr>
                                      <p:to>
                                        <p:strVal val="visible"/>
                                      </p:to>
                                    </p:set>
                                    <p:animEffect transition="in" filter="wipe(down)">
                                      <p:cBhvr>
                                        <p:cTn id="31" dur="500"/>
                                        <p:tgtEl>
                                          <p:spTgt spid="9237"/>
                                        </p:tgtEl>
                                      </p:cBhvr>
                                    </p:animEffect>
                                  </p:childTnLst>
                                </p:cTn>
                              </p:par>
                            </p:childTnLst>
                          </p:cTn>
                        </p:par>
                        <p:par>
                          <p:cTn id="32" fill="hold" nodeType="withGroup">
                            <p:stCondLst>
                              <p:cond delay="1500"/>
                            </p:stCondLst>
                            <p:childTnLst>
                              <p:par>
                                <p:cTn id="33" presetID="22" presetClass="entr" presetSubtype="4" fill="hold" nodeType="afterEffect">
                                  <p:stCondLst>
                                    <p:cond delay="500"/>
                                  </p:stCondLst>
                                  <p:childTnLst>
                                    <p:set>
                                      <p:cBhvr>
                                        <p:cTn id="34" dur="1" fill="hold">
                                          <p:stCondLst>
                                            <p:cond delay="0"/>
                                          </p:stCondLst>
                                        </p:cTn>
                                        <p:tgtEl>
                                          <p:spTgt spid="9226"/>
                                        </p:tgtEl>
                                        <p:attrNameLst>
                                          <p:attrName>style.visibility</p:attrName>
                                        </p:attrNameLst>
                                      </p:cBhvr>
                                      <p:to>
                                        <p:strVal val="visible"/>
                                      </p:to>
                                    </p:set>
                                    <p:animEffect transition="in" filter="wipe(down)">
                                      <p:cBhvr>
                                        <p:cTn id="35" dur="500"/>
                                        <p:tgtEl>
                                          <p:spTgt spid="9226"/>
                                        </p:tgtEl>
                                      </p:cBhvr>
                                    </p:animEffect>
                                  </p:childTnLst>
                                </p:cTn>
                              </p:par>
                              <p:par>
                                <p:cTn id="36" presetID="22" presetClass="entr" presetSubtype="4" fill="hold" nodeType="withEffect">
                                  <p:stCondLst>
                                    <p:cond delay="500"/>
                                  </p:stCondLst>
                                  <p:childTnLst>
                                    <p:set>
                                      <p:cBhvr>
                                        <p:cTn id="37" dur="1" fill="hold">
                                          <p:stCondLst>
                                            <p:cond delay="0"/>
                                          </p:stCondLst>
                                        </p:cTn>
                                        <p:tgtEl>
                                          <p:spTgt spid="9238"/>
                                        </p:tgtEl>
                                        <p:attrNameLst>
                                          <p:attrName>style.visibility</p:attrName>
                                        </p:attrNameLst>
                                      </p:cBhvr>
                                      <p:to>
                                        <p:strVal val="visible"/>
                                      </p:to>
                                    </p:set>
                                    <p:animEffect transition="in" filter="wipe(down)">
                                      <p:cBhvr>
                                        <p:cTn id="38" dur="500"/>
                                        <p:tgtEl>
                                          <p:spTgt spid="92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222">
                                            <p:txEl>
                                              <p:pRg st="2" end="2"/>
                                            </p:txEl>
                                          </p:spTgt>
                                        </p:tgtEl>
                                        <p:attrNameLst>
                                          <p:attrName>style.visibility</p:attrName>
                                        </p:attrNameLst>
                                      </p:cBhvr>
                                      <p:to>
                                        <p:strVal val="visible"/>
                                      </p:to>
                                    </p:set>
                                    <p:animEffect transition="in" filter="wipe(left)">
                                      <p:cBhvr>
                                        <p:cTn id="43" dur="2000"/>
                                        <p:tgtEl>
                                          <p:spTgt spid="9222">
                                            <p:txEl>
                                              <p:pRg st="2" end="2"/>
                                            </p:txEl>
                                          </p:spTgt>
                                        </p:tgtEl>
                                      </p:cBhvr>
                                    </p:animEffect>
                                  </p:childTnLst>
                                </p:cTn>
                              </p:par>
                            </p:childTnLst>
                          </p:cTn>
                        </p:par>
                        <p:par>
                          <p:cTn id="44" fill="hold">
                            <p:stCondLst>
                              <p:cond delay="2000"/>
                            </p:stCondLst>
                            <p:childTnLst>
                              <p:par>
                                <p:cTn id="45" presetID="9" presetClass="entr" presetSubtype="0" fill="hold" nodeType="afterEffect">
                                  <p:stCondLst>
                                    <p:cond delay="500"/>
                                  </p:stCondLst>
                                  <p:childTnLst>
                                    <p:set>
                                      <p:cBhvr>
                                        <p:cTn id="46" dur="1" fill="hold">
                                          <p:stCondLst>
                                            <p:cond delay="0"/>
                                          </p:stCondLst>
                                        </p:cTn>
                                        <p:tgtEl>
                                          <p:spTgt spid="9239"/>
                                        </p:tgtEl>
                                        <p:attrNameLst>
                                          <p:attrName>style.visibility</p:attrName>
                                        </p:attrNameLst>
                                      </p:cBhvr>
                                      <p:to>
                                        <p:strVal val="visible"/>
                                      </p:to>
                                    </p:set>
                                    <p:animEffect transition="in" filter="dissolve">
                                      <p:cBhvr>
                                        <p:cTn id="47" dur="500"/>
                                        <p:tgtEl>
                                          <p:spTgt spid="9239"/>
                                        </p:tgtEl>
                                      </p:cBhvr>
                                    </p:animEffect>
                                  </p:childTnLst>
                                </p:cTn>
                              </p:par>
                            </p:childTnLst>
                          </p:cTn>
                        </p:par>
                        <p:par>
                          <p:cTn id="48" fill="hold">
                            <p:stCondLst>
                              <p:cond delay="3000"/>
                            </p:stCondLst>
                            <p:childTnLst>
                              <p:par>
                                <p:cTn id="49" presetID="9" presetClass="entr" presetSubtype="0" fill="hold" nodeType="afterEffect">
                                  <p:stCondLst>
                                    <p:cond delay="500"/>
                                  </p:stCondLst>
                                  <p:childTnLst>
                                    <p:set>
                                      <p:cBhvr>
                                        <p:cTn id="50" dur="1" fill="hold">
                                          <p:stCondLst>
                                            <p:cond delay="0"/>
                                          </p:stCondLst>
                                        </p:cTn>
                                        <p:tgtEl>
                                          <p:spTgt spid="9240"/>
                                        </p:tgtEl>
                                        <p:attrNameLst>
                                          <p:attrName>style.visibility</p:attrName>
                                        </p:attrNameLst>
                                      </p:cBhvr>
                                      <p:to>
                                        <p:strVal val="visible"/>
                                      </p:to>
                                    </p:set>
                                    <p:animEffect transition="in" filter="dissolve">
                                      <p:cBhvr>
                                        <p:cTn id="51" dur="500"/>
                                        <p:tgtEl>
                                          <p:spTgt spid="9240"/>
                                        </p:tgtEl>
                                      </p:cBhvr>
                                    </p:animEffect>
                                  </p:childTnLst>
                                </p:cTn>
                              </p:par>
                            </p:childTnLst>
                          </p:cTn>
                        </p:par>
                        <p:par>
                          <p:cTn id="52" fill="hold">
                            <p:stCondLst>
                              <p:cond delay="4000"/>
                            </p:stCondLst>
                            <p:childTnLst>
                              <p:par>
                                <p:cTn id="53" presetID="9" presetClass="entr" presetSubtype="0" fill="hold" nodeType="afterEffect">
                                  <p:stCondLst>
                                    <p:cond delay="500"/>
                                  </p:stCondLst>
                                  <p:childTnLst>
                                    <p:set>
                                      <p:cBhvr>
                                        <p:cTn id="54" dur="1" fill="hold">
                                          <p:stCondLst>
                                            <p:cond delay="0"/>
                                          </p:stCondLst>
                                        </p:cTn>
                                        <p:tgtEl>
                                          <p:spTgt spid="9241"/>
                                        </p:tgtEl>
                                        <p:attrNameLst>
                                          <p:attrName>style.visibility</p:attrName>
                                        </p:attrNameLst>
                                      </p:cBhvr>
                                      <p:to>
                                        <p:strVal val="visible"/>
                                      </p:to>
                                    </p:set>
                                    <p:animEffect transition="in" filter="dissolve">
                                      <p:cBhvr>
                                        <p:cTn id="55" dur="500"/>
                                        <p:tgtEl>
                                          <p:spTgt spid="924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9221"/>
                                        </p:tgtEl>
                                        <p:attrNameLst>
                                          <p:attrName>style.visibility</p:attrName>
                                        </p:attrNameLst>
                                      </p:cBhvr>
                                      <p:to>
                                        <p:strVal val="visible"/>
                                      </p:to>
                                    </p:set>
                                    <p:animEffect transition="in" filter="dissolve">
                                      <p:cBhvr>
                                        <p:cTn id="60" dur="500"/>
                                        <p:tgtEl>
                                          <p:spTgt spid="9221"/>
                                        </p:tgtEl>
                                      </p:cBhvr>
                                    </p:animEffect>
                                  </p:childTnLst>
                                </p:cTn>
                              </p:par>
                            </p:childTnLst>
                          </p:cTn>
                        </p:par>
                        <p:par>
                          <p:cTn id="61" fill="hold">
                            <p:stCondLst>
                              <p:cond delay="500"/>
                            </p:stCondLst>
                            <p:childTnLst>
                              <p:par>
                                <p:cTn id="62" presetID="22" presetClass="entr" presetSubtype="4" fill="hold" nodeType="afterEffect">
                                  <p:stCondLst>
                                    <p:cond delay="500"/>
                                  </p:stCondLst>
                                  <p:childTnLst>
                                    <p:set>
                                      <p:cBhvr>
                                        <p:cTn id="63" dur="1" fill="hold">
                                          <p:stCondLst>
                                            <p:cond delay="0"/>
                                          </p:stCondLst>
                                        </p:cTn>
                                        <p:tgtEl>
                                          <p:spTgt spid="9233"/>
                                        </p:tgtEl>
                                        <p:attrNameLst>
                                          <p:attrName>style.visibility</p:attrName>
                                        </p:attrNameLst>
                                      </p:cBhvr>
                                      <p:to>
                                        <p:strVal val="visible"/>
                                      </p:to>
                                    </p:set>
                                    <p:animEffect transition="in" filter="wipe(down)">
                                      <p:cBhvr>
                                        <p:cTn id="64" dur="500"/>
                                        <p:tgtEl>
                                          <p:spTgt spid="9233"/>
                                        </p:tgtEl>
                                      </p:cBhvr>
                                    </p:animEffect>
                                  </p:childTnLst>
                                </p:cTn>
                              </p:par>
                            </p:childTnLst>
                          </p:cTn>
                        </p:par>
                        <p:par>
                          <p:cTn id="65" fill="hold">
                            <p:stCondLst>
                              <p:cond delay="1500"/>
                            </p:stCondLst>
                            <p:childTnLst>
                              <p:par>
                                <p:cTn id="66" presetID="22" presetClass="entr" presetSubtype="4" fill="hold" nodeType="afterEffect">
                                  <p:stCondLst>
                                    <p:cond delay="250"/>
                                  </p:stCondLst>
                                  <p:childTnLst>
                                    <p:set>
                                      <p:cBhvr>
                                        <p:cTn id="67" dur="1" fill="hold">
                                          <p:stCondLst>
                                            <p:cond delay="0"/>
                                          </p:stCondLst>
                                        </p:cTn>
                                        <p:tgtEl>
                                          <p:spTgt spid="9232"/>
                                        </p:tgtEl>
                                        <p:attrNameLst>
                                          <p:attrName>style.visibility</p:attrName>
                                        </p:attrNameLst>
                                      </p:cBhvr>
                                      <p:to>
                                        <p:strVal val="visible"/>
                                      </p:to>
                                    </p:set>
                                    <p:animEffect transition="in" filter="wipe(down)">
                                      <p:cBhvr>
                                        <p:cTn id="68" dur="500"/>
                                        <p:tgtEl>
                                          <p:spTgt spid="9232"/>
                                        </p:tgtEl>
                                      </p:cBhvr>
                                    </p:animEffect>
                                  </p:childTnLst>
                                </p:cTn>
                              </p:par>
                            </p:childTnLst>
                          </p:cTn>
                        </p:par>
                        <p:par>
                          <p:cTn id="69" fill="hold">
                            <p:stCondLst>
                              <p:cond delay="2250"/>
                            </p:stCondLst>
                            <p:childTnLst>
                              <p:par>
                                <p:cTn id="70" presetID="22" presetClass="entr" presetSubtype="4" fill="hold" nodeType="afterEffect">
                                  <p:stCondLst>
                                    <p:cond delay="250"/>
                                  </p:stCondLst>
                                  <p:childTnLst>
                                    <p:set>
                                      <p:cBhvr>
                                        <p:cTn id="71" dur="1" fill="hold">
                                          <p:stCondLst>
                                            <p:cond delay="0"/>
                                          </p:stCondLst>
                                        </p:cTn>
                                        <p:tgtEl>
                                          <p:spTgt spid="9230"/>
                                        </p:tgtEl>
                                        <p:attrNameLst>
                                          <p:attrName>style.visibility</p:attrName>
                                        </p:attrNameLst>
                                      </p:cBhvr>
                                      <p:to>
                                        <p:strVal val="visible"/>
                                      </p:to>
                                    </p:set>
                                    <p:animEffect transition="in" filter="wipe(down)">
                                      <p:cBhvr>
                                        <p:cTn id="72" dur="500"/>
                                        <p:tgtEl>
                                          <p:spTgt spid="9230"/>
                                        </p:tgtEl>
                                      </p:cBhvr>
                                    </p:animEffect>
                                  </p:childTnLst>
                                </p:cTn>
                              </p:par>
                            </p:childTnLst>
                          </p:cTn>
                        </p:par>
                        <p:par>
                          <p:cTn id="73" fill="hold">
                            <p:stCondLst>
                              <p:cond delay="3000"/>
                            </p:stCondLst>
                            <p:childTnLst>
                              <p:par>
                                <p:cTn id="74" presetID="22" presetClass="entr" presetSubtype="4" fill="hold" nodeType="afterEffect">
                                  <p:stCondLst>
                                    <p:cond delay="250"/>
                                  </p:stCondLst>
                                  <p:childTnLst>
                                    <p:set>
                                      <p:cBhvr>
                                        <p:cTn id="75" dur="1" fill="hold">
                                          <p:stCondLst>
                                            <p:cond delay="0"/>
                                          </p:stCondLst>
                                        </p:cTn>
                                        <p:tgtEl>
                                          <p:spTgt spid="9229"/>
                                        </p:tgtEl>
                                        <p:attrNameLst>
                                          <p:attrName>style.visibility</p:attrName>
                                        </p:attrNameLst>
                                      </p:cBhvr>
                                      <p:to>
                                        <p:strVal val="visible"/>
                                      </p:to>
                                    </p:set>
                                    <p:animEffect transition="in" filter="wipe(down)">
                                      <p:cBhvr>
                                        <p:cTn id="76" dur="500"/>
                                        <p:tgtEl>
                                          <p:spTgt spid="9229"/>
                                        </p:tgtEl>
                                      </p:cBhvr>
                                    </p:animEffect>
                                  </p:childTnLst>
                                </p:cTn>
                              </p:par>
                            </p:childTnLst>
                          </p:cTn>
                        </p:par>
                        <p:par>
                          <p:cTn id="77" fill="hold">
                            <p:stCondLst>
                              <p:cond delay="3750"/>
                            </p:stCondLst>
                            <p:childTnLst>
                              <p:par>
                                <p:cTn id="78" presetID="22" presetClass="entr" presetSubtype="4" fill="hold" nodeType="afterEffect">
                                  <p:stCondLst>
                                    <p:cond delay="250"/>
                                  </p:stCondLst>
                                  <p:childTnLst>
                                    <p:set>
                                      <p:cBhvr>
                                        <p:cTn id="79" dur="1" fill="hold">
                                          <p:stCondLst>
                                            <p:cond delay="0"/>
                                          </p:stCondLst>
                                        </p:cTn>
                                        <p:tgtEl>
                                          <p:spTgt spid="9227"/>
                                        </p:tgtEl>
                                        <p:attrNameLst>
                                          <p:attrName>style.visibility</p:attrName>
                                        </p:attrNameLst>
                                      </p:cBhvr>
                                      <p:to>
                                        <p:strVal val="visible"/>
                                      </p:to>
                                    </p:set>
                                    <p:animEffect transition="in" filter="wipe(down)">
                                      <p:cBhvr>
                                        <p:cTn id="80" dur="500"/>
                                        <p:tgtEl>
                                          <p:spTgt spid="9227"/>
                                        </p:tgtEl>
                                      </p:cBhvr>
                                    </p:animEffect>
                                  </p:childTnLst>
                                </p:cTn>
                              </p:par>
                            </p:childTnLst>
                          </p:cTn>
                        </p:par>
                        <p:par>
                          <p:cTn id="81" fill="hold">
                            <p:stCondLst>
                              <p:cond delay="4500"/>
                            </p:stCondLst>
                            <p:childTnLst>
                              <p:par>
                                <p:cTn id="82" presetID="22" presetClass="entr" presetSubtype="4" fill="hold" nodeType="afterEffect">
                                  <p:stCondLst>
                                    <p:cond delay="250"/>
                                  </p:stCondLst>
                                  <p:childTnLst>
                                    <p:set>
                                      <p:cBhvr>
                                        <p:cTn id="83" dur="1" fill="hold">
                                          <p:stCondLst>
                                            <p:cond delay="0"/>
                                          </p:stCondLst>
                                        </p:cTn>
                                        <p:tgtEl>
                                          <p:spTgt spid="9228"/>
                                        </p:tgtEl>
                                        <p:attrNameLst>
                                          <p:attrName>style.visibility</p:attrName>
                                        </p:attrNameLst>
                                      </p:cBhvr>
                                      <p:to>
                                        <p:strVal val="visible"/>
                                      </p:to>
                                    </p:set>
                                    <p:animEffect transition="in" filter="wipe(down)">
                                      <p:cBhvr>
                                        <p:cTn id="84" dur="500"/>
                                        <p:tgtEl>
                                          <p:spTgt spid="9228"/>
                                        </p:tgtEl>
                                      </p:cBhvr>
                                    </p:animEffect>
                                  </p:childTnLst>
                                </p:cTn>
                              </p:par>
                            </p:childTnLst>
                          </p:cTn>
                        </p:par>
                        <p:par>
                          <p:cTn id="85" fill="hold">
                            <p:stCondLst>
                              <p:cond delay="5250"/>
                            </p:stCondLst>
                            <p:childTnLst>
                              <p:par>
                                <p:cTn id="86" presetID="22" presetClass="entr" presetSubtype="4" fill="hold" nodeType="afterEffect">
                                  <p:stCondLst>
                                    <p:cond delay="250"/>
                                  </p:stCondLst>
                                  <p:childTnLst>
                                    <p:set>
                                      <p:cBhvr>
                                        <p:cTn id="87" dur="1" fill="hold">
                                          <p:stCondLst>
                                            <p:cond delay="0"/>
                                          </p:stCondLst>
                                        </p:cTn>
                                        <p:tgtEl>
                                          <p:spTgt spid="9231"/>
                                        </p:tgtEl>
                                        <p:attrNameLst>
                                          <p:attrName>style.visibility</p:attrName>
                                        </p:attrNameLst>
                                      </p:cBhvr>
                                      <p:to>
                                        <p:strVal val="visible"/>
                                      </p:to>
                                    </p:set>
                                    <p:animEffect transition="in" filter="wipe(down)">
                                      <p:cBhvr>
                                        <p:cTn id="88" dur="500"/>
                                        <p:tgtEl>
                                          <p:spTgt spid="9231"/>
                                        </p:tgtEl>
                                      </p:cBhvr>
                                    </p:animEffect>
                                  </p:childTnLst>
                                </p:cTn>
                              </p:par>
                            </p:childTnLst>
                          </p:cTn>
                        </p:par>
                        <p:par>
                          <p:cTn id="89" fill="hold">
                            <p:stCondLst>
                              <p:cond delay="6000"/>
                            </p:stCondLst>
                            <p:childTnLst>
                              <p:par>
                                <p:cTn id="90" presetID="22" presetClass="entr" presetSubtype="4" fill="hold" nodeType="afterEffect">
                                  <p:stCondLst>
                                    <p:cond delay="250"/>
                                  </p:stCondLst>
                                  <p:childTnLst>
                                    <p:set>
                                      <p:cBhvr>
                                        <p:cTn id="91" dur="1" fill="hold">
                                          <p:stCondLst>
                                            <p:cond delay="0"/>
                                          </p:stCondLst>
                                        </p:cTn>
                                        <p:tgtEl>
                                          <p:spTgt spid="9234"/>
                                        </p:tgtEl>
                                        <p:attrNameLst>
                                          <p:attrName>style.visibility</p:attrName>
                                        </p:attrNameLst>
                                      </p:cBhvr>
                                      <p:to>
                                        <p:strVal val="visible"/>
                                      </p:to>
                                    </p:set>
                                    <p:animEffect transition="in" filter="wipe(down)">
                                      <p:cBhvr>
                                        <p:cTn id="92"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589200-647E-4CA2-9552-8812AFA544B9}" type="slidenum">
              <a:rPr lang="el-GR" altLang="el-GR" sz="1400" smtClean="0"/>
              <a:pPr>
                <a:spcBef>
                  <a:spcPct val="0"/>
                </a:spcBef>
                <a:buFontTx/>
                <a:buNone/>
              </a:pPr>
              <a:t>5</a:t>
            </a:fld>
            <a:endParaRPr lang="el-GR" altLang="el-GR" sz="1400" smtClean="0"/>
          </a:p>
        </p:txBody>
      </p:sp>
      <p:sp>
        <p:nvSpPr>
          <p:cNvPr id="12295" name="Text Box 7"/>
          <p:cNvSpPr txBox="1">
            <a:spLocks noChangeArrowheads="1"/>
          </p:cNvSpPr>
          <p:nvPr/>
        </p:nvSpPr>
        <p:spPr bwMode="auto">
          <a:xfrm>
            <a:off x="1655676" y="1880298"/>
            <a:ext cx="58326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effectLst>
                  <a:outerShdw blurRad="38100" dist="38100" dir="2700000" algn="tl">
                    <a:srgbClr val="FFFFFF"/>
                  </a:outerShdw>
                </a:effectLst>
                <a:latin typeface="Comic Sans MS" pitchFamily="66" charset="0"/>
              </a:rPr>
              <a:t>Ένα σώμα κάνει </a:t>
            </a:r>
            <a:r>
              <a:rPr lang="el-GR" altLang="el-GR" b="1" dirty="0">
                <a:solidFill>
                  <a:srgbClr val="008000"/>
                </a:solidFill>
                <a:effectLst>
                  <a:outerShdw blurRad="38100" dist="38100" dir="2700000" algn="tl">
                    <a:srgbClr val="000000"/>
                  </a:outerShdw>
                </a:effectLst>
                <a:latin typeface="Comic Sans MS" pitchFamily="66" charset="0"/>
              </a:rPr>
              <a:t>στροφική κίνηση</a:t>
            </a:r>
            <a:r>
              <a:rPr lang="el-GR" altLang="el-GR" b="1" dirty="0">
                <a:effectLst>
                  <a:outerShdw blurRad="38100" dist="38100" dir="2700000" algn="tl">
                    <a:srgbClr val="FFFFFF"/>
                  </a:outerShdw>
                </a:effectLst>
                <a:latin typeface="Comic Sans MS" pitchFamily="66" charset="0"/>
              </a:rPr>
              <a:t>, όταν </a:t>
            </a:r>
            <a:r>
              <a:rPr lang="el-GR" altLang="el-GR" b="1" dirty="0">
                <a:solidFill>
                  <a:srgbClr val="008000"/>
                </a:solidFill>
                <a:effectLst>
                  <a:outerShdw blurRad="38100" dist="38100" dir="2700000" algn="tl">
                    <a:srgbClr val="000000"/>
                  </a:outerShdw>
                </a:effectLst>
                <a:latin typeface="Comic Sans MS" pitchFamily="66" charset="0"/>
              </a:rPr>
              <a:t>αλλάζει προσανατολισμό</a:t>
            </a:r>
            <a:r>
              <a:rPr lang="en-US" altLang="el-GR" b="1" dirty="0">
                <a:solidFill>
                  <a:srgbClr val="008000"/>
                </a:solidFill>
                <a:effectLst>
                  <a:outerShdw blurRad="38100" dist="38100" dir="2700000" algn="tl">
                    <a:srgbClr val="000000"/>
                  </a:outerShdw>
                </a:effectLst>
                <a:latin typeface="Comic Sans MS" pitchFamily="66" charset="0"/>
              </a:rPr>
              <a:t> </a:t>
            </a:r>
            <a:r>
              <a:rPr lang="el-GR" altLang="el-GR" b="1" dirty="0">
                <a:effectLst>
                  <a:outerShdw blurRad="38100" dist="38100" dir="2700000" algn="tl">
                    <a:srgbClr val="FFFFFF"/>
                  </a:outerShdw>
                </a:effectLst>
                <a:latin typeface="Comic Sans MS" pitchFamily="66" charset="0"/>
              </a:rPr>
              <a:t>γύρω από έναν άξονα περιστροφής. </a:t>
            </a:r>
          </a:p>
        </p:txBody>
      </p:sp>
      <p:sp>
        <p:nvSpPr>
          <p:cNvPr id="12296" name="Text Box 8"/>
          <p:cNvSpPr txBox="1">
            <a:spLocks noChangeArrowheads="1"/>
          </p:cNvSpPr>
          <p:nvPr/>
        </p:nvSpPr>
        <p:spPr bwMode="auto">
          <a:xfrm>
            <a:off x="759293" y="3866465"/>
            <a:ext cx="7539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3200" b="1" dirty="0">
                <a:solidFill>
                  <a:srgbClr val="FF0000"/>
                </a:solidFill>
                <a:effectLst>
                  <a:outerShdw blurRad="38100" dist="38100" dir="2700000" algn="tl">
                    <a:srgbClr val="000000"/>
                  </a:outerShdw>
                </a:effectLst>
                <a:latin typeface="Comic Sans MS" pitchFamily="66" charset="0"/>
              </a:rPr>
              <a:t>!!!!! </a:t>
            </a:r>
            <a:r>
              <a:rPr lang="el-GR" altLang="el-GR" sz="3200" b="1" i="1" dirty="0">
                <a:latin typeface="Comic Sans MS" pitchFamily="66" charset="0"/>
              </a:rPr>
              <a:t> </a:t>
            </a:r>
            <a:r>
              <a:rPr lang="el-GR" altLang="el-GR" b="1" dirty="0">
                <a:effectLst>
                  <a:outerShdw blurRad="38100" dist="38100" dir="2700000" algn="tl">
                    <a:srgbClr val="FFFFFF"/>
                  </a:outerShdw>
                </a:effectLst>
                <a:latin typeface="Comic Sans MS" pitchFamily="66" charset="0"/>
              </a:rPr>
              <a:t>Η στροφική κίνηση δεν είναι κυκλική κίνηση.</a:t>
            </a:r>
          </a:p>
        </p:txBody>
      </p:sp>
      <p:grpSp>
        <p:nvGrpSpPr>
          <p:cNvPr id="12301" name="Group 13"/>
          <p:cNvGrpSpPr>
            <a:grpSpLocks/>
          </p:cNvGrpSpPr>
          <p:nvPr/>
        </p:nvGrpSpPr>
        <p:grpSpPr bwMode="auto">
          <a:xfrm>
            <a:off x="6553200" y="112713"/>
            <a:ext cx="2160587" cy="1689100"/>
            <a:chOff x="431" y="89"/>
            <a:chExt cx="1361" cy="1064"/>
          </a:xfrm>
        </p:grpSpPr>
        <p:pic>
          <p:nvPicPr>
            <p:cNvPr id="11272" name="Picture 9" descr="support"/>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119"/>
              <a:ext cx="1361"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0"/>
            <p:cNvSpPr txBox="1">
              <a:spLocks noChangeArrowheads="1"/>
            </p:cNvSpPr>
            <p:nvPr/>
          </p:nvSpPr>
          <p:spPr bwMode="auto">
            <a:xfrm>
              <a:off x="1248" y="89"/>
              <a:ext cx="544" cy="21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endParaRPr lang="el-GR" altLang="el-GR" sz="1600" smtClean="0"/>
            </a:p>
          </p:txBody>
        </p:sp>
      </p:grpSp>
      <p:sp>
        <p:nvSpPr>
          <p:cNvPr id="10" name="Rectangle 2"/>
          <p:cNvSpPr txBox="1">
            <a:spLocks noChangeArrowheads="1"/>
          </p:cNvSpPr>
          <p:nvPr/>
        </p:nvSpPr>
        <p:spPr>
          <a:xfrm>
            <a:off x="2411760" y="595489"/>
            <a:ext cx="38240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Στροφική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par>
                          <p:cTn id="10" fill="hold">
                            <p:stCondLst>
                              <p:cond delay="2000"/>
                            </p:stCondLst>
                            <p:childTnLst>
                              <p:par>
                                <p:cTn id="11" presetID="9" presetClass="entr" presetSubtype="0" fill="hold" nodeType="afterEffect">
                                  <p:stCondLst>
                                    <p:cond delay="250"/>
                                  </p:stCondLst>
                                  <p:childTnLst>
                                    <p:set>
                                      <p:cBhvr>
                                        <p:cTn id="12" dur="1" fill="hold">
                                          <p:stCondLst>
                                            <p:cond delay="0"/>
                                          </p:stCondLst>
                                        </p:cTn>
                                        <p:tgtEl>
                                          <p:spTgt spid="12301"/>
                                        </p:tgtEl>
                                        <p:attrNameLst>
                                          <p:attrName>style.visibility</p:attrName>
                                        </p:attrNameLst>
                                      </p:cBhvr>
                                      <p:to>
                                        <p:strVal val="visible"/>
                                      </p:to>
                                    </p:set>
                                    <p:animEffect transition="in" filter="dissolve">
                                      <p:cBhvr>
                                        <p:cTn id="13" dur="500"/>
                                        <p:tgtEl>
                                          <p:spTgt spid="12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wipe(left)">
                                      <p:cBhvr>
                                        <p:cTn id="18" dur="2000"/>
                                        <p:tgtEl>
                                          <p:spTgt spid="1229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wipe(left)">
                                      <p:cBhvr>
                                        <p:cTn id="23" dur="1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DBE5F1C-F99F-41C4-9F8E-F9DDD301FF44}" type="slidenum">
              <a:rPr lang="el-GR" altLang="el-GR" sz="1400" smtClean="0"/>
              <a:pPr>
                <a:spcBef>
                  <a:spcPct val="0"/>
                </a:spcBef>
                <a:buFontTx/>
                <a:buNone/>
              </a:pPr>
              <a:t>6</a:t>
            </a:fld>
            <a:endParaRPr lang="el-GR" altLang="el-GR" sz="1400" smtClean="0"/>
          </a:p>
        </p:txBody>
      </p:sp>
      <p:sp>
        <p:nvSpPr>
          <p:cNvPr id="14342" name="Text Box 6"/>
          <p:cNvSpPr txBox="1">
            <a:spLocks noChangeArrowheads="1"/>
          </p:cNvSpPr>
          <p:nvPr/>
        </p:nvSpPr>
        <p:spPr bwMode="auto">
          <a:xfrm>
            <a:off x="3347865" y="245150"/>
            <a:ext cx="489654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Στην περιγραφή της στροφικής κίνησης υπάρχει η ανάγκη της γεωμετρικής έννοιας </a:t>
            </a:r>
            <a:r>
              <a:rPr lang="el-GR" altLang="el-GR" b="1" dirty="0">
                <a:solidFill>
                  <a:srgbClr val="FF0000"/>
                </a:solidFill>
                <a:effectLst>
                  <a:outerShdw blurRad="38100" dist="38100" dir="2700000" algn="tl">
                    <a:srgbClr val="000000"/>
                  </a:outerShdw>
                </a:effectLst>
                <a:latin typeface="Comic Sans MS" pitchFamily="66" charset="0"/>
              </a:rPr>
              <a:t>άξονας περιστροφής</a:t>
            </a:r>
            <a:r>
              <a:rPr lang="el-GR" altLang="el-GR" sz="2000" b="1" dirty="0">
                <a:solidFill>
                  <a:srgbClr val="FF0000"/>
                </a:solidFill>
                <a:effectLst>
                  <a:outerShdw blurRad="38100" dist="38100" dir="2700000" algn="tl">
                    <a:srgbClr val="000000"/>
                  </a:outerShdw>
                </a:effectLst>
                <a:latin typeface="Comic Sans MS" pitchFamily="66" charset="0"/>
              </a:rPr>
              <a:t>,</a:t>
            </a:r>
            <a:r>
              <a:rPr lang="en-US" altLang="el-GR" sz="2000" b="1" i="1" dirty="0">
                <a:solidFill>
                  <a:srgbClr val="FF0000"/>
                </a:solidFill>
                <a:effectLst>
                  <a:outerShdw blurRad="38100" dist="38100" dir="2700000" algn="tl">
                    <a:srgbClr val="000000"/>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τα σημεία του οποίου παραμένουν ακίνητα.</a:t>
            </a:r>
            <a:r>
              <a:rPr lang="el-GR" altLang="el-GR" sz="2000" b="1" i="1" dirty="0">
                <a:latin typeface="Comic Sans MS" pitchFamily="66" charset="0"/>
              </a:rPr>
              <a:t> </a:t>
            </a:r>
            <a:endParaRPr lang="el-GR" altLang="el-GR" sz="2000" b="1" dirty="0">
              <a:latin typeface="Comic Sans MS" pitchFamily="66" charset="0"/>
            </a:endParaRPr>
          </a:p>
        </p:txBody>
      </p:sp>
      <p:sp>
        <p:nvSpPr>
          <p:cNvPr id="14343" name="Text Box 7"/>
          <p:cNvSpPr txBox="1">
            <a:spLocks noChangeArrowheads="1"/>
          </p:cNvSpPr>
          <p:nvPr/>
        </p:nvSpPr>
        <p:spPr bwMode="auto">
          <a:xfrm>
            <a:off x="3323829" y="3317141"/>
            <a:ext cx="5184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Κάθε </a:t>
            </a:r>
            <a:r>
              <a:rPr lang="el-GR" altLang="el-GR" b="1" dirty="0">
                <a:solidFill>
                  <a:srgbClr val="FF0000"/>
                </a:solidFill>
                <a:effectLst>
                  <a:outerShdw blurRad="38100" dist="38100" dir="2700000" algn="tl">
                    <a:srgbClr val="000000"/>
                  </a:outerShdw>
                </a:effectLst>
                <a:latin typeface="Comic Sans MS" pitchFamily="66" charset="0"/>
              </a:rPr>
              <a:t>υλικό σημείο</a:t>
            </a:r>
            <a:r>
              <a:rPr lang="el-GR" altLang="el-GR" sz="2000" b="1" dirty="0">
                <a:effectLst>
                  <a:outerShdw blurRad="38100" dist="38100" dir="2700000" algn="tl">
                    <a:srgbClr val="FFFFFF"/>
                  </a:outerShdw>
                </a:effectLst>
                <a:latin typeface="Comic Sans MS" pitchFamily="66" charset="0"/>
              </a:rPr>
              <a:t> του σώματος εκτελεί </a:t>
            </a:r>
            <a:r>
              <a:rPr lang="el-GR" altLang="el-GR" b="1" dirty="0">
                <a:solidFill>
                  <a:srgbClr val="FF0000"/>
                </a:solidFill>
                <a:effectLst>
                  <a:outerShdw blurRad="38100" dist="38100" dir="2700000" algn="tl">
                    <a:srgbClr val="000000"/>
                  </a:outerShdw>
                </a:effectLst>
                <a:latin typeface="Comic Sans MS" pitchFamily="66" charset="0"/>
              </a:rPr>
              <a:t>κυκλική κίνηση</a:t>
            </a:r>
            <a:r>
              <a:rPr lang="el-GR" altLang="el-GR" sz="2000" b="1" dirty="0">
                <a:effectLst>
                  <a:outerShdw blurRad="38100" dist="38100" dir="2700000" algn="tl">
                    <a:srgbClr val="FFFFFF"/>
                  </a:outerShdw>
                </a:effectLst>
                <a:latin typeface="Comic Sans MS" pitchFamily="66" charset="0"/>
              </a:rPr>
              <a:t> το κέντρο της οποίας βρίσκεται στον συγκεκριμένο άξονα. </a:t>
            </a:r>
          </a:p>
        </p:txBody>
      </p:sp>
      <p:sp>
        <p:nvSpPr>
          <p:cNvPr id="14347" name="Freeform 11" descr="Ροζ χαρτομάντιλο"/>
          <p:cNvSpPr>
            <a:spLocks/>
          </p:cNvSpPr>
          <p:nvPr/>
        </p:nvSpPr>
        <p:spPr bwMode="auto">
          <a:xfrm>
            <a:off x="0" y="1700213"/>
            <a:ext cx="2700338" cy="2303462"/>
          </a:xfrm>
          <a:custGeom>
            <a:avLst/>
            <a:gdLst>
              <a:gd name="T0" fmla="*/ 2147483646 w 994"/>
              <a:gd name="T1" fmla="*/ 2147483646 h 1577"/>
              <a:gd name="T2" fmla="*/ 2147483646 w 994"/>
              <a:gd name="T3" fmla="*/ 2147483646 h 1577"/>
              <a:gd name="T4" fmla="*/ 2147483646 w 994"/>
              <a:gd name="T5" fmla="*/ 2147483646 h 1577"/>
              <a:gd name="T6" fmla="*/ 2147483646 w 994"/>
              <a:gd name="T7" fmla="*/ 2147483646 h 1577"/>
              <a:gd name="T8" fmla="*/ 2147483646 w 994"/>
              <a:gd name="T9" fmla="*/ 2147483646 h 1577"/>
              <a:gd name="T10" fmla="*/ 2147483646 w 994"/>
              <a:gd name="T11" fmla="*/ 2147483646 h 1577"/>
              <a:gd name="T12" fmla="*/ 2147483646 w 994"/>
              <a:gd name="T13" fmla="*/ 2147483646 h 1577"/>
              <a:gd name="T14" fmla="*/ 2147483646 w 994"/>
              <a:gd name="T15" fmla="*/ 2147483646 h 1577"/>
              <a:gd name="T16" fmla="*/ 2147483646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2147483646 h 1577"/>
              <a:gd name="T26" fmla="*/ 2147483646 w 994"/>
              <a:gd name="T27" fmla="*/ 2147483646 h 1577"/>
              <a:gd name="T28" fmla="*/ 2147483646 w 994"/>
              <a:gd name="T29" fmla="*/ 2147483646 h 1577"/>
              <a:gd name="T30" fmla="*/ 2147483646 w 994"/>
              <a:gd name="T31" fmla="*/ 2147483646 h 1577"/>
              <a:gd name="T32" fmla="*/ 2147483646 w 994"/>
              <a:gd name="T33" fmla="*/ 0 h 1577"/>
              <a:gd name="T34" fmla="*/ 2147483646 w 994"/>
              <a:gd name="T35" fmla="*/ 2147483646 h 1577"/>
              <a:gd name="T36" fmla="*/ 2147483646 w 994"/>
              <a:gd name="T37" fmla="*/ 2147483646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blipFill dpi="0" rotWithShape="1">
            <a:blip r:embed="rId4"/>
            <a:srcRect/>
            <a:tile tx="0" ty="0" sx="100000" sy="100000" flip="none" algn="tl"/>
          </a:blipFill>
          <a:ln w="9525">
            <a:round/>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FFCCCC"/>
            </a:extrusionClr>
            <a:contourClr>
              <a:srgbClr val="FFFFFF"/>
            </a:contourClr>
          </a:sp3d>
          <a:extLs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a:flatTx/>
          </a:bodyPr>
          <a:lstStyle/>
          <a:p>
            <a:endParaRPr lang="el-GR"/>
          </a:p>
        </p:txBody>
      </p:sp>
      <p:sp>
        <p:nvSpPr>
          <p:cNvPr id="14348" name="Line 12"/>
          <p:cNvSpPr>
            <a:spLocks noChangeShapeType="1"/>
          </p:cNvSpPr>
          <p:nvPr/>
        </p:nvSpPr>
        <p:spPr bwMode="auto">
          <a:xfrm>
            <a:off x="1619250" y="1052513"/>
            <a:ext cx="0" cy="649287"/>
          </a:xfrm>
          <a:prstGeom prst="line">
            <a:avLst/>
          </a:prstGeom>
          <a:noFill/>
          <a:ln w="28575">
            <a:solidFill>
              <a:schemeClr val="tx1"/>
            </a:solidFill>
            <a:round/>
            <a:headEnd/>
            <a:tailEnd/>
          </a:ln>
          <a:effectLst>
            <a:outerShdw dist="107763" dir="189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l-GR"/>
          </a:p>
        </p:txBody>
      </p:sp>
      <p:sp>
        <p:nvSpPr>
          <p:cNvPr id="14349" name="AutoShape 13"/>
          <p:cNvSpPr>
            <a:spLocks noChangeArrowheads="1"/>
          </p:cNvSpPr>
          <p:nvPr/>
        </p:nvSpPr>
        <p:spPr bwMode="auto">
          <a:xfrm rot="208551">
            <a:off x="1331913" y="4005263"/>
            <a:ext cx="576262" cy="423862"/>
          </a:xfrm>
          <a:prstGeom prst="curvedRightArrow">
            <a:avLst>
              <a:gd name="adj1" fmla="val 10060"/>
              <a:gd name="adj2" fmla="val 41940"/>
              <a:gd name="adj3" fmla="val 746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0" name="Text Box 14"/>
          <p:cNvSpPr txBox="1">
            <a:spLocks noChangeArrowheads="1"/>
          </p:cNvSpPr>
          <p:nvPr/>
        </p:nvSpPr>
        <p:spPr bwMode="auto">
          <a:xfrm>
            <a:off x="1331913" y="6937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z</a:t>
            </a:r>
            <a:endParaRPr lang="el-GR" altLang="el-GR" sz="2000">
              <a:latin typeface="Comic Sans MS" panose="030F0702030302020204" pitchFamily="66" charset="0"/>
            </a:endParaRPr>
          </a:p>
        </p:txBody>
      </p:sp>
      <p:sp>
        <p:nvSpPr>
          <p:cNvPr id="14351" name="Text Box 15"/>
          <p:cNvSpPr txBox="1">
            <a:spLocks noChangeArrowheads="1"/>
          </p:cNvSpPr>
          <p:nvPr/>
        </p:nvSpPr>
        <p:spPr bwMode="auto">
          <a:xfrm>
            <a:off x="1258888" y="44370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z'</a:t>
            </a:r>
          </a:p>
        </p:txBody>
      </p:sp>
      <p:sp>
        <p:nvSpPr>
          <p:cNvPr id="14352" name="Oval 16"/>
          <p:cNvSpPr>
            <a:spLocks noChangeArrowheads="1"/>
          </p:cNvSpPr>
          <p:nvPr/>
        </p:nvSpPr>
        <p:spPr bwMode="auto">
          <a:xfrm>
            <a:off x="1116013" y="2420938"/>
            <a:ext cx="1008062" cy="142875"/>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3" name="Oval 17"/>
          <p:cNvSpPr>
            <a:spLocks noChangeArrowheads="1"/>
          </p:cNvSpPr>
          <p:nvPr/>
        </p:nvSpPr>
        <p:spPr bwMode="auto">
          <a:xfrm>
            <a:off x="827088" y="3141663"/>
            <a:ext cx="1584325" cy="287337"/>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4" name="Line 18"/>
          <p:cNvSpPr>
            <a:spLocks noChangeShapeType="1"/>
          </p:cNvSpPr>
          <p:nvPr/>
        </p:nvSpPr>
        <p:spPr bwMode="auto">
          <a:xfrm>
            <a:off x="1116013" y="24939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5" name="Line 19"/>
          <p:cNvSpPr>
            <a:spLocks noChangeShapeType="1"/>
          </p:cNvSpPr>
          <p:nvPr/>
        </p:nvSpPr>
        <p:spPr bwMode="auto">
          <a:xfrm>
            <a:off x="827088" y="3284538"/>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6" name="Line 20"/>
          <p:cNvSpPr>
            <a:spLocks noChangeShapeType="1"/>
          </p:cNvSpPr>
          <p:nvPr/>
        </p:nvSpPr>
        <p:spPr bwMode="auto">
          <a:xfrm flipH="1" flipV="1">
            <a:off x="1979613" y="2924175"/>
            <a:ext cx="431800" cy="3603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8" name="Text Box 22"/>
          <p:cNvSpPr txBox="1">
            <a:spLocks noChangeArrowheads="1"/>
          </p:cNvSpPr>
          <p:nvPr/>
        </p:nvSpPr>
        <p:spPr bwMode="auto">
          <a:xfrm>
            <a:off x="1116013" y="20605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r</a:t>
            </a:r>
            <a:r>
              <a:rPr lang="en-US" altLang="el-GR" sz="2000" baseline="-25000" dirty="0">
                <a:latin typeface="Comic Sans MS" panose="030F0702030302020204" pitchFamily="66" charset="0"/>
              </a:rPr>
              <a:t>1</a:t>
            </a:r>
            <a:endParaRPr lang="el-GR" altLang="el-GR" sz="2000" i="1" dirty="0">
              <a:latin typeface="Comic Sans MS" panose="030F0702030302020204" pitchFamily="66" charset="0"/>
            </a:endParaRPr>
          </a:p>
        </p:txBody>
      </p:sp>
      <p:sp>
        <p:nvSpPr>
          <p:cNvPr id="14359" name="Text Box 23"/>
          <p:cNvSpPr txBox="1">
            <a:spLocks noChangeArrowheads="1"/>
          </p:cNvSpPr>
          <p:nvPr/>
        </p:nvSpPr>
        <p:spPr bwMode="auto">
          <a:xfrm>
            <a:off x="1042988" y="28527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r</a:t>
            </a:r>
            <a:r>
              <a:rPr lang="en-US" altLang="el-GR" sz="2000" baseline="-25000" dirty="0">
                <a:latin typeface="Comic Sans MS" panose="030F0702030302020204" pitchFamily="66" charset="0"/>
              </a:rPr>
              <a:t>2</a:t>
            </a:r>
            <a:endParaRPr lang="el-GR" altLang="el-GR" sz="2000" i="1" dirty="0">
              <a:latin typeface="Comic Sans MS" panose="030F0702030302020204" pitchFamily="66" charset="0"/>
            </a:endParaRPr>
          </a:p>
        </p:txBody>
      </p:sp>
      <p:sp>
        <p:nvSpPr>
          <p:cNvPr id="14360" name="Text Box 24"/>
          <p:cNvSpPr txBox="1">
            <a:spLocks noChangeArrowheads="1"/>
          </p:cNvSpPr>
          <p:nvPr/>
        </p:nvSpPr>
        <p:spPr bwMode="auto">
          <a:xfrm>
            <a:off x="2135493" y="221889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m</a:t>
            </a:r>
            <a:r>
              <a:rPr lang="en-US" altLang="el-GR" sz="2000" baseline="-25000" dirty="0">
                <a:latin typeface="Comic Sans MS" panose="030F0702030302020204" pitchFamily="66" charset="0"/>
              </a:rPr>
              <a:t>1</a:t>
            </a:r>
            <a:endParaRPr lang="el-GR" altLang="el-GR" sz="2000" i="1" dirty="0">
              <a:latin typeface="Comic Sans MS" panose="030F0702030302020204" pitchFamily="66" charset="0"/>
            </a:endParaRPr>
          </a:p>
        </p:txBody>
      </p:sp>
      <p:sp>
        <p:nvSpPr>
          <p:cNvPr id="14361" name="Text Box 25"/>
          <p:cNvSpPr txBox="1">
            <a:spLocks noChangeArrowheads="1"/>
          </p:cNvSpPr>
          <p:nvPr/>
        </p:nvSpPr>
        <p:spPr bwMode="auto">
          <a:xfrm>
            <a:off x="2339975" y="306863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m</a:t>
            </a:r>
            <a:r>
              <a:rPr lang="en-US" altLang="el-GR" sz="2000" baseline="-25000" dirty="0">
                <a:latin typeface="Comic Sans MS" panose="030F0702030302020204" pitchFamily="66" charset="0"/>
              </a:rPr>
              <a:t>2</a:t>
            </a:r>
            <a:endParaRPr lang="el-GR" altLang="el-GR" sz="2000" i="1" dirty="0">
              <a:latin typeface="Comic Sans MS" panose="030F0702030302020204" pitchFamily="66" charset="0"/>
            </a:endParaRPr>
          </a:p>
        </p:txBody>
      </p:sp>
      <p:sp>
        <p:nvSpPr>
          <p:cNvPr id="14362" name="Line 26"/>
          <p:cNvSpPr>
            <a:spLocks noChangeShapeType="1"/>
          </p:cNvSpPr>
          <p:nvPr/>
        </p:nvSpPr>
        <p:spPr bwMode="auto">
          <a:xfrm>
            <a:off x="1619250" y="1701800"/>
            <a:ext cx="0" cy="215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64" name="Line 28"/>
          <p:cNvSpPr>
            <a:spLocks noChangeShapeType="1"/>
          </p:cNvSpPr>
          <p:nvPr/>
        </p:nvSpPr>
        <p:spPr bwMode="auto">
          <a:xfrm>
            <a:off x="1619250" y="3860800"/>
            <a:ext cx="0" cy="287338"/>
          </a:xfrm>
          <a:prstGeom prst="line">
            <a:avLst/>
          </a:prstGeom>
          <a:noFill/>
          <a:ln w="28575">
            <a:solidFill>
              <a:schemeClr val="tx1"/>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flipV="1">
            <a:off x="1763713" y="2205038"/>
            <a:ext cx="360362" cy="2889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67" name="Oval 31"/>
          <p:cNvSpPr>
            <a:spLocks noChangeArrowheads="1"/>
          </p:cNvSpPr>
          <p:nvPr/>
        </p:nvSpPr>
        <p:spPr bwMode="auto">
          <a:xfrm>
            <a:off x="2339975" y="3213100"/>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69" name="Oval 33"/>
          <p:cNvSpPr>
            <a:spLocks noChangeArrowheads="1"/>
          </p:cNvSpPr>
          <p:nvPr/>
        </p:nvSpPr>
        <p:spPr bwMode="auto">
          <a:xfrm>
            <a:off x="2124075" y="2492375"/>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14371" name="Object 35"/>
          <p:cNvGraphicFramePr>
            <a:graphicFrameLocks noChangeAspect="1"/>
          </p:cNvGraphicFramePr>
          <p:nvPr/>
        </p:nvGraphicFramePr>
        <p:xfrm>
          <a:off x="1763713" y="1916113"/>
          <a:ext cx="260350" cy="360362"/>
        </p:xfrm>
        <a:graphic>
          <a:graphicData uri="http://schemas.openxmlformats.org/presentationml/2006/ole">
            <mc:AlternateContent xmlns:mc="http://schemas.openxmlformats.org/markup-compatibility/2006">
              <mc:Choice xmlns:v="urn:schemas-microsoft-com:vml" Requires="v">
                <p:oleObj spid="_x0000_s13503" name="Εξίσωση" r:id="rId5" imgW="165028" imgH="228501" progId="Equation.3">
                  <p:embed/>
                </p:oleObj>
              </mc:Choice>
              <mc:Fallback>
                <p:oleObj name="Εξίσωση" r:id="rId5" imgW="165028" imgH="228501" progId="Equation.3">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916113"/>
                        <a:ext cx="2603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2" name="Object 36"/>
          <p:cNvGraphicFramePr>
            <a:graphicFrameLocks noChangeAspect="1"/>
          </p:cNvGraphicFramePr>
          <p:nvPr/>
        </p:nvGraphicFramePr>
        <p:xfrm>
          <a:off x="1979613" y="2636838"/>
          <a:ext cx="280987" cy="360362"/>
        </p:xfrm>
        <a:graphic>
          <a:graphicData uri="http://schemas.openxmlformats.org/presentationml/2006/ole">
            <mc:AlternateContent xmlns:mc="http://schemas.openxmlformats.org/markup-compatibility/2006">
              <mc:Choice xmlns:v="urn:schemas-microsoft-com:vml" Requires="v">
                <p:oleObj spid="_x0000_s13504" name="Εξίσωση" r:id="rId7" imgW="177646" imgH="228402" progId="Equation.3">
                  <p:embed/>
                </p:oleObj>
              </mc:Choice>
              <mc:Fallback>
                <p:oleObj name="Εξίσωση" r:id="rId7" imgW="177646" imgH="228402"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636838"/>
                        <a:ext cx="28098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2000"/>
                                        <p:tgtEl>
                                          <p:spTgt spid="14342"/>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14347"/>
                                        </p:tgtEl>
                                        <p:attrNameLst>
                                          <p:attrName>style.visibility</p:attrName>
                                        </p:attrNameLst>
                                      </p:cBhvr>
                                      <p:to>
                                        <p:strVal val="visible"/>
                                      </p:to>
                                    </p:set>
                                    <p:animEffect transition="in" filter="dissolve">
                                      <p:cBhvr>
                                        <p:cTn id="11" dur="500"/>
                                        <p:tgtEl>
                                          <p:spTgt spid="14347"/>
                                        </p:tgtEl>
                                      </p:cBhvr>
                                    </p:animEffect>
                                  </p:childTnLst>
                                </p:cTn>
                              </p:par>
                              <p:par>
                                <p:cTn id="12" presetID="9" presetClass="entr" presetSubtype="0" fill="hold" nodeType="withEffect">
                                  <p:stCondLst>
                                    <p:cond delay="0"/>
                                  </p:stCondLst>
                                  <p:childTnLst>
                                    <p:set>
                                      <p:cBhvr>
                                        <p:cTn id="13" dur="1" fill="hold">
                                          <p:stCondLst>
                                            <p:cond delay="0"/>
                                          </p:stCondLst>
                                        </p:cTn>
                                        <p:tgtEl>
                                          <p:spTgt spid="14364"/>
                                        </p:tgtEl>
                                        <p:attrNameLst>
                                          <p:attrName>style.visibility</p:attrName>
                                        </p:attrNameLst>
                                      </p:cBhvr>
                                      <p:to>
                                        <p:strVal val="visible"/>
                                      </p:to>
                                    </p:set>
                                    <p:animEffect transition="in" filter="dissolve">
                                      <p:cBhvr>
                                        <p:cTn id="14" dur="500"/>
                                        <p:tgtEl>
                                          <p:spTgt spid="14364"/>
                                        </p:tgtEl>
                                      </p:cBhvr>
                                    </p:animEffect>
                                  </p:childTnLst>
                                </p:cTn>
                              </p:par>
                              <p:par>
                                <p:cTn id="15" presetID="9" presetClass="entr" presetSubtype="0" fill="hold" nodeType="withEffect">
                                  <p:stCondLst>
                                    <p:cond delay="0"/>
                                  </p:stCondLst>
                                  <p:childTnLst>
                                    <p:set>
                                      <p:cBhvr>
                                        <p:cTn id="16" dur="1" fill="hold">
                                          <p:stCondLst>
                                            <p:cond delay="0"/>
                                          </p:stCondLst>
                                        </p:cTn>
                                        <p:tgtEl>
                                          <p:spTgt spid="14362"/>
                                        </p:tgtEl>
                                        <p:attrNameLst>
                                          <p:attrName>style.visibility</p:attrName>
                                        </p:attrNameLst>
                                      </p:cBhvr>
                                      <p:to>
                                        <p:strVal val="visible"/>
                                      </p:to>
                                    </p:set>
                                    <p:animEffect transition="in" filter="dissolve">
                                      <p:cBhvr>
                                        <p:cTn id="17" dur="500"/>
                                        <p:tgtEl>
                                          <p:spTgt spid="14362"/>
                                        </p:tgtEl>
                                      </p:cBhvr>
                                    </p:animEffect>
                                  </p:childTnLst>
                                </p:cTn>
                              </p:par>
                              <p:par>
                                <p:cTn id="18" presetID="9" presetClass="entr" presetSubtype="0" fill="hold" nodeType="withEffect">
                                  <p:stCondLst>
                                    <p:cond delay="0"/>
                                  </p:stCondLst>
                                  <p:childTnLst>
                                    <p:set>
                                      <p:cBhvr>
                                        <p:cTn id="19" dur="1" fill="hold">
                                          <p:stCondLst>
                                            <p:cond delay="0"/>
                                          </p:stCondLst>
                                        </p:cTn>
                                        <p:tgtEl>
                                          <p:spTgt spid="14348"/>
                                        </p:tgtEl>
                                        <p:attrNameLst>
                                          <p:attrName>style.visibility</p:attrName>
                                        </p:attrNameLst>
                                      </p:cBhvr>
                                      <p:to>
                                        <p:strVal val="visible"/>
                                      </p:to>
                                    </p:set>
                                    <p:animEffect transition="in" filter="dissolve">
                                      <p:cBhvr>
                                        <p:cTn id="20" dur="500"/>
                                        <p:tgtEl>
                                          <p:spTgt spid="1434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350"/>
                                        </p:tgtEl>
                                        <p:attrNameLst>
                                          <p:attrName>style.visibility</p:attrName>
                                        </p:attrNameLst>
                                      </p:cBhvr>
                                      <p:to>
                                        <p:strVal val="visible"/>
                                      </p:to>
                                    </p:set>
                                    <p:animEffect transition="in" filter="dissolve">
                                      <p:cBhvr>
                                        <p:cTn id="23" dur="500"/>
                                        <p:tgtEl>
                                          <p:spTgt spid="1435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351"/>
                                        </p:tgtEl>
                                        <p:attrNameLst>
                                          <p:attrName>style.visibility</p:attrName>
                                        </p:attrNameLst>
                                      </p:cBhvr>
                                      <p:to>
                                        <p:strVal val="visible"/>
                                      </p:to>
                                    </p:set>
                                    <p:animEffect transition="in" filter="dissolve">
                                      <p:cBhvr>
                                        <p:cTn id="26" dur="500"/>
                                        <p:tgtEl>
                                          <p:spTgt spid="1435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animEffect transition="in" filter="dissolve">
                                      <p:cBhvr>
                                        <p:cTn id="29" dur="500"/>
                                        <p:tgtEl>
                                          <p:spTgt spid="143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343"/>
                                        </p:tgtEl>
                                        <p:attrNameLst>
                                          <p:attrName>style.visibility</p:attrName>
                                        </p:attrNameLst>
                                      </p:cBhvr>
                                      <p:to>
                                        <p:strVal val="visible"/>
                                      </p:to>
                                    </p:set>
                                    <p:animEffect transition="in" filter="wipe(left)">
                                      <p:cBhvr>
                                        <p:cTn id="34" dur="2000"/>
                                        <p:tgtEl>
                                          <p:spTgt spid="14343"/>
                                        </p:tgtEl>
                                      </p:cBhvr>
                                    </p:animEffect>
                                  </p:childTnLst>
                                </p:cTn>
                              </p:par>
                            </p:childTnLst>
                          </p:cTn>
                        </p:par>
                        <p:par>
                          <p:cTn id="35" fill="hold">
                            <p:stCondLst>
                              <p:cond delay="2000"/>
                            </p:stCondLst>
                            <p:childTnLst>
                              <p:par>
                                <p:cTn id="36" presetID="9" presetClass="entr" presetSubtype="0" fill="hold" grpId="0" nodeType="afterEffect">
                                  <p:stCondLst>
                                    <p:cond delay="500"/>
                                  </p:stCondLst>
                                  <p:childTnLst>
                                    <p:set>
                                      <p:cBhvr>
                                        <p:cTn id="37" dur="1" fill="hold">
                                          <p:stCondLst>
                                            <p:cond delay="0"/>
                                          </p:stCondLst>
                                        </p:cTn>
                                        <p:tgtEl>
                                          <p:spTgt spid="14369"/>
                                        </p:tgtEl>
                                        <p:attrNameLst>
                                          <p:attrName>style.visibility</p:attrName>
                                        </p:attrNameLst>
                                      </p:cBhvr>
                                      <p:to>
                                        <p:strVal val="visible"/>
                                      </p:to>
                                    </p:set>
                                    <p:animEffect transition="in" filter="dissolve">
                                      <p:cBhvr>
                                        <p:cTn id="38" dur="500"/>
                                        <p:tgtEl>
                                          <p:spTgt spid="14369"/>
                                        </p:tgtEl>
                                      </p:cBhvr>
                                    </p:animEffec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14360"/>
                                        </p:tgtEl>
                                        <p:attrNameLst>
                                          <p:attrName>style.visibility</p:attrName>
                                        </p:attrNameLst>
                                      </p:cBhvr>
                                      <p:to>
                                        <p:strVal val="visible"/>
                                      </p:to>
                                    </p:set>
                                    <p:animEffect transition="in" filter="dissolve">
                                      <p:cBhvr>
                                        <p:cTn id="42" dur="500"/>
                                        <p:tgtEl>
                                          <p:spTgt spid="14360"/>
                                        </p:tgtEl>
                                      </p:cBhvr>
                                    </p:animEffect>
                                  </p:childTnLst>
                                </p:cTn>
                              </p:par>
                            </p:childTnLst>
                          </p:cTn>
                        </p:par>
                        <p:par>
                          <p:cTn id="43" fill="hold">
                            <p:stCondLst>
                              <p:cond delay="4250"/>
                            </p:stCondLst>
                            <p:childTnLst>
                              <p:par>
                                <p:cTn id="44" presetID="22" presetClass="entr" presetSubtype="2" fill="hold" grpId="0" nodeType="afterEffect">
                                  <p:stCondLst>
                                    <p:cond delay="500"/>
                                  </p:stCondLst>
                                  <p:childTnLst>
                                    <p:set>
                                      <p:cBhvr>
                                        <p:cTn id="45" dur="1" fill="hold">
                                          <p:stCondLst>
                                            <p:cond delay="0"/>
                                          </p:stCondLst>
                                        </p:cTn>
                                        <p:tgtEl>
                                          <p:spTgt spid="14352"/>
                                        </p:tgtEl>
                                        <p:attrNameLst>
                                          <p:attrName>style.visibility</p:attrName>
                                        </p:attrNameLst>
                                      </p:cBhvr>
                                      <p:to>
                                        <p:strVal val="visible"/>
                                      </p:to>
                                    </p:set>
                                    <p:animEffect transition="in" filter="wipe(right)">
                                      <p:cBhvr>
                                        <p:cTn id="46" dur="500"/>
                                        <p:tgtEl>
                                          <p:spTgt spid="14352"/>
                                        </p:tgtEl>
                                      </p:cBhvr>
                                    </p:animEffect>
                                  </p:childTnLst>
                                </p:cTn>
                              </p:par>
                            </p:childTnLst>
                          </p:cTn>
                        </p:par>
                        <p:par>
                          <p:cTn id="47" fill="hold">
                            <p:stCondLst>
                              <p:cond delay="5250"/>
                            </p:stCondLst>
                            <p:childTnLst>
                              <p:par>
                                <p:cTn id="48" presetID="9" presetClass="entr" presetSubtype="0" fill="hold" nodeType="afterEffect">
                                  <p:stCondLst>
                                    <p:cond delay="500"/>
                                  </p:stCondLst>
                                  <p:childTnLst>
                                    <p:set>
                                      <p:cBhvr>
                                        <p:cTn id="49" dur="1" fill="hold">
                                          <p:stCondLst>
                                            <p:cond delay="0"/>
                                          </p:stCondLst>
                                        </p:cTn>
                                        <p:tgtEl>
                                          <p:spTgt spid="14354"/>
                                        </p:tgtEl>
                                        <p:attrNameLst>
                                          <p:attrName>style.visibility</p:attrName>
                                        </p:attrNameLst>
                                      </p:cBhvr>
                                      <p:to>
                                        <p:strVal val="visible"/>
                                      </p:to>
                                    </p:set>
                                    <p:animEffect transition="in" filter="dissolve">
                                      <p:cBhvr>
                                        <p:cTn id="50" dur="500"/>
                                        <p:tgtEl>
                                          <p:spTgt spid="14354"/>
                                        </p:tgtEl>
                                      </p:cBhvr>
                                    </p:animEffect>
                                  </p:childTnLst>
                                </p:cTn>
                              </p:par>
                            </p:childTnLst>
                          </p:cTn>
                        </p:par>
                        <p:par>
                          <p:cTn id="51" fill="hold">
                            <p:stCondLst>
                              <p:cond delay="6250"/>
                            </p:stCondLst>
                            <p:childTnLst>
                              <p:par>
                                <p:cTn id="52" presetID="9" presetClass="entr" presetSubtype="0" fill="hold" grpId="0" nodeType="afterEffect">
                                  <p:stCondLst>
                                    <p:cond delay="0"/>
                                  </p:stCondLst>
                                  <p:childTnLst>
                                    <p:set>
                                      <p:cBhvr>
                                        <p:cTn id="53" dur="1" fill="hold">
                                          <p:stCondLst>
                                            <p:cond delay="0"/>
                                          </p:stCondLst>
                                        </p:cTn>
                                        <p:tgtEl>
                                          <p:spTgt spid="14358"/>
                                        </p:tgtEl>
                                        <p:attrNameLst>
                                          <p:attrName>style.visibility</p:attrName>
                                        </p:attrNameLst>
                                      </p:cBhvr>
                                      <p:to>
                                        <p:strVal val="visible"/>
                                      </p:to>
                                    </p:set>
                                    <p:animEffect transition="in" filter="dissolve">
                                      <p:cBhvr>
                                        <p:cTn id="54" dur="500"/>
                                        <p:tgtEl>
                                          <p:spTgt spid="14358"/>
                                        </p:tgtEl>
                                      </p:cBhvr>
                                    </p:animEffect>
                                  </p:childTnLst>
                                </p:cTn>
                              </p:par>
                            </p:childTnLst>
                          </p:cTn>
                        </p:par>
                        <p:par>
                          <p:cTn id="55" fill="hold">
                            <p:stCondLst>
                              <p:cond delay="6750"/>
                            </p:stCondLst>
                            <p:childTnLst>
                              <p:par>
                                <p:cTn id="56" presetID="9" presetClass="entr" presetSubtype="0" fill="hold" nodeType="afterEffect">
                                  <p:stCondLst>
                                    <p:cond delay="250"/>
                                  </p:stCondLst>
                                  <p:childTnLst>
                                    <p:set>
                                      <p:cBhvr>
                                        <p:cTn id="57" dur="1" fill="hold">
                                          <p:stCondLst>
                                            <p:cond delay="0"/>
                                          </p:stCondLst>
                                        </p:cTn>
                                        <p:tgtEl>
                                          <p:spTgt spid="14365"/>
                                        </p:tgtEl>
                                        <p:attrNameLst>
                                          <p:attrName>style.visibility</p:attrName>
                                        </p:attrNameLst>
                                      </p:cBhvr>
                                      <p:to>
                                        <p:strVal val="visible"/>
                                      </p:to>
                                    </p:set>
                                    <p:animEffect transition="in" filter="dissolve">
                                      <p:cBhvr>
                                        <p:cTn id="58" dur="500"/>
                                        <p:tgtEl>
                                          <p:spTgt spid="14365"/>
                                        </p:tgtEl>
                                      </p:cBhvr>
                                    </p:animEffect>
                                  </p:childTnLst>
                                </p:cTn>
                              </p:par>
                            </p:childTnLst>
                          </p:cTn>
                        </p:par>
                        <p:par>
                          <p:cTn id="59" fill="hold">
                            <p:stCondLst>
                              <p:cond delay="7500"/>
                            </p:stCondLst>
                            <p:childTnLst>
                              <p:par>
                                <p:cTn id="60" presetID="9" presetClass="entr" presetSubtype="0" fill="hold" nodeType="afterEffect">
                                  <p:stCondLst>
                                    <p:cond delay="0"/>
                                  </p:stCondLst>
                                  <p:childTnLst>
                                    <p:set>
                                      <p:cBhvr>
                                        <p:cTn id="61" dur="1" fill="hold">
                                          <p:stCondLst>
                                            <p:cond delay="0"/>
                                          </p:stCondLst>
                                        </p:cTn>
                                        <p:tgtEl>
                                          <p:spTgt spid="14371"/>
                                        </p:tgtEl>
                                        <p:attrNameLst>
                                          <p:attrName>style.visibility</p:attrName>
                                        </p:attrNameLst>
                                      </p:cBhvr>
                                      <p:to>
                                        <p:strVal val="visible"/>
                                      </p:to>
                                    </p:set>
                                    <p:animEffect transition="in" filter="dissolve">
                                      <p:cBhvr>
                                        <p:cTn id="62" dur="500"/>
                                        <p:tgtEl>
                                          <p:spTgt spid="14371"/>
                                        </p:tgtEl>
                                      </p:cBhvr>
                                    </p:animEffect>
                                  </p:childTnLst>
                                </p:cTn>
                              </p:par>
                            </p:childTnLst>
                          </p:cTn>
                        </p:par>
                        <p:par>
                          <p:cTn id="63" fill="hold">
                            <p:stCondLst>
                              <p:cond delay="8000"/>
                            </p:stCondLst>
                            <p:childTnLst>
                              <p:par>
                                <p:cTn id="64" presetID="9" presetClass="entr" presetSubtype="0" fill="hold" grpId="0" nodeType="afterEffect">
                                  <p:stCondLst>
                                    <p:cond delay="500"/>
                                  </p:stCondLst>
                                  <p:childTnLst>
                                    <p:set>
                                      <p:cBhvr>
                                        <p:cTn id="65" dur="1" fill="hold">
                                          <p:stCondLst>
                                            <p:cond delay="0"/>
                                          </p:stCondLst>
                                        </p:cTn>
                                        <p:tgtEl>
                                          <p:spTgt spid="14367"/>
                                        </p:tgtEl>
                                        <p:attrNameLst>
                                          <p:attrName>style.visibility</p:attrName>
                                        </p:attrNameLst>
                                      </p:cBhvr>
                                      <p:to>
                                        <p:strVal val="visible"/>
                                      </p:to>
                                    </p:set>
                                    <p:animEffect transition="in" filter="dissolve">
                                      <p:cBhvr>
                                        <p:cTn id="66" dur="500"/>
                                        <p:tgtEl>
                                          <p:spTgt spid="14367"/>
                                        </p:tgtEl>
                                      </p:cBhvr>
                                    </p:animEffect>
                                  </p:childTnLst>
                                </p:cTn>
                              </p:par>
                            </p:childTnLst>
                          </p:cTn>
                        </p:par>
                        <p:par>
                          <p:cTn id="67" fill="hold">
                            <p:stCondLst>
                              <p:cond delay="9000"/>
                            </p:stCondLst>
                            <p:childTnLst>
                              <p:par>
                                <p:cTn id="68" presetID="9" presetClass="entr" presetSubtype="0" fill="hold" grpId="0" nodeType="afterEffect">
                                  <p:stCondLst>
                                    <p:cond delay="0"/>
                                  </p:stCondLst>
                                  <p:childTnLst>
                                    <p:set>
                                      <p:cBhvr>
                                        <p:cTn id="69" dur="1" fill="hold">
                                          <p:stCondLst>
                                            <p:cond delay="0"/>
                                          </p:stCondLst>
                                        </p:cTn>
                                        <p:tgtEl>
                                          <p:spTgt spid="14361"/>
                                        </p:tgtEl>
                                        <p:attrNameLst>
                                          <p:attrName>style.visibility</p:attrName>
                                        </p:attrNameLst>
                                      </p:cBhvr>
                                      <p:to>
                                        <p:strVal val="visible"/>
                                      </p:to>
                                    </p:set>
                                    <p:animEffect transition="in" filter="dissolve">
                                      <p:cBhvr>
                                        <p:cTn id="70" dur="500"/>
                                        <p:tgtEl>
                                          <p:spTgt spid="14361"/>
                                        </p:tgtEl>
                                      </p:cBhvr>
                                    </p:animEffect>
                                  </p:childTnLst>
                                </p:cTn>
                              </p:par>
                              <p:par>
                                <p:cTn id="71" presetID="9" presetClass="entr" presetSubtype="0" fill="hold" grpId="0" nodeType="withEffect">
                                  <p:stCondLst>
                                    <p:cond delay="250"/>
                                  </p:stCondLst>
                                  <p:childTnLst>
                                    <p:set>
                                      <p:cBhvr>
                                        <p:cTn id="72" dur="1" fill="hold">
                                          <p:stCondLst>
                                            <p:cond delay="0"/>
                                          </p:stCondLst>
                                        </p:cTn>
                                        <p:tgtEl>
                                          <p:spTgt spid="14353"/>
                                        </p:tgtEl>
                                        <p:attrNameLst>
                                          <p:attrName>style.visibility</p:attrName>
                                        </p:attrNameLst>
                                      </p:cBhvr>
                                      <p:to>
                                        <p:strVal val="visible"/>
                                      </p:to>
                                    </p:set>
                                    <p:animEffect transition="in" filter="dissolve">
                                      <p:cBhvr>
                                        <p:cTn id="73" dur="500"/>
                                        <p:tgtEl>
                                          <p:spTgt spid="14353"/>
                                        </p:tgtEl>
                                      </p:cBhvr>
                                    </p:animEffect>
                                  </p:childTnLst>
                                </p:cTn>
                              </p:par>
                            </p:childTnLst>
                          </p:cTn>
                        </p:par>
                        <p:par>
                          <p:cTn id="74" fill="hold">
                            <p:stCondLst>
                              <p:cond delay="9750"/>
                            </p:stCondLst>
                            <p:childTnLst>
                              <p:par>
                                <p:cTn id="75" presetID="9" presetClass="entr" presetSubtype="0" fill="hold" nodeType="afterEffect">
                                  <p:stCondLst>
                                    <p:cond delay="0"/>
                                  </p:stCondLst>
                                  <p:childTnLst>
                                    <p:set>
                                      <p:cBhvr>
                                        <p:cTn id="76" dur="1" fill="hold">
                                          <p:stCondLst>
                                            <p:cond delay="0"/>
                                          </p:stCondLst>
                                        </p:cTn>
                                        <p:tgtEl>
                                          <p:spTgt spid="14355"/>
                                        </p:tgtEl>
                                        <p:attrNameLst>
                                          <p:attrName>style.visibility</p:attrName>
                                        </p:attrNameLst>
                                      </p:cBhvr>
                                      <p:to>
                                        <p:strVal val="visible"/>
                                      </p:to>
                                    </p:set>
                                    <p:animEffect transition="in" filter="dissolve">
                                      <p:cBhvr>
                                        <p:cTn id="77" dur="500"/>
                                        <p:tgtEl>
                                          <p:spTgt spid="14355"/>
                                        </p:tgtEl>
                                      </p:cBhvr>
                                    </p:animEffect>
                                  </p:childTnLst>
                                </p:cTn>
                              </p:par>
                            </p:childTnLst>
                          </p:cTn>
                        </p:par>
                        <p:par>
                          <p:cTn id="78" fill="hold">
                            <p:stCondLst>
                              <p:cond delay="10250"/>
                            </p:stCondLst>
                            <p:childTnLst>
                              <p:par>
                                <p:cTn id="79" presetID="9" presetClass="entr" presetSubtype="0" fill="hold" grpId="0" nodeType="afterEffect">
                                  <p:stCondLst>
                                    <p:cond delay="0"/>
                                  </p:stCondLst>
                                  <p:childTnLst>
                                    <p:set>
                                      <p:cBhvr>
                                        <p:cTn id="80" dur="1" fill="hold">
                                          <p:stCondLst>
                                            <p:cond delay="0"/>
                                          </p:stCondLst>
                                        </p:cTn>
                                        <p:tgtEl>
                                          <p:spTgt spid="14359"/>
                                        </p:tgtEl>
                                        <p:attrNameLst>
                                          <p:attrName>style.visibility</p:attrName>
                                        </p:attrNameLst>
                                      </p:cBhvr>
                                      <p:to>
                                        <p:strVal val="visible"/>
                                      </p:to>
                                    </p:set>
                                    <p:animEffect transition="in" filter="dissolve">
                                      <p:cBhvr>
                                        <p:cTn id="81" dur="500"/>
                                        <p:tgtEl>
                                          <p:spTgt spid="14359"/>
                                        </p:tgtEl>
                                      </p:cBhvr>
                                    </p:animEffect>
                                  </p:childTnLst>
                                </p:cTn>
                              </p:par>
                            </p:childTnLst>
                          </p:cTn>
                        </p:par>
                        <p:par>
                          <p:cTn id="82" fill="hold">
                            <p:stCondLst>
                              <p:cond delay="10750"/>
                            </p:stCondLst>
                            <p:childTnLst>
                              <p:par>
                                <p:cTn id="83" presetID="9" presetClass="entr" presetSubtype="0" fill="hold" nodeType="afterEffect">
                                  <p:stCondLst>
                                    <p:cond delay="250"/>
                                  </p:stCondLst>
                                  <p:childTnLst>
                                    <p:set>
                                      <p:cBhvr>
                                        <p:cTn id="84" dur="1" fill="hold">
                                          <p:stCondLst>
                                            <p:cond delay="0"/>
                                          </p:stCondLst>
                                        </p:cTn>
                                        <p:tgtEl>
                                          <p:spTgt spid="14356"/>
                                        </p:tgtEl>
                                        <p:attrNameLst>
                                          <p:attrName>style.visibility</p:attrName>
                                        </p:attrNameLst>
                                      </p:cBhvr>
                                      <p:to>
                                        <p:strVal val="visible"/>
                                      </p:to>
                                    </p:set>
                                    <p:animEffect transition="in" filter="dissolve">
                                      <p:cBhvr>
                                        <p:cTn id="85" dur="500"/>
                                        <p:tgtEl>
                                          <p:spTgt spid="14356"/>
                                        </p:tgtEl>
                                      </p:cBhvr>
                                    </p:animEffect>
                                  </p:childTnLst>
                                </p:cTn>
                              </p:par>
                            </p:childTnLst>
                          </p:cTn>
                        </p:par>
                        <p:par>
                          <p:cTn id="86" fill="hold">
                            <p:stCondLst>
                              <p:cond delay="11500"/>
                            </p:stCondLst>
                            <p:childTnLst>
                              <p:par>
                                <p:cTn id="87" presetID="9" presetClass="entr" presetSubtype="0" fill="hold" nodeType="afterEffect">
                                  <p:stCondLst>
                                    <p:cond delay="0"/>
                                  </p:stCondLst>
                                  <p:childTnLst>
                                    <p:set>
                                      <p:cBhvr>
                                        <p:cTn id="88" dur="1" fill="hold">
                                          <p:stCondLst>
                                            <p:cond delay="0"/>
                                          </p:stCondLst>
                                        </p:cTn>
                                        <p:tgtEl>
                                          <p:spTgt spid="14372"/>
                                        </p:tgtEl>
                                        <p:attrNameLst>
                                          <p:attrName>style.visibility</p:attrName>
                                        </p:attrNameLst>
                                      </p:cBhvr>
                                      <p:to>
                                        <p:strVal val="visible"/>
                                      </p:to>
                                    </p:set>
                                    <p:animEffect transition="in" filter="dissolve">
                                      <p:cBhvr>
                                        <p:cTn id="89" dur="500"/>
                                        <p:tgtEl>
                                          <p:spTgt spid="1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9" grpId="0" animBg="1"/>
      <p:bldP spid="14350" grpId="0"/>
      <p:bldP spid="14351" grpId="0"/>
      <p:bldP spid="14352" grpId="0" animBg="1"/>
      <p:bldP spid="14353" grpId="0" animBg="1"/>
      <p:bldP spid="14358" grpId="0"/>
      <p:bldP spid="14359" grpId="0"/>
      <p:bldP spid="14360" grpId="0"/>
      <p:bldP spid="14361" grpId="0"/>
      <p:bldP spid="14367" grpId="0" animBg="1"/>
      <p:bldP spid="143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A0253B-9537-4A80-B9D5-F8FF007F47D8}" type="slidenum">
              <a:rPr lang="el-GR" altLang="el-GR" sz="1400" smtClean="0"/>
              <a:pPr>
                <a:spcBef>
                  <a:spcPct val="0"/>
                </a:spcBef>
                <a:buFontTx/>
                <a:buNone/>
              </a:pPr>
              <a:t>7</a:t>
            </a:fld>
            <a:endParaRPr lang="el-GR" altLang="el-GR" sz="1400" smtClean="0"/>
          </a:p>
        </p:txBody>
      </p:sp>
      <p:sp>
        <p:nvSpPr>
          <p:cNvPr id="17410" name="AutoShape 2"/>
          <p:cNvSpPr>
            <a:spLocks noChangeArrowheads="1"/>
          </p:cNvSpPr>
          <p:nvPr/>
        </p:nvSpPr>
        <p:spPr bwMode="auto">
          <a:xfrm>
            <a:off x="3851275" y="5300663"/>
            <a:ext cx="936625" cy="649287"/>
          </a:xfrm>
          <a:prstGeom prst="curvedRightArrow">
            <a:avLst>
              <a:gd name="adj1" fmla="val 20000"/>
              <a:gd name="adj2" fmla="val 40000"/>
              <a:gd name="adj3" fmla="val 480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1" name="Line 3"/>
          <p:cNvSpPr>
            <a:spLocks noChangeShapeType="1"/>
          </p:cNvSpPr>
          <p:nvPr/>
        </p:nvSpPr>
        <p:spPr bwMode="auto">
          <a:xfrm>
            <a:off x="4427538" y="3500438"/>
            <a:ext cx="0" cy="21605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2" name="Oval 4"/>
          <p:cNvSpPr>
            <a:spLocks noChangeArrowheads="1"/>
          </p:cNvSpPr>
          <p:nvPr/>
        </p:nvSpPr>
        <p:spPr bwMode="auto">
          <a:xfrm>
            <a:off x="1187450" y="2781300"/>
            <a:ext cx="6481763" cy="1584325"/>
          </a:xfrm>
          <a:prstGeom prst="ellipse">
            <a:avLst/>
          </a:prstGeom>
          <a:solidFill>
            <a:schemeClr val="folHlink"/>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5367" name="Rectangle 5"/>
          <p:cNvSpPr>
            <a:spLocks noChangeArrowheads="1"/>
          </p:cNvSpPr>
          <p:nvPr/>
        </p:nvSpPr>
        <p:spPr bwMode="auto">
          <a:xfrm>
            <a:off x="3059113" y="836613"/>
            <a:ext cx="1223962" cy="5270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400">
                <a:solidFill>
                  <a:schemeClr val="bg1"/>
                </a:solidFill>
                <a:latin typeface="Comic Sans MS" panose="030F0702030302020204" pitchFamily="66" charset="0"/>
              </a:rPr>
              <a:t>άξονας </a:t>
            </a:r>
          </a:p>
          <a:p>
            <a:pPr algn="ctr" eaLnBrk="1" hangingPunct="1">
              <a:spcBef>
                <a:spcPct val="0"/>
              </a:spcBef>
              <a:buFontTx/>
              <a:buNone/>
            </a:pPr>
            <a:r>
              <a:rPr lang="el-GR" altLang="el-GR" sz="1400">
                <a:solidFill>
                  <a:schemeClr val="bg1"/>
                </a:solidFill>
                <a:latin typeface="Comic Sans MS" panose="030F0702030302020204" pitchFamily="66" charset="0"/>
              </a:rPr>
              <a:t>περιστροφής</a:t>
            </a:r>
            <a:endParaRPr lang="el-GR" altLang="el-GR" sz="1200" baseline="-25000">
              <a:solidFill>
                <a:schemeClr val="bg1"/>
              </a:solidFill>
              <a:latin typeface="Arial" panose="020B0604020202020204" pitchFamily="34" charset="0"/>
            </a:endParaRPr>
          </a:p>
        </p:txBody>
      </p:sp>
      <p:sp>
        <p:nvSpPr>
          <p:cNvPr id="17414" name="Oval 6"/>
          <p:cNvSpPr>
            <a:spLocks noChangeArrowheads="1"/>
          </p:cNvSpPr>
          <p:nvPr/>
        </p:nvSpPr>
        <p:spPr bwMode="auto">
          <a:xfrm>
            <a:off x="2555875" y="3213100"/>
            <a:ext cx="3673475" cy="79216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5" name="Oval 7"/>
          <p:cNvSpPr>
            <a:spLocks noChangeArrowheads="1"/>
          </p:cNvSpPr>
          <p:nvPr/>
        </p:nvSpPr>
        <p:spPr bwMode="auto">
          <a:xfrm>
            <a:off x="3635375" y="3429000"/>
            <a:ext cx="1584325" cy="36036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6" name="Line 8"/>
          <p:cNvSpPr>
            <a:spLocks noChangeShapeType="1"/>
          </p:cNvSpPr>
          <p:nvPr/>
        </p:nvSpPr>
        <p:spPr bwMode="auto">
          <a:xfrm>
            <a:off x="4427538" y="2060575"/>
            <a:ext cx="0" cy="15843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7" name="AutoShape 9"/>
          <p:cNvSpPr>
            <a:spLocks noChangeArrowheads="1"/>
          </p:cNvSpPr>
          <p:nvPr/>
        </p:nvSpPr>
        <p:spPr bwMode="auto">
          <a:xfrm>
            <a:off x="4356100" y="2349500"/>
            <a:ext cx="144463" cy="1295400"/>
          </a:xfrm>
          <a:prstGeom prst="upArrow">
            <a:avLst>
              <a:gd name="adj1" fmla="val 50000"/>
              <a:gd name="adj2" fmla="val 224175"/>
            </a:avLst>
          </a:prstGeom>
          <a:solidFill>
            <a:srgbClr val="006600"/>
          </a:solidFill>
          <a:ln w="9525">
            <a:solidFill>
              <a:srgbClr val="0066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solidFill>
                <a:srgbClr val="CCFFFF"/>
              </a:solidFill>
              <a:latin typeface="Arial" panose="020B0604020202020204" pitchFamily="34" charset="0"/>
            </a:endParaRPr>
          </a:p>
        </p:txBody>
      </p:sp>
      <p:sp>
        <p:nvSpPr>
          <p:cNvPr id="17419" name="Oval 11"/>
          <p:cNvSpPr>
            <a:spLocks noChangeArrowheads="1"/>
          </p:cNvSpPr>
          <p:nvPr/>
        </p:nvSpPr>
        <p:spPr bwMode="auto">
          <a:xfrm>
            <a:off x="6948488" y="2997200"/>
            <a:ext cx="73025" cy="7143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0" name="Oval 12"/>
          <p:cNvSpPr>
            <a:spLocks noChangeArrowheads="1"/>
          </p:cNvSpPr>
          <p:nvPr/>
        </p:nvSpPr>
        <p:spPr bwMode="auto">
          <a:xfrm>
            <a:off x="5148263" y="3933825"/>
            <a:ext cx="71437" cy="7143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1" name="Oval 13"/>
          <p:cNvSpPr>
            <a:spLocks noChangeArrowheads="1"/>
          </p:cNvSpPr>
          <p:nvPr/>
        </p:nvSpPr>
        <p:spPr bwMode="auto">
          <a:xfrm>
            <a:off x="3635375" y="3573463"/>
            <a:ext cx="73025" cy="714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2" name="AutoShape 14"/>
          <p:cNvSpPr>
            <a:spLocks noChangeArrowheads="1"/>
          </p:cNvSpPr>
          <p:nvPr/>
        </p:nvSpPr>
        <p:spPr bwMode="auto">
          <a:xfrm>
            <a:off x="5219700" y="3933825"/>
            <a:ext cx="719138" cy="71438"/>
          </a:xfrm>
          <a:prstGeom prst="rightArrow">
            <a:avLst>
              <a:gd name="adj1" fmla="val 50000"/>
              <a:gd name="adj2" fmla="val 25166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4" name="AutoShape 16"/>
          <p:cNvSpPr>
            <a:spLocks noChangeArrowheads="1"/>
          </p:cNvSpPr>
          <p:nvPr/>
        </p:nvSpPr>
        <p:spPr bwMode="auto">
          <a:xfrm rot="1597976">
            <a:off x="3624263" y="3659188"/>
            <a:ext cx="361950" cy="73025"/>
          </a:xfrm>
          <a:prstGeom prst="rightArrow">
            <a:avLst>
              <a:gd name="adj1" fmla="val 50000"/>
              <a:gd name="adj2" fmla="val 12391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5" name="AutoShape 17"/>
          <p:cNvSpPr>
            <a:spLocks noChangeArrowheads="1"/>
          </p:cNvSpPr>
          <p:nvPr/>
        </p:nvSpPr>
        <p:spPr bwMode="auto">
          <a:xfrm rot="-9625114">
            <a:off x="6011863" y="2852738"/>
            <a:ext cx="984250" cy="87312"/>
          </a:xfrm>
          <a:prstGeom prst="rightArrow">
            <a:avLst>
              <a:gd name="adj1" fmla="val 50000"/>
              <a:gd name="adj2" fmla="val 281820"/>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mc:AlternateContent xmlns:mc="http://schemas.openxmlformats.org/markup-compatibility/2006" xmlns:a14="http://schemas.microsoft.com/office/drawing/2010/main">
        <mc:Choice Requires="a14">
          <p:sp>
            <p:nvSpPr>
              <p:cNvPr id="17428" name="Rectangle 20"/>
              <p:cNvSpPr>
                <a:spLocks noChangeArrowheads="1"/>
              </p:cNvSpPr>
              <p:nvPr/>
            </p:nvSpPr>
            <p:spPr bwMode="auto">
              <a:xfrm>
                <a:off x="1223291" y="223357"/>
                <a:ext cx="6849939" cy="17394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smtClean="0">
                    <a:effectLst>
                      <a:outerShdw blurRad="38100" dist="38100" dir="2700000" algn="tl">
                        <a:srgbClr val="FFFFFF"/>
                      </a:outerShdw>
                    </a:effectLst>
                    <a:latin typeface="Comic Sans MS" pitchFamily="66" charset="0"/>
                  </a:rPr>
                  <a:t>Σε ορισμένη χρονική</a:t>
                </a:r>
                <a:r>
                  <a:rPr lang="en-US" altLang="el-GR" sz="20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στιγμή όλα </a:t>
                </a:r>
                <a:r>
                  <a:rPr lang="el-GR" altLang="el-GR" sz="2000" b="1" dirty="0" smtClean="0">
                    <a:effectLst>
                      <a:outerShdw blurRad="38100" dist="38100" dir="2700000" algn="tl">
                        <a:srgbClr val="FFFFFF"/>
                      </a:outerShdw>
                    </a:effectLst>
                    <a:latin typeface="Comic Sans MS" pitchFamily="66" charset="0"/>
                  </a:rPr>
                  <a:t>τα </a:t>
                </a:r>
                <a:r>
                  <a:rPr lang="el-GR" altLang="el-GR" sz="2000" b="1" dirty="0">
                    <a:effectLst>
                      <a:outerShdw blurRad="38100" dist="38100" dir="2700000" algn="tl">
                        <a:srgbClr val="FFFFFF"/>
                      </a:outerShdw>
                    </a:effectLst>
                    <a:latin typeface="Comic Sans MS" pitchFamily="66" charset="0"/>
                  </a:rPr>
                  <a:t>υλικά σημεία του σώματος έχουν </a:t>
                </a:r>
                <a:r>
                  <a:rPr lang="el-GR" altLang="el-GR" b="1" dirty="0">
                    <a:solidFill>
                      <a:srgbClr val="FF0000"/>
                    </a:solidFill>
                    <a:effectLst>
                      <a:outerShdw blurRad="38100" dist="38100" dir="2700000" algn="tl">
                        <a:srgbClr val="000000"/>
                      </a:outerShdw>
                    </a:effectLst>
                    <a:latin typeface="Comic Sans MS" pitchFamily="66" charset="0"/>
                  </a:rPr>
                  <a:t>διαφορετική γραμμική ταχύτητα</a:t>
                </a:r>
                <a:r>
                  <a:rPr lang="en-US" altLang="el-GR" sz="2000" b="1" dirty="0">
                    <a:solidFill>
                      <a:srgbClr val="FF0000"/>
                    </a:solidFill>
                    <a:effectLst>
                      <a:outerShdw blurRad="38100" dist="38100" dir="2700000" algn="tl">
                        <a:srgbClr val="000000"/>
                      </a:outerShdw>
                    </a:effectLst>
                    <a:latin typeface="Comic Sans MS" pitchFamily="66" charset="0"/>
                  </a:rPr>
                  <a:t> </a:t>
                </a:r>
                <a14:m>
                  <m:oMath xmlns:m="http://schemas.openxmlformats.org/officeDocument/2006/math">
                    <m:acc>
                      <m:accPr>
                        <m:chr m:val="⃗"/>
                        <m:ctrlPr>
                          <a:rPr lang="en-US" altLang="el-GR" sz="2800" b="1" i="1" smtClean="0">
                            <a:solidFill>
                              <a:srgbClr val="FF0000"/>
                            </a:solidFill>
                            <a:effectLst>
                              <a:outerShdw blurRad="38100" dist="38100" dir="2700000" algn="tl">
                                <a:srgbClr val="000000"/>
                              </a:outerShdw>
                            </a:effectLst>
                            <a:latin typeface="Cambria Math" panose="02040503050406030204" pitchFamily="18" charset="0"/>
                          </a:rPr>
                        </m:ctrlPr>
                      </m:accPr>
                      <m:e>
                        <m:r>
                          <a:rPr lang="el-GR" altLang="el-GR" sz="2800" b="1" i="1" smtClean="0">
                            <a:solidFill>
                              <a:srgbClr val="FF0000"/>
                            </a:solidFill>
                            <a:effectLst>
                              <a:outerShdw blurRad="38100" dist="38100" dir="2700000" algn="tl">
                                <a:srgbClr val="000000"/>
                              </a:outerShdw>
                            </a:effectLst>
                            <a:latin typeface="Cambria Math" panose="02040503050406030204" pitchFamily="18" charset="0"/>
                          </a:rPr>
                          <m:t>𝝊</m:t>
                        </m:r>
                      </m:e>
                    </m:acc>
                  </m:oMath>
                </a14:m>
                <a:r>
                  <a:rPr lang="el-GR" altLang="el-GR" sz="2000" b="1"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a:t>
                </a:r>
                <a:r>
                  <a:rPr lang="el-GR" altLang="el-GR" sz="2000" b="1" i="1" dirty="0" err="1" smtClean="0">
                    <a:effectLst>
                      <a:outerShdw blurRad="38100" dist="38100" dir="2700000" algn="tl">
                        <a:srgbClr val="FFFFFF"/>
                      </a:outerShdw>
                    </a:effectLst>
                    <a:latin typeface="Comic Sans MS" pitchFamily="66" charset="0"/>
                  </a:rPr>
                  <a:t>υ</a:t>
                </a:r>
                <a:r>
                  <a:rPr lang="el-GR" altLang="el-GR" sz="2000" b="1" baseline="-25000" dirty="0" err="1" smtClean="0">
                    <a:effectLst>
                      <a:outerShdw blurRad="38100" dist="38100" dir="2700000" algn="tl">
                        <a:srgbClr val="FFFFFF"/>
                      </a:outerShdw>
                    </a:effectLst>
                    <a:latin typeface="Comic Sans MS" pitchFamily="66" charset="0"/>
                  </a:rPr>
                  <a:t>ν</a:t>
                </a:r>
                <a:r>
                  <a:rPr lang="el-GR" altLang="el-GR" sz="2000" b="1" baseline="-25000"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a:t>
                </a:r>
                <a:r>
                  <a:rPr lang="el-GR" altLang="el-GR" sz="2000" b="1" i="1" dirty="0" smtClean="0">
                    <a:effectLst>
                      <a:outerShdw blurRad="38100" dist="38100" dir="2700000" algn="tl">
                        <a:srgbClr val="FFFFFF"/>
                      </a:outerShdw>
                    </a:effectLst>
                    <a:latin typeface="Comic Sans MS" pitchFamily="66" charset="0"/>
                  </a:rPr>
                  <a:t>ω</a:t>
                </a:r>
                <a:r>
                  <a:rPr lang="el-GR" altLang="el-GR" sz="2000" b="1" dirty="0" smtClean="0">
                    <a:effectLst>
                      <a:outerShdw blurRad="38100" dist="38100" dir="2700000" algn="tl">
                        <a:srgbClr val="FFFFFF"/>
                      </a:outerShdw>
                    </a:effectLst>
                    <a:latin typeface="Comic Sans MS" pitchFamily="66" charset="0"/>
                  </a:rPr>
                  <a:t>.</a:t>
                </a:r>
                <a:r>
                  <a:rPr lang="en-US" altLang="el-GR" sz="2000" b="1" i="1" dirty="0">
                    <a:effectLst>
                      <a:outerShdw blurRad="38100" dist="38100" dir="2700000" algn="tl">
                        <a:srgbClr val="FFFFFF"/>
                      </a:outerShdw>
                    </a:effectLst>
                    <a:latin typeface="Comic Sans MS" pitchFamily="66" charset="0"/>
                  </a:rPr>
                  <a:t>r</a:t>
                </a:r>
                <a:r>
                  <a:rPr lang="el-GR" altLang="el-GR" sz="2000" b="1" baseline="-25000" dirty="0">
                    <a:effectLst>
                      <a:outerShdw blurRad="38100" dist="38100" dir="2700000" algn="tl">
                        <a:srgbClr val="FFFFFF"/>
                      </a:outerShdw>
                    </a:effectLst>
                    <a:latin typeface="Comic Sans MS" pitchFamily="66" charset="0"/>
                  </a:rPr>
                  <a:t>ν </a:t>
                </a:r>
                <a:r>
                  <a:rPr lang="el-GR" altLang="el-GR" sz="2000" b="1" dirty="0">
                    <a:effectLst>
                      <a:outerShdw blurRad="38100" dist="38100" dir="2700000" algn="tl">
                        <a:srgbClr val="FFFFFF"/>
                      </a:outerShdw>
                    </a:effectLst>
                    <a:latin typeface="Comic Sans MS" pitchFamily="66" charset="0"/>
                  </a:rPr>
                  <a:t>), αλλά </a:t>
                </a:r>
                <a:r>
                  <a:rPr lang="el-GR" altLang="el-GR" b="1" dirty="0">
                    <a:solidFill>
                      <a:srgbClr val="008000"/>
                    </a:solidFill>
                    <a:effectLst>
                      <a:outerShdw blurRad="38100" dist="38100" dir="2700000" algn="tl">
                        <a:srgbClr val="000000"/>
                      </a:outerShdw>
                    </a:effectLst>
                    <a:latin typeface="Comic Sans MS" pitchFamily="66" charset="0"/>
                  </a:rPr>
                  <a:t>ίδια γωνιακή </a:t>
                </a:r>
                <a:r>
                  <a:rPr lang="el-GR" altLang="el-GR" b="1" dirty="0" smtClean="0">
                    <a:solidFill>
                      <a:srgbClr val="008000"/>
                    </a:solidFill>
                    <a:effectLst>
                      <a:outerShdw blurRad="38100" dist="38100" dir="2700000" algn="tl">
                        <a:srgbClr val="000000"/>
                      </a:outerShdw>
                    </a:effectLst>
                    <a:latin typeface="Comic Sans MS" pitchFamily="66" charset="0"/>
                  </a:rPr>
                  <a:t>ταχύτητα </a:t>
                </a:r>
                <a14:m>
                  <m:oMath xmlns:m="http://schemas.openxmlformats.org/officeDocument/2006/math">
                    <m:acc>
                      <m:accPr>
                        <m:chr m:val="⃗"/>
                        <m:ctrlPr>
                          <a:rPr lang="el-GR" altLang="el-GR" b="1" i="1" smtClean="0">
                            <a:solidFill>
                              <a:srgbClr val="008000"/>
                            </a:solidFill>
                            <a:effectLst>
                              <a:outerShdw blurRad="38100" dist="38100" dir="2700000" algn="tl">
                                <a:srgbClr val="000000"/>
                              </a:outerShdw>
                            </a:effectLst>
                            <a:latin typeface="Cambria Math" panose="02040503050406030204" pitchFamily="18" charset="0"/>
                          </a:rPr>
                        </m:ctrlPr>
                      </m:accPr>
                      <m:e>
                        <m:r>
                          <a:rPr lang="el-GR" altLang="el-GR" b="1" i="1" smtClean="0">
                            <a:solidFill>
                              <a:srgbClr val="008000"/>
                            </a:solidFill>
                            <a:effectLst>
                              <a:outerShdw blurRad="38100" dist="38100" dir="2700000" algn="tl">
                                <a:srgbClr val="000000"/>
                              </a:outerShdw>
                            </a:effectLst>
                            <a:latin typeface="Cambria Math" panose="02040503050406030204" pitchFamily="18" charset="0"/>
                          </a:rPr>
                          <m:t>𝝎</m:t>
                        </m:r>
                      </m:e>
                    </m:acc>
                  </m:oMath>
                </a14:m>
                <a:r>
                  <a:rPr lang="el-GR" altLang="el-GR" b="1" dirty="0" smtClean="0">
                    <a:solidFill>
                      <a:srgbClr val="008000"/>
                    </a:solidFill>
                    <a:effectLst>
                      <a:outerShdw blurRad="38100" dist="38100" dir="2700000" algn="tl">
                        <a:srgbClr val="000000"/>
                      </a:outerShdw>
                    </a:effectLst>
                    <a:latin typeface="Comic Sans MS" pitchFamily="66" charset="0"/>
                  </a:rPr>
                  <a:t>.</a:t>
                </a:r>
                <a:r>
                  <a:rPr lang="en-US" altLang="el-GR" b="1" dirty="0" smtClean="0">
                    <a:solidFill>
                      <a:srgbClr val="008000"/>
                    </a:solidFill>
                    <a:effectLst>
                      <a:outerShdw blurRad="38100" dist="38100" dir="2700000" algn="tl">
                        <a:srgbClr val="000000"/>
                      </a:outerShdw>
                    </a:effectLst>
                    <a:latin typeface="Comic Sans MS" pitchFamily="66" charset="0"/>
                  </a:rPr>
                  <a:t> </a:t>
                </a:r>
                <a:endParaRPr lang="el-GR" altLang="el-GR" b="1" dirty="0">
                  <a:effectLst>
                    <a:outerShdw blurRad="38100" dist="38100" dir="2700000" algn="tl">
                      <a:srgbClr val="FFFFFF"/>
                    </a:outerShdw>
                  </a:effectLst>
                  <a:latin typeface="Comic Sans MS" pitchFamily="66" charset="0"/>
                </a:endParaRPr>
              </a:p>
            </p:txBody>
          </p:sp>
        </mc:Choice>
        <mc:Fallback xmlns="">
          <p:sp>
            <p:nvSpPr>
              <p:cNvPr id="17428" name="Rectangle 20"/>
              <p:cNvSpPr>
                <a:spLocks noRot="1" noChangeAspect="1" noMove="1" noResize="1" noEditPoints="1" noAdjustHandles="1" noChangeArrowheads="1" noChangeShapeType="1" noTextEdit="1"/>
              </p:cNvSpPr>
              <p:nvPr/>
            </p:nvSpPr>
            <p:spPr bwMode="auto">
              <a:xfrm>
                <a:off x="1223291" y="223357"/>
                <a:ext cx="6849939" cy="1739451"/>
              </a:xfrm>
              <a:prstGeom prst="rect">
                <a:avLst/>
              </a:prstGeom>
              <a:blipFill>
                <a:blip r:embed="rId4"/>
                <a:stretch>
                  <a:fillRect l="-1069" r="-1336" b="-56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aphicFrame>
        <p:nvGraphicFramePr>
          <p:cNvPr id="17436" name="Object 28"/>
          <p:cNvGraphicFramePr>
            <a:graphicFrameLocks noChangeAspect="1"/>
          </p:cNvGraphicFramePr>
          <p:nvPr/>
        </p:nvGraphicFramePr>
        <p:xfrm>
          <a:off x="4500563" y="2133600"/>
          <a:ext cx="403225" cy="431800"/>
        </p:xfrm>
        <a:graphic>
          <a:graphicData uri="http://schemas.openxmlformats.org/presentationml/2006/ole">
            <mc:AlternateContent xmlns:mc="http://schemas.openxmlformats.org/markup-compatibility/2006">
              <mc:Choice xmlns:v="urn:schemas-microsoft-com:vml" Requires="v">
                <p:oleObj spid="_x0000_s15754" name="Εξίσωση" r:id="rId5" imgW="142864" imgH="152374" progId="Equation.3">
                  <p:embed/>
                </p:oleObj>
              </mc:Choice>
              <mc:Fallback>
                <p:oleObj name="Εξίσωση" r:id="rId5" imgW="142864" imgH="152374"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133600"/>
                        <a:ext cx="403225"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9" name="Object 31"/>
          <p:cNvGraphicFramePr>
            <a:graphicFrameLocks noChangeAspect="1"/>
          </p:cNvGraphicFramePr>
          <p:nvPr/>
        </p:nvGraphicFramePr>
        <p:xfrm>
          <a:off x="6002338" y="2349500"/>
          <a:ext cx="280987" cy="360363"/>
        </p:xfrm>
        <a:graphic>
          <a:graphicData uri="http://schemas.openxmlformats.org/presentationml/2006/ole">
            <mc:AlternateContent xmlns:mc="http://schemas.openxmlformats.org/markup-compatibility/2006">
              <mc:Choice xmlns:v="urn:schemas-microsoft-com:vml" Requires="v">
                <p:oleObj spid="_x0000_s15755" name="Εξίσωση" r:id="rId7" imgW="177646" imgH="228402" progId="Equation.3">
                  <p:embed/>
                </p:oleObj>
              </mc:Choice>
              <mc:Fallback>
                <p:oleObj name="Εξίσωση" r:id="rId7" imgW="177646" imgH="228402"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2338" y="2349500"/>
                        <a:ext cx="280987"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0" name="Object 32"/>
          <p:cNvGraphicFramePr>
            <a:graphicFrameLocks noChangeAspect="1"/>
          </p:cNvGraphicFramePr>
          <p:nvPr/>
        </p:nvGraphicFramePr>
        <p:xfrm>
          <a:off x="5940425" y="3860800"/>
          <a:ext cx="280988" cy="360363"/>
        </p:xfrm>
        <a:graphic>
          <a:graphicData uri="http://schemas.openxmlformats.org/presentationml/2006/ole">
            <mc:AlternateContent xmlns:mc="http://schemas.openxmlformats.org/markup-compatibility/2006">
              <mc:Choice xmlns:v="urn:schemas-microsoft-com:vml" Requires="v">
                <p:oleObj spid="_x0000_s15756" name="Εξίσωση" r:id="rId9" imgW="177646" imgH="228402" progId="Equation.3">
                  <p:embed/>
                </p:oleObj>
              </mc:Choice>
              <mc:Fallback>
                <p:oleObj name="Εξίσωση" r:id="rId9" imgW="177646" imgH="228402"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860800"/>
                        <a:ext cx="28098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1" name="Object 33"/>
          <p:cNvGraphicFramePr>
            <a:graphicFrameLocks noChangeAspect="1"/>
          </p:cNvGraphicFramePr>
          <p:nvPr/>
        </p:nvGraphicFramePr>
        <p:xfrm>
          <a:off x="3924300" y="3716338"/>
          <a:ext cx="260350" cy="360362"/>
        </p:xfrm>
        <a:graphic>
          <a:graphicData uri="http://schemas.openxmlformats.org/presentationml/2006/ole">
            <mc:AlternateContent xmlns:mc="http://schemas.openxmlformats.org/markup-compatibility/2006">
              <mc:Choice xmlns:v="urn:schemas-microsoft-com:vml" Requires="v">
                <p:oleObj spid="_x0000_s15757" name="Εξίσωση" r:id="rId11" imgW="165028" imgH="228501" progId="Equation.3">
                  <p:embed/>
                </p:oleObj>
              </mc:Choice>
              <mc:Fallback>
                <p:oleObj name="Εξίσωση" r:id="rId11" imgW="165028" imgH="228501" progId="Equation.3">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716338"/>
                        <a:ext cx="2603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28"/>
                                        </p:tgtEl>
                                        <p:attrNameLst>
                                          <p:attrName>style.visibility</p:attrName>
                                        </p:attrNameLst>
                                      </p:cBhvr>
                                      <p:to>
                                        <p:strVal val="visible"/>
                                      </p:to>
                                    </p:set>
                                    <p:animEffect transition="in" filter="fade">
                                      <p:cBhvr>
                                        <p:cTn id="7" dur="1000"/>
                                        <p:tgtEl>
                                          <p:spTgt spid="174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par>
                                <p:cTn id="13" presetID="9" presetClass="entr" presetSubtype="0" fill="hold" nodeType="with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dissolve">
                                      <p:cBhvr>
                                        <p:cTn id="15" dur="500"/>
                                        <p:tgtEl>
                                          <p:spTgt spid="17416"/>
                                        </p:tgtEl>
                                      </p:cBhvr>
                                    </p:animEffect>
                                  </p:childTnLst>
                                </p:cTn>
                              </p:par>
                            </p:childTnLst>
                          </p:cTn>
                        </p:par>
                        <p:par>
                          <p:cTn id="16" fill="hold">
                            <p:stCondLst>
                              <p:cond delay="500"/>
                            </p:stCondLst>
                            <p:childTnLst>
                              <p:par>
                                <p:cTn id="17" presetID="9" presetClass="entr" presetSubtype="0" fill="hold" grpId="0" nodeType="afterEffect">
                                  <p:stCondLst>
                                    <p:cond delay="250"/>
                                  </p:stCondLst>
                                  <p:childTnLst>
                                    <p:set>
                                      <p:cBhvr>
                                        <p:cTn id="18" dur="1" fill="hold">
                                          <p:stCondLst>
                                            <p:cond delay="0"/>
                                          </p:stCondLst>
                                        </p:cTn>
                                        <p:tgtEl>
                                          <p:spTgt spid="17410"/>
                                        </p:tgtEl>
                                        <p:attrNameLst>
                                          <p:attrName>style.visibility</p:attrName>
                                        </p:attrNameLst>
                                      </p:cBhvr>
                                      <p:to>
                                        <p:strVal val="visible"/>
                                      </p:to>
                                    </p:set>
                                    <p:animEffect transition="in" filter="dissolve">
                                      <p:cBhvr>
                                        <p:cTn id="19" dur="500"/>
                                        <p:tgtEl>
                                          <p:spTgt spid="17410"/>
                                        </p:tgtEl>
                                      </p:cBhvr>
                                    </p:animEffect>
                                  </p:childTnLst>
                                </p:cTn>
                              </p:par>
                            </p:childTnLst>
                          </p:cTn>
                        </p:par>
                        <p:par>
                          <p:cTn id="20" fill="hold">
                            <p:stCondLst>
                              <p:cond delay="1250"/>
                            </p:stCondLst>
                            <p:childTnLst>
                              <p:par>
                                <p:cTn id="21" presetID="9" presetClass="entr" presetSubtype="0" fill="hold" grpId="0" nodeType="afterEffect">
                                  <p:stCondLst>
                                    <p:cond delay="250"/>
                                  </p:stCondLst>
                                  <p:childTnLst>
                                    <p:set>
                                      <p:cBhvr>
                                        <p:cTn id="22" dur="1" fill="hold">
                                          <p:stCondLst>
                                            <p:cond delay="0"/>
                                          </p:stCondLst>
                                        </p:cTn>
                                        <p:tgtEl>
                                          <p:spTgt spid="17421"/>
                                        </p:tgtEl>
                                        <p:attrNameLst>
                                          <p:attrName>style.visibility</p:attrName>
                                        </p:attrNameLst>
                                      </p:cBhvr>
                                      <p:to>
                                        <p:strVal val="visible"/>
                                      </p:to>
                                    </p:set>
                                    <p:animEffect transition="in" filter="dissolve">
                                      <p:cBhvr>
                                        <p:cTn id="23" dur="500"/>
                                        <p:tgtEl>
                                          <p:spTgt spid="17421"/>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dissolve">
                                      <p:cBhvr>
                                        <p:cTn id="27" dur="500"/>
                                        <p:tgtEl>
                                          <p:spTgt spid="17415"/>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17424"/>
                                        </p:tgtEl>
                                        <p:attrNameLst>
                                          <p:attrName>style.visibility</p:attrName>
                                        </p:attrNameLst>
                                      </p:cBhvr>
                                      <p:to>
                                        <p:strVal val="visible"/>
                                      </p:to>
                                    </p:set>
                                    <p:animEffect transition="in" filter="dissolve">
                                      <p:cBhvr>
                                        <p:cTn id="30" dur="500"/>
                                        <p:tgtEl>
                                          <p:spTgt spid="17424"/>
                                        </p:tgtEl>
                                      </p:cBhvr>
                                    </p:animEffect>
                                  </p:childTnLst>
                                </p:cTn>
                              </p:par>
                            </p:childTnLst>
                          </p:cTn>
                        </p:par>
                        <p:par>
                          <p:cTn id="31" fill="hold">
                            <p:stCondLst>
                              <p:cond delay="2750"/>
                            </p:stCondLst>
                            <p:childTnLst>
                              <p:par>
                                <p:cTn id="32" presetID="9" presetClass="entr" presetSubtype="0" fill="hold" nodeType="afterEffect">
                                  <p:stCondLst>
                                    <p:cond delay="0"/>
                                  </p:stCondLst>
                                  <p:childTnLst>
                                    <p:set>
                                      <p:cBhvr>
                                        <p:cTn id="33" dur="1" fill="hold">
                                          <p:stCondLst>
                                            <p:cond delay="0"/>
                                          </p:stCondLst>
                                        </p:cTn>
                                        <p:tgtEl>
                                          <p:spTgt spid="17441"/>
                                        </p:tgtEl>
                                        <p:attrNameLst>
                                          <p:attrName>style.visibility</p:attrName>
                                        </p:attrNameLst>
                                      </p:cBhvr>
                                      <p:to>
                                        <p:strVal val="visible"/>
                                      </p:to>
                                    </p:set>
                                    <p:animEffect transition="in" filter="dissolve">
                                      <p:cBhvr>
                                        <p:cTn id="34" dur="500"/>
                                        <p:tgtEl>
                                          <p:spTgt spid="17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414"/>
                                        </p:tgtEl>
                                        <p:attrNameLst>
                                          <p:attrName>style.visibility</p:attrName>
                                        </p:attrNameLst>
                                      </p:cBhvr>
                                      <p:to>
                                        <p:strVal val="visible"/>
                                      </p:to>
                                    </p:set>
                                    <p:animEffect transition="in" filter="dissolve">
                                      <p:cBhvr>
                                        <p:cTn id="39" dur="500"/>
                                        <p:tgtEl>
                                          <p:spTgt spid="174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420"/>
                                        </p:tgtEl>
                                        <p:attrNameLst>
                                          <p:attrName>style.visibility</p:attrName>
                                        </p:attrNameLst>
                                      </p:cBhvr>
                                      <p:to>
                                        <p:strVal val="visible"/>
                                      </p:to>
                                    </p:set>
                                    <p:animEffect transition="in" filter="dissolve">
                                      <p:cBhvr>
                                        <p:cTn id="42" dur="500"/>
                                        <p:tgtEl>
                                          <p:spTgt spid="1742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422"/>
                                        </p:tgtEl>
                                        <p:attrNameLst>
                                          <p:attrName>style.visibility</p:attrName>
                                        </p:attrNameLst>
                                      </p:cBhvr>
                                      <p:to>
                                        <p:strVal val="visible"/>
                                      </p:to>
                                    </p:set>
                                    <p:animEffect transition="in" filter="dissolve">
                                      <p:cBhvr>
                                        <p:cTn id="45" dur="500"/>
                                        <p:tgtEl>
                                          <p:spTgt spid="17422"/>
                                        </p:tgtEl>
                                      </p:cBhvr>
                                    </p:animEffect>
                                  </p:childTnLst>
                                </p:cTn>
                              </p:par>
                              <p:par>
                                <p:cTn id="46" presetID="9" presetClass="entr" presetSubtype="0" fill="hold" nodeType="withEffect">
                                  <p:stCondLst>
                                    <p:cond delay="0"/>
                                  </p:stCondLst>
                                  <p:childTnLst>
                                    <p:set>
                                      <p:cBhvr>
                                        <p:cTn id="47" dur="1" fill="hold">
                                          <p:stCondLst>
                                            <p:cond delay="0"/>
                                          </p:stCondLst>
                                        </p:cTn>
                                        <p:tgtEl>
                                          <p:spTgt spid="17440"/>
                                        </p:tgtEl>
                                        <p:attrNameLst>
                                          <p:attrName>style.visibility</p:attrName>
                                        </p:attrNameLst>
                                      </p:cBhvr>
                                      <p:to>
                                        <p:strVal val="visible"/>
                                      </p:to>
                                    </p:set>
                                    <p:animEffect transition="in" filter="dissolve">
                                      <p:cBhvr>
                                        <p:cTn id="48" dur="500"/>
                                        <p:tgtEl>
                                          <p:spTgt spid="174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412"/>
                                        </p:tgtEl>
                                        <p:attrNameLst>
                                          <p:attrName>style.visibility</p:attrName>
                                        </p:attrNameLst>
                                      </p:cBhvr>
                                      <p:to>
                                        <p:strVal val="visible"/>
                                      </p:to>
                                    </p:set>
                                    <p:animEffect transition="in" filter="dissolve">
                                      <p:cBhvr>
                                        <p:cTn id="53" dur="500"/>
                                        <p:tgtEl>
                                          <p:spTgt spid="1741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425"/>
                                        </p:tgtEl>
                                        <p:attrNameLst>
                                          <p:attrName>style.visibility</p:attrName>
                                        </p:attrNameLst>
                                      </p:cBhvr>
                                      <p:to>
                                        <p:strVal val="visible"/>
                                      </p:to>
                                    </p:set>
                                    <p:animEffect transition="in" filter="dissolve">
                                      <p:cBhvr>
                                        <p:cTn id="56" dur="500"/>
                                        <p:tgtEl>
                                          <p:spTgt spid="1742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7419"/>
                                        </p:tgtEl>
                                        <p:attrNameLst>
                                          <p:attrName>style.visibility</p:attrName>
                                        </p:attrNameLst>
                                      </p:cBhvr>
                                      <p:to>
                                        <p:strVal val="visible"/>
                                      </p:to>
                                    </p:set>
                                    <p:animEffect transition="in" filter="dissolve">
                                      <p:cBhvr>
                                        <p:cTn id="59" dur="500"/>
                                        <p:tgtEl>
                                          <p:spTgt spid="17419"/>
                                        </p:tgtEl>
                                      </p:cBhvr>
                                    </p:animEffect>
                                  </p:childTnLst>
                                </p:cTn>
                              </p:par>
                              <p:par>
                                <p:cTn id="60" presetID="9" presetClass="entr" presetSubtype="0" fill="hold" nodeType="withEffect">
                                  <p:stCondLst>
                                    <p:cond delay="0"/>
                                  </p:stCondLst>
                                  <p:childTnLst>
                                    <p:set>
                                      <p:cBhvr>
                                        <p:cTn id="61" dur="1" fill="hold">
                                          <p:stCondLst>
                                            <p:cond delay="0"/>
                                          </p:stCondLst>
                                        </p:cTn>
                                        <p:tgtEl>
                                          <p:spTgt spid="17439"/>
                                        </p:tgtEl>
                                        <p:attrNameLst>
                                          <p:attrName>style.visibility</p:attrName>
                                        </p:attrNameLst>
                                      </p:cBhvr>
                                      <p:to>
                                        <p:strVal val="visible"/>
                                      </p:to>
                                    </p:set>
                                    <p:animEffect transition="in" filter="dissolve">
                                      <p:cBhvr>
                                        <p:cTn id="62" dur="500"/>
                                        <p:tgtEl>
                                          <p:spTgt spid="17439"/>
                                        </p:tgtEl>
                                      </p:cBhvr>
                                    </p:animEffect>
                                  </p:childTnLst>
                                </p:cTn>
                              </p:par>
                            </p:childTnLst>
                          </p:cTn>
                        </p:par>
                        <p:par>
                          <p:cTn id="63" fill="hold">
                            <p:stCondLst>
                              <p:cond delay="500"/>
                            </p:stCondLst>
                            <p:childTnLst>
                              <p:par>
                                <p:cTn id="64" presetID="9" presetClass="entr" presetSubtype="0" fill="hold" grpId="0" nodeType="afterEffect">
                                  <p:stCondLst>
                                    <p:cond delay="250"/>
                                  </p:stCondLst>
                                  <p:childTnLst>
                                    <p:set>
                                      <p:cBhvr>
                                        <p:cTn id="65" dur="1" fill="hold">
                                          <p:stCondLst>
                                            <p:cond delay="0"/>
                                          </p:stCondLst>
                                        </p:cTn>
                                        <p:tgtEl>
                                          <p:spTgt spid="17417"/>
                                        </p:tgtEl>
                                        <p:attrNameLst>
                                          <p:attrName>style.visibility</p:attrName>
                                        </p:attrNameLst>
                                      </p:cBhvr>
                                      <p:to>
                                        <p:strVal val="visible"/>
                                      </p:to>
                                    </p:set>
                                    <p:animEffect transition="in" filter="dissolve">
                                      <p:cBhvr>
                                        <p:cTn id="66" dur="500"/>
                                        <p:tgtEl>
                                          <p:spTgt spid="17417"/>
                                        </p:tgtEl>
                                      </p:cBhvr>
                                    </p:animEffect>
                                  </p:childTnLst>
                                </p:cTn>
                              </p:par>
                            </p:childTnLst>
                          </p:cTn>
                        </p:par>
                        <p:par>
                          <p:cTn id="67" fill="hold">
                            <p:stCondLst>
                              <p:cond delay="1250"/>
                            </p:stCondLst>
                            <p:childTnLst>
                              <p:par>
                                <p:cTn id="68" presetID="9" presetClass="entr" presetSubtype="0" fill="hold" nodeType="afterEffect">
                                  <p:stCondLst>
                                    <p:cond delay="0"/>
                                  </p:stCondLst>
                                  <p:childTnLst>
                                    <p:set>
                                      <p:cBhvr>
                                        <p:cTn id="69" dur="1" fill="hold">
                                          <p:stCondLst>
                                            <p:cond delay="0"/>
                                          </p:stCondLst>
                                        </p:cTn>
                                        <p:tgtEl>
                                          <p:spTgt spid="17436"/>
                                        </p:tgtEl>
                                        <p:attrNameLst>
                                          <p:attrName>style.visibility</p:attrName>
                                        </p:attrNameLst>
                                      </p:cBhvr>
                                      <p:to>
                                        <p:strVal val="visible"/>
                                      </p:to>
                                    </p:set>
                                    <p:animEffect transition="in" filter="dissolve">
                                      <p:cBhvr>
                                        <p:cTn id="70" dur="500"/>
                                        <p:tgtEl>
                                          <p:spTgt spid="17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2" grpId="0" animBg="1"/>
      <p:bldP spid="17414" grpId="0" animBg="1"/>
      <p:bldP spid="17415" grpId="0" animBg="1"/>
      <p:bldP spid="17417" grpId="0" animBg="1"/>
      <p:bldP spid="17419" grpId="0" animBg="1"/>
      <p:bldP spid="17420" grpId="0" animBg="1"/>
      <p:bldP spid="17421" grpId="0" animBg="1"/>
      <p:bldP spid="17422" grpId="0" animBg="1"/>
      <p:bldP spid="17424" grpId="0" animBg="1"/>
      <p:bldP spid="17425" grpId="0" animBg="1"/>
      <p:bldP spid="17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9DD1B1-04E1-44A0-8608-7FD93ECF63DE}" type="slidenum">
              <a:rPr lang="el-GR" altLang="el-GR" sz="1400" smtClean="0"/>
              <a:pPr>
                <a:spcBef>
                  <a:spcPct val="0"/>
                </a:spcBef>
                <a:buFontTx/>
                <a:buNone/>
              </a:pPr>
              <a:t>8</a:t>
            </a:fld>
            <a:endParaRPr lang="el-GR" altLang="el-GR" sz="1400" smtClean="0"/>
          </a:p>
        </p:txBody>
      </p:sp>
      <mc:AlternateContent xmlns:mc="http://schemas.openxmlformats.org/markup-compatibility/2006" xmlns:a14="http://schemas.microsoft.com/office/drawing/2010/main">
        <mc:Choice Requires="a14">
          <p:sp>
            <p:nvSpPr>
              <p:cNvPr id="15365" name="Text Box 5"/>
              <p:cNvSpPr txBox="1">
                <a:spLocks noChangeArrowheads="1"/>
              </p:cNvSpPr>
              <p:nvPr/>
            </p:nvSpPr>
            <p:spPr bwMode="auto">
              <a:xfrm>
                <a:off x="1422542" y="1700808"/>
                <a:ext cx="6336183" cy="25853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smtClean="0">
                    <a:effectLst>
                      <a:outerShdw blurRad="38100" dist="38100" dir="2700000" algn="tl">
                        <a:srgbClr val="FFFFFF"/>
                      </a:outerShdw>
                    </a:effectLst>
                    <a:latin typeface="Comic Sans MS" pitchFamily="66" charset="0"/>
                  </a:rPr>
                  <a:t>Αν η </a:t>
                </a:r>
                <a:r>
                  <a:rPr lang="el-GR" altLang="el-GR" sz="2800" b="1" dirty="0">
                    <a:solidFill>
                      <a:srgbClr val="FF0000"/>
                    </a:solidFill>
                    <a:effectLst>
                      <a:outerShdw blurRad="38100" dist="38100" dir="2700000" algn="tl">
                        <a:srgbClr val="000000"/>
                      </a:outerShdw>
                    </a:effectLst>
                    <a:latin typeface="Comic Sans MS" pitchFamily="66" charset="0"/>
                  </a:rPr>
                  <a:t>γωνιακή ταχύτητα</a:t>
                </a:r>
                <a:r>
                  <a:rPr lang="el-GR" altLang="el-GR" sz="2800" b="1" dirty="0">
                    <a:effectLst>
                      <a:outerShdw blurRad="38100" dist="38100" dir="2700000" algn="tl">
                        <a:srgbClr val="FFFFFF"/>
                      </a:outerShdw>
                    </a:effectLst>
                  </a:rPr>
                  <a:t> </a:t>
                </a:r>
                <a:r>
                  <a:rPr lang="el-GR" altLang="el-GR" b="1" dirty="0">
                    <a:effectLst>
                      <a:outerShdw blurRad="38100" dist="38100" dir="2700000" algn="tl">
                        <a:srgbClr val="FFFFFF"/>
                      </a:outerShdw>
                    </a:effectLst>
                    <a:latin typeface="Comic Sans MS" pitchFamily="66" charset="0"/>
                  </a:rPr>
                  <a:t>ενός σώματος που στρέφεται γύρω από άξονα είναι </a:t>
                </a:r>
                <a:r>
                  <a:rPr lang="el-GR" altLang="el-GR" sz="2800" b="1" dirty="0" smtClean="0">
                    <a:solidFill>
                      <a:srgbClr val="FF0000"/>
                    </a:solidFill>
                    <a:effectLst>
                      <a:outerShdw blurRad="38100" dist="38100" dir="2700000" algn="tl">
                        <a:srgbClr val="000000"/>
                      </a:outerShdw>
                    </a:effectLst>
                    <a:latin typeface="Comic Sans MS" pitchFamily="66" charset="0"/>
                  </a:rPr>
                  <a:t>σταθερή</a:t>
                </a:r>
                <a:r>
                  <a:rPr lang="el-GR" altLang="el-GR" b="1" dirty="0" smtClean="0">
                    <a:solidFill>
                      <a:srgbClr val="FF0000"/>
                    </a:solidFill>
                    <a:effectLst>
                      <a:outerShdw blurRad="38100" dist="38100" dir="2700000" algn="tl">
                        <a:srgbClr val="000000"/>
                      </a:outerShdw>
                    </a:effectLst>
                    <a:latin typeface="Comic Sans MS" pitchFamily="66" charset="0"/>
                  </a:rPr>
                  <a:t> </a:t>
                </a:r>
                <a:r>
                  <a:rPr lang="el-GR" altLang="el-GR" b="1" dirty="0" smtClean="0">
                    <a:solidFill>
                      <a:srgbClr val="FF0000"/>
                    </a:solidFill>
                    <a:latin typeface="Comic Sans MS" pitchFamily="66" charset="0"/>
                  </a:rPr>
                  <a:t>(</a:t>
                </a:r>
                <a14:m>
                  <m:oMath xmlns:m="http://schemas.openxmlformats.org/officeDocument/2006/math">
                    <m:acc>
                      <m:accPr>
                        <m:chr m:val="⃗"/>
                        <m:ctrlPr>
                          <a:rPr lang="el-GR"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outerShdw>
                            </a:effectLst>
                            <a:latin typeface="Cambria Math" panose="02040503050406030204" pitchFamily="18" charset="0"/>
                          </a:rPr>
                          <m:t>𝝎</m:t>
                        </m:r>
                      </m:e>
                    </m:acc>
                  </m:oMath>
                </a14:m>
                <a:r>
                  <a:rPr lang="el-GR" altLang="el-GR" b="1" dirty="0" smtClean="0">
                    <a:solidFill>
                      <a:srgbClr val="FF0000"/>
                    </a:solidFill>
                    <a:effectLst>
                      <a:outerShdw blurRad="38100" dist="38100" dir="2700000" algn="tl">
                        <a:srgbClr val="000000"/>
                      </a:outerShdw>
                    </a:effectLst>
                    <a:latin typeface="Comic Sans MS" pitchFamily="66" charset="0"/>
                  </a:rPr>
                  <a:t> = </a:t>
                </a:r>
                <a:r>
                  <a:rPr lang="el-GR" altLang="el-GR" b="1" dirty="0" err="1" smtClean="0">
                    <a:solidFill>
                      <a:srgbClr val="FF0000"/>
                    </a:solidFill>
                    <a:effectLst>
                      <a:outerShdw blurRad="38100" dist="38100" dir="2700000" algn="tl">
                        <a:srgbClr val="000000"/>
                      </a:outerShdw>
                    </a:effectLst>
                    <a:latin typeface="Comic Sans MS" pitchFamily="66" charset="0"/>
                  </a:rPr>
                  <a:t>σταθ</a:t>
                </a:r>
                <a:r>
                  <a:rPr lang="el-GR" altLang="el-GR" b="1" dirty="0" smtClean="0">
                    <a:solidFill>
                      <a:srgbClr val="FF0000"/>
                    </a:solidFill>
                    <a:effectLst>
                      <a:outerShdw blurRad="38100" dist="38100" dir="2700000" algn="tl">
                        <a:srgbClr val="000000"/>
                      </a:outerShdw>
                    </a:effectLst>
                    <a:latin typeface="Comic Sans MS" pitchFamily="66" charset="0"/>
                  </a:rPr>
                  <a:t>.</a:t>
                </a:r>
                <a:r>
                  <a:rPr lang="el-GR" altLang="el-GR" b="1" dirty="0" smtClean="0">
                    <a:solidFill>
                      <a:srgbClr val="FF0000"/>
                    </a:solidFill>
                    <a:latin typeface="Comic Sans MS" pitchFamily="66" charset="0"/>
                  </a:rPr>
                  <a:t>),</a:t>
                </a:r>
                <a:r>
                  <a:rPr lang="el-GR" altLang="el-GR" b="1" dirty="0" smtClean="0">
                    <a:solidFill>
                      <a:srgbClr val="FF0000"/>
                    </a:solidFill>
                    <a:effectLst>
                      <a:outerShdw blurRad="38100" dist="38100" dir="2700000" algn="tl">
                        <a:srgbClr val="000000"/>
                      </a:outerShdw>
                    </a:effectLst>
                    <a:latin typeface="Comic Sans MS" pitchFamily="66" charset="0"/>
                  </a:rPr>
                  <a:t> </a:t>
                </a:r>
                <a:r>
                  <a:rPr lang="el-GR" altLang="el-GR" b="1" dirty="0" smtClean="0">
                    <a:effectLst>
                      <a:outerShdw blurRad="38100" dist="38100" dir="2700000" algn="tl">
                        <a:srgbClr val="FFFFFF"/>
                      </a:outerShdw>
                    </a:effectLst>
                    <a:latin typeface="Comic Sans MS" pitchFamily="66" charset="0"/>
                  </a:rPr>
                  <a:t>τότε </a:t>
                </a:r>
                <a:r>
                  <a:rPr lang="el-GR" altLang="el-GR" b="1" dirty="0">
                    <a:effectLst>
                      <a:outerShdw blurRad="38100" dist="38100" dir="2700000" algn="tl">
                        <a:srgbClr val="FFFFFF"/>
                      </a:outerShdw>
                    </a:effectLst>
                    <a:latin typeface="Comic Sans MS" pitchFamily="66" charset="0"/>
                  </a:rPr>
                  <a:t>το σώμα κάνει </a:t>
                </a:r>
                <a:r>
                  <a:rPr lang="el-GR" altLang="el-GR" sz="2800" b="1" dirty="0">
                    <a:solidFill>
                      <a:srgbClr val="FF0000"/>
                    </a:solidFill>
                    <a:effectLst>
                      <a:outerShdw blurRad="38100" dist="38100" dir="2700000" algn="tl">
                        <a:srgbClr val="000000"/>
                      </a:outerShdw>
                    </a:effectLst>
                    <a:latin typeface="Comic Sans MS" pitchFamily="66" charset="0"/>
                  </a:rPr>
                  <a:t>ομαλή στροφική κίνηση</a:t>
                </a:r>
                <a:r>
                  <a:rPr lang="el-GR" altLang="el-GR" b="1" dirty="0">
                    <a:solidFill>
                      <a:srgbClr val="FF0000"/>
                    </a:solidFill>
                    <a:effectLst>
                      <a:outerShdw blurRad="38100" dist="38100" dir="2700000" algn="tl">
                        <a:srgbClr val="FFFFFF"/>
                      </a:outerShdw>
                    </a:effectLst>
                    <a:latin typeface="Comic Sans MS" pitchFamily="66" charset="0"/>
                  </a:rPr>
                  <a:t>.</a:t>
                </a:r>
                <a:r>
                  <a:rPr lang="el-GR" altLang="el-GR" b="1" dirty="0">
                    <a:effectLst>
                      <a:outerShdw blurRad="38100" dist="38100" dir="2700000" algn="tl">
                        <a:srgbClr val="FFFFFF"/>
                      </a:outerShdw>
                    </a:effectLst>
                    <a:latin typeface="Comic Sans MS" pitchFamily="66" charset="0"/>
                  </a:rPr>
                  <a:t> </a:t>
                </a:r>
              </a:p>
            </p:txBody>
          </p:sp>
        </mc:Choice>
        <mc:Fallback xmlns="">
          <p:sp>
            <p:nvSpPr>
              <p:cNvPr id="15365" name="Text Box 5"/>
              <p:cNvSpPr txBox="1">
                <a:spLocks noRot="1" noChangeAspect="1" noMove="1" noResize="1" noEditPoints="1" noAdjustHandles="1" noChangeArrowheads="1" noChangeShapeType="1" noTextEdit="1"/>
              </p:cNvSpPr>
              <p:nvPr/>
            </p:nvSpPr>
            <p:spPr bwMode="auto">
              <a:xfrm>
                <a:off x="1422542" y="1700808"/>
                <a:ext cx="6336183" cy="2585323"/>
              </a:xfrm>
              <a:prstGeom prst="rect">
                <a:avLst/>
              </a:prstGeom>
              <a:blipFill>
                <a:blip r:embed="rId3"/>
                <a:stretch>
                  <a:fillRect l="-2019" r="-1923" b="-4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7" name="Rectangle 2"/>
          <p:cNvSpPr txBox="1">
            <a:spLocks noChangeArrowheads="1"/>
          </p:cNvSpPr>
          <p:nvPr/>
        </p:nvSpPr>
        <p:spPr>
          <a:xfrm>
            <a:off x="1422542" y="548680"/>
            <a:ext cx="624573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Ομαλή στροφική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fade">
                                      <p:cBhvr>
                                        <p:cTn id="14"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F978538-CB2C-4B53-B226-4EE5EBFCACBC}" type="slidenum">
              <a:rPr lang="el-GR" altLang="el-GR" sz="1400" smtClean="0"/>
              <a:pPr>
                <a:spcBef>
                  <a:spcPct val="0"/>
                </a:spcBef>
                <a:buFontTx/>
                <a:buNone/>
              </a:pPr>
              <a:t>9</a:t>
            </a:fld>
            <a:endParaRPr lang="el-GR" altLang="el-GR" sz="1400" smtClean="0"/>
          </a:p>
        </p:txBody>
      </p:sp>
      <p:sp>
        <p:nvSpPr>
          <p:cNvPr id="101390" name="Text Box 14"/>
          <p:cNvSpPr txBox="1">
            <a:spLocks noChangeArrowheads="1"/>
          </p:cNvSpPr>
          <p:nvPr/>
        </p:nvSpPr>
        <p:spPr bwMode="auto">
          <a:xfrm>
            <a:off x="395288" y="836613"/>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b="1">
                <a:latin typeface="Comic Sans MS" panose="030F0702030302020204" pitchFamily="66" charset="0"/>
              </a:rPr>
              <a:t>x</a:t>
            </a:r>
            <a:r>
              <a:rPr lang="el-GR" altLang="el-GR" sz="2000" b="1">
                <a:latin typeface="Comic Sans MS" panose="030F0702030302020204" pitchFamily="66" charset="0"/>
              </a:rPr>
              <a:t>ρονική στιγμή </a:t>
            </a:r>
            <a:r>
              <a:rPr lang="en-US" altLang="el-GR" sz="2000" b="1" i="1">
                <a:latin typeface="Comic Sans MS" panose="030F0702030302020204" pitchFamily="66" charset="0"/>
              </a:rPr>
              <a:t>t</a:t>
            </a:r>
            <a:r>
              <a:rPr lang="en-US" altLang="el-GR" sz="2000" b="1" baseline="-25000">
                <a:latin typeface="Comic Sans MS" panose="030F0702030302020204" pitchFamily="66" charset="0"/>
              </a:rPr>
              <a:t>1</a:t>
            </a:r>
            <a:endParaRPr lang="el-GR" altLang="el-GR" sz="2000" b="1">
              <a:latin typeface="Comic Sans MS" panose="030F0702030302020204" pitchFamily="66" charset="0"/>
            </a:endParaRPr>
          </a:p>
        </p:txBody>
      </p:sp>
      <p:grpSp>
        <p:nvGrpSpPr>
          <p:cNvPr id="101395" name="Group 19"/>
          <p:cNvGrpSpPr>
            <a:grpSpLocks/>
          </p:cNvGrpSpPr>
          <p:nvPr/>
        </p:nvGrpSpPr>
        <p:grpSpPr bwMode="auto">
          <a:xfrm>
            <a:off x="468313" y="1628775"/>
            <a:ext cx="2376487" cy="2568575"/>
            <a:chOff x="431" y="1207"/>
            <a:chExt cx="1497" cy="1618"/>
          </a:xfrm>
        </p:grpSpPr>
        <p:grpSp>
          <p:nvGrpSpPr>
            <p:cNvPr id="19496" name="Group 17"/>
            <p:cNvGrpSpPr>
              <a:grpSpLocks/>
            </p:cNvGrpSpPr>
            <p:nvPr/>
          </p:nvGrpSpPr>
          <p:grpSpPr bwMode="auto">
            <a:xfrm>
              <a:off x="431" y="1207"/>
              <a:ext cx="1497" cy="1618"/>
              <a:chOff x="431" y="709"/>
              <a:chExt cx="1497" cy="1618"/>
            </a:xfrm>
          </p:grpSpPr>
          <p:sp>
            <p:nvSpPr>
              <p:cNvPr id="19498" name="AutoShape 5"/>
              <p:cNvSpPr>
                <a:spLocks noChangeArrowheads="1"/>
              </p:cNvSpPr>
              <p:nvPr/>
            </p:nvSpPr>
            <p:spPr bwMode="auto">
              <a:xfrm>
                <a:off x="431" y="1389"/>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99" name="Line 8"/>
              <p:cNvSpPr>
                <a:spLocks noChangeShapeType="1"/>
              </p:cNvSpPr>
              <p:nvPr/>
            </p:nvSpPr>
            <p:spPr bwMode="auto">
              <a:xfrm>
                <a:off x="1157" y="799"/>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0" name="Line 9"/>
              <p:cNvSpPr>
                <a:spLocks noChangeShapeType="1"/>
              </p:cNvSpPr>
              <p:nvPr/>
            </p:nvSpPr>
            <p:spPr bwMode="auto">
              <a:xfrm flipH="1">
                <a:off x="1156" y="1706"/>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1" name="Line 10"/>
              <p:cNvSpPr>
                <a:spLocks noChangeShapeType="1"/>
              </p:cNvSpPr>
              <p:nvPr/>
            </p:nvSpPr>
            <p:spPr bwMode="auto">
              <a:xfrm flipV="1">
                <a:off x="1157" y="1117"/>
                <a:ext cx="0" cy="363"/>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2" name="Text Box 15"/>
              <p:cNvSpPr txBox="1">
                <a:spLocks noChangeArrowheads="1"/>
              </p:cNvSpPr>
              <p:nvPr/>
            </p:nvSpPr>
            <p:spPr bwMode="auto">
              <a:xfrm>
                <a:off x="975" y="709"/>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503" name="Text Box 16"/>
              <p:cNvSpPr txBox="1">
                <a:spLocks noChangeArrowheads="1"/>
              </p:cNvSpPr>
              <p:nvPr/>
            </p:nvSpPr>
            <p:spPr bwMode="auto">
              <a:xfrm>
                <a:off x="930"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aphicFrame>
          <p:nvGraphicFramePr>
            <p:cNvPr id="19497" name="Object 18"/>
            <p:cNvGraphicFramePr>
              <a:graphicFrameLocks noChangeAspect="1"/>
            </p:cNvGraphicFramePr>
            <p:nvPr/>
          </p:nvGraphicFramePr>
          <p:xfrm>
            <a:off x="975" y="1525"/>
            <a:ext cx="162" cy="182"/>
          </p:xfrm>
          <a:graphic>
            <a:graphicData uri="http://schemas.openxmlformats.org/presentationml/2006/ole">
              <mc:AlternateContent xmlns:mc="http://schemas.openxmlformats.org/markup-compatibility/2006">
                <mc:Choice xmlns:v="urn:schemas-microsoft-com:vml" Requires="v">
                  <p:oleObj spid="_x0000_s20241" name="Εξίσωση" r:id="rId3" imgW="203112" imgH="228501" progId="Equation.3">
                    <p:embed/>
                  </p:oleObj>
                </mc:Choice>
                <mc:Fallback>
                  <p:oleObj name="Εξίσωση" r:id="rId3" imgW="203112" imgH="228501"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525"/>
                          <a:ext cx="162"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396" name="Group 20"/>
          <p:cNvGrpSpPr>
            <a:grpSpLocks/>
          </p:cNvGrpSpPr>
          <p:nvPr/>
        </p:nvGrpSpPr>
        <p:grpSpPr bwMode="auto">
          <a:xfrm>
            <a:off x="3492500" y="1628775"/>
            <a:ext cx="2376488" cy="2568575"/>
            <a:chOff x="431" y="1207"/>
            <a:chExt cx="1497" cy="1618"/>
          </a:xfrm>
        </p:grpSpPr>
        <p:grpSp>
          <p:nvGrpSpPr>
            <p:cNvPr id="19488" name="Group 21"/>
            <p:cNvGrpSpPr>
              <a:grpSpLocks/>
            </p:cNvGrpSpPr>
            <p:nvPr/>
          </p:nvGrpSpPr>
          <p:grpSpPr bwMode="auto">
            <a:xfrm>
              <a:off x="431" y="1207"/>
              <a:ext cx="1497" cy="1618"/>
              <a:chOff x="431" y="709"/>
              <a:chExt cx="1497" cy="1618"/>
            </a:xfrm>
          </p:grpSpPr>
          <p:sp>
            <p:nvSpPr>
              <p:cNvPr id="19490" name="AutoShape 22"/>
              <p:cNvSpPr>
                <a:spLocks noChangeArrowheads="1"/>
              </p:cNvSpPr>
              <p:nvPr/>
            </p:nvSpPr>
            <p:spPr bwMode="auto">
              <a:xfrm>
                <a:off x="431" y="1389"/>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91" name="Line 23"/>
              <p:cNvSpPr>
                <a:spLocks noChangeShapeType="1"/>
              </p:cNvSpPr>
              <p:nvPr/>
            </p:nvSpPr>
            <p:spPr bwMode="auto">
              <a:xfrm>
                <a:off x="1157" y="799"/>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2" name="Line 24"/>
              <p:cNvSpPr>
                <a:spLocks noChangeShapeType="1"/>
              </p:cNvSpPr>
              <p:nvPr/>
            </p:nvSpPr>
            <p:spPr bwMode="auto">
              <a:xfrm flipH="1">
                <a:off x="1156" y="1706"/>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3" name="Line 25"/>
              <p:cNvSpPr>
                <a:spLocks noChangeShapeType="1"/>
              </p:cNvSpPr>
              <p:nvPr/>
            </p:nvSpPr>
            <p:spPr bwMode="auto">
              <a:xfrm flipV="1">
                <a:off x="1157" y="1117"/>
                <a:ext cx="0" cy="363"/>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4" name="Text Box 26"/>
              <p:cNvSpPr txBox="1">
                <a:spLocks noChangeArrowheads="1"/>
              </p:cNvSpPr>
              <p:nvPr/>
            </p:nvSpPr>
            <p:spPr bwMode="auto">
              <a:xfrm>
                <a:off x="975" y="709"/>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495" name="Text Box 27"/>
              <p:cNvSpPr txBox="1">
                <a:spLocks noChangeArrowheads="1"/>
              </p:cNvSpPr>
              <p:nvPr/>
            </p:nvSpPr>
            <p:spPr bwMode="auto">
              <a:xfrm>
                <a:off x="930"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aphicFrame>
          <p:nvGraphicFramePr>
            <p:cNvPr id="19489" name="Object 28"/>
            <p:cNvGraphicFramePr>
              <a:graphicFrameLocks noChangeAspect="1"/>
            </p:cNvGraphicFramePr>
            <p:nvPr/>
          </p:nvGraphicFramePr>
          <p:xfrm>
            <a:off x="975" y="1525"/>
            <a:ext cx="162" cy="182"/>
          </p:xfrm>
          <a:graphic>
            <a:graphicData uri="http://schemas.openxmlformats.org/presentationml/2006/ole">
              <mc:AlternateContent xmlns:mc="http://schemas.openxmlformats.org/markup-compatibility/2006">
                <mc:Choice xmlns:v="urn:schemas-microsoft-com:vml" Requires="v">
                  <p:oleObj spid="_x0000_s20242" name="Εξίσωση" r:id="rId5" imgW="203112" imgH="228501" progId="Equation.3">
                    <p:embed/>
                  </p:oleObj>
                </mc:Choice>
                <mc:Fallback>
                  <p:oleObj name="Εξίσωση" r:id="rId5" imgW="203112" imgH="228501"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525"/>
                          <a:ext cx="162"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430" name="Group 54"/>
          <p:cNvGrpSpPr>
            <a:grpSpLocks/>
          </p:cNvGrpSpPr>
          <p:nvPr/>
        </p:nvGrpSpPr>
        <p:grpSpPr bwMode="auto">
          <a:xfrm>
            <a:off x="6516688" y="1628775"/>
            <a:ext cx="2376487" cy="2568575"/>
            <a:chOff x="4105" y="935"/>
            <a:chExt cx="1497" cy="1618"/>
          </a:xfrm>
        </p:grpSpPr>
        <p:sp>
          <p:nvSpPr>
            <p:cNvPr id="19483" name="AutoShape 31"/>
            <p:cNvSpPr>
              <a:spLocks noChangeArrowheads="1"/>
            </p:cNvSpPr>
            <p:nvPr/>
          </p:nvSpPr>
          <p:spPr bwMode="auto">
            <a:xfrm>
              <a:off x="4105" y="1615"/>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84" name="Line 32"/>
            <p:cNvSpPr>
              <a:spLocks noChangeShapeType="1"/>
            </p:cNvSpPr>
            <p:nvPr/>
          </p:nvSpPr>
          <p:spPr bwMode="auto">
            <a:xfrm>
              <a:off x="4831" y="1025"/>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85" name="Line 33"/>
            <p:cNvSpPr>
              <a:spLocks noChangeShapeType="1"/>
            </p:cNvSpPr>
            <p:nvPr/>
          </p:nvSpPr>
          <p:spPr bwMode="auto">
            <a:xfrm flipH="1">
              <a:off x="4830" y="1932"/>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86" name="Text Box 35"/>
            <p:cNvSpPr txBox="1">
              <a:spLocks noChangeArrowheads="1"/>
            </p:cNvSpPr>
            <p:nvPr/>
          </p:nvSpPr>
          <p:spPr bwMode="auto">
            <a:xfrm>
              <a:off x="4649" y="935"/>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487" name="Text Box 36"/>
            <p:cNvSpPr txBox="1">
              <a:spLocks noChangeArrowheads="1"/>
            </p:cNvSpPr>
            <p:nvPr/>
          </p:nvSpPr>
          <p:spPr bwMode="auto">
            <a:xfrm>
              <a:off x="4604" y="2341"/>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pSp>
        <p:nvGrpSpPr>
          <p:cNvPr id="101431" name="Group 55"/>
          <p:cNvGrpSpPr>
            <a:grpSpLocks/>
          </p:cNvGrpSpPr>
          <p:nvPr/>
        </p:nvGrpSpPr>
        <p:grpSpPr bwMode="auto">
          <a:xfrm>
            <a:off x="4356100" y="1916113"/>
            <a:ext cx="288925" cy="360362"/>
            <a:chOff x="2744" y="1117"/>
            <a:chExt cx="182" cy="227"/>
          </a:xfrm>
        </p:grpSpPr>
        <p:graphicFrame>
          <p:nvGraphicFramePr>
            <p:cNvPr id="19481" name="Object 38"/>
            <p:cNvGraphicFramePr>
              <a:graphicFrameLocks noChangeAspect="1"/>
            </p:cNvGraphicFramePr>
            <p:nvPr/>
          </p:nvGraphicFramePr>
          <p:xfrm>
            <a:off x="2744" y="1117"/>
            <a:ext cx="182" cy="130"/>
          </p:xfrm>
          <a:graphic>
            <a:graphicData uri="http://schemas.openxmlformats.org/presentationml/2006/ole">
              <mc:AlternateContent xmlns:mc="http://schemas.openxmlformats.org/markup-compatibility/2006">
                <mc:Choice xmlns:v="urn:schemas-microsoft-com:vml" Requires="v">
                  <p:oleObj spid="_x0000_s20243" name="Εξίσωση" r:id="rId6" imgW="266469" imgH="190335" progId="Equation.3">
                    <p:embed/>
                  </p:oleObj>
                </mc:Choice>
                <mc:Fallback>
                  <p:oleObj name="Εξίσωση" r:id="rId6" imgW="266469" imgH="190335"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 y="1117"/>
                          <a:ext cx="18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2" name="Line 39"/>
            <p:cNvSpPr>
              <a:spLocks noChangeShapeType="1"/>
            </p:cNvSpPr>
            <p:nvPr/>
          </p:nvSpPr>
          <p:spPr bwMode="auto">
            <a:xfrm flipV="1">
              <a:off x="2925" y="1207"/>
              <a:ext cx="0" cy="13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01429" name="Group 53"/>
          <p:cNvGrpSpPr>
            <a:grpSpLocks/>
          </p:cNvGrpSpPr>
          <p:nvPr/>
        </p:nvGrpSpPr>
        <p:grpSpPr bwMode="auto">
          <a:xfrm>
            <a:off x="4716463" y="1844675"/>
            <a:ext cx="290512" cy="1008063"/>
            <a:chOff x="2971" y="1071"/>
            <a:chExt cx="183" cy="635"/>
          </a:xfrm>
        </p:grpSpPr>
        <p:sp>
          <p:nvSpPr>
            <p:cNvPr id="19479" name="Line 40"/>
            <p:cNvSpPr>
              <a:spLocks noChangeShapeType="1"/>
            </p:cNvSpPr>
            <p:nvPr/>
          </p:nvSpPr>
          <p:spPr bwMode="auto">
            <a:xfrm flipV="1">
              <a:off x="2971" y="1207"/>
              <a:ext cx="0" cy="499"/>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9480" name="Object 41"/>
            <p:cNvGraphicFramePr>
              <a:graphicFrameLocks noChangeAspect="1"/>
            </p:cNvGraphicFramePr>
            <p:nvPr/>
          </p:nvGraphicFramePr>
          <p:xfrm>
            <a:off x="2971" y="1071"/>
            <a:ext cx="183" cy="193"/>
          </p:xfrm>
          <a:graphic>
            <a:graphicData uri="http://schemas.openxmlformats.org/presentationml/2006/ole">
              <mc:AlternateContent xmlns:mc="http://schemas.openxmlformats.org/markup-compatibility/2006">
                <mc:Choice xmlns:v="urn:schemas-microsoft-com:vml" Requires="v">
                  <p:oleObj spid="_x0000_s20244" name="Εξίσωση" r:id="rId8" imgW="215806" imgH="228501" progId="Equation.3">
                    <p:embed/>
                  </p:oleObj>
                </mc:Choice>
                <mc:Fallback>
                  <p:oleObj name="Εξίσωση" r:id="rId8" imgW="215806" imgH="228501"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 y="1071"/>
                          <a:ext cx="183"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1418" name="Text Box 42"/>
          <p:cNvSpPr txBox="1">
            <a:spLocks noChangeArrowheads="1"/>
          </p:cNvSpPr>
          <p:nvPr/>
        </p:nvSpPr>
        <p:spPr bwMode="auto">
          <a:xfrm>
            <a:off x="3059113" y="836613"/>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b="1" dirty="0">
                <a:latin typeface="Comic Sans MS" panose="030F0702030302020204" pitchFamily="66" charset="0"/>
              </a:rPr>
              <a:t>χρονική στιγμή </a:t>
            </a:r>
            <a:r>
              <a:rPr lang="en-US" altLang="el-GR" sz="2000" b="1" i="1" dirty="0">
                <a:latin typeface="Comic Sans MS" panose="030F0702030302020204" pitchFamily="66" charset="0"/>
              </a:rPr>
              <a:t>t</a:t>
            </a:r>
            <a:r>
              <a:rPr lang="en-US" altLang="el-GR" sz="2000" b="1" baseline="-25000" dirty="0">
                <a:latin typeface="Comic Sans MS" panose="030F0702030302020204" pitchFamily="66" charset="0"/>
              </a:rPr>
              <a:t>2</a:t>
            </a:r>
            <a:r>
              <a:rPr lang="en-US" altLang="el-GR" sz="2000" b="1" dirty="0">
                <a:latin typeface="Comic Sans MS" panose="030F0702030302020204" pitchFamily="66" charset="0"/>
              </a:rPr>
              <a:t>=</a:t>
            </a:r>
            <a:r>
              <a:rPr lang="en-US" altLang="el-GR" sz="2000" b="1" i="1" dirty="0">
                <a:latin typeface="Comic Sans MS" panose="030F0702030302020204" pitchFamily="66" charset="0"/>
              </a:rPr>
              <a:t>t</a:t>
            </a:r>
            <a:r>
              <a:rPr lang="en-US" altLang="el-GR" sz="2000" b="1" baseline="-25000" dirty="0">
                <a:latin typeface="Comic Sans MS" panose="030F0702030302020204" pitchFamily="66" charset="0"/>
              </a:rPr>
              <a:t>1</a:t>
            </a:r>
            <a:r>
              <a:rPr lang="en-US" altLang="el-GR" sz="2000" b="1" dirty="0">
                <a:latin typeface="Comic Sans MS" panose="030F0702030302020204" pitchFamily="66" charset="0"/>
              </a:rPr>
              <a:t>+d</a:t>
            </a:r>
            <a:r>
              <a:rPr lang="en-US" altLang="el-GR" sz="2000" b="1" i="1" dirty="0">
                <a:latin typeface="Comic Sans MS" panose="030F0702030302020204" pitchFamily="66" charset="0"/>
              </a:rPr>
              <a:t>t</a:t>
            </a:r>
            <a:endParaRPr lang="el-GR" altLang="el-GR" sz="2000" b="1" i="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1425" name="Text Box 49"/>
              <p:cNvSpPr txBox="1">
                <a:spLocks noChangeArrowheads="1"/>
              </p:cNvSpPr>
              <p:nvPr/>
            </p:nvSpPr>
            <p:spPr bwMode="auto">
              <a:xfrm>
                <a:off x="2243700" y="4182807"/>
                <a:ext cx="5332991" cy="11079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ctr" eaLnBrk="1" hangingPunct="1">
                  <a:lnSpc>
                    <a:spcPct val="150000"/>
                  </a:lnSpc>
                  <a:spcBef>
                    <a:spcPct val="50000"/>
                  </a:spcBef>
                  <a:defRPr/>
                </a:pPr>
                <a:r>
                  <a:rPr lang="el-GR" altLang="el-GR" sz="2000" b="1" dirty="0" smtClean="0">
                    <a:effectLst>
                      <a:outerShdw blurRad="38100" dist="38100" dir="2700000" algn="tl">
                        <a:srgbClr val="FFFFFF"/>
                      </a:outerShdw>
                    </a:effectLst>
                    <a:latin typeface="Comic Sans MS" pitchFamily="66" charset="0"/>
                  </a:rPr>
                  <a:t>Αν  </a:t>
                </a:r>
                <a14:m>
                  <m:oMath xmlns:m="http://schemas.openxmlformats.org/officeDocument/2006/math">
                    <m:acc>
                      <m:accPr>
                        <m:chr m:val="⃗"/>
                        <m:ctrlP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oMath>
                </a14:m>
                <a:r>
                  <a:rPr lang="el-GR" altLang="el-GR"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γ</a:t>
                </a:r>
                <a:r>
                  <a:rPr lang="el-GR" altLang="el-GR" b="1" dirty="0" smtClean="0">
                    <a:solidFill>
                      <a:srgbClr val="FF0000"/>
                    </a:solidFill>
                    <a:effectLst>
                      <a:outerShdw blurRad="38100" dist="38100" dir="2700000" algn="tl">
                        <a:srgbClr val="FFFFFF"/>
                      </a:outerShdw>
                    </a:effectLst>
                    <a:latin typeface="Comic Sans MS" pitchFamily="66" charset="0"/>
                  </a:rPr>
                  <a:t> </a:t>
                </a:r>
                <a:r>
                  <a:rPr lang="el-GR" altLang="el-GR" b="1" dirty="0">
                    <a:solidFill>
                      <a:srgbClr val="FF0000"/>
                    </a:solidFill>
                    <a:effectLst>
                      <a:outerShdw blurRad="38100" dist="38100" dir="2700000" algn="tl">
                        <a:srgbClr val="000000"/>
                      </a:outerShdw>
                    </a:effectLst>
                    <a:latin typeface="Comic Sans MS" pitchFamily="66" charset="0"/>
                  </a:rPr>
                  <a:t>= </a:t>
                </a:r>
                <a:r>
                  <a:rPr lang="el-GR" altLang="el-GR" sz="2000" b="1" dirty="0" err="1">
                    <a:solidFill>
                      <a:srgbClr val="FF0000"/>
                    </a:solidFill>
                    <a:effectLst>
                      <a:outerShdw blurRad="38100" dist="38100" dir="2700000" algn="tl">
                        <a:srgbClr val="000000"/>
                      </a:outerShdw>
                    </a:effectLst>
                    <a:latin typeface="Comic Sans MS" pitchFamily="66" charset="0"/>
                  </a:rPr>
                  <a:t>σταθ</a:t>
                </a:r>
                <a:r>
                  <a:rPr lang="el-GR" altLang="el-GR" sz="2000" b="1" dirty="0">
                    <a:solidFill>
                      <a:srgbClr val="FF0000"/>
                    </a:solidFill>
                    <a:effectLst>
                      <a:outerShdw blurRad="38100" dist="38100" dir="2700000" algn="tl">
                        <a:srgbClr val="000000"/>
                      </a:outerShdw>
                    </a:effectLst>
                    <a:latin typeface="Comic Sans MS" pitchFamily="66" charset="0"/>
                  </a:rPr>
                  <a:t>.,</a:t>
                </a:r>
                <a:r>
                  <a:rPr lang="el-GR" altLang="el-GR" sz="2000" b="1" dirty="0">
                    <a:effectLst>
                      <a:outerShdw blurRad="38100" dist="38100" dir="2700000" algn="tl">
                        <a:srgbClr val="FFFFFF"/>
                      </a:outerShdw>
                    </a:effectLst>
                    <a:latin typeface="Comic Sans MS" pitchFamily="66" charset="0"/>
                  </a:rPr>
                  <a:t> τότε το σώμα κάνει </a:t>
                </a:r>
                <a:r>
                  <a:rPr lang="el-GR" altLang="el-GR" sz="2000" b="1" dirty="0">
                    <a:solidFill>
                      <a:srgbClr val="006600"/>
                    </a:solidFill>
                    <a:effectLst>
                      <a:outerShdw blurRad="38100" dist="38100" dir="2700000" algn="tl">
                        <a:srgbClr val="000000"/>
                      </a:outerShdw>
                    </a:effectLst>
                    <a:latin typeface="Comic Sans MS" pitchFamily="66" charset="0"/>
                  </a:rPr>
                  <a:t>ομαλά μεταβαλλόμενη στροφική κίνηση</a:t>
                </a:r>
                <a:r>
                  <a:rPr lang="el-GR" altLang="el-GR" sz="2000" b="1" dirty="0">
                    <a:solidFill>
                      <a:srgbClr val="006600"/>
                    </a:solidFill>
                    <a:effectLst>
                      <a:outerShdw blurRad="38100" dist="38100" dir="2700000" algn="tl">
                        <a:srgbClr val="FFFFFF"/>
                      </a:outerShdw>
                    </a:effectLst>
                    <a:latin typeface="Comic Sans MS" pitchFamily="66" charset="0"/>
                  </a:rPr>
                  <a:t>.</a:t>
                </a:r>
                <a:endParaRPr lang="el-GR" altLang="el-GR" sz="2000" b="1" dirty="0">
                  <a:solidFill>
                    <a:srgbClr val="006600"/>
                  </a:solidFill>
                  <a:effectLst>
                    <a:outerShdw blurRad="38100" dist="38100" dir="2700000" algn="tl">
                      <a:srgbClr val="000000"/>
                    </a:outerShdw>
                  </a:effectLst>
                  <a:latin typeface="Comic Sans MS" pitchFamily="66" charset="0"/>
                </a:endParaRPr>
              </a:p>
            </p:txBody>
          </p:sp>
        </mc:Choice>
        <mc:Fallback xmlns="">
          <p:sp>
            <p:nvSpPr>
              <p:cNvPr id="101425" name="Text Box 49"/>
              <p:cNvSpPr txBox="1">
                <a:spLocks noRot="1" noChangeAspect="1" noMove="1" noResize="1" noEditPoints="1" noAdjustHandles="1" noChangeArrowheads="1" noChangeShapeType="1" noTextEdit="1"/>
              </p:cNvSpPr>
              <p:nvPr/>
            </p:nvSpPr>
            <p:spPr bwMode="auto">
              <a:xfrm>
                <a:off x="2243700" y="4182807"/>
                <a:ext cx="5332991" cy="1107996"/>
              </a:xfrm>
              <a:prstGeom prst="rect">
                <a:avLst/>
              </a:prstGeom>
              <a:blipFill>
                <a:blip r:embed="rId10"/>
                <a:stretch>
                  <a:fillRect b="-65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48" name="Rectangle 2"/>
          <p:cNvSpPr txBox="1">
            <a:spLocks noChangeArrowheads="1"/>
          </p:cNvSpPr>
          <p:nvPr/>
        </p:nvSpPr>
        <p:spPr>
          <a:xfrm>
            <a:off x="1313358" y="142805"/>
            <a:ext cx="6660159"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Μεταβαλλόμενη στροφική κίνηση</a:t>
            </a:r>
          </a:p>
        </p:txBody>
      </p:sp>
      <p:grpSp>
        <p:nvGrpSpPr>
          <p:cNvPr id="6" name="Ομάδα 5"/>
          <p:cNvGrpSpPr/>
          <p:nvPr/>
        </p:nvGrpSpPr>
        <p:grpSpPr>
          <a:xfrm>
            <a:off x="5745780" y="5325472"/>
            <a:ext cx="1669722" cy="701410"/>
            <a:chOff x="6152051" y="5224815"/>
            <a:chExt cx="1669722" cy="701410"/>
          </a:xfrm>
        </p:grpSpPr>
        <mc:AlternateContent xmlns:mc="http://schemas.openxmlformats.org/markup-compatibility/2006" xmlns:a14="http://schemas.microsoft.com/office/drawing/2010/main">
          <mc:Choice Requires="a14">
            <p:sp>
              <p:nvSpPr>
                <p:cNvPr id="2" name="Ορθογώνιο 1"/>
                <p:cNvSpPr/>
                <p:nvPr/>
              </p:nvSpPr>
              <p:spPr>
                <a:xfrm>
                  <a:off x="6152051" y="5344687"/>
                  <a:ext cx="625492" cy="461665"/>
                </a:xfrm>
                <a:prstGeom prst="rect">
                  <a:avLst/>
                </a:prstGeom>
              </p:spPr>
              <p:txBody>
                <a:bodyPr wrap="none">
                  <a:spAutoFit/>
                </a:bodyPr>
                <a:lstStyle/>
                <a:p>
                  <a14:m>
                    <m:oMath xmlns:m="http://schemas.openxmlformats.org/officeDocument/2006/math">
                      <m:acc>
                        <m:accPr>
                          <m:chr m:val="⃗"/>
                          <m:ctrlPr>
                            <a:rPr lang="el-GR" altLang="el-GR" b="1" i="1" smtClean="0">
                              <a:solidFill>
                                <a:schemeClr val="tx1"/>
                              </a:solidFill>
                              <a:effectLst/>
                              <a:latin typeface="Cambria Math" panose="02040503050406030204" pitchFamily="18" charset="0"/>
                            </a:rPr>
                          </m:ctrlPr>
                        </m:accPr>
                        <m:e>
                          <m:r>
                            <a:rPr lang="el-GR" altLang="el-GR" b="1" i="1">
                              <a:solidFill>
                                <a:schemeClr val="tx1"/>
                              </a:solidFill>
                              <a:effectLst/>
                              <a:latin typeface="Cambria Math" panose="02040503050406030204" pitchFamily="18" charset="0"/>
                            </a:rPr>
                            <m:t>𝜶</m:t>
                          </m:r>
                        </m:e>
                      </m:acc>
                    </m:oMath>
                  </a14:m>
                  <a:r>
                    <a:rPr lang="el-GR" altLang="el-GR" b="1" baseline="-25000" dirty="0" smtClean="0">
                      <a:solidFill>
                        <a:schemeClr val="tx1"/>
                      </a:solidFill>
                      <a:effectLst/>
                      <a:latin typeface="Cambria Math" panose="02040503050406030204" pitchFamily="18" charset="0"/>
                      <a:ea typeface="Cambria Math" panose="02040503050406030204" pitchFamily="18" charset="0"/>
                    </a:rPr>
                    <a:t>γ</a:t>
                  </a:r>
                  <a:r>
                    <a:rPr lang="el-GR" altLang="el-GR" b="1" dirty="0" smtClean="0">
                      <a:solidFill>
                        <a:schemeClr val="tx1"/>
                      </a:solidFill>
                      <a:effectLst/>
                      <a:latin typeface="Comic Sans MS" pitchFamily="66" charset="0"/>
                    </a:rPr>
                    <a:t> </a:t>
                  </a:r>
                  <a:endParaRPr lang="el-GR" dirty="0">
                    <a:solidFill>
                      <a:schemeClr val="tx1"/>
                    </a:solidFill>
                    <a:effectLst/>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6152051" y="5344687"/>
                  <a:ext cx="625492" cy="461665"/>
                </a:xfrm>
                <a:prstGeom prst="rect">
                  <a:avLst/>
                </a:prstGeom>
                <a:blipFill>
                  <a:blip r:embed="rId11"/>
                  <a:stretch>
                    <a:fillRect b="-25000"/>
                  </a:stretch>
                </a:blipFill>
              </p:spPr>
              <p:txBody>
                <a:bodyPr/>
                <a:lstStyle/>
                <a:p>
                  <a:r>
                    <a:rPr lang="el-GR">
                      <a:noFill/>
                    </a:rPr>
                    <a:t> </a:t>
                  </a:r>
                </a:p>
              </p:txBody>
            </p:sp>
          </mc:Fallback>
        </mc:AlternateContent>
        <p:cxnSp>
          <p:nvCxnSpPr>
            <p:cNvPr id="4" name="Ευθύγραμμο βέλος σύνδεσης 3"/>
            <p:cNvCxnSpPr/>
            <p:nvPr/>
          </p:nvCxnSpPr>
          <p:spPr>
            <a:xfrm>
              <a:off x="6664911" y="5613267"/>
              <a:ext cx="5040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7295988" y="5224815"/>
                  <a:ext cx="52578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m:rPr>
                                <m:sty m:val="p"/>
                              </m:rPr>
                              <a:rPr lang="en-US" b="0" i="0" smtClean="0">
                                <a:latin typeface="Cambria Math" panose="02040503050406030204" pitchFamily="18" charset="0"/>
                              </a:rPr>
                              <m:t>rad</m:t>
                            </m:r>
                          </m:num>
                          <m:den>
                            <m:sSup>
                              <m:sSupPr>
                                <m:ctrlPr>
                                  <a:rPr lang="el-GR"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2</m:t>
                                </m:r>
                              </m:sup>
                            </m:sSup>
                          </m:den>
                        </m:f>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7295988" y="5224815"/>
                  <a:ext cx="525785" cy="701410"/>
                </a:xfrm>
                <a:prstGeom prst="rect">
                  <a:avLst/>
                </a:prstGeom>
                <a:blipFill>
                  <a:blip r:embed="rId21"/>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 name="TextBox 2"/>
              <p:cNvSpPr txBox="1"/>
              <p:nvPr/>
            </p:nvSpPr>
            <p:spPr>
              <a:xfrm>
                <a:off x="2248635" y="5337250"/>
                <a:ext cx="3075394" cy="753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sub>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𝛄</m:t>
                          </m:r>
                        </m:sub>
                      </m:sSub>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num>
                        <m:den>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den>
                      </m:f>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l-GR"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b="1" i="1">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num>
                        <m:den>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den>
                      </m:f>
                    </m:oMath>
                  </m:oMathPara>
                </a14:m>
                <a:endParaRPr lang="el-GR" b="1" dirty="0"/>
              </a:p>
            </p:txBody>
          </p:sp>
        </mc:Choice>
        <mc:Fallback xmlns="">
          <p:sp>
            <p:nvSpPr>
              <p:cNvPr id="3" name="TextBox 2"/>
              <p:cNvSpPr txBox="1">
                <a:spLocks noRot="1" noChangeAspect="1" noMove="1" noResize="1" noEditPoints="1" noAdjustHandles="1" noChangeArrowheads="1" noChangeShapeType="1" noTextEdit="1"/>
              </p:cNvSpPr>
              <p:nvPr/>
            </p:nvSpPr>
            <p:spPr>
              <a:xfrm>
                <a:off x="2248635" y="5337250"/>
                <a:ext cx="3075394" cy="753348"/>
              </a:xfrm>
              <a:prstGeom prst="rect">
                <a:avLst/>
              </a:prstGeom>
              <a:blipFill>
                <a:blip r:embed="rId22"/>
                <a:stretch>
                  <a:fillRect r="-397" b="-650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900624" y="902844"/>
                <a:ext cx="1312282" cy="733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r>
                        <a:rPr lang="el-GR"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𝛄</m:t>
                      </m:r>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𝒅</m:t>
                          </m:r>
                          <m:acc>
                            <m:accPr>
                              <m:chr m:val="⃗"/>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acc>
                        </m:num>
                        <m:den>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𝒅𝒕</m:t>
                          </m:r>
                        </m:den>
                      </m:f>
                    </m:oMath>
                  </m:oMathPara>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00624" y="902844"/>
                <a:ext cx="1312282" cy="733662"/>
              </a:xfrm>
              <a:prstGeom prst="rect">
                <a:avLst/>
              </a:prstGeom>
              <a:blipFill>
                <a:blip r:embed="rId23"/>
                <a:stretch>
                  <a:fillRect r="-139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08282" y="1260382"/>
                <a:ext cx="20294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latin typeface="Cambria Math" panose="02040503050406030204" pitchFamily="18" charset="0"/>
                            </a:rPr>
                          </m:ctrlPr>
                        </m:accPr>
                        <m:e>
                          <m:r>
                            <a:rPr lang="el-GR" b="1" i="1" smtClean="0">
                              <a:latin typeface="Cambria Math" panose="02040503050406030204" pitchFamily="18" charset="0"/>
                            </a:rPr>
                            <m:t>𝝎</m:t>
                          </m:r>
                        </m:e>
                      </m:acc>
                      <m:r>
                        <a:rPr lang="el-GR" b="1" i="1" baseline="-25000" smtClean="0">
                          <a:latin typeface="Cambria Math" panose="02040503050406030204" pitchFamily="18" charset="0"/>
                        </a:rPr>
                        <m:t>𝟐</m:t>
                      </m:r>
                      <m:r>
                        <a:rPr lang="el-GR" b="1" i="1" smtClean="0">
                          <a:latin typeface="Cambria Math" panose="02040503050406030204" pitchFamily="18" charset="0"/>
                        </a:rPr>
                        <m:t>=</m:t>
                      </m:r>
                      <m:acc>
                        <m:accPr>
                          <m:chr m:val="⃗"/>
                          <m:ctrlPr>
                            <a:rPr lang="el-GR" b="1" i="1">
                              <a:latin typeface="Cambria Math" panose="02040503050406030204" pitchFamily="18" charset="0"/>
                            </a:rPr>
                          </m:ctrlPr>
                        </m:accPr>
                        <m:e>
                          <m:r>
                            <a:rPr lang="el-GR" b="1" i="1">
                              <a:latin typeface="Cambria Math" panose="02040503050406030204" pitchFamily="18" charset="0"/>
                            </a:rPr>
                            <m:t>𝝎</m:t>
                          </m:r>
                        </m:e>
                      </m:acc>
                      <m:r>
                        <a:rPr lang="el-GR" b="1" i="1" baseline="-25000" smtClean="0">
                          <a:latin typeface="Cambria Math" panose="02040503050406030204" pitchFamily="18" charset="0"/>
                        </a:rPr>
                        <m:t>𝟏</m:t>
                      </m:r>
                      <m:r>
                        <a:rPr lang="el-GR" b="1" i="1" smtClean="0">
                          <a:latin typeface="Cambria Math" panose="02040503050406030204" pitchFamily="18" charset="0"/>
                        </a:rPr>
                        <m:t>+</m:t>
                      </m:r>
                      <m:r>
                        <a:rPr lang="en-US" b="1" i="1" smtClean="0">
                          <a:latin typeface="Cambria Math" panose="02040503050406030204" pitchFamily="18" charset="0"/>
                        </a:rPr>
                        <m:t>𝒅</m:t>
                      </m:r>
                      <m:acc>
                        <m:accPr>
                          <m:chr m:val="⃗"/>
                          <m:ctrlPr>
                            <a:rPr lang="en-US" b="1" i="1" smtClean="0">
                              <a:latin typeface="Cambria Math" panose="02040503050406030204" pitchFamily="18" charset="0"/>
                            </a:rPr>
                          </m:ctrlPr>
                        </m:accPr>
                        <m:e>
                          <m:r>
                            <a:rPr lang="el-GR" b="1" i="1" smtClean="0">
                              <a:latin typeface="Cambria Math" panose="02040503050406030204" pitchFamily="18" charset="0"/>
                            </a:rPr>
                            <m:t>𝝎</m:t>
                          </m:r>
                        </m:e>
                      </m:acc>
                    </m:oMath>
                  </m:oMathPara>
                </a14:m>
                <a:endParaRPr lang="el-GR" b="1" dirty="0"/>
              </a:p>
            </p:txBody>
          </p:sp>
        </mc:Choice>
        <mc:Fallback xmlns="">
          <p:sp>
            <p:nvSpPr>
              <p:cNvPr id="8" name="TextBox 7"/>
              <p:cNvSpPr txBox="1">
                <a:spLocks noRot="1" noChangeAspect="1" noMove="1" noResize="1" noEditPoints="1" noAdjustHandles="1" noChangeArrowheads="1" noChangeShapeType="1" noTextEdit="1"/>
              </p:cNvSpPr>
              <p:nvPr/>
            </p:nvSpPr>
            <p:spPr>
              <a:xfrm>
                <a:off x="3508282" y="1260382"/>
                <a:ext cx="2029402" cy="369332"/>
              </a:xfrm>
              <a:prstGeom prst="rect">
                <a:avLst/>
              </a:prstGeom>
              <a:blipFill>
                <a:blip r:embed="rId24"/>
                <a:stretch>
                  <a:fillRect l="-1506" r="-1807" b="-1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1313358" y="1162124"/>
                <a:ext cx="6319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b="1" i="1">
                              <a:latin typeface="Cambria Math" panose="02040503050406030204" pitchFamily="18" charset="0"/>
                            </a:rPr>
                          </m:ctrlPr>
                        </m:accPr>
                        <m:e>
                          <m:r>
                            <a:rPr lang="el-GR" b="1" i="1">
                              <a:latin typeface="Cambria Math" panose="02040503050406030204" pitchFamily="18" charset="0"/>
                            </a:rPr>
                            <m:t>𝝎</m:t>
                          </m:r>
                        </m:e>
                      </m:acc>
                      <m:r>
                        <a:rPr lang="el-GR" b="1" i="1" baseline="-25000">
                          <a:latin typeface="Cambria Math" panose="02040503050406030204" pitchFamily="18" charset="0"/>
                        </a:rPr>
                        <m:t>𝟏</m:t>
                      </m:r>
                    </m:oMath>
                  </m:oMathPara>
                </a14:m>
                <a:endParaRPr lang="el-GR" dirty="0"/>
              </a:p>
            </p:txBody>
          </p:sp>
        </mc:Choice>
        <mc:Fallback xmlns="">
          <p:sp>
            <p:nvSpPr>
              <p:cNvPr id="9" name="Ορθογώνιο 8"/>
              <p:cNvSpPr>
                <a:spLocks noRot="1" noChangeAspect="1" noMove="1" noResize="1" noEditPoints="1" noAdjustHandles="1" noChangeArrowheads="1" noChangeShapeType="1" noTextEdit="1"/>
              </p:cNvSpPr>
              <p:nvPr/>
            </p:nvSpPr>
            <p:spPr>
              <a:xfrm>
                <a:off x="1313358" y="1162124"/>
                <a:ext cx="631904" cy="461665"/>
              </a:xfrm>
              <a:prstGeom prst="rect">
                <a:avLst/>
              </a:prstGeom>
              <a:blipFill>
                <a:blip r:embed="rId25"/>
                <a:stretch>
                  <a:fillRect b="-5333"/>
                </a:stretch>
              </a:blipFill>
            </p:spPr>
            <p:txBody>
              <a:bodyPr/>
              <a:lstStyle/>
              <a:p>
                <a:r>
                  <a:rPr lang="el-GR">
                    <a:noFill/>
                  </a:rPr>
                  <a:t> </a:t>
                </a:r>
              </a:p>
            </p:txBody>
          </p:sp>
        </mc:Fallback>
      </mc:AlternateContent>
      <p:grpSp>
        <p:nvGrpSpPr>
          <p:cNvPr id="11" name="Ομάδα 10"/>
          <p:cNvGrpSpPr/>
          <p:nvPr/>
        </p:nvGrpSpPr>
        <p:grpSpPr>
          <a:xfrm>
            <a:off x="7089744" y="2090052"/>
            <a:ext cx="583813" cy="761098"/>
            <a:chOff x="7089744" y="2090052"/>
            <a:chExt cx="583813" cy="761098"/>
          </a:xfrm>
        </p:grpSpPr>
        <p:sp>
          <p:nvSpPr>
            <p:cNvPr id="19477" name="Line 45"/>
            <p:cNvSpPr>
              <a:spLocks noChangeShapeType="1"/>
            </p:cNvSpPr>
            <p:nvPr/>
          </p:nvSpPr>
          <p:spPr bwMode="auto">
            <a:xfrm flipV="1">
              <a:off x="7664706" y="2346325"/>
              <a:ext cx="0"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0" name="Ορθογώνιο 9"/>
                <p:cNvSpPr/>
                <p:nvPr/>
              </p:nvSpPr>
              <p:spPr>
                <a:xfrm>
                  <a:off x="7089744" y="2090052"/>
                  <a:ext cx="5838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a:solidFill>
                                  <a:srgbClr val="FF0000"/>
                                </a:solidFill>
                                <a:effectLst>
                                  <a:outerShdw blurRad="38100" dist="38100" dir="2700000" algn="tl">
                                    <a:srgbClr val="000000">
                                      <a:alpha val="43137"/>
                                    </a:srgbClr>
                                  </a:outerShdw>
                                </a:effectLst>
                                <a:latin typeface="Cambria Math" panose="02040503050406030204" pitchFamily="18" charset="0"/>
                              </a:rPr>
                              <m:t>𝜶</m:t>
                            </m:r>
                          </m:e>
                        </m:acc>
                        <m:r>
                          <a:rPr lang="el-GR" b="1" baseline="-25000">
                            <a:solidFill>
                              <a:srgbClr val="FF0000"/>
                            </a:solidFill>
                            <a:effectLst>
                              <a:outerShdw blurRad="38100" dist="38100" dir="2700000" algn="tl">
                                <a:srgbClr val="000000">
                                  <a:alpha val="43137"/>
                                </a:srgbClr>
                              </a:outerShdw>
                            </a:effectLst>
                            <a:latin typeface="Cambria Math" panose="02040503050406030204" pitchFamily="18" charset="0"/>
                          </a:rPr>
                          <m:t>𝛄</m:t>
                        </m:r>
                      </m:oMath>
                    </m:oMathPara>
                  </a14:m>
                  <a:endParaRPr lang="el-GR" dirty="0"/>
                </a:p>
              </p:txBody>
            </p:sp>
          </mc:Choice>
          <mc:Fallback xmlns="">
            <p:sp>
              <p:nvSpPr>
                <p:cNvPr id="10" name="Ορθογώνιο 9"/>
                <p:cNvSpPr>
                  <a:spLocks noRot="1" noChangeAspect="1" noMove="1" noResize="1" noEditPoints="1" noAdjustHandles="1" noChangeArrowheads="1" noChangeShapeType="1" noTextEdit="1"/>
                </p:cNvSpPr>
                <p:nvPr/>
              </p:nvSpPr>
              <p:spPr>
                <a:xfrm>
                  <a:off x="7089744" y="2090052"/>
                  <a:ext cx="583813" cy="461665"/>
                </a:xfrm>
                <a:prstGeom prst="rect">
                  <a:avLst/>
                </a:prstGeom>
                <a:blipFill>
                  <a:blip r:embed="rId26"/>
                  <a:stretch>
                    <a:fillRect b="-18421"/>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2000" fill="hold"/>
                                        <p:tgtEl>
                                          <p:spTgt spid="48"/>
                                        </p:tgtEl>
                                        <p:attrNameLst>
                                          <p:attrName>ppt_x</p:attrName>
                                        </p:attrNameLst>
                                      </p:cBhvr>
                                      <p:tavLst>
                                        <p:tav tm="0">
                                          <p:val>
                                            <p:strVal val="#ppt_x-.2"/>
                                          </p:val>
                                        </p:tav>
                                        <p:tav tm="100000">
                                          <p:val>
                                            <p:strVal val="#ppt_x"/>
                                          </p:val>
                                        </p:tav>
                                      </p:tavLst>
                                    </p:anim>
                                    <p:anim calcmode="lin" valueType="num">
                                      <p:cBhvr>
                                        <p:cTn id="8" dur="2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9" dur="2000"/>
                                        <p:tgtEl>
                                          <p:spTgt spid="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1390">
                                            <p:txEl>
                                              <p:pRg st="0" end="0"/>
                                            </p:txEl>
                                          </p:spTgt>
                                        </p:tgtEl>
                                        <p:attrNameLst>
                                          <p:attrName>style.visibility</p:attrName>
                                        </p:attrNameLst>
                                      </p:cBhvr>
                                      <p:to>
                                        <p:strVal val="visible"/>
                                      </p:to>
                                    </p:set>
                                    <p:animEffect transition="in" filter="dissolve">
                                      <p:cBhvr>
                                        <p:cTn id="14" dur="500"/>
                                        <p:tgtEl>
                                          <p:spTgt spid="101390">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1395"/>
                                        </p:tgtEl>
                                        <p:attrNameLst>
                                          <p:attrName>style.visibility</p:attrName>
                                        </p:attrNameLst>
                                      </p:cBhvr>
                                      <p:to>
                                        <p:strVal val="visible"/>
                                      </p:to>
                                    </p:set>
                                    <p:animEffect transition="in" filter="dissolve">
                                      <p:cBhvr>
                                        <p:cTn id="17" dur="500"/>
                                        <p:tgtEl>
                                          <p:spTgt spid="101395"/>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1418">
                                            <p:txEl>
                                              <p:pRg st="0" end="0"/>
                                            </p:txEl>
                                          </p:spTgt>
                                        </p:tgtEl>
                                        <p:attrNameLst>
                                          <p:attrName>style.visibility</p:attrName>
                                        </p:attrNameLst>
                                      </p:cBhvr>
                                      <p:to>
                                        <p:strVal val="visible"/>
                                      </p:to>
                                    </p:set>
                                    <p:animEffect transition="in" filter="dissolve">
                                      <p:cBhvr>
                                        <p:cTn id="26" dur="500"/>
                                        <p:tgtEl>
                                          <p:spTgt spid="10141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01396"/>
                                        </p:tgtEl>
                                        <p:attrNameLst>
                                          <p:attrName>style.visibility</p:attrName>
                                        </p:attrNameLst>
                                      </p:cBhvr>
                                      <p:to>
                                        <p:strVal val="visible"/>
                                      </p:to>
                                    </p:set>
                                    <p:animEffect transition="in" filter="dissolve">
                                      <p:cBhvr>
                                        <p:cTn id="31" dur="500"/>
                                        <p:tgtEl>
                                          <p:spTgt spid="101396"/>
                                        </p:tgtEl>
                                      </p:cBhvr>
                                    </p:animEffect>
                                  </p:childTnLst>
                                </p:cTn>
                              </p:par>
                              <p:par>
                                <p:cTn id="32" presetID="42" presetClass="entr" presetSubtype="0" fill="hold" nodeType="withEffect">
                                  <p:stCondLst>
                                    <p:cond delay="0"/>
                                  </p:stCondLst>
                                  <p:childTnLst>
                                    <p:set>
                                      <p:cBhvr>
                                        <p:cTn id="33" dur="1" fill="hold">
                                          <p:stCondLst>
                                            <p:cond delay="0"/>
                                          </p:stCondLst>
                                        </p:cTn>
                                        <p:tgtEl>
                                          <p:spTgt spid="101431"/>
                                        </p:tgtEl>
                                        <p:attrNameLst>
                                          <p:attrName>style.visibility</p:attrName>
                                        </p:attrNameLst>
                                      </p:cBhvr>
                                      <p:to>
                                        <p:strVal val="visible"/>
                                      </p:to>
                                    </p:set>
                                    <p:animEffect transition="in" filter="fade">
                                      <p:cBhvr>
                                        <p:cTn id="34" dur="1000"/>
                                        <p:tgtEl>
                                          <p:spTgt spid="101431"/>
                                        </p:tgtEl>
                                      </p:cBhvr>
                                    </p:animEffect>
                                    <p:anim calcmode="lin" valueType="num">
                                      <p:cBhvr>
                                        <p:cTn id="35" dur="1000" fill="hold"/>
                                        <p:tgtEl>
                                          <p:spTgt spid="101431"/>
                                        </p:tgtEl>
                                        <p:attrNameLst>
                                          <p:attrName>ppt_x</p:attrName>
                                        </p:attrNameLst>
                                      </p:cBhvr>
                                      <p:tavLst>
                                        <p:tav tm="0">
                                          <p:val>
                                            <p:strVal val="#ppt_x"/>
                                          </p:val>
                                        </p:tav>
                                        <p:tav tm="100000">
                                          <p:val>
                                            <p:strVal val="#ppt_x"/>
                                          </p:val>
                                        </p:tav>
                                      </p:tavLst>
                                    </p:anim>
                                    <p:anim calcmode="lin" valueType="num">
                                      <p:cBhvr>
                                        <p:cTn id="36" dur="1000" fill="hold"/>
                                        <p:tgtEl>
                                          <p:spTgt spid="101431"/>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nodeType="withGroup">
                            <p:stCondLst>
                              <p:cond delay="2250"/>
                            </p:stCondLst>
                            <p:childTnLst>
                              <p:par>
                                <p:cTn id="42" presetID="42" presetClass="entr" presetSubtype="0" fill="hold" nodeType="afterEffect">
                                  <p:stCondLst>
                                    <p:cond delay="250"/>
                                  </p:stCondLst>
                                  <p:childTnLst>
                                    <p:set>
                                      <p:cBhvr>
                                        <p:cTn id="43" dur="1" fill="hold">
                                          <p:stCondLst>
                                            <p:cond delay="0"/>
                                          </p:stCondLst>
                                        </p:cTn>
                                        <p:tgtEl>
                                          <p:spTgt spid="101429"/>
                                        </p:tgtEl>
                                        <p:attrNameLst>
                                          <p:attrName>style.visibility</p:attrName>
                                        </p:attrNameLst>
                                      </p:cBhvr>
                                      <p:to>
                                        <p:strVal val="visible"/>
                                      </p:to>
                                    </p:set>
                                    <p:animEffect transition="in" filter="fade">
                                      <p:cBhvr>
                                        <p:cTn id="44" dur="1000"/>
                                        <p:tgtEl>
                                          <p:spTgt spid="101429"/>
                                        </p:tgtEl>
                                      </p:cBhvr>
                                    </p:animEffect>
                                    <p:anim calcmode="lin" valueType="num">
                                      <p:cBhvr>
                                        <p:cTn id="45" dur="1000" fill="hold"/>
                                        <p:tgtEl>
                                          <p:spTgt spid="101429"/>
                                        </p:tgtEl>
                                        <p:attrNameLst>
                                          <p:attrName>ppt_x</p:attrName>
                                        </p:attrNameLst>
                                      </p:cBhvr>
                                      <p:tavLst>
                                        <p:tav tm="0">
                                          <p:val>
                                            <p:strVal val="#ppt_x"/>
                                          </p:val>
                                        </p:tav>
                                        <p:tav tm="100000">
                                          <p:val>
                                            <p:strVal val="#ppt_x"/>
                                          </p:val>
                                        </p:tav>
                                      </p:tavLst>
                                    </p:anim>
                                    <p:anim calcmode="lin" valueType="num">
                                      <p:cBhvr>
                                        <p:cTn id="46" dur="1000" fill="hold"/>
                                        <p:tgtEl>
                                          <p:spTgt spid="101429"/>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01430"/>
                                        </p:tgtEl>
                                        <p:attrNameLst>
                                          <p:attrName>style.visibility</p:attrName>
                                        </p:attrNameLst>
                                      </p:cBhvr>
                                      <p:to>
                                        <p:strVal val="visible"/>
                                      </p:to>
                                    </p:set>
                                    <p:animEffect transition="in" filter="dissolve">
                                      <p:cBhvr>
                                        <p:cTn id="51" dur="500"/>
                                        <p:tgtEl>
                                          <p:spTgt spid="101430"/>
                                        </p:tgtEl>
                                      </p:cBhvr>
                                    </p:animEffect>
                                  </p:childTnLst>
                                </p:cTn>
                              </p:par>
                            </p:childTnLst>
                          </p:cTn>
                        </p:par>
                        <p:par>
                          <p:cTn id="52" fill="hold" nodeType="withGroup">
                            <p:stCondLst>
                              <p:cond delay="500"/>
                            </p:stCondLst>
                            <p:childTnLst>
                              <p:par>
                                <p:cTn id="53" presetID="10" presetClass="entr" presetSubtype="0" fill="hold" nodeType="afterEffect">
                                  <p:stCondLst>
                                    <p:cond delay="5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childTnLst>
                                </p:cTn>
                              </p:par>
                            </p:childTnLst>
                          </p:cTn>
                        </p:par>
                        <p:par>
                          <p:cTn id="56" fill="hold">
                            <p:stCondLst>
                              <p:cond delay="2000"/>
                            </p:stCondLst>
                            <p:childTnLst>
                              <p:par>
                                <p:cTn id="57" presetID="10" presetClass="entr" presetSubtype="0" fill="hold" grpId="0" nodeType="after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1425"/>
                                        </p:tgtEl>
                                        <p:attrNameLst>
                                          <p:attrName>style.visibility</p:attrName>
                                        </p:attrNameLst>
                                      </p:cBhvr>
                                      <p:to>
                                        <p:strVal val="visible"/>
                                      </p:to>
                                    </p:set>
                                    <p:animEffect transition="in" filter="fade">
                                      <p:cBhvr>
                                        <p:cTn id="64" dur="500"/>
                                        <p:tgtEl>
                                          <p:spTgt spid="1014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1500"/>
                                        <p:tgtEl>
                                          <p:spTgt spid="3"/>
                                        </p:tgtEl>
                                      </p:cBhvr>
                                    </p:animEffect>
                                  </p:childTnLst>
                                </p:cTn>
                              </p:par>
                            </p:childTnLst>
                          </p:cTn>
                        </p:par>
                        <p:par>
                          <p:cTn id="70" fill="hold">
                            <p:stCondLst>
                              <p:cond delay="1500"/>
                            </p:stCondLst>
                            <p:childTnLst>
                              <p:par>
                                <p:cTn id="71" presetID="10" presetClass="entr" presetSubtype="0" fill="hold" nodeType="afterEffect">
                                  <p:stCondLst>
                                    <p:cond delay="5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5" grpId="0"/>
      <p:bldP spid="48" grpId="0"/>
      <p:bldP spid="3" grpId="0"/>
      <p:bldP spid="7" grpId="0"/>
      <p:bldP spid="8" grpId="0"/>
      <p:bldP spid="9" grpId="0"/>
    </p:bld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2164</Words>
  <Application>Microsoft Office PowerPoint</Application>
  <PresentationFormat>Προβολή στην οθόνη (4:3)</PresentationFormat>
  <Paragraphs>295</Paragraphs>
  <Slides>36</Slides>
  <Notes>23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46" baseType="lpstr">
      <vt:lpstr>Arial</vt:lpstr>
      <vt:lpstr>Cambria Math</vt:lpstr>
      <vt:lpstr>Comic Sans MS</vt:lpstr>
      <vt:lpstr>Tahoma</vt:lpstr>
      <vt:lpstr>Times New Roman</vt:lpstr>
      <vt:lpstr>Trebuchet MS</vt:lpstr>
      <vt:lpstr>Verdana</vt:lpstr>
      <vt:lpstr>Προεπιλεγμένη σχεδίαση</vt:lpstr>
      <vt:lpstr>Εξίσωση</vt:lpstr>
      <vt:lpstr>Φωτογραφία του Photo Editor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petros xirodimas</cp:lastModifiedBy>
  <cp:revision>399</cp:revision>
  <dcterms:created xsi:type="dcterms:W3CDTF">1601-01-01T00:00:00Z</dcterms:created>
  <dcterms:modified xsi:type="dcterms:W3CDTF">2021-02-08T20:47:53Z</dcterms:modified>
</cp:coreProperties>
</file>